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Layouts/slideLayout3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notesSlides/notesSlide38.xml" ContentType="application/vnd.openxmlformats-officedocument.presentationml.notesSlide+xml"/>
  <Override PartName="/ppt/notesSlides/notesSlide49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Override PartName="/ppt/notesSlides/notesSlide27.xml" ContentType="application/vnd.openxmlformats-officedocument.presentationml.notesSlide+xml"/>
  <Override PartName="/ppt/notesSlides/notesSlide45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notesSlides/notesSlide23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layout1.xml" ContentType="application/vnd.openxmlformats-officedocument.drawingml.diagramLayout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Layouts/slideLayout29.xml" ContentType="application/vnd.openxmlformats-officedocument.presentationml.slideLayout+xml"/>
  <Override PartName="/ppt/notesSlides/notesSlide3.xml" ContentType="application/vnd.openxmlformats-officedocument.presentationml.notes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36.xml" ContentType="application/vnd.openxmlformats-officedocument.presentationml.slideLayout+xml"/>
  <Override PartName="/ppt/notesSlides/notesSlide3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33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25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46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22.xml" ContentType="application/vnd.openxmlformats-officedocument.presentationml.slide+xml"/>
  <Override PartName="/ppt/slideLayouts/slideLayout14.xml" ContentType="application/vnd.openxmlformats-officedocument.presentationml.slideLayout+xml"/>
  <Override PartName="/ppt/slideLayouts/slideLayout32.xml" ContentType="application/vnd.openxmlformats-officedocument.presentationml.slideLayout+xml"/>
  <Override PartName="/ppt/notesSlides/notesSlide24.xml" ContentType="application/vnd.openxmlformats-officedocument.presentationml.notesSlide+xml"/>
  <Override PartName="/ppt/notesSlides/notesSlide3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4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Default Extension="gif" ContentType="image/gif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notesSlides/notesSlide47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Layouts/slideLayout22.xml" ContentType="application/vnd.openxmlformats-officedocument.presentationml.slideLayout+xml"/>
  <Override PartName="/ppt/slideLayouts/slideLayout33.xml" ContentType="application/vnd.openxmlformats-officedocument.presentationml.slideLayout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40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46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27.xml" ContentType="application/vnd.openxmlformats-officedocument.presentationml.slideLayout+xml"/>
  <Override PartName="/ppt/notesSlides/notesSlide19.xml" ContentType="application/vnd.openxmlformats-officedocument.presentationml.notesSlide+xml"/>
  <Override PartName="/ppt/notesSlides/notesSlide48.xml" ContentType="application/vnd.openxmlformats-officedocument.presentationml.notesSlide+xml"/>
  <Override PartName="/ppt/diagrams/drawing1.xml" ContentType="application/vnd.ms-office.drawingml.diagramDrawing+xml"/>
  <Override PartName="/ppt/slides/slide24.xml" ContentType="application/vnd.openxmlformats-officedocument.presentationml.slide+xml"/>
  <Override PartName="/ppt/slides/slide35.xml" ContentType="application/vnd.openxmlformats-officedocument.presentationml.slide+xml"/>
  <Override PartName="/ppt/slideLayouts/slideLayout16.xml" ContentType="application/vnd.openxmlformats-officedocument.presentationml.slideLayout+xml"/>
  <Override PartName="/ppt/slideLayouts/slideLayout34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notesSlides/notesSlide37.xml" ContentType="application/vnd.openxmlformats-officedocument.presentationml.notesSlide+xml"/>
  <Override PartName="/ppt/slides/slide13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3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44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8" r:id="rId1"/>
    <p:sldMasterId id="2147483903" r:id="rId2"/>
    <p:sldMasterId id="2147483919" r:id="rId3"/>
  </p:sldMasterIdLst>
  <p:notesMasterIdLst>
    <p:notesMasterId r:id="rId54"/>
  </p:notesMasterIdLst>
  <p:sldIdLst>
    <p:sldId id="600" r:id="rId4"/>
    <p:sldId id="588" r:id="rId5"/>
    <p:sldId id="589" r:id="rId6"/>
    <p:sldId id="533" r:id="rId7"/>
    <p:sldId id="538" r:id="rId8"/>
    <p:sldId id="534" r:id="rId9"/>
    <p:sldId id="539" r:id="rId10"/>
    <p:sldId id="590" r:id="rId11"/>
    <p:sldId id="541" r:id="rId12"/>
    <p:sldId id="540" r:id="rId13"/>
    <p:sldId id="601" r:id="rId14"/>
    <p:sldId id="543" r:id="rId15"/>
    <p:sldId id="561" r:id="rId16"/>
    <p:sldId id="591" r:id="rId17"/>
    <p:sldId id="546" r:id="rId18"/>
    <p:sldId id="592" r:id="rId19"/>
    <p:sldId id="548" r:id="rId20"/>
    <p:sldId id="584" r:id="rId21"/>
    <p:sldId id="550" r:id="rId22"/>
    <p:sldId id="551" r:id="rId23"/>
    <p:sldId id="552" r:id="rId24"/>
    <p:sldId id="553" r:id="rId25"/>
    <p:sldId id="593" r:id="rId26"/>
    <p:sldId id="594" r:id="rId27"/>
    <p:sldId id="556" r:id="rId28"/>
    <p:sldId id="595" r:id="rId29"/>
    <p:sldId id="557" r:id="rId30"/>
    <p:sldId id="559" r:id="rId31"/>
    <p:sldId id="560" r:id="rId32"/>
    <p:sldId id="602" r:id="rId33"/>
    <p:sldId id="603" r:id="rId34"/>
    <p:sldId id="604" r:id="rId35"/>
    <p:sldId id="564" r:id="rId36"/>
    <p:sldId id="596" r:id="rId37"/>
    <p:sldId id="567" r:id="rId38"/>
    <p:sldId id="597" r:id="rId39"/>
    <p:sldId id="569" r:id="rId40"/>
    <p:sldId id="570" r:id="rId41"/>
    <p:sldId id="571" r:id="rId42"/>
    <p:sldId id="572" r:id="rId43"/>
    <p:sldId id="598" r:id="rId44"/>
    <p:sldId id="586" r:id="rId45"/>
    <p:sldId id="575" r:id="rId46"/>
    <p:sldId id="576" r:id="rId47"/>
    <p:sldId id="587" r:id="rId48"/>
    <p:sldId id="578" r:id="rId49"/>
    <p:sldId id="579" r:id="rId50"/>
    <p:sldId id="585" r:id="rId51"/>
    <p:sldId id="581" r:id="rId52"/>
    <p:sldId id="599" r:id="rId5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000099"/>
    <a:srgbClr val="C9E4BA"/>
    <a:srgbClr val="99CC00"/>
    <a:srgbClr val="FFFF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8838" autoAdjust="0"/>
    <p:restoredTop sz="91097" autoAdjust="0"/>
  </p:normalViewPr>
  <p:slideViewPr>
    <p:cSldViewPr>
      <p:cViewPr varScale="1">
        <p:scale>
          <a:sx n="94" d="100"/>
          <a:sy n="94" d="100"/>
        </p:scale>
        <p:origin x="-16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046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82"/>
    </p:cViewPr>
  </p:sorterViewPr>
  <p:notesViewPr>
    <p:cSldViewPr>
      <p:cViewPr varScale="1">
        <p:scale>
          <a:sx n="64" d="100"/>
          <a:sy n="64" d="100"/>
        </p:scale>
        <p:origin x="-2862" y="-120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slide" Target="slides/slide39.xml"/><Relationship Id="rId47" Type="http://schemas.openxmlformats.org/officeDocument/2006/relationships/slide" Target="slides/slide44.xml"/><Relationship Id="rId50" Type="http://schemas.openxmlformats.org/officeDocument/2006/relationships/slide" Target="slides/slide47.xml"/><Relationship Id="rId55" Type="http://schemas.openxmlformats.org/officeDocument/2006/relationships/presProps" Target="pres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slide" Target="slides/slide4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slide" Target="slides/slide38.xml"/><Relationship Id="rId54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slide" Target="slides/slide42.xml"/><Relationship Id="rId53" Type="http://schemas.openxmlformats.org/officeDocument/2006/relationships/slide" Target="slides/slide50.xml"/><Relationship Id="rId58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49" Type="http://schemas.openxmlformats.org/officeDocument/2006/relationships/slide" Target="slides/slide46.xml"/><Relationship Id="rId57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openxmlformats.org/officeDocument/2006/relationships/slide" Target="slides/slide41.xml"/><Relationship Id="rId52" Type="http://schemas.openxmlformats.org/officeDocument/2006/relationships/slide" Target="slides/slide49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slide" Target="slides/slide40.xml"/><Relationship Id="rId48" Type="http://schemas.openxmlformats.org/officeDocument/2006/relationships/slide" Target="slides/slide45.xml"/><Relationship Id="rId56" Type="http://schemas.openxmlformats.org/officeDocument/2006/relationships/viewProps" Target="viewProps.xml"/><Relationship Id="rId8" Type="http://schemas.openxmlformats.org/officeDocument/2006/relationships/slide" Target="slides/slide5.xml"/><Relationship Id="rId51" Type="http://schemas.openxmlformats.org/officeDocument/2006/relationships/slide" Target="slides/slide48.xml"/><Relationship Id="rId3" Type="http://schemas.openxmlformats.org/officeDocument/2006/relationships/slideMaster" Target="slideMasters/slideMaster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4">
  <dgm:title val=""/>
  <dgm:desc val=""/>
  <dgm:catLst>
    <dgm:cat type="accent2" pri="11400"/>
  </dgm:catLst>
  <dgm:styleLbl name="node0">
    <dgm:fillClrLst meth="cycle">
      <a:schemeClr val="accent2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2">
        <a:shade val="50000"/>
      </a:schemeClr>
      <a:schemeClr val="accent2">
        <a:tint val="45000"/>
      </a:schemeClr>
    </dgm:fillClrLst>
    <dgm:linClrLst meth="cycle">
      <a:schemeClr val="accent2">
        <a:shade val="50000"/>
      </a:schemeClr>
      <a:schemeClr val="accent2">
        <a:tint val="45000"/>
      </a:schemeClr>
    </dgm:linClrLst>
    <dgm:effectClrLst/>
    <dgm:txLinClrLst/>
    <dgm:txFillClrLst/>
    <dgm:txEffectClrLst/>
  </dgm:styleLbl>
  <dgm:styleLbl name="ln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2">
        <a:shade val="80000"/>
        <a:alpha val="50000"/>
      </a:schemeClr>
      <a:schemeClr val="accent2">
        <a:tint val="45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55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9A45573-97AE-4BF9-B4EB-2CDD3D438638}" type="doc">
      <dgm:prSet loTypeId="urn:microsoft.com/office/officeart/2005/8/layout/vList2" loCatId="list" qsTypeId="urn:microsoft.com/office/officeart/2005/8/quickstyle/simple1" qsCatId="simple" csTypeId="urn:microsoft.com/office/officeart/2005/8/colors/accent2_4" csCatId="accent2" phldr="1"/>
      <dgm:spPr/>
      <dgm:t>
        <a:bodyPr/>
        <a:lstStyle/>
        <a:p>
          <a:endParaRPr lang="en-US"/>
        </a:p>
      </dgm:t>
    </dgm:pt>
    <dgm:pt modelId="{B7EBC683-93B0-4D47-A704-1C9AF484C207}">
      <dgm:prSet custT="1"/>
      <dgm:spPr>
        <a:noFill/>
        <a:ln>
          <a:noFill/>
        </a:ln>
      </dgm:spPr>
      <dgm:t>
        <a:bodyPr/>
        <a:lstStyle/>
        <a:p>
          <a:pPr algn="ctr" rtl="1"/>
          <a:r>
            <a:rPr lang="ar-SA" sz="3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تنظيم الفريقِ </a:t>
          </a:r>
          <a:r>
            <a:rPr lang="ar-EG" sz="3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الفني</a:t>
          </a:r>
          <a:endParaRPr lang="en-US" sz="3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1AEA1397-0DA9-47E9-8CBE-03AE1C570435}" type="parTrans" cxnId="{81FB471C-13B5-41C0-9BEC-9E32797C1599}">
      <dgm:prSet/>
      <dgm:spPr/>
      <dgm:t>
        <a:bodyPr/>
        <a:lstStyle/>
        <a:p>
          <a:pPr algn="ctr"/>
          <a:endParaRPr lang="en-US" sz="3200">
            <a:latin typeface="Times New Roman" pitchFamily="18" charset="0"/>
            <a:cs typeface="Times New Roman" pitchFamily="18" charset="0"/>
          </a:endParaRPr>
        </a:p>
      </dgm:t>
    </dgm:pt>
    <dgm:pt modelId="{E49CA3F7-E5EB-403A-BA3A-978A72B17462}" type="sibTrans" cxnId="{81FB471C-13B5-41C0-9BEC-9E32797C1599}">
      <dgm:prSet/>
      <dgm:spPr/>
      <dgm:t>
        <a:bodyPr/>
        <a:lstStyle/>
        <a:p>
          <a:pPr algn="ctr"/>
          <a:endParaRPr lang="en-US" sz="3200">
            <a:latin typeface="Times New Roman" pitchFamily="18" charset="0"/>
            <a:cs typeface="Times New Roman" pitchFamily="18" charset="0"/>
          </a:endParaRPr>
        </a:p>
      </dgm:t>
    </dgm:pt>
    <dgm:pt modelId="{A2E04393-7407-4447-8CD0-90E3C006BE4A}" type="pres">
      <dgm:prSet presAssocID="{C9A45573-97AE-4BF9-B4EB-2CDD3D43863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2D63AD2-F78F-434E-AF35-A4B85DBD4BDF}" type="pres">
      <dgm:prSet presAssocID="{B7EBC683-93B0-4D47-A704-1C9AF484C207}" presName="parentText" presStyleLbl="node1" presStyleIdx="0" presStyleCnt="1" custLinFactNeighborX="1303" custLinFactNeighborY="415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F293744-5486-4175-84F3-7C40B87C5976}" type="presOf" srcId="{B7EBC683-93B0-4D47-A704-1C9AF484C207}" destId="{72D63AD2-F78F-434E-AF35-A4B85DBD4BDF}" srcOrd="0" destOrd="0" presId="urn:microsoft.com/office/officeart/2005/8/layout/vList2"/>
    <dgm:cxn modelId="{3B0D522C-1082-4BA3-8BCF-C282984FFB70}" type="presOf" srcId="{C9A45573-97AE-4BF9-B4EB-2CDD3D438638}" destId="{A2E04393-7407-4447-8CD0-90E3C006BE4A}" srcOrd="0" destOrd="0" presId="urn:microsoft.com/office/officeart/2005/8/layout/vList2"/>
    <dgm:cxn modelId="{81FB471C-13B5-41C0-9BEC-9E32797C1599}" srcId="{C9A45573-97AE-4BF9-B4EB-2CDD3D438638}" destId="{B7EBC683-93B0-4D47-A704-1C9AF484C207}" srcOrd="0" destOrd="0" parTransId="{1AEA1397-0DA9-47E9-8CBE-03AE1C570435}" sibTransId="{E49CA3F7-E5EB-403A-BA3A-978A72B17462}"/>
    <dgm:cxn modelId="{F003D198-69DF-4C61-8855-BB1FC4CC44B1}" type="presParOf" srcId="{A2E04393-7407-4447-8CD0-90E3C006BE4A}" destId="{72D63AD2-F78F-434E-AF35-A4B85DBD4BDF}" srcOrd="0" destOrd="0" presId="urn:microsoft.com/office/officeart/2005/8/layout/vList2"/>
  </dgm:cxnLst>
  <dgm:bg/>
  <dgm:whole/>
  <dgm:extLst>
    <a:ext uri="http://schemas.microsoft.com/office/drawing/2008/diagram">
      <dsp:dataModelExt xmlns=""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2D63AD2-F78F-434E-AF35-A4B85DBD4BDF}">
      <dsp:nvSpPr>
        <dsp:cNvPr id="0" name=""/>
        <dsp:cNvSpPr/>
      </dsp:nvSpPr>
      <dsp:spPr>
        <a:xfrm>
          <a:off x="0" y="117"/>
          <a:ext cx="7185025" cy="787282"/>
        </a:xfrm>
        <a:prstGeom prst="roundRect">
          <a:avLst/>
        </a:pr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3600" kern="1200" dirty="0" smtClean="0">
              <a:solidFill>
                <a:schemeClr val="tx1"/>
              </a:solidFill>
            </a:rPr>
            <a:t>تنظيم الفريقِ </a:t>
          </a:r>
          <a:r>
            <a:rPr lang="ar-EG" sz="3600" kern="1200" dirty="0" smtClean="0">
              <a:solidFill>
                <a:schemeClr val="tx1"/>
              </a:solidFill>
            </a:rPr>
            <a:t>الفني</a:t>
          </a:r>
          <a:endParaRPr lang="en-US" sz="3600" kern="1200" dirty="0">
            <a:solidFill>
              <a:schemeClr val="tx1"/>
            </a:solidFill>
          </a:endParaRPr>
        </a:p>
      </dsp:txBody>
      <dsp:txXfrm>
        <a:off x="0" y="117"/>
        <a:ext cx="7185025" cy="78728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22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788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88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7DA020DB-BEDC-47E8-83D2-E161FF391B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1589651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2C118B7-5CE9-4491-A842-C800C13B4118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2076804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DA020DB-BEDC-47E8-83D2-E161FF391BF6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9173960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DA020DB-BEDC-47E8-83D2-E161FF391BF6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2074021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DA020DB-BEDC-47E8-83D2-E161FF391BF6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9463379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DA020DB-BEDC-47E8-83D2-E161FF391BF6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8403769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DA020DB-BEDC-47E8-83D2-E161FF391BF6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1481052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DA020DB-BEDC-47E8-83D2-E161FF391BF6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4511496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DA020DB-BEDC-47E8-83D2-E161FF391BF6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6077876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DA020DB-BEDC-47E8-83D2-E161FF391BF6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0461650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DA020DB-BEDC-47E8-83D2-E161FF391BF6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8410485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DA020DB-BEDC-47E8-83D2-E161FF391BF6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435983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DA020DB-BEDC-47E8-83D2-E161FF391BF6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1722914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DA020DB-BEDC-47E8-83D2-E161FF391BF6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6677534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DA020DB-BEDC-47E8-83D2-E161FF391BF6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5258076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DA020DB-BEDC-47E8-83D2-E161FF391BF6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1517661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DA020DB-BEDC-47E8-83D2-E161FF391BF6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3795758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DA020DB-BEDC-47E8-83D2-E161FF391BF6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8758379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DA020DB-BEDC-47E8-83D2-E161FF391BF6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7989365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DA020DB-BEDC-47E8-83D2-E161FF391BF6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95649854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DA020DB-BEDC-47E8-83D2-E161FF391BF6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9077982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DA020DB-BEDC-47E8-83D2-E161FF391BF6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15003658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DA020DB-BEDC-47E8-83D2-E161FF391BF6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407120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DA020DB-BEDC-47E8-83D2-E161FF391BF6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029651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DA020DB-BEDC-47E8-83D2-E161FF391BF6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40712032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DA020DB-BEDC-47E8-83D2-E161FF391BF6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40712032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DA020DB-BEDC-47E8-83D2-E161FF391BF6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99782748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DA020DB-BEDC-47E8-83D2-E161FF391BF6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99418690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DA020DB-BEDC-47E8-83D2-E161FF391BF6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76708138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DA020DB-BEDC-47E8-83D2-E161FF391BF6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40712032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DA020DB-BEDC-47E8-83D2-E161FF391BF6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64520470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DA020DB-BEDC-47E8-83D2-E161FF391BF6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69247186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DA020DB-BEDC-47E8-83D2-E161FF391BF6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31771678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DA020DB-BEDC-47E8-83D2-E161FF391BF6}" type="slidenum">
              <a:rPr lang="en-US" smtClean="0"/>
              <a:pPr>
                <a:defRPr/>
              </a:pPr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756182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DA020DB-BEDC-47E8-83D2-E161FF391BF6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39411811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DA020DB-BEDC-47E8-83D2-E161FF391BF6}" type="slidenum">
              <a:rPr lang="en-US" smtClean="0"/>
              <a:pPr>
                <a:defRPr/>
              </a:pPr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65986836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DA020DB-BEDC-47E8-83D2-E161FF391BF6}" type="slidenum">
              <a:rPr lang="en-US" smtClean="0"/>
              <a:pPr>
                <a:defRPr/>
              </a:pPr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87301617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DA020DB-BEDC-47E8-83D2-E161FF391BF6}" type="slidenum">
              <a:rPr lang="en-US" smtClean="0"/>
              <a:pPr>
                <a:defRPr/>
              </a:pPr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87594811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DA020DB-BEDC-47E8-83D2-E161FF391BF6}" type="slidenum">
              <a:rPr lang="en-US" smtClean="0"/>
              <a:pPr>
                <a:defRPr/>
              </a:pPr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29617200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DA020DB-BEDC-47E8-83D2-E161FF391BF6}" type="slidenum">
              <a:rPr lang="en-US" smtClean="0"/>
              <a:pPr>
                <a:defRPr/>
              </a:pPr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5475131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DA020DB-BEDC-47E8-83D2-E161FF391BF6}" type="slidenum">
              <a:rPr lang="en-US" smtClean="0"/>
              <a:pPr>
                <a:defRPr/>
              </a:pPr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20553419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DA020DB-BEDC-47E8-83D2-E161FF391BF6}" type="slidenum">
              <a:rPr lang="en-US" smtClean="0"/>
              <a:pPr>
                <a:defRPr/>
              </a:pPr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47287191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DA020DB-BEDC-47E8-83D2-E161FF391BF6}" type="slidenum">
              <a:rPr lang="en-US" smtClean="0"/>
              <a:pPr>
                <a:defRPr/>
              </a:pPr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50126929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DA020DB-BEDC-47E8-83D2-E161FF391BF6}" type="slidenum">
              <a:rPr lang="en-US" smtClean="0"/>
              <a:pPr>
                <a:defRPr/>
              </a:pPr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74049540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DA020DB-BEDC-47E8-83D2-E161FF391BF6}" type="slidenum">
              <a:rPr lang="en-US" smtClean="0"/>
              <a:pPr>
                <a:defRPr/>
              </a:pPr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410566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542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2D93947-404E-4897-AA9F-7208D16C90F9}" type="slidenum">
              <a:rPr lang="en-US" smtClean="0">
                <a:latin typeface="Arial" charset="0"/>
                <a:cs typeface="Arial" charset="0"/>
              </a:rPr>
              <a:pPr/>
              <a:t>5</a:t>
            </a:fld>
            <a:endParaRPr 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en-US" b="1" dirty="0" smtClean="0"/>
              <a:t>Participatory. </a:t>
            </a:r>
            <a:r>
              <a:rPr lang="en-US" dirty="0" smtClean="0"/>
              <a:t>This means that different stakeholders are involved in an interactive process that promotes knowledge and information exchange, and makes clear their</a:t>
            </a:r>
          </a:p>
          <a:p>
            <a:pPr>
              <a:defRPr/>
            </a:pPr>
            <a:r>
              <a:rPr lang="en-US" dirty="0" smtClean="0"/>
              <a:t>position and interests on issues. Engaging participation helps identify IEA issues that truly matter, strengthens the analysis of the observed change, and builds ownership of</a:t>
            </a:r>
          </a:p>
          <a:p>
            <a:pPr>
              <a:defRPr/>
            </a:pPr>
            <a:r>
              <a:rPr lang="en-US" dirty="0" smtClean="0"/>
              <a:t>the IEA’s findings among audiences who are supposed to follow up with action.</a:t>
            </a:r>
          </a:p>
          <a:p>
            <a:pPr>
              <a:defRPr/>
            </a:pPr>
            <a:r>
              <a:rPr lang="en-US" b="1" dirty="0" smtClean="0"/>
              <a:t>Multidisciplinary and </a:t>
            </a:r>
            <a:r>
              <a:rPr lang="en-US" b="1" dirty="0" err="1" smtClean="0"/>
              <a:t>multisectoral</a:t>
            </a:r>
            <a:r>
              <a:rPr lang="en-US" b="1" dirty="0" smtClean="0"/>
              <a:t>. </a:t>
            </a:r>
            <a:r>
              <a:rPr lang="en-US" dirty="0" smtClean="0"/>
              <a:t>IEA is </a:t>
            </a:r>
            <a:r>
              <a:rPr lang="en-US" i="1" dirty="0" smtClean="0"/>
              <a:t>multidisciplinary </a:t>
            </a:r>
            <a:r>
              <a:rPr lang="en-US" dirty="0" smtClean="0"/>
              <a:t>because the analysis takes into account different branches of science in such a way that the process of discussion,</a:t>
            </a:r>
          </a:p>
          <a:p>
            <a:pPr>
              <a:defRPr/>
            </a:pPr>
            <a:r>
              <a:rPr lang="en-US" dirty="0" smtClean="0"/>
              <a:t>construction and analysis from different disciplines enriches the assessment. It is </a:t>
            </a:r>
            <a:r>
              <a:rPr lang="en-US" i="1" dirty="0" err="1" smtClean="0"/>
              <a:t>multisectoral</a:t>
            </a:r>
            <a:r>
              <a:rPr lang="en-US" i="1" dirty="0" smtClean="0"/>
              <a:t> </a:t>
            </a:r>
            <a:r>
              <a:rPr lang="en-US" dirty="0" smtClean="0"/>
              <a:t>because environmental issues have many economic and social </a:t>
            </a:r>
            <a:r>
              <a:rPr lang="en-US" dirty="0" err="1" smtClean="0"/>
              <a:t>interlinkages</a:t>
            </a:r>
            <a:r>
              <a:rPr lang="en-US" dirty="0" smtClean="0"/>
              <a:t>, so</a:t>
            </a:r>
          </a:p>
          <a:p>
            <a:pPr>
              <a:defRPr/>
            </a:pPr>
            <a:r>
              <a:rPr lang="en-US" dirty="0" smtClean="0"/>
              <a:t>participation of different sectors (public and private) is necessary to carry out a sound assessment as well as to ensure that results of the assessment lead to articulate responses</a:t>
            </a:r>
          </a:p>
          <a:p>
            <a:pPr>
              <a:defRPr/>
            </a:pPr>
            <a:r>
              <a:rPr lang="en-US" dirty="0" smtClean="0"/>
              <a:t>and actions from different sectors.</a:t>
            </a:r>
          </a:p>
          <a:p>
            <a:pPr>
              <a:defRPr/>
            </a:pPr>
            <a:r>
              <a:rPr lang="en-US" b="1" dirty="0" smtClean="0"/>
              <a:t>Integrated. </a:t>
            </a:r>
            <a:r>
              <a:rPr lang="en-US" dirty="0" smtClean="0"/>
              <a:t>In the IEA designation, integrated refers to a number of aspects of the assessment:</a:t>
            </a:r>
          </a:p>
          <a:p>
            <a:pPr>
              <a:defRPr/>
            </a:pPr>
            <a:r>
              <a:rPr lang="en-US" dirty="0" smtClean="0"/>
              <a:t>– linking state of the environment analysis with policy analysis; – incorporating global and sub-global perspectives; – incorporating historical and future perspectives;</a:t>
            </a:r>
          </a:p>
          <a:p>
            <a:pPr>
              <a:defRPr/>
            </a:pPr>
            <a:r>
              <a:rPr lang="en-US" dirty="0" smtClean="0"/>
              <a:t>– covering a broad spectrum of issues and policies; and – looking at dynamic and complex interactions between the environment and human well-being in place-based contexts (e.g., particular countries, ecosystems, cities, regions, watersheds).4</a:t>
            </a:r>
          </a:p>
          <a:p>
            <a:pPr>
              <a:defRPr/>
            </a:pPr>
            <a:r>
              <a:rPr lang="en-US" b="1" dirty="0" smtClean="0"/>
              <a:t>Multi-product. </a:t>
            </a:r>
            <a:r>
              <a:rPr lang="en-US" dirty="0" smtClean="0"/>
              <a:t>IEAs typically generate a family of products targeting a wide audience. The products range from simple posters through fact sheets, data compendia to comprehensive IEA reports and executive summaries.</a:t>
            </a:r>
          </a:p>
          <a:p>
            <a:pPr>
              <a:defRPr/>
            </a:pPr>
            <a:r>
              <a:rPr lang="en-US" b="1" dirty="0" smtClean="0"/>
              <a:t>Institutionalized. </a:t>
            </a:r>
            <a:r>
              <a:rPr lang="en-US" dirty="0" smtClean="0"/>
              <a:t>IEA involves assessing and reporting on the environment and its interaction with human well-being as an integral part of sustainable development. IEA</a:t>
            </a:r>
          </a:p>
          <a:p>
            <a:pPr>
              <a:defRPr/>
            </a:pPr>
            <a:r>
              <a:rPr lang="en-US" dirty="0" smtClean="0"/>
              <a:t>needs to be built with a long-term perspective in mind where assessment is cyclical, and where periodic products and continuous interaction among participants in policy and</a:t>
            </a:r>
          </a:p>
          <a:p>
            <a:pPr>
              <a:defRPr/>
            </a:pPr>
            <a:r>
              <a:rPr lang="en-US" dirty="0" smtClean="0"/>
              <a:t>science communities and other elements of the public are part of the process.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532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908B2D4-9224-49EC-ACAD-6BD4C9AA3A8D}" type="slidenum">
              <a:rPr lang="en-US" smtClean="0">
                <a:latin typeface="Arial" charset="0"/>
                <a:cs typeface="Arial" charset="0"/>
              </a:rPr>
              <a:pPr/>
              <a:t>6</a:t>
            </a:fld>
            <a:endParaRPr 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DA020DB-BEDC-47E8-83D2-E161FF391BF6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551193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DA020DB-BEDC-47E8-83D2-E161FF391BF6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6498795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DA020DB-BEDC-47E8-83D2-E161FF391BF6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026800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90EF91-D7D1-4CEC-A338-C3A98C50006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D2390C-CC98-4300-ABE7-930BA84233C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87D70A-4A43-494B-8FF6-FEE12BFB9B0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010400" cy="7159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8DC591-79C9-40A6-911F-CC161FA5240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010400" cy="7159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r>
              <a:rPr lang="en-US" noProof="0" smtClean="0"/>
              <a:t>Click icon to add table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F1F62A-E157-465D-A734-12F804C1E7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Media">
  <p:cSld name="Title, Text and Media Cli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010400" cy="7159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Media Placeholder 3"/>
          <p:cNvSpPr>
            <a:spLocks noGrp="1"/>
          </p:cNvSpPr>
          <p:nvPr>
            <p:ph type="media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noProof="0" smtClean="0"/>
              <a:t>Click icon to add media</a:t>
            </a:r>
            <a:endParaRPr lang="en-US" noProof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75F683-793C-4FED-804E-C430BC58402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z="4000">
                <a:ea typeface="MS PGothic" pitchFamily="3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z="4000">
                <a:ea typeface="MS PGothic" pitchFamily="3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4000">
                <a:ea typeface="MS PGothic" pitchFamily="34" charset="-128"/>
              </a:defRPr>
            </a:lvl1pPr>
          </a:lstStyle>
          <a:p>
            <a:pPr>
              <a:defRPr/>
            </a:pPr>
            <a:fld id="{10771C4D-450C-4F7B-885A-A6BA116E64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z="4000">
                <a:ea typeface="MS PGothic" pitchFamily="3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z="4000">
                <a:ea typeface="MS PGothic" pitchFamily="3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4000">
                <a:ea typeface="MS PGothic" pitchFamily="34" charset="-128"/>
              </a:defRPr>
            </a:lvl1pPr>
          </a:lstStyle>
          <a:p>
            <a:pPr>
              <a:defRPr/>
            </a:pPr>
            <a:fld id="{1AB9CE50-1F96-4582-84EC-18B9594CDD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z="4000">
                <a:ea typeface="MS PGothic" pitchFamily="3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z="4000">
                <a:ea typeface="MS PGothic" pitchFamily="3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4000">
                <a:ea typeface="MS PGothic" pitchFamily="34" charset="-128"/>
              </a:defRPr>
            </a:lvl1pPr>
          </a:lstStyle>
          <a:p>
            <a:pPr>
              <a:defRPr/>
            </a:pPr>
            <a:fld id="{97952088-7157-462D-92BC-1F618C4470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z="4000">
                <a:ea typeface="MS PGothic" pitchFamily="3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z="4000">
                <a:ea typeface="MS PGothic" pitchFamily="3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4000">
                <a:ea typeface="MS PGothic" pitchFamily="34" charset="-128"/>
              </a:defRPr>
            </a:lvl1pPr>
          </a:lstStyle>
          <a:p>
            <a:pPr>
              <a:defRPr/>
            </a:pPr>
            <a:fld id="{D8765CE2-82D4-435E-A8F3-2624AC86B2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z="4000">
                <a:ea typeface="MS PGothic" pitchFamily="3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z="4000">
                <a:ea typeface="MS PGothic" pitchFamily="3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4000">
                <a:ea typeface="MS PGothic" pitchFamily="34" charset="-128"/>
              </a:defRPr>
            </a:lvl1pPr>
          </a:lstStyle>
          <a:p>
            <a:pPr>
              <a:defRPr/>
            </a:pPr>
            <a:fld id="{C838D56C-F9C3-4209-8F39-92A989ECB6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E07EB5-9E69-4DEB-895D-D0BD89784D0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z="4000">
                <a:ea typeface="MS PGothic" pitchFamily="3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z="4000">
                <a:ea typeface="MS PGothic" pitchFamily="3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4000">
                <a:ea typeface="MS PGothic" pitchFamily="34" charset="-128"/>
              </a:defRPr>
            </a:lvl1pPr>
          </a:lstStyle>
          <a:p>
            <a:pPr>
              <a:defRPr/>
            </a:pPr>
            <a:fld id="{376ADCAE-162D-4215-B3BB-0734306CD0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z="4000">
                <a:ea typeface="MS PGothic" pitchFamily="3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z="4000">
                <a:ea typeface="MS PGothic" pitchFamily="3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4000">
                <a:ea typeface="MS PGothic" pitchFamily="34" charset="-128"/>
              </a:defRPr>
            </a:lvl1pPr>
          </a:lstStyle>
          <a:p>
            <a:pPr>
              <a:defRPr/>
            </a:pPr>
            <a:fld id="{368460F2-320D-4FFB-801D-0CE2592B9A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z="4000">
                <a:ea typeface="MS PGothic" pitchFamily="3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z="4000">
                <a:ea typeface="MS PGothic" pitchFamily="3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4000">
                <a:ea typeface="MS PGothic" pitchFamily="34" charset="-128"/>
              </a:defRPr>
            </a:lvl1pPr>
          </a:lstStyle>
          <a:p>
            <a:pPr>
              <a:defRPr/>
            </a:pPr>
            <a:fld id="{DE8E2259-23FB-4AC9-A7FC-F36916FD36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z="4000">
                <a:ea typeface="MS PGothic" pitchFamily="3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z="4000">
                <a:ea typeface="MS PGothic" pitchFamily="3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4000">
                <a:ea typeface="MS PGothic" pitchFamily="34" charset="-128"/>
              </a:defRPr>
            </a:lvl1pPr>
          </a:lstStyle>
          <a:p>
            <a:pPr>
              <a:defRPr/>
            </a:pPr>
            <a:fld id="{953C0E84-A800-4C37-AB34-9FC18FF5E2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z="4000">
                <a:ea typeface="MS PGothic" pitchFamily="3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z="4000">
                <a:ea typeface="MS PGothic" pitchFamily="3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4000">
                <a:ea typeface="MS PGothic" pitchFamily="34" charset="-128"/>
              </a:defRPr>
            </a:lvl1pPr>
          </a:lstStyle>
          <a:p>
            <a:pPr>
              <a:defRPr/>
            </a:pPr>
            <a:fld id="{A38933DF-ED3E-47B9-BDCE-0A3E832909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z="4000">
                <a:ea typeface="MS PGothic" pitchFamily="3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z="4000">
                <a:ea typeface="MS PGothic" pitchFamily="3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4000">
                <a:ea typeface="MS PGothic" pitchFamily="34" charset="-128"/>
              </a:defRPr>
            </a:lvl1pPr>
          </a:lstStyle>
          <a:p>
            <a:pPr>
              <a:defRPr/>
            </a:pPr>
            <a:fld id="{634A1B07-923E-47CB-8314-74B2FF4457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r>
              <a:rPr lang="en-US" noProof="0" smtClean="0"/>
              <a:t>Click icon to add table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z="4000">
                <a:ea typeface="MS PGothic" pitchFamily="3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z="4000">
                <a:ea typeface="MS PGothic" pitchFamily="3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4000">
                <a:ea typeface="MS PGothic" pitchFamily="34" charset="-128"/>
              </a:defRPr>
            </a:lvl1pPr>
          </a:lstStyle>
          <a:p>
            <a:pPr>
              <a:defRPr/>
            </a:pPr>
            <a:fld id="{99E56BF2-AF58-43C3-AC3F-4D3770CF9B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z="4000">
                <a:ea typeface="MS PGothic" pitchFamily="3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z="4000">
                <a:ea typeface="MS PGothic" pitchFamily="3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4000">
                <a:ea typeface="MS PGothic" pitchFamily="34" charset="-128"/>
              </a:defRPr>
            </a:lvl1pPr>
          </a:lstStyle>
          <a:p>
            <a:pPr>
              <a:defRPr/>
            </a:pPr>
            <a:fld id="{E17BE354-620A-4641-B55A-E247475B30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02EFD1-3738-41BF-AAD0-7A37DEF354A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90EF91-D7D1-4CEC-A338-C3A98C50006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E07EB5-9E69-4DEB-895D-D0BD89784D0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02EFD1-3738-41BF-AAD0-7A37DEF354A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DCE041-31AB-4D53-8120-14AAEB8919C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A1A074-2C62-4AF2-84CD-F0F68E8CDB3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1D1417-52CE-4A80-9D8B-F8AAA6A7BAE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E3D49E-0791-4819-B885-418DDB6260E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FFC0B0-3866-4E99-A87C-773911BD69A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EE4CBE-0216-4000-AC07-3C4C2CACBCD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D2390C-CC98-4300-ABE7-930BA84233C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DCE041-31AB-4D53-8120-14AAEB8919C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87D70A-4A43-494B-8FF6-FEE12BFB9B0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A1A074-2C62-4AF2-84CD-F0F68E8CDB3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1D1417-52CE-4A80-9D8B-F8AAA6A7BAE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E3D49E-0791-4819-B885-418DDB6260E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FFC0B0-3866-4E99-A87C-773911BD69A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EE4CBE-0216-4000-AC07-3C4C2CACBCD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7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6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16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8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7.xml"/><Relationship Id="rId3" Type="http://schemas.openxmlformats.org/officeDocument/2006/relationships/slideLayout" Target="../slideLayouts/slideLayout32.xml"/><Relationship Id="rId7" Type="http://schemas.openxmlformats.org/officeDocument/2006/relationships/slideLayout" Target="../slideLayouts/slideLayout36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31.xml"/><Relationship Id="rId1" Type="http://schemas.openxmlformats.org/officeDocument/2006/relationships/slideLayout" Target="../slideLayouts/slideLayout30.xml"/><Relationship Id="rId6" Type="http://schemas.openxmlformats.org/officeDocument/2006/relationships/slideLayout" Target="../slideLayouts/slideLayout35.xml"/><Relationship Id="rId11" Type="http://schemas.openxmlformats.org/officeDocument/2006/relationships/slideLayout" Target="../slideLayouts/slideLayout40.xml"/><Relationship Id="rId5" Type="http://schemas.openxmlformats.org/officeDocument/2006/relationships/slideLayout" Target="../slideLayouts/slideLayout34.xml"/><Relationship Id="rId10" Type="http://schemas.openxmlformats.org/officeDocument/2006/relationships/slideLayout" Target="../slideLayouts/slideLayout39.xml"/><Relationship Id="rId4" Type="http://schemas.openxmlformats.org/officeDocument/2006/relationships/slideLayout" Target="../slideLayouts/slideLayout33.xml"/><Relationship Id="rId9" Type="http://schemas.openxmlformats.org/officeDocument/2006/relationships/slideLayout" Target="../slideLayouts/slideLayout3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7010400" cy="71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515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515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latin typeface="Arial" charset="0"/>
                <a:ea typeface="MS PGothic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15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latin typeface="Arial" charset="0"/>
                <a:ea typeface="MS PGothic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15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>
                <a:latin typeface="Arial" charset="0"/>
                <a:ea typeface="MS PGothic" pitchFamily="34" charset="-128"/>
                <a:cs typeface="+mn-cs"/>
              </a:defRPr>
            </a:lvl1pPr>
          </a:lstStyle>
          <a:p>
            <a:pPr>
              <a:defRPr/>
            </a:pPr>
            <a:fld id="{1C75F683-793C-4FED-804E-C430BC58402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51559" name="Rectangle 7"/>
          <p:cNvSpPr>
            <a:spLocks noChangeArrowheads="1"/>
          </p:cNvSpPr>
          <p:nvPr/>
        </p:nvSpPr>
        <p:spPr bwMode="auto">
          <a:xfrm>
            <a:off x="1219200" y="990600"/>
            <a:ext cx="7924800" cy="76200"/>
          </a:xfrm>
          <a:prstGeom prst="rect">
            <a:avLst/>
          </a:prstGeom>
          <a:solidFill>
            <a:srgbClr val="00808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defRPr/>
            </a:pPr>
            <a:endParaRPr lang="en-US">
              <a:latin typeface="Arial" charset="0"/>
              <a:ea typeface="MS PGothic" pitchFamily="34" charset="-128"/>
              <a:cs typeface="+mn-cs"/>
            </a:endParaRPr>
          </a:p>
        </p:txBody>
      </p:sp>
      <p:sp>
        <p:nvSpPr>
          <p:cNvPr id="151560" name="Rectangle 8"/>
          <p:cNvSpPr>
            <a:spLocks noChangeArrowheads="1"/>
          </p:cNvSpPr>
          <p:nvPr/>
        </p:nvSpPr>
        <p:spPr bwMode="auto">
          <a:xfrm>
            <a:off x="0" y="990600"/>
            <a:ext cx="1066800" cy="76200"/>
          </a:xfrm>
          <a:prstGeom prst="rect">
            <a:avLst/>
          </a:prstGeom>
          <a:solidFill>
            <a:srgbClr val="56CC0B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defRPr/>
            </a:pPr>
            <a:endParaRPr lang="en-US">
              <a:latin typeface="Arial" charset="0"/>
              <a:ea typeface="MS PGothic" pitchFamily="34" charset="-128"/>
              <a:cs typeface="+mn-cs"/>
            </a:endParaRPr>
          </a:p>
        </p:txBody>
      </p:sp>
      <p:sp>
        <p:nvSpPr>
          <p:cNvPr id="151564" name="Rectangle 12"/>
          <p:cNvSpPr>
            <a:spLocks noChangeArrowheads="1"/>
          </p:cNvSpPr>
          <p:nvPr/>
        </p:nvSpPr>
        <p:spPr bwMode="auto">
          <a:xfrm>
            <a:off x="0" y="6616700"/>
            <a:ext cx="1066800" cy="76200"/>
          </a:xfrm>
          <a:prstGeom prst="rect">
            <a:avLst/>
          </a:prstGeom>
          <a:solidFill>
            <a:srgbClr val="56CC0B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defRPr/>
            </a:pPr>
            <a:endParaRPr lang="en-US">
              <a:latin typeface="Arial" charset="0"/>
              <a:ea typeface="MS PGothic" pitchFamily="34" charset="-128"/>
              <a:cs typeface="+mn-cs"/>
            </a:endParaRPr>
          </a:p>
        </p:txBody>
      </p:sp>
      <p:pic>
        <p:nvPicPr>
          <p:cNvPr id="1034" name="Picture 13" descr="Untitled-2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7696200" y="152400"/>
            <a:ext cx="1271588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5" name="Picture 15" descr="Untitled-1"/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0" y="0"/>
            <a:ext cx="787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Rectangle 8"/>
          <p:cNvSpPr>
            <a:spLocks noChangeArrowheads="1"/>
          </p:cNvSpPr>
          <p:nvPr userDrawn="1"/>
        </p:nvSpPr>
        <p:spPr bwMode="auto">
          <a:xfrm>
            <a:off x="1219200" y="990600"/>
            <a:ext cx="7924800" cy="76200"/>
          </a:xfrm>
          <a:prstGeom prst="rect">
            <a:avLst/>
          </a:prstGeom>
          <a:solidFill>
            <a:srgbClr val="00808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Rectangle 9"/>
          <p:cNvSpPr>
            <a:spLocks noChangeArrowheads="1"/>
          </p:cNvSpPr>
          <p:nvPr userDrawn="1"/>
        </p:nvSpPr>
        <p:spPr bwMode="auto">
          <a:xfrm>
            <a:off x="0" y="990600"/>
            <a:ext cx="1066800" cy="76200"/>
          </a:xfrm>
          <a:prstGeom prst="rect">
            <a:avLst/>
          </a:prstGeom>
          <a:solidFill>
            <a:srgbClr val="56CC0B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Rectangle 11"/>
          <p:cNvSpPr>
            <a:spLocks noChangeArrowheads="1"/>
          </p:cNvSpPr>
          <p:nvPr userDrawn="1"/>
        </p:nvSpPr>
        <p:spPr bwMode="auto">
          <a:xfrm>
            <a:off x="0" y="6616700"/>
            <a:ext cx="1066800" cy="76200"/>
          </a:xfrm>
          <a:prstGeom prst="rect">
            <a:avLst/>
          </a:prstGeom>
          <a:solidFill>
            <a:srgbClr val="56CC0B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Arial" pitchFamily="34" charset="0"/>
              <a:cs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  <p:sldLayoutId id="2147483900" r:id="rId12"/>
    <p:sldLayoutId id="2147483901" r:id="rId13"/>
    <p:sldLayoutId id="2147483902" r:id="rId14"/>
  </p:sldLayoutIdLst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51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51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51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51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51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51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1554" grpId="0"/>
      <p:bldP spid="151555" grpId="0" build="p">
        <p:tmplLst>
          <p:tmpl lvl="1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5155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151555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5155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151555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5155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151555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5155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151555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5155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151555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003366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003366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003366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003366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003366"/>
          </a:solidFill>
          <a:latin typeface="Arial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003366"/>
          </a:solidFill>
          <a:latin typeface="Arial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003366"/>
          </a:solidFill>
          <a:latin typeface="Arial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003366"/>
          </a:solidFill>
          <a:latin typeface="Arial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003366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FF0066"/>
        </a:buClr>
        <a:buSzPct val="60000"/>
        <a:buFont typeface="Wingdings 2" pitchFamily="18" charset="2"/>
        <a:buBlip>
          <a:blip r:embed="rId18"/>
        </a:buBlip>
        <a:defRPr sz="3200" b="1">
          <a:solidFill>
            <a:srgbClr val="006666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b="1">
          <a:solidFill>
            <a:srgbClr val="006666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rgbClr val="006666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b="1">
          <a:solidFill>
            <a:srgbClr val="006666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b="1">
          <a:solidFill>
            <a:srgbClr val="006666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b="1">
          <a:solidFill>
            <a:srgbClr val="006666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b="1">
          <a:solidFill>
            <a:srgbClr val="006666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b="1">
          <a:solidFill>
            <a:srgbClr val="006666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b="1">
          <a:solidFill>
            <a:srgbClr val="006666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fld id="{802CD916-73D8-464E-BB89-6398EDD721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1219200" y="990600"/>
            <a:ext cx="7924800" cy="76200"/>
          </a:xfrm>
          <a:prstGeom prst="rect">
            <a:avLst/>
          </a:prstGeom>
          <a:solidFill>
            <a:srgbClr val="00808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sz="1400">
              <a:solidFill>
                <a:srgbClr val="000000"/>
              </a:solidFill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990600"/>
            <a:ext cx="1066800" cy="76200"/>
          </a:xfrm>
          <a:prstGeom prst="rect">
            <a:avLst/>
          </a:prstGeom>
          <a:solidFill>
            <a:srgbClr val="56CC0B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sz="1400">
              <a:solidFill>
                <a:srgbClr val="000000"/>
              </a:solidFill>
              <a:cs typeface="+mn-cs"/>
            </a:endParaRPr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0" y="6616700"/>
            <a:ext cx="1066800" cy="76200"/>
          </a:xfrm>
          <a:prstGeom prst="rect">
            <a:avLst/>
          </a:prstGeom>
          <a:solidFill>
            <a:srgbClr val="56CC0B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sz="1400">
              <a:solidFill>
                <a:srgbClr val="000000"/>
              </a:solidFill>
              <a:cs typeface="+mn-cs"/>
            </a:endParaRPr>
          </a:p>
        </p:txBody>
      </p:sp>
      <p:pic>
        <p:nvPicPr>
          <p:cNvPr id="2057" name="Picture 12" descr="Untitled-2"/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7696200" y="152400"/>
            <a:ext cx="1271588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8" name="Picture 13" descr="Untitled-1"/>
          <p:cNvPicPr>
            <a:picLocks noChangeAspect="1" noChangeArrowheads="1"/>
          </p:cNvPicPr>
          <p:nvPr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0" y="0"/>
            <a:ext cx="787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04" r:id="rId1"/>
    <p:sldLayoutId id="2147483905" r:id="rId2"/>
    <p:sldLayoutId id="2147483906" r:id="rId3"/>
    <p:sldLayoutId id="2147483907" r:id="rId4"/>
    <p:sldLayoutId id="2147483908" r:id="rId5"/>
    <p:sldLayoutId id="2147483909" r:id="rId6"/>
    <p:sldLayoutId id="2147483910" r:id="rId7"/>
    <p:sldLayoutId id="2147483911" r:id="rId8"/>
    <p:sldLayoutId id="2147483912" r:id="rId9"/>
    <p:sldLayoutId id="2147483913" r:id="rId10"/>
    <p:sldLayoutId id="2147483914" r:id="rId11"/>
    <p:sldLayoutId id="2147483915" r:id="rId12"/>
    <p:sldLayoutId id="2147483916" r:id="rId13"/>
    <p:sldLayoutId id="2147483917" r:id="rId14"/>
    <p:sldLayoutId id="2147483918" r:id="rId15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C75F683-793C-4FED-804E-C430BC58402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8"/>
          <p:cNvSpPr>
            <a:spLocks noChangeArrowheads="1"/>
          </p:cNvSpPr>
          <p:nvPr userDrawn="1"/>
        </p:nvSpPr>
        <p:spPr bwMode="auto">
          <a:xfrm>
            <a:off x="1219200" y="990600"/>
            <a:ext cx="7924800" cy="76200"/>
          </a:xfrm>
          <a:prstGeom prst="rect">
            <a:avLst/>
          </a:prstGeom>
          <a:solidFill>
            <a:srgbClr val="00808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9"/>
          <p:cNvSpPr>
            <a:spLocks noChangeArrowheads="1"/>
          </p:cNvSpPr>
          <p:nvPr userDrawn="1"/>
        </p:nvSpPr>
        <p:spPr bwMode="auto">
          <a:xfrm>
            <a:off x="0" y="990600"/>
            <a:ext cx="1066800" cy="76200"/>
          </a:xfrm>
          <a:prstGeom prst="rect">
            <a:avLst/>
          </a:prstGeom>
          <a:solidFill>
            <a:srgbClr val="56CC0B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11"/>
          <p:cNvSpPr>
            <a:spLocks noChangeArrowheads="1"/>
          </p:cNvSpPr>
          <p:nvPr userDrawn="1"/>
        </p:nvSpPr>
        <p:spPr bwMode="auto">
          <a:xfrm>
            <a:off x="0" y="6616700"/>
            <a:ext cx="1066800" cy="76200"/>
          </a:xfrm>
          <a:prstGeom prst="rect">
            <a:avLst/>
          </a:prstGeom>
          <a:solidFill>
            <a:srgbClr val="56CC0B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Arial" pitchFamily="34" charset="0"/>
              <a:cs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0" r:id="rId1"/>
    <p:sldLayoutId id="2147483921" r:id="rId2"/>
    <p:sldLayoutId id="2147483922" r:id="rId3"/>
    <p:sldLayoutId id="2147483923" r:id="rId4"/>
    <p:sldLayoutId id="2147483924" r:id="rId5"/>
    <p:sldLayoutId id="2147483925" r:id="rId6"/>
    <p:sldLayoutId id="2147483926" r:id="rId7"/>
    <p:sldLayoutId id="2147483927" r:id="rId8"/>
    <p:sldLayoutId id="2147483928" r:id="rId9"/>
    <p:sldLayoutId id="2147483929" r:id="rId10"/>
    <p:sldLayoutId id="2147483930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5" Type="http://schemas.openxmlformats.org/officeDocument/2006/relationships/hyperlink" Target="http://www.eeaa.gov.eg/english/law4_arb.doc" TargetMode="External"/><Relationship Id="rId4" Type="http://schemas.openxmlformats.org/officeDocument/2006/relationships/hyperlink" Target="http://www.eeaa.gov.eg/english/law4.doc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5" name="Rectangle 13"/>
          <p:cNvSpPr>
            <a:spLocks noChangeArrowheads="1"/>
          </p:cNvSpPr>
          <p:nvPr/>
        </p:nvSpPr>
        <p:spPr bwMode="auto">
          <a:xfrm>
            <a:off x="0" y="6781800"/>
            <a:ext cx="9144000" cy="76200"/>
          </a:xfrm>
          <a:prstGeom prst="rect">
            <a:avLst/>
          </a:prstGeom>
          <a:solidFill>
            <a:srgbClr val="00808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4400">
              <a:ea typeface="MS PGothic" pitchFamily="34" charset="-128"/>
            </a:endParaRPr>
          </a:p>
        </p:txBody>
      </p:sp>
      <p:pic>
        <p:nvPicPr>
          <p:cNvPr id="8196" name="Picture 1029" descr="UNEP-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10000" y="174625"/>
            <a:ext cx="1431925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 Box 9"/>
          <p:cNvSpPr txBox="1">
            <a:spLocks noChangeArrowheads="1"/>
          </p:cNvSpPr>
          <p:nvPr/>
        </p:nvSpPr>
        <p:spPr bwMode="auto">
          <a:xfrm>
            <a:off x="357188" y="2000250"/>
            <a:ext cx="8435975" cy="2462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000"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4000"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4000"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4000"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4000"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sz="4000"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sz="4000"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sz="4000"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sz="4000"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9pPr>
          </a:lstStyle>
          <a:p>
            <a:pPr algn="ctr">
              <a:defRPr/>
            </a:pPr>
            <a:r>
              <a:rPr lang="ar-EG" sz="3800" b="1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الدليل التدريبي للتقييم البيئي المتكامل للمنطقة العربية</a:t>
            </a:r>
            <a:endParaRPr lang="en-US" sz="3800" b="1" dirty="0">
              <a:solidFill>
                <a:srgbClr val="0033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j-lt"/>
            </a:endParaRPr>
          </a:p>
          <a:p>
            <a:pPr algn="ctr">
              <a:defRPr/>
            </a:pPr>
            <a:r>
              <a:rPr lang="en-US" sz="2800" b="1" dirty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en-US" sz="2800" b="1" dirty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n-US" sz="2800" b="1" dirty="0"/>
              <a:t> </a:t>
            </a:r>
            <a:r>
              <a:rPr lang="ar-EG" sz="3400" b="1" dirty="0" smtClean="0"/>
              <a:t>الوحدة التدريبية رقم 2: </a:t>
            </a:r>
          </a:p>
          <a:p>
            <a:pPr algn="ctr">
              <a:defRPr/>
            </a:pPr>
            <a:r>
              <a:rPr lang="ar-EG" sz="3400" b="1" dirty="0" smtClean="0"/>
              <a:t>تصميم عملية التقييم البيئي المتكامل </a:t>
            </a:r>
            <a:r>
              <a:rPr lang="ar-EG" sz="3400" b="1" smtClean="0"/>
              <a:t>الوطنية وتنظيمها</a:t>
            </a:r>
            <a:endParaRPr lang="ar-EG" sz="3400" b="1" dirty="0" smtClean="0"/>
          </a:p>
          <a:p>
            <a:pPr algn="ctr">
              <a:defRPr/>
            </a:pPr>
            <a:endParaRPr lang="en-US" sz="2000" i="1" dirty="0" smtClean="0">
              <a:solidFill>
                <a:srgbClr val="EFA40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38551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987375" y="187325"/>
            <a:ext cx="7185025" cy="78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ar-SA" sz="3200" b="0" kern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أمثلة عن </a:t>
            </a:r>
            <a:r>
              <a:rPr lang="ar-EG" sz="3200" b="0" kern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التفويضات </a:t>
            </a:r>
            <a:r>
              <a:rPr lang="ar-SA" sz="3200" b="0" kern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القانونية </a:t>
            </a:r>
            <a:endParaRPr lang="en-US" sz="3200" b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294" name="Rectangle 12"/>
          <p:cNvSpPr>
            <a:spLocks noChangeArrowheads="1"/>
          </p:cNvSpPr>
          <p:nvPr/>
        </p:nvSpPr>
        <p:spPr bwMode="auto">
          <a:xfrm>
            <a:off x="495300" y="1231900"/>
            <a:ext cx="82296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>
              <a:lnSpc>
                <a:spcPct val="90000"/>
              </a:lnSpc>
              <a:buClr>
                <a:srgbClr val="FF0066"/>
              </a:buClr>
              <a:buSzPct val="60000"/>
              <a:buFont typeface="Wingdings 2" pitchFamily="18" charset="2"/>
              <a:buNone/>
            </a:pPr>
            <a:endParaRPr lang="en-GB" sz="1200">
              <a:solidFill>
                <a:srgbClr val="006666"/>
              </a:solidFill>
              <a:ea typeface="MS PGothic" pitchFamily="34" charset="-128"/>
            </a:endParaRPr>
          </a:p>
          <a:p>
            <a:pPr marL="609600" indent="-609600">
              <a:lnSpc>
                <a:spcPct val="90000"/>
              </a:lnSpc>
              <a:buClr>
                <a:srgbClr val="FF0066"/>
              </a:buClr>
              <a:buSzPct val="60000"/>
              <a:buFont typeface="Wingdings 2" pitchFamily="18" charset="2"/>
              <a:buNone/>
            </a:pPr>
            <a:endParaRPr lang="en-US" sz="1200" b="1">
              <a:solidFill>
                <a:srgbClr val="006666"/>
              </a:solidFill>
              <a:ea typeface="MS PGothic" pitchFamily="34" charset="-128"/>
            </a:endParaRPr>
          </a:p>
          <a:p>
            <a:pPr marL="609600" indent="-609600">
              <a:spcBef>
                <a:spcPct val="20000"/>
              </a:spcBef>
              <a:buClr>
                <a:srgbClr val="FF0066"/>
              </a:buClr>
              <a:buSzPct val="60000"/>
              <a:buFont typeface="Wingdings 2" pitchFamily="18" charset="2"/>
              <a:buBlip>
                <a:blip r:embed="rId3"/>
              </a:buBlip>
            </a:pPr>
            <a:endParaRPr lang="en-CA" sz="1200" b="1">
              <a:solidFill>
                <a:srgbClr val="006666"/>
              </a:solidFill>
              <a:ea typeface="MS PGothic" pitchFamily="34" charset="-128"/>
            </a:endParaRPr>
          </a:p>
          <a:p>
            <a:pPr marL="609600" indent="-609600">
              <a:lnSpc>
                <a:spcPct val="90000"/>
              </a:lnSpc>
              <a:spcBef>
                <a:spcPct val="20000"/>
              </a:spcBef>
              <a:buClr>
                <a:srgbClr val="FF0066"/>
              </a:buClr>
              <a:buSzPct val="60000"/>
              <a:buFont typeface="Wingdings 2" pitchFamily="18" charset="2"/>
              <a:buNone/>
            </a:pPr>
            <a:endParaRPr lang="en-CA" sz="1200" b="1">
              <a:solidFill>
                <a:srgbClr val="006666"/>
              </a:solidFill>
              <a:ea typeface="MS PGothic" pitchFamily="34" charset="-128"/>
            </a:endParaRPr>
          </a:p>
        </p:txBody>
      </p:sp>
      <p:graphicFrame>
        <p:nvGraphicFramePr>
          <p:cNvPr id="230441" name="Group 41"/>
          <p:cNvGraphicFramePr>
            <a:graphicFrameLocks noGrp="1"/>
          </p:cNvGraphicFramePr>
          <p:nvPr/>
        </p:nvGraphicFramePr>
        <p:xfrm>
          <a:off x="500034" y="1412776"/>
          <a:ext cx="7518702" cy="2072640"/>
        </p:xfrm>
        <a:graphic>
          <a:graphicData uri="http://schemas.openxmlformats.org/drawingml/2006/table">
            <a:tbl>
              <a:tblPr rtl="1"/>
              <a:tblGrid>
                <a:gridCol w="7518702"/>
              </a:tblGrid>
              <a:tr h="2072258">
                <a:tc>
                  <a:txBody>
                    <a:bodyPr/>
                    <a:lstStyle/>
                    <a:p>
                      <a:pPr marL="0" marR="0" lvl="0" indent="0" algn="just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ar-EG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80"/>
                        </a:solidFill>
                        <a:effectLst/>
                        <a:latin typeface="Arial" charset="0"/>
                        <a:ea typeface="MS PGothic" pitchFamily="34" charset="-128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ar-EG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80"/>
                        </a:solidFill>
                        <a:effectLst/>
                        <a:latin typeface="Arial" charset="0"/>
                        <a:ea typeface="MS PGothic" pitchFamily="34" charset="-128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EG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Arial" charset="0"/>
                          <a:ea typeface="MS PGothic" pitchFamily="34" charset="-128"/>
                          <a:cs typeface="Times New Roman" pitchFamily="18" charset="0"/>
                        </a:rPr>
                        <a:t>الحالة السورية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PGothic" pitchFamily="34" charset="-128"/>
                        <a:cs typeface="Times New Roman" pitchFamily="18" charset="0"/>
                      </a:endParaRPr>
                    </a:p>
                    <a:p>
                      <a:pPr algn="just" rtl="1"/>
                      <a:r>
                        <a:rPr lang="ar-SA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يطالب قانونِ حمايةِ البيئة رقم 50 الصادر في 2002 بفقرته 3 من المادة 10 الهيئة العامة لشؤونِ البيئةِ </a:t>
                      </a:r>
                      <a:r>
                        <a:rPr lang="ar-EG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ب</a:t>
                      </a:r>
                      <a:r>
                        <a:rPr lang="ar-SA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إعداد تقريرِ سنوي</a:t>
                      </a:r>
                      <a:r>
                        <a:rPr lang="ar-EG" sz="20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ar-SA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عن حالة البيئةِ. </a:t>
                      </a:r>
                      <a:endParaRPr lang="en-US" sz="2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 rtl="1"/>
                      <a:r>
                        <a:rPr lang="ar-SA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المصدر: قانون حمايةِ بيئةِ. وزارة البيئةِ.</a:t>
                      </a:r>
                      <a:endParaRPr kumimoji="0" lang="en-US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PGothic" pitchFamily="34" charset="-128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</a:tbl>
          </a:graphicData>
        </a:graphic>
      </p:graphicFrame>
      <p:sp>
        <p:nvSpPr>
          <p:cNvPr id="12298" name="Rectangle 20"/>
          <p:cNvSpPr>
            <a:spLocks noChangeArrowheads="1"/>
          </p:cNvSpPr>
          <p:nvPr/>
        </p:nvSpPr>
        <p:spPr bwMode="auto">
          <a:xfrm>
            <a:off x="467544" y="3573016"/>
            <a:ext cx="7581900" cy="28931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 rtl="1">
              <a:defRPr/>
            </a:pPr>
            <a:endParaRPr lang="en-US" b="1" dirty="0">
              <a:solidFill>
                <a:srgbClr val="000080"/>
              </a:solidFill>
              <a:latin typeface="Times New Roman" pitchFamily="18" charset="0"/>
              <a:ea typeface="MS PGothic" pitchFamily="34" charset="-128"/>
            </a:endParaRPr>
          </a:p>
          <a:p>
            <a:pPr algn="just" rtl="1">
              <a:defRPr/>
            </a:pPr>
            <a:endParaRPr lang="en-US" dirty="0">
              <a:solidFill>
                <a:srgbClr val="000080"/>
              </a:solidFill>
              <a:ea typeface="MS PGothic" pitchFamily="34" charset="-128"/>
            </a:endParaRPr>
          </a:p>
          <a:p>
            <a:pPr algn="just" rtl="1">
              <a:defRPr/>
            </a:pPr>
            <a:endParaRPr lang="en-US" dirty="0">
              <a:solidFill>
                <a:srgbClr val="000080"/>
              </a:solidFill>
              <a:ea typeface="MS PGothic" pitchFamily="34" charset="-128"/>
            </a:endParaRPr>
          </a:p>
          <a:p>
            <a:pPr algn="just" rtl="1">
              <a:defRPr/>
            </a:pPr>
            <a:endParaRPr lang="en-US" dirty="0">
              <a:solidFill>
                <a:srgbClr val="000080"/>
              </a:solidFill>
              <a:ea typeface="MS PGothic" pitchFamily="34" charset="-128"/>
            </a:endParaRPr>
          </a:p>
          <a:p>
            <a:pPr algn="just" rtl="1">
              <a:defRPr/>
            </a:pPr>
            <a:r>
              <a:rPr lang="ar-EG" sz="2400" b="1" dirty="0" smtClean="0">
                <a:solidFill>
                  <a:srgbClr val="000080"/>
                </a:solidFill>
                <a:latin typeface="Arial" charset="0"/>
                <a:ea typeface="MS PGothic" pitchFamily="34" charset="-128"/>
                <a:cs typeface="Times New Roman" pitchFamily="18" charset="0"/>
              </a:rPr>
              <a:t>حالة التفويض المصري</a:t>
            </a:r>
          </a:p>
          <a:p>
            <a:pPr algn="just" rtl="1">
              <a:defRPr/>
            </a:pPr>
            <a:r>
              <a:rPr lang="ar-SA" sz="2000" b="1" dirty="0" smtClean="0">
                <a:solidFill>
                  <a:schemeClr val="tx1"/>
                </a:solidFill>
              </a:rPr>
              <a:t>تنص </a:t>
            </a:r>
            <a:r>
              <a:rPr lang="ar-SA" sz="2000" b="1" dirty="0">
                <a:solidFill>
                  <a:schemeClr val="tx1"/>
                </a:solidFill>
              </a:rPr>
              <a:t>المادة 5 من الفصل الثاني للقانون رقم 4 تاريخ 1994 على انه لتحقيق أهداف  </a:t>
            </a:r>
            <a:r>
              <a:rPr lang="ar-SA" sz="2000" b="1" dirty="0" smtClean="0">
                <a:solidFill>
                  <a:schemeClr val="tx1"/>
                </a:solidFill>
              </a:rPr>
              <a:t>جهاز </a:t>
            </a:r>
            <a:r>
              <a:rPr lang="ar-SA" sz="2000" b="1" dirty="0">
                <a:solidFill>
                  <a:schemeClr val="tx1"/>
                </a:solidFill>
              </a:rPr>
              <a:t>شئون البيئة يمكن أن يقوم الجهاز بمجموعة نشاطات من بينها: </a:t>
            </a:r>
            <a:r>
              <a:rPr lang="ar-SA" sz="2000" dirty="0">
                <a:solidFill>
                  <a:schemeClr val="tx1"/>
                </a:solidFill>
              </a:rPr>
              <a:t>إعداد تقرير سنوي عن الوضع البيئي يقدم إلي رئيس الجمهورية </a:t>
            </a:r>
            <a:r>
              <a:rPr lang="ar-SA" sz="2000" dirty="0" smtClean="0">
                <a:solidFill>
                  <a:schemeClr val="tx1"/>
                </a:solidFill>
              </a:rPr>
              <a:t>ومجلس </a:t>
            </a:r>
            <a:r>
              <a:rPr lang="ar-SA" sz="2000" dirty="0">
                <a:solidFill>
                  <a:schemeClr val="tx1"/>
                </a:solidFill>
              </a:rPr>
              <a:t>الوزراء </a:t>
            </a:r>
            <a:r>
              <a:rPr lang="ar-SA" sz="2000" dirty="0" smtClean="0">
                <a:solidFill>
                  <a:schemeClr val="tx1"/>
                </a:solidFill>
              </a:rPr>
              <a:t>وتودع </a:t>
            </a:r>
            <a:r>
              <a:rPr lang="ar-SA" sz="2000" dirty="0">
                <a:solidFill>
                  <a:schemeClr val="tx1"/>
                </a:solidFill>
              </a:rPr>
              <a:t>نسخة من هذا التقرير في مجلس الشعب. </a:t>
            </a:r>
            <a:endParaRPr lang="en-US" sz="2000" dirty="0">
              <a:solidFill>
                <a:schemeClr val="tx1"/>
              </a:solidFill>
            </a:endParaRPr>
          </a:p>
          <a:p>
            <a:pPr algn="just" rtl="1">
              <a:defRPr/>
            </a:pPr>
            <a:r>
              <a:rPr lang="cs-CZ" sz="1100" dirty="0" smtClean="0">
                <a:solidFill>
                  <a:schemeClr val="tx1"/>
                </a:solidFill>
                <a:ea typeface="MS PGothic" pitchFamily="34" charset="-128"/>
                <a:hlinkClick r:id="rId4"/>
              </a:rPr>
              <a:t>http</a:t>
            </a:r>
            <a:r>
              <a:rPr lang="cs-CZ" sz="1100" dirty="0">
                <a:solidFill>
                  <a:schemeClr val="tx1"/>
                </a:solidFill>
                <a:ea typeface="MS PGothic" pitchFamily="34" charset="-128"/>
                <a:hlinkClick r:id="rId4"/>
              </a:rPr>
              <a:t>://www.eeaa.gov.eg/english/law4.doc</a:t>
            </a:r>
            <a:endParaRPr lang="en-US" sz="1100" dirty="0">
              <a:solidFill>
                <a:schemeClr val="tx1"/>
              </a:solidFill>
              <a:ea typeface="MS PGothic" pitchFamily="34" charset="-128"/>
            </a:endParaRPr>
          </a:p>
          <a:p>
            <a:pPr algn="just" rtl="1">
              <a:defRPr/>
            </a:pPr>
            <a:r>
              <a:rPr lang="cs-CZ" sz="1100" dirty="0">
                <a:solidFill>
                  <a:schemeClr val="tx1"/>
                </a:solidFill>
                <a:ea typeface="MS PGothic" pitchFamily="34" charset="-128"/>
                <a:hlinkClick r:id="rId5"/>
              </a:rPr>
              <a:t>http://www.eeaa.gov.eg/english/law4_arb.doc</a:t>
            </a:r>
            <a:endParaRPr lang="en-US" sz="1100" dirty="0">
              <a:solidFill>
                <a:schemeClr val="tx1"/>
              </a:solidFill>
              <a:ea typeface="MS PGothic" pitchFamily="34" charset="-128"/>
            </a:endParaRPr>
          </a:p>
        </p:txBody>
      </p:sp>
      <p:pic>
        <p:nvPicPr>
          <p:cNvPr id="2" name="Picture 21" descr="E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804248" y="3645024"/>
            <a:ext cx="1143000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19" descr="SY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804868" y="1412776"/>
            <a:ext cx="1079500" cy="674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Object 2"/>
          <p:cNvPicPr>
            <a:picLocks noChangeArrowheads="1"/>
          </p:cNvPicPr>
          <p:nvPr/>
        </p:nvPicPr>
        <p:blipFill>
          <a:blip r:embed="rId2" cstate="print"/>
          <a:srcRect t="-151" r="-1575" b="-5112"/>
          <a:stretch>
            <a:fillRect/>
          </a:stretch>
        </p:blipFill>
        <p:spPr bwMode="auto">
          <a:xfrm>
            <a:off x="1000100" y="1214422"/>
            <a:ext cx="5702424" cy="5437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1142976" y="214290"/>
            <a:ext cx="6383062" cy="5971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rtl="1">
              <a:defRPr/>
            </a:pPr>
            <a:r>
              <a:rPr lang="ar-EG" sz="3200" dirty="0" smtClean="0">
                <a:latin typeface="Times New Roman" pitchFamily="18" charset="0"/>
                <a:ea typeface="+mj-ea"/>
                <a:cs typeface="Times New Roman" pitchFamily="18" charset="0"/>
              </a:rPr>
              <a:t> المراحل السبعة ل</a:t>
            </a:r>
            <a:r>
              <a:rPr lang="ar-SA" sz="3200" dirty="0" smtClean="0">
                <a:latin typeface="Times New Roman" pitchFamily="18" charset="0"/>
                <a:ea typeface="+mj-ea"/>
                <a:cs typeface="Times New Roman" pitchFamily="18" charset="0"/>
              </a:rPr>
              <a:t>عمليةِ التقييم البيئي المتكامل</a:t>
            </a:r>
            <a:endParaRPr lang="en-US" sz="3200" dirty="0"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690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1142977" y="285728"/>
            <a:ext cx="6500858" cy="539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rtl="1" eaLnBrk="1" hangingPunct="1">
              <a:defRPr/>
            </a:pPr>
            <a:r>
              <a:rPr lang="ar-SA" sz="3200" b="0" kern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دور المشاركة في عمليةِ التقييم البيئي المتكامل</a:t>
            </a:r>
            <a:endParaRPr lang="en-US" sz="3200" b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95536" y="1252538"/>
            <a:ext cx="8229600" cy="5033962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1" indent="-342900" algn="ctr" rtl="1">
              <a:lnSpc>
                <a:spcPct val="150000"/>
              </a:lnSpc>
              <a:buSzPct val="100000"/>
              <a:buNone/>
              <a:defRPr/>
            </a:pPr>
            <a:r>
              <a:rPr lang="ar-SY" b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من هم  أصحاب المصالح؟</a:t>
            </a:r>
            <a:endParaRPr lang="en-US" b="0" dirty="0" smtClean="0">
              <a:solidFill>
                <a:schemeClr val="tx1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lvl="1" indent="-342900" algn="just" rtl="1">
              <a:lnSpc>
                <a:spcPct val="150000"/>
              </a:lnSpc>
              <a:buSzPct val="100000"/>
              <a:buNone/>
              <a:defRPr/>
            </a:pPr>
            <a:r>
              <a:rPr lang="ar-SY" b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  </a:t>
            </a:r>
            <a:r>
              <a:rPr lang="ar-SY" b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أولئك</a:t>
            </a:r>
            <a:r>
              <a:rPr lang="ar-BH" b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هم</a:t>
            </a:r>
            <a:r>
              <a:rPr lang="ar-SY" b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:</a:t>
            </a:r>
            <a:endParaRPr lang="en-US" b="0" dirty="0" smtClean="0">
              <a:solidFill>
                <a:schemeClr val="tx1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914400" lvl="1" indent="-284163" algn="just" rtl="1">
              <a:lnSpc>
                <a:spcPct val="150000"/>
              </a:lnSpc>
              <a:buSzPct val="100000"/>
              <a:buFont typeface="Arial" pitchFamily="34" charset="0"/>
              <a:buChar char="•"/>
              <a:defRPr/>
            </a:pPr>
            <a:r>
              <a:rPr lang="ar-SA" b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الذين تتأثر مصالحهم </a:t>
            </a:r>
            <a:r>
              <a:rPr lang="ar-EG" b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بالمشكلات </a:t>
            </a:r>
            <a:r>
              <a:rPr lang="ar-SA" b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البيئيةِ أَو </a:t>
            </a:r>
            <a:r>
              <a:rPr lang="ar-EG" b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الذين يتخذون قرارات </a:t>
            </a:r>
            <a:r>
              <a:rPr lang="ar-SA" b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ذات أثر بيئي.</a:t>
            </a:r>
            <a:endParaRPr lang="en-US" b="0" dirty="0" smtClean="0">
              <a:solidFill>
                <a:schemeClr val="tx1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914400" lvl="1" indent="-284163" algn="just" rtl="1">
              <a:lnSpc>
                <a:spcPct val="150000"/>
              </a:lnSpc>
              <a:buSzPct val="100000"/>
              <a:buFont typeface="Arial" pitchFamily="34" charset="0"/>
              <a:buChar char="•"/>
              <a:defRPr/>
            </a:pPr>
            <a:r>
              <a:rPr lang="ar-SA" b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الذين لْدَيهُم معلوماتُ أو مصادرُ أَو خبرةُ تتَطلّبها صياغةِ السياس</a:t>
            </a:r>
            <a:r>
              <a:rPr lang="ar-EG" b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ات وتنفيذ </a:t>
            </a:r>
            <a:r>
              <a:rPr lang="ar-SA" b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الإستراتيجي</a:t>
            </a:r>
            <a:r>
              <a:rPr lang="ar-BH" b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ات</a:t>
            </a:r>
            <a:r>
              <a:rPr lang="ar-SY" b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.</a:t>
            </a:r>
            <a:endParaRPr lang="en-US" b="0" dirty="0" smtClean="0">
              <a:solidFill>
                <a:schemeClr val="tx1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914400" lvl="1" indent="-284163" algn="just" rtl="1">
              <a:lnSpc>
                <a:spcPct val="150000"/>
              </a:lnSpc>
              <a:buSzPct val="100000"/>
              <a:buFont typeface="Arial" pitchFamily="34" charset="0"/>
              <a:buChar char="•"/>
              <a:defRPr/>
            </a:pPr>
            <a:r>
              <a:rPr lang="ar-SA" b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الذين يتحكمون في الآلياتِ الرئيسيةِ لصياغةِ السياسات وتنفيذ الإستراتيجيات.</a:t>
            </a:r>
            <a:endParaRPr lang="en-US" b="0" dirty="0" smtClean="0">
              <a:solidFill>
                <a:schemeClr val="tx1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426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4269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42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2426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426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2426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426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2690" grpId="0" animBg="1"/>
      <p:bldP spid="242691" grpId="0" build="p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699343" y="193328"/>
            <a:ext cx="7185025" cy="78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rtl="1">
              <a:defRPr/>
            </a:pPr>
            <a:r>
              <a:rPr lang="ar-SA" sz="3200" b="0" kern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قائمة </a:t>
            </a:r>
            <a:r>
              <a:rPr lang="ar-SA" sz="3200" b="0" kern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أصحاب </a:t>
            </a:r>
            <a:r>
              <a:rPr lang="ar-SA" sz="3200" b="0" kern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المصلحة </a:t>
            </a:r>
            <a:r>
              <a:rPr lang="ar-SA" sz="3200" b="0" kern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والشركاء المحتملين</a:t>
            </a:r>
            <a:endParaRPr lang="en-US" sz="3200" b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57158" y="1071546"/>
            <a:ext cx="7586658" cy="5500687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1" indent="-342900" algn="r" rtl="1">
              <a:buSzPct val="100000"/>
              <a:buFont typeface="Arial" pitchFamily="34" charset="0"/>
              <a:buChar char="•"/>
              <a:defRPr/>
            </a:pPr>
            <a:r>
              <a:rPr lang="ar-SA" sz="2000" b="0" dirty="0" smtClean="0">
                <a:solidFill>
                  <a:schemeClr val="tx1"/>
                </a:solidFill>
                <a:ea typeface="+mn-ea"/>
              </a:rPr>
              <a:t>القادة السياسيون</a:t>
            </a:r>
            <a:endParaRPr lang="en-US" sz="2000" b="0" dirty="0" smtClean="0">
              <a:solidFill>
                <a:schemeClr val="tx1"/>
              </a:solidFill>
              <a:ea typeface="+mn-ea"/>
            </a:endParaRPr>
          </a:p>
          <a:p>
            <a:pPr marL="342900" lvl="1" indent="-342900" algn="r" rtl="1">
              <a:buSzPct val="100000"/>
              <a:buFont typeface="Arial" pitchFamily="34" charset="0"/>
              <a:buChar char="•"/>
              <a:defRPr/>
            </a:pPr>
            <a:r>
              <a:rPr lang="ar-SY" sz="2000" b="0" dirty="0" smtClean="0">
                <a:solidFill>
                  <a:schemeClr val="tx1"/>
                </a:solidFill>
                <a:ea typeface="+mn-ea"/>
              </a:rPr>
              <a:t>م</a:t>
            </a:r>
            <a:r>
              <a:rPr lang="ar-SA" sz="2000" b="0" dirty="0" smtClean="0">
                <a:solidFill>
                  <a:schemeClr val="tx1"/>
                </a:solidFill>
                <a:ea typeface="+mn-ea"/>
              </a:rPr>
              <a:t>سؤ</a:t>
            </a:r>
            <a:r>
              <a:rPr lang="ar-SY" sz="2000" b="0" dirty="0" smtClean="0">
                <a:solidFill>
                  <a:schemeClr val="tx1"/>
                </a:solidFill>
                <a:ea typeface="+mn-ea"/>
              </a:rPr>
              <a:t>ل</a:t>
            </a:r>
            <a:r>
              <a:rPr lang="ar-EG" sz="2000" b="0" dirty="0" smtClean="0">
                <a:solidFill>
                  <a:schemeClr val="tx1"/>
                </a:solidFill>
                <a:ea typeface="+mn-ea"/>
              </a:rPr>
              <a:t>و</a:t>
            </a:r>
            <a:r>
              <a:rPr lang="ar-SA" sz="2000" b="0" dirty="0" smtClean="0">
                <a:solidFill>
                  <a:schemeClr val="tx1"/>
                </a:solidFill>
                <a:ea typeface="+mn-ea"/>
              </a:rPr>
              <a:t> </a:t>
            </a:r>
            <a:r>
              <a:rPr lang="ar-SA" sz="2000" b="0" dirty="0" smtClean="0">
                <a:solidFill>
                  <a:schemeClr val="tx1"/>
                </a:solidFill>
                <a:ea typeface="+mn-ea"/>
              </a:rPr>
              <a:t>المكاتب العامة </a:t>
            </a:r>
            <a:r>
              <a:rPr lang="ar-SA" sz="2000" b="0" dirty="0" smtClean="0">
                <a:solidFill>
                  <a:schemeClr val="tx1"/>
                </a:solidFill>
                <a:ea typeface="+mn-ea"/>
              </a:rPr>
              <a:t>(وزارات، معاهد، مجالس، مديريات، جيش).</a:t>
            </a:r>
            <a:endParaRPr lang="en-US" sz="2000" b="0" dirty="0" smtClean="0">
              <a:solidFill>
                <a:schemeClr val="tx1"/>
              </a:solidFill>
              <a:ea typeface="+mn-ea"/>
            </a:endParaRPr>
          </a:p>
          <a:p>
            <a:pPr marL="342900" lvl="1" indent="-342900" algn="r" rtl="1">
              <a:buSzPct val="100000"/>
              <a:buFont typeface="Arial" pitchFamily="34" charset="0"/>
              <a:buChar char="•"/>
              <a:defRPr/>
            </a:pPr>
            <a:r>
              <a:rPr lang="ar-SA" sz="2000" b="0" dirty="0" smtClean="0">
                <a:solidFill>
                  <a:schemeClr val="tx1"/>
                </a:solidFill>
                <a:ea typeface="+mn-ea"/>
              </a:rPr>
              <a:t>القادة المحليون</a:t>
            </a:r>
            <a:endParaRPr lang="en-US" sz="2000" b="0" dirty="0" smtClean="0">
              <a:solidFill>
                <a:schemeClr val="tx1"/>
              </a:solidFill>
              <a:ea typeface="+mn-ea"/>
            </a:endParaRPr>
          </a:p>
          <a:p>
            <a:pPr marL="342900" lvl="1" indent="-342900" algn="r" rtl="1">
              <a:buSzPct val="100000"/>
              <a:buFont typeface="Arial" pitchFamily="34" charset="0"/>
              <a:buChar char="•"/>
              <a:defRPr/>
            </a:pPr>
            <a:r>
              <a:rPr lang="ar-SA" sz="2000" b="0" dirty="0" smtClean="0">
                <a:solidFill>
                  <a:schemeClr val="tx1"/>
                </a:solidFill>
                <a:ea typeface="+mn-ea"/>
              </a:rPr>
              <a:t>ممثلو الأحزاب السياسية</a:t>
            </a:r>
            <a:endParaRPr lang="en-US" sz="2000" b="0" dirty="0" smtClean="0">
              <a:solidFill>
                <a:schemeClr val="tx1"/>
              </a:solidFill>
              <a:ea typeface="+mn-ea"/>
            </a:endParaRPr>
          </a:p>
          <a:p>
            <a:pPr marL="342900" lvl="1" indent="-342900" algn="r" rtl="1">
              <a:buSzPct val="100000"/>
              <a:buFont typeface="Arial" pitchFamily="34" charset="0"/>
              <a:buChar char="•"/>
              <a:defRPr/>
            </a:pPr>
            <a:r>
              <a:rPr lang="ar-SA" sz="2000" b="0" dirty="0" smtClean="0">
                <a:solidFill>
                  <a:schemeClr val="tx1"/>
                </a:solidFill>
                <a:ea typeface="+mn-ea"/>
              </a:rPr>
              <a:t>الجالية العلمية</a:t>
            </a:r>
            <a:endParaRPr lang="en-US" sz="2000" b="0" dirty="0" smtClean="0">
              <a:solidFill>
                <a:schemeClr val="tx1"/>
              </a:solidFill>
              <a:ea typeface="+mn-ea"/>
            </a:endParaRPr>
          </a:p>
          <a:p>
            <a:pPr marL="342900" lvl="1" indent="-342900" algn="r" rtl="1">
              <a:buSzPct val="100000"/>
              <a:buFont typeface="Arial" pitchFamily="34" charset="0"/>
              <a:buChar char="•"/>
              <a:defRPr/>
            </a:pPr>
            <a:r>
              <a:rPr lang="ar-SA" sz="2000" b="0" dirty="0" smtClean="0">
                <a:solidFill>
                  <a:schemeClr val="tx1"/>
                </a:solidFill>
                <a:ea typeface="+mn-ea"/>
              </a:rPr>
              <a:t>ممثلو </a:t>
            </a:r>
            <a:r>
              <a:rPr lang="ar-SA" sz="2000" b="0" dirty="0" smtClean="0">
                <a:solidFill>
                  <a:schemeClr val="tx1"/>
                </a:solidFill>
                <a:ea typeface="+mn-ea"/>
              </a:rPr>
              <a:t>الصناعة </a:t>
            </a:r>
            <a:r>
              <a:rPr lang="ar-SA" sz="2000" b="0" dirty="0" smtClean="0">
                <a:solidFill>
                  <a:schemeClr val="tx1"/>
                </a:solidFill>
                <a:ea typeface="+mn-ea"/>
              </a:rPr>
              <a:t>أَو </a:t>
            </a:r>
            <a:r>
              <a:rPr lang="ar-SA" sz="2000" b="0" dirty="0" smtClean="0">
                <a:solidFill>
                  <a:schemeClr val="tx1"/>
                </a:solidFill>
                <a:ea typeface="+mn-ea"/>
              </a:rPr>
              <a:t>جمعيات القطاع </a:t>
            </a:r>
            <a:r>
              <a:rPr lang="ar-SA" sz="2000" b="0" dirty="0" smtClean="0">
                <a:solidFill>
                  <a:schemeClr val="tx1"/>
                </a:solidFill>
                <a:ea typeface="+mn-ea"/>
              </a:rPr>
              <a:t>الخاص</a:t>
            </a:r>
            <a:endParaRPr lang="en-US" sz="2000" b="0" dirty="0" smtClean="0">
              <a:solidFill>
                <a:schemeClr val="tx1"/>
              </a:solidFill>
              <a:ea typeface="+mn-ea"/>
            </a:endParaRPr>
          </a:p>
          <a:p>
            <a:pPr marL="342900" lvl="1" indent="-342900" algn="r" rtl="1">
              <a:buSzPct val="100000"/>
              <a:buFont typeface="Arial" pitchFamily="34" charset="0"/>
              <a:buChar char="•"/>
              <a:defRPr/>
            </a:pPr>
            <a:r>
              <a:rPr lang="ar-SA" sz="2000" b="0" dirty="0" smtClean="0">
                <a:solidFill>
                  <a:schemeClr val="tx1"/>
                </a:solidFill>
                <a:ea typeface="+mn-ea"/>
              </a:rPr>
              <a:t>ممثلو </a:t>
            </a:r>
            <a:r>
              <a:rPr lang="ar-SA" sz="2000" b="0" dirty="0" smtClean="0">
                <a:solidFill>
                  <a:schemeClr val="tx1"/>
                </a:solidFill>
                <a:ea typeface="+mn-ea"/>
              </a:rPr>
              <a:t>القطاع </a:t>
            </a:r>
            <a:r>
              <a:rPr lang="ar-SA" sz="2000" b="0" dirty="0" smtClean="0">
                <a:solidFill>
                  <a:schemeClr val="tx1"/>
                </a:solidFill>
                <a:ea typeface="+mn-ea"/>
              </a:rPr>
              <a:t>الخاص</a:t>
            </a:r>
            <a:endParaRPr lang="en-US" sz="2000" b="0" dirty="0" smtClean="0">
              <a:solidFill>
                <a:schemeClr val="tx1"/>
              </a:solidFill>
              <a:ea typeface="+mn-ea"/>
            </a:endParaRPr>
          </a:p>
          <a:p>
            <a:pPr marL="342900" lvl="1" indent="-342900" algn="r" rtl="1">
              <a:buSzPct val="100000"/>
              <a:buFont typeface="Arial" pitchFamily="34" charset="0"/>
              <a:buChar char="•"/>
              <a:defRPr/>
            </a:pPr>
            <a:r>
              <a:rPr lang="ar-SA" sz="2000" b="0" dirty="0" smtClean="0">
                <a:solidFill>
                  <a:schemeClr val="tx1"/>
                </a:solidFill>
                <a:ea typeface="+mn-ea"/>
              </a:rPr>
              <a:t>مدارسِ </a:t>
            </a:r>
            <a:r>
              <a:rPr lang="ar-SA" sz="2000" b="0" dirty="0" smtClean="0">
                <a:solidFill>
                  <a:schemeClr val="tx1"/>
                </a:solidFill>
                <a:ea typeface="+mn-ea"/>
              </a:rPr>
              <a:t>مهنية أَو جمعيات</a:t>
            </a:r>
            <a:endParaRPr lang="en-US" sz="2000" b="0" dirty="0" smtClean="0">
              <a:solidFill>
                <a:schemeClr val="tx1"/>
              </a:solidFill>
              <a:ea typeface="+mn-ea"/>
            </a:endParaRPr>
          </a:p>
          <a:p>
            <a:pPr marL="342900" lvl="1" indent="-342900" algn="r" rtl="1">
              <a:buSzPct val="100000"/>
              <a:buFont typeface="Arial" pitchFamily="34" charset="0"/>
              <a:buChar char="•"/>
              <a:defRPr/>
            </a:pPr>
            <a:r>
              <a:rPr lang="ar-SA" sz="2000" b="0" dirty="0" smtClean="0">
                <a:solidFill>
                  <a:schemeClr val="tx1"/>
                </a:solidFill>
                <a:ea typeface="+mn-ea"/>
              </a:rPr>
              <a:t>أكاديميون (جامعات ومراكز بحوث)</a:t>
            </a:r>
            <a:endParaRPr lang="en-US" sz="2000" b="0" dirty="0" smtClean="0">
              <a:solidFill>
                <a:schemeClr val="tx1"/>
              </a:solidFill>
              <a:ea typeface="+mn-ea"/>
            </a:endParaRPr>
          </a:p>
          <a:p>
            <a:pPr marL="342900" lvl="1" indent="-342900" algn="r" rtl="1">
              <a:buSzPct val="100000"/>
              <a:buFont typeface="Arial" pitchFamily="34" charset="0"/>
              <a:buChar char="•"/>
              <a:defRPr/>
            </a:pPr>
            <a:r>
              <a:rPr lang="ar-SA" sz="2000" b="0" dirty="0" smtClean="0">
                <a:solidFill>
                  <a:schemeClr val="tx1"/>
                </a:solidFill>
                <a:ea typeface="+mn-ea"/>
              </a:rPr>
              <a:t>منظمات غير </a:t>
            </a:r>
            <a:r>
              <a:rPr lang="ar-SA" sz="2000" b="0" dirty="0" smtClean="0">
                <a:solidFill>
                  <a:schemeClr val="tx1"/>
                </a:solidFill>
                <a:ea typeface="+mn-ea"/>
              </a:rPr>
              <a:t>حكومية</a:t>
            </a:r>
            <a:endParaRPr lang="en-US" sz="2000" b="0" dirty="0" smtClean="0">
              <a:solidFill>
                <a:schemeClr val="tx1"/>
              </a:solidFill>
              <a:ea typeface="+mn-ea"/>
            </a:endParaRPr>
          </a:p>
          <a:p>
            <a:pPr marL="342900" lvl="1" indent="-342900" algn="r" rtl="1">
              <a:buSzPct val="100000"/>
              <a:buFont typeface="Arial" pitchFamily="34" charset="0"/>
              <a:buChar char="•"/>
              <a:defRPr/>
            </a:pPr>
            <a:r>
              <a:rPr lang="ar-SA" sz="2000" b="0" dirty="0" smtClean="0">
                <a:solidFill>
                  <a:schemeClr val="tx1"/>
                </a:solidFill>
                <a:ea typeface="+mn-ea"/>
              </a:rPr>
              <a:t>الإعلام</a:t>
            </a:r>
            <a:endParaRPr lang="en-US" sz="2000" b="0" dirty="0" smtClean="0">
              <a:solidFill>
                <a:schemeClr val="tx1"/>
              </a:solidFill>
              <a:ea typeface="+mn-ea"/>
            </a:endParaRPr>
          </a:p>
          <a:p>
            <a:pPr marL="342900" lvl="1" indent="-342900" algn="r" rtl="1">
              <a:buSzPct val="100000"/>
              <a:buFont typeface="Arial" pitchFamily="34" charset="0"/>
              <a:buChar char="•"/>
              <a:defRPr/>
            </a:pPr>
            <a:r>
              <a:rPr lang="ar-SA" sz="2000" b="0" dirty="0" smtClean="0">
                <a:solidFill>
                  <a:schemeClr val="tx1"/>
                </a:solidFill>
                <a:ea typeface="+mn-ea"/>
              </a:rPr>
              <a:t>ممثلون </a:t>
            </a:r>
            <a:r>
              <a:rPr lang="ar-SA" sz="2000" b="0" dirty="0" smtClean="0">
                <a:solidFill>
                  <a:schemeClr val="tx1"/>
                </a:solidFill>
                <a:ea typeface="+mn-ea"/>
              </a:rPr>
              <a:t>لمجموعات </a:t>
            </a:r>
            <a:r>
              <a:rPr lang="ar-SA" sz="2000" b="0" dirty="0" smtClean="0">
                <a:solidFill>
                  <a:schemeClr val="tx1"/>
                </a:solidFill>
                <a:ea typeface="+mn-ea"/>
              </a:rPr>
              <a:t>السكان الأصليين</a:t>
            </a:r>
            <a:endParaRPr lang="en-US" sz="2000" b="0" dirty="0" smtClean="0">
              <a:solidFill>
                <a:schemeClr val="tx1"/>
              </a:solidFill>
              <a:ea typeface="+mn-ea"/>
            </a:endParaRPr>
          </a:p>
          <a:p>
            <a:pPr marL="342900" lvl="1" indent="-342900" algn="r" rtl="1">
              <a:buSzPct val="100000"/>
              <a:buFont typeface="Arial" pitchFamily="34" charset="0"/>
              <a:buChar char="•"/>
              <a:defRPr/>
            </a:pPr>
            <a:r>
              <a:rPr lang="ar-SA" sz="2000" b="0" dirty="0" smtClean="0">
                <a:solidFill>
                  <a:schemeClr val="tx1"/>
                </a:solidFill>
                <a:ea typeface="+mn-ea"/>
              </a:rPr>
              <a:t>المنظمات الأهلية</a:t>
            </a:r>
            <a:endParaRPr lang="en-US" sz="2000" b="0" dirty="0" smtClean="0">
              <a:solidFill>
                <a:schemeClr val="tx1"/>
              </a:solidFill>
              <a:ea typeface="+mn-ea"/>
            </a:endParaRPr>
          </a:p>
          <a:p>
            <a:pPr marL="342900" lvl="1" indent="-342900" algn="r" rtl="1">
              <a:buSzPct val="100000"/>
              <a:buFont typeface="Arial" pitchFamily="34" charset="0"/>
              <a:buChar char="•"/>
              <a:defRPr/>
            </a:pPr>
            <a:r>
              <a:rPr lang="ar-SA" sz="2000" b="0" dirty="0" smtClean="0">
                <a:solidFill>
                  <a:schemeClr val="tx1"/>
                </a:solidFill>
                <a:ea typeface="+mn-ea"/>
              </a:rPr>
              <a:t>جمعيات المجتمع، والمجموعات الدينية، الخ.</a:t>
            </a:r>
            <a:endParaRPr lang="en-US" sz="2000" b="0" dirty="0" smtClean="0">
              <a:solidFill>
                <a:schemeClr val="tx1"/>
              </a:solidFill>
              <a:ea typeface="+mn-ea"/>
            </a:endParaRPr>
          </a:p>
          <a:p>
            <a:pPr marL="342900" lvl="1" indent="-342900" algn="r" rtl="1">
              <a:buSzPct val="100000"/>
              <a:buFont typeface="Arial" pitchFamily="34" charset="0"/>
              <a:buChar char="•"/>
              <a:defRPr/>
            </a:pPr>
            <a:r>
              <a:rPr lang="ar-SA" sz="2000" b="0" dirty="0" smtClean="0">
                <a:solidFill>
                  <a:schemeClr val="tx1"/>
                </a:solidFill>
                <a:ea typeface="+mn-ea"/>
              </a:rPr>
              <a:t>زعماء الرأي (الحكماء)</a:t>
            </a:r>
            <a:endParaRPr lang="en-US" sz="2000" b="0" dirty="0" smtClean="0">
              <a:solidFill>
                <a:schemeClr val="tx1"/>
              </a:solidFill>
              <a:ea typeface="+mn-ea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714348" y="214290"/>
            <a:ext cx="6954566" cy="5730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rtl="1">
              <a:defRPr/>
            </a:pPr>
            <a:r>
              <a:rPr lang="ar-EG" sz="3200" b="0" kern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مبادئ تهدف لإشراك أصحاب المصالح</a:t>
            </a:r>
            <a:endParaRPr lang="en-US" sz="3200" b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576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74848" y="1484784"/>
            <a:ext cx="8229600" cy="4536504"/>
          </a:xfrm>
        </p:spPr>
        <p:txBody>
          <a:bodyPr/>
          <a:lstStyle/>
          <a:p>
            <a:pPr marL="457200" indent="-457200" algn="just" rtl="1" eaLnBrk="1" hangingPunct="1">
              <a:lnSpc>
                <a:spcPct val="80000"/>
              </a:lnSpc>
              <a:defRPr/>
            </a:pPr>
            <a:endParaRPr lang="en-US" sz="28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 rtl="1" eaLnBrk="1" hangingPunct="1">
              <a:lnSpc>
                <a:spcPct val="80000"/>
              </a:lnSpc>
              <a:buClrTx/>
              <a:buFont typeface="Arial" pitchFamily="34" charset="0"/>
              <a:buChar char="•"/>
              <a:defRPr/>
            </a:pPr>
            <a:r>
              <a:rPr lang="ar-EG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الشمول </a:t>
            </a:r>
            <a:r>
              <a:rPr lang="ar-EG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والتضمين</a:t>
            </a:r>
            <a:endParaRPr lang="ar-BH" sz="2800" dirty="0" smtClean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 rtl="1" eaLnBrk="1" hangingPunct="1">
              <a:lnSpc>
                <a:spcPct val="80000"/>
              </a:lnSpc>
              <a:buClrTx/>
              <a:buNone/>
              <a:defRPr/>
            </a:pPr>
            <a:r>
              <a:rPr lang="ar-BH" sz="2800" b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	</a:t>
            </a:r>
            <a:r>
              <a:rPr lang="ar-EG" sz="28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إشراك </a:t>
            </a:r>
            <a:r>
              <a:rPr lang="ar-EG" sz="28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مجموعة كاملة من أصحاب المصالح الذين يمثلون مختلف الاهتمامات، بما في ذلك المجموعات الهامشية والضعيفة.</a:t>
            </a:r>
            <a:endParaRPr lang="en-GB" sz="28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 rtl="1" eaLnBrk="1" hangingPunct="1">
              <a:lnSpc>
                <a:spcPct val="90000"/>
              </a:lnSpc>
              <a:buClrTx/>
              <a:buFont typeface="Arial" pitchFamily="34" charset="0"/>
              <a:buChar char="•"/>
              <a:defRPr/>
            </a:pPr>
            <a:r>
              <a:rPr lang="ar-EG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الصلة </a:t>
            </a:r>
            <a:r>
              <a:rPr lang="ar-EG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الوثيقة</a:t>
            </a:r>
            <a:endParaRPr lang="en-GB" sz="2800" dirty="0" smtClean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571500" lvl="1" indent="0" algn="just" rtl="1" eaLnBrk="1" hangingPunct="1">
              <a:lnSpc>
                <a:spcPct val="90000"/>
              </a:lnSpc>
              <a:buFontTx/>
              <a:buNone/>
              <a:defRPr/>
            </a:pPr>
            <a:r>
              <a:rPr lang="ar-EG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إشراك أصحاب مصالح ذوي اهتمام أصيل في العملية</a:t>
            </a:r>
            <a:endParaRPr lang="en-CA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 rtl="1" eaLnBrk="1" hangingPunct="1">
              <a:lnSpc>
                <a:spcPct val="90000"/>
              </a:lnSpc>
              <a:buClrTx/>
              <a:buFont typeface="Arial" pitchFamily="34" charset="0"/>
              <a:buChar char="•"/>
              <a:defRPr/>
            </a:pPr>
            <a:r>
              <a:rPr lang="ar-EG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منظور النوع الاجتماعي</a:t>
            </a:r>
            <a:endParaRPr lang="en-GB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571500" lvl="1" indent="0" algn="just" rtl="1">
              <a:lnSpc>
                <a:spcPct val="90000"/>
              </a:lnSpc>
              <a:buNone/>
              <a:defRPr/>
            </a:pPr>
            <a:r>
              <a:rPr lang="ar-EG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إن تضمين النساء والرجال يسمح بصياغة </a:t>
            </a:r>
            <a:r>
              <a:rPr lang="ar-BH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وتنفيذ </a:t>
            </a:r>
            <a:r>
              <a:rPr lang="ar-EG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سياسات أفضل واستراتيجيات متكاملة.</a:t>
            </a:r>
            <a:endParaRPr lang="ar-EG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571500" lvl="1" indent="0" algn="just" rtl="1" eaLnBrk="1" hangingPunct="1">
              <a:lnSpc>
                <a:spcPct val="90000"/>
              </a:lnSpc>
              <a:buFontTx/>
              <a:buNone/>
              <a:defRPr/>
            </a:pPr>
            <a:endParaRPr lang="en-GB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1428728" y="274638"/>
            <a:ext cx="5500726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ar-SY" sz="3200" dirty="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أصحاب المصالح وأدوارهم</a:t>
            </a:r>
            <a:endParaRPr lang="en-US" sz="3200" dirty="0">
              <a:solidFill>
                <a:schemeClr val="tx1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00063" y="2643188"/>
            <a:ext cx="2214562" cy="135731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ar-SY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أصحاب المصالح</a:t>
            </a:r>
          </a:p>
          <a:p>
            <a:pPr algn="ctr" rtl="1"/>
            <a:r>
              <a:rPr lang="ar-SY" sz="1800" b="1" dirty="0">
                <a:solidFill>
                  <a:schemeClr val="tx1"/>
                </a:solidFill>
              </a:rPr>
              <a:t>من </a:t>
            </a:r>
            <a:r>
              <a:rPr lang="ar-BH" sz="1800" b="1" dirty="0" smtClean="0">
                <a:solidFill>
                  <a:schemeClr val="tx1"/>
                </a:solidFill>
              </a:rPr>
              <a:t>المهتم من </a:t>
            </a:r>
            <a:r>
              <a:rPr lang="ar-SY" sz="1800" b="1" dirty="0" smtClean="0">
                <a:solidFill>
                  <a:schemeClr val="tx1"/>
                </a:solidFill>
              </a:rPr>
              <a:t>أصحاب المصالح</a:t>
            </a:r>
            <a:r>
              <a:rPr lang="ar-BH" sz="1800" b="1" dirty="0" smtClean="0">
                <a:solidFill>
                  <a:schemeClr val="tx1"/>
                </a:solidFill>
              </a:rPr>
              <a:t>؟</a:t>
            </a:r>
            <a:r>
              <a:rPr lang="ar-SY" sz="1800" b="1" dirty="0" smtClean="0">
                <a:solidFill>
                  <a:schemeClr val="tx1"/>
                </a:solidFill>
              </a:rPr>
              <a:t> </a:t>
            </a:r>
            <a:endParaRPr lang="en-US" sz="1800" dirty="0">
              <a:solidFill>
                <a:srgbClr val="FFFFFF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286125" y="2643188"/>
            <a:ext cx="2214563" cy="135731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ar-SY" sz="28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أدوار أصحاب المصالح</a:t>
            </a:r>
          </a:p>
          <a:p>
            <a:pPr algn="ctr"/>
            <a:r>
              <a:rPr lang="ar-SY" sz="1800" b="1">
                <a:solidFill>
                  <a:schemeClr val="tx1"/>
                </a:solidFill>
              </a:rPr>
              <a:t>ما هي الأدوار والإسهامات؟</a:t>
            </a:r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000750" y="1643063"/>
            <a:ext cx="2214563" cy="135731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ar-SY" sz="28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المقدرة</a:t>
            </a:r>
          </a:p>
          <a:p>
            <a:pPr algn="ctr"/>
            <a:r>
              <a:rPr lang="ar-SY" sz="1800" b="1">
                <a:solidFill>
                  <a:schemeClr val="tx1"/>
                </a:solidFill>
              </a:rPr>
              <a:t>هل لديهم المقدرة اللازمة؟</a:t>
            </a:r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000750" y="3786188"/>
            <a:ext cx="2214563" cy="135731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ar-SY" sz="28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الاهتمام</a:t>
            </a:r>
          </a:p>
          <a:p>
            <a:pPr algn="ctr"/>
            <a:r>
              <a:rPr lang="ar-SY" sz="1800" b="1">
                <a:solidFill>
                  <a:schemeClr val="tx1"/>
                </a:solidFill>
              </a:rPr>
              <a:t>هل لديهم الاهتمام بالعملية؟</a:t>
            </a:r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8" name="Right Arrow 7"/>
          <p:cNvSpPr/>
          <p:nvPr/>
        </p:nvSpPr>
        <p:spPr>
          <a:xfrm>
            <a:off x="2786063" y="3143250"/>
            <a:ext cx="500062" cy="484188"/>
          </a:xfrm>
          <a:prstGeom prst="rightArrow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Right Arrow 9"/>
          <p:cNvSpPr/>
          <p:nvPr/>
        </p:nvSpPr>
        <p:spPr>
          <a:xfrm>
            <a:off x="5500688" y="2428875"/>
            <a:ext cx="500062" cy="484188"/>
          </a:xfrm>
          <a:prstGeom prst="rightArrow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Right Arrow 10"/>
          <p:cNvSpPr/>
          <p:nvPr/>
        </p:nvSpPr>
        <p:spPr>
          <a:xfrm>
            <a:off x="5500688" y="3714750"/>
            <a:ext cx="500062" cy="484188"/>
          </a:xfrm>
          <a:prstGeom prst="rightArrow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19" name="Straight Connector 18"/>
          <p:cNvCxnSpPr/>
          <p:nvPr/>
        </p:nvCxnSpPr>
        <p:spPr>
          <a:xfrm rot="5400000">
            <a:off x="7500938" y="3429000"/>
            <a:ext cx="2287588" cy="158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rot="10800000">
            <a:off x="8286750" y="2286000"/>
            <a:ext cx="357188" cy="15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rot="10800000">
            <a:off x="8286750" y="4572000"/>
            <a:ext cx="357188" cy="15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1142975" y="214290"/>
            <a:ext cx="6143669" cy="522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ar-EG" sz="3200" b="0" kern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استمرار مشاركة أصحاب المصلحة في العملية</a:t>
            </a:r>
            <a:endParaRPr lang="en-US" sz="3200" b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41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42844" y="1443038"/>
            <a:ext cx="8086756" cy="4525962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rtl="1">
              <a:lnSpc>
                <a:spcPct val="150000"/>
              </a:lnSpc>
              <a:buClrTx/>
              <a:buSzPct val="100000"/>
              <a:buFont typeface="Arial" pitchFamily="34" charset="0"/>
              <a:buChar char="•"/>
              <a:defRPr/>
            </a:pPr>
            <a:r>
              <a:rPr lang="ar-EG" sz="28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استمع إلي وجهات نظرهم وقم بأخذها في الاعتبار.</a:t>
            </a:r>
            <a:endParaRPr lang="en-GB" sz="28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 rtl="1">
              <a:lnSpc>
                <a:spcPct val="150000"/>
              </a:lnSpc>
              <a:buClrTx/>
              <a:buSzPct val="100000"/>
              <a:buFont typeface="Arial" pitchFamily="34" charset="0"/>
              <a:buChar char="•"/>
              <a:defRPr/>
            </a:pPr>
            <a:r>
              <a:rPr lang="ar-EG" sz="28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استمر في إطلاعهم على أنشطة العملية ونتائجها.</a:t>
            </a:r>
          </a:p>
          <a:p>
            <a:pPr algn="r" rtl="1">
              <a:lnSpc>
                <a:spcPct val="150000"/>
              </a:lnSpc>
              <a:buClrTx/>
              <a:buSzPct val="100000"/>
              <a:buFont typeface="Arial" pitchFamily="34" charset="0"/>
              <a:buChar char="•"/>
              <a:defRPr/>
            </a:pPr>
            <a:r>
              <a:rPr lang="ar-EG" sz="28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اذكر بوضوح وصراحة قواعدَ المشاركة وحدد التوقعات.</a:t>
            </a:r>
          </a:p>
          <a:p>
            <a:pPr algn="r" rtl="1">
              <a:lnSpc>
                <a:spcPct val="150000"/>
              </a:lnSpc>
              <a:buClrTx/>
              <a:buSzPct val="100000"/>
              <a:buFont typeface="Arial" pitchFamily="34" charset="0"/>
              <a:buChar char="•"/>
              <a:defRPr/>
            </a:pPr>
            <a:r>
              <a:rPr lang="ar-EG" sz="28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قم بتضمين أصحاب المصالح الرئيسيين في عملية الرصد.</a:t>
            </a:r>
            <a:endParaRPr lang="en-GB" sz="28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 rtl="1">
              <a:lnSpc>
                <a:spcPct val="150000"/>
              </a:lnSpc>
              <a:buClrTx/>
              <a:buSzPct val="100000"/>
              <a:buFont typeface="Arial" pitchFamily="34" charset="0"/>
              <a:buChar char="•"/>
              <a:defRPr/>
            </a:pPr>
            <a:r>
              <a:rPr lang="ar-EG" sz="28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طور </a:t>
            </a:r>
            <a:r>
              <a:rPr lang="ar-EG" sz="28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مجموعة من الأنشطة تهدف إلي الإبقاء على علاقات وثيقة مع أصحاب المصالح.</a:t>
            </a:r>
            <a:endParaRPr lang="en-US" sz="28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457200" y="1571625"/>
            <a:ext cx="8229600" cy="500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68325" indent="-504825" algn="just" rtl="1">
              <a:defRPr/>
            </a:pP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ar-SA" sz="2800" dirty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ar-SA" sz="2800" dirty="0" smtClean="0">
                <a:latin typeface="Times New Roman" pitchFamily="18" charset="0"/>
                <a:cs typeface="Times New Roman" pitchFamily="18" charset="0"/>
              </a:rPr>
              <a:t>حدد </a:t>
            </a:r>
            <a:r>
              <a:rPr lang="ar-SA" sz="2800" dirty="0">
                <a:latin typeface="Times New Roman" pitchFamily="18" charset="0"/>
                <a:cs typeface="Times New Roman" pitchFamily="18" charset="0"/>
              </a:rPr>
              <a:t>أصحابَ المصلحة الرئيسيينَ في بلدِكَ الذين يَجِبُ أَنْ يشاركوا في عمليةِ التقييمِ البيئي المتكامل.</a:t>
            </a:r>
            <a:endParaRPr lang="en-US" sz="1800" dirty="0">
              <a:latin typeface="Times New Roman" pitchFamily="18" charset="0"/>
              <a:cs typeface="Times New Roman" pitchFamily="18" charset="0"/>
            </a:endParaRPr>
          </a:p>
          <a:p>
            <a:pPr marL="685800" algn="just" rtl="1">
              <a:defRPr/>
            </a:pPr>
            <a:r>
              <a:rPr lang="ar-SA" sz="2800" dirty="0">
                <a:latin typeface="Times New Roman" pitchFamily="18" charset="0"/>
                <a:cs typeface="Times New Roman" pitchFamily="18" charset="0"/>
              </a:rPr>
              <a:t>أ........................................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685800" algn="just" rtl="1">
              <a:defRPr/>
            </a:pPr>
            <a:r>
              <a:rPr lang="ar-SA" sz="2800" dirty="0">
                <a:latin typeface="Times New Roman" pitchFamily="18" charset="0"/>
                <a:cs typeface="Times New Roman" pitchFamily="18" charset="0"/>
              </a:rPr>
              <a:t>ب.....................................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685800" algn="just" rtl="1">
              <a:defRPr/>
            </a:pPr>
            <a:r>
              <a:rPr lang="ar-SA" sz="2800" dirty="0">
                <a:latin typeface="Times New Roman" pitchFamily="18" charset="0"/>
                <a:cs typeface="Times New Roman" pitchFamily="18" charset="0"/>
              </a:rPr>
              <a:t>ج.....................................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685800" algn="just" rtl="1">
              <a:defRPr/>
            </a:pPr>
            <a:r>
              <a:rPr lang="ar-SA" sz="2800" dirty="0">
                <a:latin typeface="Times New Roman" pitchFamily="18" charset="0"/>
                <a:cs typeface="Times New Roman" pitchFamily="18" charset="0"/>
              </a:rPr>
              <a:t>د.......................................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685800" algn="just" rtl="1">
              <a:defRPr/>
            </a:pPr>
            <a:r>
              <a:rPr lang="ar-SA" sz="2800" dirty="0">
                <a:latin typeface="Times New Roman" pitchFamily="18" charset="0"/>
                <a:cs typeface="Times New Roman" pitchFamily="18" charset="0"/>
              </a:rPr>
              <a:t>هـ......................................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630238" indent="-630238" algn="just" rtl="1">
              <a:defRPr/>
            </a:pPr>
            <a:r>
              <a:rPr lang="ar-SA" sz="2800" dirty="0">
                <a:latin typeface="Times New Roman" pitchFamily="18" charset="0"/>
                <a:cs typeface="Times New Roman" pitchFamily="18" charset="0"/>
              </a:rPr>
              <a:t>  2. </a:t>
            </a:r>
            <a:r>
              <a:rPr lang="ar-SA" sz="2800" dirty="0" smtClean="0">
                <a:latin typeface="Times New Roman" pitchFamily="18" charset="0"/>
                <a:cs typeface="Times New Roman" pitchFamily="18" charset="0"/>
              </a:rPr>
              <a:t>لكُلّ </a:t>
            </a:r>
            <a:r>
              <a:rPr lang="ar-SA" sz="2800" dirty="0">
                <a:latin typeface="Times New Roman" pitchFamily="18" charset="0"/>
                <a:cs typeface="Times New Roman" pitchFamily="18" charset="0"/>
              </a:rPr>
              <a:t>صاحب مصلحة، أُدرجُ المنظماتَ أَو الأشخاص الرئيسيينَ الذين يَجِبُ أَنْ يشاركوا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685800" algn="just" rtl="1">
              <a:defRPr/>
            </a:pP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…………………………………………………………………………………….</a:t>
            </a:r>
            <a:endParaRPr lang="en-US" sz="2800" dirty="0">
              <a:solidFill>
                <a:srgbClr val="006666"/>
              </a:solidFill>
              <a:latin typeface="Times New Roman" pitchFamily="18" charset="0"/>
              <a:ea typeface="MS PGothic" pitchFamily="34" charset="-128"/>
              <a:cs typeface="Times New Roman" pitchFamily="18" charset="0"/>
            </a:endParaRPr>
          </a:p>
        </p:txBody>
      </p:sp>
      <p:sp>
        <p:nvSpPr>
          <p:cNvPr id="178179" name="Rectangle 3"/>
          <p:cNvSpPr>
            <a:spLocks noChangeArrowheads="1"/>
          </p:cNvSpPr>
          <p:nvPr/>
        </p:nvSpPr>
        <p:spPr bwMode="auto">
          <a:xfrm>
            <a:off x="971600" y="160338"/>
            <a:ext cx="6715172" cy="6968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ar-SA" sz="2800" dirty="0">
                <a:latin typeface="Times New Roman" pitchFamily="18" charset="0"/>
                <a:cs typeface="Times New Roman" pitchFamily="18" charset="0"/>
              </a:rPr>
              <a:t>تَبَادُل مختلف وجهات النظر التي يمكن أن تبرز حول مشاركة أصحابِ المصلحة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0034" y="2643182"/>
            <a:ext cx="7772400" cy="1470025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ar-SA" sz="3200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مراحل عمليةِ التقييم البيئي المتكامل</a:t>
            </a:r>
            <a:endParaRPr lang="en-US" sz="3200" kern="1200" dirty="0">
              <a:solidFill>
                <a:schemeClr val="tx1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3"/>
          <p:cNvSpPr txBox="1">
            <a:spLocks noGrp="1"/>
          </p:cNvSpPr>
          <p:nvPr/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fld id="{5CAC48A2-381C-430B-B7C6-B35185548277}" type="datetime1">
              <a:rPr lang="en-US" sz="1050">
                <a:ea typeface="MS PGothic" pitchFamily="34" charset="-128"/>
              </a:rPr>
              <a:pPr eaLnBrk="0" hangingPunct="0"/>
              <a:t>2/18/2013</a:t>
            </a:fld>
            <a:endParaRPr lang="en-US" sz="1050">
              <a:ea typeface="MS PGothic" pitchFamily="34" charset="-128"/>
            </a:endParaRPr>
          </a:p>
        </p:txBody>
      </p:sp>
      <p:graphicFrame>
        <p:nvGraphicFramePr>
          <p:cNvPr id="174082" name="Group 2"/>
          <p:cNvGraphicFramePr>
            <a:graphicFrameLocks noGrp="1"/>
          </p:cNvGraphicFramePr>
          <p:nvPr/>
        </p:nvGraphicFramePr>
        <p:xfrm>
          <a:off x="457200" y="685800"/>
          <a:ext cx="1219200" cy="1524000"/>
        </p:xfrm>
        <a:graphic>
          <a:graphicData uri="http://schemas.openxmlformats.org/drawingml/2006/table">
            <a:tbl>
              <a:tblPr/>
              <a:tblGrid>
                <a:gridCol w="1219200"/>
              </a:tblGrid>
              <a:tr h="1524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Arial" charset="0"/>
                          <a:ea typeface="MS PGothic" pitchFamily="34" charset="-128"/>
                          <a:cs typeface="Arial" charset="0"/>
                        </a:rPr>
                        <a:t>1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lang="ar-SA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ar-EG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البدء</a:t>
                      </a:r>
                      <a:endParaRPr lang="ar-SY" sz="2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ar-SY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Arial" charset="0"/>
                          <a:ea typeface="MS PGothic" pitchFamily="34" charset="-128"/>
                          <a:cs typeface="Arial" charset="0"/>
                        </a:rPr>
                        <a:t>(4-6 أسابيع)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Arial" charset="0"/>
                        <a:ea typeface="MS PGothic" pitchFamily="34" charset="-128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74088" name="Group 8"/>
          <p:cNvGraphicFramePr>
            <a:graphicFrameLocks noGrp="1"/>
          </p:cNvGraphicFramePr>
          <p:nvPr/>
        </p:nvGraphicFramePr>
        <p:xfrm>
          <a:off x="1981200" y="685800"/>
          <a:ext cx="4876800" cy="1798320"/>
        </p:xfrm>
        <a:graphic>
          <a:graphicData uri="http://schemas.openxmlformats.org/drawingml/2006/table">
            <a:tbl>
              <a:tblPr/>
              <a:tblGrid>
                <a:gridCol w="4876800"/>
              </a:tblGrid>
              <a:tr h="1524000">
                <a:tc>
                  <a:txBody>
                    <a:bodyPr/>
                    <a:lstStyle/>
                    <a:p>
                      <a:pPr marL="114300" indent="-114300" algn="r" rtl="1">
                        <a:buFont typeface="Arial" pitchFamily="34" charset="0"/>
                        <a:buChar char="•"/>
                      </a:pPr>
                      <a:r>
                        <a:rPr lang="ar-EG" sz="16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كفالة التفويض ال</a:t>
                      </a:r>
                      <a:r>
                        <a:rPr lang="ar-SY" sz="16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قانوني</a:t>
                      </a:r>
                      <a:r>
                        <a:rPr lang="ar-EG" sz="1600" i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لإجراء </a:t>
                      </a:r>
                      <a:r>
                        <a:rPr lang="ar-EG" sz="16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التقييم </a:t>
                      </a:r>
                      <a:r>
                        <a:rPr lang="ar-SY" sz="16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البيئي </a:t>
                      </a:r>
                      <a:r>
                        <a:rPr lang="ar-EG" sz="16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ورفع </a:t>
                      </a:r>
                      <a:r>
                        <a:rPr lang="ar-SY" sz="16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التقارير</a:t>
                      </a:r>
                    </a:p>
                    <a:p>
                      <a:pPr marL="114300" indent="-114300" algn="r" rtl="1">
                        <a:buFont typeface="Arial" pitchFamily="34" charset="0"/>
                        <a:buChar char="•"/>
                      </a:pPr>
                      <a:r>
                        <a:rPr lang="ar-SY" sz="16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تحديد الفريق </a:t>
                      </a:r>
                      <a:r>
                        <a:rPr lang="ar-EG" sz="16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الفني </a:t>
                      </a:r>
                      <a:r>
                        <a:rPr lang="ar-SY" sz="16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المحلي داخل </a:t>
                      </a:r>
                      <a:r>
                        <a:rPr lang="ar-EG" sz="16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الجهاز الذي يقود العملية</a:t>
                      </a:r>
                      <a:endParaRPr lang="ar-SY" sz="1600" i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14300" indent="-114300" algn="r" rtl="1">
                        <a:buFont typeface="Arial" pitchFamily="34" charset="0"/>
                        <a:buChar char="•"/>
                      </a:pPr>
                      <a:r>
                        <a:rPr lang="ar-SY" sz="16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وضع المخطط الأساسي </a:t>
                      </a:r>
                      <a:r>
                        <a:rPr lang="ar-EG" sz="16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للإطار المفاهيمي</a:t>
                      </a:r>
                      <a:r>
                        <a:rPr lang="ar-EG" sz="1600" i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وللعملية يتضمن </a:t>
                      </a:r>
                      <a:r>
                        <a:rPr lang="ar-EG" sz="16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القدرات </a:t>
                      </a:r>
                      <a:r>
                        <a:rPr lang="ar-SY" sz="16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والوقت المخصص والموارد المطلوبة</a:t>
                      </a:r>
                    </a:p>
                    <a:p>
                      <a:pPr marL="114300" indent="-114300" algn="r" rtl="1">
                        <a:buFont typeface="Arial" pitchFamily="34" charset="0"/>
                        <a:buChar char="•"/>
                      </a:pPr>
                      <a:r>
                        <a:rPr lang="ar-SY" sz="16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بدء عقد اجتماعات لمناقشة وتعديل ووضع الصيغة النهائية للعملية والترتيبات المؤسسية لها</a:t>
                      </a:r>
                    </a:p>
                    <a:p>
                      <a:pPr marL="114300" indent="-114300" algn="r" rtl="1">
                        <a:buFont typeface="Arial" pitchFamily="34" charset="0"/>
                        <a:buChar char="•"/>
                      </a:pPr>
                      <a:r>
                        <a:rPr lang="ar-SY" sz="16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تأمين الموارد المالية والعينية.</a:t>
                      </a:r>
                      <a:endParaRPr lang="ar-SY" sz="1600" i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74094" name="Group 14"/>
          <p:cNvGraphicFramePr>
            <a:graphicFrameLocks noGrp="1"/>
          </p:cNvGraphicFramePr>
          <p:nvPr/>
        </p:nvGraphicFramePr>
        <p:xfrm>
          <a:off x="7162800" y="685800"/>
          <a:ext cx="1493838" cy="1584960"/>
        </p:xfrm>
        <a:graphic>
          <a:graphicData uri="http://schemas.openxmlformats.org/drawingml/2006/table">
            <a:tbl>
              <a:tblPr/>
              <a:tblGrid>
                <a:gridCol w="1493838"/>
              </a:tblGrid>
              <a:tr h="1524000">
                <a:tc>
                  <a:txBody>
                    <a:bodyPr/>
                    <a:lstStyle/>
                    <a:p>
                      <a:pPr marL="228600" indent="-228600" algn="r" defTabSz="914400" rtl="1" eaLnBrk="1" latinLnBrk="0" hangingPunct="1">
                        <a:buFont typeface="Arial" pitchFamily="34" charset="0"/>
                        <a:buChar char="•"/>
                        <a:tabLst>
                          <a:tab pos="177800" algn="l"/>
                        </a:tabLst>
                      </a:pPr>
                      <a:r>
                        <a:rPr lang="ar-SY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ar-EG" sz="16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الإطار</a:t>
                      </a:r>
                      <a:r>
                        <a:rPr lang="ar-EG" sz="1600" i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المفاهيمي</a:t>
                      </a:r>
                      <a:endParaRPr lang="ar-SY" sz="1600" i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28600" indent="-228600" algn="r" defTabSz="914400" rtl="1" eaLnBrk="1" latinLnBrk="0" hangingPunct="1">
                        <a:buFont typeface="Arial" pitchFamily="34" charset="0"/>
                        <a:buChar char="•"/>
                        <a:tabLst>
                          <a:tab pos="177800" algn="l"/>
                        </a:tabLst>
                      </a:pPr>
                      <a:endParaRPr lang="ar-SY" sz="1600" i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28600" indent="-228600" algn="r" defTabSz="914400" rtl="1" eaLnBrk="1" latinLnBrk="0" hangingPunct="1">
                        <a:buFont typeface="Arial" pitchFamily="34" charset="0"/>
                        <a:buChar char="•"/>
                        <a:tabLst>
                          <a:tab pos="177800" algn="l"/>
                        </a:tabLst>
                      </a:pPr>
                      <a:endParaRPr lang="ar-SY" sz="1600" i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28600" indent="-228600" algn="r" defTabSz="914400" rtl="1" eaLnBrk="1" latinLnBrk="0" hangingPunct="1">
                        <a:buFont typeface="Arial" pitchFamily="34" charset="0"/>
                        <a:buChar char="•"/>
                        <a:tabLst>
                          <a:tab pos="177800" algn="l"/>
                        </a:tabLst>
                      </a:pPr>
                      <a:r>
                        <a:rPr lang="ar-SY" sz="16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ar-EG" sz="16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مراجعة </a:t>
                      </a:r>
                      <a:r>
                        <a:rPr lang="ar-SA" sz="16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مذكّرات </a:t>
                      </a:r>
                      <a:r>
                        <a:rPr lang="ar-EG" sz="16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</a:t>
                      </a:r>
                      <a:r>
                        <a:rPr lang="ar-SA" sz="16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تفاهم</a:t>
                      </a:r>
                      <a:endParaRPr lang="en-US" sz="1600" i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E4BA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74100" name="Group 20"/>
          <p:cNvGraphicFramePr>
            <a:graphicFrameLocks noGrp="1"/>
          </p:cNvGraphicFramePr>
          <p:nvPr/>
        </p:nvGraphicFramePr>
        <p:xfrm>
          <a:off x="1981200" y="2667000"/>
          <a:ext cx="4876800" cy="1619256"/>
        </p:xfrm>
        <a:graphic>
          <a:graphicData uri="http://schemas.openxmlformats.org/drawingml/2006/table">
            <a:tbl>
              <a:tblPr/>
              <a:tblGrid>
                <a:gridCol w="4876800"/>
              </a:tblGrid>
              <a:tr h="1619256">
                <a:tc>
                  <a:txBody>
                    <a:bodyPr/>
                    <a:lstStyle/>
                    <a:p>
                      <a:pPr algn="r" rtl="1">
                        <a:buFont typeface="Arial" pitchFamily="34" charset="0"/>
                        <a:buChar char="•"/>
                      </a:pPr>
                      <a:r>
                        <a:rPr lang="ar-EG" sz="16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تعريف </a:t>
                      </a:r>
                      <a:r>
                        <a:rPr lang="ar-SY" sz="16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الأدوار والمسؤوليات</a:t>
                      </a:r>
                      <a:r>
                        <a:rPr lang="ar-EG" sz="16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المنوطة بالشركاء</a:t>
                      </a:r>
                      <a:r>
                        <a:rPr lang="ar-EG" sz="1600" i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ar-SY" sz="16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السياسي</a:t>
                      </a:r>
                      <a:r>
                        <a:rPr lang="ar-EG" sz="16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ين</a:t>
                      </a:r>
                      <a:r>
                        <a:rPr lang="ar-SY" sz="16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ar-EG" sz="16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والفنيين</a:t>
                      </a:r>
                      <a:endParaRPr lang="ar-SY" sz="1600" i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 rtl="1">
                        <a:buFont typeface="Arial" pitchFamily="34" charset="0"/>
                        <a:buChar char="•"/>
                      </a:pPr>
                      <a:r>
                        <a:rPr lang="ar-EG" sz="16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وضع </a:t>
                      </a:r>
                      <a:r>
                        <a:rPr lang="ar-SY" sz="16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آليات للتنسيق بين الشركاء والمؤسسات المتعاونة</a:t>
                      </a:r>
                    </a:p>
                    <a:p>
                      <a:pPr algn="r" rtl="1">
                        <a:buFont typeface="Arial" pitchFamily="34" charset="0"/>
                        <a:buChar char="•"/>
                      </a:pPr>
                      <a:r>
                        <a:rPr lang="ar-SY" sz="16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تحديد الإطار المؤسسي للعمل</a:t>
                      </a:r>
                    </a:p>
                    <a:p>
                      <a:pPr algn="r" rtl="1">
                        <a:buFont typeface="Arial" pitchFamily="34" charset="0"/>
                        <a:buChar char="•"/>
                      </a:pPr>
                      <a:r>
                        <a:rPr lang="ar-SY" sz="16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مناقشة لعناصر إستراتيجية التأثير </a:t>
                      </a:r>
                    </a:p>
                    <a:p>
                      <a:pPr algn="r" rtl="1">
                        <a:buFont typeface="Arial" pitchFamily="34" charset="0"/>
                        <a:buChar char="•"/>
                      </a:pPr>
                      <a:r>
                        <a:rPr lang="ar-SY" sz="16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إعداد خريطة لأصحاب المصالح.</a:t>
                      </a:r>
                      <a:endParaRPr lang="ar-SY" sz="1600" i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74106" name="Group 26"/>
          <p:cNvGraphicFramePr>
            <a:graphicFrameLocks noGrp="1"/>
          </p:cNvGraphicFramePr>
          <p:nvPr/>
        </p:nvGraphicFramePr>
        <p:xfrm>
          <a:off x="1981200" y="4495800"/>
          <a:ext cx="4876800" cy="2042160"/>
        </p:xfrm>
        <a:graphic>
          <a:graphicData uri="http://schemas.openxmlformats.org/drawingml/2006/table">
            <a:tbl>
              <a:tblPr/>
              <a:tblGrid>
                <a:gridCol w="4876800"/>
              </a:tblGrid>
              <a:tr h="1676400">
                <a:tc>
                  <a:txBody>
                    <a:bodyPr/>
                    <a:lstStyle/>
                    <a:p>
                      <a:pPr algn="r" rtl="1">
                        <a:buFont typeface="Arial" pitchFamily="34" charset="0"/>
                        <a:buChar char="•"/>
                      </a:pPr>
                      <a:r>
                        <a:rPr lang="ar-SY" sz="16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توضيح المسائل/القضايا  المنهجية</a:t>
                      </a:r>
                    </a:p>
                    <a:p>
                      <a:pPr algn="r" rtl="1">
                        <a:buFont typeface="Arial" pitchFamily="34" charset="0"/>
                        <a:buChar char="•"/>
                      </a:pPr>
                      <a:r>
                        <a:rPr lang="ar-SY" sz="16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تحديد النطاق الجغرافي والجدول الزمني المفصل لإنتاج التقرير</a:t>
                      </a:r>
                    </a:p>
                    <a:p>
                      <a:pPr algn="r" rtl="1">
                        <a:buFont typeface="Arial" pitchFamily="34" charset="0"/>
                        <a:buChar char="•"/>
                      </a:pPr>
                      <a:r>
                        <a:rPr lang="ar-SY" sz="16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تحديد القضايا البيئية الرئيسية. </a:t>
                      </a:r>
                    </a:p>
                    <a:p>
                      <a:pPr algn="r" rtl="1">
                        <a:buFont typeface="Arial" pitchFamily="34" charset="0"/>
                        <a:buChar char="•"/>
                      </a:pPr>
                      <a:r>
                        <a:rPr lang="ar-SY" sz="16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تحديد المؤشرات </a:t>
                      </a:r>
                      <a:r>
                        <a:rPr lang="ar-EG" sz="16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ومتطلبات البيانات و</a:t>
                      </a:r>
                      <a:r>
                        <a:rPr lang="ar-SY" sz="16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مصادر المعلومات.</a:t>
                      </a:r>
                    </a:p>
                    <a:p>
                      <a:pPr algn="r" rtl="1">
                        <a:buFont typeface="Arial" pitchFamily="34" charset="0"/>
                        <a:buChar char="•"/>
                      </a:pPr>
                      <a:r>
                        <a:rPr lang="ar-EG" sz="16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صياغة مخطط </a:t>
                      </a:r>
                      <a:r>
                        <a:rPr lang="ar-SY" sz="16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للتقرير. </a:t>
                      </a:r>
                    </a:p>
                    <a:p>
                      <a:pPr algn="r" rtl="1">
                        <a:buFont typeface="Arial" pitchFamily="34" charset="0"/>
                        <a:buChar char="•"/>
                      </a:pPr>
                      <a:r>
                        <a:rPr lang="ar-SY" sz="16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تحديد الجمهور المستهدف. </a:t>
                      </a:r>
                    </a:p>
                    <a:p>
                      <a:pPr algn="r" rtl="1">
                        <a:buFont typeface="Arial" pitchFamily="34" charset="0"/>
                        <a:buChar char="•"/>
                      </a:pPr>
                      <a:r>
                        <a:rPr lang="ar-SY" sz="16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وضع إستراتيجية للتأثير. </a:t>
                      </a:r>
                    </a:p>
                    <a:p>
                      <a:pPr algn="r" rtl="1">
                        <a:buFont typeface="Arial" pitchFamily="34" charset="0"/>
                        <a:buChar char="•"/>
                      </a:pPr>
                      <a:r>
                        <a:rPr lang="ar-SY" sz="16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مناقشة </a:t>
                      </a:r>
                      <a:r>
                        <a:rPr lang="ar-EG" sz="16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العناصر</a:t>
                      </a:r>
                      <a:r>
                        <a:rPr lang="ar-EG" sz="1600" i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الضرورية لنشر ال</a:t>
                      </a:r>
                      <a:r>
                        <a:rPr lang="ar-SY" sz="16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إستراتيجية</a:t>
                      </a:r>
                      <a:r>
                        <a:rPr lang="ar-EG" sz="1600" i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والإبلاغ بشأنها</a:t>
                      </a:r>
                      <a:endParaRPr lang="ar-SY" sz="1600" i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74112" name="Group 32"/>
          <p:cNvGraphicFramePr>
            <a:graphicFrameLocks noGrp="1"/>
          </p:cNvGraphicFramePr>
          <p:nvPr/>
        </p:nvGraphicFramePr>
        <p:xfrm>
          <a:off x="457200" y="4495800"/>
          <a:ext cx="1219200" cy="1981200"/>
        </p:xfrm>
        <a:graphic>
          <a:graphicData uri="http://schemas.openxmlformats.org/drawingml/2006/table">
            <a:tbl>
              <a:tblPr/>
              <a:tblGrid>
                <a:gridCol w="1219200"/>
              </a:tblGrid>
              <a:tr h="1981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3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Arial" charset="0"/>
                          <a:ea typeface="MS PGothic" pitchFamily="34" charset="-128"/>
                          <a:cs typeface="Arial" charset="0"/>
                        </a:rPr>
                        <a:t>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lang="ar-SY" sz="1800" kern="120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النطاق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lang="ar-SY" sz="1800" kern="120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و</a:t>
                      </a:r>
                      <a:r>
                        <a:rPr lang="ar-SA" sz="1800" kern="120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التصميم</a:t>
                      </a:r>
                      <a:r>
                        <a:rPr lang="ar-SY" sz="1800" kern="120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lang="ar-SY" sz="1200" kern="120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(2-4 أسابيع)</a:t>
                      </a: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Arial" charset="0"/>
                        <a:ea typeface="MS PGothic" pitchFamily="34" charset="-128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Tx/>
                        <a:buFont typeface="Symbol" pitchFamily="18" charset="2"/>
                        <a:buChar char="*"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Arial" charset="0"/>
                        <a:ea typeface="MS PGothic" pitchFamily="34" charset="-128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74118" name="Group 38"/>
          <p:cNvGraphicFramePr>
            <a:graphicFrameLocks noGrp="1"/>
          </p:cNvGraphicFramePr>
          <p:nvPr/>
        </p:nvGraphicFramePr>
        <p:xfrm>
          <a:off x="457200" y="2667000"/>
          <a:ext cx="1219200" cy="1536192"/>
        </p:xfrm>
        <a:graphic>
          <a:graphicData uri="http://schemas.openxmlformats.org/drawingml/2006/table">
            <a:tbl>
              <a:tblPr/>
              <a:tblGrid>
                <a:gridCol w="1219200"/>
              </a:tblGrid>
              <a:tr h="1524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3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Arial" charset="0"/>
                          <a:ea typeface="MS PGothic" pitchFamily="34" charset="-128"/>
                          <a:cs typeface="Arial" charset="0"/>
                        </a:rPr>
                        <a:t>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lang="ar-EG" sz="1800" kern="12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التكوين المؤسسي</a:t>
                      </a:r>
                      <a:endParaRPr lang="ar-SY" sz="1800" kern="1200" baseline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ar-SY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MS PGothic" pitchFamily="34" charset="-128"/>
                          <a:cs typeface="Arial" charset="0"/>
                        </a:rPr>
                        <a:t>(1-3 أشهر)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ea typeface="MS PGothic" pitchFamily="34" charset="-128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74124" name="Group 44"/>
          <p:cNvGraphicFramePr>
            <a:graphicFrameLocks noGrp="1"/>
          </p:cNvGraphicFramePr>
          <p:nvPr/>
        </p:nvGraphicFramePr>
        <p:xfrm>
          <a:off x="7162800" y="2667000"/>
          <a:ext cx="1570038" cy="1737360"/>
        </p:xfrm>
        <a:graphic>
          <a:graphicData uri="http://schemas.openxmlformats.org/drawingml/2006/table">
            <a:tbl>
              <a:tblPr/>
              <a:tblGrid>
                <a:gridCol w="1570038"/>
              </a:tblGrid>
              <a:tr h="1524000">
                <a:tc>
                  <a:txBody>
                    <a:bodyPr/>
                    <a:lstStyle/>
                    <a:p>
                      <a:pPr marL="228600" marR="0" lvl="0" indent="-22860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Arial" pitchFamily="34" charset="0"/>
                        <a:buChar char="•"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charset="0"/>
                        <a:ea typeface="MS PGothic" pitchFamily="34" charset="-128"/>
                        <a:cs typeface="Arial" charset="0"/>
                      </a:endParaRPr>
                    </a:p>
                    <a:p>
                      <a:pPr marL="228600" indent="-228600" algn="r" rtl="1">
                        <a:buFont typeface="Arial" pitchFamily="34" charset="0"/>
                        <a:buChar char="•"/>
                      </a:pPr>
                      <a:r>
                        <a:rPr lang="ar-SY" sz="16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توقيع مذكرات تفاهم </a:t>
                      </a:r>
                    </a:p>
                    <a:p>
                      <a:pPr marL="228600" indent="-228600" algn="r" rtl="1">
                        <a:buFont typeface="Arial" pitchFamily="34" charset="0"/>
                        <a:buChar char="•"/>
                      </a:pPr>
                      <a:r>
                        <a:rPr lang="ar-SY" sz="16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انجاز إطار العمل المؤسسي</a:t>
                      </a:r>
                    </a:p>
                    <a:p>
                      <a:pPr marL="228600" indent="-228600" algn="r" rtl="1">
                        <a:buFont typeface="Arial" pitchFamily="34" charset="0"/>
                        <a:buChar char="•"/>
                      </a:pPr>
                      <a:r>
                        <a:rPr lang="ar-SY" sz="16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خريطة أصحاب المصلحة</a:t>
                      </a:r>
                      <a:endParaRPr lang="ar-SY" sz="1600" i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E4BA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74130" name="Group 50"/>
          <p:cNvGraphicFramePr>
            <a:graphicFrameLocks noGrp="1"/>
          </p:cNvGraphicFramePr>
          <p:nvPr/>
        </p:nvGraphicFramePr>
        <p:xfrm>
          <a:off x="7162800" y="4495800"/>
          <a:ext cx="1570038" cy="1981200"/>
        </p:xfrm>
        <a:graphic>
          <a:graphicData uri="http://schemas.openxmlformats.org/drawingml/2006/table">
            <a:tbl>
              <a:tblPr/>
              <a:tblGrid>
                <a:gridCol w="1570038"/>
              </a:tblGrid>
              <a:tr h="1981200">
                <a:tc>
                  <a:txBody>
                    <a:bodyPr/>
                    <a:lstStyle/>
                    <a:p>
                      <a:pPr marL="177800" marR="0" lvl="0" indent="-17780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endParaRPr kumimoji="0" lang="en-US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PGothic" pitchFamily="34" charset="-128"/>
                        <a:cs typeface="Arial" charset="0"/>
                      </a:endParaRPr>
                    </a:p>
                    <a:p>
                      <a:pPr marL="177800" marR="0" lvl="0" indent="-17780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charset="0"/>
                        <a:ea typeface="MS PGothic" pitchFamily="34" charset="-128"/>
                        <a:cs typeface="Arial" charset="0"/>
                      </a:endParaRPr>
                    </a:p>
                    <a:p>
                      <a:pPr algn="r" rtl="1">
                        <a:buFont typeface="Arial" pitchFamily="34" charset="0"/>
                        <a:buChar char="•"/>
                      </a:pPr>
                      <a:r>
                        <a:rPr lang="ar-SY" sz="16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تصميم وثيقة التقرير (مخطط تفصيلي)</a:t>
                      </a:r>
                    </a:p>
                    <a:p>
                      <a:pPr algn="r" rtl="1">
                        <a:buFont typeface="Arial" pitchFamily="34" charset="0"/>
                        <a:buNone/>
                      </a:pPr>
                      <a:endParaRPr lang="ar-SY" sz="1600" i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 rtl="1">
                        <a:buFont typeface="Arial" pitchFamily="34" charset="0"/>
                        <a:buChar char="•"/>
                      </a:pPr>
                      <a:r>
                        <a:rPr lang="ar-SY" sz="16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إستراتيجية التأثير</a:t>
                      </a:r>
                      <a:endParaRPr lang="ar-SY" sz="1600" i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E4BA"/>
                    </a:solidFill>
                  </a:tcPr>
                </a:tc>
              </a:tr>
            </a:tbl>
          </a:graphicData>
        </a:graphic>
      </p:graphicFrame>
      <p:sp>
        <p:nvSpPr>
          <p:cNvPr id="22585" name="Rectangle 56"/>
          <p:cNvSpPr>
            <a:spLocks noChangeArrowheads="1"/>
          </p:cNvSpPr>
          <p:nvPr/>
        </p:nvSpPr>
        <p:spPr bwMode="auto">
          <a:xfrm>
            <a:off x="7162800" y="237579"/>
            <a:ext cx="1524000" cy="40011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>
              <a:tabLst>
                <a:tab pos="860425" algn="l"/>
              </a:tabLst>
              <a:defRPr/>
            </a:pPr>
            <a:r>
              <a:rPr lang="ar-SY" sz="20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MS PGothic" pitchFamily="34" charset="-128"/>
              </a:rPr>
              <a:t>المخرجات</a:t>
            </a:r>
            <a:endParaRPr lang="en-US" sz="2000" b="1" dirty="0">
              <a:solidFill>
                <a:srgbClr val="0000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MS PGothic" pitchFamily="34" charset="-128"/>
            </a:endParaRPr>
          </a:p>
        </p:txBody>
      </p:sp>
      <p:sp>
        <p:nvSpPr>
          <p:cNvPr id="22586" name="Rectangle 57"/>
          <p:cNvSpPr>
            <a:spLocks noChangeArrowheads="1"/>
          </p:cNvSpPr>
          <p:nvPr/>
        </p:nvSpPr>
        <p:spPr bwMode="auto">
          <a:xfrm>
            <a:off x="457200" y="227419"/>
            <a:ext cx="1219200" cy="40011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>
              <a:tabLst>
                <a:tab pos="1241425" algn="l"/>
              </a:tabLst>
              <a:defRPr/>
            </a:pPr>
            <a:r>
              <a:rPr lang="ar-SY" sz="2000" b="1" dirty="0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MS PGothic" pitchFamily="34" charset="-128"/>
              </a:rPr>
              <a:t>المراحل</a:t>
            </a:r>
            <a:endParaRPr lang="en-US" sz="2000" b="1" dirty="0">
              <a:solidFill>
                <a:schemeClr val="accent4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MS PGothic" pitchFamily="34" charset="-128"/>
            </a:endParaRPr>
          </a:p>
        </p:txBody>
      </p:sp>
      <p:sp>
        <p:nvSpPr>
          <p:cNvPr id="22587" name="Rectangle 58"/>
          <p:cNvSpPr>
            <a:spLocks noChangeArrowheads="1"/>
          </p:cNvSpPr>
          <p:nvPr/>
        </p:nvSpPr>
        <p:spPr bwMode="auto">
          <a:xfrm>
            <a:off x="1981200" y="237579"/>
            <a:ext cx="4876800" cy="40011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>
              <a:tabLst>
                <a:tab pos="1241425" algn="l"/>
              </a:tabLst>
              <a:defRPr/>
            </a:pPr>
            <a:r>
              <a:rPr lang="ar-EG" sz="20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MS PGothic" pitchFamily="34" charset="-128"/>
              </a:rPr>
              <a:t>الأنشطة</a:t>
            </a:r>
            <a:endParaRPr lang="en-US" sz="2000" b="1" dirty="0">
              <a:solidFill>
                <a:srgbClr val="00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MS PGothic" pitchFamily="34" charset="-128"/>
            </a:endParaRPr>
          </a:p>
        </p:txBody>
      </p:sp>
      <p:sp>
        <p:nvSpPr>
          <p:cNvPr id="20540" name="AutoShape 59"/>
          <p:cNvSpPr>
            <a:spLocks noChangeArrowheads="1"/>
          </p:cNvSpPr>
          <p:nvPr/>
        </p:nvSpPr>
        <p:spPr bwMode="auto">
          <a:xfrm>
            <a:off x="990600" y="4267200"/>
            <a:ext cx="152400" cy="152400"/>
          </a:xfrm>
          <a:prstGeom prst="upDownArrow">
            <a:avLst>
              <a:gd name="adj1" fmla="val 0"/>
              <a:gd name="adj2" fmla="val 20000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3200">
              <a:ea typeface="MS PGothic" pitchFamily="34" charset="-128"/>
            </a:endParaRPr>
          </a:p>
        </p:txBody>
      </p:sp>
      <p:sp>
        <p:nvSpPr>
          <p:cNvPr id="20541" name="AutoShape 60"/>
          <p:cNvSpPr>
            <a:spLocks noChangeArrowheads="1"/>
          </p:cNvSpPr>
          <p:nvPr/>
        </p:nvSpPr>
        <p:spPr bwMode="auto">
          <a:xfrm>
            <a:off x="1066800" y="6553200"/>
            <a:ext cx="152400" cy="152400"/>
          </a:xfrm>
          <a:prstGeom prst="upDownArrow">
            <a:avLst>
              <a:gd name="adj1" fmla="val 0"/>
              <a:gd name="adj2" fmla="val 20000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3200">
              <a:ea typeface="MS PGothic" pitchFamily="34" charset="-128"/>
            </a:endParaRPr>
          </a:p>
        </p:txBody>
      </p:sp>
      <p:sp>
        <p:nvSpPr>
          <p:cNvPr id="20542" name="AutoShape 61"/>
          <p:cNvSpPr>
            <a:spLocks noChangeArrowheads="1"/>
          </p:cNvSpPr>
          <p:nvPr/>
        </p:nvSpPr>
        <p:spPr bwMode="auto">
          <a:xfrm>
            <a:off x="990600" y="2286000"/>
            <a:ext cx="152400" cy="152400"/>
          </a:xfrm>
          <a:prstGeom prst="upDownArrow">
            <a:avLst>
              <a:gd name="adj1" fmla="val 0"/>
              <a:gd name="adj2" fmla="val 20000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3200">
              <a:ea typeface="MS PGothic" pitchFamily="34" charset="-128"/>
            </a:endParaRPr>
          </a:p>
        </p:txBody>
      </p:sp>
      <p:sp>
        <p:nvSpPr>
          <p:cNvPr id="20543" name="AutoShape 62"/>
          <p:cNvSpPr>
            <a:spLocks noChangeArrowheads="1"/>
          </p:cNvSpPr>
          <p:nvPr/>
        </p:nvSpPr>
        <p:spPr bwMode="auto">
          <a:xfrm>
            <a:off x="1676400" y="1371600"/>
            <a:ext cx="228600" cy="228600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3200">
              <a:ea typeface="MS PGothic" pitchFamily="34" charset="-128"/>
            </a:endParaRPr>
          </a:p>
        </p:txBody>
      </p:sp>
      <p:sp>
        <p:nvSpPr>
          <p:cNvPr id="20544" name="AutoShape 63"/>
          <p:cNvSpPr>
            <a:spLocks noChangeArrowheads="1"/>
          </p:cNvSpPr>
          <p:nvPr/>
        </p:nvSpPr>
        <p:spPr bwMode="auto">
          <a:xfrm>
            <a:off x="6858000" y="5334000"/>
            <a:ext cx="228600" cy="228600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3200">
              <a:ea typeface="MS PGothic" pitchFamily="34" charset="-128"/>
            </a:endParaRPr>
          </a:p>
        </p:txBody>
      </p:sp>
      <p:sp>
        <p:nvSpPr>
          <p:cNvPr id="20545" name="AutoShape 64"/>
          <p:cNvSpPr>
            <a:spLocks noChangeArrowheads="1"/>
          </p:cNvSpPr>
          <p:nvPr/>
        </p:nvSpPr>
        <p:spPr bwMode="auto">
          <a:xfrm>
            <a:off x="6858000" y="3276600"/>
            <a:ext cx="228600" cy="228600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3200">
              <a:ea typeface="MS PGothic" pitchFamily="34" charset="-128"/>
            </a:endParaRPr>
          </a:p>
        </p:txBody>
      </p:sp>
      <p:sp>
        <p:nvSpPr>
          <p:cNvPr id="20546" name="AutoShape 65"/>
          <p:cNvSpPr>
            <a:spLocks noChangeArrowheads="1"/>
          </p:cNvSpPr>
          <p:nvPr/>
        </p:nvSpPr>
        <p:spPr bwMode="auto">
          <a:xfrm>
            <a:off x="6858000" y="1295400"/>
            <a:ext cx="228600" cy="228600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3200">
              <a:ea typeface="MS PGothic" pitchFamily="34" charset="-128"/>
            </a:endParaRPr>
          </a:p>
        </p:txBody>
      </p:sp>
      <p:sp>
        <p:nvSpPr>
          <p:cNvPr id="20547" name="AutoShape 66"/>
          <p:cNvSpPr>
            <a:spLocks noChangeArrowheads="1"/>
          </p:cNvSpPr>
          <p:nvPr/>
        </p:nvSpPr>
        <p:spPr bwMode="auto">
          <a:xfrm>
            <a:off x="1676400" y="5334000"/>
            <a:ext cx="228600" cy="228600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3200">
              <a:ea typeface="MS PGothic" pitchFamily="34" charset="-128"/>
            </a:endParaRPr>
          </a:p>
        </p:txBody>
      </p:sp>
      <p:sp>
        <p:nvSpPr>
          <p:cNvPr id="20548" name="AutoShape 67"/>
          <p:cNvSpPr>
            <a:spLocks noChangeArrowheads="1"/>
          </p:cNvSpPr>
          <p:nvPr/>
        </p:nvSpPr>
        <p:spPr bwMode="auto">
          <a:xfrm>
            <a:off x="1676400" y="3276600"/>
            <a:ext cx="228600" cy="228600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3200">
              <a:ea typeface="MS PGothic" pitchFamily="34" charset="-128"/>
            </a:endParaRPr>
          </a:p>
        </p:txBody>
      </p:sp>
      <p:sp>
        <p:nvSpPr>
          <p:cNvPr id="20549" name="Line 68"/>
          <p:cNvSpPr>
            <a:spLocks noChangeShapeType="1"/>
          </p:cNvSpPr>
          <p:nvPr/>
        </p:nvSpPr>
        <p:spPr bwMode="auto">
          <a:xfrm>
            <a:off x="228600" y="1219200"/>
            <a:ext cx="1588" cy="5257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 sz="1050"/>
          </a:p>
        </p:txBody>
      </p:sp>
      <p:sp>
        <p:nvSpPr>
          <p:cNvPr id="20550" name="Line 69"/>
          <p:cNvSpPr>
            <a:spLocks noChangeShapeType="1"/>
          </p:cNvSpPr>
          <p:nvPr/>
        </p:nvSpPr>
        <p:spPr bwMode="auto">
          <a:xfrm>
            <a:off x="228600" y="1219200"/>
            <a:ext cx="228600" cy="1588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05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50825" y="333375"/>
            <a:ext cx="8229600" cy="1143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ar-EG" sz="32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نظرة على الجلسات</a:t>
            </a:r>
            <a:endParaRPr lang="en-US" sz="32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844675"/>
            <a:ext cx="8229600" cy="4525963"/>
          </a:xfrm>
        </p:spPr>
        <p:txBody>
          <a:bodyPr/>
          <a:lstStyle/>
          <a:p>
            <a:pPr>
              <a:buFontTx/>
              <a:buNone/>
            </a:pPr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r" rtl="1">
              <a:buFontTx/>
              <a:buNone/>
            </a:pPr>
            <a:r>
              <a:rPr lang="ar-EG" sz="2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الجلسة الأولى: المقدمة والأهداف</a:t>
            </a:r>
            <a:endParaRPr lang="en-US" sz="2800" b="1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 rtl="1" eaLnBrk="1" hangingPunct="1">
              <a:buFontTx/>
              <a:buNone/>
            </a:pPr>
            <a:r>
              <a:rPr lang="ar-EG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الجلسة الثانية: </a:t>
            </a:r>
            <a:r>
              <a:rPr lang="ar-SA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سمات عملية التقييم البيئي المتكامل </a:t>
            </a:r>
            <a:endParaRPr lang="ar-EG" sz="2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 rtl="1" eaLnBrk="1" hangingPunct="1">
              <a:buFontTx/>
              <a:buNone/>
            </a:pPr>
            <a:r>
              <a:rPr lang="ar-EG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الجلسة الثالثة: </a:t>
            </a:r>
            <a:r>
              <a:rPr lang="ar-SA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استعراض عملية التقييم البيئي المتكامل</a:t>
            </a:r>
            <a:endParaRPr lang="en-US" sz="2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5106" name="Group 2"/>
          <p:cNvGraphicFramePr>
            <a:graphicFrameLocks noGrp="1"/>
          </p:cNvGraphicFramePr>
          <p:nvPr/>
        </p:nvGraphicFramePr>
        <p:xfrm>
          <a:off x="285750" y="142875"/>
          <a:ext cx="1362076" cy="1371600"/>
        </p:xfrm>
        <a:graphic>
          <a:graphicData uri="http://schemas.openxmlformats.org/drawingml/2006/table">
            <a:tbl>
              <a:tblPr/>
              <a:tblGrid>
                <a:gridCol w="1362076"/>
              </a:tblGrid>
              <a:tr h="1371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3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Arial" charset="0"/>
                          <a:ea typeface="MS PGothic" pitchFamily="34" charset="-128"/>
                          <a:cs typeface="Arial" charset="0"/>
                        </a:rPr>
                        <a:t>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ar-SY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pitchFamily="34" charset="-128"/>
                          <a:cs typeface="Arial" charset="0"/>
                        </a:rPr>
                        <a:t>التخطيط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ar-SY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pitchFamily="34" charset="-128"/>
                          <a:cs typeface="Arial" charset="0"/>
                        </a:rPr>
                        <a:t> (4-6 أسابيع)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ea typeface="MS PGothic" pitchFamily="34" charset="-128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75112" name="Group 8"/>
          <p:cNvGraphicFramePr>
            <a:graphicFrameLocks noGrp="1"/>
          </p:cNvGraphicFramePr>
          <p:nvPr/>
        </p:nvGraphicFramePr>
        <p:xfrm>
          <a:off x="1928813" y="142875"/>
          <a:ext cx="4953000" cy="1354138"/>
        </p:xfrm>
        <a:graphic>
          <a:graphicData uri="http://schemas.openxmlformats.org/drawingml/2006/table">
            <a:tbl>
              <a:tblPr/>
              <a:tblGrid>
                <a:gridCol w="4953000"/>
              </a:tblGrid>
              <a:tr h="1354138">
                <a:tc>
                  <a:txBody>
                    <a:bodyPr/>
                    <a:lstStyle/>
                    <a:p>
                      <a:pPr algn="r" rtl="1">
                        <a:buFont typeface="Arial" pitchFamily="34" charset="0"/>
                        <a:buChar char="•"/>
                      </a:pPr>
                      <a:r>
                        <a:rPr lang="ar-SY" sz="16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تحديد الأنشطة، وإسناد المسؤوليات وتحديد </a:t>
                      </a:r>
                      <a:r>
                        <a:rPr lang="ar-EG" sz="16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المخرجات </a:t>
                      </a:r>
                      <a:r>
                        <a:rPr lang="ar-SY" sz="16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المتوقعة</a:t>
                      </a:r>
                    </a:p>
                    <a:p>
                      <a:pPr algn="r" rtl="1">
                        <a:buFont typeface="Arial" pitchFamily="34" charset="0"/>
                        <a:buChar char="•"/>
                      </a:pPr>
                      <a:r>
                        <a:rPr lang="ar-SY" sz="16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تخصيص الموارد المالية والبشرية</a:t>
                      </a:r>
                    </a:p>
                    <a:p>
                      <a:pPr algn="r" rtl="1">
                        <a:buFont typeface="Arial" pitchFamily="34" charset="0"/>
                        <a:buChar char="•"/>
                      </a:pPr>
                      <a:r>
                        <a:rPr lang="ar-EG" sz="16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مراجعة </a:t>
                      </a:r>
                      <a:r>
                        <a:rPr lang="ar-SY" sz="16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إستراتيجية التأثير </a:t>
                      </a:r>
                      <a:r>
                        <a:rPr lang="ar-EG" sz="16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وتكييفها مع تعريف </a:t>
                      </a:r>
                      <a:r>
                        <a:rPr lang="ar-SY" sz="16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مؤشرات التأثير </a:t>
                      </a:r>
                    </a:p>
                    <a:p>
                      <a:pPr algn="r" rtl="1">
                        <a:buFont typeface="Arial" pitchFamily="34" charset="0"/>
                        <a:buChar char="•"/>
                      </a:pPr>
                      <a:r>
                        <a:rPr lang="ar-SY" sz="16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وضع إستراتيجية للاتصال </a:t>
                      </a:r>
                      <a:r>
                        <a:rPr lang="ar-EG" sz="16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والتواصل</a:t>
                      </a:r>
                      <a:r>
                        <a:rPr lang="ar-SY" sz="16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algn="r" rtl="1">
                        <a:buFont typeface="Arial" pitchFamily="34" charset="0"/>
                        <a:buChar char="•"/>
                      </a:pPr>
                      <a:r>
                        <a:rPr lang="ar-SY" sz="16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وضع نظام للرصد والتقييم.</a:t>
                      </a:r>
                      <a:endParaRPr lang="ar-SY" sz="1600" i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75118" name="Group 14"/>
          <p:cNvGraphicFramePr>
            <a:graphicFrameLocks noGrp="1"/>
          </p:cNvGraphicFramePr>
          <p:nvPr/>
        </p:nvGraphicFramePr>
        <p:xfrm>
          <a:off x="7143750" y="142875"/>
          <a:ext cx="1676400" cy="1371600"/>
        </p:xfrm>
        <a:graphic>
          <a:graphicData uri="http://schemas.openxmlformats.org/drawingml/2006/table">
            <a:tbl>
              <a:tblPr/>
              <a:tblGrid>
                <a:gridCol w="1676400"/>
              </a:tblGrid>
              <a:tr h="1371600">
                <a:tc>
                  <a:txBody>
                    <a:bodyPr/>
                    <a:lstStyle/>
                    <a:p>
                      <a:pPr marL="228600" indent="-228600" algn="r" rtl="1">
                        <a:buFont typeface="Arial" pitchFamily="34" charset="0"/>
                        <a:buChar char="•"/>
                      </a:pPr>
                      <a:r>
                        <a:rPr lang="ar-SY" sz="16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خطة التنفيذ</a:t>
                      </a:r>
                    </a:p>
                    <a:p>
                      <a:pPr marL="228600" indent="-228600" algn="r" rtl="1">
                        <a:buFont typeface="Arial" pitchFamily="34" charset="0"/>
                        <a:buChar char="•"/>
                      </a:pPr>
                      <a:r>
                        <a:rPr lang="ar-SY" sz="16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إستراتيجية التأثير</a:t>
                      </a:r>
                      <a:r>
                        <a:rPr lang="ar-EG" sz="1600" i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المعدّلة</a:t>
                      </a:r>
                      <a:endParaRPr lang="ar-SY" sz="1600" i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28600" indent="-228600" algn="r" rtl="1">
                        <a:buFont typeface="Arial" pitchFamily="34" charset="0"/>
                        <a:buChar char="•"/>
                      </a:pPr>
                      <a:r>
                        <a:rPr lang="ar-SY" sz="16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إستراتيجية</a:t>
                      </a:r>
                      <a:r>
                        <a:rPr lang="ar-EG" sz="16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الانتشار</a:t>
                      </a:r>
                      <a:r>
                        <a:rPr lang="ar-SY" sz="16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ar-EG" sz="16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و</a:t>
                      </a:r>
                      <a:r>
                        <a:rPr lang="ar-SY" sz="16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الاتصال.</a:t>
                      </a:r>
                      <a:endParaRPr lang="ar-SY" sz="1600" i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E4BA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75124" name="Group 20"/>
          <p:cNvGraphicFramePr>
            <a:graphicFrameLocks noGrp="1"/>
          </p:cNvGraphicFramePr>
          <p:nvPr/>
        </p:nvGraphicFramePr>
        <p:xfrm>
          <a:off x="1952625" y="1857375"/>
          <a:ext cx="4953000" cy="1798320"/>
        </p:xfrm>
        <a:graphic>
          <a:graphicData uri="http://schemas.openxmlformats.org/drawingml/2006/table">
            <a:tbl>
              <a:tblPr/>
              <a:tblGrid>
                <a:gridCol w="4953000"/>
              </a:tblGrid>
              <a:tr h="1752600">
                <a:tc>
                  <a:txBody>
                    <a:bodyPr/>
                    <a:lstStyle/>
                    <a:p>
                      <a:pPr algn="r" rtl="1">
                        <a:buFont typeface="Arial" pitchFamily="34" charset="0"/>
                        <a:buChar char="•"/>
                      </a:pPr>
                      <a:r>
                        <a:rPr lang="ar-EG" sz="16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التحقق من </a:t>
                      </a:r>
                      <a:r>
                        <a:rPr lang="ar-SY" sz="16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القضايا البيئية والتنموية</a:t>
                      </a:r>
                      <a:r>
                        <a:rPr lang="ar-EG" sz="16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ذات الأولوية</a:t>
                      </a:r>
                      <a:r>
                        <a:rPr lang="ar-SY" sz="16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ar-EG" sz="16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وعلاقاتها ببعضها البعض </a:t>
                      </a:r>
                      <a:r>
                        <a:rPr lang="ar-SY" sz="16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وفقا لإطار التقييم البيئي المتكامل</a:t>
                      </a:r>
                    </a:p>
                    <a:p>
                      <a:pPr algn="r" rtl="1">
                        <a:buFont typeface="Arial" pitchFamily="34" charset="0"/>
                        <a:buChar char="•"/>
                      </a:pPr>
                      <a:r>
                        <a:rPr lang="ar-SY" sz="16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جمع </a:t>
                      </a:r>
                      <a:r>
                        <a:rPr lang="ar-EG" sz="16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ومعالجة</a:t>
                      </a:r>
                      <a:r>
                        <a:rPr lang="ar-EG" sz="1600" i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ar-SY" sz="16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وتحليل البيانات والمعلومات. </a:t>
                      </a:r>
                    </a:p>
                    <a:p>
                      <a:pPr algn="r" rtl="1">
                        <a:buFont typeface="Arial" pitchFamily="34" charset="0"/>
                        <a:buChar char="•"/>
                      </a:pPr>
                      <a:r>
                        <a:rPr lang="ar-SY" sz="16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عرض ومناقشة النتائج الأولية مع المنظمات الشريكة. </a:t>
                      </a:r>
                    </a:p>
                    <a:p>
                      <a:pPr algn="r" rtl="1">
                        <a:buFont typeface="Arial" pitchFamily="34" charset="0"/>
                        <a:buChar char="•"/>
                      </a:pPr>
                      <a:r>
                        <a:rPr lang="ar-SY" sz="16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كتابة مسودة التقرير ، وتنظيم </a:t>
                      </a:r>
                      <a:r>
                        <a:rPr lang="ar-EG" sz="16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مراجعة النظراء</a:t>
                      </a:r>
                      <a:r>
                        <a:rPr lang="ar-SY" sz="16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،</a:t>
                      </a:r>
                    </a:p>
                    <a:p>
                      <a:pPr algn="r" rtl="1">
                        <a:buFont typeface="Arial" pitchFamily="34" charset="0"/>
                        <a:buChar char="•"/>
                      </a:pPr>
                      <a:r>
                        <a:rPr lang="ar-SY" sz="16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وضع الصيغة النهائية للتقرير على أساس التغذية </a:t>
                      </a:r>
                      <a:r>
                        <a:rPr lang="ar-EG" sz="16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الراجعة</a:t>
                      </a:r>
                      <a:r>
                        <a:rPr lang="ar-SY" sz="16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</a:p>
                    <a:p>
                      <a:pPr algn="r" rtl="1">
                        <a:buFont typeface="Arial" pitchFamily="34" charset="0"/>
                        <a:buChar char="•"/>
                      </a:pPr>
                      <a:r>
                        <a:rPr lang="ar-SY" sz="16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الترجمة والنشر (</a:t>
                      </a:r>
                      <a:r>
                        <a:rPr lang="ar-EG" sz="16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نسخة ورقية</a:t>
                      </a:r>
                      <a:r>
                        <a:rPr lang="ar-SY" sz="16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، أقراص مدمجة، موقع انترنت، الخ).</a:t>
                      </a:r>
                      <a:endParaRPr lang="ar-SY" sz="1600" i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75130" name="Group 26"/>
          <p:cNvGraphicFramePr>
            <a:graphicFrameLocks noGrp="1"/>
          </p:cNvGraphicFramePr>
          <p:nvPr/>
        </p:nvGraphicFramePr>
        <p:xfrm>
          <a:off x="1919288" y="3871913"/>
          <a:ext cx="4953000" cy="1066800"/>
        </p:xfrm>
        <a:graphic>
          <a:graphicData uri="http://schemas.openxmlformats.org/drawingml/2006/table">
            <a:tbl>
              <a:tblPr/>
              <a:tblGrid>
                <a:gridCol w="4953000"/>
              </a:tblGrid>
              <a:tr h="1066800">
                <a:tc>
                  <a:txBody>
                    <a:bodyPr/>
                    <a:lstStyle/>
                    <a:p>
                      <a:pPr marL="114300" marR="0" lvl="0" indent="-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Tx/>
                        <a:buFont typeface="Times New Roman" pitchFamily="18" charset="0"/>
                        <a:buChar char="*"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charset="0"/>
                        <a:ea typeface="MS PGothic" pitchFamily="34" charset="-128"/>
                        <a:cs typeface="Arial" charset="0"/>
                      </a:endParaRPr>
                    </a:p>
                    <a:p>
                      <a:pPr algn="r" rtl="1">
                        <a:buFont typeface="Arial" pitchFamily="34" charset="0"/>
                        <a:buChar char="•"/>
                      </a:pPr>
                      <a:r>
                        <a:rPr lang="ar-SY" sz="16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الترويج لمختلف </a:t>
                      </a:r>
                      <a:r>
                        <a:rPr lang="ar-SY" sz="16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م</a:t>
                      </a:r>
                      <a:r>
                        <a:rPr lang="ar-BH" sz="16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خر</a:t>
                      </a:r>
                      <a:r>
                        <a:rPr lang="ar-SY" sz="16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جات </a:t>
                      </a:r>
                      <a:r>
                        <a:rPr lang="ar-SY" sz="16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ورسائل عملية التقييم</a:t>
                      </a:r>
                      <a:r>
                        <a:rPr lang="ar-EG" sz="16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ar-SY" sz="1600" i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 rtl="1">
                        <a:buFont typeface="Arial" pitchFamily="34" charset="0"/>
                        <a:buChar char="•"/>
                      </a:pPr>
                      <a:r>
                        <a:rPr lang="ar-SY" sz="16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تنظيم لقاءات مع وسائل الإعلام.</a:t>
                      </a:r>
                    </a:p>
                    <a:p>
                      <a:pPr algn="r" rtl="1">
                        <a:buFont typeface="Arial" pitchFamily="34" charset="0"/>
                        <a:buChar char="•"/>
                      </a:pPr>
                      <a:r>
                        <a:rPr lang="ar-SY" sz="16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تنظيم عروض لأصحاب المصلحة</a:t>
                      </a:r>
                      <a:r>
                        <a:rPr lang="ar-EG" sz="16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ذوي الصلة</a:t>
                      </a:r>
                      <a:r>
                        <a:rPr lang="ar-SY" sz="16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ar-SY" sz="1600" i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75142" name="Group 38"/>
          <p:cNvGraphicFramePr>
            <a:graphicFrameLocks noGrp="1"/>
          </p:cNvGraphicFramePr>
          <p:nvPr/>
        </p:nvGraphicFramePr>
        <p:xfrm>
          <a:off x="285750" y="1857375"/>
          <a:ext cx="1362076" cy="1752600"/>
        </p:xfrm>
        <a:graphic>
          <a:graphicData uri="http://schemas.openxmlformats.org/drawingml/2006/table">
            <a:tbl>
              <a:tblPr/>
              <a:tblGrid>
                <a:gridCol w="1362076"/>
              </a:tblGrid>
              <a:tr h="1752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3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Arial" charset="0"/>
                          <a:ea typeface="MS PGothic" pitchFamily="34" charset="-128"/>
                          <a:cs typeface="Arial" charset="0"/>
                        </a:rPr>
                        <a:t>5</a:t>
                      </a:r>
                    </a:p>
                    <a:p>
                      <a:pPr algn="ctr" rtl="1"/>
                      <a:r>
                        <a:rPr lang="ar-SY" sz="18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التنفيذ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MS PGothic" pitchFamily="34" charset="-128"/>
                          <a:cs typeface="Arial" charset="0"/>
                        </a:rPr>
                        <a:t>(</a:t>
                      </a:r>
                      <a:r>
                        <a:rPr kumimoji="0" lang="ar-E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MS PGothic" pitchFamily="34" charset="-128"/>
                          <a:cs typeface="Arial" charset="0"/>
                        </a:rPr>
                        <a:t>10-12 أشهر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MS PGothic" pitchFamily="34" charset="-128"/>
                          <a:cs typeface="Arial" charset="0"/>
                        </a:rPr>
                        <a:t>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ea typeface="MS PGothic" pitchFamily="34" charset="-128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75148" name="Group 44"/>
          <p:cNvGraphicFramePr>
            <a:graphicFrameLocks noGrp="1"/>
          </p:cNvGraphicFramePr>
          <p:nvPr/>
        </p:nvGraphicFramePr>
        <p:xfrm>
          <a:off x="7210425" y="1857375"/>
          <a:ext cx="1676400" cy="1752600"/>
        </p:xfrm>
        <a:graphic>
          <a:graphicData uri="http://schemas.openxmlformats.org/drawingml/2006/table">
            <a:tbl>
              <a:tblPr/>
              <a:tblGrid>
                <a:gridCol w="1676400"/>
              </a:tblGrid>
              <a:tr h="1752600">
                <a:tc>
                  <a:txBody>
                    <a:bodyPr/>
                    <a:lstStyle/>
                    <a:p>
                      <a:pPr marL="177800" marR="0" lvl="0" indent="-1778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Tx/>
                        <a:buFont typeface="Symbol" pitchFamily="18" charset="2"/>
                        <a:buChar char="*"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PGothic" pitchFamily="34" charset="-128"/>
                        <a:cs typeface="Arial" charset="0"/>
                      </a:endParaRPr>
                    </a:p>
                    <a:p>
                      <a:pPr marL="177800" marR="0" lvl="0" indent="-1778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Tx/>
                        <a:buFont typeface="Symbol" pitchFamily="18" charset="2"/>
                        <a:buChar char="*"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PGothic" pitchFamily="34" charset="-128"/>
                        <a:cs typeface="Arial" charset="0"/>
                      </a:endParaRPr>
                    </a:p>
                    <a:p>
                      <a:pPr marL="228600" indent="-228600" algn="r" rtl="1">
                        <a:buFont typeface="Arial" pitchFamily="34" charset="0"/>
                        <a:buChar char="•"/>
                      </a:pPr>
                      <a:r>
                        <a:rPr lang="ar-SY" sz="16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التقرير </a:t>
                      </a:r>
                    </a:p>
                    <a:p>
                      <a:pPr marL="228600" indent="-228600" algn="r" rtl="1">
                        <a:buFont typeface="Arial" pitchFamily="34" charset="0"/>
                        <a:buNone/>
                      </a:pPr>
                      <a:endParaRPr lang="ar-SY" sz="1600" i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28600" indent="-228600" algn="r" rtl="1">
                        <a:buFont typeface="Arial" pitchFamily="34" charset="0"/>
                        <a:buChar char="•"/>
                      </a:pPr>
                      <a:r>
                        <a:rPr lang="ar-SY" sz="16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منشورات / مطبوعات أخرى</a:t>
                      </a:r>
                      <a:endParaRPr lang="ar-SY" sz="1600" i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E4BA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75154" name="Group 50"/>
          <p:cNvGraphicFramePr>
            <a:graphicFrameLocks noGrp="1"/>
          </p:cNvGraphicFramePr>
          <p:nvPr/>
        </p:nvGraphicFramePr>
        <p:xfrm>
          <a:off x="7177088" y="3871913"/>
          <a:ext cx="1676400" cy="1097280"/>
        </p:xfrm>
        <a:graphic>
          <a:graphicData uri="http://schemas.openxmlformats.org/drawingml/2006/table">
            <a:tbl>
              <a:tblPr/>
              <a:tblGrid>
                <a:gridCol w="1676400"/>
              </a:tblGrid>
              <a:tr h="1066800">
                <a:tc>
                  <a:txBody>
                    <a:bodyPr/>
                    <a:lstStyle/>
                    <a:p>
                      <a:pPr marL="228600" indent="-228600" algn="r" rtl="1">
                        <a:buFont typeface="Arial" pitchFamily="34" charset="0"/>
                        <a:buChar char="•"/>
                      </a:pPr>
                      <a:r>
                        <a:rPr lang="ar-SY" sz="16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إتاحة التقرير </a:t>
                      </a:r>
                      <a:r>
                        <a:rPr lang="ar-EG" sz="16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والنتائج المكملة له على المستوى الجماهيري</a:t>
                      </a:r>
                      <a:r>
                        <a:rPr lang="ar-SY" sz="18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ar-SY" sz="1800" i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E4BA"/>
                    </a:solidFill>
                  </a:tcPr>
                </a:tc>
              </a:tr>
            </a:tbl>
          </a:graphicData>
        </a:graphic>
      </p:graphicFrame>
      <p:sp>
        <p:nvSpPr>
          <p:cNvPr id="21554" name="Rectangle 56"/>
          <p:cNvSpPr>
            <a:spLocks noChangeArrowheads="1"/>
          </p:cNvSpPr>
          <p:nvPr/>
        </p:nvSpPr>
        <p:spPr bwMode="auto">
          <a:xfrm>
            <a:off x="2667000" y="6248400"/>
            <a:ext cx="2822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buClr>
                <a:srgbClr val="006600"/>
              </a:buClr>
              <a:buFont typeface="Symbol" pitchFamily="18" charset="2"/>
              <a:buChar char="*"/>
            </a:pPr>
            <a:r>
              <a:rPr lang="en-US" i="1">
                <a:latin typeface="Times New Roman" pitchFamily="18" charset="0"/>
                <a:ea typeface="MS PGothic" pitchFamily="34" charset="-128"/>
              </a:rPr>
              <a:t>Stages of the National IEA Process</a:t>
            </a:r>
            <a:r>
              <a:rPr lang="en-US">
                <a:latin typeface="Times New Roman" pitchFamily="18" charset="0"/>
                <a:ea typeface="MS PGothic" pitchFamily="34" charset="-128"/>
              </a:rPr>
              <a:t> </a:t>
            </a:r>
          </a:p>
        </p:txBody>
      </p:sp>
      <p:sp>
        <p:nvSpPr>
          <p:cNvPr id="21555" name="AutoShape 57"/>
          <p:cNvSpPr>
            <a:spLocks noChangeArrowheads="1"/>
          </p:cNvSpPr>
          <p:nvPr/>
        </p:nvSpPr>
        <p:spPr bwMode="auto">
          <a:xfrm>
            <a:off x="928688" y="3643313"/>
            <a:ext cx="152400" cy="152400"/>
          </a:xfrm>
          <a:prstGeom prst="upDownArrow">
            <a:avLst>
              <a:gd name="adj1" fmla="val 0"/>
              <a:gd name="adj2" fmla="val 20000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4400">
              <a:ea typeface="MS PGothic" pitchFamily="34" charset="-128"/>
            </a:endParaRPr>
          </a:p>
        </p:txBody>
      </p:sp>
      <p:sp>
        <p:nvSpPr>
          <p:cNvPr id="21556" name="AutoShape 58"/>
          <p:cNvSpPr>
            <a:spLocks noChangeArrowheads="1"/>
          </p:cNvSpPr>
          <p:nvPr/>
        </p:nvSpPr>
        <p:spPr bwMode="auto">
          <a:xfrm>
            <a:off x="990600" y="6248400"/>
            <a:ext cx="152400" cy="152400"/>
          </a:xfrm>
          <a:prstGeom prst="upDownArrow">
            <a:avLst>
              <a:gd name="adj1" fmla="val 0"/>
              <a:gd name="adj2" fmla="val 20000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4400">
              <a:ea typeface="MS PGothic" pitchFamily="34" charset="-128"/>
            </a:endParaRPr>
          </a:p>
        </p:txBody>
      </p:sp>
      <p:sp>
        <p:nvSpPr>
          <p:cNvPr id="21557" name="AutoShape 59"/>
          <p:cNvSpPr>
            <a:spLocks noChangeArrowheads="1"/>
          </p:cNvSpPr>
          <p:nvPr/>
        </p:nvSpPr>
        <p:spPr bwMode="auto">
          <a:xfrm>
            <a:off x="962025" y="1628775"/>
            <a:ext cx="152400" cy="152400"/>
          </a:xfrm>
          <a:prstGeom prst="upDownArrow">
            <a:avLst>
              <a:gd name="adj1" fmla="val 0"/>
              <a:gd name="adj2" fmla="val 20000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4400">
              <a:ea typeface="MS PGothic" pitchFamily="34" charset="-128"/>
            </a:endParaRPr>
          </a:p>
        </p:txBody>
      </p:sp>
      <p:sp>
        <p:nvSpPr>
          <p:cNvPr id="21558" name="AutoShape 60"/>
          <p:cNvSpPr>
            <a:spLocks noChangeArrowheads="1"/>
          </p:cNvSpPr>
          <p:nvPr/>
        </p:nvSpPr>
        <p:spPr bwMode="auto">
          <a:xfrm>
            <a:off x="1643063" y="642938"/>
            <a:ext cx="228600" cy="228600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4400">
              <a:ea typeface="MS PGothic" pitchFamily="34" charset="-128"/>
            </a:endParaRPr>
          </a:p>
        </p:txBody>
      </p:sp>
      <p:sp>
        <p:nvSpPr>
          <p:cNvPr id="21559" name="AutoShape 61"/>
          <p:cNvSpPr>
            <a:spLocks noChangeArrowheads="1"/>
          </p:cNvSpPr>
          <p:nvPr/>
        </p:nvSpPr>
        <p:spPr bwMode="auto">
          <a:xfrm>
            <a:off x="6872288" y="4252913"/>
            <a:ext cx="228600" cy="228600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4400">
              <a:ea typeface="MS PGothic" pitchFamily="34" charset="-128"/>
            </a:endParaRPr>
          </a:p>
        </p:txBody>
      </p:sp>
      <p:sp>
        <p:nvSpPr>
          <p:cNvPr id="21560" name="AutoShape 62"/>
          <p:cNvSpPr>
            <a:spLocks noChangeArrowheads="1"/>
          </p:cNvSpPr>
          <p:nvPr/>
        </p:nvSpPr>
        <p:spPr bwMode="auto">
          <a:xfrm>
            <a:off x="6905625" y="2543175"/>
            <a:ext cx="228600" cy="228600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4400">
              <a:ea typeface="MS PGothic" pitchFamily="34" charset="-128"/>
            </a:endParaRPr>
          </a:p>
        </p:txBody>
      </p:sp>
      <p:sp>
        <p:nvSpPr>
          <p:cNvPr id="21561" name="AutoShape 63"/>
          <p:cNvSpPr>
            <a:spLocks noChangeArrowheads="1"/>
          </p:cNvSpPr>
          <p:nvPr/>
        </p:nvSpPr>
        <p:spPr bwMode="auto">
          <a:xfrm>
            <a:off x="6858000" y="714375"/>
            <a:ext cx="228600" cy="228600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4400">
              <a:ea typeface="MS PGothic" pitchFamily="34" charset="-128"/>
            </a:endParaRPr>
          </a:p>
        </p:txBody>
      </p:sp>
      <p:sp>
        <p:nvSpPr>
          <p:cNvPr id="21562" name="AutoShape 64"/>
          <p:cNvSpPr>
            <a:spLocks noChangeArrowheads="1"/>
          </p:cNvSpPr>
          <p:nvPr/>
        </p:nvSpPr>
        <p:spPr bwMode="auto">
          <a:xfrm>
            <a:off x="1614488" y="4252913"/>
            <a:ext cx="228600" cy="228600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4400">
              <a:ea typeface="MS PGothic" pitchFamily="34" charset="-128"/>
            </a:endParaRPr>
          </a:p>
        </p:txBody>
      </p:sp>
      <p:sp>
        <p:nvSpPr>
          <p:cNvPr id="21563" name="AutoShape 65"/>
          <p:cNvSpPr>
            <a:spLocks noChangeArrowheads="1"/>
          </p:cNvSpPr>
          <p:nvPr/>
        </p:nvSpPr>
        <p:spPr bwMode="auto">
          <a:xfrm>
            <a:off x="1647825" y="2543175"/>
            <a:ext cx="228600" cy="228600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4400">
              <a:ea typeface="MS PGothic" pitchFamily="34" charset="-128"/>
            </a:endParaRPr>
          </a:p>
        </p:txBody>
      </p:sp>
      <p:graphicFrame>
        <p:nvGraphicFramePr>
          <p:cNvPr id="175170" name="Group 66"/>
          <p:cNvGraphicFramePr>
            <a:graphicFrameLocks noGrp="1"/>
          </p:cNvGraphicFramePr>
          <p:nvPr/>
        </p:nvGraphicFramePr>
        <p:xfrm>
          <a:off x="1905000" y="5410200"/>
          <a:ext cx="4953000" cy="1143000"/>
        </p:xfrm>
        <a:graphic>
          <a:graphicData uri="http://schemas.openxmlformats.org/drawingml/2006/table">
            <a:tbl>
              <a:tblPr/>
              <a:tblGrid>
                <a:gridCol w="4953000"/>
              </a:tblGrid>
              <a:tr h="1143000">
                <a:tc>
                  <a:txBody>
                    <a:bodyPr/>
                    <a:lstStyle/>
                    <a:p>
                      <a:pPr marL="114300" marR="0" lvl="0" indent="-11430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Tx/>
                        <a:buFont typeface="Times New Roman" pitchFamily="18" charset="0"/>
                        <a:buChar char="*"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charset="0"/>
                        <a:ea typeface="MS PGothic" pitchFamily="34" charset="-128"/>
                        <a:cs typeface="Arial" charset="0"/>
                      </a:endParaRPr>
                    </a:p>
                    <a:p>
                      <a:pPr algn="r" rtl="1"/>
                      <a:r>
                        <a:rPr lang="ar-SY" sz="16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تقييم العملية وتحديد الدروس المستفادة. </a:t>
                      </a:r>
                      <a:br>
                        <a:rPr lang="ar-SY" sz="16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ar-SY" sz="16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تقييم أثر العملية من حيث المساهمة في تخطيط السياسات وبناء القدرات </a:t>
                      </a:r>
                      <a:r>
                        <a:rPr lang="ar-EG" sz="16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ورفع الوعي الجماهيري</a:t>
                      </a:r>
                      <a:r>
                        <a:rPr lang="ar-SY" sz="16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ar-SY" sz="1600" i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75176" name="Group 72"/>
          <p:cNvGraphicFramePr>
            <a:graphicFrameLocks noGrp="1"/>
          </p:cNvGraphicFramePr>
          <p:nvPr/>
        </p:nvGraphicFramePr>
        <p:xfrm>
          <a:off x="285750" y="3786188"/>
          <a:ext cx="1362076" cy="1347216"/>
        </p:xfrm>
        <a:graphic>
          <a:graphicData uri="http://schemas.openxmlformats.org/drawingml/2006/table">
            <a:tbl>
              <a:tblPr/>
              <a:tblGrid>
                <a:gridCol w="1362076"/>
              </a:tblGrid>
              <a:tr h="838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Arial" charset="0"/>
                          <a:ea typeface="MS PGothic" pitchFamily="34" charset="-128"/>
                          <a:cs typeface="Arial" charset="0"/>
                        </a:rPr>
                        <a:t>6</a:t>
                      </a:r>
                    </a:p>
                    <a:p>
                      <a:pPr algn="ctr" rtl="1"/>
                      <a:r>
                        <a:rPr lang="ar-EG" sz="18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نشر النتائج</a:t>
                      </a:r>
                      <a:r>
                        <a:rPr lang="ar-EG" sz="1800" i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وتوزيعها</a:t>
                      </a:r>
                      <a:endParaRPr lang="ar-SY" sz="1800" i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MS PGothic" pitchFamily="34" charset="-128"/>
                          <a:cs typeface="Arial" charset="0"/>
                        </a:rPr>
                        <a:t>(</a:t>
                      </a:r>
                      <a:r>
                        <a:rPr kumimoji="0" lang="ar-E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MS PGothic" pitchFamily="34" charset="-128"/>
                          <a:cs typeface="Arial" charset="0"/>
                        </a:rPr>
                        <a:t>1-2 أشهر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MS PGothic" pitchFamily="34" charset="-128"/>
                          <a:cs typeface="Arial" charset="0"/>
                        </a:rPr>
                        <a:t>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75182" name="Group 78"/>
          <p:cNvGraphicFramePr>
            <a:graphicFrameLocks noGrp="1"/>
          </p:cNvGraphicFramePr>
          <p:nvPr/>
        </p:nvGraphicFramePr>
        <p:xfrm>
          <a:off x="285750" y="5410200"/>
          <a:ext cx="1314480" cy="1402080"/>
        </p:xfrm>
        <a:graphic>
          <a:graphicData uri="http://schemas.openxmlformats.org/drawingml/2006/table">
            <a:tbl>
              <a:tblPr/>
              <a:tblGrid>
                <a:gridCol w="1314480"/>
              </a:tblGrid>
              <a:tr h="990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3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Arial" charset="0"/>
                          <a:ea typeface="MS PGothic" pitchFamily="34" charset="-128"/>
                          <a:cs typeface="Arial" charset="0"/>
                        </a:rPr>
                        <a:t>7</a:t>
                      </a:r>
                    </a:p>
                    <a:p>
                      <a:pPr algn="ctr" rtl="1"/>
                      <a:r>
                        <a:rPr lang="ar-SY" sz="18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والرصد والتقييم والتعلم </a:t>
                      </a:r>
                      <a:br>
                        <a:rPr lang="ar-SY" sz="18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ar-SY" sz="18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(1-2 أشهر)</a:t>
                      </a:r>
                      <a:endParaRPr lang="ar-SY" sz="1800" i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75188" name="Group 84"/>
          <p:cNvGraphicFramePr>
            <a:graphicFrameLocks noGrp="1"/>
          </p:cNvGraphicFramePr>
          <p:nvPr/>
        </p:nvGraphicFramePr>
        <p:xfrm>
          <a:off x="7162800" y="5410200"/>
          <a:ext cx="1676400" cy="1143000"/>
        </p:xfrm>
        <a:graphic>
          <a:graphicData uri="http://schemas.openxmlformats.org/drawingml/2006/table">
            <a:tbl>
              <a:tblPr/>
              <a:tblGrid>
                <a:gridCol w="1676400"/>
              </a:tblGrid>
              <a:tr h="1143000">
                <a:tc>
                  <a:txBody>
                    <a:bodyPr/>
                    <a:lstStyle/>
                    <a:p>
                      <a:pPr marL="177800" marR="0" lvl="0" indent="-17780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Tx/>
                        <a:buFont typeface="Symbol" pitchFamily="18" charset="2"/>
                        <a:buChar char="*"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PGothic" pitchFamily="34" charset="-128"/>
                        <a:cs typeface="Arial" charset="0"/>
                      </a:endParaRPr>
                    </a:p>
                    <a:p>
                      <a:pPr marL="228600" indent="-228600" algn="r" rtl="1">
                        <a:buFont typeface="Arial" pitchFamily="34" charset="0"/>
                        <a:buChar char="•"/>
                      </a:pPr>
                      <a:r>
                        <a:rPr lang="ar-SY" sz="16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آثار عملية التقييم وتوصيات للمستقبل</a:t>
                      </a:r>
                      <a:r>
                        <a:rPr lang="ar-SY" sz="18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ar-SY" sz="1800" i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E4BA"/>
                    </a:solidFill>
                  </a:tcPr>
                </a:tc>
              </a:tr>
            </a:tbl>
          </a:graphicData>
        </a:graphic>
      </p:graphicFrame>
      <p:sp>
        <p:nvSpPr>
          <p:cNvPr id="21588" name="AutoShape 90"/>
          <p:cNvSpPr>
            <a:spLocks noChangeArrowheads="1"/>
          </p:cNvSpPr>
          <p:nvPr/>
        </p:nvSpPr>
        <p:spPr bwMode="auto">
          <a:xfrm>
            <a:off x="928688" y="5286375"/>
            <a:ext cx="152400" cy="152400"/>
          </a:xfrm>
          <a:prstGeom prst="upDownArrow">
            <a:avLst>
              <a:gd name="adj1" fmla="val 0"/>
              <a:gd name="adj2" fmla="val 20000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4400">
              <a:ea typeface="MS PGothic" pitchFamily="34" charset="-128"/>
            </a:endParaRPr>
          </a:p>
        </p:txBody>
      </p:sp>
      <p:sp>
        <p:nvSpPr>
          <p:cNvPr id="21589" name="AutoShape 91"/>
          <p:cNvSpPr>
            <a:spLocks noChangeArrowheads="1"/>
          </p:cNvSpPr>
          <p:nvPr/>
        </p:nvSpPr>
        <p:spPr bwMode="auto">
          <a:xfrm>
            <a:off x="6858000" y="5867400"/>
            <a:ext cx="228600" cy="228600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4400">
              <a:ea typeface="MS PGothic" pitchFamily="34" charset="-128"/>
            </a:endParaRPr>
          </a:p>
        </p:txBody>
      </p:sp>
      <p:sp>
        <p:nvSpPr>
          <p:cNvPr id="21590" name="AutoShape 92"/>
          <p:cNvSpPr>
            <a:spLocks noChangeArrowheads="1"/>
          </p:cNvSpPr>
          <p:nvPr/>
        </p:nvSpPr>
        <p:spPr bwMode="auto">
          <a:xfrm>
            <a:off x="1600200" y="5791200"/>
            <a:ext cx="228600" cy="228600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4400">
              <a:ea typeface="MS PGothic" pitchFamily="34" charset="-128"/>
            </a:endParaRPr>
          </a:p>
        </p:txBody>
      </p:sp>
      <p:sp>
        <p:nvSpPr>
          <p:cNvPr id="21591" name="Line 93"/>
          <p:cNvSpPr>
            <a:spLocks noChangeShapeType="1"/>
          </p:cNvSpPr>
          <p:nvPr/>
        </p:nvSpPr>
        <p:spPr bwMode="auto">
          <a:xfrm>
            <a:off x="152400" y="381000"/>
            <a:ext cx="0" cy="57150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92" name="Line 94"/>
          <p:cNvSpPr>
            <a:spLocks noChangeShapeType="1"/>
          </p:cNvSpPr>
          <p:nvPr/>
        </p:nvSpPr>
        <p:spPr bwMode="auto">
          <a:xfrm>
            <a:off x="152400" y="6096000"/>
            <a:ext cx="2286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7572" name="Group 4"/>
          <p:cNvGraphicFramePr>
            <a:graphicFrameLocks noGrp="1"/>
          </p:cNvGraphicFramePr>
          <p:nvPr/>
        </p:nvGraphicFramePr>
        <p:xfrm>
          <a:off x="685800" y="2514600"/>
          <a:ext cx="1219200" cy="3581400"/>
        </p:xfrm>
        <a:graphic>
          <a:graphicData uri="http://schemas.openxmlformats.org/drawingml/2006/table">
            <a:tbl>
              <a:tblPr/>
              <a:tblGrid>
                <a:gridCol w="1219200"/>
              </a:tblGrid>
              <a:tr h="3581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ea typeface="MS PGothic" pitchFamily="34" charset="-128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5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Arial" charset="0"/>
                          <a:ea typeface="MS PGothic" pitchFamily="34" charset="-128"/>
                          <a:cs typeface="Arial" charset="0"/>
                        </a:rPr>
                        <a:t>1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lang="ar-SA" sz="3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البد</a:t>
                      </a:r>
                      <a:r>
                        <a:rPr lang="ar-SY" sz="3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ء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ar-SY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Arial" charset="0"/>
                          <a:ea typeface="MS PGothic" pitchFamily="34" charset="-128"/>
                          <a:cs typeface="Arial" charset="0"/>
                        </a:rPr>
                        <a:t>(4-6) أسابيع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Arial" charset="0"/>
                        <a:ea typeface="MS PGothic" pitchFamily="34" charset="-128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37578" name="Group 10"/>
          <p:cNvGraphicFramePr>
            <a:graphicFrameLocks noGrp="1"/>
          </p:cNvGraphicFramePr>
          <p:nvPr/>
        </p:nvGraphicFramePr>
        <p:xfrm>
          <a:off x="2209800" y="2514600"/>
          <a:ext cx="4876800" cy="4114800"/>
        </p:xfrm>
        <a:graphic>
          <a:graphicData uri="http://schemas.openxmlformats.org/drawingml/2006/table">
            <a:tbl>
              <a:tblPr/>
              <a:tblGrid>
                <a:gridCol w="4876800"/>
              </a:tblGrid>
              <a:tr h="1524000">
                <a:tc>
                  <a:txBody>
                    <a:bodyPr/>
                    <a:lstStyle/>
                    <a:p>
                      <a:pPr marL="457200" indent="-457200" algn="just" defTabSz="914400" rtl="1" eaLnBrk="1" latinLnBrk="0" hangingPunct="1">
                        <a:buClr>
                          <a:srgbClr val="002060"/>
                        </a:buClr>
                        <a:buSzPct val="110000"/>
                        <a:buFont typeface="Wingdings" pitchFamily="2" charset="2"/>
                        <a:buChar char="§"/>
                      </a:pPr>
                      <a:r>
                        <a:rPr lang="ar-BH" sz="2400" i="0" kern="120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+mn-lt"/>
                          <a:ea typeface="+mn-ea"/>
                          <a:cs typeface="Simplified Arabic" pitchFamily="2" charset="-78"/>
                        </a:rPr>
                        <a:t>ضمان </a:t>
                      </a:r>
                      <a:r>
                        <a:rPr lang="ar-EG" sz="2400" i="0" kern="1200" baseline="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+mn-lt"/>
                          <a:ea typeface="+mn-ea"/>
                          <a:cs typeface="Simplified Arabic" pitchFamily="2" charset="-78"/>
                        </a:rPr>
                        <a:t>التفويض </a:t>
                      </a:r>
                      <a:r>
                        <a:rPr lang="ar-EG" sz="2400" i="0" kern="1200" baseline="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+mn-lt"/>
                          <a:ea typeface="+mn-ea"/>
                          <a:cs typeface="Simplified Arabic" pitchFamily="2" charset="-78"/>
                        </a:rPr>
                        <a:t>القانوني </a:t>
                      </a:r>
                      <a:r>
                        <a:rPr lang="ar-EG" sz="2400" i="0" kern="120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لإجراء التقييم </a:t>
                      </a:r>
                      <a:r>
                        <a:rPr lang="ar-SY" sz="2400" i="0" kern="120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البيئي </a:t>
                      </a:r>
                      <a:r>
                        <a:rPr lang="ar-EG" sz="2400" i="0" kern="120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و</a:t>
                      </a:r>
                      <a:r>
                        <a:rPr lang="ar-BH" sz="2400" i="0" kern="120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إعداد</a:t>
                      </a:r>
                      <a:r>
                        <a:rPr lang="ar-EG" sz="2400" i="0" kern="120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ar-SY" sz="2400" i="0" kern="120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التقارير</a:t>
                      </a:r>
                      <a:r>
                        <a:rPr lang="ar-EG" sz="2400" i="0" kern="120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ar-SY" sz="2400" i="0" kern="1200" dirty="0" smtClean="0">
                        <a:solidFill>
                          <a:schemeClr val="accent4">
                            <a:lumMod val="1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457200" indent="-457200" algn="just" defTabSz="914400" rtl="1" eaLnBrk="1" latinLnBrk="0" hangingPunct="1">
                        <a:buClr>
                          <a:srgbClr val="002060"/>
                        </a:buClr>
                        <a:buSzPct val="110000"/>
                        <a:buFont typeface="Wingdings" pitchFamily="2" charset="2"/>
                        <a:buChar char="§"/>
                      </a:pPr>
                      <a:r>
                        <a:rPr lang="ar-SY" sz="2400" i="0" kern="120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تحديد الفريق </a:t>
                      </a:r>
                      <a:r>
                        <a:rPr lang="ar-EG" sz="2400" i="0" kern="120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الفني</a:t>
                      </a:r>
                      <a:r>
                        <a:rPr lang="ar-EG" sz="2400" i="0" kern="1200" baseline="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ar-SY" sz="2400" i="0" kern="120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المحلي داخل </a:t>
                      </a:r>
                      <a:r>
                        <a:rPr lang="ar-EG" sz="2400" i="0" kern="120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الجهاز الذي يقود العملية.</a:t>
                      </a:r>
                      <a:endParaRPr lang="ar-SY" sz="2400" i="0" kern="1200" dirty="0" smtClean="0">
                        <a:solidFill>
                          <a:schemeClr val="accent4">
                            <a:lumMod val="1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457200" indent="-457200" algn="just" defTabSz="914400" rtl="1" eaLnBrk="1" latinLnBrk="0" hangingPunct="1">
                        <a:buClr>
                          <a:srgbClr val="002060"/>
                        </a:buClr>
                        <a:buSzPct val="110000"/>
                        <a:buFont typeface="Wingdings" pitchFamily="2" charset="2"/>
                        <a:buChar char="§"/>
                      </a:pPr>
                      <a:r>
                        <a:rPr lang="ar-SY" sz="2400" i="0" kern="120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وضع مخطط أساسي </a:t>
                      </a:r>
                      <a:r>
                        <a:rPr lang="ar-EG" sz="2400" i="0" kern="120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للإطار المفاهيمي وللعملية</a:t>
                      </a:r>
                      <a:r>
                        <a:rPr lang="ar-SY" sz="2400" i="0" kern="120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، </a:t>
                      </a:r>
                      <a:r>
                        <a:rPr lang="ar-EG" sz="2400" i="0" kern="120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يتضمن القدرات والزمن</a:t>
                      </a:r>
                      <a:r>
                        <a:rPr lang="ar-EG" sz="2400" i="0" kern="1200" baseline="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ar-SY" sz="2400" i="0" kern="120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والموارد المطلوبة</a:t>
                      </a:r>
                      <a:r>
                        <a:rPr lang="ar-EG" sz="2400" i="0" kern="120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ar-SY" sz="2400" i="0" kern="1200" dirty="0" smtClean="0">
                        <a:solidFill>
                          <a:schemeClr val="accent4">
                            <a:lumMod val="1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457200" indent="-457200" algn="just" defTabSz="914400" rtl="1" eaLnBrk="1" latinLnBrk="0" hangingPunct="1">
                        <a:buClr>
                          <a:srgbClr val="002060"/>
                        </a:buClr>
                        <a:buSzPct val="110000"/>
                        <a:buFont typeface="Wingdings" pitchFamily="2" charset="2"/>
                        <a:buChar char="§"/>
                      </a:pPr>
                      <a:r>
                        <a:rPr lang="ar-SY" sz="2400" i="0" kern="120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عقد اجتماعات ل</a:t>
                      </a:r>
                      <a:r>
                        <a:rPr lang="ar-EG" sz="2400" i="0" kern="120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بدء </a:t>
                      </a:r>
                      <a:r>
                        <a:rPr lang="ar-SY" sz="2400" i="0" kern="120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مناقشة وتعديل ووضع الصيغة النهائية للعملية والترتيبات المؤسسية لها</a:t>
                      </a:r>
                    </a:p>
                    <a:p>
                      <a:pPr marL="457200" indent="-457200" algn="just" defTabSz="914400" rtl="1" eaLnBrk="1" latinLnBrk="0" hangingPunct="1">
                        <a:buClr>
                          <a:srgbClr val="002060"/>
                        </a:buClr>
                        <a:buSzPct val="110000"/>
                        <a:buFont typeface="Wingdings" pitchFamily="2" charset="2"/>
                        <a:buChar char="§"/>
                      </a:pPr>
                      <a:r>
                        <a:rPr lang="ar-SY" sz="2400" i="0" kern="120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تأمين الموارد المالية والعينية.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Arial" charset="0"/>
                        <a:ea typeface="MS PGothic" pitchFamily="34" charset="-128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37584" name="Group 16"/>
          <p:cNvGraphicFramePr>
            <a:graphicFrameLocks noGrp="1"/>
          </p:cNvGraphicFramePr>
          <p:nvPr/>
        </p:nvGraphicFramePr>
        <p:xfrm>
          <a:off x="7391400" y="2514600"/>
          <a:ext cx="1493838" cy="3581400"/>
        </p:xfrm>
        <a:graphic>
          <a:graphicData uri="http://schemas.openxmlformats.org/drawingml/2006/table">
            <a:tbl>
              <a:tblPr/>
              <a:tblGrid>
                <a:gridCol w="1493838"/>
              </a:tblGrid>
              <a:tr h="3581400">
                <a:tc>
                  <a:txBody>
                    <a:bodyPr/>
                    <a:lstStyle/>
                    <a:p>
                      <a:pPr marL="228600" marR="0" lvl="0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Symbol" pitchFamily="18" charset="2"/>
                        <a:buChar char="*"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PGothic" pitchFamily="34" charset="-128"/>
                        <a:cs typeface="Times New Roman" pitchFamily="18" charset="0"/>
                      </a:endParaRPr>
                    </a:p>
                    <a:p>
                      <a:pPr marL="228600" indent="-228600" algn="r" defTabSz="914400" rtl="1" eaLnBrk="1" latinLnBrk="0" hangingPunct="1">
                        <a:buFont typeface="Arial" pitchFamily="34" charset="0"/>
                        <a:buChar char="•"/>
                        <a:tabLst>
                          <a:tab pos="177800" algn="l"/>
                        </a:tabLst>
                      </a:pPr>
                      <a:r>
                        <a:rPr lang="ar-SY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ar-EG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إعداد</a:t>
                      </a:r>
                      <a:r>
                        <a:rPr lang="ar-EG" sz="24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الإطار المفاهيمي</a:t>
                      </a:r>
                      <a:endParaRPr lang="ar-SY" sz="2400" i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28600" indent="-228600" algn="r" defTabSz="914400" rtl="1" eaLnBrk="1" latinLnBrk="0" hangingPunct="1">
                        <a:buFont typeface="Arial" pitchFamily="34" charset="0"/>
                        <a:buChar char="•"/>
                        <a:tabLst>
                          <a:tab pos="177800" algn="l"/>
                        </a:tabLst>
                      </a:pPr>
                      <a:endParaRPr lang="ar-SY" sz="2400" i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28600" indent="-228600" algn="r" defTabSz="914400" rtl="1" eaLnBrk="1" latinLnBrk="0" hangingPunct="1">
                        <a:buFont typeface="Arial" pitchFamily="34" charset="0"/>
                        <a:buChar char="•"/>
                        <a:tabLst>
                          <a:tab pos="177800" algn="l"/>
                        </a:tabLst>
                      </a:pPr>
                      <a:endParaRPr lang="ar-SY" sz="2400" i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28600" indent="-228600" algn="r" defTabSz="914400" rtl="1" eaLnBrk="1" latinLnBrk="0" hangingPunct="1">
                        <a:buFont typeface="Arial" pitchFamily="34" charset="0"/>
                        <a:buChar char="•"/>
                        <a:tabLst>
                          <a:tab pos="177800" algn="l"/>
                        </a:tabLst>
                      </a:pPr>
                      <a:r>
                        <a:rPr lang="ar-SY" sz="24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ar-SA" sz="24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مذكرات </a:t>
                      </a:r>
                      <a:r>
                        <a:rPr lang="ar-SA" sz="24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تفاهم</a:t>
                      </a:r>
                      <a:endParaRPr lang="en-US" sz="2400" i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</a:tr>
            </a:tbl>
          </a:graphicData>
        </a:graphic>
      </p:graphicFrame>
      <p:sp>
        <p:nvSpPr>
          <p:cNvPr id="14356" name="Rectangle 22"/>
          <p:cNvSpPr>
            <a:spLocks noChangeArrowheads="1"/>
          </p:cNvSpPr>
          <p:nvPr/>
        </p:nvSpPr>
        <p:spPr bwMode="auto">
          <a:xfrm>
            <a:off x="7391400" y="2000240"/>
            <a:ext cx="1524000" cy="461963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>
              <a:tabLst>
                <a:tab pos="860425" algn="l"/>
              </a:tabLst>
              <a:defRPr/>
            </a:pPr>
            <a:r>
              <a:rPr lang="ar-SY" sz="1800" dirty="0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ا</a:t>
            </a:r>
            <a:r>
              <a:rPr lang="ar-SY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لمخرجات</a:t>
            </a:r>
            <a:endParaRPr lang="en-US" sz="18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MS PGothic" pitchFamily="34" charset="-128"/>
              <a:cs typeface="Times New Roman" pitchFamily="18" charset="0"/>
            </a:endParaRPr>
          </a:p>
        </p:txBody>
      </p:sp>
      <p:sp>
        <p:nvSpPr>
          <p:cNvPr id="14357" name="Rectangle 23"/>
          <p:cNvSpPr>
            <a:spLocks noChangeArrowheads="1"/>
          </p:cNvSpPr>
          <p:nvPr/>
        </p:nvSpPr>
        <p:spPr bwMode="auto">
          <a:xfrm>
            <a:off x="683868" y="1979602"/>
            <a:ext cx="1219200" cy="461665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>
              <a:tabLst>
                <a:tab pos="1241425" algn="l"/>
              </a:tabLst>
              <a:defRPr/>
            </a:pPr>
            <a:r>
              <a:rPr lang="ar-SY" sz="1800" dirty="0">
                <a:solidFill>
                  <a:schemeClr val="accent2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ا</a:t>
            </a:r>
            <a:r>
              <a:rPr lang="ar-SY" sz="2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لمرحلة</a:t>
            </a:r>
            <a:endParaRPr lang="en-US" sz="1800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MS PGothic" pitchFamily="34" charset="-128"/>
              <a:cs typeface="Times New Roman" pitchFamily="18" charset="0"/>
            </a:endParaRPr>
          </a:p>
        </p:txBody>
      </p:sp>
      <p:sp>
        <p:nvSpPr>
          <p:cNvPr id="14358" name="Rectangle 24"/>
          <p:cNvSpPr>
            <a:spLocks noChangeArrowheads="1"/>
          </p:cNvSpPr>
          <p:nvPr/>
        </p:nvSpPr>
        <p:spPr bwMode="auto">
          <a:xfrm>
            <a:off x="2209800" y="1928802"/>
            <a:ext cx="4876800" cy="523875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 rtl="1">
              <a:tabLst>
                <a:tab pos="1241425" algn="l"/>
              </a:tabLst>
              <a:defRPr/>
            </a:pPr>
            <a:r>
              <a:rPr lang="ar-EG" sz="28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MS PGothic" pitchFamily="34" charset="-128"/>
              </a:rPr>
              <a:t>الأنشطة</a:t>
            </a:r>
            <a:endParaRPr lang="en-US" sz="2800" dirty="0">
              <a:solidFill>
                <a:srgbClr val="006600"/>
              </a:solidFill>
              <a:latin typeface="Times New Roman" pitchFamily="18" charset="0"/>
              <a:ea typeface="MS PGothic" pitchFamily="34" charset="-128"/>
              <a:cs typeface="Times New Roman" pitchFamily="18" charset="0"/>
            </a:endParaRPr>
          </a:p>
        </p:txBody>
      </p:sp>
      <p:sp>
        <p:nvSpPr>
          <p:cNvPr id="22551" name="AutoShape 25"/>
          <p:cNvSpPr>
            <a:spLocks noChangeArrowheads="1"/>
          </p:cNvSpPr>
          <p:nvPr/>
        </p:nvSpPr>
        <p:spPr bwMode="auto">
          <a:xfrm>
            <a:off x="1143000" y="6172200"/>
            <a:ext cx="304800" cy="304800"/>
          </a:xfrm>
          <a:prstGeom prst="upDownArrow">
            <a:avLst>
              <a:gd name="adj1" fmla="val 0"/>
              <a:gd name="adj2" fmla="val 20000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4400">
              <a:ea typeface="MS PGothic" pitchFamily="34" charset="-128"/>
            </a:endParaRPr>
          </a:p>
        </p:txBody>
      </p:sp>
      <p:sp>
        <p:nvSpPr>
          <p:cNvPr id="22552" name="AutoShape 26"/>
          <p:cNvSpPr>
            <a:spLocks noChangeArrowheads="1"/>
          </p:cNvSpPr>
          <p:nvPr/>
        </p:nvSpPr>
        <p:spPr bwMode="auto">
          <a:xfrm>
            <a:off x="1905000" y="4114800"/>
            <a:ext cx="228600" cy="228600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4400">
              <a:ea typeface="MS PGothic" pitchFamily="34" charset="-128"/>
            </a:endParaRPr>
          </a:p>
        </p:txBody>
      </p:sp>
      <p:sp>
        <p:nvSpPr>
          <p:cNvPr id="22553" name="AutoShape 27"/>
          <p:cNvSpPr>
            <a:spLocks noChangeArrowheads="1"/>
          </p:cNvSpPr>
          <p:nvPr/>
        </p:nvSpPr>
        <p:spPr bwMode="auto">
          <a:xfrm>
            <a:off x="7086600" y="4038600"/>
            <a:ext cx="228600" cy="228600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4400">
              <a:ea typeface="MS PGothic" pitchFamily="34" charset="-128"/>
            </a:endParaRPr>
          </a:p>
        </p:txBody>
      </p:sp>
      <p:sp>
        <p:nvSpPr>
          <p:cNvPr id="22554" name="Line 28"/>
          <p:cNvSpPr>
            <a:spLocks noChangeShapeType="1"/>
          </p:cNvSpPr>
          <p:nvPr/>
        </p:nvSpPr>
        <p:spPr bwMode="auto">
          <a:xfrm>
            <a:off x="457200" y="3733800"/>
            <a:ext cx="0" cy="19050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55" name="Line 29"/>
          <p:cNvSpPr>
            <a:spLocks noChangeShapeType="1"/>
          </p:cNvSpPr>
          <p:nvPr/>
        </p:nvSpPr>
        <p:spPr bwMode="auto">
          <a:xfrm>
            <a:off x="457200" y="3733800"/>
            <a:ext cx="2286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547664" y="188640"/>
            <a:ext cx="5544616" cy="584775"/>
          </a:xfrm>
          <a:prstGeom prst="rect">
            <a:avLst/>
          </a:prstGeom>
          <a:noFill/>
          <a:ln>
            <a:noFill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rtl="1">
              <a:defRPr/>
            </a:pPr>
            <a:r>
              <a:rPr lang="ar-SY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مرحلة البدء/ </a:t>
            </a:r>
            <a:r>
              <a:rPr lang="ar-SY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الإعداد</a:t>
            </a:r>
            <a:endParaRPr lang="en-US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642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1643042" y="214290"/>
            <a:ext cx="5929354" cy="584775"/>
          </a:xfrm>
          <a:prstGeom prst="rect">
            <a:avLst/>
          </a:prstGeom>
          <a:noFill/>
          <a:ln>
            <a:noFill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rtl="1" eaLnBrk="1" hangingPunct="1">
              <a:defRPr/>
            </a:pPr>
            <a:r>
              <a:rPr lang="ar-SY" sz="3200" b="0" kern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مخرجات مرحلة البدء</a:t>
            </a:r>
            <a:endParaRPr lang="en-US" sz="3200" b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58824" y="1366838"/>
            <a:ext cx="7913638" cy="4725987"/>
          </a:xfrm>
          <a:noFill/>
          <a:ln>
            <a:noFill/>
          </a:ln>
        </p:spPr>
        <p:txBody>
          <a:bodyPr/>
          <a:lstStyle/>
          <a:p>
            <a:pPr marL="609600" indent="-609600" algn="just" rtl="1" eaLnBrk="1" hangingPunct="1">
              <a:buClrTx/>
              <a:buSzPct val="100000"/>
              <a:buFontTx/>
              <a:buAutoNum type="arabicPeriod"/>
            </a:pPr>
            <a:r>
              <a:rPr lang="ar-SA" sz="28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مذكرات </a:t>
            </a:r>
            <a:r>
              <a:rPr lang="ar-SA" sz="28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تفاهم بين الأطراف المشتركة في عمليةِ التقييم البيئي المتكامل،</a:t>
            </a:r>
            <a:endParaRPr lang="ar-SY" sz="28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609600" indent="-609600" algn="just" rtl="1" eaLnBrk="1" hangingPunct="1">
              <a:buClrTx/>
              <a:buSzPct val="100000"/>
              <a:buFontTx/>
              <a:buAutoNum type="arabicPeriod"/>
            </a:pPr>
            <a:endParaRPr lang="ar-SY" sz="28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609600" indent="-609600" algn="just" rtl="1" eaLnBrk="1" hangingPunct="1">
              <a:buClrTx/>
              <a:buSzPct val="100000"/>
              <a:buFontTx/>
              <a:buAutoNum type="arabicPeriod"/>
            </a:pPr>
            <a:r>
              <a:rPr lang="ar-EG" sz="28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إطار </a:t>
            </a:r>
            <a:r>
              <a:rPr lang="ar-SY" sz="28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العمل: </a:t>
            </a:r>
            <a:r>
              <a:rPr lang="ar-SA" sz="28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يوضع </a:t>
            </a:r>
            <a:r>
              <a:rPr lang="ar-EG" sz="28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إطار مفاهيمي </a:t>
            </a:r>
            <a:r>
              <a:rPr lang="ar-SA" sz="28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بمساهمة من </a:t>
            </a:r>
            <a:r>
              <a:rPr lang="ar-SA" sz="28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سلطة </a:t>
            </a:r>
            <a:r>
              <a:rPr lang="ar-SA" sz="28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البيئ</a:t>
            </a:r>
            <a:r>
              <a:rPr lang="ar-EG" sz="28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ة</a:t>
            </a:r>
            <a:r>
              <a:rPr lang="ar-SA" sz="28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SA" sz="28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الوطنية </a:t>
            </a:r>
            <a:r>
              <a:rPr lang="ar-SA" sz="28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والفريقِ الرئيسيِ.</a:t>
            </a:r>
            <a:endParaRPr lang="ar-SY" sz="28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609600" indent="-609600" algn="just" rtl="1" eaLnBrk="1" hangingPunct="1">
              <a:buClrTx/>
              <a:buSzPct val="100000"/>
              <a:buFontTx/>
              <a:buAutoNum type="arabicPeriod"/>
            </a:pPr>
            <a:endParaRPr lang="ar-SY" sz="28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609600" indent="-609600" algn="just" rtl="1" eaLnBrk="1" hangingPunct="1">
              <a:buClrTx/>
              <a:buSzPct val="100000"/>
              <a:buFontTx/>
              <a:buAutoNum type="arabicPeriod"/>
            </a:pPr>
            <a:r>
              <a:rPr lang="ar-SA" sz="28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SA" sz="28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ويتضمن </a:t>
            </a:r>
            <a:r>
              <a:rPr lang="ar-SA" sz="28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الإطار المفاهيمي أيضاً وصفاً لعملية </a:t>
            </a:r>
            <a:r>
              <a:rPr lang="ar-SA" sz="28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التقييم </a:t>
            </a:r>
            <a:r>
              <a:rPr lang="ar-SA" sz="28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البيئي المتكامل وأهدافها، وتنظيمها العام، ومنهجيتها، وإرشادات تنفيذها، والموارد اللازمة، ويتضمن كذلك توضيحًا فيما إذا كان هناك حاجة </a:t>
            </a:r>
            <a:r>
              <a:rPr lang="ar-SA" sz="28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لجمع </a:t>
            </a:r>
            <a:r>
              <a:rPr lang="ar-SA" sz="28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تبرعات إضافية أَو إسهامات عينية.</a:t>
            </a:r>
          </a:p>
          <a:p>
            <a:pPr marL="609600" indent="-609600" algn="just" rtl="1" eaLnBrk="1" hangingPunct="1">
              <a:buClrTx/>
              <a:buSzPct val="100000"/>
              <a:buFontTx/>
              <a:buAutoNum type="arabicPeriod"/>
            </a:pPr>
            <a:endParaRPr lang="en-US" sz="28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406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40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406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406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0642" grpId="0" animBg="1"/>
      <p:bldP spid="24064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0252" name="Group 28"/>
          <p:cNvGraphicFramePr>
            <a:graphicFrameLocks noGrp="1"/>
          </p:cNvGraphicFramePr>
          <p:nvPr/>
        </p:nvGraphicFramePr>
        <p:xfrm>
          <a:off x="1981200" y="2667000"/>
          <a:ext cx="4876800" cy="3098800"/>
        </p:xfrm>
        <a:graphic>
          <a:graphicData uri="http://schemas.openxmlformats.org/drawingml/2006/table">
            <a:tbl>
              <a:tblPr/>
              <a:tblGrid>
                <a:gridCol w="4876800"/>
              </a:tblGrid>
              <a:tr h="3098800">
                <a:tc>
                  <a:txBody>
                    <a:bodyPr/>
                    <a:lstStyle/>
                    <a:p>
                      <a:pPr marL="114300" marR="0" lvl="0" indent="-11430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>
                          <a:srgbClr val="006600"/>
                        </a:buClr>
                        <a:buSzTx/>
                        <a:buFont typeface="Symbol" pitchFamily="18" charset="2"/>
                        <a:buChar char="*"/>
                        <a:tabLst/>
                      </a:pPr>
                      <a:r>
                        <a:rPr kumimoji="0" lang="ar-EG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ea typeface="MS PGothic" pitchFamily="34" charset="-128"/>
                          <a:cs typeface="Arial" charset="0"/>
                        </a:rPr>
                        <a:t>تعريف الأدوار والمسؤوليات المنوطة بالشركاء السياسيين والفنيين. 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charset="0"/>
                        <a:ea typeface="MS PGothic" pitchFamily="34" charset="-128"/>
                        <a:cs typeface="Arial" charset="0"/>
                      </a:endParaRPr>
                    </a:p>
                    <a:p>
                      <a:pPr marL="114300" marR="0" lvl="0" indent="-11430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>
                          <a:srgbClr val="006600"/>
                        </a:buClr>
                        <a:buSzTx/>
                        <a:buFont typeface="Symbol" pitchFamily="18" charset="2"/>
                        <a:buChar char="*"/>
                        <a:tabLst/>
                      </a:pPr>
                      <a:r>
                        <a:rPr kumimoji="0" lang="ar-EG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ea typeface="MS PGothic" pitchFamily="34" charset="-128"/>
                          <a:cs typeface="Arial" charset="0"/>
                        </a:rPr>
                        <a:t>وضع آليات التنسيق بين الشركاء والمؤسسات 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charset="0"/>
                        <a:ea typeface="MS PGothic" pitchFamily="34" charset="-128"/>
                        <a:cs typeface="Arial" charset="0"/>
                      </a:endParaRPr>
                    </a:p>
                    <a:p>
                      <a:pPr marL="114300" marR="0" lvl="0" indent="-11430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>
                          <a:srgbClr val="006600"/>
                        </a:buClr>
                        <a:buSzTx/>
                        <a:buFont typeface="Symbol" pitchFamily="18" charset="2"/>
                        <a:buChar char="*"/>
                        <a:tabLst/>
                      </a:pPr>
                      <a:r>
                        <a:rPr kumimoji="0" lang="ar-EG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ea typeface="MS PGothic" pitchFamily="34" charset="-128"/>
                          <a:cs typeface="Arial" charset="0"/>
                        </a:rPr>
                        <a:t>تعريف الإطار المؤسسي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charset="0"/>
                        <a:ea typeface="MS PGothic" pitchFamily="34" charset="-128"/>
                        <a:cs typeface="Arial" charset="0"/>
                      </a:endParaRPr>
                    </a:p>
                    <a:p>
                      <a:pPr marL="114300" marR="0" lvl="0" indent="-11430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>
                          <a:srgbClr val="006600"/>
                        </a:buClr>
                        <a:buSzTx/>
                        <a:buFont typeface="Symbol" pitchFamily="18" charset="2"/>
                        <a:buChar char="*"/>
                        <a:tabLst/>
                      </a:pPr>
                      <a:r>
                        <a:rPr kumimoji="0" lang="ar-EG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ea typeface="MS PGothic" pitchFamily="34" charset="-128"/>
                          <a:cs typeface="Arial" charset="0"/>
                        </a:rPr>
                        <a:t>مناقشة العناصر الخاصة باستراتيجية التأثير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charset="0"/>
                        <a:ea typeface="MS PGothic" pitchFamily="34" charset="-128"/>
                        <a:cs typeface="Arial" charset="0"/>
                      </a:endParaRPr>
                    </a:p>
                    <a:p>
                      <a:pPr marL="114300" marR="0" lvl="0" indent="-11430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>
                          <a:srgbClr val="006600"/>
                        </a:buClr>
                        <a:buSzTx/>
                        <a:buFont typeface="Symbol" pitchFamily="18" charset="2"/>
                        <a:buChar char="*"/>
                        <a:tabLst/>
                      </a:pPr>
                      <a:r>
                        <a:rPr kumimoji="0" lang="ar-EG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ea typeface="MS PGothic" pitchFamily="34" charset="-128"/>
                          <a:cs typeface="Arial" charset="0"/>
                        </a:rPr>
                        <a:t>إعداد خارطة بأصحاب المصالح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charset="0"/>
                        <a:ea typeface="MS PGothic" pitchFamily="34" charset="-128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80253" name="Group 29"/>
          <p:cNvGraphicFramePr>
            <a:graphicFrameLocks noGrp="1"/>
          </p:cNvGraphicFramePr>
          <p:nvPr/>
        </p:nvGraphicFramePr>
        <p:xfrm>
          <a:off x="304800" y="2667000"/>
          <a:ext cx="1447800" cy="3111500"/>
        </p:xfrm>
        <a:graphic>
          <a:graphicData uri="http://schemas.openxmlformats.org/drawingml/2006/table">
            <a:tbl>
              <a:tblPr/>
              <a:tblGrid>
                <a:gridCol w="1447800"/>
              </a:tblGrid>
              <a:tr h="3111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ea typeface="MS PGothic" pitchFamily="34" charset="-128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ar-EG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MS PGothic" pitchFamily="34" charset="-128"/>
                          <a:cs typeface="Arial" charset="0"/>
                        </a:rPr>
                        <a:t>المرحلة الثانية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ea typeface="MS PGothic" pitchFamily="34" charset="-128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ar-EG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MS PGothic" pitchFamily="34" charset="-128"/>
                          <a:cs typeface="Arial" charset="0"/>
                        </a:rPr>
                        <a:t>التكوين المؤسسي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ea typeface="MS PGothic" pitchFamily="34" charset="-128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ar-EG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MS PGothic" pitchFamily="34" charset="-128"/>
                          <a:cs typeface="Arial" charset="0"/>
                        </a:rPr>
                        <a:t>1-3 أشهر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ea typeface="MS PGothic" pitchFamily="34" charset="-128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ea typeface="MS PGothic" pitchFamily="34" charset="-128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80254" name="Group 30"/>
          <p:cNvGraphicFramePr>
            <a:graphicFrameLocks noGrp="1"/>
          </p:cNvGraphicFramePr>
          <p:nvPr/>
        </p:nvGraphicFramePr>
        <p:xfrm>
          <a:off x="7124700" y="2679700"/>
          <a:ext cx="1765300" cy="3098800"/>
        </p:xfrm>
        <a:graphic>
          <a:graphicData uri="http://schemas.openxmlformats.org/drawingml/2006/table">
            <a:tbl>
              <a:tblPr/>
              <a:tblGrid>
                <a:gridCol w="1765300"/>
              </a:tblGrid>
              <a:tr h="3098800">
                <a:tc>
                  <a:txBody>
                    <a:bodyPr/>
                    <a:lstStyle/>
                    <a:p>
                      <a:pPr marL="177800" marR="0" lvl="0" indent="-1778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Tx/>
                        <a:buFont typeface="Symbol" pitchFamily="18" charset="2"/>
                        <a:buChar char="*"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PGothic" pitchFamily="34" charset="-128"/>
                        <a:cs typeface="Arial" charset="0"/>
                      </a:endParaRPr>
                    </a:p>
                    <a:p>
                      <a:pPr marL="177800" marR="0" lvl="0" indent="-17780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Tx/>
                        <a:buFont typeface="Symbol" pitchFamily="18" charset="2"/>
                        <a:buChar char="*"/>
                        <a:tabLst/>
                      </a:pPr>
                      <a:r>
                        <a:rPr kumimoji="0" lang="ar-EG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pitchFamily="34" charset="-128"/>
                          <a:cs typeface="Arial" charset="0"/>
                        </a:rPr>
                        <a:t>توقيع مذكرات التفاهم 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PGothic" pitchFamily="34" charset="-128"/>
                        <a:cs typeface="Arial" charset="0"/>
                      </a:endParaRPr>
                    </a:p>
                    <a:p>
                      <a:pPr marL="177800" marR="0" lvl="0" indent="-17780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Tx/>
                        <a:buFont typeface="Symbol" pitchFamily="18" charset="2"/>
                        <a:buChar char="*"/>
                        <a:tabLst/>
                      </a:pPr>
                      <a:r>
                        <a:rPr kumimoji="0" lang="ar-EG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pitchFamily="34" charset="-128"/>
                          <a:cs typeface="Arial" charset="0"/>
                        </a:rPr>
                        <a:t>الإطار المؤسسي 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PGothic" pitchFamily="34" charset="-128"/>
                        <a:cs typeface="Arial" charset="0"/>
                      </a:endParaRPr>
                    </a:p>
                    <a:p>
                      <a:pPr marL="177800" marR="0" lvl="0" indent="-17780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Tx/>
                        <a:buFont typeface="Symbol" pitchFamily="18" charset="2"/>
                        <a:buChar char="*"/>
                        <a:tabLst/>
                      </a:pPr>
                      <a:r>
                        <a:rPr kumimoji="0" lang="ar-EG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pitchFamily="34" charset="-128"/>
                          <a:cs typeface="Arial" charset="0"/>
                        </a:rPr>
                        <a:t>خارطة أصحاب المصلحة 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PGothic" pitchFamily="34" charset="-128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</a:tr>
            </a:tbl>
          </a:graphicData>
        </a:graphic>
      </p:graphicFrame>
      <p:sp>
        <p:nvSpPr>
          <p:cNvPr id="26644" name="AutoShape 22"/>
          <p:cNvSpPr>
            <a:spLocks noChangeArrowheads="1"/>
          </p:cNvSpPr>
          <p:nvPr/>
        </p:nvSpPr>
        <p:spPr bwMode="auto">
          <a:xfrm>
            <a:off x="774700" y="5867400"/>
            <a:ext cx="254000" cy="228600"/>
          </a:xfrm>
          <a:prstGeom prst="upDownArrow">
            <a:avLst>
              <a:gd name="adj1" fmla="val 0"/>
              <a:gd name="adj2" fmla="val 20000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4400">
              <a:ea typeface="MS PGothic" pitchFamily="34" charset="-128"/>
            </a:endParaRPr>
          </a:p>
        </p:txBody>
      </p:sp>
      <p:sp>
        <p:nvSpPr>
          <p:cNvPr id="26645" name="AutoShape 23"/>
          <p:cNvSpPr>
            <a:spLocks noChangeArrowheads="1"/>
          </p:cNvSpPr>
          <p:nvPr/>
        </p:nvSpPr>
        <p:spPr bwMode="auto">
          <a:xfrm>
            <a:off x="990600" y="2209800"/>
            <a:ext cx="228600" cy="228600"/>
          </a:xfrm>
          <a:prstGeom prst="upDownArrow">
            <a:avLst>
              <a:gd name="adj1" fmla="val 0"/>
              <a:gd name="adj2" fmla="val 20000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4400">
              <a:ea typeface="MS PGothic" pitchFamily="34" charset="-128"/>
            </a:endParaRPr>
          </a:p>
        </p:txBody>
      </p:sp>
      <p:sp>
        <p:nvSpPr>
          <p:cNvPr id="26646" name="AutoShape 24"/>
          <p:cNvSpPr>
            <a:spLocks noChangeArrowheads="1"/>
          </p:cNvSpPr>
          <p:nvPr/>
        </p:nvSpPr>
        <p:spPr bwMode="auto">
          <a:xfrm>
            <a:off x="6858000" y="3886200"/>
            <a:ext cx="228600" cy="228600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4400">
              <a:ea typeface="MS PGothic" pitchFamily="34" charset="-128"/>
            </a:endParaRPr>
          </a:p>
        </p:txBody>
      </p:sp>
      <p:sp>
        <p:nvSpPr>
          <p:cNvPr id="26647" name="AutoShape 25"/>
          <p:cNvSpPr>
            <a:spLocks noChangeArrowheads="1"/>
          </p:cNvSpPr>
          <p:nvPr/>
        </p:nvSpPr>
        <p:spPr bwMode="auto">
          <a:xfrm>
            <a:off x="1752600" y="3886200"/>
            <a:ext cx="228600" cy="228600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4400">
              <a:ea typeface="MS PGothic" pitchFamily="34" charset="-128"/>
            </a:endParaRPr>
          </a:p>
        </p:txBody>
      </p:sp>
      <p:sp>
        <p:nvSpPr>
          <p:cNvPr id="26648" name="Line 26"/>
          <p:cNvSpPr>
            <a:spLocks noChangeShapeType="1"/>
          </p:cNvSpPr>
          <p:nvPr/>
        </p:nvSpPr>
        <p:spPr bwMode="auto">
          <a:xfrm>
            <a:off x="228600" y="2819400"/>
            <a:ext cx="0" cy="25146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345" name="Rectangle 27"/>
          <p:cNvSpPr>
            <a:spLocks noChangeArrowheads="1"/>
          </p:cNvSpPr>
          <p:nvPr/>
        </p:nvSpPr>
        <p:spPr bwMode="auto">
          <a:xfrm>
            <a:off x="827584" y="47526"/>
            <a:ext cx="7229475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rtl="1">
              <a:defRPr/>
            </a:pPr>
            <a:r>
              <a:rPr lang="ar-EG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المرحلة الثانية: التكوين المؤسسي وتحديد أصحاب المصلحة</a:t>
            </a:r>
            <a:endParaRPr lang="en-US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3"/>
          <p:cNvSpPr>
            <a:spLocks noChangeArrowheads="1"/>
          </p:cNvSpPr>
          <p:nvPr/>
        </p:nvSpPr>
        <p:spPr bwMode="auto">
          <a:xfrm>
            <a:off x="357158" y="1571612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rtl="1">
              <a:spcBef>
                <a:spcPct val="20000"/>
              </a:spcBef>
              <a:buSzPct val="100000"/>
              <a:buFont typeface="Arial" pitchFamily="34" charset="0"/>
              <a:buChar char="•"/>
            </a:pPr>
            <a:r>
              <a:rPr lang="ar-EG" sz="2800" dirty="0" smtClean="0"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سلطة البيئة الوطنية</a:t>
            </a:r>
            <a:endParaRPr lang="en-GB" sz="2800" dirty="0">
              <a:latin typeface="Times New Roman" pitchFamily="18" charset="0"/>
              <a:ea typeface="MS PGothic" pitchFamily="34" charset="-128"/>
              <a:cs typeface="Times New Roman" pitchFamily="18" charset="0"/>
            </a:endParaRPr>
          </a:p>
          <a:p>
            <a:pPr marL="342900" indent="-342900" algn="r" rtl="1">
              <a:spcBef>
                <a:spcPct val="20000"/>
              </a:spcBef>
              <a:buSzPct val="100000"/>
              <a:buFont typeface="Arial" pitchFamily="34" charset="0"/>
              <a:buChar char="•"/>
            </a:pPr>
            <a:r>
              <a:rPr lang="ar-EG" sz="2800" dirty="0" smtClean="0"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الفريق الفني</a:t>
            </a:r>
            <a:endParaRPr lang="en-GB" sz="2800" dirty="0" smtClean="0">
              <a:latin typeface="Times New Roman" pitchFamily="18" charset="0"/>
              <a:ea typeface="MS PGothic" pitchFamily="34" charset="-128"/>
              <a:cs typeface="Times New Roman" pitchFamily="18" charset="0"/>
            </a:endParaRPr>
          </a:p>
          <a:p>
            <a:pPr marL="342900" indent="-342900" algn="r" rtl="1">
              <a:spcBef>
                <a:spcPct val="20000"/>
              </a:spcBef>
              <a:buSzPct val="100000"/>
              <a:buFont typeface="Arial" pitchFamily="34" charset="0"/>
              <a:buChar char="•"/>
            </a:pPr>
            <a:r>
              <a:rPr lang="ar-EG" sz="2800" dirty="0" smtClean="0"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المؤسسات الوطنية المتعاونة (العامة والخاصة)</a:t>
            </a:r>
            <a:endParaRPr lang="en-GB" sz="2800" dirty="0" smtClean="0">
              <a:latin typeface="Times New Roman" pitchFamily="18" charset="0"/>
              <a:ea typeface="MS PGothic" pitchFamily="34" charset="-128"/>
              <a:cs typeface="Times New Roman" pitchFamily="18" charset="0"/>
            </a:endParaRPr>
          </a:p>
          <a:p>
            <a:pPr marL="342900" indent="-342900" algn="r" rtl="1">
              <a:spcBef>
                <a:spcPct val="20000"/>
              </a:spcBef>
              <a:buSzPct val="100000"/>
              <a:buFont typeface="Arial" pitchFamily="34" charset="0"/>
              <a:buChar char="•"/>
            </a:pPr>
            <a:r>
              <a:rPr lang="ar-EG" sz="2800" dirty="0" smtClean="0"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المر</a:t>
            </a:r>
            <a:r>
              <a:rPr lang="ar-BH" sz="2800" dirty="0" smtClean="0"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ا</a:t>
            </a:r>
            <a:r>
              <a:rPr lang="ar-EG" sz="2800" dirty="0" smtClean="0"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كز المتعاون</a:t>
            </a:r>
            <a:r>
              <a:rPr lang="ar-BH" sz="2800" dirty="0" smtClean="0"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ة</a:t>
            </a:r>
            <a:r>
              <a:rPr lang="ar-EG" sz="2800" dirty="0" smtClean="0"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 </a:t>
            </a:r>
            <a:r>
              <a:rPr lang="ar-EG" sz="2800" dirty="0" smtClean="0"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مع اليونيب</a:t>
            </a:r>
            <a:endParaRPr lang="en-GB" sz="2800" dirty="0">
              <a:latin typeface="Times New Roman" pitchFamily="18" charset="0"/>
              <a:ea typeface="MS PGothic" pitchFamily="34" charset="-128"/>
              <a:cs typeface="Times New Roman" pitchFamily="18" charset="0"/>
            </a:endParaRPr>
          </a:p>
          <a:p>
            <a:pPr marL="342900" indent="-342900" algn="r" rtl="1">
              <a:spcBef>
                <a:spcPct val="20000"/>
              </a:spcBef>
              <a:buSzPct val="100000"/>
              <a:buFont typeface="Arial" pitchFamily="34" charset="0"/>
              <a:buChar char="•"/>
            </a:pPr>
            <a:r>
              <a:rPr lang="ar-EG" sz="2800" dirty="0" smtClean="0"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شعبة الإنذار المبكر والتقييم- </a:t>
            </a:r>
            <a:r>
              <a:rPr lang="ar-BH" sz="2800" dirty="0" smtClean="0"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المكتب </a:t>
            </a:r>
            <a:r>
              <a:rPr lang="ar-EG" sz="2800" dirty="0" smtClean="0"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الإقليمي </a:t>
            </a:r>
            <a:r>
              <a:rPr lang="ar-BH" sz="2800" dirty="0" smtClean="0"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ل</a:t>
            </a:r>
            <a:r>
              <a:rPr lang="ar-EG" sz="2800" dirty="0" smtClean="0"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ليونيب</a:t>
            </a:r>
            <a:endParaRPr lang="es-ES" sz="2800" dirty="0">
              <a:latin typeface="Times New Roman" pitchFamily="18" charset="0"/>
              <a:ea typeface="MS PGothic" pitchFamily="34" charset="-128"/>
              <a:cs typeface="Times New Roman" pitchFamily="18" charset="0"/>
            </a:endParaRPr>
          </a:p>
        </p:txBody>
      </p:sp>
      <p:sp>
        <p:nvSpPr>
          <p:cNvPr id="27651" name="Rectangle 4"/>
          <p:cNvSpPr>
            <a:spLocks noChangeArrowheads="1"/>
          </p:cNvSpPr>
          <p:nvPr/>
        </p:nvSpPr>
        <p:spPr bwMode="auto">
          <a:xfrm>
            <a:off x="2928926" y="214290"/>
            <a:ext cx="259878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ar-EG" sz="3200" dirty="0" smtClean="0">
                <a:ea typeface="MS PGothic" pitchFamily="34" charset="-128"/>
              </a:rPr>
              <a:t>الشركاء الرئيسيون</a:t>
            </a:r>
            <a:endParaRPr lang="en-US" sz="3200" dirty="0">
              <a:ea typeface="MS PGothic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65" name="Rectangle 16"/>
          <p:cNvSpPr>
            <a:spLocks noChangeArrowheads="1"/>
          </p:cNvSpPr>
          <p:nvPr/>
        </p:nvSpPr>
        <p:spPr bwMode="auto">
          <a:xfrm>
            <a:off x="1000100" y="214290"/>
            <a:ext cx="655820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ar-EG" sz="2800" dirty="0" smtClean="0"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التكوين </a:t>
            </a:r>
            <a:r>
              <a:rPr lang="ar-SY" sz="2800" dirty="0" smtClean="0"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المؤسسي </a:t>
            </a:r>
            <a:r>
              <a:rPr lang="ar-SY" sz="2800" dirty="0"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لتقرير توقعات البيئة في الوطن العربي</a:t>
            </a:r>
            <a:endParaRPr lang="en-US" sz="2800" dirty="0">
              <a:latin typeface="Times New Roman" pitchFamily="18" charset="0"/>
              <a:ea typeface="MS PGothic" pitchFamily="34" charset="-128"/>
              <a:cs typeface="Times New Roman" pitchFamily="18" charset="0"/>
            </a:endParaRPr>
          </a:p>
        </p:txBody>
      </p:sp>
      <p:pic>
        <p:nvPicPr>
          <p:cNvPr id="1026" name="Object 6"/>
          <p:cNvPicPr>
            <a:picLocks noChangeArrowheads="1"/>
          </p:cNvPicPr>
          <p:nvPr/>
        </p:nvPicPr>
        <p:blipFill>
          <a:blip r:embed="rId3" cstate="print"/>
          <a:srcRect t="-186" b="-93"/>
          <a:stretch>
            <a:fillRect/>
          </a:stretch>
        </p:blipFill>
        <p:spPr bwMode="auto">
          <a:xfrm>
            <a:off x="214282" y="1142984"/>
            <a:ext cx="7786742" cy="542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3143240" y="285728"/>
            <a:ext cx="2239716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342900" defTabSz="1257300" rtl="1" eaLnBrk="0" hangingPunct="0">
              <a:lnSpc>
                <a:spcPct val="90000"/>
              </a:lnSpc>
              <a:buClr>
                <a:srgbClr val="FF0066"/>
              </a:buClr>
              <a:buSzPct val="60000"/>
              <a:buFont typeface="Wingdings" pitchFamily="2" charset="2"/>
              <a:buNone/>
              <a:defRPr/>
            </a:pPr>
            <a:r>
              <a:rPr lang="ar-SA" sz="3200" b="0" kern="1200" dirty="0" smtClean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المؤسسة القائدة</a:t>
            </a:r>
            <a:endParaRPr lang="en-US" sz="3200" b="0" kern="1200" dirty="0" smtClean="0">
              <a:solidFill>
                <a:schemeClr val="tx1"/>
              </a:solidFill>
              <a:latin typeface="Times New Roman" pitchFamily="18" charset="0"/>
              <a:ea typeface="MS PGothic" pitchFamily="34" charset="-128"/>
              <a:cs typeface="Times New Roman" pitchFamily="18" charset="0"/>
            </a:endParaRP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42844" y="1366838"/>
            <a:ext cx="8086756" cy="4525962"/>
          </a:xfr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14350" indent="-514350" algn="just" defTabSz="1257300" rtl="1" eaLnBrk="1" hangingPunct="1">
              <a:buClrTx/>
              <a:buSzPct val="100000"/>
              <a:buFont typeface="Arial" pitchFamily="34" charset="0"/>
              <a:buChar char="•"/>
            </a:pPr>
            <a:r>
              <a:rPr lang="ar-EG" sz="2800" b="0" kern="1200" dirty="0" smtClean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تتولى </a:t>
            </a:r>
            <a:r>
              <a:rPr lang="ar-EG" sz="2800" b="0" kern="1200" dirty="0" smtClean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إدارة العملية وتنسيقها</a:t>
            </a:r>
          </a:p>
          <a:p>
            <a:pPr marL="514350" indent="-514350" algn="just" defTabSz="1257300" rtl="1" eaLnBrk="1" hangingPunct="1">
              <a:buClrTx/>
              <a:buSzPct val="100000"/>
              <a:buFont typeface="Arial" pitchFamily="34" charset="0"/>
              <a:buChar char="•"/>
            </a:pPr>
            <a:r>
              <a:rPr lang="ar-EG" sz="2800" b="0" kern="1200" dirty="0" smtClean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يجب أن تتمتع بتفويض قانوني </a:t>
            </a:r>
            <a:r>
              <a:rPr lang="ar-EG" sz="2800" b="0" kern="1200" dirty="0" smtClean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يخولها </a:t>
            </a:r>
            <a:r>
              <a:rPr lang="ar-EG" sz="2800" b="0" kern="1200" dirty="0" smtClean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بإجراء التقييم البيئي المتكامل</a:t>
            </a:r>
            <a:r>
              <a:rPr lang="en-US" sz="2800" b="0" kern="1200" dirty="0" smtClean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 </a:t>
            </a:r>
            <a:endParaRPr lang="ar-EG" sz="2800" b="0" kern="1200" dirty="0" smtClean="0">
              <a:solidFill>
                <a:schemeClr val="tx1"/>
              </a:solidFill>
              <a:latin typeface="Times New Roman" pitchFamily="18" charset="0"/>
              <a:ea typeface="MS PGothic" pitchFamily="34" charset="-128"/>
              <a:cs typeface="Times New Roman" pitchFamily="18" charset="0"/>
            </a:endParaRPr>
          </a:p>
          <a:p>
            <a:pPr marL="974725" indent="-457200" algn="just" defTabSz="1257300" rtl="1" eaLnBrk="1" hangingPunct="1">
              <a:buClrTx/>
              <a:buSzPct val="100000"/>
              <a:buFont typeface="Wingdings" pitchFamily="2" charset="2"/>
              <a:buChar char="ü"/>
            </a:pPr>
            <a:r>
              <a:rPr lang="ar-EG" sz="2800" b="0" kern="1200" dirty="0" smtClean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هيئة </a:t>
            </a:r>
            <a:r>
              <a:rPr lang="ar-EG" sz="2800" b="0" kern="1200" dirty="0" smtClean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وطنية مثل وزارة البيئة أو المجلس الوطني للبيئة </a:t>
            </a:r>
          </a:p>
          <a:p>
            <a:pPr marL="974725" indent="-457200" algn="just" defTabSz="1257300" rtl="1" eaLnBrk="1" hangingPunct="1">
              <a:buClrTx/>
              <a:buSzPct val="100000"/>
              <a:buFont typeface="Wingdings" pitchFamily="2" charset="2"/>
              <a:buChar char="ü"/>
            </a:pPr>
            <a:r>
              <a:rPr lang="ar-EG" sz="2800" b="0" kern="1200" dirty="0" smtClean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مؤسسة </a:t>
            </a:r>
            <a:r>
              <a:rPr lang="ar-EG" sz="2800" b="0" kern="1200" dirty="0" smtClean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خاصة تحظى بدعم الحكومة (على سبيل المثال، منظمة غير حكومية، أو جامعة)</a:t>
            </a:r>
            <a:endParaRPr lang="en-US" sz="2800" b="0" kern="1200" dirty="0" smtClean="0">
              <a:solidFill>
                <a:schemeClr val="tx1"/>
              </a:solidFill>
              <a:latin typeface="Times New Roman" pitchFamily="18" charset="0"/>
              <a:ea typeface="MS PGothic" pitchFamily="34" charset="-128"/>
              <a:cs typeface="Times New Roman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2071670" y="214290"/>
            <a:ext cx="4201791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indent="-342900" defTabSz="1257300" rtl="1" eaLnBrk="0" hangingPunct="0">
              <a:lnSpc>
                <a:spcPct val="90000"/>
              </a:lnSpc>
              <a:buClr>
                <a:srgbClr val="FF0066"/>
              </a:buClr>
              <a:buSzPct val="60000"/>
              <a:defRPr/>
            </a:pPr>
            <a:r>
              <a:rPr lang="ar-EG" sz="3200" b="0" kern="1200" dirty="0" smtClean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معايير اختيار </a:t>
            </a:r>
            <a:r>
              <a:rPr lang="ar-SA" sz="3200" b="0" kern="1200" dirty="0" smtClean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المؤسسة </a:t>
            </a:r>
            <a:r>
              <a:rPr lang="ar-EG" sz="3200" b="0" kern="1200" dirty="0" smtClean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القائدة </a:t>
            </a:r>
            <a:endParaRPr lang="en-US" sz="3200" b="0" kern="1200" dirty="0" smtClean="0">
              <a:solidFill>
                <a:schemeClr val="tx1"/>
              </a:solidFill>
              <a:latin typeface="Times New Roman" pitchFamily="18" charset="0"/>
              <a:ea typeface="MS PGothic" pitchFamily="34" charset="-128"/>
              <a:cs typeface="Times New Roman" pitchFamily="18" charset="0"/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85720" y="1366838"/>
            <a:ext cx="7943880" cy="4991100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514350" indent="-514350" algn="just" defTabSz="1257300" rtl="1">
              <a:buClrTx/>
              <a:buSzPct val="100000"/>
              <a:buFont typeface="Arial" pitchFamily="34" charset="0"/>
              <a:buChar char="•"/>
            </a:pPr>
            <a:r>
              <a:rPr lang="ar-SA" sz="2800" b="0" kern="1200" dirty="0" smtClean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قدرة المؤسسة </a:t>
            </a:r>
            <a:r>
              <a:rPr lang="ar-EG" sz="2800" b="0" kern="1200" dirty="0" smtClean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القائدة </a:t>
            </a:r>
            <a:r>
              <a:rPr lang="ar-SA" sz="2800" b="0" kern="1200" dirty="0" smtClean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على إشراك أصحابِ المصالح الرئيسيينِ</a:t>
            </a:r>
            <a:r>
              <a:rPr lang="ar-SY" sz="2800" b="0" kern="1200" dirty="0" smtClean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 في العملية</a:t>
            </a:r>
            <a:endParaRPr lang="en-US" sz="2800" b="0" kern="1200" dirty="0" smtClean="0">
              <a:solidFill>
                <a:schemeClr val="tx1"/>
              </a:solidFill>
              <a:latin typeface="Times New Roman" pitchFamily="18" charset="0"/>
              <a:ea typeface="MS PGothic" pitchFamily="34" charset="-128"/>
              <a:cs typeface="Times New Roman" pitchFamily="18" charset="0"/>
            </a:endParaRPr>
          </a:p>
          <a:p>
            <a:pPr marL="514350" indent="-514350" algn="just" defTabSz="1257300" rtl="1">
              <a:buClrTx/>
              <a:buSzPct val="100000"/>
              <a:buFont typeface="Arial" pitchFamily="34" charset="0"/>
              <a:buChar char="•"/>
            </a:pPr>
            <a:r>
              <a:rPr lang="ar-SY" sz="2800" b="0" kern="1200" dirty="0" smtClean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الم</a:t>
            </a:r>
            <a:r>
              <a:rPr lang="ar-SA" sz="2800" b="0" kern="1200" dirty="0" smtClean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قدرة </a:t>
            </a:r>
            <a:r>
              <a:rPr lang="ar-SY" sz="2800" b="0" kern="1200" dirty="0" smtClean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الإدارية ال</a:t>
            </a:r>
            <a:r>
              <a:rPr lang="ar-SA" sz="2800" b="0" kern="1200" dirty="0" smtClean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كافية لإدارة </a:t>
            </a:r>
            <a:r>
              <a:rPr lang="ar-SA" sz="2800" b="0" kern="1200" dirty="0" smtClean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العملية </a:t>
            </a:r>
            <a:r>
              <a:rPr lang="ar-SA" sz="2800" b="0" kern="1200" dirty="0" smtClean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(</a:t>
            </a:r>
            <a:r>
              <a:rPr lang="ar-SA" sz="2800" b="0" kern="1200" dirty="0" smtClean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يجب أَن </a:t>
            </a:r>
            <a:r>
              <a:rPr lang="ar-SA" sz="2800" b="0" kern="1200" dirty="0" smtClean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لا </a:t>
            </a:r>
            <a:r>
              <a:rPr lang="ar-SA" sz="2800" b="0" kern="1200" dirty="0" smtClean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تعتمد </a:t>
            </a:r>
            <a:r>
              <a:rPr lang="ar-SA" sz="2800" b="0" kern="1200" dirty="0" smtClean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على </a:t>
            </a:r>
            <a:r>
              <a:rPr lang="ar-EG" sz="2800" b="0" kern="1200" dirty="0" smtClean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استشاريين</a:t>
            </a:r>
            <a:r>
              <a:rPr lang="ar-SA" sz="2800" b="0" kern="1200" dirty="0" smtClean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).</a:t>
            </a:r>
            <a:endParaRPr lang="en-US" sz="2800" b="0" kern="1200" dirty="0" smtClean="0">
              <a:solidFill>
                <a:schemeClr val="tx1"/>
              </a:solidFill>
              <a:latin typeface="Times New Roman" pitchFamily="18" charset="0"/>
              <a:ea typeface="MS PGothic" pitchFamily="34" charset="-128"/>
              <a:cs typeface="Times New Roman" pitchFamily="18" charset="0"/>
            </a:endParaRPr>
          </a:p>
          <a:p>
            <a:pPr marL="514350" indent="-514350" algn="just" defTabSz="1257300" rtl="1">
              <a:buClrTx/>
              <a:buSzPct val="100000"/>
              <a:buFont typeface="Arial" pitchFamily="34" charset="0"/>
              <a:buChar char="•"/>
            </a:pPr>
            <a:r>
              <a:rPr lang="ar-SA" sz="2800" b="0" kern="1200" dirty="0" smtClean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القدرة على القيام بعملية تقييم وإبلاغ عالية الجودة ضمن الوقت المحدد والموارد المالية الم</a:t>
            </a:r>
            <a:r>
              <a:rPr lang="ar-SY" sz="2800" b="0" kern="1200" dirty="0" smtClean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خصصة</a:t>
            </a:r>
            <a:r>
              <a:rPr lang="ar-SA" sz="2800" b="0" kern="1200" dirty="0" smtClean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.</a:t>
            </a:r>
            <a:endParaRPr lang="en-US" sz="2800" b="0" kern="1200" dirty="0" smtClean="0">
              <a:solidFill>
                <a:schemeClr val="tx1"/>
              </a:solidFill>
              <a:latin typeface="Times New Roman" pitchFamily="18" charset="0"/>
              <a:ea typeface="MS PGothic" pitchFamily="34" charset="-128"/>
              <a:cs typeface="Times New Roman" pitchFamily="18" charset="0"/>
            </a:endParaRPr>
          </a:p>
          <a:p>
            <a:pPr marL="514350" indent="-514350" algn="just" defTabSz="1257300" rtl="1">
              <a:buClrTx/>
              <a:buSzPct val="100000"/>
              <a:buFont typeface="Arial" pitchFamily="34" charset="0"/>
              <a:buChar char="•"/>
            </a:pPr>
            <a:r>
              <a:rPr lang="ar-SA" sz="2800" b="0" kern="1200" dirty="0" smtClean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القبول عند مختلف أصحاب المصالح</a:t>
            </a:r>
            <a:endParaRPr lang="en-US" sz="2800" b="0" kern="1200" dirty="0" smtClean="0">
              <a:solidFill>
                <a:schemeClr val="tx1"/>
              </a:solidFill>
              <a:latin typeface="Times New Roman" pitchFamily="18" charset="0"/>
              <a:ea typeface="MS PGothic" pitchFamily="34" charset="-128"/>
              <a:cs typeface="Times New Roman" pitchFamily="18" charset="0"/>
            </a:endParaRPr>
          </a:p>
          <a:p>
            <a:pPr marL="514350" indent="-514350" algn="just" defTabSz="1257300" rtl="1">
              <a:buClrTx/>
              <a:buSzPct val="100000"/>
              <a:buFont typeface="Arial" pitchFamily="34" charset="0"/>
              <a:buChar char="•"/>
            </a:pPr>
            <a:r>
              <a:rPr lang="ar-BH" sz="2800" b="0" kern="1200" dirty="0" smtClean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ا</a:t>
            </a:r>
            <a:r>
              <a:rPr lang="ar-SA" sz="2800" b="0" kern="1200" dirty="0" smtClean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لقيام </a:t>
            </a:r>
            <a:r>
              <a:rPr lang="ar-SA" sz="2800" b="0" kern="1200" dirty="0" smtClean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بدور قيادي فعال، فإن المؤسسة </a:t>
            </a:r>
            <a:r>
              <a:rPr lang="ar-EG" sz="2800" b="0" kern="1200" dirty="0" smtClean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القائدة </a:t>
            </a:r>
            <a:r>
              <a:rPr lang="ar-SA" sz="2800" b="0" kern="1200" dirty="0" smtClean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تحتاج لتعيين مسؤول</a:t>
            </a:r>
            <a:r>
              <a:rPr lang="ar-SY" sz="2800" b="0" kern="1200" dirty="0" smtClean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 </a:t>
            </a:r>
            <a:r>
              <a:rPr lang="ar-SA" sz="2800" b="0" kern="1200" dirty="0" smtClean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رفيع </a:t>
            </a:r>
            <a:r>
              <a:rPr lang="ar-SY" sz="2800" b="0" kern="1200" dirty="0" smtClean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(مدير العملية) </a:t>
            </a:r>
            <a:r>
              <a:rPr lang="ar-SA" sz="2800" b="0" kern="1200" dirty="0" smtClean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ذو خلفية تقنية قوية ومقدرة إدارية لتنسيق العملية.</a:t>
            </a:r>
            <a:endParaRPr lang="en-US" sz="2800" b="0" kern="1200" dirty="0" smtClean="0">
              <a:solidFill>
                <a:schemeClr val="tx1"/>
              </a:solidFill>
              <a:latin typeface="Times New Roman" pitchFamily="18" charset="0"/>
              <a:ea typeface="MS PGothic" pitchFamily="34" charset="-128"/>
              <a:cs typeface="Times New Roman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1859758" y="260648"/>
            <a:ext cx="4690707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indent="-342900" defTabSz="1257300" rtl="1" eaLnBrk="0" hangingPunct="0">
              <a:lnSpc>
                <a:spcPct val="90000"/>
              </a:lnSpc>
              <a:buClr>
                <a:srgbClr val="FF0066"/>
              </a:buClr>
              <a:buSzPct val="60000"/>
              <a:buFont typeface="Wingdings" pitchFamily="2" charset="2"/>
              <a:buNone/>
              <a:defRPr/>
            </a:pPr>
            <a:r>
              <a:rPr lang="ar-EG" sz="3200" b="0" kern="1200" dirty="0" smtClean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معايير اختيار </a:t>
            </a:r>
            <a:r>
              <a:rPr lang="ar-SA" sz="3200" b="0" kern="1200" dirty="0" smtClean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الفريق </a:t>
            </a:r>
            <a:r>
              <a:rPr lang="ar-EG" sz="3200" b="0" kern="1200" dirty="0" smtClean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الفني </a:t>
            </a:r>
            <a:r>
              <a:rPr lang="ar-SA" sz="3200" b="0" kern="1200" dirty="0" smtClean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المحلي</a:t>
            </a:r>
            <a:endParaRPr lang="en-US" sz="3200" b="0" kern="1200" dirty="0" smtClean="0">
              <a:solidFill>
                <a:schemeClr val="tx1"/>
              </a:solidFill>
              <a:latin typeface="Times New Roman" pitchFamily="18" charset="0"/>
              <a:ea typeface="MS PGothic" pitchFamily="34" charset="-128"/>
              <a:cs typeface="Times New Roman" pitchFamily="18" charset="0"/>
            </a:endParaRP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57158" y="1366838"/>
            <a:ext cx="7872442" cy="5133996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514350" indent="-514350" algn="just" defTabSz="1257300" rtl="1">
              <a:buClrTx/>
              <a:buSzPct val="100000"/>
              <a:buFont typeface="Arial" pitchFamily="34" charset="0"/>
              <a:buChar char="•"/>
            </a:pPr>
            <a:r>
              <a:rPr lang="ar-SA" sz="2800" b="0" kern="1200" dirty="0" smtClean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الخبرة  في </a:t>
            </a:r>
            <a:r>
              <a:rPr lang="ar-SA" sz="2800" b="0" kern="1200" dirty="0" smtClean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التقييم البيئي المتكامل.</a:t>
            </a:r>
            <a:endParaRPr lang="ar-SY" sz="2800" b="0" kern="1200" dirty="0" smtClean="0">
              <a:solidFill>
                <a:schemeClr val="tx1"/>
              </a:solidFill>
              <a:latin typeface="Times New Roman" pitchFamily="18" charset="0"/>
              <a:ea typeface="MS PGothic" pitchFamily="34" charset="-128"/>
              <a:cs typeface="Times New Roman" pitchFamily="18" charset="0"/>
            </a:endParaRPr>
          </a:p>
          <a:p>
            <a:pPr marL="514350" indent="-514350" algn="just" defTabSz="1257300" rtl="1">
              <a:buClrTx/>
              <a:buSzPct val="100000"/>
              <a:buFont typeface="Arial" pitchFamily="34" charset="0"/>
              <a:buChar char="•"/>
            </a:pPr>
            <a:r>
              <a:rPr lang="ar-SY" sz="2800" b="0" kern="1200" dirty="0" smtClean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ال</a:t>
            </a:r>
            <a:r>
              <a:rPr lang="ar-SA" sz="2800" b="0" kern="1200" dirty="0" smtClean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قدرة </a:t>
            </a:r>
            <a:r>
              <a:rPr lang="ar-SY" sz="2800" b="0" kern="1200" dirty="0" smtClean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على </a:t>
            </a:r>
            <a:r>
              <a:rPr lang="ar-BH" sz="2800" b="0" kern="1200" dirty="0" smtClean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الادارة و</a:t>
            </a:r>
            <a:r>
              <a:rPr lang="ar-SA" sz="2800" b="0" kern="1200" dirty="0" smtClean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القيادة، </a:t>
            </a:r>
            <a:r>
              <a:rPr lang="ar-BH" sz="2800" b="0" kern="1200" dirty="0" smtClean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سيرة ذاتية متميزة.</a:t>
            </a:r>
            <a:endParaRPr lang="ar-SY" sz="2800" b="0" kern="1200" dirty="0" smtClean="0">
              <a:solidFill>
                <a:schemeClr val="tx1"/>
              </a:solidFill>
              <a:latin typeface="Times New Roman" pitchFamily="18" charset="0"/>
              <a:ea typeface="MS PGothic" pitchFamily="34" charset="-128"/>
              <a:cs typeface="Times New Roman" pitchFamily="18" charset="0"/>
            </a:endParaRPr>
          </a:p>
          <a:p>
            <a:pPr marL="514350" indent="-514350" algn="just" defTabSz="1257300" rtl="1">
              <a:buClrTx/>
              <a:buSzPct val="100000"/>
              <a:buFont typeface="Arial" pitchFamily="34" charset="0"/>
              <a:buChar char="•"/>
            </a:pPr>
            <a:r>
              <a:rPr lang="ar-SA" sz="2800" b="0" kern="1200" dirty="0" smtClean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علاقة جيدة ب</a:t>
            </a:r>
            <a:r>
              <a:rPr lang="ar-SY" sz="2800" b="0" kern="1200" dirty="0" smtClean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س</a:t>
            </a:r>
            <a:r>
              <a:rPr lang="ar-SA" sz="2800" b="0" kern="1200" dirty="0" smtClean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لطة </a:t>
            </a:r>
            <a:r>
              <a:rPr lang="ar-SY" sz="2800" b="0" kern="1200" dirty="0" smtClean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ا</a:t>
            </a:r>
            <a:r>
              <a:rPr lang="ar-SA" sz="2800" b="0" kern="1200" dirty="0" smtClean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لبيئة.</a:t>
            </a:r>
            <a:endParaRPr lang="ar-SY" sz="2800" b="0" kern="1200" dirty="0" smtClean="0">
              <a:solidFill>
                <a:schemeClr val="tx1"/>
              </a:solidFill>
              <a:latin typeface="Times New Roman" pitchFamily="18" charset="0"/>
              <a:ea typeface="MS PGothic" pitchFamily="34" charset="-128"/>
              <a:cs typeface="Times New Roman" pitchFamily="18" charset="0"/>
            </a:endParaRPr>
          </a:p>
          <a:p>
            <a:pPr marL="514350" indent="-514350" algn="just" defTabSz="1257300" rtl="1">
              <a:buClrTx/>
              <a:buSzPct val="100000"/>
              <a:buFont typeface="Arial" pitchFamily="34" charset="0"/>
              <a:buChar char="•"/>
            </a:pPr>
            <a:r>
              <a:rPr lang="ar-BH" sz="2800" b="0" kern="1200" dirty="0" smtClean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ال</a:t>
            </a:r>
            <a:r>
              <a:rPr lang="ar-SA" sz="2800" b="0" kern="1200" dirty="0" smtClean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قدرة </a:t>
            </a:r>
            <a:r>
              <a:rPr lang="ar-BH" sz="2800" b="0" kern="1200" dirty="0" smtClean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على </a:t>
            </a:r>
            <a:r>
              <a:rPr lang="ar-SA" sz="2800" b="0" kern="1200" dirty="0" smtClean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الحوار مع </a:t>
            </a:r>
            <a:r>
              <a:rPr lang="ar-SY" sz="2800" b="0" kern="1200" dirty="0" smtClean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مختلف </a:t>
            </a:r>
            <a:r>
              <a:rPr lang="ar-SA" sz="2800" b="0" kern="1200" dirty="0" smtClean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أصحاب المصالح من القطاع العام والخاص </a:t>
            </a:r>
            <a:r>
              <a:rPr lang="ar-SA" sz="2800" b="0" kern="1200" dirty="0" smtClean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و</a:t>
            </a:r>
            <a:r>
              <a:rPr lang="ar-SY" sz="2800" b="0" kern="1200" dirty="0" smtClean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الم</a:t>
            </a:r>
            <a:r>
              <a:rPr lang="ar-SA" sz="2800" b="0" kern="1200" dirty="0" smtClean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قدرة </a:t>
            </a:r>
            <a:r>
              <a:rPr lang="ar-SY" sz="2800" b="0" kern="1200" dirty="0" smtClean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على </a:t>
            </a:r>
            <a:r>
              <a:rPr lang="ar-BH" sz="2800" b="0" kern="1200" dirty="0" smtClean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الاتفاق </a:t>
            </a:r>
            <a:r>
              <a:rPr lang="ar-SA" sz="2800" b="0" kern="1200" dirty="0" smtClean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حول </a:t>
            </a:r>
            <a:r>
              <a:rPr lang="ar-SA" sz="2800" b="0" kern="1200" dirty="0" smtClean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القضايا </a:t>
            </a:r>
            <a:r>
              <a:rPr lang="ar-SA" sz="2800" b="0" kern="1200" dirty="0" smtClean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البيئية الرئيسية.</a:t>
            </a:r>
            <a:endParaRPr lang="ar-SY" sz="2800" b="0" kern="1200" dirty="0" smtClean="0">
              <a:solidFill>
                <a:schemeClr val="tx1"/>
              </a:solidFill>
              <a:latin typeface="Times New Roman" pitchFamily="18" charset="0"/>
              <a:ea typeface="MS PGothic" pitchFamily="34" charset="-128"/>
              <a:cs typeface="Times New Roman" pitchFamily="18" charset="0"/>
            </a:endParaRPr>
          </a:p>
          <a:p>
            <a:pPr marL="514350" indent="-514350" algn="just" defTabSz="1257300" rtl="1">
              <a:buClrTx/>
              <a:buSzPct val="100000"/>
              <a:buFont typeface="Arial" pitchFamily="34" charset="0"/>
              <a:buChar char="•"/>
            </a:pPr>
            <a:r>
              <a:rPr lang="ar-SA" sz="2800" b="0" kern="1200" dirty="0" smtClean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خبرة في </a:t>
            </a:r>
            <a:r>
              <a:rPr lang="ar-BH" sz="2800" b="0" kern="1200" dirty="0" smtClean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إعداد و</a:t>
            </a:r>
            <a:r>
              <a:rPr lang="ar-SA" sz="2800" b="0" kern="1200" dirty="0" smtClean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تَنظيم ورش</a:t>
            </a:r>
            <a:r>
              <a:rPr lang="ar-BH" sz="2800" b="0" kern="1200" dirty="0" smtClean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 العمل</a:t>
            </a:r>
            <a:r>
              <a:rPr lang="ar-SA" sz="2800" b="0" kern="1200" dirty="0" smtClean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.</a:t>
            </a:r>
            <a:endParaRPr lang="ar-SY" sz="2800" b="0" kern="1200" dirty="0" smtClean="0">
              <a:solidFill>
                <a:schemeClr val="tx1"/>
              </a:solidFill>
              <a:latin typeface="Times New Roman" pitchFamily="18" charset="0"/>
              <a:ea typeface="MS PGothic" pitchFamily="34" charset="-128"/>
              <a:cs typeface="Times New Roman" pitchFamily="18" charset="0"/>
            </a:endParaRPr>
          </a:p>
          <a:p>
            <a:pPr marL="514350" indent="-514350" algn="just" defTabSz="1257300" rtl="1">
              <a:buClrTx/>
              <a:buSzPct val="100000"/>
              <a:buFont typeface="Arial" pitchFamily="34" charset="0"/>
              <a:buChar char="•"/>
            </a:pPr>
            <a:r>
              <a:rPr lang="ar-SA" sz="2800" b="0" kern="1200" dirty="0" smtClean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تكريس الموارد البشرية ل</a:t>
            </a:r>
            <a:r>
              <a:rPr lang="ar-SY" sz="2800" b="0" kern="1200" dirty="0" smtClean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انجاز عملية ال</a:t>
            </a:r>
            <a:r>
              <a:rPr lang="ar-SA" sz="2800" b="0" kern="1200" dirty="0" smtClean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تقييم </a:t>
            </a:r>
            <a:r>
              <a:rPr lang="ar-SY" sz="2800" b="0" kern="1200" dirty="0" smtClean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ب</a:t>
            </a:r>
            <a:r>
              <a:rPr lang="ar-SA" sz="2800" b="0" kern="1200" dirty="0" smtClean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متطلبات</a:t>
            </a:r>
            <a:r>
              <a:rPr lang="ar-SY" sz="2800" b="0" kern="1200" dirty="0" smtClean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ها</a:t>
            </a:r>
            <a:r>
              <a:rPr lang="ar-SA" sz="2800" b="0" kern="1200" dirty="0" smtClean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 </a:t>
            </a:r>
            <a:r>
              <a:rPr lang="ar-SY" sz="2800" b="0" kern="1200" dirty="0" smtClean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ال</a:t>
            </a:r>
            <a:r>
              <a:rPr lang="ar-SA" sz="2800" b="0" kern="1200" dirty="0" smtClean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كبيرة.</a:t>
            </a:r>
            <a:endParaRPr lang="en-US" sz="2800" b="0" kern="1200" dirty="0" smtClean="0">
              <a:solidFill>
                <a:schemeClr val="tx1"/>
              </a:solidFill>
              <a:latin typeface="Times New Roman" pitchFamily="18" charset="0"/>
              <a:ea typeface="MS PGothic" pitchFamily="34" charset="-128"/>
              <a:cs typeface="Times New Roman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/>
        </p:nvGraphicFramePr>
        <p:xfrm>
          <a:off x="763588" y="174625"/>
          <a:ext cx="7185025" cy="787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1508" name="Rectangle 4"/>
          <p:cNvSpPr>
            <a:spLocks noGrp="1" noChangeArrowheads="1"/>
          </p:cNvSpPr>
          <p:nvPr>
            <p:ph type="body" idx="4294967295"/>
          </p:nvPr>
        </p:nvSpPr>
        <p:spPr>
          <a:xfrm>
            <a:off x="642910" y="1714488"/>
            <a:ext cx="7572375" cy="2086725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514350" indent="-514350" algn="just" defTabSz="1257300" rtl="1">
              <a:buClrTx/>
              <a:buSzPct val="100000"/>
              <a:buFont typeface="Arial" pitchFamily="34" charset="0"/>
              <a:buChar char="•"/>
              <a:defRPr/>
            </a:pPr>
            <a:r>
              <a:rPr lang="ar-SA" sz="2800" b="0" kern="1200" dirty="0" smtClean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فريق </a:t>
            </a:r>
            <a:r>
              <a:rPr lang="ar-EG" sz="2800" b="0" kern="1200" dirty="0" smtClean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فني </a:t>
            </a:r>
            <a:r>
              <a:rPr lang="ar-SA" sz="2800" b="0" kern="1200" dirty="0" smtClean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مصغر</a:t>
            </a:r>
            <a:r>
              <a:rPr lang="ar-BH" sz="2800" b="0" kern="1200" dirty="0" smtClean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 يتكون من</a:t>
            </a:r>
            <a:r>
              <a:rPr lang="ar-SA" sz="2800" b="0" kern="1200" dirty="0" smtClean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 </a:t>
            </a:r>
            <a:r>
              <a:rPr lang="ar-SA" sz="2800" b="0" kern="1200" dirty="0" smtClean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3-5 أشخاص بينهم 2 - 3 باحثين، </a:t>
            </a:r>
            <a:r>
              <a:rPr lang="ar-SA" sz="2800" b="0" kern="1200" dirty="0" smtClean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ويكون </a:t>
            </a:r>
            <a:r>
              <a:rPr lang="ar-SA" sz="2800" b="0" kern="1200" dirty="0" smtClean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أحدهم مسؤول</a:t>
            </a:r>
            <a:r>
              <a:rPr lang="ar-EG" sz="2800" b="0" kern="1200" dirty="0" smtClean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ا</a:t>
            </a:r>
            <a:r>
              <a:rPr lang="ar-SA" sz="2800" b="0" kern="1200" dirty="0" smtClean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 </a:t>
            </a:r>
            <a:r>
              <a:rPr lang="ar-SA" sz="2800" b="0" kern="1200" dirty="0" smtClean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عن </a:t>
            </a:r>
            <a:r>
              <a:rPr lang="ar-SA" sz="2800" b="0" kern="1200" dirty="0" smtClean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التقرير</a:t>
            </a:r>
            <a:r>
              <a:rPr lang="ar-BH" sz="2800" b="0" kern="1200" dirty="0" smtClean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 بالكامل</a:t>
            </a:r>
            <a:endParaRPr lang="ar-SY" sz="2800" b="0" kern="1200" dirty="0" smtClean="0">
              <a:solidFill>
                <a:schemeClr val="tx1"/>
              </a:solidFill>
              <a:latin typeface="Times New Roman" pitchFamily="18" charset="0"/>
              <a:ea typeface="MS PGothic" pitchFamily="34" charset="-128"/>
              <a:cs typeface="Times New Roman" pitchFamily="18" charset="0"/>
            </a:endParaRPr>
          </a:p>
          <a:p>
            <a:pPr marL="514350" indent="-514350" algn="just" defTabSz="1257300" rtl="1">
              <a:buClrTx/>
              <a:buSzPct val="100000"/>
              <a:buFont typeface="Arial" pitchFamily="34" charset="0"/>
              <a:buChar char="•"/>
              <a:defRPr/>
            </a:pPr>
            <a:endParaRPr lang="ar-SY" sz="2800" b="0" kern="1200" dirty="0" smtClean="0">
              <a:solidFill>
                <a:schemeClr val="tx1"/>
              </a:solidFill>
              <a:latin typeface="Times New Roman" pitchFamily="18" charset="0"/>
              <a:ea typeface="MS PGothic" pitchFamily="34" charset="-128"/>
              <a:cs typeface="Times New Roman" pitchFamily="18" charset="0"/>
            </a:endParaRPr>
          </a:p>
          <a:p>
            <a:pPr marL="514350" indent="-514350" algn="just" defTabSz="1257300" rtl="1">
              <a:buClrTx/>
              <a:buSzPct val="100000"/>
              <a:buFont typeface="Arial" pitchFamily="34" charset="0"/>
              <a:buChar char="•"/>
              <a:defRPr/>
            </a:pPr>
            <a:r>
              <a:rPr lang="ar-SA" sz="2800" b="0" kern="1200" dirty="0" smtClean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فريق </a:t>
            </a:r>
            <a:r>
              <a:rPr lang="ar-EG" sz="2800" b="0" kern="1200" dirty="0" smtClean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فني </a:t>
            </a:r>
            <a:r>
              <a:rPr lang="ar-SA" sz="2800" b="0" kern="1200" dirty="0" smtClean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موسع. في هذا النموذج يمكن أن يضيف الفريق </a:t>
            </a:r>
            <a:r>
              <a:rPr lang="ar-EG" sz="2800" b="0" kern="1200" dirty="0" smtClean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الفني </a:t>
            </a:r>
            <a:r>
              <a:rPr lang="ar-SA" sz="2800" b="0" kern="1200" dirty="0" smtClean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المصغر إلى صفوفه خبراء باختصاصات معينة لتنفيذ مهامِ محددة</a:t>
            </a:r>
            <a:endParaRPr lang="en-US" sz="2800" b="0" kern="1200" dirty="0" smtClean="0">
              <a:solidFill>
                <a:schemeClr val="tx1"/>
              </a:solidFill>
              <a:latin typeface="Times New Roman" pitchFamily="18" charset="0"/>
              <a:ea typeface="MS PGothic" pitchFamily="34" charset="-128"/>
              <a:cs typeface="Times New Roman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1059383" y="174625"/>
            <a:ext cx="7185025" cy="78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ar-EG" sz="32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الغرض من الوحدة التدريبية 2</a:t>
            </a:r>
            <a:endParaRPr lang="en-US" sz="32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528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00034" y="1557338"/>
            <a:ext cx="7729566" cy="4525962"/>
          </a:xfrm>
        </p:spPr>
        <p:txBody>
          <a:bodyPr/>
          <a:lstStyle/>
          <a:p>
            <a:pPr algn="just" eaLnBrk="1" hangingPunct="1">
              <a:buClrTx/>
              <a:buSzPct val="100000"/>
              <a:buFont typeface="Arial" pitchFamily="34" charset="0"/>
              <a:buChar char="•"/>
              <a:defRPr/>
            </a:pPr>
            <a:endParaRPr lang="es-ES" sz="2800" b="0" dirty="0" smtClean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 rtl="1" eaLnBrk="1" hangingPunct="1">
              <a:buClrTx/>
              <a:buSzPct val="100000"/>
              <a:buFont typeface="Arial" pitchFamily="34" charset="0"/>
              <a:buChar char="•"/>
              <a:defRPr/>
            </a:pPr>
            <a:r>
              <a:rPr lang="ar-EG" sz="28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فهم كلِّ من دور عملية التقييم البيئي المتكامل وتصميمها وتنظيمها </a:t>
            </a:r>
            <a:endParaRPr lang="en-GB" sz="28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rtl="1" eaLnBrk="1" hangingPunct="1">
              <a:buClrTx/>
              <a:buSzPct val="100000"/>
              <a:buFont typeface="Arial" pitchFamily="34" charset="0"/>
              <a:buChar char="•"/>
              <a:defRPr/>
            </a:pPr>
            <a:r>
              <a:rPr lang="ar-EG" sz="28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تحديد الخطوات والأنشطة الأساسية الهادفة إلي تحقيق أهداف التقييم البيئي المتكامل</a:t>
            </a:r>
            <a:endParaRPr lang="es-ES" sz="28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988437" y="328881"/>
            <a:ext cx="6607899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indent="-342900" defTabSz="1257300" rtl="1" eaLnBrk="0" hangingPunct="0">
              <a:lnSpc>
                <a:spcPct val="90000"/>
              </a:lnSpc>
              <a:buClr>
                <a:srgbClr val="FF0066"/>
              </a:buClr>
              <a:buSzPct val="60000"/>
              <a:defRPr/>
            </a:pPr>
            <a:r>
              <a:rPr lang="ar-EG" sz="3200" b="0" kern="1200" dirty="0" smtClean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المؤسسات المتعاونة وأصحاب المصلحة الآخرين</a:t>
            </a:r>
            <a:endParaRPr lang="en-US" sz="3200" b="0" kern="1200" dirty="0" smtClean="0">
              <a:solidFill>
                <a:schemeClr val="tx1"/>
              </a:solidFill>
              <a:latin typeface="Times New Roman" pitchFamily="18" charset="0"/>
              <a:ea typeface="MS PGothic" pitchFamily="34" charset="-128"/>
              <a:cs typeface="Times New Roman" pitchFamily="18" charset="0"/>
            </a:endParaRP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99022"/>
            <a:ext cx="8229600" cy="5082306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514350" indent="-514350" algn="r" defTabSz="1257300" rtl="1">
              <a:buClrTx/>
              <a:buSzPct val="100000"/>
              <a:buFont typeface="Wingdings" pitchFamily="2" charset="2"/>
              <a:buChar char="§"/>
              <a:defRPr/>
            </a:pPr>
            <a:r>
              <a:rPr lang="ar-EG" sz="2000" b="0" kern="1200" dirty="0" smtClean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المؤسسات المتعاونة </a:t>
            </a:r>
            <a:r>
              <a:rPr lang="ar-BH" sz="2000" b="0" kern="1200" dirty="0" smtClean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والتي </a:t>
            </a:r>
            <a:r>
              <a:rPr lang="ar-EG" sz="2000" b="0" kern="1200" dirty="0" smtClean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لها </a:t>
            </a:r>
            <a:r>
              <a:rPr lang="ar-EG" sz="2000" b="0" kern="1200" dirty="0" smtClean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دور مباشر في التقييم البيئي المتكامل</a:t>
            </a:r>
          </a:p>
          <a:p>
            <a:pPr marL="514350" indent="-514350" algn="r" defTabSz="1257300" rtl="1">
              <a:buClrTx/>
              <a:buSzPct val="100000"/>
              <a:buFont typeface="Wingdings" pitchFamily="2" charset="2"/>
              <a:buChar char="§"/>
              <a:defRPr/>
            </a:pPr>
            <a:r>
              <a:rPr lang="ar-EG" sz="2000" b="0" kern="1200" dirty="0" smtClean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أصحاب المصلحة الثانويين قد يتضمنوا:</a:t>
            </a:r>
          </a:p>
          <a:p>
            <a:pPr marL="854075" indent="-336550" algn="r" defTabSz="1257300" rtl="1">
              <a:buClrTx/>
              <a:buSzPct val="100000"/>
              <a:buFont typeface="Arial" pitchFamily="34" charset="0"/>
              <a:buChar char="•"/>
              <a:defRPr/>
            </a:pPr>
            <a:r>
              <a:rPr lang="ar-EG" sz="2000" b="0" kern="1200" dirty="0" smtClean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قادة إجتماعيين و تجاريين</a:t>
            </a:r>
          </a:p>
          <a:p>
            <a:pPr marL="854075" indent="-336550" algn="r" defTabSz="1257300" rtl="1">
              <a:buClrTx/>
              <a:buSzPct val="100000"/>
              <a:buFont typeface="Arial" pitchFamily="34" charset="0"/>
              <a:buChar char="•"/>
              <a:defRPr/>
            </a:pPr>
            <a:r>
              <a:rPr lang="ar-EG" sz="2000" b="0" kern="1200" dirty="0" smtClean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ممثلي حزب سياسي</a:t>
            </a:r>
          </a:p>
          <a:p>
            <a:pPr marL="854075" indent="-336550" algn="r" defTabSz="1257300" rtl="1">
              <a:buClrTx/>
              <a:buSzPct val="100000"/>
              <a:buFont typeface="Arial" pitchFamily="34" charset="0"/>
              <a:buChar char="•"/>
              <a:defRPr/>
            </a:pPr>
            <a:r>
              <a:rPr lang="ar-EG" sz="2000" b="0" kern="1200" dirty="0" smtClean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المجتمع العلمي</a:t>
            </a:r>
          </a:p>
          <a:p>
            <a:pPr marL="854075" indent="-336550" algn="r" defTabSz="1257300" rtl="1">
              <a:buClrTx/>
              <a:buSzPct val="100000"/>
              <a:buFont typeface="Arial" pitchFamily="34" charset="0"/>
              <a:buChar char="•"/>
              <a:defRPr/>
            </a:pPr>
            <a:r>
              <a:rPr lang="ar-EG" sz="2000" b="0" kern="1200" dirty="0" smtClean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ممثلي القطاع الخاص وجمعيات رجال الأعمال</a:t>
            </a:r>
          </a:p>
          <a:p>
            <a:pPr marL="854075" indent="-336550" algn="r" defTabSz="1257300" rtl="1">
              <a:buClrTx/>
              <a:buSzPct val="100000"/>
              <a:buFont typeface="Arial" pitchFamily="34" charset="0"/>
              <a:buChar char="•"/>
              <a:defRPr/>
            </a:pPr>
            <a:r>
              <a:rPr lang="ar-EG" sz="2000" b="0" kern="1200" dirty="0" smtClean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المدارس المهنية والجمعيات والأكاديميات</a:t>
            </a:r>
          </a:p>
          <a:p>
            <a:pPr marL="854075" indent="-336550" algn="r" defTabSz="1257300" rtl="1">
              <a:buClrTx/>
              <a:buSzPct val="100000"/>
              <a:buFont typeface="Arial" pitchFamily="34" charset="0"/>
              <a:buChar char="•"/>
              <a:defRPr/>
            </a:pPr>
            <a:r>
              <a:rPr lang="ar-EG" sz="2000" b="0" kern="1200" dirty="0" smtClean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المنظمات غير الحكومية</a:t>
            </a:r>
          </a:p>
          <a:p>
            <a:pPr marL="854075" indent="-336550" algn="r" defTabSz="1257300" rtl="1">
              <a:buClrTx/>
              <a:buSzPct val="100000"/>
              <a:buFont typeface="Arial" pitchFamily="34" charset="0"/>
              <a:buChar char="•"/>
              <a:defRPr/>
            </a:pPr>
            <a:r>
              <a:rPr lang="ar-EG" sz="2000" b="0" kern="1200" dirty="0" smtClean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وسائل الإعلام</a:t>
            </a:r>
          </a:p>
          <a:p>
            <a:pPr marL="854075" indent="-336550" algn="r" defTabSz="1257300" rtl="1">
              <a:buClrTx/>
              <a:buSzPct val="100000"/>
              <a:buFont typeface="Arial" pitchFamily="34" charset="0"/>
              <a:buChar char="•"/>
              <a:defRPr/>
            </a:pPr>
            <a:r>
              <a:rPr lang="ar-EG" sz="2000" b="0" kern="1200" dirty="0" smtClean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مجموعات النساء والشباب</a:t>
            </a:r>
          </a:p>
          <a:p>
            <a:pPr marL="854075" indent="-336550" algn="r" defTabSz="1257300" rtl="1">
              <a:buClrTx/>
              <a:buSzPct val="100000"/>
              <a:buFont typeface="Arial" pitchFamily="34" charset="0"/>
              <a:buChar char="•"/>
              <a:defRPr/>
            </a:pPr>
            <a:r>
              <a:rPr lang="ar-EG" sz="2000" b="0" kern="1200" dirty="0" smtClean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مجتمعات السكان الأصليين</a:t>
            </a:r>
          </a:p>
          <a:p>
            <a:pPr marL="854075" indent="-336550" algn="r" defTabSz="1257300" rtl="1">
              <a:buClrTx/>
              <a:buSzPct val="100000"/>
              <a:buFont typeface="Arial" pitchFamily="34" charset="0"/>
              <a:buChar char="•"/>
              <a:defRPr/>
            </a:pPr>
            <a:r>
              <a:rPr lang="ar-EG" sz="2000" b="0" kern="1200" dirty="0" smtClean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المجتمع المدني</a:t>
            </a:r>
          </a:p>
          <a:p>
            <a:pPr marL="854075" indent="-336550" algn="r" defTabSz="1257300" rtl="1">
              <a:buClrTx/>
              <a:buSzPct val="100000"/>
              <a:buFont typeface="Arial" pitchFamily="34" charset="0"/>
              <a:buChar char="•"/>
              <a:defRPr/>
            </a:pPr>
            <a:r>
              <a:rPr lang="ar-EG" sz="2000" b="0" kern="1200" dirty="0" smtClean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الج</a:t>
            </a:r>
            <a:r>
              <a:rPr lang="ar-BH" sz="2000" b="0" kern="1200" dirty="0" smtClean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م</a:t>
            </a:r>
            <a:r>
              <a:rPr lang="ar-EG" sz="2000" b="0" kern="1200" dirty="0" smtClean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اعات </a:t>
            </a:r>
            <a:r>
              <a:rPr lang="ar-EG" sz="2000" b="0" kern="1200" dirty="0" smtClean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الدينية</a:t>
            </a:r>
          </a:p>
          <a:p>
            <a:pPr marL="854075" indent="-336550" algn="r" defTabSz="1257300" rtl="1">
              <a:buClrTx/>
              <a:buSzPct val="100000"/>
              <a:buFont typeface="Arial" pitchFamily="34" charset="0"/>
              <a:buChar char="•"/>
              <a:defRPr/>
            </a:pPr>
            <a:r>
              <a:rPr lang="ar-EG" sz="2000" b="0" kern="1200" dirty="0" smtClean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أخر</a:t>
            </a:r>
            <a:r>
              <a:rPr lang="ar-BH" sz="2000" b="0" kern="1200" dirty="0" smtClean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ين...</a:t>
            </a:r>
            <a:endParaRPr lang="ar-EG" sz="2000" b="0" kern="1200" dirty="0" smtClean="0">
              <a:solidFill>
                <a:schemeClr val="tx1"/>
              </a:solidFill>
              <a:latin typeface="Times New Roman" pitchFamily="18" charset="0"/>
              <a:ea typeface="MS PGothic" pitchFamily="34" charset="-128"/>
              <a:cs typeface="Times New Roman" pitchFamily="18" charset="0"/>
            </a:endParaRPr>
          </a:p>
          <a:p>
            <a:pPr marL="514350" indent="-514350" algn="r" defTabSz="1257300" rtl="1">
              <a:buClrTx/>
              <a:buSzPct val="100000"/>
              <a:buFont typeface="Arial" pitchFamily="34" charset="0"/>
              <a:buChar char="•"/>
              <a:defRPr/>
            </a:pPr>
            <a:endParaRPr lang="en-US" sz="2000" b="0" kern="1200" dirty="0" smtClean="0">
              <a:solidFill>
                <a:schemeClr val="tx1"/>
              </a:solidFill>
              <a:latin typeface="Times New Roman" pitchFamily="18" charset="0"/>
              <a:ea typeface="MS PGothic" pitchFamily="34" charset="-128"/>
              <a:cs typeface="Times New Roman" pitchFamily="18" charset="0"/>
            </a:endParaRPr>
          </a:p>
          <a:p>
            <a:pPr marL="514350" lvl="1" indent="-514350" algn="r" defTabSz="1257300" rtl="1">
              <a:lnSpc>
                <a:spcPct val="90000"/>
              </a:lnSpc>
              <a:buSzPct val="100000"/>
              <a:buFont typeface="Arial" pitchFamily="34" charset="0"/>
              <a:buChar char="•"/>
              <a:defRPr/>
            </a:pPr>
            <a:endParaRPr lang="en-US" sz="2000" b="0" kern="1200" dirty="0" smtClean="0">
              <a:solidFill>
                <a:schemeClr val="tx1"/>
              </a:solidFill>
              <a:latin typeface="Times New Roman" pitchFamily="18" charset="0"/>
              <a:ea typeface="MS PGothic" pitchFamily="34" charset="-128"/>
              <a:cs typeface="Times New Roman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1724011" y="300559"/>
            <a:ext cx="5080237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indent="-342900" defTabSz="1257300" rtl="1" eaLnBrk="0" hangingPunct="0">
              <a:lnSpc>
                <a:spcPct val="90000"/>
              </a:lnSpc>
              <a:buClr>
                <a:srgbClr val="FF0066"/>
              </a:buClr>
              <a:buSzPct val="60000"/>
              <a:defRPr/>
            </a:pPr>
            <a:r>
              <a:rPr lang="ar-EG" sz="3200" b="0" kern="1200" dirty="0" smtClean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تفعيل العلاقة مع المؤسسات المتعاونة</a:t>
            </a:r>
            <a:endParaRPr lang="en-US" sz="3200" b="0" kern="1200" dirty="0" smtClean="0">
              <a:solidFill>
                <a:schemeClr val="tx1"/>
              </a:solidFill>
              <a:latin typeface="Times New Roman" pitchFamily="18" charset="0"/>
              <a:ea typeface="MS PGothic" pitchFamily="34" charset="-128"/>
              <a:cs typeface="Times New Roman" pitchFamily="18" charset="0"/>
            </a:endParaRP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00034" y="1571612"/>
            <a:ext cx="7690048" cy="3908152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514350" indent="-514350" algn="just" defTabSz="1257300" rtl="1">
              <a:buClrTx/>
              <a:buSzPct val="100000"/>
              <a:buFont typeface="Arial" pitchFamily="34" charset="0"/>
              <a:buChar char="•"/>
              <a:defRPr/>
            </a:pPr>
            <a:r>
              <a:rPr lang="ar-EG" sz="2800" b="0" kern="1200" dirty="0" smtClean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تحديد شخص كنقطة إتصال طوال مدة </a:t>
            </a:r>
            <a:r>
              <a:rPr lang="ar-BH" sz="2800" b="0" kern="1200" dirty="0" smtClean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الاعداد و</a:t>
            </a:r>
            <a:r>
              <a:rPr lang="ar-EG" sz="2800" b="0" kern="1200" dirty="0" smtClean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ال</a:t>
            </a:r>
            <a:r>
              <a:rPr lang="ar-BH" sz="2800" b="0" kern="1200" dirty="0" smtClean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تنفيذ</a:t>
            </a:r>
            <a:r>
              <a:rPr lang="ar-EG" sz="2800" b="0" kern="1200" dirty="0" smtClean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.</a:t>
            </a:r>
            <a:endParaRPr lang="ar-EG" sz="2800" b="0" kern="1200" dirty="0" smtClean="0">
              <a:solidFill>
                <a:schemeClr val="tx1"/>
              </a:solidFill>
              <a:latin typeface="Times New Roman" pitchFamily="18" charset="0"/>
              <a:ea typeface="MS PGothic" pitchFamily="34" charset="-128"/>
              <a:cs typeface="Times New Roman" pitchFamily="18" charset="0"/>
            </a:endParaRPr>
          </a:p>
          <a:p>
            <a:pPr marL="514350" indent="-514350" algn="just" defTabSz="1257300" rtl="1">
              <a:buClrTx/>
              <a:buSzPct val="100000"/>
              <a:buFont typeface="Arial" pitchFamily="34" charset="0"/>
              <a:buChar char="•"/>
              <a:defRPr/>
            </a:pPr>
            <a:endParaRPr lang="ar-EG" sz="2800" b="0" kern="1200" dirty="0" smtClean="0">
              <a:solidFill>
                <a:schemeClr val="tx1"/>
              </a:solidFill>
              <a:latin typeface="Times New Roman" pitchFamily="18" charset="0"/>
              <a:ea typeface="MS PGothic" pitchFamily="34" charset="-128"/>
              <a:cs typeface="Times New Roman" pitchFamily="18" charset="0"/>
            </a:endParaRPr>
          </a:p>
          <a:p>
            <a:pPr marL="514350" indent="-514350" algn="just" defTabSz="1257300" rtl="1">
              <a:buClrTx/>
              <a:buSzPct val="100000"/>
              <a:buFont typeface="Arial" pitchFamily="34" charset="0"/>
              <a:buChar char="•"/>
              <a:defRPr/>
            </a:pPr>
            <a:r>
              <a:rPr lang="ar-BH" sz="2800" b="0" kern="1200" dirty="0" smtClean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تحديد </a:t>
            </a:r>
            <a:r>
              <a:rPr lang="ar-EG" sz="2800" b="0" kern="1200" dirty="0" smtClean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واضح </a:t>
            </a:r>
            <a:r>
              <a:rPr lang="ar-EG" sz="2800" b="0" kern="1200" dirty="0" smtClean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لدورهم ومسئولياتهم.</a:t>
            </a:r>
          </a:p>
          <a:p>
            <a:pPr marL="514350" indent="-514350" algn="just" defTabSz="1257300" rtl="1">
              <a:buClrTx/>
              <a:buSzPct val="100000"/>
              <a:buFont typeface="Arial" pitchFamily="34" charset="0"/>
              <a:buChar char="•"/>
              <a:defRPr/>
            </a:pPr>
            <a:endParaRPr lang="ar-EG" sz="2800" b="0" kern="1200" dirty="0" smtClean="0">
              <a:solidFill>
                <a:schemeClr val="tx1"/>
              </a:solidFill>
              <a:latin typeface="Times New Roman" pitchFamily="18" charset="0"/>
              <a:ea typeface="MS PGothic" pitchFamily="34" charset="-128"/>
              <a:cs typeface="Times New Roman" pitchFamily="18" charset="0"/>
            </a:endParaRPr>
          </a:p>
          <a:p>
            <a:pPr marL="514350" indent="-514350" algn="just" defTabSz="1257300" rtl="1">
              <a:buClrTx/>
              <a:buSzPct val="100000"/>
              <a:buFont typeface="Arial" pitchFamily="34" charset="0"/>
              <a:buChar char="•"/>
              <a:defRPr/>
            </a:pPr>
            <a:r>
              <a:rPr lang="ar-EG" sz="2800" b="0" kern="1200" dirty="0" smtClean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الحفاظ على الإمداد الدائم لنقطة الإتصال بالمعلومات </a:t>
            </a:r>
            <a:r>
              <a:rPr lang="ar-BH" sz="2800" b="0" kern="1200" dirty="0" smtClean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الكافية </a:t>
            </a:r>
            <a:r>
              <a:rPr lang="ar-EG" sz="2800" b="0" kern="1200" dirty="0" smtClean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عن </a:t>
            </a:r>
            <a:r>
              <a:rPr lang="ar-BH" sz="2800" b="0" kern="1200" dirty="0" smtClean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ال</a:t>
            </a:r>
            <a:r>
              <a:rPr lang="ar-EG" sz="2800" b="0" kern="1200" dirty="0" smtClean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تقدم </a:t>
            </a:r>
            <a:r>
              <a:rPr lang="ar-BH" sz="2800" b="0" kern="1200" dirty="0" smtClean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المحرز</a:t>
            </a:r>
            <a:r>
              <a:rPr lang="ar-EG" sz="2800" b="0" kern="1200" dirty="0" smtClean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في </a:t>
            </a:r>
            <a:r>
              <a:rPr lang="ar-EG" sz="2800" b="0" kern="1200" dirty="0" smtClean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عملية التقييم البيئي المتكامل. 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2783391" y="300559"/>
            <a:ext cx="3299301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indent="-342900" defTabSz="1257300" rtl="1" eaLnBrk="0" hangingPunct="0">
              <a:lnSpc>
                <a:spcPct val="90000"/>
              </a:lnSpc>
              <a:buClr>
                <a:srgbClr val="FF0066"/>
              </a:buClr>
              <a:buSzPct val="60000"/>
              <a:defRPr/>
            </a:pPr>
            <a:r>
              <a:rPr lang="ar-EG" sz="3200" b="0" kern="1200" dirty="0" smtClean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مراكز ”جيو“ المتعاونة</a:t>
            </a:r>
            <a:endParaRPr lang="en-US" sz="3200" b="0" kern="1200" dirty="0" smtClean="0">
              <a:solidFill>
                <a:schemeClr val="tx1"/>
              </a:solidFill>
              <a:latin typeface="Times New Roman" pitchFamily="18" charset="0"/>
              <a:ea typeface="MS PGothic" pitchFamily="34" charset="-128"/>
              <a:cs typeface="Times New Roman" pitchFamily="18" charset="0"/>
            </a:endParaRP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071538" y="1714488"/>
            <a:ext cx="6872310" cy="3908152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514350" indent="-514350" algn="just" defTabSz="1257300" rtl="1">
              <a:buClrTx/>
              <a:buSzPct val="100000"/>
              <a:buFont typeface="Arial" pitchFamily="34" charset="0"/>
              <a:buChar char="•"/>
              <a:defRPr/>
            </a:pPr>
            <a:r>
              <a:rPr lang="ar-EG" sz="2800" b="0" kern="1200" dirty="0" smtClean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توضح القضايا المنهجية في العملية.</a:t>
            </a:r>
          </a:p>
          <a:p>
            <a:pPr marL="514350" indent="-514350" algn="just" defTabSz="1257300" rtl="1">
              <a:buClrTx/>
              <a:buSzPct val="100000"/>
              <a:buFont typeface="Arial" pitchFamily="34" charset="0"/>
              <a:buChar char="•"/>
              <a:defRPr/>
            </a:pPr>
            <a:endParaRPr lang="ar-EG" sz="2800" b="0" kern="1200" dirty="0" smtClean="0">
              <a:solidFill>
                <a:schemeClr val="tx1"/>
              </a:solidFill>
              <a:latin typeface="Times New Roman" pitchFamily="18" charset="0"/>
              <a:ea typeface="MS PGothic" pitchFamily="34" charset="-128"/>
              <a:cs typeface="Times New Roman" pitchFamily="18" charset="0"/>
            </a:endParaRPr>
          </a:p>
          <a:p>
            <a:pPr marL="514350" indent="-514350" algn="just" defTabSz="1257300" rtl="1">
              <a:buClrTx/>
              <a:buSzPct val="100000"/>
              <a:buFont typeface="Arial" pitchFamily="34" charset="0"/>
              <a:buChar char="•"/>
              <a:defRPr/>
            </a:pPr>
            <a:r>
              <a:rPr lang="ar-EG" sz="2800" b="0" kern="1200" dirty="0" smtClean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تقد</a:t>
            </a:r>
            <a:r>
              <a:rPr lang="ar-BH" sz="2800" b="0" kern="1200" dirty="0" smtClean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ي</a:t>
            </a:r>
            <a:r>
              <a:rPr lang="ar-EG" sz="2800" b="0" kern="1200" dirty="0" smtClean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م </a:t>
            </a:r>
            <a:r>
              <a:rPr lang="ar-EG" sz="2800" b="0" kern="1200" dirty="0" smtClean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الدعم التقني للفريق المحلي لتحضير ورش العمل.</a:t>
            </a:r>
          </a:p>
          <a:p>
            <a:pPr marL="514350" indent="-514350" algn="just" defTabSz="1257300" rtl="1">
              <a:buClrTx/>
              <a:buSzPct val="100000"/>
              <a:buFont typeface="Arial" pitchFamily="34" charset="0"/>
              <a:buChar char="•"/>
              <a:defRPr/>
            </a:pPr>
            <a:endParaRPr lang="ar-EG" sz="2800" b="0" kern="1200" dirty="0" smtClean="0">
              <a:solidFill>
                <a:schemeClr val="tx1"/>
              </a:solidFill>
              <a:latin typeface="Times New Roman" pitchFamily="18" charset="0"/>
              <a:ea typeface="MS PGothic" pitchFamily="34" charset="-128"/>
              <a:cs typeface="Times New Roman" pitchFamily="18" charset="0"/>
            </a:endParaRPr>
          </a:p>
          <a:p>
            <a:pPr marL="514350" indent="-514350" algn="just" defTabSz="1257300" rtl="1">
              <a:buClrTx/>
              <a:buSzPct val="100000"/>
              <a:buFont typeface="Arial" pitchFamily="34" charset="0"/>
              <a:buChar char="•"/>
              <a:defRPr/>
            </a:pPr>
            <a:r>
              <a:rPr lang="ar-BH" sz="2800" b="0" kern="1200" dirty="0" smtClean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الم</a:t>
            </a:r>
            <a:r>
              <a:rPr lang="ar-EG" sz="2800" b="0" kern="1200" dirty="0" smtClean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ساعد</a:t>
            </a:r>
            <a:r>
              <a:rPr lang="ar-BH" sz="2800" b="0" kern="1200" dirty="0" smtClean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ه</a:t>
            </a:r>
            <a:r>
              <a:rPr lang="ar-EG" sz="2800" b="0" kern="1200" dirty="0" smtClean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 </a:t>
            </a:r>
            <a:r>
              <a:rPr lang="ar-EG" sz="2800" b="0" kern="1200" dirty="0" smtClean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على تسهيل بناء القدرات وورش </a:t>
            </a:r>
            <a:r>
              <a:rPr lang="ar-BH" sz="2800" b="0" kern="1200" dirty="0" smtClean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ال</a:t>
            </a:r>
            <a:r>
              <a:rPr lang="ar-EG" sz="2800" b="0" kern="1200" dirty="0" smtClean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عمل </a:t>
            </a:r>
            <a:r>
              <a:rPr lang="ar-BH" sz="2800" b="0" kern="1200" dirty="0" smtClean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الا</a:t>
            </a:r>
            <a:r>
              <a:rPr lang="ar-EG" sz="2800" b="0" kern="1200" dirty="0" smtClean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خرى</a:t>
            </a:r>
            <a:r>
              <a:rPr lang="ar-EG" sz="2800" b="0" kern="1200" dirty="0" smtClean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.</a:t>
            </a:r>
          </a:p>
          <a:p>
            <a:pPr marL="514350" indent="-514350" algn="just" defTabSz="1257300" rtl="1">
              <a:buClrTx/>
              <a:buSzPct val="100000"/>
              <a:buFont typeface="Arial" pitchFamily="34" charset="0"/>
              <a:buChar char="•"/>
              <a:defRPr/>
            </a:pPr>
            <a:endParaRPr lang="ar-EG" sz="2800" b="0" kern="1200" dirty="0" smtClean="0">
              <a:solidFill>
                <a:schemeClr val="tx1"/>
              </a:solidFill>
              <a:latin typeface="Times New Roman" pitchFamily="18" charset="0"/>
              <a:ea typeface="MS PGothic" pitchFamily="34" charset="-128"/>
              <a:cs typeface="Times New Roman" pitchFamily="18" charset="0"/>
            </a:endParaRPr>
          </a:p>
          <a:p>
            <a:pPr marL="514350" indent="-514350" algn="just" defTabSz="1257300" rtl="1">
              <a:buClrTx/>
              <a:buSzPct val="100000"/>
              <a:buFont typeface="Arial" pitchFamily="34" charset="0"/>
              <a:buChar char="•"/>
              <a:defRPr/>
            </a:pPr>
            <a:r>
              <a:rPr lang="ar-BH" sz="2800" b="0" kern="1200" dirty="0" smtClean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م</a:t>
            </a:r>
            <a:r>
              <a:rPr lang="ar-EG" sz="2800" b="0" kern="1200" dirty="0" smtClean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راجع</a:t>
            </a:r>
            <a:r>
              <a:rPr lang="ar-BH" sz="2800" b="0" kern="1200" dirty="0" smtClean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ة</a:t>
            </a:r>
            <a:r>
              <a:rPr lang="ar-EG" sz="2800" b="0" kern="1200" dirty="0" smtClean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 مسودات</a:t>
            </a:r>
            <a:r>
              <a:rPr lang="ar-BH" sz="2800" b="0" kern="1200" dirty="0" smtClean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 التقرير</a:t>
            </a:r>
            <a:r>
              <a:rPr lang="ar-EG" sz="2800" b="0" kern="1200" dirty="0" smtClean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.</a:t>
            </a:r>
            <a:endParaRPr lang="en-US" sz="2800" b="0" kern="1200" dirty="0" smtClean="0">
              <a:solidFill>
                <a:schemeClr val="tx1"/>
              </a:solidFill>
              <a:latin typeface="Times New Roman" pitchFamily="18" charset="0"/>
              <a:ea typeface="MS PGothic" pitchFamily="34" charset="-128"/>
              <a:cs typeface="Times New Roman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2143108" y="268809"/>
            <a:ext cx="4229092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indent="-342900" defTabSz="1257300" rtl="1" eaLnBrk="0" hangingPunct="0">
              <a:lnSpc>
                <a:spcPct val="90000"/>
              </a:lnSpc>
              <a:buClr>
                <a:srgbClr val="FF0066"/>
              </a:buClr>
              <a:buSzPct val="60000"/>
              <a:defRPr/>
            </a:pPr>
            <a:r>
              <a:rPr lang="ar-SY" sz="3200" b="0" kern="1200" dirty="0" smtClean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إعداد استراتيجيه التأثير</a:t>
            </a:r>
            <a:endParaRPr lang="en-US" sz="3200" b="0" kern="1200" dirty="0" smtClean="0">
              <a:solidFill>
                <a:schemeClr val="tx1"/>
              </a:solidFill>
              <a:latin typeface="Times New Roman" pitchFamily="18" charset="0"/>
              <a:ea typeface="MS PGothic" pitchFamily="34" charset="-128"/>
              <a:cs typeface="Times New Roman" pitchFamily="18" charset="0"/>
            </a:endParaRP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9552" y="1443038"/>
            <a:ext cx="8229600" cy="4700587"/>
          </a:xfrm>
          <a:noFill/>
          <a:ln>
            <a:noFill/>
          </a:ln>
        </p:spPr>
        <p:txBody>
          <a:bodyPr/>
          <a:lstStyle/>
          <a:p>
            <a:pPr marL="0" indent="571500" algn="just" rtl="1" eaLnBrk="1" hangingPunct="1">
              <a:lnSpc>
                <a:spcPct val="80000"/>
              </a:lnSpc>
              <a:buFontTx/>
              <a:buBlip>
                <a:blip r:embed="rId3"/>
              </a:buBlip>
              <a:defRPr/>
            </a:pPr>
            <a:endParaRPr lang="ar-SY" b="0" dirty="0" smtClean="0">
              <a:solidFill>
                <a:schemeClr val="tx1"/>
              </a:solidFill>
            </a:endParaRPr>
          </a:p>
          <a:p>
            <a:pPr marL="0" indent="571500" algn="just" rtl="1" eaLnBrk="1" hangingPunct="1">
              <a:lnSpc>
                <a:spcPct val="80000"/>
              </a:lnSpc>
              <a:buFontTx/>
              <a:buBlip>
                <a:blip r:embed="rId3"/>
              </a:buBlip>
              <a:defRPr/>
            </a:pPr>
            <a:r>
              <a:rPr lang="ar-SY" dirty="0" smtClean="0">
                <a:solidFill>
                  <a:schemeClr val="tx1"/>
                </a:solidFill>
              </a:rPr>
              <a:t>ما هي إستراتيجية التأثير؟</a:t>
            </a:r>
            <a:endParaRPr lang="en-GB" dirty="0" smtClean="0">
              <a:solidFill>
                <a:schemeClr val="tx1"/>
              </a:solidFill>
            </a:endParaRPr>
          </a:p>
          <a:p>
            <a:pPr marL="0" indent="571500" algn="just" rtl="1" eaLnBrk="1" hangingPunct="1">
              <a:lnSpc>
                <a:spcPct val="80000"/>
              </a:lnSpc>
              <a:buFontTx/>
              <a:buBlip>
                <a:blip r:embed="rId3"/>
              </a:buBlip>
              <a:defRPr/>
            </a:pPr>
            <a:endParaRPr lang="ar-SY" b="0" dirty="0" smtClean="0">
              <a:solidFill>
                <a:schemeClr val="tx1"/>
              </a:solidFill>
            </a:endParaRPr>
          </a:p>
          <a:p>
            <a:pPr marL="568325" indent="3175" algn="just" rtl="1" eaLnBrk="1" hangingPunct="1">
              <a:lnSpc>
                <a:spcPct val="80000"/>
              </a:lnSpc>
              <a:buFontTx/>
              <a:buNone/>
              <a:defRPr/>
            </a:pPr>
            <a:r>
              <a:rPr lang="ar-BH" b="0" dirty="0" smtClean="0">
                <a:solidFill>
                  <a:schemeClr val="tx1"/>
                </a:solidFill>
              </a:rPr>
              <a:t>هى </a:t>
            </a:r>
            <a:r>
              <a:rPr lang="ar-SY" b="0" dirty="0" smtClean="0">
                <a:solidFill>
                  <a:schemeClr val="tx1"/>
                </a:solidFill>
              </a:rPr>
              <a:t>مجموعة </a:t>
            </a:r>
            <a:r>
              <a:rPr lang="ar-SY" b="0" dirty="0" smtClean="0">
                <a:solidFill>
                  <a:schemeClr val="tx1"/>
                </a:solidFill>
              </a:rPr>
              <a:t>الخطوات التي بموجبها </a:t>
            </a:r>
            <a:r>
              <a:rPr lang="ar-SY" b="0" dirty="0" smtClean="0">
                <a:solidFill>
                  <a:schemeClr val="tx1"/>
                </a:solidFill>
              </a:rPr>
              <a:t>تزد</a:t>
            </a:r>
            <a:r>
              <a:rPr lang="ar-BH" b="0" dirty="0" smtClean="0">
                <a:solidFill>
                  <a:schemeClr val="tx1"/>
                </a:solidFill>
              </a:rPr>
              <a:t>اد</a:t>
            </a:r>
            <a:r>
              <a:rPr lang="ar-SY" b="0" dirty="0" smtClean="0">
                <a:solidFill>
                  <a:schemeClr val="tx1"/>
                </a:solidFill>
              </a:rPr>
              <a:t> </a:t>
            </a:r>
            <a:r>
              <a:rPr lang="ar-BH" b="0" dirty="0" smtClean="0">
                <a:solidFill>
                  <a:schemeClr val="tx1"/>
                </a:solidFill>
              </a:rPr>
              <a:t>كفاءة و</a:t>
            </a:r>
            <a:r>
              <a:rPr lang="ar-SY" b="0" dirty="0" smtClean="0">
                <a:solidFill>
                  <a:schemeClr val="tx1"/>
                </a:solidFill>
              </a:rPr>
              <a:t>تأثير </a:t>
            </a:r>
            <a:r>
              <a:rPr lang="ar-SY" b="0" dirty="0" smtClean="0">
                <a:solidFill>
                  <a:schemeClr val="tx1"/>
                </a:solidFill>
              </a:rPr>
              <a:t>عملية التقييم</a:t>
            </a:r>
          </a:p>
          <a:p>
            <a:pPr marL="0" indent="571500" algn="just" rtl="1" eaLnBrk="1" hangingPunct="1">
              <a:lnSpc>
                <a:spcPct val="80000"/>
              </a:lnSpc>
              <a:buFontTx/>
              <a:buNone/>
              <a:defRPr/>
            </a:pPr>
            <a:endParaRPr lang="en-GB" b="0" dirty="0" smtClean="0">
              <a:solidFill>
                <a:schemeClr val="tx1"/>
              </a:solidFill>
            </a:endParaRPr>
          </a:p>
          <a:p>
            <a:pPr marL="0" indent="571500" algn="just" rtl="1" eaLnBrk="1" hangingPunct="1">
              <a:lnSpc>
                <a:spcPct val="80000"/>
              </a:lnSpc>
              <a:buFontTx/>
              <a:buBlip>
                <a:blip r:embed="rId3"/>
              </a:buBlip>
              <a:defRPr/>
            </a:pPr>
            <a:r>
              <a:rPr lang="ar-SY" dirty="0" smtClean="0">
                <a:solidFill>
                  <a:schemeClr val="tx1"/>
                </a:solidFill>
              </a:rPr>
              <a:t>ما أهمية إستراتيجية التأثير؟</a:t>
            </a:r>
          </a:p>
          <a:p>
            <a:pPr marL="0" indent="571500" algn="just" rtl="1" eaLnBrk="1" hangingPunct="1">
              <a:lnSpc>
                <a:spcPct val="80000"/>
              </a:lnSpc>
              <a:buFontTx/>
              <a:buNone/>
              <a:defRPr/>
            </a:pPr>
            <a:endParaRPr lang="ar-SY" b="0" dirty="0" smtClean="0">
              <a:solidFill>
                <a:schemeClr val="tx1"/>
              </a:solidFill>
            </a:endParaRPr>
          </a:p>
          <a:p>
            <a:pPr marL="571500" indent="0" algn="just" rtl="1" eaLnBrk="1" hangingPunct="1">
              <a:lnSpc>
                <a:spcPct val="80000"/>
              </a:lnSpc>
              <a:buFontTx/>
              <a:buNone/>
              <a:defRPr/>
            </a:pPr>
            <a:r>
              <a:rPr lang="ar-SY" b="0" dirty="0" smtClean="0">
                <a:solidFill>
                  <a:schemeClr val="tx1"/>
                </a:solidFill>
              </a:rPr>
              <a:t>زيادة </a:t>
            </a:r>
            <a:r>
              <a:rPr lang="ar-SY" b="0" dirty="0" smtClean="0">
                <a:solidFill>
                  <a:schemeClr val="tx1"/>
                </a:solidFill>
              </a:rPr>
              <a:t>وقع </a:t>
            </a:r>
            <a:r>
              <a:rPr lang="ar-BH" b="0" dirty="0" smtClean="0">
                <a:solidFill>
                  <a:schemeClr val="tx1"/>
                </a:solidFill>
              </a:rPr>
              <a:t>وتأثير ع</a:t>
            </a:r>
            <a:r>
              <a:rPr lang="ar-SY" b="0" dirty="0" smtClean="0">
                <a:solidFill>
                  <a:schemeClr val="tx1"/>
                </a:solidFill>
              </a:rPr>
              <a:t>ملية </a:t>
            </a:r>
            <a:r>
              <a:rPr lang="ar-SY" b="0" dirty="0" smtClean="0">
                <a:solidFill>
                  <a:schemeClr val="tx1"/>
                </a:solidFill>
              </a:rPr>
              <a:t>التقييم البيئي في إعادة النظر في السياسات البيئية.</a:t>
            </a:r>
            <a:endParaRPr lang="en-GB" b="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2" name="Rectangle 14"/>
          <p:cNvSpPr>
            <a:spLocks noChangeArrowheads="1"/>
          </p:cNvSpPr>
          <p:nvPr/>
        </p:nvSpPr>
        <p:spPr bwMode="auto">
          <a:xfrm>
            <a:off x="785786" y="214290"/>
            <a:ext cx="705678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rtl="1"/>
            <a:r>
              <a:rPr lang="ar-EG" sz="3200" dirty="0" smtClean="0"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خطوات بناء إستراتيجيةَ التأثير</a:t>
            </a:r>
            <a:endParaRPr lang="en-US" sz="2800" b="1" dirty="0">
              <a:latin typeface="Times New Roman" pitchFamily="18" charset="0"/>
              <a:ea typeface="MS PGothic" pitchFamily="34" charset="-128"/>
              <a:cs typeface="Times New Roman" pitchFamily="18" charset="0"/>
            </a:endParaRPr>
          </a:p>
        </p:txBody>
      </p:sp>
      <p:grpSp>
        <p:nvGrpSpPr>
          <p:cNvPr id="1026" name="Group 2"/>
          <p:cNvGrpSpPr>
            <a:grpSpLocks noChangeAspect="1"/>
          </p:cNvGrpSpPr>
          <p:nvPr/>
        </p:nvGrpSpPr>
        <p:grpSpPr bwMode="auto">
          <a:xfrm>
            <a:off x="857224" y="1357298"/>
            <a:ext cx="6552728" cy="5143294"/>
            <a:chOff x="3882" y="2260"/>
            <a:chExt cx="10800" cy="9531"/>
          </a:xfrm>
        </p:grpSpPr>
        <p:sp>
          <p:nvSpPr>
            <p:cNvPr id="1027" name="AutoShape 3"/>
            <p:cNvSpPr>
              <a:spLocks noChangeAspect="1" noChangeArrowheads="1"/>
            </p:cNvSpPr>
            <p:nvPr/>
          </p:nvSpPr>
          <p:spPr bwMode="auto">
            <a:xfrm>
              <a:off x="3882" y="2455"/>
              <a:ext cx="10800" cy="91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8" name="Rectangle 4"/>
            <p:cNvSpPr>
              <a:spLocks noChangeArrowheads="1"/>
            </p:cNvSpPr>
            <p:nvPr/>
          </p:nvSpPr>
          <p:spPr bwMode="auto">
            <a:xfrm>
              <a:off x="7107" y="4541"/>
              <a:ext cx="4277" cy="2648"/>
            </a:xfrm>
            <a:prstGeom prst="rect">
              <a:avLst/>
            </a:prstGeom>
            <a:solidFill>
              <a:srgbClr val="CCE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45673" tIns="22836" rIns="45673" bIns="22836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Arial" pitchFamily="34" charset="0"/>
                <a:cs typeface="Simplified Arabic" pitchFamily="2" charset="-78"/>
              </a:endParaRPr>
            </a:p>
            <a:p>
              <a:pPr marL="0" marR="0" lvl="0" indent="0" algn="ct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ar-SY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ea typeface="Arial" pitchFamily="34" charset="0"/>
                  <a:cs typeface="Simplified Arabic" pitchFamily="2" charset="-78"/>
                </a:rPr>
                <a:t>الخطوة 2</a:t>
              </a:r>
            </a:p>
            <a:p>
              <a:pPr marL="0" marR="0" lvl="0" indent="0" algn="ct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ar-SY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ea typeface="Arial" pitchFamily="34" charset="0"/>
                  <a:cs typeface="Simplified Arabic" pitchFamily="2" charset="-78"/>
                </a:rPr>
                <a:t>من؟</a:t>
              </a:r>
            </a:p>
            <a:p>
              <a:pPr marL="0" marR="0" lvl="0" indent="0" algn="ct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ar-SY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ea typeface="Arial" pitchFamily="34" charset="0"/>
                  <a:cs typeface="Simplified Arabic" pitchFamily="2" charset="-78"/>
                </a:rPr>
                <a:t>تحديد العلاقات:</a:t>
              </a:r>
            </a:p>
            <a:p>
              <a:pPr marL="0" marR="0" lvl="0" indent="0" algn="ct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ar-SY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ea typeface="Arial" pitchFamily="34" charset="0"/>
                  <a:cs typeface="Simplified Arabic" pitchFamily="2" charset="-78"/>
                </a:rPr>
                <a:t>صناع القرار، المؤثرون، اجهزة الاعلام، العاملون في </a:t>
              </a:r>
            </a:p>
            <a:p>
              <a:pPr marL="0" marR="0" lvl="0" indent="0" algn="ct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ar-SY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ea typeface="Arial" pitchFamily="34" charset="0"/>
                  <a:cs typeface="Simplified Arabic" pitchFamily="2" charset="-78"/>
                </a:rPr>
                <a:t>المنظمات غير الحكومية، الخ</a:t>
              </a:r>
              <a:endPara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29" name="Rectangle 5"/>
            <p:cNvSpPr>
              <a:spLocks noChangeArrowheads="1"/>
            </p:cNvSpPr>
            <p:nvPr/>
          </p:nvSpPr>
          <p:spPr bwMode="auto">
            <a:xfrm>
              <a:off x="10582" y="7289"/>
              <a:ext cx="3700" cy="1749"/>
            </a:xfrm>
            <a:prstGeom prst="rect">
              <a:avLst/>
            </a:prstGeom>
            <a:solidFill>
              <a:srgbClr val="CCE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45673" tIns="22836" rIns="45673" bIns="22836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ar-SY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ea typeface="Arial" pitchFamily="34" charset="0"/>
                  <a:cs typeface="Simplified Arabic" pitchFamily="2" charset="-78"/>
                </a:rPr>
                <a:t>الخطوة 3</a:t>
              </a:r>
            </a:p>
            <a:p>
              <a:pPr marL="0" marR="0" lvl="0" indent="0" algn="ct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ar-SY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ea typeface="Arial" pitchFamily="34" charset="0"/>
                  <a:cs typeface="Simplified Arabic" pitchFamily="2" charset="-78"/>
                </a:rPr>
                <a:t>ماذا؟</a:t>
              </a:r>
            </a:p>
            <a:p>
              <a:pPr marL="0" marR="0" lvl="0" indent="0" algn="ct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ar-SY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ea typeface="Arial" pitchFamily="34" charset="0"/>
                  <a:cs typeface="Simplified Arabic" pitchFamily="2" charset="-78"/>
                </a:rPr>
                <a:t>المعلومات الواجب جمعها خلال التقييم </a:t>
              </a:r>
            </a:p>
            <a:p>
              <a:pPr marL="0" marR="0" lvl="0" indent="0" algn="ct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ar-SY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ea typeface="Arial" pitchFamily="34" charset="0"/>
                  <a:cs typeface="Simplified Arabic" pitchFamily="2" charset="-78"/>
                </a:rPr>
                <a:t>وكيف يمكنك تجميعها</a:t>
              </a:r>
              <a:endPara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0" name="Rectangle 6"/>
            <p:cNvSpPr>
              <a:spLocks noChangeArrowheads="1"/>
            </p:cNvSpPr>
            <p:nvPr/>
          </p:nvSpPr>
          <p:spPr bwMode="auto">
            <a:xfrm>
              <a:off x="3982" y="7289"/>
              <a:ext cx="3700" cy="2408"/>
            </a:xfrm>
            <a:prstGeom prst="rect">
              <a:avLst/>
            </a:prstGeom>
            <a:solidFill>
              <a:srgbClr val="CCE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45673" tIns="22836" rIns="45673" bIns="22836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ar-SY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ea typeface="Arial" pitchFamily="34" charset="0"/>
                  <a:cs typeface="Simplified Arabic" pitchFamily="2" charset="-78"/>
                </a:rPr>
                <a:t>الخطوة 4</a:t>
              </a:r>
            </a:p>
            <a:p>
              <a:pPr marL="0" marR="0" lvl="0" indent="0" algn="ct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ar-SY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ea typeface="Arial" pitchFamily="34" charset="0"/>
                  <a:cs typeface="Simplified Arabic" pitchFamily="2" charset="-78"/>
                </a:rPr>
                <a:t>كيف؟</a:t>
              </a:r>
            </a:p>
            <a:p>
              <a:pPr marL="0" marR="0" lvl="0" indent="0" algn="ct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ar-SY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ea typeface="Arial" pitchFamily="34" charset="0"/>
                  <a:cs typeface="Simplified Arabic" pitchFamily="2" charset="-78"/>
                </a:rPr>
                <a:t>ماهي الفرص؟</a:t>
              </a:r>
            </a:p>
            <a:p>
              <a:pPr marL="0" marR="0" lvl="0" indent="0" algn="ct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ar-SY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ea typeface="Arial" pitchFamily="34" charset="0"/>
                  <a:cs typeface="Simplified Arabic" pitchFamily="2" charset="-78"/>
                </a:rPr>
                <a:t>النشر، مؤتمرات </a:t>
              </a:r>
            </a:p>
            <a:p>
              <a:pPr marL="0" marR="0" lvl="0" indent="0" algn="ct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ar-SY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ea typeface="Arial" pitchFamily="34" charset="0"/>
                  <a:cs typeface="Simplified Arabic" pitchFamily="2" charset="-78"/>
                </a:rPr>
                <a:t> ورشات، مقالات اخبارية، الخ</a:t>
              </a:r>
              <a:endPara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1" name="Rectangle 7"/>
            <p:cNvSpPr>
              <a:spLocks noChangeArrowheads="1"/>
            </p:cNvSpPr>
            <p:nvPr/>
          </p:nvSpPr>
          <p:spPr bwMode="auto">
            <a:xfrm>
              <a:off x="7282" y="2260"/>
              <a:ext cx="4300" cy="1395"/>
            </a:xfrm>
            <a:prstGeom prst="rect">
              <a:avLst/>
            </a:prstGeom>
            <a:solidFill>
              <a:srgbClr val="CCE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45673" tIns="22836" rIns="45673" bIns="22836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ar-SY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ea typeface="Arial" pitchFamily="34" charset="0"/>
                  <a:cs typeface="Simplified Arabic" pitchFamily="2" charset="-78"/>
                </a:rPr>
                <a:t>الخطوة 1</a:t>
              </a:r>
            </a:p>
            <a:p>
              <a:pPr marL="0" marR="0" lvl="0" indent="0" algn="ct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ar-SY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ea typeface="Arial" pitchFamily="34" charset="0"/>
                  <a:cs typeface="Simplified Arabic" pitchFamily="2" charset="-78"/>
                </a:rPr>
                <a:t>التغييرات التي تريدها أن تؤثر في عملك</a:t>
              </a:r>
              <a:endPara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MS PGothic" charset="-128"/>
                <a:cs typeface="Arial" pitchFamily="34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2" name="Line 8"/>
            <p:cNvSpPr>
              <a:spLocks noChangeShapeType="1"/>
            </p:cNvSpPr>
            <p:nvPr/>
          </p:nvSpPr>
          <p:spPr bwMode="auto">
            <a:xfrm>
              <a:off x="9382" y="3689"/>
              <a:ext cx="0" cy="926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 type="triangle" w="med" len="med"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3" name="Line 9"/>
            <p:cNvSpPr>
              <a:spLocks noChangeShapeType="1"/>
            </p:cNvSpPr>
            <p:nvPr/>
          </p:nvSpPr>
          <p:spPr bwMode="auto">
            <a:xfrm flipH="1">
              <a:off x="7882" y="8009"/>
              <a:ext cx="2700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4" name="Line 10"/>
            <p:cNvSpPr>
              <a:spLocks noChangeShapeType="1"/>
            </p:cNvSpPr>
            <p:nvPr/>
          </p:nvSpPr>
          <p:spPr bwMode="auto">
            <a:xfrm flipV="1">
              <a:off x="5382" y="5952"/>
              <a:ext cx="1600" cy="1234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5" name="Line 11"/>
            <p:cNvSpPr>
              <a:spLocks noChangeShapeType="1"/>
            </p:cNvSpPr>
            <p:nvPr/>
          </p:nvSpPr>
          <p:spPr bwMode="auto">
            <a:xfrm>
              <a:off x="11682" y="6055"/>
              <a:ext cx="1000" cy="1131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6" name="AutoShape 12"/>
            <p:cNvSpPr>
              <a:spLocks noChangeArrowheads="1"/>
            </p:cNvSpPr>
            <p:nvPr/>
          </p:nvSpPr>
          <p:spPr bwMode="auto">
            <a:xfrm rot="16200000">
              <a:off x="4148" y="3115"/>
              <a:ext cx="1668" cy="2200"/>
            </a:xfrm>
            <a:prstGeom prst="wedgeRectCallout">
              <a:avLst>
                <a:gd name="adj1" fmla="val 1977"/>
                <a:gd name="adj2" fmla="val 346491"/>
              </a:avLst>
            </a:prstGeom>
            <a:solidFill>
              <a:srgbClr val="BBE0E3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eaVert" wrap="square" lIns="45673" tIns="22836" rIns="45673" bIns="2283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</a:pPr>
              <a:r>
                <a:rPr kumimoji="0" lang="ar-SY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ea typeface="Arial" pitchFamily="34" charset="0"/>
                  <a:cs typeface="Simplified Arabic" pitchFamily="2" charset="-78"/>
                </a:rPr>
                <a:t>الخطوة 5</a:t>
              </a:r>
            </a:p>
            <a:p>
              <a:pPr marL="0" marR="0" lvl="0" indent="0" algn="ct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</a:pPr>
              <a:r>
                <a:rPr kumimoji="0" lang="ar-SY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ea typeface="Arial" pitchFamily="34" charset="0"/>
                  <a:cs typeface="Simplified Arabic" pitchFamily="2" charset="-78"/>
                </a:rPr>
                <a:t>الرصد، التقييم،</a:t>
              </a:r>
            </a:p>
            <a:p>
              <a:pPr marL="0" marR="0" lvl="0" indent="0" algn="ct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</a:pPr>
              <a:r>
                <a:rPr kumimoji="0" lang="ar-SY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ea typeface="Arial" pitchFamily="34" charset="0"/>
                  <a:cs typeface="Simplified Arabic" pitchFamily="2" charset="-78"/>
                </a:rPr>
                <a:t>التطوير</a:t>
              </a:r>
              <a:endPara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7" name="AutoShape 13"/>
            <p:cNvSpPr>
              <a:spLocks noChangeArrowheads="1"/>
            </p:cNvSpPr>
            <p:nvPr/>
          </p:nvSpPr>
          <p:spPr bwMode="auto">
            <a:xfrm>
              <a:off x="12382" y="2763"/>
              <a:ext cx="2300" cy="2906"/>
            </a:xfrm>
            <a:prstGeom prst="wedgeEllipseCallout">
              <a:avLst>
                <a:gd name="adj1" fmla="val -77875"/>
                <a:gd name="adj2" fmla="val -39574"/>
              </a:avLst>
            </a:prstGeom>
            <a:solidFill>
              <a:srgbClr val="BBE0E3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45673" tIns="22836" rIns="45673" bIns="2283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ar-SY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ea typeface="Arial" pitchFamily="34" charset="0"/>
                  <a:cs typeface="Simplified Arabic" pitchFamily="2" charset="-78"/>
                </a:rPr>
                <a:t>البيئة السياسية الخارجية</a:t>
              </a:r>
            </a:p>
            <a:p>
              <a:pPr marL="0" marR="0" lvl="0" indent="0" algn="ct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ar-SY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ea typeface="Arial" pitchFamily="34" charset="0"/>
                  <a:cs typeface="Simplified Arabic" pitchFamily="2" charset="-78"/>
                </a:rPr>
                <a:t>تأثيرات أخرى على القرارات وصناع القرار</a:t>
              </a:r>
              <a:endPara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8" name="AutoShape 14"/>
            <p:cNvSpPr>
              <a:spLocks noChangeArrowheads="1"/>
            </p:cNvSpPr>
            <p:nvPr/>
          </p:nvSpPr>
          <p:spPr bwMode="auto">
            <a:xfrm>
              <a:off x="8570" y="9581"/>
              <a:ext cx="2730" cy="2210"/>
            </a:xfrm>
            <a:prstGeom prst="wedgeEllipseCallout">
              <a:avLst>
                <a:gd name="adj1" fmla="val -122648"/>
                <a:gd name="adj2" fmla="val -56463"/>
              </a:avLst>
            </a:prstGeom>
            <a:solidFill>
              <a:srgbClr val="BBE0E3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45673" tIns="22836" rIns="45673" bIns="2283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ar-SY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ea typeface="Arial" pitchFamily="34" charset="0"/>
                  <a:cs typeface="Simplified Arabic" pitchFamily="2" charset="-78"/>
                </a:rPr>
                <a:t>نقاط الضبط:</a:t>
              </a:r>
            </a:p>
            <a:p>
              <a:pPr marL="0" marR="0" lvl="0" indent="0" algn="ct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ar-SY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ea typeface="Arial" pitchFamily="34" charset="0"/>
                  <a:cs typeface="Simplified Arabic" pitchFamily="2" charset="-78"/>
                </a:rPr>
                <a:t>التوقيت: ما هي دورة القضية الراهنة</a:t>
              </a:r>
              <a:endPara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2804" name="Group 52"/>
          <p:cNvGraphicFramePr>
            <a:graphicFrameLocks noGrp="1"/>
          </p:cNvGraphicFramePr>
          <p:nvPr/>
        </p:nvGraphicFramePr>
        <p:xfrm>
          <a:off x="1955800" y="2057400"/>
          <a:ext cx="5054600" cy="4114800"/>
        </p:xfrm>
        <a:graphic>
          <a:graphicData uri="http://schemas.openxmlformats.org/drawingml/2006/table">
            <a:tbl>
              <a:tblPr/>
              <a:tblGrid>
                <a:gridCol w="5054600"/>
              </a:tblGrid>
              <a:tr h="1676400">
                <a:tc>
                  <a:txBody>
                    <a:bodyPr/>
                    <a:lstStyle/>
                    <a:p>
                      <a:pPr algn="just" rtl="1">
                        <a:buFont typeface="Arial" pitchFamily="34" charset="0"/>
                        <a:buChar char="•"/>
                      </a:pPr>
                      <a:r>
                        <a:rPr lang="ar-SY" sz="24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توضيح المسائل/القضايا  المنهجية</a:t>
                      </a:r>
                    </a:p>
                    <a:p>
                      <a:pPr algn="just" rtl="1">
                        <a:buFont typeface="Arial" pitchFamily="34" charset="0"/>
                        <a:buChar char="•"/>
                      </a:pPr>
                      <a:r>
                        <a:rPr lang="ar-SY" sz="24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تحديد النطاق الجغرافي والجدول الزمني المفصل لإنتاج التقرير</a:t>
                      </a:r>
                    </a:p>
                    <a:p>
                      <a:pPr algn="just" rtl="1">
                        <a:buFont typeface="Arial" pitchFamily="34" charset="0"/>
                        <a:buChar char="•"/>
                      </a:pPr>
                      <a:r>
                        <a:rPr lang="ar-SY" sz="24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تحديد القضايا البيئية الرئيسية. </a:t>
                      </a:r>
                    </a:p>
                    <a:p>
                      <a:pPr algn="just" rtl="1">
                        <a:buFont typeface="Arial" pitchFamily="34" charset="0"/>
                        <a:buChar char="•"/>
                      </a:pPr>
                      <a:r>
                        <a:rPr lang="ar-SY" sz="24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تحديد المؤشرات </a:t>
                      </a:r>
                      <a:r>
                        <a:rPr lang="ar-EG" sz="24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والبيانات </a:t>
                      </a:r>
                      <a:r>
                        <a:rPr lang="ar-BH" sz="24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المطلوبة </a:t>
                      </a:r>
                      <a:r>
                        <a:rPr lang="ar-EG" sz="24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و</a:t>
                      </a:r>
                      <a:r>
                        <a:rPr lang="ar-SY" sz="24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مصادر المعلومات.</a:t>
                      </a:r>
                    </a:p>
                    <a:p>
                      <a:pPr algn="just" rtl="1">
                        <a:buFont typeface="Arial" pitchFamily="34" charset="0"/>
                        <a:buChar char="•"/>
                      </a:pPr>
                      <a:r>
                        <a:rPr lang="ar-EG" sz="24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صياغة </a:t>
                      </a:r>
                      <a:r>
                        <a:rPr lang="ar-BH" sz="24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الخطوط العريضة ل</a:t>
                      </a:r>
                      <a:r>
                        <a:rPr lang="ar-SY" sz="24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لتقرير</a:t>
                      </a:r>
                      <a:r>
                        <a:rPr lang="ar-SY" sz="24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</a:p>
                    <a:p>
                      <a:pPr algn="just" rtl="1">
                        <a:buFont typeface="Arial" pitchFamily="34" charset="0"/>
                        <a:buChar char="•"/>
                      </a:pPr>
                      <a:r>
                        <a:rPr lang="ar-SY" sz="24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تحديد الجمهور المستهدف. </a:t>
                      </a:r>
                    </a:p>
                    <a:p>
                      <a:pPr algn="just" rtl="1">
                        <a:buFont typeface="Arial" pitchFamily="34" charset="0"/>
                        <a:buChar char="•"/>
                      </a:pPr>
                      <a:r>
                        <a:rPr lang="ar-SY" sz="24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وضع إستراتيجية للتأثير. </a:t>
                      </a:r>
                    </a:p>
                    <a:p>
                      <a:pPr algn="just" rtl="1">
                        <a:buFont typeface="Arial" pitchFamily="34" charset="0"/>
                        <a:buChar char="•"/>
                      </a:pPr>
                      <a:r>
                        <a:rPr lang="ar-SY" sz="24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مناقشة </a:t>
                      </a:r>
                      <a:r>
                        <a:rPr lang="ar-EG" sz="24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العناصر</a:t>
                      </a:r>
                      <a:r>
                        <a:rPr lang="ar-EG" sz="2400" i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الضرورية لنشر ال</a:t>
                      </a:r>
                      <a:r>
                        <a:rPr lang="ar-SY" sz="24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إستراتيجية</a:t>
                      </a:r>
                      <a:r>
                        <a:rPr lang="ar-EG" sz="2400" i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والإبلاغ </a:t>
                      </a:r>
                      <a:r>
                        <a:rPr lang="ar-EG" sz="2400" i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بشأنها</a:t>
                      </a:r>
                      <a:r>
                        <a:rPr lang="ar-BH" sz="2400" i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ar-SY" sz="2400" i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02805" name="Group 53"/>
          <p:cNvGraphicFramePr>
            <a:graphicFrameLocks noGrp="1"/>
          </p:cNvGraphicFramePr>
          <p:nvPr/>
        </p:nvGraphicFramePr>
        <p:xfrm>
          <a:off x="393700" y="2057400"/>
          <a:ext cx="1231900" cy="3590544"/>
        </p:xfrm>
        <a:graphic>
          <a:graphicData uri="http://schemas.openxmlformats.org/drawingml/2006/table">
            <a:tbl>
              <a:tblPr/>
              <a:tblGrid>
                <a:gridCol w="1231900"/>
              </a:tblGrid>
              <a:tr h="3505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ea typeface="MS PGothic" pitchFamily="34" charset="-128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4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Arial" charset="0"/>
                          <a:ea typeface="MS PGothic" pitchFamily="34" charset="-128"/>
                          <a:cs typeface="Arial" charset="0"/>
                        </a:rPr>
                        <a:t>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lang="ar-SY" sz="2800" kern="120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النطاق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lang="ar-SY" sz="2800" kern="120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و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lang="ar-SA" sz="2800" kern="120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التصميم</a:t>
                      </a:r>
                      <a:r>
                        <a:rPr lang="ar-SY" sz="2800" kern="120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lang="ar-SY" sz="1800" kern="120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(2-4 أسابيع)</a:t>
                      </a:r>
                      <a:endParaRPr kumimoji="0" lang="en-US" sz="1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Arial" charset="0"/>
                        <a:ea typeface="MS PGothic" pitchFamily="34" charset="-128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Arial" charset="0"/>
                        <a:ea typeface="MS PGothic" pitchFamily="34" charset="-128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02787" name="Group 35"/>
          <p:cNvGraphicFramePr>
            <a:graphicFrameLocks noGrp="1"/>
          </p:cNvGraphicFramePr>
          <p:nvPr/>
        </p:nvGraphicFramePr>
        <p:xfrm>
          <a:off x="7315200" y="2057400"/>
          <a:ext cx="1570038" cy="3492500"/>
        </p:xfrm>
        <a:graphic>
          <a:graphicData uri="http://schemas.openxmlformats.org/drawingml/2006/table">
            <a:tbl>
              <a:tblPr/>
              <a:tblGrid>
                <a:gridCol w="1570038"/>
              </a:tblGrid>
              <a:tr h="3492500">
                <a:tc>
                  <a:txBody>
                    <a:bodyPr/>
                    <a:lstStyle/>
                    <a:p>
                      <a:pPr marL="177800" marR="0" lvl="0" indent="-17780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Tx/>
                        <a:buFontTx/>
                        <a:buBlip>
                          <a:blip r:embed="rId3"/>
                        </a:buBlip>
                        <a:tabLst/>
                      </a:pPr>
                      <a:endParaRPr kumimoji="0" lang="en-US" sz="1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charset="0"/>
                        <a:ea typeface="MS PGothic" pitchFamily="34" charset="-128"/>
                        <a:cs typeface="Arial" charset="0"/>
                      </a:endParaRPr>
                    </a:p>
                    <a:p>
                      <a:pPr algn="r" rtl="1">
                        <a:buFont typeface="Arial" pitchFamily="34" charset="0"/>
                        <a:buChar char="•"/>
                      </a:pPr>
                      <a:r>
                        <a:rPr lang="ar-SY" sz="24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تصميم </a:t>
                      </a:r>
                      <a:r>
                        <a:rPr lang="ar-BH" sz="24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</a:t>
                      </a:r>
                      <a:r>
                        <a:rPr lang="ar-SY" sz="24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لتقرير </a:t>
                      </a:r>
                      <a:r>
                        <a:rPr lang="ar-SY" sz="24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(مخطط </a:t>
                      </a:r>
                      <a:r>
                        <a:rPr lang="ar-SY" sz="24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تفصيلي</a:t>
                      </a:r>
                      <a:r>
                        <a:rPr lang="ar-BH" sz="24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للمحتويات</a:t>
                      </a:r>
                      <a:r>
                        <a:rPr lang="ar-SY" sz="24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ar-SY" sz="2400" i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 rtl="1">
                        <a:buFont typeface="Arial" pitchFamily="34" charset="0"/>
                        <a:buNone/>
                      </a:pPr>
                      <a:endParaRPr lang="ar-SY" sz="2400" i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 rtl="1">
                        <a:buFont typeface="Arial" pitchFamily="34" charset="0"/>
                        <a:buChar char="•"/>
                      </a:pPr>
                      <a:r>
                        <a:rPr lang="ar-SY" sz="24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إستراتيجية التأثير</a:t>
                      </a:r>
                      <a:endParaRPr lang="ar-SY" sz="2400" i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</a:tr>
            </a:tbl>
          </a:graphicData>
        </a:graphic>
      </p:graphicFrame>
      <p:sp>
        <p:nvSpPr>
          <p:cNvPr id="35860" name="AutoShape 20"/>
          <p:cNvSpPr>
            <a:spLocks noChangeArrowheads="1"/>
          </p:cNvSpPr>
          <p:nvPr/>
        </p:nvSpPr>
        <p:spPr bwMode="auto">
          <a:xfrm>
            <a:off x="825500" y="6019800"/>
            <a:ext cx="304800" cy="304800"/>
          </a:xfrm>
          <a:prstGeom prst="upDownArrow">
            <a:avLst>
              <a:gd name="adj1" fmla="val 0"/>
              <a:gd name="adj2" fmla="val 20000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4400">
              <a:ea typeface="MS PGothic" pitchFamily="34" charset="-128"/>
            </a:endParaRPr>
          </a:p>
        </p:txBody>
      </p:sp>
      <p:sp>
        <p:nvSpPr>
          <p:cNvPr id="35861" name="AutoShape 21"/>
          <p:cNvSpPr>
            <a:spLocks noChangeArrowheads="1"/>
          </p:cNvSpPr>
          <p:nvPr/>
        </p:nvSpPr>
        <p:spPr bwMode="auto">
          <a:xfrm>
            <a:off x="863600" y="1625600"/>
            <a:ext cx="304800" cy="304800"/>
          </a:xfrm>
          <a:prstGeom prst="upDownArrow">
            <a:avLst>
              <a:gd name="adj1" fmla="val 0"/>
              <a:gd name="adj2" fmla="val 20000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4400">
              <a:ea typeface="MS PGothic" pitchFamily="34" charset="-128"/>
            </a:endParaRPr>
          </a:p>
        </p:txBody>
      </p:sp>
      <p:sp>
        <p:nvSpPr>
          <p:cNvPr id="35862" name="AutoShape 22"/>
          <p:cNvSpPr>
            <a:spLocks noChangeArrowheads="1"/>
          </p:cNvSpPr>
          <p:nvPr/>
        </p:nvSpPr>
        <p:spPr bwMode="auto">
          <a:xfrm>
            <a:off x="7010400" y="3733800"/>
            <a:ext cx="228600" cy="228600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4400">
              <a:ea typeface="MS PGothic" pitchFamily="34" charset="-128"/>
            </a:endParaRPr>
          </a:p>
        </p:txBody>
      </p:sp>
      <p:sp>
        <p:nvSpPr>
          <p:cNvPr id="35863" name="AutoShape 23"/>
          <p:cNvSpPr>
            <a:spLocks noChangeArrowheads="1"/>
          </p:cNvSpPr>
          <p:nvPr/>
        </p:nvSpPr>
        <p:spPr bwMode="auto">
          <a:xfrm>
            <a:off x="1651000" y="3721100"/>
            <a:ext cx="228600" cy="228600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4400">
              <a:ea typeface="MS PGothic" pitchFamily="34" charset="-128"/>
            </a:endParaRPr>
          </a:p>
        </p:txBody>
      </p:sp>
      <p:sp>
        <p:nvSpPr>
          <p:cNvPr id="35864" name="Line 24"/>
          <p:cNvSpPr>
            <a:spLocks noChangeShapeType="1"/>
          </p:cNvSpPr>
          <p:nvPr/>
        </p:nvSpPr>
        <p:spPr bwMode="auto">
          <a:xfrm>
            <a:off x="241300" y="2108200"/>
            <a:ext cx="0" cy="3733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7657" name="Rectangle 27"/>
          <p:cNvSpPr>
            <a:spLocks noChangeArrowheads="1"/>
          </p:cNvSpPr>
          <p:nvPr/>
        </p:nvSpPr>
        <p:spPr bwMode="auto">
          <a:xfrm>
            <a:off x="1214414" y="214290"/>
            <a:ext cx="614366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rtl="1" eaLnBrk="0" hangingPunct="0">
              <a:defRPr/>
            </a:pPr>
            <a:r>
              <a:rPr lang="ar-EG" sz="3200" dirty="0" smtClean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المرحلة الثالثة: تحديد النطاق والتصميم</a:t>
            </a:r>
            <a:endParaRPr lang="en-US" sz="3200" dirty="0">
              <a:solidFill>
                <a:schemeClr val="tx1"/>
              </a:solidFill>
              <a:latin typeface="Times New Roman" pitchFamily="18" charset="0"/>
              <a:ea typeface="MS PGothic" pitchFamily="34" charset="-128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699343" y="44624"/>
            <a:ext cx="7185025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rtl="1" eaLnBrk="0" hangingPunct="0">
              <a:defRPr/>
            </a:pPr>
            <a:r>
              <a:rPr lang="ar-EG" sz="2800" b="0" kern="1200" dirty="0" smtClean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Arial" charset="0"/>
              </a:rPr>
              <a:t>تمرين: التحديات والاستراتيجيات المرتبطة بالتقييم البيئي المتكامل الوطني</a:t>
            </a:r>
            <a:endParaRPr lang="en-US" sz="2800" b="0" kern="1200" dirty="0" smtClean="0">
              <a:solidFill>
                <a:schemeClr val="tx1"/>
              </a:solidFill>
              <a:latin typeface="Times New Roman" pitchFamily="18" charset="0"/>
              <a:ea typeface="MS PGothic" pitchFamily="34" charset="-128"/>
              <a:cs typeface="Arial" charset="0"/>
            </a:endParaRP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30832" y="1443038"/>
            <a:ext cx="8229600" cy="4525962"/>
          </a:xfrm>
        </p:spPr>
        <p:txBody>
          <a:bodyPr/>
          <a:lstStyle/>
          <a:p>
            <a:pPr marL="457200" lvl="1" indent="-342900" algn="r" rtl="1" eaLnBrk="1" hangingPunct="1">
              <a:lnSpc>
                <a:spcPct val="90000"/>
              </a:lnSpc>
              <a:spcBef>
                <a:spcPts val="1800"/>
              </a:spcBef>
              <a:spcAft>
                <a:spcPts val="1200"/>
              </a:spcAft>
              <a:buClr>
                <a:schemeClr val="tx1"/>
              </a:buClr>
              <a:buFontTx/>
              <a:buNone/>
            </a:pPr>
            <a:r>
              <a:rPr lang="ar-EG" b="0" dirty="0" smtClean="0">
                <a:solidFill>
                  <a:schemeClr val="tx1"/>
                </a:solidFill>
              </a:rPr>
              <a:t>بشكل فردي، </a:t>
            </a:r>
            <a:r>
              <a:rPr lang="ar-EG" b="0" dirty="0" smtClean="0">
                <a:solidFill>
                  <a:schemeClr val="tx1"/>
                </a:solidFill>
              </a:rPr>
              <a:t>فكر </a:t>
            </a:r>
            <a:r>
              <a:rPr lang="ar-EG" b="0" dirty="0" smtClean="0">
                <a:solidFill>
                  <a:schemeClr val="tx1"/>
                </a:solidFill>
              </a:rPr>
              <a:t>في ما يلي:</a:t>
            </a:r>
          </a:p>
          <a:p>
            <a:pPr marL="457200" lvl="1" indent="-342900" algn="r" rtl="1" eaLnBrk="1" hangingPunct="1">
              <a:lnSpc>
                <a:spcPct val="90000"/>
              </a:lnSpc>
              <a:spcBef>
                <a:spcPts val="1800"/>
              </a:spcBef>
              <a:spcAft>
                <a:spcPts val="1200"/>
              </a:spcAft>
              <a:buClr>
                <a:schemeClr val="tx1"/>
              </a:buClr>
            </a:pPr>
            <a:r>
              <a:rPr lang="ar-EG" b="0" dirty="0" smtClean="0">
                <a:solidFill>
                  <a:schemeClr val="tx1"/>
                </a:solidFill>
              </a:rPr>
              <a:t>لماذا تعتقد أنه من المهم لبلدك أن يكون </a:t>
            </a:r>
            <a:r>
              <a:rPr lang="ar-EG" b="0" dirty="0" smtClean="0">
                <a:solidFill>
                  <a:schemeClr val="tx1"/>
                </a:solidFill>
              </a:rPr>
              <a:t>مشاركا </a:t>
            </a:r>
            <a:r>
              <a:rPr lang="ar-EG" b="0" dirty="0" smtClean="0">
                <a:solidFill>
                  <a:schemeClr val="tx1"/>
                </a:solidFill>
              </a:rPr>
              <a:t>في عملية تقييم بيئي على المستوى الوطني؟</a:t>
            </a:r>
          </a:p>
          <a:p>
            <a:pPr marL="457200" lvl="1" indent="-342900" algn="r" rtl="1" eaLnBrk="1" hangingPunct="1">
              <a:lnSpc>
                <a:spcPct val="90000"/>
              </a:lnSpc>
              <a:spcBef>
                <a:spcPts val="1800"/>
              </a:spcBef>
              <a:spcAft>
                <a:spcPts val="1200"/>
              </a:spcAft>
              <a:buClr>
                <a:schemeClr val="tx1"/>
              </a:buClr>
            </a:pPr>
            <a:r>
              <a:rPr lang="ar-EG" b="0" dirty="0" smtClean="0">
                <a:solidFill>
                  <a:schemeClr val="tx1"/>
                </a:solidFill>
              </a:rPr>
              <a:t>ما النتائج المرجوة التي تأمل أن تراها تتحقق نتيجة لتلك المشاركة؟</a:t>
            </a:r>
          </a:p>
          <a:p>
            <a:pPr marL="457200" lvl="1" indent="-342900" algn="r" rtl="1" eaLnBrk="1" hangingPunct="1">
              <a:lnSpc>
                <a:spcPct val="90000"/>
              </a:lnSpc>
              <a:spcBef>
                <a:spcPts val="1800"/>
              </a:spcBef>
              <a:spcAft>
                <a:spcPts val="1200"/>
              </a:spcAft>
              <a:buClr>
                <a:schemeClr val="tx1"/>
              </a:buClr>
            </a:pPr>
            <a:r>
              <a:rPr lang="ar-EG" b="0" dirty="0" smtClean="0">
                <a:solidFill>
                  <a:schemeClr val="tx1"/>
                </a:solidFill>
              </a:rPr>
              <a:t>ما هي العقبات التي قد تواجهك؟</a:t>
            </a:r>
            <a:endParaRPr lang="en-US" b="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83319" y="188640"/>
            <a:ext cx="718502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rtl="1" eaLnBrk="0" hangingPunct="0">
              <a:defRPr/>
            </a:pPr>
            <a:r>
              <a:rPr lang="ar-SY" sz="3200" b="0" kern="1200" dirty="0" smtClean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مخرجات عملية</a:t>
            </a:r>
            <a:r>
              <a:rPr lang="ar-EG" sz="3200" b="0" kern="1200" dirty="0" smtClean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 </a:t>
            </a:r>
            <a:r>
              <a:rPr lang="ar-SY" sz="3200" b="0" kern="1200" dirty="0" smtClean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التخطيط </a:t>
            </a:r>
            <a:endParaRPr lang="en-US" sz="3200" b="0" kern="1200" dirty="0" smtClean="0">
              <a:solidFill>
                <a:schemeClr val="tx1"/>
              </a:solidFill>
              <a:latin typeface="Times New Roman" pitchFamily="18" charset="0"/>
              <a:ea typeface="MS PGothic" pitchFamily="34" charset="-128"/>
              <a:cs typeface="Times New Roman" pitchFamily="18" charset="0"/>
            </a:endParaRP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42267" y="1423318"/>
            <a:ext cx="7687319" cy="4525962"/>
          </a:xfrm>
          <a:ln>
            <a:noFill/>
          </a:ln>
        </p:spPr>
        <p:txBody>
          <a:bodyPr/>
          <a:lstStyle/>
          <a:p>
            <a:pPr marL="457200" lvl="1" indent="-342900" algn="r" rtl="1">
              <a:buFont typeface="Arial" pitchFamily="34" charset="0"/>
              <a:buChar char="•"/>
              <a:defRPr/>
            </a:pPr>
            <a:r>
              <a:rPr lang="ar-SY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فهم المشاركين </a:t>
            </a:r>
            <a:r>
              <a:rPr lang="ar-EG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ل</a:t>
            </a:r>
            <a:r>
              <a:rPr lang="ar-SY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منهجية عملية التقييم البيئي المتكامل</a:t>
            </a:r>
            <a:endParaRPr lang="ar-EG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1" indent="-342900" algn="r" rtl="1">
              <a:buFont typeface="Arial" pitchFamily="34" charset="0"/>
              <a:buChar char="•"/>
              <a:defRPr/>
            </a:pPr>
            <a:r>
              <a:rPr lang="ar-SY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جدول زمني يحدد نتائج كل مرحلة</a:t>
            </a:r>
          </a:p>
          <a:p>
            <a:pPr marL="457200" lvl="1" indent="-342900" algn="r" rtl="1">
              <a:buFont typeface="Arial" pitchFamily="34" charset="0"/>
              <a:buChar char="•"/>
              <a:defRPr/>
            </a:pPr>
            <a:r>
              <a:rPr lang="ar-SY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تحديد الاحتياجات</a:t>
            </a:r>
            <a:endParaRPr lang="en-GB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1" indent="-342900" algn="r" rtl="1">
              <a:buFont typeface="Arial" pitchFamily="34" charset="0"/>
              <a:buChar char="•"/>
              <a:defRPr/>
            </a:pPr>
            <a:r>
              <a:rPr lang="ar-SY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آليات التنسيق</a:t>
            </a:r>
            <a:endParaRPr lang="en-GB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1" indent="-342900" algn="r" rtl="1">
              <a:buFont typeface="Arial" pitchFamily="34" charset="0"/>
              <a:buChar char="•"/>
              <a:defRPr/>
            </a:pPr>
            <a:r>
              <a:rPr lang="ar-SY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استعراض إستراتيجية التأثير وتحديد طرق قياس التأثير</a:t>
            </a:r>
          </a:p>
          <a:p>
            <a:pPr marL="457200" lvl="1" indent="-342900" algn="r" rtl="1">
              <a:buFont typeface="Arial" pitchFamily="34" charset="0"/>
              <a:buChar char="•"/>
              <a:defRPr/>
            </a:pPr>
            <a:r>
              <a:rPr lang="ar-SY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تطوير إستراتيجية الاتصال والتواصل</a:t>
            </a:r>
          </a:p>
          <a:p>
            <a:pPr marL="457200" lvl="1" indent="-342900" algn="r" rtl="1">
              <a:buFont typeface="Arial" pitchFamily="34" charset="0"/>
              <a:buChar char="•"/>
              <a:defRPr/>
            </a:pPr>
            <a:r>
              <a:rPr lang="ar-SY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تطوير نظام للرصد والتقييم</a:t>
            </a:r>
            <a:endParaRPr lang="en-US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1"/>
          <p:cNvSpPr>
            <a:spLocks noChangeArrowheads="1"/>
          </p:cNvSpPr>
          <p:nvPr/>
        </p:nvSpPr>
        <p:spPr bwMode="auto">
          <a:xfrm>
            <a:off x="2484438" y="6092825"/>
            <a:ext cx="39465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buClr>
                <a:srgbClr val="006600"/>
              </a:buClr>
              <a:buFont typeface="Symbol" pitchFamily="18" charset="2"/>
              <a:buChar char="*"/>
            </a:pPr>
            <a:r>
              <a:rPr lang="en-US" sz="2000" i="1">
                <a:latin typeface="Times New Roman" pitchFamily="18" charset="0"/>
                <a:ea typeface="MS PGothic" pitchFamily="34" charset="-128"/>
              </a:rPr>
              <a:t>Stages of the National IEA Process</a:t>
            </a:r>
            <a:r>
              <a:rPr lang="en-US" sz="2000">
                <a:latin typeface="Times New Roman" pitchFamily="18" charset="0"/>
                <a:ea typeface="MS PGothic" pitchFamily="34" charset="-128"/>
              </a:rPr>
              <a:t> </a:t>
            </a:r>
          </a:p>
        </p:txBody>
      </p:sp>
      <p:graphicFrame>
        <p:nvGraphicFramePr>
          <p:cNvPr id="12" name="Group 2"/>
          <p:cNvGraphicFramePr>
            <a:graphicFrameLocks noGrp="1"/>
          </p:cNvGraphicFramePr>
          <p:nvPr/>
        </p:nvGraphicFramePr>
        <p:xfrm>
          <a:off x="357188" y="2500313"/>
          <a:ext cx="1428760" cy="2714644"/>
        </p:xfrm>
        <a:graphic>
          <a:graphicData uri="http://schemas.openxmlformats.org/drawingml/2006/table">
            <a:tbl>
              <a:tblPr/>
              <a:tblGrid>
                <a:gridCol w="1428760"/>
              </a:tblGrid>
              <a:tr h="271464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2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Arial" charset="0"/>
                          <a:ea typeface="MS PGothic" pitchFamily="34" charset="-128"/>
                          <a:cs typeface="Arial" charset="0"/>
                        </a:rPr>
                        <a:t>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ar-SY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pitchFamily="34" charset="-128"/>
                          <a:cs typeface="Arial" charset="0"/>
                        </a:rPr>
                        <a:t>التخطيط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ar-SY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pitchFamily="34" charset="-128"/>
                          <a:cs typeface="Arial" charset="0"/>
                        </a:rPr>
                        <a:t> 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PGothic" pitchFamily="34" charset="-128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ar-SY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pitchFamily="34" charset="-128"/>
                          <a:cs typeface="Arial" charset="0"/>
                        </a:rPr>
                        <a:t>(4-6 أسابيع)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ea typeface="MS PGothic" pitchFamily="34" charset="-128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" name="Group 8"/>
          <p:cNvGraphicFramePr>
            <a:graphicFrameLocks noGrp="1"/>
          </p:cNvGraphicFramePr>
          <p:nvPr/>
        </p:nvGraphicFramePr>
        <p:xfrm>
          <a:off x="2071688" y="2500313"/>
          <a:ext cx="4500594" cy="2651760"/>
        </p:xfrm>
        <a:graphic>
          <a:graphicData uri="http://schemas.openxmlformats.org/drawingml/2006/table">
            <a:tbl>
              <a:tblPr/>
              <a:tblGrid>
                <a:gridCol w="4500594"/>
              </a:tblGrid>
              <a:tr h="1354138">
                <a:tc>
                  <a:txBody>
                    <a:bodyPr/>
                    <a:lstStyle/>
                    <a:p>
                      <a:pPr algn="r" rtl="1">
                        <a:buFont typeface="Arial" pitchFamily="34" charset="0"/>
                        <a:buChar char="•"/>
                      </a:pPr>
                      <a:r>
                        <a:rPr lang="ar-SY" sz="24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تحديد الأنشطة، وإسناد المسؤوليات وتحديد </a:t>
                      </a:r>
                      <a:r>
                        <a:rPr lang="ar-EG" sz="24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المخرجات </a:t>
                      </a:r>
                      <a:r>
                        <a:rPr lang="ar-SY" sz="24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المتوقعة</a:t>
                      </a:r>
                    </a:p>
                    <a:p>
                      <a:pPr algn="r" rtl="1">
                        <a:buFont typeface="Arial" pitchFamily="34" charset="0"/>
                        <a:buChar char="•"/>
                      </a:pPr>
                      <a:r>
                        <a:rPr lang="ar-SY" sz="24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تخصيص الموارد المالية والبشرية</a:t>
                      </a:r>
                    </a:p>
                    <a:p>
                      <a:pPr algn="r" rtl="1">
                        <a:buFont typeface="Arial" pitchFamily="34" charset="0"/>
                        <a:buChar char="•"/>
                      </a:pPr>
                      <a:r>
                        <a:rPr lang="ar-EG" sz="24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مراجعة </a:t>
                      </a:r>
                      <a:r>
                        <a:rPr lang="ar-SY" sz="24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إستراتيجية التأثير </a:t>
                      </a:r>
                      <a:r>
                        <a:rPr lang="ar-EG" sz="24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وتكييفها مع تعريف </a:t>
                      </a:r>
                      <a:r>
                        <a:rPr lang="ar-SY" sz="24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مؤشرات التأثير </a:t>
                      </a:r>
                    </a:p>
                    <a:p>
                      <a:pPr algn="r" rtl="1">
                        <a:buFont typeface="Arial" pitchFamily="34" charset="0"/>
                        <a:buChar char="•"/>
                      </a:pPr>
                      <a:r>
                        <a:rPr lang="ar-SY" sz="24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وضع إستراتيجية للاتصال </a:t>
                      </a:r>
                      <a:r>
                        <a:rPr lang="ar-EG" sz="24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والتواصل</a:t>
                      </a:r>
                      <a:r>
                        <a:rPr lang="ar-SY" sz="24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algn="r" rtl="1">
                        <a:buFont typeface="Arial" pitchFamily="34" charset="0"/>
                        <a:buChar char="•"/>
                      </a:pPr>
                      <a:r>
                        <a:rPr lang="ar-SY" sz="24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وضع نظام للرصد والتقييم.</a:t>
                      </a:r>
                      <a:endParaRPr lang="ar-SY" sz="2400" i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" name="Group 14"/>
          <p:cNvGraphicFramePr>
            <a:graphicFrameLocks noGrp="1"/>
          </p:cNvGraphicFramePr>
          <p:nvPr/>
        </p:nvGraphicFramePr>
        <p:xfrm>
          <a:off x="6929438" y="2500313"/>
          <a:ext cx="1676400" cy="2651760"/>
        </p:xfrm>
        <a:graphic>
          <a:graphicData uri="http://schemas.openxmlformats.org/drawingml/2006/table">
            <a:tbl>
              <a:tblPr/>
              <a:tblGrid>
                <a:gridCol w="1676400"/>
              </a:tblGrid>
              <a:tr h="1371600">
                <a:tc>
                  <a:txBody>
                    <a:bodyPr/>
                    <a:lstStyle/>
                    <a:p>
                      <a:pPr marL="228600" indent="-228600" algn="r" rtl="1">
                        <a:buFont typeface="Arial" pitchFamily="34" charset="0"/>
                        <a:buChar char="•"/>
                      </a:pPr>
                      <a:r>
                        <a:rPr lang="ar-SY" sz="24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خطة التنفيذ</a:t>
                      </a:r>
                    </a:p>
                    <a:p>
                      <a:pPr marL="228600" indent="-228600" algn="r" rtl="1">
                        <a:buFont typeface="Arial" pitchFamily="34" charset="0"/>
                        <a:buChar char="•"/>
                      </a:pPr>
                      <a:r>
                        <a:rPr lang="ar-SY" sz="24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إستراتيجية التأثير</a:t>
                      </a:r>
                      <a:r>
                        <a:rPr lang="ar-EG" sz="2400" i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المعدّلة</a:t>
                      </a:r>
                      <a:endParaRPr lang="ar-SY" sz="2400" i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28600" indent="-228600" algn="r" rtl="1">
                        <a:buFont typeface="Arial" pitchFamily="34" charset="0"/>
                        <a:buChar char="•"/>
                      </a:pPr>
                      <a:r>
                        <a:rPr lang="ar-SY" sz="24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إستراتيجية</a:t>
                      </a:r>
                      <a:r>
                        <a:rPr lang="ar-EG" sz="24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الانتشار</a:t>
                      </a:r>
                      <a:r>
                        <a:rPr lang="ar-SY" sz="24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ar-EG" sz="24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و</a:t>
                      </a:r>
                      <a:r>
                        <a:rPr lang="ar-SY" sz="24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الاتصال.</a:t>
                      </a:r>
                      <a:endParaRPr lang="ar-SY" sz="2400" i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E4BA"/>
                    </a:solidFill>
                  </a:tcPr>
                </a:tc>
              </a:tr>
            </a:tbl>
          </a:graphicData>
        </a:graphic>
      </p:graphicFrame>
      <p:sp>
        <p:nvSpPr>
          <p:cNvPr id="37909" name="AutoShape 60"/>
          <p:cNvSpPr>
            <a:spLocks noChangeArrowheads="1"/>
          </p:cNvSpPr>
          <p:nvPr/>
        </p:nvSpPr>
        <p:spPr bwMode="auto">
          <a:xfrm>
            <a:off x="1785938" y="3429000"/>
            <a:ext cx="228600" cy="228600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4400">
              <a:ea typeface="MS PGothic" pitchFamily="34" charset="-128"/>
            </a:endParaRPr>
          </a:p>
        </p:txBody>
      </p:sp>
      <p:sp>
        <p:nvSpPr>
          <p:cNvPr id="37910" name="AutoShape 63"/>
          <p:cNvSpPr>
            <a:spLocks noChangeArrowheads="1"/>
          </p:cNvSpPr>
          <p:nvPr/>
        </p:nvSpPr>
        <p:spPr bwMode="auto">
          <a:xfrm>
            <a:off x="6643688" y="3643313"/>
            <a:ext cx="228600" cy="228600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4400">
              <a:ea typeface="MS PGothic" pitchFamily="34" charset="-128"/>
            </a:endParaRPr>
          </a:p>
        </p:txBody>
      </p:sp>
      <p:sp>
        <p:nvSpPr>
          <p:cNvPr id="17" name="Rectangle 27"/>
          <p:cNvSpPr>
            <a:spLocks noChangeArrowheads="1"/>
          </p:cNvSpPr>
          <p:nvPr/>
        </p:nvSpPr>
        <p:spPr bwMode="auto">
          <a:xfrm>
            <a:off x="925562" y="285750"/>
            <a:ext cx="652294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rtl="1" eaLnBrk="0" hangingPunct="0">
              <a:defRPr/>
            </a:pPr>
            <a:r>
              <a:rPr lang="ar-SY" sz="3200" dirty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Arial" charset="0"/>
              </a:rPr>
              <a:t>المرحلة 4 </a:t>
            </a:r>
            <a:r>
              <a:rPr lang="ar-SY" sz="3200" dirty="0" smtClean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Arial" charset="0"/>
              </a:rPr>
              <a:t>التخطيط</a:t>
            </a:r>
            <a:endParaRPr lang="en-US" sz="3200" dirty="0">
              <a:solidFill>
                <a:schemeClr val="tx1"/>
              </a:solidFill>
              <a:latin typeface="Times New Roman" pitchFamily="18" charset="0"/>
              <a:ea typeface="MS PGothic" pitchFamily="34" charset="-128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857224" y="142852"/>
            <a:ext cx="6786610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ar-EG" sz="3200" dirty="0" smtClean="0"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مثال: جدول زمني لعملية التقييم البيئي المتكامل</a:t>
            </a:r>
            <a:endParaRPr lang="en-US" sz="3200" dirty="0">
              <a:latin typeface="Times New Roman" pitchFamily="18" charset="0"/>
              <a:ea typeface="MS PGothic" pitchFamily="34" charset="-128"/>
              <a:cs typeface="Times New Roman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14282" y="1477443"/>
          <a:ext cx="8286813" cy="5023391"/>
        </p:xfrm>
        <a:graphic>
          <a:graphicData uri="http://schemas.openxmlformats.org/drawingml/2006/table">
            <a:tbl>
              <a:tblPr/>
              <a:tblGrid>
                <a:gridCol w="504249"/>
                <a:gridCol w="505201"/>
                <a:gridCol w="505201"/>
                <a:gridCol w="505201"/>
                <a:gridCol w="505201"/>
                <a:gridCol w="505201"/>
                <a:gridCol w="504249"/>
                <a:gridCol w="505201"/>
                <a:gridCol w="505201"/>
                <a:gridCol w="505201"/>
                <a:gridCol w="505201"/>
                <a:gridCol w="505201"/>
                <a:gridCol w="2226305"/>
              </a:tblGrid>
              <a:tr h="414338"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Simplified Arabic"/>
                        </a:rPr>
                        <a:t>12</a:t>
                      </a:r>
                      <a:endParaRPr lang="en-US" sz="2800" b="1" dirty="0">
                        <a:solidFill>
                          <a:schemeClr val="tx1"/>
                        </a:solidFill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Simplified Arabic"/>
                        </a:rPr>
                        <a:t>11</a:t>
                      </a:r>
                      <a:endParaRPr lang="en-US" sz="32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Simplified Arabic"/>
                        </a:rPr>
                        <a:t>10</a:t>
                      </a:r>
                      <a:endParaRPr lang="en-US" sz="32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Simplified Arabic"/>
                        </a:rPr>
                        <a:t>9</a:t>
                      </a:r>
                      <a:endParaRPr lang="en-US" sz="32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Simplified Arabic"/>
                        </a:rPr>
                        <a:t>8</a:t>
                      </a:r>
                      <a:endParaRPr lang="en-US" sz="32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Simplified Arabic"/>
                        </a:rPr>
                        <a:t>7</a:t>
                      </a:r>
                      <a:endParaRPr lang="en-US" sz="32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Simplified Arabic"/>
                        </a:rPr>
                        <a:t>6</a:t>
                      </a:r>
                      <a:endParaRPr lang="en-US" sz="32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Simplified Arabic"/>
                        </a:rPr>
                        <a:t>5</a:t>
                      </a:r>
                      <a:endParaRPr lang="en-US" sz="32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Simplified Arabic"/>
                        </a:rPr>
                        <a:t>4</a:t>
                      </a:r>
                      <a:endParaRPr lang="en-US" sz="3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Simplified Arabic"/>
                        </a:rPr>
                        <a:t>3</a:t>
                      </a:r>
                      <a:endParaRPr lang="en-US" sz="3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Simplified Arabic"/>
                        </a:rPr>
                        <a:t>2</a:t>
                      </a:r>
                      <a:endParaRPr lang="en-US" sz="32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Simplified Arabic"/>
                        </a:rPr>
                        <a:t>1</a:t>
                      </a:r>
                      <a:endParaRPr lang="en-US" sz="32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Simplified Arabic"/>
                        </a:rPr>
                        <a:t>النشاطات/الأشهر</a:t>
                      </a:r>
                      <a:endParaRPr lang="en-US" sz="32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0881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20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Simplified Arabic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20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Simplified Arabic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20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Simplified Arabic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20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Simplified Arabic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20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Simplified Arabic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Simplified Arabic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20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Simplified Arabic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20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Simplified Arabic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20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Simplified Arabic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20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Simplified Arabic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20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Simplified Arabic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Simplified Arabic"/>
                        </a:rPr>
                        <a:t>X</a:t>
                      </a:r>
                      <a:endParaRPr lang="en-US" sz="32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Simplified Arabic"/>
                        </a:rPr>
                        <a:t>بدء العمليةِ وعقد الورشةِ الأولى</a:t>
                      </a:r>
                      <a:endParaRPr lang="en-US" sz="32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2642"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2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20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Simplified Arabic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20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Simplified Arabic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20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Simplified Arabic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20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Simplified Arabic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20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Simplified Arabic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Simplified Arabic"/>
                        </a:rPr>
                        <a:t>X</a:t>
                      </a:r>
                      <a:endParaRPr lang="en-US" sz="32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Simplified Arabic"/>
                        </a:rPr>
                        <a:t>X</a:t>
                      </a:r>
                      <a:endParaRPr lang="en-US" sz="32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Simplified Arabic"/>
                        </a:rPr>
                        <a:t>X</a:t>
                      </a:r>
                      <a:endParaRPr lang="en-US" sz="32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Simplified Arabic"/>
                        </a:rPr>
                        <a:t>X</a:t>
                      </a:r>
                      <a:endParaRPr lang="en-US" sz="32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Simplified Arabic"/>
                        </a:rPr>
                        <a:t>X</a:t>
                      </a:r>
                      <a:endParaRPr lang="en-US" sz="32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20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Simplified Arabic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Simplified Arabic"/>
                        </a:rPr>
                        <a:t>تجهيز التقرير: جمع البيانات، ورشات عمل متخصصة،  وتحليل المعلوماتِ.</a:t>
                      </a:r>
                      <a:endParaRPr lang="en-US" sz="3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Simplified Arabic"/>
                        </a:rPr>
                        <a:t>المخرج: مسوَّدة أولى للتقرير</a:t>
                      </a:r>
                      <a:endParaRPr lang="en-US" sz="3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01761"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2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20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Simplified Arabic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20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Simplified Arabic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20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Simplified Arabic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Simplified Arabic"/>
                        </a:rPr>
                        <a:t>X</a:t>
                      </a:r>
                      <a:endParaRPr lang="en-US" sz="32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Simplified Arabic"/>
                        </a:rPr>
                        <a:t>X</a:t>
                      </a:r>
                      <a:endParaRPr lang="en-US" sz="32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20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Simplified Arabic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Simplified Arabic"/>
                        </a:rPr>
                        <a:t>X</a:t>
                      </a:r>
                      <a:endParaRPr lang="en-US" sz="32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20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Simplified Arabic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20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Simplified Arabic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20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Simplified Arabic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20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Simplified Arabic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Simplified Arabic"/>
                        </a:rPr>
                        <a:t>ورشةِ عمل لمراجعة مسودة التقرير.</a:t>
                      </a:r>
                      <a:endParaRPr lang="en-US" sz="32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Simplified Arabic"/>
                        </a:rPr>
                        <a:t>المخرج: المسودة الثانية للتقرير</a:t>
                      </a:r>
                      <a:endParaRPr lang="en-US" sz="32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1853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20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Simplified Arabic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20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Simplified Arabic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Simplified Arabic"/>
                        </a:rPr>
                        <a:t>X</a:t>
                      </a:r>
                      <a:endParaRPr lang="en-US" sz="32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Simplified Arabic"/>
                        </a:rPr>
                        <a:t>X</a:t>
                      </a:r>
                      <a:endParaRPr lang="en-US" sz="32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20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Simplified Arabic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20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Simplified Arabic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20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Simplified Arabic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20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Simplified Arabic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20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Simplified Arabic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20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Simplified Arabic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20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Simplified Arabic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20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Simplified Arabic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Simplified Arabic"/>
                        </a:rPr>
                        <a:t>مراجعة المسودة النهائية</a:t>
                      </a:r>
                      <a:endParaRPr lang="en-US" sz="32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0881"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Simplified Arabic"/>
                        </a:rPr>
                        <a:t>X</a:t>
                      </a:r>
                      <a:endParaRPr lang="en-US" sz="32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Simplified Arabic"/>
                        </a:rPr>
                        <a:t>X</a:t>
                      </a:r>
                      <a:endParaRPr lang="en-US" sz="32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20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Simplified Arabic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20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Simplified Arabic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20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Simplified Arabic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20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Simplified Arabic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20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Simplified Arabic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20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Simplified Arabic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20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Simplified Arabic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20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Simplified Arabic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20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Simplified Arabic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20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Simplified Arabic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Simplified Arabic"/>
                        </a:rPr>
                        <a:t>النشر وإطلاق التقريرِ النهائي</a:t>
                      </a:r>
                      <a:endParaRPr lang="en-US" sz="3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1071538" y="174625"/>
            <a:ext cx="6429420" cy="78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ar-SY" sz="32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أغراض </a:t>
            </a:r>
            <a:r>
              <a:rPr lang="ar-EG" sz="32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الوحدة التدريبية</a:t>
            </a:r>
            <a:endParaRPr lang="en-US" sz="32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630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85720" y="1700808"/>
            <a:ext cx="7943880" cy="4942880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just" rtl="1">
              <a:buClrTx/>
              <a:buSzPct val="100000"/>
              <a:buFont typeface="Arial" pitchFamily="34" charset="0"/>
              <a:buChar char="•"/>
              <a:defRPr/>
            </a:pPr>
            <a:r>
              <a:rPr lang="ar-SA" sz="28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فهمْ المراحل الرئيسية لعمليةِ </a:t>
            </a:r>
            <a:r>
              <a:rPr lang="ar-EG" sz="28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التقييم البيئي المتكامل ؛</a:t>
            </a:r>
            <a:endParaRPr lang="en-US" sz="28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rtl="1">
              <a:buClrTx/>
              <a:buSzPct val="100000"/>
              <a:buFont typeface="Arial" pitchFamily="34" charset="0"/>
              <a:buChar char="•"/>
              <a:defRPr/>
            </a:pPr>
            <a:r>
              <a:rPr lang="ar-SA" sz="28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فهم الترتيبات المؤسسية</a:t>
            </a:r>
            <a:r>
              <a:rPr lang="ar-EG" sz="28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SA" sz="28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SY" sz="28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للعملية</a:t>
            </a:r>
            <a:r>
              <a:rPr lang="ar-SA" sz="28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؛</a:t>
            </a:r>
            <a:endParaRPr lang="en-US" sz="28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rtl="1">
              <a:buClrTx/>
              <a:buSzPct val="100000"/>
              <a:buFont typeface="Arial" pitchFamily="34" charset="0"/>
              <a:buChar char="•"/>
              <a:defRPr/>
            </a:pPr>
            <a:r>
              <a:rPr lang="ar-SA" sz="28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تعلّمْ</a:t>
            </a:r>
            <a:r>
              <a:rPr lang="ar-EG" sz="28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كيفية</a:t>
            </a:r>
            <a:r>
              <a:rPr lang="ar-SA" sz="28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قيَاْدَة </a:t>
            </a:r>
            <a:r>
              <a:rPr lang="ar-EG" sz="28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عملية التقييم البيئي المتكامل </a:t>
            </a:r>
            <a:r>
              <a:rPr lang="ar-SA" sz="28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بطريقة تفاعلية وتشاركية؛</a:t>
            </a:r>
            <a:endParaRPr lang="en-US" sz="28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rtl="1">
              <a:buClrTx/>
              <a:buSzPct val="100000"/>
              <a:buFont typeface="Arial" pitchFamily="34" charset="0"/>
              <a:buChar char="•"/>
              <a:defRPr/>
            </a:pPr>
            <a:r>
              <a:rPr lang="ar-SA" sz="28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تحديد النشاطات الرئيس</a:t>
            </a:r>
            <a:r>
              <a:rPr lang="ar-SY" sz="28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ي</a:t>
            </a:r>
            <a:r>
              <a:rPr lang="ar-SA" sz="28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ة وإجراءات التحضير لإعداد تقارير </a:t>
            </a:r>
            <a:r>
              <a:rPr lang="ar-EG" sz="28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التقييم البيئي المتكامل </a:t>
            </a:r>
            <a:r>
              <a:rPr lang="ar-SA" sz="28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وترويج نتائجها لتحقيق </a:t>
            </a:r>
            <a:r>
              <a:rPr lang="ar-SY" sz="28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أكبر</a:t>
            </a:r>
            <a:r>
              <a:rPr lang="en-US" sz="28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SA" sz="28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تأثير</a:t>
            </a:r>
            <a:r>
              <a:rPr lang="ar-EG" sz="28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؛</a:t>
            </a:r>
            <a:endParaRPr lang="en-US" sz="28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rtl="1">
              <a:buClrTx/>
              <a:buSzPct val="100000"/>
              <a:buFont typeface="Arial" pitchFamily="34" charset="0"/>
              <a:buChar char="•"/>
              <a:defRPr/>
            </a:pPr>
            <a:r>
              <a:rPr lang="ar-SA" sz="28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المقدرة على إدارة </a:t>
            </a:r>
            <a:r>
              <a:rPr lang="ar-EG" sz="28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التحديات االتي تواجه </a:t>
            </a:r>
            <a:r>
              <a:rPr lang="ar-SA" sz="28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إجراء العملية بمشاركة الجمهور</a:t>
            </a:r>
            <a:r>
              <a:rPr lang="ar-EG" sz="28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والوعي بذلك الأمر</a:t>
            </a:r>
            <a:r>
              <a:rPr lang="ar-SA" sz="28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ChangeArrowheads="1"/>
          </p:cNvSpPr>
          <p:nvPr/>
        </p:nvSpPr>
        <p:spPr bwMode="auto">
          <a:xfrm>
            <a:off x="1428728" y="152400"/>
            <a:ext cx="5715040" cy="71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ar-SY" sz="3200" dirty="0"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مثال: </a:t>
            </a:r>
            <a:r>
              <a:rPr lang="ar-SY" sz="3200" dirty="0" smtClean="0"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مكونات </a:t>
            </a:r>
            <a:r>
              <a:rPr lang="ar-SY" sz="3200" dirty="0"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الميزانية</a:t>
            </a:r>
            <a:endParaRPr lang="hu-HU" sz="3200" dirty="0">
              <a:latin typeface="Times New Roman" pitchFamily="18" charset="0"/>
              <a:ea typeface="MS PGothic" pitchFamily="34" charset="-128"/>
              <a:cs typeface="Times New Roman" pitchFamily="18" charset="0"/>
            </a:endParaRPr>
          </a:p>
        </p:txBody>
      </p:sp>
      <p:sp>
        <p:nvSpPr>
          <p:cNvPr id="40963" name="Text Box 3"/>
          <p:cNvSpPr txBox="1">
            <a:spLocks noChangeArrowheads="1"/>
          </p:cNvSpPr>
          <p:nvPr/>
        </p:nvSpPr>
        <p:spPr bwMode="auto">
          <a:xfrm>
            <a:off x="609600" y="1503363"/>
            <a:ext cx="8305800" cy="420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lnSpc>
                <a:spcPct val="90000"/>
              </a:lnSpc>
              <a:buClr>
                <a:srgbClr val="0066FF"/>
              </a:buClr>
              <a:buFont typeface="Wingdings" pitchFamily="2" charset="2"/>
              <a:buNone/>
            </a:pPr>
            <a:r>
              <a:rPr lang="en-US" sz="2400" b="1">
                <a:ea typeface="MS PGothic" pitchFamily="34" charset="-128"/>
              </a:rPr>
              <a:t>	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57188" y="1618227"/>
          <a:ext cx="8358246" cy="4775859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7092134"/>
                <a:gridCol w="1266112"/>
              </a:tblGrid>
              <a:tr h="233265"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Y" sz="1600" b="1" dirty="0" smtClean="0">
                          <a:solidFill>
                            <a:schemeClr val="bg1"/>
                          </a:solidFill>
                        </a:rPr>
                        <a:t>التفصيل</a:t>
                      </a:r>
                      <a:endParaRPr lang="en-US" sz="24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 dirty="0">
                          <a:solidFill>
                            <a:schemeClr val="bg1"/>
                          </a:solidFill>
                        </a:rPr>
                        <a:t>المكوّن</a:t>
                      </a:r>
                      <a:endParaRPr lang="en-US" sz="24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solidFill>
                      <a:schemeClr val="accent3"/>
                    </a:solidFill>
                  </a:tcPr>
                </a:tc>
              </a:tr>
              <a:tr h="1007114">
                <a:tc>
                  <a:txBody>
                    <a:bodyPr/>
                    <a:lstStyle/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dirty="0"/>
                        <a:t>في الحالاتِ التي </a:t>
                      </a:r>
                      <a:r>
                        <a:rPr lang="ar-BH" sz="1600" dirty="0" smtClean="0"/>
                        <a:t>ين</a:t>
                      </a:r>
                      <a:r>
                        <a:rPr lang="ar-SA" sz="1600" dirty="0" smtClean="0"/>
                        <a:t>جز </a:t>
                      </a:r>
                      <a:r>
                        <a:rPr lang="ar-SA" sz="1600" dirty="0"/>
                        <a:t>فيها </a:t>
                      </a:r>
                      <a:r>
                        <a:rPr lang="en-US" sz="1600" dirty="0"/>
                        <a:t>IEA </a:t>
                      </a:r>
                      <a:r>
                        <a:rPr lang="ar-SA" sz="1600" dirty="0"/>
                        <a:t>بشكل كامل مِن قِبل الموظفين الحكوميينِ الدائمينِ، فإن </a:t>
                      </a:r>
                      <a:r>
                        <a:rPr lang="ar-BH" sz="1600" dirty="0" smtClean="0"/>
                        <a:t>ت</a:t>
                      </a:r>
                      <a:r>
                        <a:rPr lang="ar-SA" sz="1600" dirty="0" smtClean="0"/>
                        <a:t>كلف</a:t>
                      </a:r>
                      <a:r>
                        <a:rPr lang="ar-BH" sz="1600" dirty="0" smtClean="0"/>
                        <a:t>ة</a:t>
                      </a:r>
                      <a:r>
                        <a:rPr lang="ar-SA" sz="1600" dirty="0" smtClean="0"/>
                        <a:t> </a:t>
                      </a:r>
                      <a:r>
                        <a:rPr lang="ar-SA" sz="1600" dirty="0"/>
                        <a:t>الموظفين قَدْ لا تَكُون قابلة للتطبيق. إلا انه، في أكثر الحالاتِ هناك حاجة </a:t>
                      </a:r>
                      <a:r>
                        <a:rPr lang="ar-BH" sz="1600" dirty="0" smtClean="0"/>
                        <a:t>للاستعانة ب</a:t>
                      </a:r>
                      <a:r>
                        <a:rPr lang="ar-SA" sz="1600" dirty="0" smtClean="0"/>
                        <a:t>مستشارين وخبراءِ خارجيينِ </a:t>
                      </a:r>
                      <a:r>
                        <a:rPr lang="ar-SA" sz="1600" dirty="0"/>
                        <a:t>مدفوعين الأجر. في بَعْض الحالاتِ، حتى أصحاب المصالح الذين يَحْضرونَ عِدّة اجتماعات خلال مراحل العمليةِ </a:t>
                      </a:r>
                      <a:r>
                        <a:rPr lang="ar-SA" sz="1600" dirty="0" smtClean="0"/>
                        <a:t>و</a:t>
                      </a:r>
                      <a:r>
                        <a:rPr lang="ar-BH" sz="1600" dirty="0" smtClean="0"/>
                        <a:t>لهم</a:t>
                      </a:r>
                      <a:r>
                        <a:rPr lang="ar-SA" sz="1600" dirty="0" smtClean="0"/>
                        <a:t> </a:t>
                      </a:r>
                      <a:r>
                        <a:rPr lang="ar-SA" sz="1600" dirty="0"/>
                        <a:t>دور معيّن قَدْ يَتطلّبُ الأمر تعويضَهم</a:t>
                      </a:r>
                      <a:r>
                        <a:rPr lang="en-CA" sz="1600" dirty="0"/>
                        <a:t>.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 dirty="0"/>
                        <a:t>موظفون (بما فيهم متعاقدون) </a:t>
                      </a:r>
                      <a:endParaRPr lang="en-US" sz="2400" b="1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03558">
                <a:tc>
                  <a:txBody>
                    <a:bodyPr/>
                    <a:lstStyle/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dirty="0"/>
                        <a:t>في بَعْض الحالاتِ، قَدْ يَكُون ضرورياَ على سبيل المثال شراء كومبيوترات جديدةِ. أيضاً، قَدْ يَكُون هناك حاجة لبرامجِ مُتَخَصّصةِ (ومثال على ذلك: </a:t>
                      </a:r>
                      <a:r>
                        <a:rPr lang="ar-SA" sz="1600" dirty="0" smtClean="0"/>
                        <a:t>- </a:t>
                      </a:r>
                      <a:r>
                        <a:rPr lang="ar-SA" sz="1600" dirty="0"/>
                        <a:t>إجراء تحليلِ مكانيِ).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 dirty="0"/>
                        <a:t>الأجهزة</a:t>
                      </a:r>
                      <a:endParaRPr lang="en-US" sz="2400" b="1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503558">
                <a:tc>
                  <a:txBody>
                    <a:bodyPr/>
                    <a:lstStyle/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dirty="0"/>
                        <a:t>في العديد مِنْ البلدانِ يسهل الوصول إلى البيانات مِنْ المكاتبِ الإحصائيةِ مجانا.  في بلدان أخرى، لا بد من شرائها، ما لم يتم عمل بنود خاصّة ل </a:t>
                      </a:r>
                      <a:r>
                        <a:rPr lang="en-US" sz="1600" dirty="0"/>
                        <a:t>IEA</a:t>
                      </a:r>
                      <a:r>
                        <a:rPr lang="ar-SA" sz="1600" dirty="0"/>
                        <a:t>، قد يحتاج الأمر لتضمين الميزانية </a:t>
                      </a:r>
                      <a:r>
                        <a:rPr lang="ar-BH" sz="1600" dirty="0" smtClean="0"/>
                        <a:t>ت</a:t>
                      </a:r>
                      <a:r>
                        <a:rPr lang="ar-SA" sz="1600" dirty="0" smtClean="0"/>
                        <a:t>كلفةِ </a:t>
                      </a:r>
                      <a:r>
                        <a:rPr lang="ar-SA" sz="1600" dirty="0"/>
                        <a:t>البياناتِ.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 dirty="0"/>
                        <a:t>البيانات</a:t>
                      </a:r>
                      <a:endParaRPr lang="en-US" sz="2400" b="1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755336">
                <a:tc>
                  <a:txBody>
                    <a:bodyPr/>
                    <a:lstStyle/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dirty="0"/>
                        <a:t>أن نموذج </a:t>
                      </a:r>
                      <a:r>
                        <a:rPr lang="en-CA" sz="1600" dirty="0"/>
                        <a:t>IEA  </a:t>
                      </a:r>
                      <a:r>
                        <a:rPr lang="ar-SA" sz="1600" dirty="0"/>
                        <a:t>الذي يستند إلى نهج جيو يقوم على عمليةِ تفاعليةِ شاملةِ، تتضمن اجتماعات خبراء وأصحاب مصالح خلال العملية.  وتتفاوت بالطبع </a:t>
                      </a:r>
                      <a:r>
                        <a:rPr lang="ar-BH" sz="1600" dirty="0" smtClean="0"/>
                        <a:t>ت</a:t>
                      </a:r>
                      <a:r>
                        <a:rPr lang="ar-SA" sz="1600" dirty="0" smtClean="0"/>
                        <a:t>كلفة </a:t>
                      </a:r>
                      <a:r>
                        <a:rPr lang="ar-SA" sz="1600" dirty="0"/>
                        <a:t>كل اجتماع حسب عددِ المشاركين، </a:t>
                      </a:r>
                      <a:r>
                        <a:rPr lang="ar-BH" sz="1600" dirty="0" smtClean="0"/>
                        <a:t>مدة الاجتماع ومكان انعقاده و</a:t>
                      </a:r>
                      <a:r>
                        <a:rPr lang="ar-SA" sz="1600" dirty="0" smtClean="0"/>
                        <a:t>أجرة </a:t>
                      </a:r>
                      <a:r>
                        <a:rPr lang="ar-SA" sz="1600" dirty="0"/>
                        <a:t>الأجهزةِ، </a:t>
                      </a:r>
                      <a:r>
                        <a:rPr lang="ar-BH" sz="1600" dirty="0" smtClean="0"/>
                        <a:t>و</a:t>
                      </a:r>
                      <a:r>
                        <a:rPr lang="ar-SA" sz="1600" dirty="0" smtClean="0"/>
                        <a:t>عناصر </a:t>
                      </a:r>
                      <a:r>
                        <a:rPr lang="ar-BH" sz="1600" dirty="0" smtClean="0"/>
                        <a:t>ا</a:t>
                      </a:r>
                      <a:r>
                        <a:rPr lang="ar-SA" sz="1600" dirty="0" smtClean="0"/>
                        <a:t>خرى</a:t>
                      </a:r>
                      <a:r>
                        <a:rPr lang="ar-SA" sz="1600" dirty="0"/>
                        <a:t>. </a:t>
                      </a:r>
                      <a:r>
                        <a:rPr lang="ar-SA" sz="1600" dirty="0" smtClean="0"/>
                        <a:t>ال</a:t>
                      </a:r>
                      <a:r>
                        <a:rPr lang="ar-BH" sz="1600" dirty="0" smtClean="0"/>
                        <a:t>ت</a:t>
                      </a:r>
                      <a:r>
                        <a:rPr lang="ar-SA" sz="1600" dirty="0" smtClean="0"/>
                        <a:t>كلف</a:t>
                      </a:r>
                      <a:r>
                        <a:rPr lang="ar-BH" sz="1600" dirty="0" smtClean="0"/>
                        <a:t>ة</a:t>
                      </a:r>
                      <a:r>
                        <a:rPr lang="ar-SA" sz="1600" dirty="0" smtClean="0"/>
                        <a:t> </a:t>
                      </a:r>
                      <a:r>
                        <a:rPr lang="ar-SA" sz="1600" dirty="0"/>
                        <a:t>الرئيسية قَدْ تُتعلّقُ بنفقاتِ السفرِ، والفندق والتعويض اليومي.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 dirty="0"/>
                        <a:t>الاجتماعات</a:t>
                      </a:r>
                      <a:endParaRPr lang="en-US" sz="2400" b="1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251779">
                <a:tc>
                  <a:txBody>
                    <a:bodyPr/>
                    <a:lstStyle/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dirty="0" smtClean="0"/>
                        <a:t>قَدْ </a:t>
                      </a:r>
                      <a:r>
                        <a:rPr lang="ar-SA" sz="1600" dirty="0"/>
                        <a:t>تتفاوت وتَتضمّنُ عناصرَ مثل النَسْخ، الاتصال، دعم الموظّفون الإداريون، الخ.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 dirty="0"/>
                        <a:t>نفقات إدارية</a:t>
                      </a:r>
                      <a:endParaRPr lang="en-US" sz="2400" b="1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503558">
                <a:tc>
                  <a:txBody>
                    <a:bodyPr/>
                    <a:lstStyle/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dirty="0"/>
                        <a:t>قَدْ تتضمن هذه بنود لكل من النشر الإلكترونيِ والطباعة وتَغطّي </a:t>
                      </a:r>
                      <a:r>
                        <a:rPr lang="ar-BH" sz="1600" dirty="0" smtClean="0"/>
                        <a:t>ت</a:t>
                      </a:r>
                      <a:r>
                        <a:rPr lang="ar-SA" sz="1600" dirty="0" smtClean="0"/>
                        <a:t>كلفةَ </a:t>
                      </a:r>
                      <a:r>
                        <a:rPr lang="ar-SA" sz="1600" dirty="0"/>
                        <a:t>محرّر محترف، مصمم الأشكال، الطباعة قبل النهائية، ونفقاتِ الطِباعَة. من ناحية النشر الإلكتروني، هناك </a:t>
                      </a:r>
                      <a:r>
                        <a:rPr lang="ar-BH" sz="1600" dirty="0" smtClean="0"/>
                        <a:t>ت</a:t>
                      </a:r>
                      <a:r>
                        <a:rPr lang="ar-SA" sz="1600" dirty="0" smtClean="0"/>
                        <a:t>كلّف</a:t>
                      </a:r>
                      <a:r>
                        <a:rPr lang="ar-BH" sz="1600" dirty="0" smtClean="0"/>
                        <a:t>ة</a:t>
                      </a:r>
                      <a:r>
                        <a:rPr lang="ar-SA" sz="1600" dirty="0" smtClean="0"/>
                        <a:t> </a:t>
                      </a:r>
                      <a:r>
                        <a:rPr lang="ar-SA" sz="1600" dirty="0"/>
                        <a:t>تصميم الموقع على الويبِ.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 dirty="0"/>
                        <a:t>النشر</a:t>
                      </a:r>
                      <a:endParaRPr lang="en-US" sz="2400" b="1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503558">
                <a:tc>
                  <a:txBody>
                    <a:bodyPr/>
                    <a:lstStyle/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dirty="0" smtClean="0"/>
                        <a:t>تَغطي </a:t>
                      </a:r>
                      <a:r>
                        <a:rPr lang="ar-SA" sz="1600" dirty="0"/>
                        <a:t>هذه  النفقاتَ التي تتعلق بمناسبة الإطلاق </a:t>
                      </a:r>
                      <a:r>
                        <a:rPr lang="ar-SA" sz="1600" dirty="0" smtClean="0"/>
                        <a:t>العام</a:t>
                      </a:r>
                      <a:r>
                        <a:rPr lang="ar-BH" sz="1600" dirty="0" smtClean="0"/>
                        <a:t> للتقرير</a:t>
                      </a:r>
                      <a:r>
                        <a:rPr lang="ar-SA" sz="1600" dirty="0" smtClean="0"/>
                        <a:t>. </a:t>
                      </a:r>
                      <a:r>
                        <a:rPr lang="ar-SA" sz="1600" dirty="0"/>
                        <a:t>قَدْ يكون من الضَّرُوري طباعة مواد </a:t>
                      </a:r>
                      <a:r>
                        <a:rPr lang="ar-BH" sz="1600" dirty="0" smtClean="0"/>
                        <a:t>للتواصل </a:t>
                      </a:r>
                      <a:r>
                        <a:rPr lang="ar-SA" sz="1600" dirty="0" smtClean="0"/>
                        <a:t>مثل الخلاصات التنفيذية </a:t>
                      </a:r>
                      <a:r>
                        <a:rPr lang="ar-SA" sz="1600" dirty="0"/>
                        <a:t>التي تطبع بصورة مُنفصلة. 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 dirty="0"/>
                        <a:t>الاتصال</a:t>
                      </a:r>
                      <a:endParaRPr lang="en-US" sz="2400" b="1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503558">
                <a:tc>
                  <a:txBody>
                    <a:bodyPr/>
                    <a:lstStyle/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dirty="0"/>
                        <a:t>قد يكون مفيداً رصد ميزانية لهذه المرحلة مقدماً.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 dirty="0" smtClean="0"/>
                        <a:t>مراقب</a:t>
                      </a:r>
                      <a:r>
                        <a:rPr lang="ar-BH" sz="1600" b="1" dirty="0" smtClean="0"/>
                        <a:t>ة</a:t>
                      </a:r>
                      <a:r>
                        <a:rPr lang="ar-SA" sz="1600" b="1" dirty="0" smtClean="0"/>
                        <a:t> </a:t>
                      </a:r>
                      <a:r>
                        <a:rPr lang="ar-SA" sz="1600" b="1" dirty="0"/>
                        <a:t>وتقييم العملية</a:t>
                      </a:r>
                      <a:endParaRPr lang="en-US" sz="2400" b="1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ChangeArrowheads="1"/>
          </p:cNvSpPr>
          <p:nvPr/>
        </p:nvSpPr>
        <p:spPr bwMode="auto">
          <a:xfrm>
            <a:off x="457200" y="1498600"/>
            <a:ext cx="7758138" cy="41449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algn="just">
              <a:lnSpc>
                <a:spcPct val="90000"/>
              </a:lnSpc>
              <a:spcBef>
                <a:spcPct val="20000"/>
              </a:spcBef>
            </a:pPr>
            <a:endParaRPr lang="ar-EG" sz="2800" dirty="0" smtClean="0">
              <a:latin typeface="Times New Roman" pitchFamily="18" charset="0"/>
              <a:ea typeface="MS PGothic" pitchFamily="34" charset="-128"/>
              <a:cs typeface="Times New Roman" pitchFamily="18" charset="0"/>
            </a:endParaRPr>
          </a:p>
          <a:p>
            <a:pPr marL="609600" indent="-609600" algn="just" rtl="1">
              <a:lnSpc>
                <a:spcPct val="90000"/>
              </a:lnSpc>
              <a:spcBef>
                <a:spcPct val="20000"/>
              </a:spcBef>
              <a:buFont typeface="Wingdings 2" pitchFamily="18" charset="2"/>
              <a:buAutoNum type="arabicPeriod"/>
            </a:pPr>
            <a:r>
              <a:rPr lang="ar-EG" sz="2800" dirty="0" smtClean="0"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ما هي خصائص عملية التخطيط للتقييم البيئي المتكامل في بلادكم؟</a:t>
            </a:r>
            <a:endParaRPr lang="en-US" sz="2800" dirty="0">
              <a:latin typeface="Times New Roman" pitchFamily="18" charset="0"/>
              <a:ea typeface="MS PGothic" pitchFamily="34" charset="-128"/>
              <a:cs typeface="Times New Roman" pitchFamily="18" charset="0"/>
            </a:endParaRPr>
          </a:p>
          <a:p>
            <a:pPr marL="609600" indent="-609600" algn="just">
              <a:lnSpc>
                <a:spcPct val="90000"/>
              </a:lnSpc>
              <a:spcBef>
                <a:spcPct val="20000"/>
              </a:spcBef>
              <a:buFont typeface="Wingdings 2" pitchFamily="18" charset="2"/>
              <a:buAutoNum type="arabicPeriod"/>
            </a:pPr>
            <a:endParaRPr lang="en-US" sz="2800" dirty="0">
              <a:latin typeface="Times New Roman" pitchFamily="18" charset="0"/>
              <a:ea typeface="MS PGothic" pitchFamily="34" charset="-128"/>
              <a:cs typeface="Times New Roman" pitchFamily="18" charset="0"/>
            </a:endParaRPr>
          </a:p>
          <a:p>
            <a:pPr marL="609600" indent="-609600" algn="just" rtl="1">
              <a:lnSpc>
                <a:spcPct val="90000"/>
              </a:lnSpc>
              <a:spcBef>
                <a:spcPct val="20000"/>
              </a:spcBef>
              <a:buFont typeface="Wingdings 2" pitchFamily="18" charset="2"/>
              <a:buAutoNum type="arabicPeriod"/>
            </a:pPr>
            <a:r>
              <a:rPr lang="ar-EG" sz="2800" dirty="0" smtClean="0"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من وجهة نظركم ماهي الشروط الأساسية لإجراء تقييم بيئي متكامل فعّال، في بلادكم؟</a:t>
            </a:r>
            <a:endParaRPr lang="en-US" sz="2800" dirty="0">
              <a:latin typeface="Times New Roman" pitchFamily="18" charset="0"/>
              <a:ea typeface="MS PGothic" pitchFamily="34" charset="-128"/>
              <a:cs typeface="Times New Roman" pitchFamily="18" charset="0"/>
            </a:endParaRPr>
          </a:p>
          <a:p>
            <a:pPr marL="609600" indent="-609600" algn="just">
              <a:lnSpc>
                <a:spcPct val="90000"/>
              </a:lnSpc>
              <a:spcBef>
                <a:spcPct val="20000"/>
              </a:spcBef>
              <a:buFont typeface="Wingdings 2" pitchFamily="18" charset="2"/>
              <a:buAutoNum type="arabicPeriod"/>
            </a:pPr>
            <a:endParaRPr lang="en-US" sz="2800" dirty="0">
              <a:latin typeface="Times New Roman" pitchFamily="18" charset="0"/>
              <a:ea typeface="MS PGothic" pitchFamily="34" charset="-128"/>
              <a:cs typeface="Times New Roman" pitchFamily="18" charset="0"/>
            </a:endParaRPr>
          </a:p>
          <a:p>
            <a:pPr marL="609600" indent="-609600" algn="just" rtl="1">
              <a:lnSpc>
                <a:spcPct val="90000"/>
              </a:lnSpc>
              <a:spcBef>
                <a:spcPct val="20000"/>
              </a:spcBef>
              <a:buFont typeface="Wingdings 2" pitchFamily="18" charset="2"/>
              <a:buAutoNum type="arabicPeriod"/>
            </a:pPr>
            <a:r>
              <a:rPr lang="ar-EG" sz="2800" dirty="0" smtClean="0"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اعرض النتائج أمام الجلسة العامة.</a:t>
            </a:r>
            <a:endParaRPr lang="en-US" sz="2800" dirty="0">
              <a:latin typeface="Times New Roman" pitchFamily="18" charset="0"/>
              <a:ea typeface="MS PGothic" pitchFamily="34" charset="-128"/>
              <a:cs typeface="Times New Roman" pitchFamily="18" charset="0"/>
            </a:endParaRPr>
          </a:p>
        </p:txBody>
      </p:sp>
      <p:sp>
        <p:nvSpPr>
          <p:cNvPr id="41987" name="Rectangle 3"/>
          <p:cNvSpPr>
            <a:spLocks noChangeArrowheads="1"/>
          </p:cNvSpPr>
          <p:nvPr/>
        </p:nvSpPr>
        <p:spPr bwMode="auto">
          <a:xfrm>
            <a:off x="928662" y="282228"/>
            <a:ext cx="6786610" cy="432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rtl="1"/>
            <a:r>
              <a:rPr lang="ar-EG" sz="3200" dirty="0" smtClean="0"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تمرين: تطبيق الخطوات الخاصة بتحديد النطاق</a:t>
            </a:r>
            <a:endParaRPr lang="en-US" sz="3200" dirty="0">
              <a:latin typeface="Times New Roman" pitchFamily="18" charset="0"/>
              <a:ea typeface="MS PGothic" pitchFamily="34" charset="-128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oup 20"/>
          <p:cNvGraphicFramePr>
            <a:graphicFrameLocks noGrp="1"/>
          </p:cNvGraphicFramePr>
          <p:nvPr/>
        </p:nvGraphicFramePr>
        <p:xfrm>
          <a:off x="1952625" y="1857375"/>
          <a:ext cx="4953000" cy="4114800"/>
        </p:xfrm>
        <a:graphic>
          <a:graphicData uri="http://schemas.openxmlformats.org/drawingml/2006/table">
            <a:tbl>
              <a:tblPr/>
              <a:tblGrid>
                <a:gridCol w="4953000"/>
              </a:tblGrid>
              <a:tr h="1752600">
                <a:tc>
                  <a:txBody>
                    <a:bodyPr/>
                    <a:lstStyle/>
                    <a:p>
                      <a:pPr algn="r" rtl="1">
                        <a:buFont typeface="Arial" pitchFamily="34" charset="0"/>
                        <a:buChar char="•"/>
                      </a:pPr>
                      <a:r>
                        <a:rPr lang="ar-EG" sz="24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التحقق من </a:t>
                      </a:r>
                      <a:r>
                        <a:rPr lang="ar-SY" sz="24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القضايا البيئية والتنموية</a:t>
                      </a:r>
                      <a:r>
                        <a:rPr lang="ar-EG" sz="24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ذات الأولوية</a:t>
                      </a:r>
                      <a:r>
                        <a:rPr lang="ar-SY" sz="24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ar-EG" sz="24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وعلاقاتها ببعضها البعض </a:t>
                      </a:r>
                      <a:r>
                        <a:rPr lang="ar-SY" sz="24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وفقا لإطار التقييم البيئي المتكامل</a:t>
                      </a:r>
                    </a:p>
                    <a:p>
                      <a:pPr algn="r" rtl="1">
                        <a:buFont typeface="Arial" pitchFamily="34" charset="0"/>
                        <a:buChar char="•"/>
                      </a:pPr>
                      <a:r>
                        <a:rPr lang="ar-SY" sz="24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جمع </a:t>
                      </a:r>
                      <a:r>
                        <a:rPr lang="ar-EG" sz="24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ومعالجة</a:t>
                      </a:r>
                      <a:r>
                        <a:rPr lang="ar-EG" sz="2400" i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ar-SY" sz="24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وتحليل البيانات والمعلومات. </a:t>
                      </a:r>
                    </a:p>
                    <a:p>
                      <a:pPr algn="r" rtl="1">
                        <a:buFont typeface="Arial" pitchFamily="34" charset="0"/>
                        <a:buChar char="•"/>
                      </a:pPr>
                      <a:r>
                        <a:rPr lang="ar-SY" sz="24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عرض ومناقشة النتائج الأولية مع المنظمات الشريكة. </a:t>
                      </a:r>
                    </a:p>
                    <a:p>
                      <a:pPr algn="r" rtl="1">
                        <a:buFont typeface="Arial" pitchFamily="34" charset="0"/>
                        <a:buChar char="•"/>
                      </a:pPr>
                      <a:r>
                        <a:rPr lang="ar-SY" sz="24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كتابة مسودة </a:t>
                      </a:r>
                      <a:r>
                        <a:rPr lang="ar-SY" sz="24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التقرير،</a:t>
                      </a:r>
                      <a:r>
                        <a:rPr lang="ar-BH" sz="24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ar-SY" sz="24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و</a:t>
                      </a:r>
                      <a:r>
                        <a:rPr lang="ar-BH" sz="24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تنظيم عملية</a:t>
                      </a:r>
                      <a:r>
                        <a:rPr lang="ar-BH" sz="2400" i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المراجعة لها،</a:t>
                      </a:r>
                      <a:r>
                        <a:rPr lang="ar-EG" sz="24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ar-BH" sz="24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وبعد</a:t>
                      </a:r>
                      <a:r>
                        <a:rPr lang="ar-BH" sz="2400" i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تنفيذ التعليقات الواردة على المسودة يتم إعداد </a:t>
                      </a:r>
                      <a:r>
                        <a:rPr lang="ar-SY" sz="24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الصيغة </a:t>
                      </a:r>
                      <a:r>
                        <a:rPr lang="ar-SY" sz="24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النهائية </a:t>
                      </a:r>
                      <a:r>
                        <a:rPr lang="ar-SY" sz="24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للتقرير. </a:t>
                      </a:r>
                      <a:endParaRPr lang="ar-SY" sz="2400" i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 rtl="1">
                        <a:buFont typeface="Arial" pitchFamily="34" charset="0"/>
                        <a:buChar char="•"/>
                      </a:pPr>
                      <a:r>
                        <a:rPr lang="ar-SY" sz="24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الترجمة والنشر (</a:t>
                      </a:r>
                      <a:r>
                        <a:rPr lang="ar-EG" sz="24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نسخة ورقية</a:t>
                      </a:r>
                      <a:r>
                        <a:rPr lang="ar-SY" sz="24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، أقراص مدمجة، موقع انترنت، الخ).</a:t>
                      </a:r>
                      <a:endParaRPr lang="ar-SY" sz="2400" i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" name="Group 38"/>
          <p:cNvGraphicFramePr>
            <a:graphicFrameLocks noGrp="1"/>
          </p:cNvGraphicFramePr>
          <p:nvPr/>
        </p:nvGraphicFramePr>
        <p:xfrm>
          <a:off x="285750" y="1857375"/>
          <a:ext cx="1362076" cy="3714776"/>
        </p:xfrm>
        <a:graphic>
          <a:graphicData uri="http://schemas.openxmlformats.org/drawingml/2006/table">
            <a:tbl>
              <a:tblPr/>
              <a:tblGrid>
                <a:gridCol w="1362076"/>
              </a:tblGrid>
              <a:tr h="371477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lang="en-US" sz="3600" b="1" i="0" kern="12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</a:p>
                    <a:p>
                      <a:pPr algn="ctr" rtl="1"/>
                      <a:r>
                        <a:rPr lang="ar-SY" sz="3600" b="1" i="0" kern="12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التنفيذ</a:t>
                      </a:r>
                      <a:endParaRPr lang="en-US" sz="3600" b="1" i="0" kern="120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 rtl="1"/>
                      <a:endParaRPr lang="en-US" sz="2000" b="1" i="0" kern="120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 rtl="1"/>
                      <a:endParaRPr lang="ar-SY" sz="2000" b="1" i="0" kern="120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lang="en-US" sz="2000" b="1" i="0" kern="12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(10-12 </a:t>
                      </a:r>
                      <a:r>
                        <a:rPr lang="ar-EG" sz="2000" b="1" i="0" kern="12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أشهر</a:t>
                      </a:r>
                      <a:r>
                        <a:rPr lang="en-US" sz="2000" b="1" i="0" kern="12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charset="0"/>
                        <a:ea typeface="MS PGothic" pitchFamily="34" charset="-128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" name="Group 44"/>
          <p:cNvGraphicFramePr>
            <a:graphicFrameLocks noGrp="1"/>
          </p:cNvGraphicFramePr>
          <p:nvPr/>
        </p:nvGraphicFramePr>
        <p:xfrm>
          <a:off x="7210425" y="1857375"/>
          <a:ext cx="1676400" cy="3714766"/>
        </p:xfrm>
        <a:graphic>
          <a:graphicData uri="http://schemas.openxmlformats.org/drawingml/2006/table">
            <a:tbl>
              <a:tblPr/>
              <a:tblGrid>
                <a:gridCol w="1676400"/>
              </a:tblGrid>
              <a:tr h="3714766">
                <a:tc>
                  <a:txBody>
                    <a:bodyPr/>
                    <a:lstStyle/>
                    <a:p>
                      <a:pPr marL="0" marR="0" lvl="0" indent="-17780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Tx/>
                        <a:buFont typeface="Arial" pitchFamily="34" charset="0"/>
                        <a:buChar char="•"/>
                        <a:tabLst/>
                      </a:pPr>
                      <a:endParaRPr lang="en-US" sz="2800" i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-17780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Tx/>
                        <a:buFont typeface="Arial" pitchFamily="34" charset="0"/>
                        <a:buChar char="•"/>
                        <a:tabLst/>
                      </a:pPr>
                      <a:endParaRPr lang="en-US" sz="2800" i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-228600" algn="r" defTabSz="914400" rtl="1" eaLnBrk="1" latinLnBrk="0" hangingPunct="1">
                        <a:buFont typeface="Arial" pitchFamily="34" charset="0"/>
                        <a:buChar char="•"/>
                      </a:pPr>
                      <a:r>
                        <a:rPr lang="ar-SY" sz="28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التقرير </a:t>
                      </a:r>
                    </a:p>
                    <a:p>
                      <a:pPr marL="0" indent="-228600" algn="r" defTabSz="914400" rtl="1" eaLnBrk="1" latinLnBrk="0" hangingPunct="1">
                        <a:buFont typeface="Arial" pitchFamily="34" charset="0"/>
                        <a:buChar char="•"/>
                      </a:pPr>
                      <a:endParaRPr lang="ar-SY" sz="2800" i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28600" indent="-228600" algn="r" defTabSz="914400" rtl="1" eaLnBrk="1" latinLnBrk="0" hangingPunct="1">
                        <a:buFont typeface="Arial" pitchFamily="34" charset="0"/>
                        <a:buChar char="•"/>
                      </a:pPr>
                      <a:r>
                        <a:rPr lang="ar-SY" sz="28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منشورات مطبوعات أخرى</a:t>
                      </a:r>
                      <a:endParaRPr lang="ar-SY" sz="2800" i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E4BA"/>
                    </a:solidFill>
                  </a:tcPr>
                </a:tc>
              </a:tr>
            </a:tbl>
          </a:graphicData>
        </a:graphic>
      </p:graphicFrame>
      <p:sp>
        <p:nvSpPr>
          <p:cNvPr id="43028" name="AutoShape 62"/>
          <p:cNvSpPr>
            <a:spLocks noChangeArrowheads="1"/>
          </p:cNvSpPr>
          <p:nvPr/>
        </p:nvSpPr>
        <p:spPr bwMode="auto">
          <a:xfrm>
            <a:off x="6929438" y="3714750"/>
            <a:ext cx="214312" cy="357188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6600">
              <a:ea typeface="MS PGothic" pitchFamily="34" charset="-128"/>
            </a:endParaRPr>
          </a:p>
        </p:txBody>
      </p:sp>
      <p:sp>
        <p:nvSpPr>
          <p:cNvPr id="43029" name="AutoShape 65"/>
          <p:cNvSpPr>
            <a:spLocks noChangeArrowheads="1"/>
          </p:cNvSpPr>
          <p:nvPr/>
        </p:nvSpPr>
        <p:spPr bwMode="auto">
          <a:xfrm>
            <a:off x="1714500" y="3714750"/>
            <a:ext cx="142875" cy="371475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6600">
              <a:ea typeface="MS PGothic" pitchFamily="34" charset="-128"/>
            </a:endParaRPr>
          </a:p>
        </p:txBody>
      </p:sp>
      <p:sp>
        <p:nvSpPr>
          <p:cNvPr id="7" name="Rectangle 25"/>
          <p:cNvSpPr>
            <a:spLocks noChangeArrowheads="1"/>
          </p:cNvSpPr>
          <p:nvPr/>
        </p:nvSpPr>
        <p:spPr bwMode="auto">
          <a:xfrm>
            <a:off x="1143000" y="171450"/>
            <a:ext cx="62865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ar-SY" sz="3200" dirty="0" smtClean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المرحلة </a:t>
            </a:r>
            <a:r>
              <a:rPr lang="ar-EG" sz="3200" dirty="0" smtClean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الخامسة</a:t>
            </a:r>
            <a:r>
              <a:rPr lang="ar-SY" sz="3200" dirty="0" smtClean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: </a:t>
            </a:r>
            <a:r>
              <a:rPr lang="ar-SY" sz="3200" dirty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التنفيذ </a:t>
            </a:r>
            <a:endParaRPr lang="en-US" sz="3200" dirty="0">
              <a:solidFill>
                <a:schemeClr val="tx1"/>
              </a:solidFill>
              <a:latin typeface="Times New Roman" pitchFamily="18" charset="0"/>
              <a:ea typeface="MS PGothic" pitchFamily="34" charset="-128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ext Box 4"/>
          <p:cNvSpPr txBox="1">
            <a:spLocks noChangeArrowheads="1"/>
          </p:cNvSpPr>
          <p:nvPr/>
        </p:nvSpPr>
        <p:spPr bwMode="auto">
          <a:xfrm>
            <a:off x="457200" y="1676400"/>
            <a:ext cx="7472386" cy="42719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algn="r" rtl="1">
              <a:spcBef>
                <a:spcPct val="20000"/>
              </a:spcBef>
              <a:defRPr/>
            </a:pPr>
            <a:r>
              <a:rPr lang="en-US" sz="2800" dirty="0"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	</a:t>
            </a:r>
          </a:p>
          <a:p>
            <a:pPr marL="609600" lvl="1" indent="-609600" algn="r" rtl="1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ar-SA" sz="2800" dirty="0" smtClean="0"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تحديد </a:t>
            </a:r>
            <a:r>
              <a:rPr lang="ar-SA" sz="2800" dirty="0"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القضايا والأولويات </a:t>
            </a:r>
            <a:r>
              <a:rPr lang="ar-SA" sz="2800" dirty="0" smtClean="0"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البيئية</a:t>
            </a:r>
            <a:endParaRPr lang="en-US" sz="2800" dirty="0">
              <a:latin typeface="Times New Roman" pitchFamily="18" charset="0"/>
              <a:ea typeface="MS PGothic" pitchFamily="34" charset="-128"/>
              <a:cs typeface="Times New Roman" pitchFamily="18" charset="0"/>
            </a:endParaRPr>
          </a:p>
          <a:p>
            <a:pPr marL="609600" lvl="1" indent="-609600" algn="r" rtl="1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ar-SY" sz="2800" dirty="0">
              <a:latin typeface="Times New Roman" pitchFamily="18" charset="0"/>
              <a:ea typeface="MS PGothic" pitchFamily="34" charset="-128"/>
              <a:cs typeface="Times New Roman" pitchFamily="18" charset="0"/>
            </a:endParaRPr>
          </a:p>
          <a:p>
            <a:pPr marL="609600" lvl="1" indent="-609600" algn="r" rtl="1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ar-SA" sz="2800" dirty="0"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جمع البيانات وتحليلها</a:t>
            </a:r>
            <a:endParaRPr lang="en-US" sz="2800" dirty="0">
              <a:latin typeface="Times New Roman" pitchFamily="18" charset="0"/>
              <a:ea typeface="MS PGothic" pitchFamily="34" charset="-128"/>
              <a:cs typeface="Times New Roman" pitchFamily="18" charset="0"/>
            </a:endParaRPr>
          </a:p>
          <a:p>
            <a:pPr marL="609600" lvl="1" indent="-609600" algn="r" rtl="1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US" sz="2800" dirty="0">
              <a:latin typeface="Times New Roman" pitchFamily="18" charset="0"/>
              <a:ea typeface="MS PGothic" pitchFamily="34" charset="-128"/>
              <a:cs typeface="Times New Roman" pitchFamily="18" charset="0"/>
            </a:endParaRPr>
          </a:p>
          <a:p>
            <a:pPr marL="609600" lvl="1" indent="-609600" algn="r" rtl="1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ar-SY" sz="2800" dirty="0" smtClean="0"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الترجمة </a:t>
            </a:r>
            <a:r>
              <a:rPr lang="ar-SY" sz="2800" dirty="0"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والطباعة</a:t>
            </a:r>
            <a:endParaRPr lang="en-US" sz="2800" dirty="0">
              <a:latin typeface="Times New Roman" pitchFamily="18" charset="0"/>
              <a:ea typeface="MS PGothic" pitchFamily="34" charset="-128"/>
              <a:cs typeface="Times New Roman" pitchFamily="18" charset="0"/>
            </a:endParaRPr>
          </a:p>
          <a:p>
            <a:pPr marL="609600" lvl="1" indent="-609600" algn="r" rtl="1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US" sz="2800" dirty="0">
              <a:latin typeface="Times New Roman" pitchFamily="18" charset="0"/>
              <a:ea typeface="MS PGothic" pitchFamily="34" charset="-128"/>
              <a:cs typeface="Times New Roman" pitchFamily="18" charset="0"/>
            </a:endParaRPr>
          </a:p>
        </p:txBody>
      </p:sp>
      <p:sp>
        <p:nvSpPr>
          <p:cNvPr id="40963" name="Rectangle 5"/>
          <p:cNvSpPr>
            <a:spLocks noChangeArrowheads="1"/>
          </p:cNvSpPr>
          <p:nvPr/>
        </p:nvSpPr>
        <p:spPr bwMode="auto">
          <a:xfrm>
            <a:off x="714348" y="285728"/>
            <a:ext cx="7500937" cy="5909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90000"/>
              </a:lnSpc>
              <a:buClr>
                <a:srgbClr val="0066FF"/>
              </a:buClr>
              <a:defRPr/>
            </a:pPr>
            <a:r>
              <a:rPr lang="ar-SY" sz="3200" dirty="0"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  </a:t>
            </a:r>
            <a:r>
              <a:rPr lang="ar-SA" sz="3200" dirty="0"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المرحلة </a:t>
            </a:r>
            <a:r>
              <a:rPr lang="ar-EG" sz="3200" dirty="0" smtClean="0"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الخامسة</a:t>
            </a:r>
            <a:r>
              <a:rPr lang="ar-SA" sz="3200" dirty="0" smtClean="0"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: </a:t>
            </a:r>
            <a:r>
              <a:rPr lang="ar-SY" sz="3200" dirty="0"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م</a:t>
            </a:r>
            <a:r>
              <a:rPr lang="ar-EG" sz="3200" dirty="0"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كونات</a:t>
            </a:r>
            <a:r>
              <a:rPr lang="ar-SY" sz="3200" dirty="0"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 عملية </a:t>
            </a:r>
            <a:r>
              <a:rPr lang="ar-SA" sz="3200" dirty="0" smtClean="0"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التنفيذ</a:t>
            </a:r>
            <a:endParaRPr lang="en-US" sz="3200" dirty="0">
              <a:latin typeface="Times New Roman" pitchFamily="18" charset="0"/>
              <a:ea typeface="MS PGothic" pitchFamily="34" charset="-128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4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1094953" y="285750"/>
            <a:ext cx="6429375" cy="64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>
              <a:lnSpc>
                <a:spcPct val="90000"/>
              </a:lnSpc>
              <a:buClr>
                <a:srgbClr val="0066FF"/>
              </a:buClr>
              <a:defRPr/>
            </a:pPr>
            <a:r>
              <a:rPr lang="ar-SA" sz="3200" b="0" kern="1200" dirty="0" smtClean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هيكلية </a:t>
            </a:r>
            <a:r>
              <a:rPr lang="ar-EG" sz="3200" b="0" kern="1200" dirty="0" smtClean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التقييم البيئي المتكامل</a:t>
            </a:r>
            <a:endParaRPr lang="en-US" sz="3200" b="0" kern="1200" dirty="0" smtClean="0">
              <a:solidFill>
                <a:schemeClr val="tx1"/>
              </a:solidFill>
              <a:latin typeface="Times New Roman" pitchFamily="18" charset="0"/>
              <a:ea typeface="MS PGothic" pitchFamily="34" charset="-128"/>
              <a:cs typeface="Times New Roman" pitchFamily="18" charset="0"/>
            </a:endParaRPr>
          </a:p>
        </p:txBody>
      </p:sp>
      <p:sp>
        <p:nvSpPr>
          <p:cNvPr id="41987" name="Rectangle 5"/>
          <p:cNvSpPr>
            <a:spLocks noChangeArrowheads="1"/>
          </p:cNvSpPr>
          <p:nvPr/>
        </p:nvSpPr>
        <p:spPr bwMode="auto">
          <a:xfrm>
            <a:off x="304800" y="1198563"/>
            <a:ext cx="8083624" cy="42307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algn="r" rtl="1" eaLnBrk="0" hangingPunct="0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US" sz="2800" dirty="0">
              <a:latin typeface="Times New Roman" pitchFamily="18" charset="0"/>
              <a:ea typeface="MS PGothic" pitchFamily="34" charset="-128"/>
              <a:cs typeface="Times New Roman" pitchFamily="18" charset="0"/>
            </a:endParaRPr>
          </a:p>
          <a:p>
            <a:pPr marL="517525" lvl="1" indent="-517525" algn="r" rtl="1" eaLnBrk="0" hangingPunct="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800" dirty="0"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  </a:t>
            </a:r>
            <a:r>
              <a:rPr lang="ar-SY" sz="2800" dirty="0"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ا</a:t>
            </a:r>
            <a:r>
              <a:rPr lang="ar-SA" sz="2800" dirty="0"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لظروف الاقتصادية والاجتماعية والمؤسساتيةَ</a:t>
            </a:r>
            <a:endParaRPr lang="ar-SY" sz="2800" dirty="0">
              <a:latin typeface="Times New Roman" pitchFamily="18" charset="0"/>
              <a:ea typeface="MS PGothic" pitchFamily="34" charset="-128"/>
              <a:cs typeface="Times New Roman" pitchFamily="18" charset="0"/>
            </a:endParaRPr>
          </a:p>
          <a:p>
            <a:pPr marL="690563" lvl="1" indent="-690563" algn="r" rtl="1" eaLnBrk="0" hangingPunct="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ar-SA" sz="2800" dirty="0" smtClean="0"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الضغوط </a:t>
            </a:r>
            <a:r>
              <a:rPr lang="ar-SA" sz="2800" dirty="0"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البشرية على </a:t>
            </a:r>
            <a:r>
              <a:rPr lang="ar-SA" sz="2800" dirty="0" smtClean="0"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البيئة</a:t>
            </a:r>
            <a:endParaRPr lang="en-US" sz="2800" dirty="0">
              <a:latin typeface="Times New Roman" pitchFamily="18" charset="0"/>
              <a:ea typeface="MS PGothic" pitchFamily="34" charset="-128"/>
              <a:cs typeface="Times New Roman" pitchFamily="18" charset="0"/>
            </a:endParaRPr>
          </a:p>
          <a:p>
            <a:pPr marL="517525" lvl="1" indent="-517525" algn="r" rtl="1" eaLnBrk="0" hangingPunct="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800" dirty="0" smtClean="0"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  </a:t>
            </a:r>
            <a:r>
              <a:rPr lang="ar-SA" sz="2800" dirty="0"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تَقييم </a:t>
            </a:r>
            <a:r>
              <a:rPr lang="ar-SA" sz="2800" dirty="0" smtClean="0"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حالة البيئة واتّجاهاتها</a:t>
            </a:r>
            <a:endParaRPr lang="ar-SY" sz="2800" dirty="0">
              <a:latin typeface="Times New Roman" pitchFamily="18" charset="0"/>
              <a:ea typeface="MS PGothic" pitchFamily="34" charset="-128"/>
              <a:cs typeface="Times New Roman" pitchFamily="18" charset="0"/>
            </a:endParaRPr>
          </a:p>
          <a:p>
            <a:pPr marL="517525" lvl="1" indent="-517525" algn="r" rtl="1" eaLnBrk="0" hangingPunct="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800" dirty="0" smtClean="0"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  </a:t>
            </a:r>
            <a:r>
              <a:rPr lang="ar-SA" sz="2800" dirty="0"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تَحليل آثار </a:t>
            </a:r>
            <a:r>
              <a:rPr lang="ar-SA" sz="2800" dirty="0" smtClean="0"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التغيير البيئي</a:t>
            </a:r>
            <a:endParaRPr lang="en-US" sz="2800" dirty="0">
              <a:latin typeface="Times New Roman" pitchFamily="18" charset="0"/>
              <a:ea typeface="MS PGothic" pitchFamily="34" charset="-128"/>
              <a:cs typeface="Times New Roman" pitchFamily="18" charset="0"/>
            </a:endParaRPr>
          </a:p>
          <a:p>
            <a:pPr marL="517525" lvl="1" indent="-517525" algn="r" rtl="1" eaLnBrk="0" hangingPunct="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800" dirty="0" smtClean="0"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  </a:t>
            </a:r>
            <a:r>
              <a:rPr lang="ar-SA" sz="2800" dirty="0"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تَقييم استجابات </a:t>
            </a:r>
            <a:r>
              <a:rPr lang="ar-SA" sz="2800" dirty="0" smtClean="0"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السياسة</a:t>
            </a:r>
            <a:endParaRPr lang="ar-SY" sz="2800" dirty="0">
              <a:latin typeface="Times New Roman" pitchFamily="18" charset="0"/>
              <a:ea typeface="MS PGothic" pitchFamily="34" charset="-128"/>
              <a:cs typeface="Times New Roman" pitchFamily="18" charset="0"/>
            </a:endParaRPr>
          </a:p>
          <a:p>
            <a:pPr marL="690563" lvl="1" indent="-690563" algn="r" rtl="1" eaLnBrk="0" hangingPunct="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ar-SA" sz="2800" dirty="0" smtClean="0"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خيارات </a:t>
            </a:r>
            <a:r>
              <a:rPr lang="ar-SA" sz="2800" dirty="0" smtClean="0"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السياسة </a:t>
            </a:r>
            <a:r>
              <a:rPr lang="ar-SA" sz="2800" dirty="0"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والسيناريوهات</a:t>
            </a:r>
            <a:endParaRPr lang="en-US" sz="2800" dirty="0">
              <a:latin typeface="Times New Roman" pitchFamily="18" charset="0"/>
              <a:ea typeface="MS PGothic" pitchFamily="34" charset="-128"/>
              <a:cs typeface="Times New Roman" pitchFamily="18" charset="0"/>
            </a:endParaRPr>
          </a:p>
          <a:p>
            <a:pPr marL="517525" lvl="1" indent="-517525" algn="r" rtl="1" eaLnBrk="0" hangingPunct="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800" dirty="0" smtClean="0"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  </a:t>
            </a:r>
            <a:r>
              <a:rPr lang="ar-SA" sz="2800" dirty="0"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الاستنتاجات والتوصيات</a:t>
            </a:r>
            <a:endParaRPr lang="en-US" sz="2800" dirty="0">
              <a:latin typeface="Times New Roman" pitchFamily="18" charset="0"/>
              <a:ea typeface="MS PGothic" pitchFamily="34" charset="-128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oup 26"/>
          <p:cNvGraphicFramePr>
            <a:graphicFrameLocks noGrp="1"/>
          </p:cNvGraphicFramePr>
          <p:nvPr/>
        </p:nvGraphicFramePr>
        <p:xfrm>
          <a:off x="2000250" y="2500313"/>
          <a:ext cx="4714908" cy="3000396"/>
        </p:xfrm>
        <a:graphic>
          <a:graphicData uri="http://schemas.openxmlformats.org/drawingml/2006/table">
            <a:tbl>
              <a:tblPr/>
              <a:tblGrid>
                <a:gridCol w="4714908"/>
              </a:tblGrid>
              <a:tr h="3000396">
                <a:tc>
                  <a:txBody>
                    <a:bodyPr/>
                    <a:lstStyle/>
                    <a:p>
                      <a:pPr marL="114300" marR="0" lvl="0" indent="-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Tx/>
                        <a:buFont typeface="Times New Roman" pitchFamily="18" charset="0"/>
                        <a:buChar char="*"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66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charset="0"/>
                        <a:ea typeface="MS PGothic" pitchFamily="34" charset="-128"/>
                        <a:cs typeface="Arial" charset="0"/>
                      </a:endParaRPr>
                    </a:p>
                    <a:p>
                      <a:pPr algn="r" rtl="1">
                        <a:buFont typeface="Arial" pitchFamily="34" charset="0"/>
                        <a:buChar char="•"/>
                      </a:pPr>
                      <a:r>
                        <a:rPr lang="ar-SY" sz="28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الترويج لمختلف منتجات ورسائل عملية التقييم</a:t>
                      </a:r>
                      <a:r>
                        <a:rPr lang="ar-EG" sz="28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ar-SY" sz="2800" i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 rtl="1">
                        <a:buFont typeface="Arial" pitchFamily="34" charset="0"/>
                        <a:buChar char="•"/>
                      </a:pPr>
                      <a:r>
                        <a:rPr lang="ar-SY" sz="28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تنظيم لقاءات مع وسائل الإعلام.</a:t>
                      </a:r>
                    </a:p>
                    <a:p>
                      <a:pPr algn="r" rtl="1">
                        <a:buFont typeface="Arial" pitchFamily="34" charset="0"/>
                        <a:buChar char="•"/>
                      </a:pPr>
                      <a:r>
                        <a:rPr lang="ar-SY" sz="28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تنظيم عروض لأصحاب المصلحة</a:t>
                      </a:r>
                      <a:r>
                        <a:rPr lang="ar-EG" sz="28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ذوي الصلة</a:t>
                      </a:r>
                      <a:r>
                        <a:rPr lang="ar-SY" sz="28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ar-SY" sz="2800" i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" name="Group 50"/>
          <p:cNvGraphicFramePr>
            <a:graphicFrameLocks noGrp="1"/>
          </p:cNvGraphicFramePr>
          <p:nvPr/>
        </p:nvGraphicFramePr>
        <p:xfrm>
          <a:off x="7143750" y="2500313"/>
          <a:ext cx="1676400" cy="3078480"/>
        </p:xfrm>
        <a:graphic>
          <a:graphicData uri="http://schemas.openxmlformats.org/drawingml/2006/table">
            <a:tbl>
              <a:tblPr/>
              <a:tblGrid>
                <a:gridCol w="1676400"/>
              </a:tblGrid>
              <a:tr h="2786082">
                <a:tc>
                  <a:txBody>
                    <a:bodyPr/>
                    <a:lstStyle/>
                    <a:p>
                      <a:pPr marL="228600" indent="-228600" algn="r" rtl="1">
                        <a:buFont typeface="Arial" pitchFamily="34" charset="0"/>
                        <a:buChar char="•"/>
                      </a:pPr>
                      <a:r>
                        <a:rPr lang="ar-SY" sz="28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إتاحة التقرير </a:t>
                      </a:r>
                      <a:r>
                        <a:rPr lang="ar-EG" sz="28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والنتائج المكملة له على المستوى الجماهيري</a:t>
                      </a:r>
                      <a:endParaRPr lang="ar-SY" sz="2800" i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E4BA"/>
                    </a:solidFill>
                  </a:tcPr>
                </a:tc>
              </a:tr>
            </a:tbl>
          </a:graphicData>
        </a:graphic>
      </p:graphicFrame>
      <p:sp>
        <p:nvSpPr>
          <p:cNvPr id="46094" name="AutoShape 61"/>
          <p:cNvSpPr>
            <a:spLocks noChangeArrowheads="1"/>
          </p:cNvSpPr>
          <p:nvPr/>
        </p:nvSpPr>
        <p:spPr bwMode="auto">
          <a:xfrm>
            <a:off x="6786563" y="3643313"/>
            <a:ext cx="285750" cy="428625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4400">
              <a:ea typeface="MS PGothic" pitchFamily="34" charset="-128"/>
            </a:endParaRPr>
          </a:p>
        </p:txBody>
      </p:sp>
      <p:sp>
        <p:nvSpPr>
          <p:cNvPr id="46095" name="AutoShape 64"/>
          <p:cNvSpPr>
            <a:spLocks noChangeArrowheads="1"/>
          </p:cNvSpPr>
          <p:nvPr/>
        </p:nvSpPr>
        <p:spPr bwMode="auto">
          <a:xfrm>
            <a:off x="1714500" y="3643313"/>
            <a:ext cx="214313" cy="442912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4400">
              <a:ea typeface="MS PGothic" pitchFamily="34" charset="-128"/>
            </a:endParaRPr>
          </a:p>
        </p:txBody>
      </p:sp>
      <p:graphicFrame>
        <p:nvGraphicFramePr>
          <p:cNvPr id="7" name="Group 72"/>
          <p:cNvGraphicFramePr>
            <a:graphicFrameLocks noGrp="1"/>
          </p:cNvGraphicFramePr>
          <p:nvPr/>
        </p:nvGraphicFramePr>
        <p:xfrm>
          <a:off x="285750" y="2428875"/>
          <a:ext cx="1285854" cy="2990290"/>
        </p:xfrm>
        <a:graphic>
          <a:graphicData uri="http://schemas.openxmlformats.org/drawingml/2006/table">
            <a:tbl>
              <a:tblPr/>
              <a:tblGrid>
                <a:gridCol w="1285854"/>
              </a:tblGrid>
              <a:tr h="29902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Arial" charset="0"/>
                          <a:ea typeface="MS PGothic" pitchFamily="34" charset="-128"/>
                          <a:cs typeface="Arial" charset="0"/>
                        </a:rPr>
                        <a:t>6</a:t>
                      </a:r>
                    </a:p>
                    <a:p>
                      <a:pPr algn="ctr" rtl="1"/>
                      <a:r>
                        <a:rPr lang="ar-EG" sz="2400" b="1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نشر</a:t>
                      </a:r>
                      <a:r>
                        <a:rPr lang="ar-SY" sz="2400" b="1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النتائج</a:t>
                      </a:r>
                    </a:p>
                    <a:p>
                      <a:pPr algn="ctr" rtl="1"/>
                      <a:r>
                        <a:rPr lang="ar-SY" sz="2400" b="1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ar-EG" sz="2400" b="1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وتوزيعها</a:t>
                      </a:r>
                      <a:endParaRPr lang="ar-SY" sz="2400" b="1" i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MS PGothic" pitchFamily="34" charset="-128"/>
                          <a:cs typeface="Arial" charset="0"/>
                        </a:rPr>
                        <a:t>(1-2 </a:t>
                      </a:r>
                      <a:r>
                        <a:rPr kumimoji="0" lang="ar-EG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MS PGothic" pitchFamily="34" charset="-128"/>
                          <a:cs typeface="Arial" charset="0"/>
                        </a:rPr>
                        <a:t>أشهر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MS PGothic" pitchFamily="34" charset="-128"/>
                          <a:cs typeface="Arial" charset="0"/>
                        </a:rPr>
                        <a:t>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</a:tr>
            </a:tbl>
          </a:graphicData>
        </a:graphic>
      </p:graphicFrame>
      <p:sp>
        <p:nvSpPr>
          <p:cNvPr id="8" name="Rectangle 36"/>
          <p:cNvSpPr>
            <a:spLocks noChangeArrowheads="1"/>
          </p:cNvSpPr>
          <p:nvPr/>
        </p:nvSpPr>
        <p:spPr bwMode="auto">
          <a:xfrm>
            <a:off x="1500166" y="214290"/>
            <a:ext cx="5671745" cy="5909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buClr>
                <a:srgbClr val="0066FF"/>
              </a:buClr>
              <a:defRPr/>
            </a:pPr>
            <a:r>
              <a:rPr lang="ar-SY" sz="3200" dirty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 المرحلة </a:t>
            </a:r>
            <a:r>
              <a:rPr lang="ar-EG" sz="3200" dirty="0" smtClean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السادسة</a:t>
            </a:r>
            <a:r>
              <a:rPr lang="ar-SY" sz="3200" dirty="0" smtClean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: </a:t>
            </a:r>
            <a:r>
              <a:rPr lang="ar-SY" sz="3200" dirty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الاتصال </a:t>
            </a:r>
            <a:r>
              <a:rPr lang="ar-SY" sz="3200" dirty="0" smtClean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والتواصل</a:t>
            </a:r>
            <a:endParaRPr lang="en-US" sz="3200" dirty="0">
              <a:solidFill>
                <a:schemeClr val="tx1"/>
              </a:solidFill>
              <a:latin typeface="Times New Roman" pitchFamily="18" charset="0"/>
              <a:ea typeface="MS PGothic" pitchFamily="34" charset="-128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ChangeArrowheads="1"/>
          </p:cNvSpPr>
          <p:nvPr/>
        </p:nvSpPr>
        <p:spPr bwMode="auto">
          <a:xfrm>
            <a:off x="431800" y="190501"/>
            <a:ext cx="8229600" cy="6667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buClr>
                <a:srgbClr val="0066FF"/>
              </a:buClr>
              <a:defRPr/>
            </a:pPr>
            <a:r>
              <a:rPr lang="es-ES" sz="3200" dirty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 </a:t>
            </a:r>
            <a:r>
              <a:rPr lang="ar-SY" sz="3200" dirty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 </a:t>
            </a:r>
            <a:r>
              <a:rPr lang="ar-SA" sz="3200" dirty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المرحلة </a:t>
            </a:r>
            <a:r>
              <a:rPr lang="ar-EG" sz="3200" dirty="0" smtClean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السادسة</a:t>
            </a:r>
            <a:r>
              <a:rPr lang="ar-SA" sz="3200" dirty="0" smtClean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: </a:t>
            </a:r>
            <a:r>
              <a:rPr lang="ar-SA" sz="3200" dirty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الاتصال </a:t>
            </a:r>
            <a:r>
              <a:rPr lang="ar-SA" sz="3200" dirty="0" smtClean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والتواصل</a:t>
            </a:r>
            <a:endParaRPr lang="hu-HU" sz="3200" dirty="0">
              <a:solidFill>
                <a:schemeClr val="tx1"/>
              </a:solidFill>
              <a:latin typeface="Times New Roman" pitchFamily="18" charset="0"/>
              <a:ea typeface="MS PGothic" pitchFamily="34" charset="-128"/>
              <a:cs typeface="Times New Roman" pitchFamily="18" charset="0"/>
            </a:endParaRPr>
          </a:p>
        </p:txBody>
      </p:sp>
      <p:sp>
        <p:nvSpPr>
          <p:cNvPr id="44035" name="Text Box 4"/>
          <p:cNvSpPr txBox="1">
            <a:spLocks noChangeArrowheads="1"/>
          </p:cNvSpPr>
          <p:nvPr/>
        </p:nvSpPr>
        <p:spPr bwMode="auto">
          <a:xfrm>
            <a:off x="642910" y="1571612"/>
            <a:ext cx="7672382" cy="2474524"/>
          </a:xfrm>
          <a:prstGeom prst="rect">
            <a:avLst/>
          </a:prstGeom>
          <a:noFill/>
          <a:ln>
            <a:noFill/>
            <a:headEnd/>
            <a:tailEnd/>
          </a:ln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 rtl="1">
              <a:lnSpc>
                <a:spcPct val="90000"/>
              </a:lnSpc>
              <a:buClr>
                <a:srgbClr val="0066FF"/>
              </a:buClr>
              <a:defRPr/>
            </a:pPr>
            <a:r>
              <a:rPr lang="en-US" sz="2800" dirty="0">
                <a:solidFill>
                  <a:schemeClr val="tx1"/>
                </a:solidFill>
                <a:ea typeface="MS PGothic" pitchFamily="34" charset="-128"/>
              </a:rPr>
              <a:t>		</a:t>
            </a:r>
          </a:p>
          <a:p>
            <a:pPr marL="342900" lvl="1" algn="just" rtl="1">
              <a:lnSpc>
                <a:spcPct val="90000"/>
              </a:lnSpc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2800" dirty="0">
                <a:solidFill>
                  <a:schemeClr val="tx1"/>
                </a:solidFill>
                <a:ea typeface="MS PGothic" pitchFamily="34" charset="-128"/>
              </a:rPr>
              <a:t>  </a:t>
            </a:r>
            <a:r>
              <a:rPr lang="ar-SY" sz="2800" dirty="0">
                <a:solidFill>
                  <a:schemeClr val="tx1"/>
                </a:solidFill>
                <a:ea typeface="MS PGothic" pitchFamily="34" charset="-128"/>
              </a:rPr>
              <a:t>ا</a:t>
            </a:r>
            <a:r>
              <a:rPr lang="ar-SA" sz="2800" dirty="0">
                <a:solidFill>
                  <a:schemeClr val="tx1"/>
                </a:solidFill>
              </a:rPr>
              <a:t>جَعْل </a:t>
            </a:r>
            <a:r>
              <a:rPr lang="ar-SA" sz="2800" dirty="0" smtClean="0">
                <a:solidFill>
                  <a:schemeClr val="tx1"/>
                </a:solidFill>
              </a:rPr>
              <a:t>رسائلك مفهومة </a:t>
            </a:r>
            <a:r>
              <a:rPr lang="ar-SA" sz="2800" dirty="0" smtClean="0">
                <a:solidFill>
                  <a:schemeClr val="tx1"/>
                </a:solidFill>
              </a:rPr>
              <a:t>لجمهورك</a:t>
            </a:r>
            <a:endParaRPr lang="ar-EG" sz="2800" dirty="0" smtClean="0">
              <a:solidFill>
                <a:schemeClr val="tx1"/>
              </a:solidFill>
            </a:endParaRPr>
          </a:p>
          <a:p>
            <a:pPr marL="342900" lvl="1" algn="just" rtl="1">
              <a:lnSpc>
                <a:spcPct val="90000"/>
              </a:lnSpc>
              <a:buClr>
                <a:schemeClr val="tx1"/>
              </a:buClr>
              <a:defRPr/>
            </a:pPr>
            <a:endParaRPr lang="ar-EG" sz="2800" dirty="0" smtClean="0">
              <a:solidFill>
                <a:schemeClr val="tx1"/>
              </a:solidFill>
            </a:endParaRPr>
          </a:p>
          <a:p>
            <a:pPr marL="342900" lvl="1" algn="just" rtl="1">
              <a:lnSpc>
                <a:spcPct val="90000"/>
              </a:lnSpc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ar-EG" sz="2800" dirty="0" smtClean="0">
                <a:solidFill>
                  <a:schemeClr val="tx1"/>
                </a:solidFill>
              </a:rPr>
              <a:t>  </a:t>
            </a:r>
            <a:r>
              <a:rPr lang="ar-SA" sz="2800" dirty="0" smtClean="0">
                <a:solidFill>
                  <a:schemeClr val="tx1"/>
                </a:solidFill>
              </a:rPr>
              <a:t>اجعل </a:t>
            </a:r>
            <a:r>
              <a:rPr lang="ar-SA" sz="2800" dirty="0">
                <a:solidFill>
                  <a:schemeClr val="tx1"/>
                </a:solidFill>
              </a:rPr>
              <a:t>المعلومات ذات صلة بجمهورك</a:t>
            </a:r>
            <a:endParaRPr lang="en-US" sz="2800" dirty="0">
              <a:solidFill>
                <a:schemeClr val="tx1"/>
              </a:solidFill>
            </a:endParaRPr>
          </a:p>
          <a:p>
            <a:pPr marL="342900" lvl="1" algn="just" rtl="1">
              <a:lnSpc>
                <a:spcPct val="90000"/>
              </a:lnSpc>
              <a:buClr>
                <a:schemeClr val="tx1"/>
              </a:buClr>
              <a:buFont typeface="Arial" pitchFamily="34" charset="0"/>
              <a:buChar char="•"/>
              <a:defRPr/>
            </a:pPr>
            <a:endParaRPr lang="en-US" sz="2800" dirty="0">
              <a:solidFill>
                <a:schemeClr val="tx1"/>
              </a:solidFill>
            </a:endParaRPr>
          </a:p>
          <a:p>
            <a:pPr marL="342900" lvl="1" algn="just" rtl="1">
              <a:lnSpc>
                <a:spcPct val="90000"/>
              </a:lnSpc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2800" dirty="0">
                <a:solidFill>
                  <a:schemeClr val="tx1"/>
                </a:solidFill>
              </a:rPr>
              <a:t>  </a:t>
            </a:r>
            <a:r>
              <a:rPr lang="ar-SY" sz="2800" dirty="0">
                <a:solidFill>
                  <a:schemeClr val="tx1"/>
                </a:solidFill>
              </a:rPr>
              <a:t>اختر طريقة التوصيل المناسبة</a:t>
            </a:r>
            <a:r>
              <a:rPr lang="en-US" sz="2800" dirty="0">
                <a:solidFill>
                  <a:schemeClr val="tx1"/>
                </a:solidFill>
                <a:ea typeface="MS PGothic" pitchFamily="34" charset="-128"/>
              </a:rPr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ChangeArrowheads="1"/>
          </p:cNvSpPr>
          <p:nvPr/>
        </p:nvSpPr>
        <p:spPr bwMode="auto">
          <a:xfrm>
            <a:off x="1357290" y="285728"/>
            <a:ext cx="5643602" cy="5000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buClr>
                <a:srgbClr val="0066FF"/>
              </a:buClr>
              <a:defRPr/>
            </a:pPr>
            <a:r>
              <a:rPr lang="ar-SY" sz="3200" dirty="0"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 </a:t>
            </a:r>
            <a:r>
              <a:rPr lang="ar-SA" sz="3200" dirty="0" smtClean="0"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خيارات </a:t>
            </a:r>
            <a:r>
              <a:rPr lang="ar-SA" sz="3200" dirty="0" smtClean="0"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الاتصال</a:t>
            </a:r>
            <a:endParaRPr lang="en-US" sz="3200" dirty="0">
              <a:latin typeface="Times New Roman" pitchFamily="18" charset="0"/>
              <a:ea typeface="MS PGothic" pitchFamily="34" charset="-128"/>
              <a:cs typeface="Times New Roman" pitchFamily="18" charset="0"/>
            </a:endParaRPr>
          </a:p>
        </p:txBody>
      </p:sp>
      <p:sp>
        <p:nvSpPr>
          <p:cNvPr id="45059" name="Rectangle 3"/>
          <p:cNvSpPr>
            <a:spLocks noChangeArrowheads="1"/>
          </p:cNvSpPr>
          <p:nvPr/>
        </p:nvSpPr>
        <p:spPr bwMode="auto">
          <a:xfrm>
            <a:off x="457200" y="2089996"/>
            <a:ext cx="8229600" cy="2031325"/>
          </a:xfrm>
          <a:prstGeom prst="rect">
            <a:avLst/>
          </a:prstGeom>
          <a:noFill/>
          <a:ln>
            <a:noFill/>
            <a:headEnd/>
            <a:tailEnd/>
          </a:ln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indent="-342900" algn="just" rtl="1">
              <a:lnSpc>
                <a:spcPct val="90000"/>
              </a:lnSpc>
              <a:buSzPct val="60000"/>
              <a:buFont typeface="Arial" pitchFamily="34" charset="0"/>
              <a:buChar char="•"/>
              <a:defRPr/>
            </a:pPr>
            <a:r>
              <a:rPr lang="ar-SA" sz="2800" dirty="0" smtClean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الطرق </a:t>
            </a:r>
            <a:r>
              <a:rPr lang="ar-SA" sz="2800" dirty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الكلاسيكيةَ (تقارير، تقرير </a:t>
            </a:r>
            <a:r>
              <a:rPr lang="ar-SA" sz="2800" dirty="0" smtClean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خلاصة </a:t>
            </a:r>
            <a:r>
              <a:rPr lang="ar-SY" sz="2800" dirty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تنفيذية</a:t>
            </a:r>
            <a:r>
              <a:rPr lang="ar-SA" sz="2800" dirty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، نشرات، </a:t>
            </a:r>
            <a:r>
              <a:rPr lang="ar-SA" sz="2800" dirty="0" smtClean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مقالات)</a:t>
            </a:r>
            <a:endParaRPr lang="ar-SY" sz="2800" dirty="0">
              <a:solidFill>
                <a:schemeClr val="tx1"/>
              </a:solidFill>
              <a:latin typeface="Times New Roman" pitchFamily="18" charset="0"/>
              <a:ea typeface="MS PGothic" pitchFamily="34" charset="-128"/>
              <a:cs typeface="Times New Roman" pitchFamily="18" charset="0"/>
            </a:endParaRPr>
          </a:p>
          <a:p>
            <a:pPr marL="342900" indent="-342900" algn="just" rtl="1">
              <a:lnSpc>
                <a:spcPct val="90000"/>
              </a:lnSpc>
              <a:buSzPct val="60000"/>
              <a:buFont typeface="Arial" pitchFamily="34" charset="0"/>
              <a:buChar char="•"/>
              <a:defRPr/>
            </a:pPr>
            <a:r>
              <a:rPr lang="ar-SA" sz="2800" dirty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الراديو </a:t>
            </a:r>
            <a:r>
              <a:rPr lang="ar-SA" sz="2800" dirty="0" smtClean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والتل</a:t>
            </a:r>
            <a:r>
              <a:rPr lang="ar-BH" sz="2800" dirty="0" smtClean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ي</a:t>
            </a:r>
            <a:r>
              <a:rPr lang="ar-SA" sz="2800" dirty="0" smtClean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فزيونِ </a:t>
            </a:r>
            <a:r>
              <a:rPr lang="ar-SA" sz="2800" dirty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(مقابلات، رسائل مسجّلة مسبقاً</a:t>
            </a:r>
            <a:r>
              <a:rPr lang="ar-SA" sz="2800" dirty="0" smtClean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)</a:t>
            </a:r>
            <a:endParaRPr lang="ar-SY" sz="2800" dirty="0">
              <a:solidFill>
                <a:schemeClr val="tx1"/>
              </a:solidFill>
              <a:latin typeface="Times New Roman" pitchFamily="18" charset="0"/>
              <a:ea typeface="MS PGothic" pitchFamily="34" charset="-128"/>
              <a:cs typeface="Times New Roman" pitchFamily="18" charset="0"/>
            </a:endParaRPr>
          </a:p>
          <a:p>
            <a:pPr marL="342900" indent="-342900" algn="just" rtl="1">
              <a:lnSpc>
                <a:spcPct val="90000"/>
              </a:lnSpc>
              <a:buSzPct val="60000"/>
              <a:buFont typeface="Arial" pitchFamily="34" charset="0"/>
              <a:buChar char="•"/>
              <a:defRPr/>
            </a:pPr>
            <a:r>
              <a:rPr lang="ar-SA" sz="2800" dirty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الإنترنت </a:t>
            </a:r>
            <a:endParaRPr lang="ar-SY" sz="2800" dirty="0">
              <a:solidFill>
                <a:schemeClr val="tx1"/>
              </a:solidFill>
              <a:latin typeface="Times New Roman" pitchFamily="18" charset="0"/>
              <a:ea typeface="MS PGothic" pitchFamily="34" charset="-128"/>
              <a:cs typeface="Times New Roman" pitchFamily="18" charset="0"/>
            </a:endParaRPr>
          </a:p>
          <a:p>
            <a:pPr marL="342900" indent="-342900" algn="just" rtl="1">
              <a:lnSpc>
                <a:spcPct val="90000"/>
              </a:lnSpc>
              <a:buSzPct val="60000"/>
              <a:buFont typeface="Arial" pitchFamily="34" charset="0"/>
              <a:buChar char="•"/>
              <a:defRPr/>
            </a:pPr>
            <a:r>
              <a:rPr lang="ar-SY" sz="2800" dirty="0" err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ال</a:t>
            </a:r>
            <a:r>
              <a:rPr lang="ar-SA" sz="2800" dirty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عر</a:t>
            </a:r>
            <a:r>
              <a:rPr lang="ar-SY" sz="2800" dirty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و</a:t>
            </a:r>
            <a:r>
              <a:rPr lang="ar-SA" sz="2800" dirty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ض </a:t>
            </a:r>
            <a:r>
              <a:rPr lang="ar-SY" sz="2800" dirty="0" err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ال</a:t>
            </a:r>
            <a:r>
              <a:rPr lang="ar-SA" sz="2800" dirty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مسرحي</a:t>
            </a:r>
            <a:r>
              <a:rPr lang="ar-SY" sz="2800" dirty="0" smtClean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ة</a:t>
            </a:r>
            <a:endParaRPr lang="ar-SY" sz="2800" dirty="0">
              <a:solidFill>
                <a:schemeClr val="tx1"/>
              </a:solidFill>
              <a:latin typeface="Times New Roman" pitchFamily="18" charset="0"/>
              <a:ea typeface="MS PGothic" pitchFamily="34" charset="-128"/>
              <a:cs typeface="Times New Roman" pitchFamily="18" charset="0"/>
            </a:endParaRPr>
          </a:p>
          <a:p>
            <a:pPr marL="342900" indent="-342900" algn="just" rtl="1">
              <a:lnSpc>
                <a:spcPct val="90000"/>
              </a:lnSpc>
              <a:buSzPct val="60000"/>
              <a:buFont typeface="Arial" pitchFamily="34" charset="0"/>
              <a:buChar char="•"/>
              <a:defRPr/>
            </a:pPr>
            <a:r>
              <a:rPr lang="ar-SA" sz="2800" dirty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التواصل </a:t>
            </a:r>
            <a:r>
              <a:rPr lang="ar-SY" sz="2800" dirty="0" smtClean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المباشر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ea typeface="MS PGothic" pitchFamily="34" charset="-128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56"/>
          <p:cNvSpPr>
            <a:spLocks noChangeArrowheads="1"/>
          </p:cNvSpPr>
          <p:nvPr/>
        </p:nvSpPr>
        <p:spPr bwMode="auto">
          <a:xfrm>
            <a:off x="2833688" y="3338513"/>
            <a:ext cx="2822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buClr>
                <a:srgbClr val="006600"/>
              </a:buClr>
              <a:buFont typeface="Symbol" pitchFamily="18" charset="2"/>
              <a:buChar char="*"/>
            </a:pPr>
            <a:r>
              <a:rPr lang="en-US" i="1">
                <a:latin typeface="Times New Roman" pitchFamily="18" charset="0"/>
                <a:ea typeface="MS PGothic" pitchFamily="34" charset="-128"/>
              </a:rPr>
              <a:t>Stages of the National IEA Process</a:t>
            </a:r>
            <a:r>
              <a:rPr lang="en-US">
                <a:latin typeface="Times New Roman" pitchFamily="18" charset="0"/>
                <a:ea typeface="MS PGothic" pitchFamily="34" charset="-128"/>
              </a:rPr>
              <a:t> </a:t>
            </a:r>
          </a:p>
        </p:txBody>
      </p:sp>
      <p:sp>
        <p:nvSpPr>
          <p:cNvPr id="49155" name="AutoShape 58"/>
          <p:cNvSpPr>
            <a:spLocks noChangeArrowheads="1"/>
          </p:cNvSpPr>
          <p:nvPr/>
        </p:nvSpPr>
        <p:spPr bwMode="auto">
          <a:xfrm>
            <a:off x="1157288" y="3338513"/>
            <a:ext cx="152400" cy="152400"/>
          </a:xfrm>
          <a:prstGeom prst="upDownArrow">
            <a:avLst>
              <a:gd name="adj1" fmla="val 0"/>
              <a:gd name="adj2" fmla="val 20000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4400">
              <a:ea typeface="MS PGothic" pitchFamily="34" charset="-128"/>
            </a:endParaRPr>
          </a:p>
        </p:txBody>
      </p:sp>
      <p:graphicFrame>
        <p:nvGraphicFramePr>
          <p:cNvPr id="20" name="Group 66"/>
          <p:cNvGraphicFramePr>
            <a:graphicFrameLocks noGrp="1"/>
          </p:cNvGraphicFramePr>
          <p:nvPr/>
        </p:nvGraphicFramePr>
        <p:xfrm>
          <a:off x="2071688" y="2500313"/>
          <a:ext cx="4786346" cy="2786082"/>
        </p:xfrm>
        <a:graphic>
          <a:graphicData uri="http://schemas.openxmlformats.org/drawingml/2006/table">
            <a:tbl>
              <a:tblPr/>
              <a:tblGrid>
                <a:gridCol w="4786346"/>
              </a:tblGrid>
              <a:tr h="2786082">
                <a:tc>
                  <a:txBody>
                    <a:bodyPr/>
                    <a:lstStyle/>
                    <a:p>
                      <a:pPr marL="114300" marR="0" lvl="0" indent="-11430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lang="ar-SY" sz="28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تقييم العملية وتحديد الدروس المستفادة. </a:t>
                      </a:r>
                      <a:br>
                        <a:rPr lang="ar-SY" sz="28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endParaRPr lang="ar-EG" sz="2800" i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14300" marR="0" lvl="0" indent="-11430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lang="ar-SY" sz="28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تقييم أثر العملية من حيث المساهمة في تخطيط السياسات وبناء القدرات </a:t>
                      </a:r>
                      <a:r>
                        <a:rPr lang="ar-EG" sz="28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ورفع الوعي الجماهيري</a:t>
                      </a:r>
                      <a:r>
                        <a:rPr lang="ar-SY" sz="28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ar-SY" sz="280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2" name="Group 78"/>
          <p:cNvGraphicFramePr>
            <a:graphicFrameLocks noGrp="1"/>
          </p:cNvGraphicFramePr>
          <p:nvPr/>
        </p:nvGraphicFramePr>
        <p:xfrm>
          <a:off x="357188" y="2500313"/>
          <a:ext cx="1314480" cy="2712720"/>
        </p:xfrm>
        <a:graphic>
          <a:graphicData uri="http://schemas.openxmlformats.org/drawingml/2006/table">
            <a:tbl>
              <a:tblPr/>
              <a:tblGrid>
                <a:gridCol w="1314480"/>
              </a:tblGrid>
              <a:tr h="990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3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Arial" charset="0"/>
                          <a:ea typeface="MS PGothic" pitchFamily="34" charset="-128"/>
                          <a:cs typeface="Arial" charset="0"/>
                        </a:rPr>
                        <a:t>7</a:t>
                      </a:r>
                      <a:endParaRPr kumimoji="0" lang="en-US" sz="4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accent4">
                            <a:lumMod val="1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charset="0"/>
                        <a:ea typeface="MS PGothic" pitchFamily="34" charset="-128"/>
                        <a:cs typeface="Arial" charset="0"/>
                      </a:endParaRPr>
                    </a:p>
                    <a:p>
                      <a:pPr algn="ctr" rtl="1"/>
                      <a:r>
                        <a:rPr lang="ar-SY" sz="2800" b="0" i="0" kern="12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الرصد والتقييم والتعلم </a:t>
                      </a:r>
                      <a:br>
                        <a:rPr lang="ar-SY" sz="2800" b="0" i="0" kern="12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ar-SY" sz="2800" b="0" i="0" kern="12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(1-2 أشهر)</a:t>
                      </a:r>
                      <a:endParaRPr lang="ar-SY" sz="2800" b="0" i="0" kern="12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3" name="Group 84"/>
          <p:cNvGraphicFramePr>
            <a:graphicFrameLocks noGrp="1"/>
          </p:cNvGraphicFramePr>
          <p:nvPr/>
        </p:nvGraphicFramePr>
        <p:xfrm>
          <a:off x="7215188" y="2500313"/>
          <a:ext cx="1676400" cy="2786082"/>
        </p:xfrm>
        <a:graphic>
          <a:graphicData uri="http://schemas.openxmlformats.org/drawingml/2006/table">
            <a:tbl>
              <a:tblPr/>
              <a:tblGrid>
                <a:gridCol w="1676400"/>
              </a:tblGrid>
              <a:tr h="2786082">
                <a:tc>
                  <a:txBody>
                    <a:bodyPr/>
                    <a:lstStyle/>
                    <a:p>
                      <a:pPr marL="177800" marR="0" lvl="0" indent="-17780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Tx/>
                        <a:buFont typeface="Symbol" pitchFamily="18" charset="2"/>
                        <a:buChar char="*"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PGothic" pitchFamily="34" charset="-128"/>
                        <a:cs typeface="Arial" charset="0"/>
                      </a:endParaRPr>
                    </a:p>
                    <a:p>
                      <a:pPr marL="228600" indent="-228600" algn="r" rtl="1">
                        <a:buFont typeface="Arial" pitchFamily="34" charset="0"/>
                        <a:buChar char="•"/>
                      </a:pPr>
                      <a:r>
                        <a:rPr lang="ar-SY" sz="28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آثار عملية التقييم وتوصيات للمستقبل</a:t>
                      </a:r>
                      <a:r>
                        <a:rPr lang="ar-SY" sz="32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ar-SY" sz="3200" i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E4BA"/>
                    </a:solidFill>
                  </a:tcPr>
                </a:tc>
              </a:tr>
            </a:tbl>
          </a:graphicData>
        </a:graphic>
      </p:graphicFrame>
      <p:sp>
        <p:nvSpPr>
          <p:cNvPr id="49174" name="AutoShape 91"/>
          <p:cNvSpPr>
            <a:spLocks noChangeArrowheads="1"/>
          </p:cNvSpPr>
          <p:nvPr/>
        </p:nvSpPr>
        <p:spPr bwMode="auto">
          <a:xfrm>
            <a:off x="6929438" y="3643313"/>
            <a:ext cx="300037" cy="500062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4400">
              <a:ea typeface="MS PGothic" pitchFamily="34" charset="-128"/>
            </a:endParaRPr>
          </a:p>
        </p:txBody>
      </p:sp>
      <p:sp>
        <p:nvSpPr>
          <p:cNvPr id="49175" name="AutoShape 92"/>
          <p:cNvSpPr>
            <a:spLocks noChangeArrowheads="1"/>
          </p:cNvSpPr>
          <p:nvPr/>
        </p:nvSpPr>
        <p:spPr bwMode="auto">
          <a:xfrm>
            <a:off x="1714500" y="3643313"/>
            <a:ext cx="285750" cy="514350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4400">
              <a:ea typeface="MS PGothic" pitchFamily="34" charset="-128"/>
            </a:endParaRPr>
          </a:p>
        </p:txBody>
      </p:sp>
      <p:sp>
        <p:nvSpPr>
          <p:cNvPr id="25" name="Rectangle 2"/>
          <p:cNvSpPr>
            <a:spLocks noChangeArrowheads="1"/>
          </p:cNvSpPr>
          <p:nvPr/>
        </p:nvSpPr>
        <p:spPr bwMode="auto">
          <a:xfrm>
            <a:off x="1071538" y="304800"/>
            <a:ext cx="6500858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buClr>
                <a:srgbClr val="0066FF"/>
              </a:buClr>
              <a:defRPr/>
            </a:pPr>
            <a:r>
              <a:rPr lang="ar-SY" sz="3200" dirty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 المرحلة </a:t>
            </a:r>
            <a:r>
              <a:rPr lang="ar-EG" sz="3200" dirty="0" smtClean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السابعة</a:t>
            </a:r>
            <a:r>
              <a:rPr lang="ar-SY" sz="3200" dirty="0" smtClean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: </a:t>
            </a:r>
            <a:r>
              <a:rPr lang="ar-SY" sz="3200" dirty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الرصد والتقييم </a:t>
            </a:r>
            <a:r>
              <a:rPr lang="ar-SY" sz="3200" dirty="0" smtClean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والتعلم</a:t>
            </a:r>
            <a:endParaRPr lang="en-US" sz="3200" dirty="0">
              <a:solidFill>
                <a:schemeClr val="tx1"/>
              </a:solidFill>
              <a:latin typeface="Times New Roman" pitchFamily="18" charset="0"/>
              <a:ea typeface="MS PGothic" pitchFamily="34" charset="-128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ChangeArrowheads="1"/>
          </p:cNvSpPr>
          <p:nvPr/>
        </p:nvSpPr>
        <p:spPr bwMode="auto">
          <a:xfrm>
            <a:off x="1142976" y="214290"/>
            <a:ext cx="6286544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buClr>
                <a:srgbClr val="0066FF"/>
              </a:buClr>
              <a:defRPr/>
            </a:pPr>
            <a:r>
              <a:rPr lang="es-ES" sz="3200" dirty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 </a:t>
            </a:r>
            <a:r>
              <a:rPr lang="ar-SA" sz="3200" dirty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المرحلة 7: </a:t>
            </a:r>
            <a:r>
              <a:rPr lang="ar-SA" sz="3200" dirty="0" err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ال</a:t>
            </a:r>
            <a:r>
              <a:rPr lang="ar-SY" sz="3200" dirty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رصد </a:t>
            </a:r>
            <a:r>
              <a:rPr lang="ar-SY" sz="3200" dirty="0" smtClean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و</a:t>
            </a:r>
            <a:r>
              <a:rPr lang="ar-SA" sz="3200" dirty="0" smtClean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التقييم و</a:t>
            </a:r>
            <a:r>
              <a:rPr lang="ar-BH" sz="3200" dirty="0" smtClean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ال</a:t>
            </a:r>
            <a:r>
              <a:rPr lang="ar-SA" sz="3200" dirty="0" smtClean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تعلم</a:t>
            </a:r>
            <a:endParaRPr lang="en-US" sz="3200" dirty="0">
              <a:solidFill>
                <a:schemeClr val="tx1"/>
              </a:solidFill>
              <a:latin typeface="Times New Roman" pitchFamily="18" charset="0"/>
              <a:ea typeface="MS PGothic" pitchFamily="34" charset="-128"/>
              <a:cs typeface="Times New Roman" pitchFamily="18" charset="0"/>
            </a:endParaRPr>
          </a:p>
        </p:txBody>
      </p:sp>
      <p:sp>
        <p:nvSpPr>
          <p:cNvPr id="53251" name="Text Box 4"/>
          <p:cNvSpPr txBox="1">
            <a:spLocks noChangeArrowheads="1"/>
          </p:cNvSpPr>
          <p:nvPr/>
        </p:nvSpPr>
        <p:spPr bwMode="auto">
          <a:xfrm>
            <a:off x="428625" y="1566863"/>
            <a:ext cx="8215313" cy="3859212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342900" indent="-342900" algn="r" rtl="1">
              <a:lnSpc>
                <a:spcPct val="90000"/>
              </a:lnSpc>
              <a:buClr>
                <a:srgbClr val="0066FF"/>
              </a:buClr>
              <a:buFont typeface="Wingdings" pitchFamily="2" charset="2"/>
              <a:buNone/>
              <a:defRPr/>
            </a:pPr>
            <a:endParaRPr lang="en-US" sz="2400" b="1" u="sng" dirty="0">
              <a:solidFill>
                <a:schemeClr val="tx1"/>
              </a:solidFill>
              <a:ea typeface="ＭＳ Ｐゴシック" pitchFamily="112" charset="-128"/>
            </a:endParaRPr>
          </a:p>
          <a:p>
            <a:pPr marL="685800" lvl="2" indent="-342900" algn="r" rtl="1">
              <a:lnSpc>
                <a:spcPct val="90000"/>
              </a:lnSpc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ar-SY" sz="2800" b="1" dirty="0">
                <a:solidFill>
                  <a:schemeClr val="tx1"/>
                </a:solidFill>
                <a:ea typeface="ＭＳ Ｐゴシック" pitchFamily="112" charset="-128"/>
              </a:rPr>
              <a:t>تقييم مسار العملية</a:t>
            </a:r>
            <a:endParaRPr lang="en-US" sz="2800" b="1" dirty="0">
              <a:solidFill>
                <a:schemeClr val="tx1"/>
              </a:solidFill>
              <a:ea typeface="ＭＳ Ｐゴシック" pitchFamily="112" charset="-128"/>
            </a:endParaRPr>
          </a:p>
          <a:p>
            <a:pPr marL="1028700" lvl="1" indent="-571500" algn="r" rtl="1">
              <a:lnSpc>
                <a:spcPct val="90000"/>
              </a:lnSpc>
              <a:buClr>
                <a:schemeClr val="tx1"/>
              </a:buClr>
              <a:buFont typeface="Wingdings" pitchFamily="2" charset="2"/>
              <a:buNone/>
              <a:defRPr/>
            </a:pPr>
            <a:endParaRPr lang="en-US" sz="2400" dirty="0">
              <a:solidFill>
                <a:schemeClr val="tx1"/>
              </a:solidFill>
              <a:ea typeface="ＭＳ Ｐゴシック" pitchFamily="112" charset="-128"/>
            </a:endParaRPr>
          </a:p>
          <a:p>
            <a:pPr marL="1485900" lvl="2" indent="-342900" algn="r" rtl="1">
              <a:lnSpc>
                <a:spcPct val="90000"/>
              </a:lnSpc>
              <a:buClr>
                <a:schemeClr val="tx1"/>
              </a:buClr>
              <a:buFontTx/>
              <a:buChar char="•"/>
              <a:defRPr/>
            </a:pPr>
            <a:r>
              <a:rPr lang="ar-SY" sz="2400" dirty="0">
                <a:solidFill>
                  <a:schemeClr val="tx1"/>
                </a:solidFill>
                <a:ea typeface="ＭＳ Ｐゴシック" pitchFamily="112" charset="-128"/>
              </a:rPr>
              <a:t>هل تم تنفيذ نشاطات كل مرحلة؟</a:t>
            </a:r>
          </a:p>
          <a:p>
            <a:pPr marL="1485900" lvl="2" indent="-342900" algn="r" rtl="1">
              <a:lnSpc>
                <a:spcPct val="90000"/>
              </a:lnSpc>
              <a:buClr>
                <a:schemeClr val="tx1"/>
              </a:buClr>
              <a:buFontTx/>
              <a:buChar char="•"/>
              <a:defRPr/>
            </a:pPr>
            <a:endParaRPr lang="ar-SY" sz="2400" dirty="0">
              <a:solidFill>
                <a:schemeClr val="tx1"/>
              </a:solidFill>
              <a:ea typeface="ＭＳ Ｐゴシック" pitchFamily="112" charset="-128"/>
            </a:endParaRPr>
          </a:p>
          <a:p>
            <a:pPr marL="685800" lvl="2" indent="-342900" algn="r" rtl="1">
              <a:lnSpc>
                <a:spcPct val="90000"/>
              </a:lnSpc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ar-SY" sz="2800" b="1" dirty="0">
                <a:solidFill>
                  <a:schemeClr val="tx1"/>
                </a:solidFill>
                <a:ea typeface="ＭＳ Ｐゴシック" pitchFamily="112" charset="-128"/>
              </a:rPr>
              <a:t>تقييم اثر مخرجات العملية</a:t>
            </a:r>
          </a:p>
          <a:p>
            <a:pPr marL="685800" lvl="2" indent="-342900" algn="r" rtl="1">
              <a:lnSpc>
                <a:spcPct val="90000"/>
              </a:lnSpc>
              <a:buClr>
                <a:schemeClr val="tx1"/>
              </a:buClr>
              <a:buFontTx/>
              <a:buBlip>
                <a:blip r:embed="rId3"/>
              </a:buBlip>
              <a:defRPr/>
            </a:pPr>
            <a:endParaRPr lang="ar-SY" sz="2400" b="1" dirty="0">
              <a:solidFill>
                <a:schemeClr val="tx1"/>
              </a:solidFill>
              <a:ea typeface="ＭＳ Ｐゴシック" pitchFamily="112" charset="-128"/>
            </a:endParaRPr>
          </a:p>
          <a:p>
            <a:pPr marL="1485900" lvl="2" indent="-342900" algn="r" rtl="1">
              <a:lnSpc>
                <a:spcPct val="90000"/>
              </a:lnSpc>
              <a:buClr>
                <a:schemeClr val="tx1"/>
              </a:buClr>
              <a:buFontTx/>
              <a:buChar char="•"/>
              <a:defRPr/>
            </a:pPr>
            <a:r>
              <a:rPr lang="ar-SY" sz="2400" dirty="0">
                <a:solidFill>
                  <a:schemeClr val="tx1"/>
                </a:solidFill>
                <a:ea typeface="ＭＳ Ｐゴシック" pitchFamily="112" charset="-128"/>
              </a:rPr>
              <a:t>هل كان التحليل منطقي وذو مصداقية؟</a:t>
            </a:r>
          </a:p>
          <a:p>
            <a:pPr marL="1485900" lvl="2" indent="-342900" algn="r" rtl="1">
              <a:lnSpc>
                <a:spcPct val="90000"/>
              </a:lnSpc>
              <a:buClr>
                <a:schemeClr val="tx1"/>
              </a:buClr>
              <a:buFontTx/>
              <a:buChar char="•"/>
              <a:defRPr/>
            </a:pPr>
            <a:r>
              <a:rPr lang="ar-SY" sz="2400" dirty="0">
                <a:solidFill>
                  <a:schemeClr val="tx1"/>
                </a:solidFill>
                <a:ea typeface="ＭＳ Ｐゴシック" pitchFamily="112" charset="-128"/>
              </a:rPr>
              <a:t>ما الأثر الذي أحدثته مخرجات عملية التقييم في تفكير صناع القرار وعملية اتخاذ القرارات؟</a:t>
            </a:r>
          </a:p>
          <a:p>
            <a:pPr marL="1485900" lvl="2" indent="-342900" algn="r" rtl="1">
              <a:lnSpc>
                <a:spcPct val="90000"/>
              </a:lnSpc>
              <a:buClr>
                <a:schemeClr val="tx1"/>
              </a:buClr>
              <a:buFontTx/>
              <a:buChar char="•"/>
              <a:defRPr/>
            </a:pPr>
            <a:r>
              <a:rPr lang="ar-SY" sz="2400" dirty="0">
                <a:solidFill>
                  <a:schemeClr val="tx1"/>
                </a:solidFill>
                <a:ea typeface="ＭＳ Ｐゴシック" pitchFamily="112" charset="-128"/>
              </a:rPr>
              <a:t>التوصيات والتحسينات عند تكرار العملية</a:t>
            </a:r>
            <a:endParaRPr lang="en-US" sz="2400" dirty="0">
              <a:solidFill>
                <a:schemeClr val="tx1"/>
              </a:solidFill>
              <a:ea typeface="ＭＳ Ｐゴシック" pitchFamily="112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80" name="Rectangle 4"/>
          <p:cNvSpPr>
            <a:spLocks noGrp="1" noChangeArrowheads="1"/>
          </p:cNvSpPr>
          <p:nvPr>
            <p:ph type="body" idx="4294967295"/>
          </p:nvPr>
        </p:nvSpPr>
        <p:spPr>
          <a:xfrm>
            <a:off x="683568" y="1409700"/>
            <a:ext cx="7546032" cy="5019675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1" indent="-342900" algn="just" rtl="1">
              <a:buSzPct val="100000"/>
              <a:buFont typeface="Arial" pitchFamily="34" charset="0"/>
              <a:buChar char="•"/>
              <a:defRPr/>
            </a:pPr>
            <a:r>
              <a:rPr lang="ar-SA" b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جمع مؤسسات مختلفة وأفراد </a:t>
            </a:r>
            <a:r>
              <a:rPr lang="ar-BH" b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لديهم ال</a:t>
            </a:r>
            <a:r>
              <a:rPr lang="ar-SA" b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قدرة </a:t>
            </a:r>
            <a:r>
              <a:rPr lang="ar-BH" b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والرغبة في</a:t>
            </a:r>
            <a:r>
              <a:rPr lang="ar-SY" b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ar-SY" b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ال</a:t>
            </a:r>
            <a:r>
              <a:rPr lang="ar-EG" b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إ</a:t>
            </a:r>
            <a:r>
              <a:rPr lang="ar-SA" b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سهام </a:t>
            </a:r>
            <a:r>
              <a:rPr lang="ar-SY" b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في </a:t>
            </a:r>
            <a:r>
              <a:rPr lang="ar-BH" b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العملية</a:t>
            </a:r>
            <a:r>
              <a:rPr lang="ar-SA" b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، ح</a:t>
            </a:r>
            <a:r>
              <a:rPr lang="ar-BH" b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تى</a:t>
            </a:r>
            <a:r>
              <a:rPr lang="ar-SA" b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ar-BH" b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وإن </a:t>
            </a:r>
            <a:r>
              <a:rPr lang="ar-SA" b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لم </a:t>
            </a:r>
            <a:r>
              <a:rPr lang="ar-SA" b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يسبق للبعض </a:t>
            </a:r>
            <a:r>
              <a:rPr lang="ar-BH" b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منهم ال</a:t>
            </a:r>
            <a:r>
              <a:rPr lang="ar-SA" b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تعاون </a:t>
            </a:r>
            <a:r>
              <a:rPr lang="ar-BH" b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معاً </a:t>
            </a:r>
            <a:r>
              <a:rPr lang="ar-SY" b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في </a:t>
            </a:r>
            <a:r>
              <a:rPr lang="ar-SY" b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هكذا نشاط</a:t>
            </a:r>
            <a:r>
              <a:rPr lang="ar-SA" b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.</a:t>
            </a:r>
            <a:endParaRPr lang="en-US" b="0" dirty="0" smtClean="0">
              <a:solidFill>
                <a:schemeClr val="tx1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lvl="1" indent="-342900" algn="just" rtl="1">
              <a:buSzPct val="100000"/>
              <a:buFont typeface="Arial" pitchFamily="34" charset="0"/>
              <a:buChar char="•"/>
              <a:defRPr/>
            </a:pPr>
            <a:r>
              <a:rPr lang="ar-EG" b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إشراك </a:t>
            </a:r>
            <a:r>
              <a:rPr lang="ar-EG" b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صناع </a:t>
            </a:r>
            <a:r>
              <a:rPr lang="ar-SA" b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السياس</a:t>
            </a:r>
            <a:r>
              <a:rPr lang="ar-EG" b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ات</a:t>
            </a:r>
            <a:r>
              <a:rPr lang="ar-SA" b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لضمان دعمهم للعمليةِ ونتائجِها الرئيسيةِ. </a:t>
            </a:r>
            <a:endParaRPr lang="en-US" b="0" dirty="0" smtClean="0">
              <a:solidFill>
                <a:schemeClr val="tx1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lvl="1" indent="-342900" algn="just" rtl="1">
              <a:buSzPct val="100000"/>
              <a:buFont typeface="Arial" pitchFamily="34" charset="0"/>
              <a:buChar char="•"/>
              <a:defRPr/>
            </a:pPr>
            <a:r>
              <a:rPr lang="ar-SA" b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تسهيل عملية </a:t>
            </a:r>
            <a:r>
              <a:rPr lang="ar-EG" b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التفاعل </a:t>
            </a:r>
            <a:r>
              <a:rPr lang="ar-SA" b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بالاعتماد على </a:t>
            </a:r>
            <a:r>
              <a:rPr lang="ar-SA" b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طرق </a:t>
            </a:r>
            <a:r>
              <a:rPr lang="ar-SA" b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موحدة وتعزيز الحوار بين </a:t>
            </a:r>
            <a:r>
              <a:rPr lang="ar-SY" b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رجال العلم ورجال </a:t>
            </a:r>
            <a:r>
              <a:rPr lang="ar-SA" b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السياسة.</a:t>
            </a:r>
            <a:endParaRPr lang="en-US" b="0" dirty="0" smtClean="0">
              <a:solidFill>
                <a:schemeClr val="tx1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67939" name="Rectangle 5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1214414" y="249238"/>
            <a:ext cx="6429420" cy="71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rtl="1">
              <a:defRPr/>
            </a:pPr>
            <a:r>
              <a:rPr lang="ar-SA" sz="32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أهداف </a:t>
            </a:r>
            <a:r>
              <a:rPr lang="ar-EG" sz="32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عملية التقييم البيئي المتكامل</a:t>
            </a:r>
            <a:endParaRPr lang="en-US" sz="32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744538" y="201613"/>
            <a:ext cx="7793037" cy="738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endParaRPr lang="hu-HU" sz="3600" b="1" dirty="0">
              <a:solidFill>
                <a:srgbClr val="003366"/>
              </a:solidFill>
              <a:ea typeface="MS PGothic" pitchFamily="34" charset="-128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ChangeArrowheads="1"/>
          </p:cNvSpPr>
          <p:nvPr/>
        </p:nvSpPr>
        <p:spPr bwMode="auto">
          <a:xfrm>
            <a:off x="357158" y="1571612"/>
            <a:ext cx="8072494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 algn="just" rtl="1">
              <a:lnSpc>
                <a:spcPct val="80000"/>
              </a:lnSpc>
              <a:spcBef>
                <a:spcPts val="1200"/>
              </a:spcBef>
              <a:spcAft>
                <a:spcPts val="1200"/>
              </a:spcAft>
              <a:buClr>
                <a:srgbClr val="FF0066"/>
              </a:buClr>
              <a:buSzPct val="60000"/>
              <a:buFont typeface="Wingdings 2" pitchFamily="18" charset="2"/>
              <a:buNone/>
            </a:pPr>
            <a:r>
              <a:rPr lang="ar-EG" sz="2800" dirty="0" smtClean="0"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في مجموعات من 5 إلي 7 أشخاص، ناقش الأسئلة التالية:</a:t>
            </a:r>
            <a:endParaRPr lang="en-GB" sz="2800" dirty="0">
              <a:latin typeface="Times New Roman" pitchFamily="18" charset="0"/>
              <a:ea typeface="MS PGothic" pitchFamily="34" charset="-128"/>
              <a:cs typeface="Times New Roman" pitchFamily="18" charset="0"/>
            </a:endParaRPr>
          </a:p>
          <a:p>
            <a:pPr marL="457200" indent="-457200" algn="just" rtl="1">
              <a:lnSpc>
                <a:spcPct val="80000"/>
              </a:lnSpc>
              <a:spcBef>
                <a:spcPts val="1200"/>
              </a:spcBef>
              <a:spcAft>
                <a:spcPts val="1200"/>
              </a:spcAft>
              <a:buClr>
                <a:schemeClr val="tx1"/>
              </a:buClr>
              <a:buSzPct val="60000"/>
              <a:buFontTx/>
              <a:buAutoNum type="arabicPeriod"/>
            </a:pPr>
            <a:r>
              <a:rPr lang="ar-EG" sz="2800" dirty="0" smtClean="0"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لماذا يعتبر إجراء تقييم </a:t>
            </a:r>
            <a:r>
              <a:rPr lang="ar-EG" sz="2800" dirty="0" smtClean="0"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عمليات </a:t>
            </a:r>
            <a:r>
              <a:rPr lang="ar-EG" sz="2800" dirty="0" smtClean="0"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التقييم البيئي المتكامل الوطنية أمراً هاماً؟</a:t>
            </a:r>
            <a:endParaRPr lang="en-GB" sz="2800" dirty="0">
              <a:latin typeface="Times New Roman" pitchFamily="18" charset="0"/>
              <a:ea typeface="MS PGothic" pitchFamily="34" charset="-128"/>
              <a:cs typeface="Times New Roman" pitchFamily="18" charset="0"/>
            </a:endParaRPr>
          </a:p>
          <a:p>
            <a:pPr marL="457200" indent="-457200" algn="just" rtl="1">
              <a:lnSpc>
                <a:spcPct val="80000"/>
              </a:lnSpc>
              <a:spcBef>
                <a:spcPts val="1200"/>
              </a:spcBef>
              <a:spcAft>
                <a:spcPts val="1200"/>
              </a:spcAft>
              <a:buClr>
                <a:schemeClr val="tx1"/>
              </a:buClr>
              <a:buSzPct val="60000"/>
              <a:buFontTx/>
              <a:buAutoNum type="arabicPeriod"/>
            </a:pPr>
            <a:r>
              <a:rPr lang="ar-EG" sz="2800" dirty="0" smtClean="0"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ما هي التدابير </a:t>
            </a:r>
            <a:r>
              <a:rPr lang="ar-BH" sz="2800" dirty="0" smtClean="0"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الواجب اتباعها </a:t>
            </a:r>
            <a:r>
              <a:rPr lang="ar-EG" sz="2800" dirty="0" smtClean="0"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من </a:t>
            </a:r>
            <a:r>
              <a:rPr lang="ar-EG" sz="2800" dirty="0" smtClean="0"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أجل تتبع ومتابعة العملية؟</a:t>
            </a:r>
            <a:endParaRPr lang="en-GB" sz="2800" dirty="0">
              <a:latin typeface="Times New Roman" pitchFamily="18" charset="0"/>
              <a:ea typeface="MS PGothic" pitchFamily="34" charset="-128"/>
              <a:cs typeface="Times New Roman" pitchFamily="18" charset="0"/>
            </a:endParaRPr>
          </a:p>
          <a:p>
            <a:pPr marL="457200" indent="-457200" algn="just" rtl="1">
              <a:lnSpc>
                <a:spcPct val="80000"/>
              </a:lnSpc>
              <a:spcBef>
                <a:spcPts val="1200"/>
              </a:spcBef>
              <a:spcAft>
                <a:spcPts val="1200"/>
              </a:spcAft>
              <a:buClr>
                <a:schemeClr val="tx1"/>
              </a:buClr>
              <a:buSzPct val="60000"/>
              <a:buFontTx/>
              <a:buAutoNum type="arabicPeriod"/>
            </a:pPr>
            <a:r>
              <a:rPr lang="ar-EG" sz="2800" dirty="0" smtClean="0"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ما هي الآليات التي يمكن تنفيذها من أجل تعزيز استمرارية عمليات رفع تقارير التقييم البيئي المتكامل ومن أجل التشجيع على مواصلة الارتقاء بها؟</a:t>
            </a:r>
            <a:endParaRPr lang="en-GB" sz="2800" dirty="0">
              <a:latin typeface="Times New Roman" pitchFamily="18" charset="0"/>
              <a:ea typeface="MS PGothic" pitchFamily="34" charset="-128"/>
              <a:cs typeface="Times New Roman" pitchFamily="18" charset="0"/>
            </a:endParaRPr>
          </a:p>
          <a:p>
            <a:pPr marL="457200" indent="-457200" algn="just" rtl="1">
              <a:lnSpc>
                <a:spcPct val="80000"/>
              </a:lnSpc>
              <a:spcBef>
                <a:spcPts val="1200"/>
              </a:spcBef>
              <a:spcAft>
                <a:spcPts val="1200"/>
              </a:spcAft>
              <a:buClr>
                <a:schemeClr val="tx1"/>
              </a:buClr>
              <a:buSzPct val="60000"/>
            </a:pPr>
            <a:r>
              <a:rPr lang="ar-EG" sz="2800" dirty="0" smtClean="0"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اعرض نتائج مناقشات المجموعة أمام الجلسة العامة</a:t>
            </a:r>
            <a:endParaRPr lang="en-GB" sz="2800" dirty="0">
              <a:latin typeface="Times New Roman" pitchFamily="18" charset="0"/>
              <a:ea typeface="MS PGothic" pitchFamily="34" charset="-128"/>
              <a:cs typeface="Times New Roman" pitchFamily="18" charset="0"/>
            </a:endParaRPr>
          </a:p>
        </p:txBody>
      </p:sp>
      <p:sp>
        <p:nvSpPr>
          <p:cNvPr id="51203" name="Rectangle 3"/>
          <p:cNvSpPr>
            <a:spLocks noChangeArrowheads="1"/>
          </p:cNvSpPr>
          <p:nvPr/>
        </p:nvSpPr>
        <p:spPr bwMode="auto">
          <a:xfrm>
            <a:off x="1643042" y="274638"/>
            <a:ext cx="5643602" cy="5111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ar-EG" sz="3200" dirty="0" smtClean="0"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مناقشة: التقييم </a:t>
            </a:r>
            <a:r>
              <a:rPr lang="ar-EG" sz="3200" dirty="0" smtClean="0"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والتعلم</a:t>
            </a:r>
            <a:endParaRPr lang="en-US" sz="3200" dirty="0">
              <a:latin typeface="Times New Roman" pitchFamily="18" charset="0"/>
              <a:ea typeface="MS PGothic" pitchFamily="34" charset="-128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1142975" y="174625"/>
            <a:ext cx="6357983" cy="78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rtl="1">
              <a:defRPr/>
            </a:pPr>
            <a:r>
              <a:rPr lang="ar-SY" sz="32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SA" sz="32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ال</a:t>
            </a:r>
            <a:r>
              <a:rPr lang="ar-BH" sz="32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سمات</a:t>
            </a:r>
            <a:r>
              <a:rPr lang="ar-BH" sz="32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SA" sz="32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الرئيس</a:t>
            </a:r>
            <a:r>
              <a:rPr lang="ar-BH" sz="32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ي</a:t>
            </a:r>
            <a:r>
              <a:rPr lang="ar-SA" sz="32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ة</a:t>
            </a:r>
            <a:r>
              <a:rPr lang="ar-BH" sz="32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SY" sz="32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ل</a:t>
            </a:r>
            <a:r>
              <a:rPr lang="ar-SA" sz="32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عملي</a:t>
            </a:r>
            <a:r>
              <a:rPr lang="ar-EG" sz="32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ة</a:t>
            </a:r>
            <a:r>
              <a:rPr lang="ar-SA" sz="32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التقييم البيئي</a:t>
            </a:r>
            <a:r>
              <a:rPr lang="en-US" sz="32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SA" sz="32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المتكامل</a:t>
            </a:r>
            <a:endParaRPr lang="en-US" sz="32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835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000100" y="1428736"/>
            <a:ext cx="6643714" cy="4572015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1" indent="-342900" algn="r" rtl="1">
              <a:lnSpc>
                <a:spcPct val="150000"/>
              </a:lnSpc>
              <a:buSzPct val="100000"/>
              <a:buFont typeface="Arial" pitchFamily="34" charset="0"/>
              <a:buChar char="•"/>
              <a:defRPr/>
            </a:pPr>
            <a:r>
              <a:rPr lang="ar-EG" b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تشاركية</a:t>
            </a:r>
            <a:endParaRPr lang="en-US" b="0" dirty="0" smtClean="0">
              <a:solidFill>
                <a:schemeClr val="tx1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lvl="1" indent="-342900" algn="r" rtl="1">
              <a:lnSpc>
                <a:spcPct val="150000"/>
              </a:lnSpc>
              <a:buSzPct val="100000"/>
              <a:buFont typeface="Arial" pitchFamily="34" charset="0"/>
              <a:buChar char="•"/>
              <a:defRPr/>
            </a:pPr>
            <a:r>
              <a:rPr lang="ar-SA" b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تعددية </a:t>
            </a:r>
            <a:r>
              <a:rPr lang="ar-EG" b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التخصصات </a:t>
            </a:r>
            <a:r>
              <a:rPr lang="ar-SA" b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والقطاعات</a:t>
            </a:r>
            <a:endParaRPr lang="en-US" b="0" dirty="0" smtClean="0">
              <a:solidFill>
                <a:schemeClr val="tx1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lvl="1" indent="-342900" algn="r" rtl="1">
              <a:lnSpc>
                <a:spcPct val="150000"/>
              </a:lnSpc>
              <a:buSzPct val="100000"/>
              <a:buFont typeface="Arial" pitchFamily="34" charset="0"/>
              <a:buChar char="•"/>
              <a:defRPr/>
            </a:pPr>
            <a:r>
              <a:rPr lang="ar-SA" b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التكاملية</a:t>
            </a:r>
            <a:endParaRPr lang="en-US" b="0" dirty="0" smtClean="0">
              <a:solidFill>
                <a:schemeClr val="tx1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lvl="1" indent="-342900" algn="r" rtl="1">
              <a:lnSpc>
                <a:spcPct val="150000"/>
              </a:lnSpc>
              <a:buSzPct val="100000"/>
              <a:buFont typeface="Arial" pitchFamily="34" charset="0"/>
              <a:buChar char="•"/>
              <a:defRPr/>
            </a:pPr>
            <a:r>
              <a:rPr lang="ar-SA" b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تعدّد </a:t>
            </a:r>
            <a:r>
              <a:rPr lang="ar-SA" b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المُ</a:t>
            </a:r>
            <a:r>
              <a:rPr lang="ar-BH" b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خر</a:t>
            </a:r>
            <a:r>
              <a:rPr lang="ar-SA" b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َج</a:t>
            </a:r>
            <a:r>
              <a:rPr lang="ar-EG" b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ات</a:t>
            </a:r>
            <a:endParaRPr lang="en-US" b="0" dirty="0" smtClean="0">
              <a:solidFill>
                <a:schemeClr val="tx1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lvl="1" indent="-342900" algn="r" rtl="1">
              <a:lnSpc>
                <a:spcPct val="150000"/>
              </a:lnSpc>
              <a:buSzPct val="100000"/>
              <a:buFont typeface="Arial" pitchFamily="34" charset="0"/>
              <a:buChar char="•"/>
              <a:defRPr/>
            </a:pPr>
            <a:r>
              <a:rPr lang="ar-SA" b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المأَسَّسة</a:t>
            </a:r>
            <a:endParaRPr lang="en-US" b="0" dirty="0" smtClean="0">
              <a:solidFill>
                <a:schemeClr val="tx1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1000100" y="214313"/>
            <a:ext cx="6429420" cy="642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rtl="1">
              <a:defRPr/>
            </a:pPr>
            <a:r>
              <a:rPr lang="ar-SA" sz="32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الشروط </a:t>
            </a:r>
            <a:r>
              <a:rPr lang="ar-EG" sz="32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الأساسية ل</a:t>
            </a:r>
            <a:r>
              <a:rPr lang="ar-SA" sz="32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عملية التقييم</a:t>
            </a:r>
            <a:r>
              <a:rPr lang="en-US" sz="32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SA" sz="32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البيئي المتكامل</a:t>
            </a:r>
            <a:endParaRPr lang="en-US" sz="32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931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74848" y="1537866"/>
            <a:ext cx="8229600" cy="4843462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1" indent="-342900" algn="just" rtl="1">
              <a:lnSpc>
                <a:spcPct val="150000"/>
              </a:lnSpc>
              <a:buSzPct val="100000"/>
              <a:buFont typeface="Arial" pitchFamily="34" charset="0"/>
              <a:buChar char="•"/>
              <a:defRPr/>
            </a:pPr>
            <a:r>
              <a:rPr lang="ar-SA" b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الإرادة السياسية والتزام سلطةِ البيئة الوطنيةِ أَو ما يكافئِها بالقضايا البيئية</a:t>
            </a:r>
            <a:r>
              <a:rPr lang="ar-SY" b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.</a:t>
            </a:r>
            <a:endParaRPr lang="en-GB" b="0" dirty="0" smtClean="0">
              <a:solidFill>
                <a:schemeClr val="tx1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lvl="1" indent="-342900" algn="just" rtl="1">
              <a:lnSpc>
                <a:spcPct val="150000"/>
              </a:lnSpc>
              <a:buSzPct val="100000"/>
              <a:buFont typeface="Arial" pitchFamily="34" charset="0"/>
              <a:buChar char="•"/>
              <a:defRPr/>
            </a:pPr>
            <a:r>
              <a:rPr lang="ar-SA" b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الإدارة </a:t>
            </a:r>
            <a:r>
              <a:rPr lang="ar-EG" b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الملائمة </a:t>
            </a:r>
            <a:r>
              <a:rPr lang="ar-SA" b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والقدرة </a:t>
            </a:r>
            <a:r>
              <a:rPr lang="ar-SA" b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ا</a:t>
            </a:r>
            <a:r>
              <a:rPr lang="ar-EG" b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لفنية</a:t>
            </a:r>
            <a:r>
              <a:rPr lang="ar-SA" b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/العلمية </a:t>
            </a:r>
            <a:r>
              <a:rPr lang="ar-EG" b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على إجراء </a:t>
            </a:r>
            <a:r>
              <a:rPr lang="ar-SA" b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العملية وتنفيذ التقييم</a:t>
            </a:r>
            <a:r>
              <a:rPr lang="ar-EG" b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.</a:t>
            </a:r>
            <a:endParaRPr lang="en-GB" b="0" dirty="0" smtClean="0">
              <a:solidFill>
                <a:schemeClr val="tx1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lvl="1" indent="-342900" algn="just" rtl="1">
              <a:lnSpc>
                <a:spcPct val="150000"/>
              </a:lnSpc>
              <a:buSzPct val="100000"/>
              <a:buFont typeface="Arial" pitchFamily="34" charset="0"/>
              <a:buChar char="•"/>
              <a:defRPr/>
            </a:pPr>
            <a:r>
              <a:rPr lang="ar-SA" b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حشد مجموعة كبيرة من </a:t>
            </a:r>
            <a:r>
              <a:rPr lang="ar-EG" b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المسؤولين ذوي الخبرة في القضايا البيئية </a:t>
            </a:r>
            <a:r>
              <a:rPr lang="ar-BH" b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ل</a:t>
            </a:r>
            <a:r>
              <a:rPr lang="ar-EG" b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قيادة </a:t>
            </a:r>
            <a:r>
              <a:rPr lang="ar-EG" b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عملية التحليل وتعزيزها. </a:t>
            </a:r>
            <a:endParaRPr lang="en-GB" b="0" dirty="0" smtClean="0">
              <a:solidFill>
                <a:schemeClr val="tx1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555327" y="174625"/>
            <a:ext cx="7185025" cy="78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rtl="1">
              <a:defRPr/>
            </a:pPr>
            <a:r>
              <a:rPr lang="ar-EG" sz="32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بعض أنشطة التقييم البيئي المتكامل</a:t>
            </a:r>
            <a:endParaRPr lang="en-US" sz="32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166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14282" y="1557338"/>
            <a:ext cx="8015318" cy="4525962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1" indent="-342900" algn="just" rtl="1">
              <a:lnSpc>
                <a:spcPct val="150000"/>
              </a:lnSpc>
              <a:buSzPct val="100000"/>
              <a:buFont typeface="Arial" pitchFamily="34" charset="0"/>
              <a:buChar char="•"/>
              <a:defRPr/>
            </a:pPr>
            <a:r>
              <a:rPr lang="ar-EG" b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وضع إطار مؤسسي للتعاون بشأن عملية التقييم البيئي المتكامل وتنظيمها</a:t>
            </a:r>
            <a:endParaRPr lang="en-US" b="0" dirty="0" smtClean="0">
              <a:solidFill>
                <a:schemeClr val="tx1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lvl="1" indent="-342900" algn="just" rtl="1">
              <a:lnSpc>
                <a:spcPct val="150000"/>
              </a:lnSpc>
              <a:buSzPct val="100000"/>
              <a:buFont typeface="Arial" pitchFamily="34" charset="0"/>
              <a:buChar char="•"/>
              <a:defRPr/>
            </a:pPr>
            <a:r>
              <a:rPr lang="ar-EG" b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تأسيس قاعدة </a:t>
            </a:r>
            <a:r>
              <a:rPr lang="ar-BH" b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للبيانات وال</a:t>
            </a:r>
            <a:r>
              <a:rPr lang="ar-EG" b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معلومات </a:t>
            </a:r>
            <a:r>
              <a:rPr lang="ar-EG" b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وصيانتها</a:t>
            </a:r>
            <a:endParaRPr lang="en-US" b="0" dirty="0" smtClean="0">
              <a:solidFill>
                <a:schemeClr val="tx1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lvl="1" indent="-342900" algn="just" rtl="1">
              <a:lnSpc>
                <a:spcPct val="150000"/>
              </a:lnSpc>
              <a:buSzPct val="100000"/>
              <a:buFont typeface="Arial" pitchFamily="34" charset="0"/>
              <a:buChar char="•"/>
              <a:defRPr/>
            </a:pPr>
            <a:r>
              <a:rPr lang="ar-EG" b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منتدى للمناقشات</a:t>
            </a:r>
            <a:endParaRPr lang="en-US" b="0" dirty="0" smtClean="0">
              <a:solidFill>
                <a:schemeClr val="tx1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lvl="1" indent="-342900" algn="just" rtl="1">
              <a:lnSpc>
                <a:spcPct val="150000"/>
              </a:lnSpc>
              <a:buSzPct val="100000"/>
              <a:buFont typeface="Arial" pitchFamily="34" charset="0"/>
              <a:buChar char="•"/>
              <a:defRPr/>
            </a:pPr>
            <a:r>
              <a:rPr lang="ar-EG" b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بناء القدرات</a:t>
            </a:r>
            <a:endParaRPr lang="en-US" b="0" dirty="0" smtClean="0">
              <a:solidFill>
                <a:schemeClr val="tx1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lvl="1" indent="-342900" algn="just" rtl="1">
              <a:lnSpc>
                <a:spcPct val="150000"/>
              </a:lnSpc>
              <a:buSzPct val="100000"/>
              <a:buFont typeface="Arial" pitchFamily="34" charset="0"/>
              <a:buChar char="•"/>
              <a:defRPr/>
            </a:pPr>
            <a:r>
              <a:rPr lang="ar-EG" b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تعريف استراتيجية </a:t>
            </a:r>
            <a:r>
              <a:rPr lang="ar-EG" b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ا</a:t>
            </a:r>
            <a:r>
              <a:rPr lang="ar-BH" b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لا</a:t>
            </a:r>
            <a:r>
              <a:rPr lang="ar-EG" b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تصال </a:t>
            </a:r>
            <a:r>
              <a:rPr lang="ar-EG" b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وتنفيذها</a:t>
            </a:r>
          </a:p>
          <a:p>
            <a:pPr marL="342900" lvl="1" indent="-342900" algn="just" rtl="1">
              <a:lnSpc>
                <a:spcPct val="150000"/>
              </a:lnSpc>
              <a:buSzPct val="100000"/>
              <a:buFont typeface="Arial" pitchFamily="34" charset="0"/>
              <a:buChar char="•"/>
              <a:defRPr/>
            </a:pPr>
            <a:endParaRPr lang="en-US" b="0" dirty="0" smtClean="0">
              <a:solidFill>
                <a:schemeClr val="tx1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AutoShape 6"/>
          <p:cNvSpPr>
            <a:spLocks noChangeAspect="1" noChangeArrowheads="1"/>
          </p:cNvSpPr>
          <p:nvPr/>
        </p:nvSpPr>
        <p:spPr bwMode="auto">
          <a:xfrm>
            <a:off x="1549400" y="1196975"/>
            <a:ext cx="4673600" cy="5089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142976" y="142875"/>
            <a:ext cx="6215106" cy="642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ar-EG" sz="3200" dirty="0" smtClean="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جيو:</a:t>
            </a:r>
            <a:r>
              <a:rPr lang="ar-SY" sz="3200" dirty="0" smtClean="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النهج  التكاملي</a:t>
            </a:r>
            <a:endParaRPr lang="ar-SY" sz="3200" dirty="0">
              <a:solidFill>
                <a:schemeClr val="tx1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algn="ctr">
              <a:defRPr/>
            </a:pPr>
            <a:endParaRPr lang="ar-SY" sz="3200" dirty="0">
              <a:solidFill>
                <a:schemeClr val="tx1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6300788" y="5445125"/>
            <a:ext cx="259238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>
              <a:spcBef>
                <a:spcPct val="50000"/>
              </a:spcBef>
            </a:pPr>
            <a:r>
              <a:rPr lang="ar-EG" sz="2400" dirty="0" smtClean="0"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معظم التقييمات تتوقف بعد هذا السؤال</a:t>
            </a:r>
            <a:endParaRPr lang="en-US" sz="2400" dirty="0">
              <a:latin typeface="Times New Roman" pitchFamily="18" charset="0"/>
              <a:ea typeface="MS PGothic" pitchFamily="34" charset="-128"/>
              <a:cs typeface="Times New Roman" pitchFamily="18" charset="0"/>
            </a:endParaRPr>
          </a:p>
        </p:txBody>
      </p:sp>
      <p:sp>
        <p:nvSpPr>
          <p:cNvPr id="9221" name="AutoShape 5"/>
          <p:cNvSpPr>
            <a:spLocks noChangeArrowheads="1"/>
          </p:cNvSpPr>
          <p:nvPr/>
        </p:nvSpPr>
        <p:spPr bwMode="auto">
          <a:xfrm>
            <a:off x="5651500" y="5516563"/>
            <a:ext cx="647700" cy="431800"/>
          </a:xfrm>
          <a:prstGeom prst="leftArrow">
            <a:avLst>
              <a:gd name="adj1" fmla="val 50000"/>
              <a:gd name="adj2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4400">
              <a:ea typeface="MS PGothic" pitchFamily="34" charset="-128"/>
            </a:endParaRPr>
          </a:p>
        </p:txBody>
      </p:sp>
      <p:sp>
        <p:nvSpPr>
          <p:cNvPr id="9222" name="Text Box 6"/>
          <p:cNvSpPr txBox="1">
            <a:spLocks noChangeArrowheads="1"/>
          </p:cNvSpPr>
          <p:nvPr/>
        </p:nvSpPr>
        <p:spPr bwMode="auto">
          <a:xfrm>
            <a:off x="323850" y="1700213"/>
            <a:ext cx="226695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EG" sz="2400" dirty="0" smtClean="0"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الإجابة على خمسة أسئلة أساسية</a:t>
            </a:r>
            <a:endParaRPr lang="en-US" sz="2400" dirty="0">
              <a:latin typeface="Times New Roman" pitchFamily="18" charset="0"/>
              <a:ea typeface="MS PGothic" pitchFamily="34" charset="-128"/>
              <a:cs typeface="Times New Roman" pitchFamily="18" charset="0"/>
            </a:endParaRPr>
          </a:p>
        </p:txBody>
      </p:sp>
      <p:sp>
        <p:nvSpPr>
          <p:cNvPr id="9223" name="AutoShape 8"/>
          <p:cNvSpPr>
            <a:spLocks noChangeAspect="1" noChangeArrowheads="1" noTextEdit="1"/>
          </p:cNvSpPr>
          <p:nvPr/>
        </p:nvSpPr>
        <p:spPr bwMode="auto">
          <a:xfrm>
            <a:off x="468313" y="1844824"/>
            <a:ext cx="8675687" cy="4173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539552" y="5445224"/>
            <a:ext cx="5019675" cy="581025"/>
          </a:xfrm>
          <a:prstGeom prst="rect">
            <a:avLst/>
          </a:prstGeom>
          <a:solidFill>
            <a:schemeClr val="accent5"/>
          </a:solidFill>
          <a:ln w="7" cap="rnd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" name="Rectangle 11"/>
          <p:cNvSpPr>
            <a:spLocks noChangeArrowheads="1"/>
          </p:cNvSpPr>
          <p:nvPr/>
        </p:nvSpPr>
        <p:spPr bwMode="auto">
          <a:xfrm>
            <a:off x="611560" y="5517232"/>
            <a:ext cx="457676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lvl="0" algn="ctr" rtl="1"/>
            <a:r>
              <a:rPr lang="ar-EG" sz="18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1. ما الذي يحدث للبيئة ولم؟</a:t>
            </a:r>
            <a:endParaRPr lang="en-US" sz="18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9226" name="Freeform 12"/>
          <p:cNvSpPr>
            <a:spLocks/>
          </p:cNvSpPr>
          <p:nvPr/>
        </p:nvSpPr>
        <p:spPr bwMode="auto">
          <a:xfrm>
            <a:off x="504825" y="5168900"/>
            <a:ext cx="5751513" cy="249238"/>
          </a:xfrm>
          <a:custGeom>
            <a:avLst/>
            <a:gdLst>
              <a:gd name="T0" fmla="*/ 2147483647 w 3623"/>
              <a:gd name="T1" fmla="*/ 0 h 157"/>
              <a:gd name="T2" fmla="*/ 0 w 3623"/>
              <a:gd name="T3" fmla="*/ 2147483647 h 157"/>
              <a:gd name="T4" fmla="*/ 2147483647 w 3623"/>
              <a:gd name="T5" fmla="*/ 2147483647 h 157"/>
              <a:gd name="T6" fmla="*/ 2147483647 w 3623"/>
              <a:gd name="T7" fmla="*/ 0 h 157"/>
              <a:gd name="T8" fmla="*/ 2147483647 w 3623"/>
              <a:gd name="T9" fmla="*/ 0 h 15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623"/>
              <a:gd name="T16" fmla="*/ 0 h 157"/>
              <a:gd name="T17" fmla="*/ 3623 w 3623"/>
              <a:gd name="T18" fmla="*/ 157 h 15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623" h="157">
                <a:moveTo>
                  <a:pt x="445" y="0"/>
                </a:moveTo>
                <a:lnTo>
                  <a:pt x="0" y="157"/>
                </a:lnTo>
                <a:lnTo>
                  <a:pt x="3178" y="157"/>
                </a:lnTo>
                <a:lnTo>
                  <a:pt x="3623" y="0"/>
                </a:lnTo>
                <a:lnTo>
                  <a:pt x="445" y="0"/>
                </a:lnTo>
                <a:close/>
              </a:path>
            </a:pathLst>
          </a:custGeom>
          <a:solidFill>
            <a:srgbClr val="BBE0E3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27" name="Freeform 13"/>
          <p:cNvSpPr>
            <a:spLocks/>
          </p:cNvSpPr>
          <p:nvPr/>
        </p:nvSpPr>
        <p:spPr bwMode="auto">
          <a:xfrm>
            <a:off x="504825" y="5168900"/>
            <a:ext cx="5751513" cy="249238"/>
          </a:xfrm>
          <a:custGeom>
            <a:avLst/>
            <a:gdLst>
              <a:gd name="T0" fmla="*/ 2147483647 w 3623"/>
              <a:gd name="T1" fmla="*/ 0 h 157"/>
              <a:gd name="T2" fmla="*/ 0 w 3623"/>
              <a:gd name="T3" fmla="*/ 2147483647 h 157"/>
              <a:gd name="T4" fmla="*/ 2147483647 w 3623"/>
              <a:gd name="T5" fmla="*/ 2147483647 h 157"/>
              <a:gd name="T6" fmla="*/ 2147483647 w 3623"/>
              <a:gd name="T7" fmla="*/ 0 h 157"/>
              <a:gd name="T8" fmla="*/ 2147483647 w 3623"/>
              <a:gd name="T9" fmla="*/ 0 h 15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623"/>
              <a:gd name="T16" fmla="*/ 0 h 157"/>
              <a:gd name="T17" fmla="*/ 3623 w 3623"/>
              <a:gd name="T18" fmla="*/ 157 h 15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623" h="157">
                <a:moveTo>
                  <a:pt x="445" y="0"/>
                </a:moveTo>
                <a:lnTo>
                  <a:pt x="0" y="157"/>
                </a:lnTo>
                <a:lnTo>
                  <a:pt x="3178" y="157"/>
                </a:lnTo>
                <a:lnTo>
                  <a:pt x="3623" y="0"/>
                </a:lnTo>
                <a:lnTo>
                  <a:pt x="445" y="0"/>
                </a:lnTo>
                <a:close/>
              </a:path>
            </a:pathLst>
          </a:custGeom>
          <a:solidFill>
            <a:srgbClr val="C9E4BA"/>
          </a:solidFill>
          <a:ln w="7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" name="Rectangle 15"/>
          <p:cNvSpPr>
            <a:spLocks noChangeArrowheads="1"/>
          </p:cNvSpPr>
          <p:nvPr/>
        </p:nvSpPr>
        <p:spPr bwMode="auto">
          <a:xfrm>
            <a:off x="1196975" y="4587875"/>
            <a:ext cx="5019675" cy="581025"/>
          </a:xfrm>
          <a:prstGeom prst="rect">
            <a:avLst/>
          </a:prstGeom>
          <a:solidFill>
            <a:schemeClr val="accent5"/>
          </a:solidFill>
          <a:ln w="7" cap="rnd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4" name="Rectangle 16"/>
          <p:cNvSpPr>
            <a:spLocks noChangeArrowheads="1"/>
          </p:cNvSpPr>
          <p:nvPr/>
        </p:nvSpPr>
        <p:spPr bwMode="auto">
          <a:xfrm>
            <a:off x="1259632" y="4653137"/>
            <a:ext cx="489409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lvl="0" algn="ctr">
              <a:defRPr/>
            </a:pPr>
            <a:r>
              <a:rPr lang="ar-EG" sz="16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2. ما الآثار المترتبة بالنسبة للبيئة والبشرية؟</a:t>
            </a:r>
            <a:endParaRPr lang="en-US" sz="1600" b="1" dirty="0" smtClean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r" rtl="1">
              <a:defRPr/>
            </a:pPr>
            <a:endParaRPr lang="en-US"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9230" name="Freeform 18"/>
          <p:cNvSpPr>
            <a:spLocks/>
          </p:cNvSpPr>
          <p:nvPr/>
        </p:nvSpPr>
        <p:spPr bwMode="auto">
          <a:xfrm>
            <a:off x="1196975" y="4338638"/>
            <a:ext cx="5751513" cy="249237"/>
          </a:xfrm>
          <a:custGeom>
            <a:avLst/>
            <a:gdLst>
              <a:gd name="T0" fmla="*/ 2147483647 w 3623"/>
              <a:gd name="T1" fmla="*/ 0 h 157"/>
              <a:gd name="T2" fmla="*/ 0 w 3623"/>
              <a:gd name="T3" fmla="*/ 2147483647 h 157"/>
              <a:gd name="T4" fmla="*/ 2147483647 w 3623"/>
              <a:gd name="T5" fmla="*/ 2147483647 h 157"/>
              <a:gd name="T6" fmla="*/ 2147483647 w 3623"/>
              <a:gd name="T7" fmla="*/ 0 h 157"/>
              <a:gd name="T8" fmla="*/ 2147483647 w 3623"/>
              <a:gd name="T9" fmla="*/ 0 h 15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623"/>
              <a:gd name="T16" fmla="*/ 0 h 157"/>
              <a:gd name="T17" fmla="*/ 3623 w 3623"/>
              <a:gd name="T18" fmla="*/ 157 h 15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623" h="157">
                <a:moveTo>
                  <a:pt x="445" y="0"/>
                </a:moveTo>
                <a:lnTo>
                  <a:pt x="0" y="157"/>
                </a:lnTo>
                <a:lnTo>
                  <a:pt x="3178" y="157"/>
                </a:lnTo>
                <a:lnTo>
                  <a:pt x="3623" y="0"/>
                </a:lnTo>
                <a:lnTo>
                  <a:pt x="445" y="0"/>
                </a:lnTo>
                <a:close/>
              </a:path>
            </a:pathLst>
          </a:custGeom>
          <a:solidFill>
            <a:srgbClr val="C9E4BA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31" name="Freeform 19"/>
          <p:cNvSpPr>
            <a:spLocks/>
          </p:cNvSpPr>
          <p:nvPr/>
        </p:nvSpPr>
        <p:spPr bwMode="auto">
          <a:xfrm>
            <a:off x="1196975" y="4338638"/>
            <a:ext cx="5751513" cy="249237"/>
          </a:xfrm>
          <a:custGeom>
            <a:avLst/>
            <a:gdLst>
              <a:gd name="T0" fmla="*/ 2147483647 w 3623"/>
              <a:gd name="T1" fmla="*/ 0 h 157"/>
              <a:gd name="T2" fmla="*/ 0 w 3623"/>
              <a:gd name="T3" fmla="*/ 2147483647 h 157"/>
              <a:gd name="T4" fmla="*/ 2147483647 w 3623"/>
              <a:gd name="T5" fmla="*/ 2147483647 h 157"/>
              <a:gd name="T6" fmla="*/ 2147483647 w 3623"/>
              <a:gd name="T7" fmla="*/ 0 h 157"/>
              <a:gd name="T8" fmla="*/ 2147483647 w 3623"/>
              <a:gd name="T9" fmla="*/ 0 h 15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623"/>
              <a:gd name="T16" fmla="*/ 0 h 157"/>
              <a:gd name="T17" fmla="*/ 3623 w 3623"/>
              <a:gd name="T18" fmla="*/ 157 h 15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623" h="157">
                <a:moveTo>
                  <a:pt x="445" y="0"/>
                </a:moveTo>
                <a:lnTo>
                  <a:pt x="0" y="157"/>
                </a:lnTo>
                <a:lnTo>
                  <a:pt x="3178" y="157"/>
                </a:lnTo>
                <a:lnTo>
                  <a:pt x="3623" y="0"/>
                </a:lnTo>
                <a:lnTo>
                  <a:pt x="445" y="0"/>
                </a:lnTo>
                <a:close/>
              </a:path>
            </a:pathLst>
          </a:custGeom>
          <a:noFill/>
          <a:ln w="7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" name="Rectangle 21"/>
          <p:cNvSpPr>
            <a:spLocks noChangeArrowheads="1"/>
          </p:cNvSpPr>
          <p:nvPr/>
        </p:nvSpPr>
        <p:spPr bwMode="auto">
          <a:xfrm>
            <a:off x="1979712" y="3789040"/>
            <a:ext cx="5021263" cy="581025"/>
          </a:xfrm>
          <a:prstGeom prst="rect">
            <a:avLst/>
          </a:prstGeom>
          <a:solidFill>
            <a:schemeClr val="accent5"/>
          </a:solidFill>
          <a:ln w="7" cap="rnd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7" name="Rectangle 22"/>
          <p:cNvSpPr>
            <a:spLocks noChangeArrowheads="1"/>
          </p:cNvSpPr>
          <p:nvPr/>
        </p:nvSpPr>
        <p:spPr bwMode="auto">
          <a:xfrm>
            <a:off x="1979712" y="3861049"/>
            <a:ext cx="482453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 rtl="1">
              <a:defRPr/>
            </a:pPr>
            <a:r>
              <a:rPr lang="ar-EG" sz="16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3. ما الذي يتم من إجراءات وما مدى فعاليتها؟</a:t>
            </a:r>
          </a:p>
          <a:p>
            <a:pPr algn="r" rtl="1">
              <a:defRPr/>
            </a:pPr>
            <a:endParaRPr lang="en-US" sz="1600" b="1" dirty="0" smtClean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r" rtl="1">
              <a:defRPr/>
            </a:pPr>
            <a:endParaRPr lang="en-US"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9234" name="Freeform 23"/>
          <p:cNvSpPr>
            <a:spLocks/>
          </p:cNvSpPr>
          <p:nvPr/>
        </p:nvSpPr>
        <p:spPr bwMode="auto">
          <a:xfrm>
            <a:off x="1912938" y="3508375"/>
            <a:ext cx="5751512" cy="249238"/>
          </a:xfrm>
          <a:custGeom>
            <a:avLst/>
            <a:gdLst>
              <a:gd name="T0" fmla="*/ 2147483647 w 3623"/>
              <a:gd name="T1" fmla="*/ 0 h 157"/>
              <a:gd name="T2" fmla="*/ 0 w 3623"/>
              <a:gd name="T3" fmla="*/ 2147483647 h 157"/>
              <a:gd name="T4" fmla="*/ 2147483647 w 3623"/>
              <a:gd name="T5" fmla="*/ 2147483647 h 157"/>
              <a:gd name="T6" fmla="*/ 2147483647 w 3623"/>
              <a:gd name="T7" fmla="*/ 0 h 157"/>
              <a:gd name="T8" fmla="*/ 2147483647 w 3623"/>
              <a:gd name="T9" fmla="*/ 0 h 15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623"/>
              <a:gd name="T16" fmla="*/ 0 h 157"/>
              <a:gd name="T17" fmla="*/ 3623 w 3623"/>
              <a:gd name="T18" fmla="*/ 157 h 15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623" h="157">
                <a:moveTo>
                  <a:pt x="445" y="0"/>
                </a:moveTo>
                <a:lnTo>
                  <a:pt x="0" y="157"/>
                </a:lnTo>
                <a:lnTo>
                  <a:pt x="3178" y="157"/>
                </a:lnTo>
                <a:lnTo>
                  <a:pt x="3623" y="0"/>
                </a:lnTo>
                <a:lnTo>
                  <a:pt x="445" y="0"/>
                </a:lnTo>
                <a:close/>
              </a:path>
            </a:pathLst>
          </a:custGeom>
          <a:solidFill>
            <a:srgbClr val="C9E4BA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35" name="Freeform 24"/>
          <p:cNvSpPr>
            <a:spLocks/>
          </p:cNvSpPr>
          <p:nvPr/>
        </p:nvSpPr>
        <p:spPr bwMode="auto">
          <a:xfrm>
            <a:off x="1912938" y="3508375"/>
            <a:ext cx="5751512" cy="249238"/>
          </a:xfrm>
          <a:custGeom>
            <a:avLst/>
            <a:gdLst>
              <a:gd name="T0" fmla="*/ 2147483647 w 3623"/>
              <a:gd name="T1" fmla="*/ 0 h 157"/>
              <a:gd name="T2" fmla="*/ 0 w 3623"/>
              <a:gd name="T3" fmla="*/ 2147483647 h 157"/>
              <a:gd name="T4" fmla="*/ 2147483647 w 3623"/>
              <a:gd name="T5" fmla="*/ 2147483647 h 157"/>
              <a:gd name="T6" fmla="*/ 2147483647 w 3623"/>
              <a:gd name="T7" fmla="*/ 0 h 157"/>
              <a:gd name="T8" fmla="*/ 2147483647 w 3623"/>
              <a:gd name="T9" fmla="*/ 0 h 15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623"/>
              <a:gd name="T16" fmla="*/ 0 h 157"/>
              <a:gd name="T17" fmla="*/ 3623 w 3623"/>
              <a:gd name="T18" fmla="*/ 157 h 15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623" h="157">
                <a:moveTo>
                  <a:pt x="445" y="0"/>
                </a:moveTo>
                <a:lnTo>
                  <a:pt x="0" y="157"/>
                </a:lnTo>
                <a:lnTo>
                  <a:pt x="3178" y="157"/>
                </a:lnTo>
                <a:lnTo>
                  <a:pt x="3623" y="0"/>
                </a:lnTo>
                <a:lnTo>
                  <a:pt x="445" y="0"/>
                </a:lnTo>
                <a:close/>
              </a:path>
            </a:pathLst>
          </a:custGeom>
          <a:noFill/>
          <a:ln w="7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" name="Rectangle 26"/>
          <p:cNvSpPr>
            <a:spLocks noChangeArrowheads="1"/>
          </p:cNvSpPr>
          <p:nvPr/>
        </p:nvSpPr>
        <p:spPr bwMode="auto">
          <a:xfrm>
            <a:off x="2609850" y="2927350"/>
            <a:ext cx="5019675" cy="581025"/>
          </a:xfrm>
          <a:prstGeom prst="rect">
            <a:avLst/>
          </a:prstGeom>
          <a:solidFill>
            <a:schemeClr val="accent5"/>
          </a:solidFill>
          <a:ln w="7" cap="rnd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0" name="Rectangle 27"/>
          <p:cNvSpPr>
            <a:spLocks noChangeArrowheads="1"/>
          </p:cNvSpPr>
          <p:nvPr/>
        </p:nvSpPr>
        <p:spPr bwMode="auto">
          <a:xfrm>
            <a:off x="2987824" y="3071813"/>
            <a:ext cx="3672407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lvl="0" algn="ctr" rtl="1">
              <a:defRPr/>
            </a:pPr>
            <a:r>
              <a:rPr lang="ar-EG" sz="16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4. إلي أين نمضي؟</a:t>
            </a:r>
          </a:p>
        </p:txBody>
      </p:sp>
      <p:sp>
        <p:nvSpPr>
          <p:cNvPr id="9238" name="Freeform 28"/>
          <p:cNvSpPr>
            <a:spLocks/>
          </p:cNvSpPr>
          <p:nvPr/>
        </p:nvSpPr>
        <p:spPr bwMode="auto">
          <a:xfrm>
            <a:off x="2614613" y="2678113"/>
            <a:ext cx="5753100" cy="249237"/>
          </a:xfrm>
          <a:custGeom>
            <a:avLst/>
            <a:gdLst>
              <a:gd name="T0" fmla="*/ 2147483647 w 3624"/>
              <a:gd name="T1" fmla="*/ 0 h 157"/>
              <a:gd name="T2" fmla="*/ 0 w 3624"/>
              <a:gd name="T3" fmla="*/ 2147483647 h 157"/>
              <a:gd name="T4" fmla="*/ 2147483647 w 3624"/>
              <a:gd name="T5" fmla="*/ 2147483647 h 157"/>
              <a:gd name="T6" fmla="*/ 2147483647 w 3624"/>
              <a:gd name="T7" fmla="*/ 0 h 157"/>
              <a:gd name="T8" fmla="*/ 2147483647 w 3624"/>
              <a:gd name="T9" fmla="*/ 0 h 15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624"/>
              <a:gd name="T16" fmla="*/ 0 h 157"/>
              <a:gd name="T17" fmla="*/ 3624 w 3624"/>
              <a:gd name="T18" fmla="*/ 157 h 15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624" h="157">
                <a:moveTo>
                  <a:pt x="446" y="0"/>
                </a:moveTo>
                <a:lnTo>
                  <a:pt x="0" y="157"/>
                </a:lnTo>
                <a:lnTo>
                  <a:pt x="3179" y="157"/>
                </a:lnTo>
                <a:lnTo>
                  <a:pt x="3624" y="0"/>
                </a:lnTo>
                <a:lnTo>
                  <a:pt x="446" y="0"/>
                </a:lnTo>
                <a:close/>
              </a:path>
            </a:pathLst>
          </a:custGeom>
          <a:solidFill>
            <a:srgbClr val="C9E4BA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39" name="Freeform 29"/>
          <p:cNvSpPr>
            <a:spLocks/>
          </p:cNvSpPr>
          <p:nvPr/>
        </p:nvSpPr>
        <p:spPr bwMode="auto">
          <a:xfrm>
            <a:off x="2614613" y="2678113"/>
            <a:ext cx="5753100" cy="249237"/>
          </a:xfrm>
          <a:custGeom>
            <a:avLst/>
            <a:gdLst>
              <a:gd name="T0" fmla="*/ 2147483647 w 3624"/>
              <a:gd name="T1" fmla="*/ 0 h 157"/>
              <a:gd name="T2" fmla="*/ 0 w 3624"/>
              <a:gd name="T3" fmla="*/ 2147483647 h 157"/>
              <a:gd name="T4" fmla="*/ 2147483647 w 3624"/>
              <a:gd name="T5" fmla="*/ 2147483647 h 157"/>
              <a:gd name="T6" fmla="*/ 2147483647 w 3624"/>
              <a:gd name="T7" fmla="*/ 0 h 157"/>
              <a:gd name="T8" fmla="*/ 2147483647 w 3624"/>
              <a:gd name="T9" fmla="*/ 0 h 15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624"/>
              <a:gd name="T16" fmla="*/ 0 h 157"/>
              <a:gd name="T17" fmla="*/ 3624 w 3624"/>
              <a:gd name="T18" fmla="*/ 157 h 15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624" h="157">
                <a:moveTo>
                  <a:pt x="446" y="0"/>
                </a:moveTo>
                <a:lnTo>
                  <a:pt x="0" y="157"/>
                </a:lnTo>
                <a:lnTo>
                  <a:pt x="3179" y="157"/>
                </a:lnTo>
                <a:lnTo>
                  <a:pt x="3624" y="0"/>
                </a:lnTo>
                <a:lnTo>
                  <a:pt x="446" y="0"/>
                </a:lnTo>
                <a:close/>
              </a:path>
            </a:pathLst>
          </a:custGeom>
          <a:noFill/>
          <a:ln w="7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" name="Rectangle 31"/>
          <p:cNvSpPr>
            <a:spLocks noChangeArrowheads="1"/>
          </p:cNvSpPr>
          <p:nvPr/>
        </p:nvSpPr>
        <p:spPr bwMode="auto">
          <a:xfrm>
            <a:off x="3347864" y="2132856"/>
            <a:ext cx="5021263" cy="581025"/>
          </a:xfrm>
          <a:prstGeom prst="rect">
            <a:avLst/>
          </a:prstGeom>
          <a:solidFill>
            <a:schemeClr val="accent5"/>
          </a:solidFill>
          <a:ln>
            <a:headEnd/>
            <a:tailEnd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3" name="Rectangle 32"/>
          <p:cNvSpPr>
            <a:spLocks noChangeArrowheads="1"/>
          </p:cNvSpPr>
          <p:nvPr/>
        </p:nvSpPr>
        <p:spPr bwMode="auto">
          <a:xfrm>
            <a:off x="3347864" y="2204865"/>
            <a:ext cx="4869924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 rtl="1">
              <a:defRPr/>
            </a:pPr>
            <a:r>
              <a:rPr lang="ar-EG" sz="16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5. ما الذي يمكن اتخاذه من إجراءات من أجل إيجاد مستقبل أكثر استدامة؟</a:t>
            </a:r>
          </a:p>
          <a:p>
            <a:pPr algn="ctr" rtl="1">
              <a:defRPr/>
            </a:pPr>
            <a:endParaRPr lang="en-US" sz="1600" b="1" dirty="0" smtClean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r" rtl="1">
              <a:defRPr/>
            </a:pPr>
            <a:endParaRPr lang="en-US" sz="1800" b="1" dirty="0">
              <a:solidFill>
                <a:schemeClr val="bg2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9242" name="Freeform 34"/>
          <p:cNvSpPr>
            <a:spLocks/>
          </p:cNvSpPr>
          <p:nvPr/>
        </p:nvSpPr>
        <p:spPr bwMode="auto">
          <a:xfrm>
            <a:off x="3340100" y="1847850"/>
            <a:ext cx="5753100" cy="249238"/>
          </a:xfrm>
          <a:custGeom>
            <a:avLst/>
            <a:gdLst>
              <a:gd name="T0" fmla="*/ 2147483647 w 3624"/>
              <a:gd name="T1" fmla="*/ 0 h 157"/>
              <a:gd name="T2" fmla="*/ 0 w 3624"/>
              <a:gd name="T3" fmla="*/ 2147483647 h 157"/>
              <a:gd name="T4" fmla="*/ 2147483647 w 3624"/>
              <a:gd name="T5" fmla="*/ 2147483647 h 157"/>
              <a:gd name="T6" fmla="*/ 2147483647 w 3624"/>
              <a:gd name="T7" fmla="*/ 0 h 157"/>
              <a:gd name="T8" fmla="*/ 2147483647 w 3624"/>
              <a:gd name="T9" fmla="*/ 0 h 15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624"/>
              <a:gd name="T16" fmla="*/ 0 h 157"/>
              <a:gd name="T17" fmla="*/ 3624 w 3624"/>
              <a:gd name="T18" fmla="*/ 157 h 15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624" h="157">
                <a:moveTo>
                  <a:pt x="446" y="0"/>
                </a:moveTo>
                <a:lnTo>
                  <a:pt x="0" y="157"/>
                </a:lnTo>
                <a:lnTo>
                  <a:pt x="3179" y="157"/>
                </a:lnTo>
                <a:lnTo>
                  <a:pt x="3624" y="0"/>
                </a:lnTo>
                <a:lnTo>
                  <a:pt x="446" y="0"/>
                </a:lnTo>
                <a:close/>
              </a:path>
            </a:pathLst>
          </a:custGeom>
          <a:solidFill>
            <a:srgbClr val="BBE0E3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" name="Freeform 35"/>
          <p:cNvSpPr>
            <a:spLocks/>
          </p:cNvSpPr>
          <p:nvPr/>
        </p:nvSpPr>
        <p:spPr bwMode="auto">
          <a:xfrm>
            <a:off x="3390900" y="1844824"/>
            <a:ext cx="5753100" cy="249238"/>
          </a:xfrm>
          <a:custGeom>
            <a:avLst/>
            <a:gdLst/>
            <a:ahLst/>
            <a:cxnLst>
              <a:cxn ang="0">
                <a:pos x="446" y="0"/>
              </a:cxn>
              <a:cxn ang="0">
                <a:pos x="0" y="157"/>
              </a:cxn>
              <a:cxn ang="0">
                <a:pos x="3179" y="157"/>
              </a:cxn>
              <a:cxn ang="0">
                <a:pos x="3624" y="0"/>
              </a:cxn>
              <a:cxn ang="0">
                <a:pos x="446" y="0"/>
              </a:cxn>
            </a:cxnLst>
            <a:rect l="0" t="0" r="r" b="b"/>
            <a:pathLst>
              <a:path w="3624" h="157">
                <a:moveTo>
                  <a:pt x="446" y="0"/>
                </a:moveTo>
                <a:lnTo>
                  <a:pt x="0" y="157"/>
                </a:lnTo>
                <a:lnTo>
                  <a:pt x="3179" y="157"/>
                </a:lnTo>
                <a:lnTo>
                  <a:pt x="3624" y="0"/>
                </a:lnTo>
                <a:lnTo>
                  <a:pt x="446" y="0"/>
                </a:lnTo>
                <a:close/>
              </a:path>
            </a:pathLst>
          </a:custGeom>
          <a:solidFill>
            <a:srgbClr val="C9E4BA"/>
          </a:solidFill>
          <a:ln>
            <a:headEnd/>
            <a:tailEnd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  <p:bldP spid="17" grpId="0"/>
      <p:bldP spid="20" grpId="0"/>
      <p:bldP spid="23" grpId="0"/>
    </p:bldLst>
  </p:timing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MS PGothic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MS PGothic" pitchFamily="34" charset="-128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Module_8_AR</Template>
  <TotalTime>8708</TotalTime>
  <Words>3153</Words>
  <Application>Microsoft Office PowerPoint</Application>
  <PresentationFormat>On-screen Show (4:3)</PresentationFormat>
  <Paragraphs>583</Paragraphs>
  <Slides>50</Slides>
  <Notes>49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50</vt:i4>
      </vt:variant>
    </vt:vector>
  </HeadingPairs>
  <TitlesOfParts>
    <vt:vector size="53" baseType="lpstr">
      <vt:lpstr>Custom Design</vt:lpstr>
      <vt:lpstr>Default Design</vt:lpstr>
      <vt:lpstr>Office Theme</vt:lpstr>
      <vt:lpstr>Slide 1</vt:lpstr>
      <vt:lpstr>نظرة على الجلسات</vt:lpstr>
      <vt:lpstr>الغرض من الوحدة التدريبية 2</vt:lpstr>
      <vt:lpstr>أغراض الوحدة التدريبية</vt:lpstr>
      <vt:lpstr>أهداف عملية التقييم البيئي المتكامل</vt:lpstr>
      <vt:lpstr> السمات الرئيسية لعملية التقييم البيئي المتكامل</vt:lpstr>
      <vt:lpstr>الشروط الأساسية لعملية التقييم البيئي المتكامل</vt:lpstr>
      <vt:lpstr>بعض أنشطة التقييم البيئي المتكامل</vt:lpstr>
      <vt:lpstr>Slide 9</vt:lpstr>
      <vt:lpstr>أمثلة عن التفويضات القانونية </vt:lpstr>
      <vt:lpstr>Slide 11</vt:lpstr>
      <vt:lpstr>دور المشاركة في عمليةِ التقييم البيئي المتكامل</vt:lpstr>
      <vt:lpstr>قائمة أصحاب المصلحة والشركاء المحتملين</vt:lpstr>
      <vt:lpstr>مبادئ تهدف لإشراك أصحاب المصالح</vt:lpstr>
      <vt:lpstr>Slide 15</vt:lpstr>
      <vt:lpstr>استمرار مشاركة أصحاب المصلحة في العملية</vt:lpstr>
      <vt:lpstr>Slide 17</vt:lpstr>
      <vt:lpstr>مراحل عمليةِ التقييم البيئي المتكامل</vt:lpstr>
      <vt:lpstr>Slide 19</vt:lpstr>
      <vt:lpstr>Slide 20</vt:lpstr>
      <vt:lpstr>Slide 21</vt:lpstr>
      <vt:lpstr>  مخرجات مرحلة البدء</vt:lpstr>
      <vt:lpstr>Slide 23</vt:lpstr>
      <vt:lpstr>Slide 24</vt:lpstr>
      <vt:lpstr>Slide 25</vt:lpstr>
      <vt:lpstr>المؤسسة القائدة</vt:lpstr>
      <vt:lpstr>معايير اختيار المؤسسة القائدة </vt:lpstr>
      <vt:lpstr>معايير اختيار الفريق الفني المحلي</vt:lpstr>
      <vt:lpstr>Slide 29</vt:lpstr>
      <vt:lpstr>المؤسسات المتعاونة وأصحاب المصلحة الآخرين</vt:lpstr>
      <vt:lpstr>تفعيل العلاقة مع المؤسسات المتعاونة</vt:lpstr>
      <vt:lpstr>مراكز ”جيو“ المتعاونة</vt:lpstr>
      <vt:lpstr>إعداد استراتيجيه التأثير</vt:lpstr>
      <vt:lpstr>Slide 34</vt:lpstr>
      <vt:lpstr>Slide 35</vt:lpstr>
      <vt:lpstr>تمرين: التحديات والاستراتيجيات المرتبطة بالتقييم البيئي المتكامل الوطني</vt:lpstr>
      <vt:lpstr>مخرجات عملية التخطيط </vt:lpstr>
      <vt:lpstr>Slide 38</vt:lpstr>
      <vt:lpstr>Slide 39</vt:lpstr>
      <vt:lpstr>Slide 40</vt:lpstr>
      <vt:lpstr>Slide 41</vt:lpstr>
      <vt:lpstr>Slide 42</vt:lpstr>
      <vt:lpstr>Slide 43</vt:lpstr>
      <vt:lpstr>هيكلية التقييم البيئي المتكامل</vt:lpstr>
      <vt:lpstr>Slide 45</vt:lpstr>
      <vt:lpstr>Slide 46</vt:lpstr>
      <vt:lpstr>Slide 47</vt:lpstr>
      <vt:lpstr>Slide 48</vt:lpstr>
      <vt:lpstr>Slide 49</vt:lpstr>
      <vt:lpstr>Slide 50</vt:lpstr>
    </vt:vector>
  </TitlesOfParts>
  <Company>iisd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GEO Resource Book</dc:title>
  <dc:creator>Carissa Wieler</dc:creator>
  <cp:lastModifiedBy>Mona Radwan</cp:lastModifiedBy>
  <cp:revision>448</cp:revision>
  <dcterms:created xsi:type="dcterms:W3CDTF">2006-09-20T19:30:09Z</dcterms:created>
  <dcterms:modified xsi:type="dcterms:W3CDTF">2013-02-18T12:40:48Z</dcterms:modified>
</cp:coreProperties>
</file>