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719" r:id="rId2"/>
    <p:sldMasterId id="2147483735" r:id="rId3"/>
    <p:sldMasterId id="2147483751" r:id="rId4"/>
    <p:sldMasterId id="2147483767" r:id="rId5"/>
  </p:sldMasterIdLst>
  <p:notesMasterIdLst>
    <p:notesMasterId r:id="rId89"/>
  </p:notesMasterIdLst>
  <p:handoutMasterIdLst>
    <p:handoutMasterId r:id="rId90"/>
  </p:handoutMasterIdLst>
  <p:sldIdLst>
    <p:sldId id="388" r:id="rId6"/>
    <p:sldId id="263" r:id="rId7"/>
    <p:sldId id="352" r:id="rId8"/>
    <p:sldId id="353" r:id="rId9"/>
    <p:sldId id="262" r:id="rId10"/>
    <p:sldId id="340" r:id="rId11"/>
    <p:sldId id="264" r:id="rId12"/>
    <p:sldId id="265" r:id="rId13"/>
    <p:sldId id="266" r:id="rId14"/>
    <p:sldId id="267" r:id="rId15"/>
    <p:sldId id="341" r:id="rId16"/>
    <p:sldId id="269" r:id="rId17"/>
    <p:sldId id="271" r:id="rId18"/>
    <p:sldId id="272" r:id="rId19"/>
    <p:sldId id="351" r:id="rId20"/>
    <p:sldId id="274" r:id="rId21"/>
    <p:sldId id="275" r:id="rId22"/>
    <p:sldId id="276" r:id="rId23"/>
    <p:sldId id="342" r:id="rId24"/>
    <p:sldId id="387" r:id="rId25"/>
    <p:sldId id="385" r:id="rId26"/>
    <p:sldId id="386" r:id="rId27"/>
    <p:sldId id="279" r:id="rId28"/>
    <p:sldId id="343" r:id="rId29"/>
    <p:sldId id="280" r:id="rId30"/>
    <p:sldId id="354" r:id="rId31"/>
    <p:sldId id="355" r:id="rId32"/>
    <p:sldId id="356" r:id="rId33"/>
    <p:sldId id="357" r:id="rId34"/>
    <p:sldId id="281" r:id="rId35"/>
    <p:sldId id="358" r:id="rId36"/>
    <p:sldId id="283" r:id="rId37"/>
    <p:sldId id="284" r:id="rId38"/>
    <p:sldId id="285" r:id="rId39"/>
    <p:sldId id="286" r:id="rId40"/>
    <p:sldId id="359" r:id="rId41"/>
    <p:sldId id="360" r:id="rId42"/>
    <p:sldId id="287" r:id="rId43"/>
    <p:sldId id="288" r:id="rId44"/>
    <p:sldId id="290" r:id="rId45"/>
    <p:sldId id="361" r:id="rId46"/>
    <p:sldId id="289" r:id="rId47"/>
    <p:sldId id="291" r:id="rId48"/>
    <p:sldId id="344" r:id="rId49"/>
    <p:sldId id="383" r:id="rId50"/>
    <p:sldId id="384" r:id="rId51"/>
    <p:sldId id="293" r:id="rId52"/>
    <p:sldId id="294" r:id="rId53"/>
    <p:sldId id="345" r:id="rId54"/>
    <p:sldId id="295" r:id="rId55"/>
    <p:sldId id="296" r:id="rId56"/>
    <p:sldId id="297" r:id="rId57"/>
    <p:sldId id="298" r:id="rId58"/>
    <p:sldId id="348" r:id="rId59"/>
    <p:sldId id="299" r:id="rId60"/>
    <p:sldId id="300" r:id="rId61"/>
    <p:sldId id="301" r:id="rId62"/>
    <p:sldId id="302" r:id="rId63"/>
    <p:sldId id="303" r:id="rId64"/>
    <p:sldId id="304" r:id="rId65"/>
    <p:sldId id="305" r:id="rId66"/>
    <p:sldId id="362" r:id="rId67"/>
    <p:sldId id="363" r:id="rId68"/>
    <p:sldId id="364" r:id="rId69"/>
    <p:sldId id="365" r:id="rId70"/>
    <p:sldId id="366" r:id="rId71"/>
    <p:sldId id="367" r:id="rId72"/>
    <p:sldId id="368" r:id="rId73"/>
    <p:sldId id="369" r:id="rId74"/>
    <p:sldId id="370" r:id="rId75"/>
    <p:sldId id="371" r:id="rId76"/>
    <p:sldId id="372" r:id="rId77"/>
    <p:sldId id="373" r:id="rId78"/>
    <p:sldId id="374" r:id="rId79"/>
    <p:sldId id="375" r:id="rId80"/>
    <p:sldId id="376" r:id="rId81"/>
    <p:sldId id="377" r:id="rId82"/>
    <p:sldId id="378" r:id="rId83"/>
    <p:sldId id="379" r:id="rId84"/>
    <p:sldId id="380" r:id="rId85"/>
    <p:sldId id="381" r:id="rId86"/>
    <p:sldId id="382" r:id="rId87"/>
    <p:sldId id="260" r:id="rId88"/>
  </p:sldIdLst>
  <p:sldSz cx="9144000" cy="6858000" type="screen4x3"/>
  <p:notesSz cx="7099300" cy="10234613"/>
  <p:defaultTextStyle>
    <a:defPPr>
      <a:defRPr lang="en-US"/>
    </a:defPPr>
    <a:lvl1pPr algn="l" rtl="0" fontAlgn="base">
      <a:spcBef>
        <a:spcPct val="0"/>
      </a:spcBef>
      <a:spcAft>
        <a:spcPct val="0"/>
      </a:spcAft>
      <a:defRPr sz="4000" kern="1200">
        <a:solidFill>
          <a:schemeClr val="tx1"/>
        </a:solidFill>
        <a:latin typeface="Arial" charset="0"/>
        <a:ea typeface="MS PGothic" pitchFamily="34" charset="-128"/>
        <a:cs typeface="+mn-cs"/>
      </a:defRPr>
    </a:lvl1pPr>
    <a:lvl2pPr marL="457200" algn="l" rtl="0" fontAlgn="base">
      <a:spcBef>
        <a:spcPct val="0"/>
      </a:spcBef>
      <a:spcAft>
        <a:spcPct val="0"/>
      </a:spcAft>
      <a:defRPr sz="4000" kern="1200">
        <a:solidFill>
          <a:schemeClr val="tx1"/>
        </a:solidFill>
        <a:latin typeface="Arial" charset="0"/>
        <a:ea typeface="MS PGothic" pitchFamily="34" charset="-128"/>
        <a:cs typeface="+mn-cs"/>
      </a:defRPr>
    </a:lvl2pPr>
    <a:lvl3pPr marL="914400" algn="l" rtl="0" fontAlgn="base">
      <a:spcBef>
        <a:spcPct val="0"/>
      </a:spcBef>
      <a:spcAft>
        <a:spcPct val="0"/>
      </a:spcAft>
      <a:defRPr sz="4000" kern="1200">
        <a:solidFill>
          <a:schemeClr val="tx1"/>
        </a:solidFill>
        <a:latin typeface="Arial" charset="0"/>
        <a:ea typeface="MS PGothic" pitchFamily="34" charset="-128"/>
        <a:cs typeface="+mn-cs"/>
      </a:defRPr>
    </a:lvl3pPr>
    <a:lvl4pPr marL="1371600" algn="l" rtl="0" fontAlgn="base">
      <a:spcBef>
        <a:spcPct val="0"/>
      </a:spcBef>
      <a:spcAft>
        <a:spcPct val="0"/>
      </a:spcAft>
      <a:defRPr sz="4000" kern="1200">
        <a:solidFill>
          <a:schemeClr val="tx1"/>
        </a:solidFill>
        <a:latin typeface="Arial" charset="0"/>
        <a:ea typeface="MS PGothic" pitchFamily="34" charset="-128"/>
        <a:cs typeface="+mn-cs"/>
      </a:defRPr>
    </a:lvl4pPr>
    <a:lvl5pPr marL="1828800" algn="l" rtl="0" fontAlgn="base">
      <a:spcBef>
        <a:spcPct val="0"/>
      </a:spcBef>
      <a:spcAft>
        <a:spcPct val="0"/>
      </a:spcAft>
      <a:defRPr sz="4000" kern="1200">
        <a:solidFill>
          <a:schemeClr val="tx1"/>
        </a:solidFill>
        <a:latin typeface="Arial" charset="0"/>
        <a:ea typeface="MS PGothic" pitchFamily="34" charset="-128"/>
        <a:cs typeface="+mn-cs"/>
      </a:defRPr>
    </a:lvl5pPr>
    <a:lvl6pPr marL="2286000" algn="l" defTabSz="914400" rtl="0" eaLnBrk="1" latinLnBrk="0" hangingPunct="1">
      <a:defRPr sz="4000" kern="1200">
        <a:solidFill>
          <a:schemeClr val="tx1"/>
        </a:solidFill>
        <a:latin typeface="Arial" charset="0"/>
        <a:ea typeface="MS PGothic" pitchFamily="34" charset="-128"/>
        <a:cs typeface="+mn-cs"/>
      </a:defRPr>
    </a:lvl6pPr>
    <a:lvl7pPr marL="2743200" algn="l" defTabSz="914400" rtl="0" eaLnBrk="1" latinLnBrk="0" hangingPunct="1">
      <a:defRPr sz="4000" kern="1200">
        <a:solidFill>
          <a:schemeClr val="tx1"/>
        </a:solidFill>
        <a:latin typeface="Arial" charset="0"/>
        <a:ea typeface="MS PGothic" pitchFamily="34" charset="-128"/>
        <a:cs typeface="+mn-cs"/>
      </a:defRPr>
    </a:lvl7pPr>
    <a:lvl8pPr marL="3200400" algn="l" defTabSz="914400" rtl="0" eaLnBrk="1" latinLnBrk="0" hangingPunct="1">
      <a:defRPr sz="4000" kern="1200">
        <a:solidFill>
          <a:schemeClr val="tx1"/>
        </a:solidFill>
        <a:latin typeface="Arial" charset="0"/>
        <a:ea typeface="MS PGothic" pitchFamily="34" charset="-128"/>
        <a:cs typeface="+mn-cs"/>
      </a:defRPr>
    </a:lvl8pPr>
    <a:lvl9pPr marL="3657600" algn="l" defTabSz="914400" rtl="0" eaLnBrk="1" latinLnBrk="0" hangingPunct="1">
      <a:defRPr sz="40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6699"/>
    <a:srgbClr val="FF6600"/>
    <a:srgbClr val="CC6600"/>
    <a:srgbClr val="FF9900"/>
    <a:srgbClr val="009900"/>
    <a:srgbClr val="FF0066"/>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895" autoAdjust="0"/>
    <p:restoredTop sz="94679" autoAdjust="0"/>
  </p:normalViewPr>
  <p:slideViewPr>
    <p:cSldViewPr snapToGrid="0">
      <p:cViewPr>
        <p:scale>
          <a:sx n="64" d="100"/>
          <a:sy n="64" d="100"/>
        </p:scale>
        <p:origin x="-1110" y="-8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78E4C7-CC7F-40C1-9251-A4E51B58E3FB}" type="doc">
      <dgm:prSet loTypeId="urn:microsoft.com/office/officeart/2005/8/layout/cycle1" loCatId="cycle" qsTypeId="urn:microsoft.com/office/officeart/2005/8/quickstyle/simple1" qsCatId="simple" csTypeId="urn:microsoft.com/office/officeart/2005/8/colors/accent1_2" csCatId="accent1"/>
      <dgm:spPr/>
    </dgm:pt>
    <dgm:pt modelId="{1B8985CE-C6AC-4597-97FC-8AD962880938}">
      <dgm:prSet/>
      <dgm:spPr/>
      <dgm:t>
        <a:bodyPr/>
        <a:lstStyle/>
        <a:p>
          <a:endParaRPr lang="en-GB"/>
        </a:p>
      </dgm:t>
    </dgm:pt>
    <dgm:pt modelId="{20F8A352-6264-4BA0-8EAD-F0202AA3EA7A}" type="parTrans" cxnId="{93383CF8-7183-4408-905B-1550DDDE98BE}">
      <dgm:prSet/>
      <dgm:spPr/>
      <dgm:t>
        <a:bodyPr/>
        <a:lstStyle/>
        <a:p>
          <a:endParaRPr lang="en-US"/>
        </a:p>
      </dgm:t>
    </dgm:pt>
    <dgm:pt modelId="{D1BB6665-59AD-48C6-B332-CBAE7BD71E19}" type="sibTrans" cxnId="{93383CF8-7183-4408-905B-1550DDDE98BE}">
      <dgm:prSet/>
      <dgm:spPr/>
      <dgm:t>
        <a:bodyPr/>
        <a:lstStyle/>
        <a:p>
          <a:endParaRPr lang="en-US"/>
        </a:p>
      </dgm:t>
    </dgm:pt>
    <dgm:pt modelId="{08CF7071-2849-4715-9450-C2F658A13AC8}">
      <dgm:prSet/>
      <dgm:spPr/>
      <dgm:t>
        <a:bodyPr/>
        <a:lstStyle/>
        <a:p>
          <a:endParaRPr lang="en-GB"/>
        </a:p>
      </dgm:t>
    </dgm:pt>
    <dgm:pt modelId="{A916DF93-076F-4725-B214-A3A7A389CBAE}" type="parTrans" cxnId="{9687E137-E7D6-4FC9-91E9-861AA9935060}">
      <dgm:prSet/>
      <dgm:spPr/>
      <dgm:t>
        <a:bodyPr/>
        <a:lstStyle/>
        <a:p>
          <a:endParaRPr lang="en-US"/>
        </a:p>
      </dgm:t>
    </dgm:pt>
    <dgm:pt modelId="{F102E491-C509-48C5-8EB3-A0FB55CBC648}" type="sibTrans" cxnId="{9687E137-E7D6-4FC9-91E9-861AA9935060}">
      <dgm:prSet/>
      <dgm:spPr/>
      <dgm:t>
        <a:bodyPr/>
        <a:lstStyle/>
        <a:p>
          <a:endParaRPr lang="en-US"/>
        </a:p>
      </dgm:t>
    </dgm:pt>
    <dgm:pt modelId="{2D495B2D-EE17-46F2-B17B-FF3CB4C4E93D}">
      <dgm:prSet/>
      <dgm:spPr/>
      <dgm:t>
        <a:bodyPr/>
        <a:lstStyle/>
        <a:p>
          <a:endParaRPr lang="en-GB"/>
        </a:p>
      </dgm:t>
    </dgm:pt>
    <dgm:pt modelId="{E7286097-27F6-4DA5-8410-B00349DDA285}" type="parTrans" cxnId="{6043AE3D-BBD5-43B4-912D-78A8D8F2DB55}">
      <dgm:prSet/>
      <dgm:spPr/>
      <dgm:t>
        <a:bodyPr/>
        <a:lstStyle/>
        <a:p>
          <a:endParaRPr lang="en-US"/>
        </a:p>
      </dgm:t>
    </dgm:pt>
    <dgm:pt modelId="{553C7F6A-1E83-4FBB-ABF0-047A18BF415D}" type="sibTrans" cxnId="{6043AE3D-BBD5-43B4-912D-78A8D8F2DB55}">
      <dgm:prSet/>
      <dgm:spPr/>
      <dgm:t>
        <a:bodyPr/>
        <a:lstStyle/>
        <a:p>
          <a:endParaRPr lang="en-US"/>
        </a:p>
      </dgm:t>
    </dgm:pt>
    <dgm:pt modelId="{034E79AE-9D02-4FFA-84BC-3E35B56F3DD1}">
      <dgm:prSet/>
      <dgm:spPr/>
      <dgm:t>
        <a:bodyPr/>
        <a:lstStyle/>
        <a:p>
          <a:endParaRPr lang="en-GB"/>
        </a:p>
      </dgm:t>
    </dgm:pt>
    <dgm:pt modelId="{0711C8AC-C20A-46D4-BEAB-8F466E6699BE}" type="parTrans" cxnId="{91E154F1-C870-4D9A-A8FD-11370D81BCD1}">
      <dgm:prSet/>
      <dgm:spPr/>
      <dgm:t>
        <a:bodyPr/>
        <a:lstStyle/>
        <a:p>
          <a:endParaRPr lang="en-US"/>
        </a:p>
      </dgm:t>
    </dgm:pt>
    <dgm:pt modelId="{F14FB576-5C3D-405F-9A0E-840D660D7981}" type="sibTrans" cxnId="{91E154F1-C870-4D9A-A8FD-11370D81BCD1}">
      <dgm:prSet/>
      <dgm:spPr/>
      <dgm:t>
        <a:bodyPr/>
        <a:lstStyle/>
        <a:p>
          <a:endParaRPr lang="en-US"/>
        </a:p>
      </dgm:t>
    </dgm:pt>
    <dgm:pt modelId="{96577728-7F1F-436A-8324-315B6F76172A}" type="pres">
      <dgm:prSet presAssocID="{5B78E4C7-CC7F-40C1-9251-A4E51B58E3FB}" presName="cycle" presStyleCnt="0">
        <dgm:presLayoutVars>
          <dgm:dir/>
          <dgm:resizeHandles val="exact"/>
        </dgm:presLayoutVars>
      </dgm:prSet>
      <dgm:spPr/>
    </dgm:pt>
    <dgm:pt modelId="{E49BCAE1-61D7-42D1-A9BC-AA0146EFC258}" type="pres">
      <dgm:prSet presAssocID="{1B8985CE-C6AC-4597-97FC-8AD962880938}" presName="dummy" presStyleCnt="0"/>
      <dgm:spPr/>
    </dgm:pt>
    <dgm:pt modelId="{6D32F1A0-0410-4347-867C-E046B6228853}" type="pres">
      <dgm:prSet presAssocID="{1B8985CE-C6AC-4597-97FC-8AD962880938}" presName="node" presStyleLbl="revTx" presStyleIdx="0" presStyleCnt="4">
        <dgm:presLayoutVars>
          <dgm:bulletEnabled val="1"/>
        </dgm:presLayoutVars>
      </dgm:prSet>
      <dgm:spPr/>
      <dgm:t>
        <a:bodyPr/>
        <a:lstStyle/>
        <a:p>
          <a:endParaRPr lang="en-US"/>
        </a:p>
      </dgm:t>
    </dgm:pt>
    <dgm:pt modelId="{D1338D81-D585-4998-BC0B-1C17B81122B1}" type="pres">
      <dgm:prSet presAssocID="{D1BB6665-59AD-48C6-B332-CBAE7BD71E19}" presName="sibTrans" presStyleLbl="node1" presStyleIdx="0" presStyleCnt="4"/>
      <dgm:spPr/>
      <dgm:t>
        <a:bodyPr/>
        <a:lstStyle/>
        <a:p>
          <a:endParaRPr lang="en-US"/>
        </a:p>
      </dgm:t>
    </dgm:pt>
    <dgm:pt modelId="{39AA7BB5-86D2-44BD-B45A-0BE9AF859E3A}" type="pres">
      <dgm:prSet presAssocID="{08CF7071-2849-4715-9450-C2F658A13AC8}" presName="dummy" presStyleCnt="0"/>
      <dgm:spPr/>
    </dgm:pt>
    <dgm:pt modelId="{FBD17864-886A-43E6-961B-7E8D48E00880}" type="pres">
      <dgm:prSet presAssocID="{08CF7071-2849-4715-9450-C2F658A13AC8}" presName="node" presStyleLbl="revTx" presStyleIdx="1" presStyleCnt="4">
        <dgm:presLayoutVars>
          <dgm:bulletEnabled val="1"/>
        </dgm:presLayoutVars>
      </dgm:prSet>
      <dgm:spPr/>
      <dgm:t>
        <a:bodyPr/>
        <a:lstStyle/>
        <a:p>
          <a:endParaRPr lang="en-US"/>
        </a:p>
      </dgm:t>
    </dgm:pt>
    <dgm:pt modelId="{8B311244-7C3C-4ED9-A44B-619427EC1554}" type="pres">
      <dgm:prSet presAssocID="{F102E491-C509-48C5-8EB3-A0FB55CBC648}" presName="sibTrans" presStyleLbl="node1" presStyleIdx="1" presStyleCnt="4"/>
      <dgm:spPr/>
      <dgm:t>
        <a:bodyPr/>
        <a:lstStyle/>
        <a:p>
          <a:endParaRPr lang="en-US"/>
        </a:p>
      </dgm:t>
    </dgm:pt>
    <dgm:pt modelId="{61B917CF-AF5B-46E7-8882-3DF2EE1AA3F0}" type="pres">
      <dgm:prSet presAssocID="{2D495B2D-EE17-46F2-B17B-FF3CB4C4E93D}" presName="dummy" presStyleCnt="0"/>
      <dgm:spPr/>
    </dgm:pt>
    <dgm:pt modelId="{B1C6B9E9-006F-4C98-9E6B-800208997A04}" type="pres">
      <dgm:prSet presAssocID="{2D495B2D-EE17-46F2-B17B-FF3CB4C4E93D}" presName="node" presStyleLbl="revTx" presStyleIdx="2" presStyleCnt="4">
        <dgm:presLayoutVars>
          <dgm:bulletEnabled val="1"/>
        </dgm:presLayoutVars>
      </dgm:prSet>
      <dgm:spPr/>
      <dgm:t>
        <a:bodyPr/>
        <a:lstStyle/>
        <a:p>
          <a:endParaRPr lang="en-US"/>
        </a:p>
      </dgm:t>
    </dgm:pt>
    <dgm:pt modelId="{3AE40130-C02E-4B62-897A-B80243C1248D}" type="pres">
      <dgm:prSet presAssocID="{553C7F6A-1E83-4FBB-ABF0-047A18BF415D}" presName="sibTrans" presStyleLbl="node1" presStyleIdx="2" presStyleCnt="4"/>
      <dgm:spPr/>
      <dgm:t>
        <a:bodyPr/>
        <a:lstStyle/>
        <a:p>
          <a:endParaRPr lang="en-US"/>
        </a:p>
      </dgm:t>
    </dgm:pt>
    <dgm:pt modelId="{061C5CF8-E9A0-4544-95CA-C8A0F1530894}" type="pres">
      <dgm:prSet presAssocID="{034E79AE-9D02-4FFA-84BC-3E35B56F3DD1}" presName="dummy" presStyleCnt="0"/>
      <dgm:spPr/>
    </dgm:pt>
    <dgm:pt modelId="{2ABC08E3-BC68-49FD-89DA-F31F25C4F177}" type="pres">
      <dgm:prSet presAssocID="{034E79AE-9D02-4FFA-84BC-3E35B56F3DD1}" presName="node" presStyleLbl="revTx" presStyleIdx="3" presStyleCnt="4">
        <dgm:presLayoutVars>
          <dgm:bulletEnabled val="1"/>
        </dgm:presLayoutVars>
      </dgm:prSet>
      <dgm:spPr/>
      <dgm:t>
        <a:bodyPr/>
        <a:lstStyle/>
        <a:p>
          <a:endParaRPr lang="en-US"/>
        </a:p>
      </dgm:t>
    </dgm:pt>
    <dgm:pt modelId="{88AD4CD2-962B-468C-B7F7-8C0E97025C3E}" type="pres">
      <dgm:prSet presAssocID="{F14FB576-5C3D-405F-9A0E-840D660D7981}" presName="sibTrans" presStyleLbl="node1" presStyleIdx="3" presStyleCnt="4"/>
      <dgm:spPr/>
      <dgm:t>
        <a:bodyPr/>
        <a:lstStyle/>
        <a:p>
          <a:endParaRPr lang="en-US"/>
        </a:p>
      </dgm:t>
    </dgm:pt>
  </dgm:ptLst>
  <dgm:cxnLst>
    <dgm:cxn modelId="{9687E137-E7D6-4FC9-91E9-861AA9935060}" srcId="{5B78E4C7-CC7F-40C1-9251-A4E51B58E3FB}" destId="{08CF7071-2849-4715-9450-C2F658A13AC8}" srcOrd="1" destOrd="0" parTransId="{A916DF93-076F-4725-B214-A3A7A389CBAE}" sibTransId="{F102E491-C509-48C5-8EB3-A0FB55CBC648}"/>
    <dgm:cxn modelId="{1A7CF3DD-74C9-44AA-A6B8-A581B872D927}" type="presOf" srcId="{F102E491-C509-48C5-8EB3-A0FB55CBC648}" destId="{8B311244-7C3C-4ED9-A44B-619427EC1554}" srcOrd="0" destOrd="0" presId="urn:microsoft.com/office/officeart/2005/8/layout/cycle1"/>
    <dgm:cxn modelId="{71295352-4509-40EF-AB0E-928D43EF10D7}" type="presOf" srcId="{08CF7071-2849-4715-9450-C2F658A13AC8}" destId="{FBD17864-886A-43E6-961B-7E8D48E00880}" srcOrd="0" destOrd="0" presId="urn:microsoft.com/office/officeart/2005/8/layout/cycle1"/>
    <dgm:cxn modelId="{9B2B257A-5BAC-488F-82D0-5863D37B0120}" type="presOf" srcId="{D1BB6665-59AD-48C6-B332-CBAE7BD71E19}" destId="{D1338D81-D585-4998-BC0B-1C17B81122B1}" srcOrd="0" destOrd="0" presId="urn:microsoft.com/office/officeart/2005/8/layout/cycle1"/>
    <dgm:cxn modelId="{3384F294-4EF3-4383-855D-2B5B4BB65CB1}" type="presOf" srcId="{034E79AE-9D02-4FFA-84BC-3E35B56F3DD1}" destId="{2ABC08E3-BC68-49FD-89DA-F31F25C4F177}" srcOrd="0" destOrd="0" presId="urn:microsoft.com/office/officeart/2005/8/layout/cycle1"/>
    <dgm:cxn modelId="{5CB3ACA6-F9B6-4A4E-B00E-68828B37C481}" type="presOf" srcId="{553C7F6A-1E83-4FBB-ABF0-047A18BF415D}" destId="{3AE40130-C02E-4B62-897A-B80243C1248D}" srcOrd="0" destOrd="0" presId="urn:microsoft.com/office/officeart/2005/8/layout/cycle1"/>
    <dgm:cxn modelId="{93383CF8-7183-4408-905B-1550DDDE98BE}" srcId="{5B78E4C7-CC7F-40C1-9251-A4E51B58E3FB}" destId="{1B8985CE-C6AC-4597-97FC-8AD962880938}" srcOrd="0" destOrd="0" parTransId="{20F8A352-6264-4BA0-8EAD-F0202AA3EA7A}" sibTransId="{D1BB6665-59AD-48C6-B332-CBAE7BD71E19}"/>
    <dgm:cxn modelId="{0F64F156-715E-4B62-85AB-DA3A4ADB2540}" type="presOf" srcId="{5B78E4C7-CC7F-40C1-9251-A4E51B58E3FB}" destId="{96577728-7F1F-436A-8324-315B6F76172A}" srcOrd="0" destOrd="0" presId="urn:microsoft.com/office/officeart/2005/8/layout/cycle1"/>
    <dgm:cxn modelId="{F490E846-A944-409B-AA6B-4911C972F4FE}" type="presOf" srcId="{2D495B2D-EE17-46F2-B17B-FF3CB4C4E93D}" destId="{B1C6B9E9-006F-4C98-9E6B-800208997A04}" srcOrd="0" destOrd="0" presId="urn:microsoft.com/office/officeart/2005/8/layout/cycle1"/>
    <dgm:cxn modelId="{91E154F1-C870-4D9A-A8FD-11370D81BCD1}" srcId="{5B78E4C7-CC7F-40C1-9251-A4E51B58E3FB}" destId="{034E79AE-9D02-4FFA-84BC-3E35B56F3DD1}" srcOrd="3" destOrd="0" parTransId="{0711C8AC-C20A-46D4-BEAB-8F466E6699BE}" sibTransId="{F14FB576-5C3D-405F-9A0E-840D660D7981}"/>
    <dgm:cxn modelId="{3488B593-0CC7-4E99-8EDF-E29111F5F1E6}" type="presOf" srcId="{1B8985CE-C6AC-4597-97FC-8AD962880938}" destId="{6D32F1A0-0410-4347-867C-E046B6228853}" srcOrd="0" destOrd="0" presId="urn:microsoft.com/office/officeart/2005/8/layout/cycle1"/>
    <dgm:cxn modelId="{6043AE3D-BBD5-43B4-912D-78A8D8F2DB55}" srcId="{5B78E4C7-CC7F-40C1-9251-A4E51B58E3FB}" destId="{2D495B2D-EE17-46F2-B17B-FF3CB4C4E93D}" srcOrd="2" destOrd="0" parTransId="{E7286097-27F6-4DA5-8410-B00349DDA285}" sibTransId="{553C7F6A-1E83-4FBB-ABF0-047A18BF415D}"/>
    <dgm:cxn modelId="{B8122B9B-04A5-4483-B824-54CE4D3330D7}" type="presOf" srcId="{F14FB576-5C3D-405F-9A0E-840D660D7981}" destId="{88AD4CD2-962B-468C-B7F7-8C0E97025C3E}" srcOrd="0" destOrd="0" presId="urn:microsoft.com/office/officeart/2005/8/layout/cycle1"/>
    <dgm:cxn modelId="{92F14900-7B09-442D-B29D-858FE25B9960}" type="presParOf" srcId="{96577728-7F1F-436A-8324-315B6F76172A}" destId="{E49BCAE1-61D7-42D1-A9BC-AA0146EFC258}" srcOrd="0" destOrd="0" presId="urn:microsoft.com/office/officeart/2005/8/layout/cycle1"/>
    <dgm:cxn modelId="{1DDC6BD9-B836-428E-8880-FC3DBCCDD8D8}" type="presParOf" srcId="{96577728-7F1F-436A-8324-315B6F76172A}" destId="{6D32F1A0-0410-4347-867C-E046B6228853}" srcOrd="1" destOrd="0" presId="urn:microsoft.com/office/officeart/2005/8/layout/cycle1"/>
    <dgm:cxn modelId="{342AF64D-C16E-43B5-8266-299FF54A4717}" type="presParOf" srcId="{96577728-7F1F-436A-8324-315B6F76172A}" destId="{D1338D81-D585-4998-BC0B-1C17B81122B1}" srcOrd="2" destOrd="0" presId="urn:microsoft.com/office/officeart/2005/8/layout/cycle1"/>
    <dgm:cxn modelId="{F987AB4C-F68A-41A4-8EDE-829DEC398C95}" type="presParOf" srcId="{96577728-7F1F-436A-8324-315B6F76172A}" destId="{39AA7BB5-86D2-44BD-B45A-0BE9AF859E3A}" srcOrd="3" destOrd="0" presId="urn:microsoft.com/office/officeart/2005/8/layout/cycle1"/>
    <dgm:cxn modelId="{0375FE72-ECC0-46F5-8A60-5CA1224BAA8E}" type="presParOf" srcId="{96577728-7F1F-436A-8324-315B6F76172A}" destId="{FBD17864-886A-43E6-961B-7E8D48E00880}" srcOrd="4" destOrd="0" presId="urn:microsoft.com/office/officeart/2005/8/layout/cycle1"/>
    <dgm:cxn modelId="{CDF8E2ED-FD60-4E43-9972-E84E798E6FB8}" type="presParOf" srcId="{96577728-7F1F-436A-8324-315B6F76172A}" destId="{8B311244-7C3C-4ED9-A44B-619427EC1554}" srcOrd="5" destOrd="0" presId="urn:microsoft.com/office/officeart/2005/8/layout/cycle1"/>
    <dgm:cxn modelId="{304BFA03-1708-46CC-BBED-830748415781}" type="presParOf" srcId="{96577728-7F1F-436A-8324-315B6F76172A}" destId="{61B917CF-AF5B-46E7-8882-3DF2EE1AA3F0}" srcOrd="6" destOrd="0" presId="urn:microsoft.com/office/officeart/2005/8/layout/cycle1"/>
    <dgm:cxn modelId="{F304E1A7-727B-47B5-8DAB-3CBA977404CD}" type="presParOf" srcId="{96577728-7F1F-436A-8324-315B6F76172A}" destId="{B1C6B9E9-006F-4C98-9E6B-800208997A04}" srcOrd="7" destOrd="0" presId="urn:microsoft.com/office/officeart/2005/8/layout/cycle1"/>
    <dgm:cxn modelId="{6037D7E9-DDD9-4136-8556-92396575FA31}" type="presParOf" srcId="{96577728-7F1F-436A-8324-315B6F76172A}" destId="{3AE40130-C02E-4B62-897A-B80243C1248D}" srcOrd="8" destOrd="0" presId="urn:microsoft.com/office/officeart/2005/8/layout/cycle1"/>
    <dgm:cxn modelId="{E0A4BF72-7B70-453A-A198-C0EE8D270D2A}" type="presParOf" srcId="{96577728-7F1F-436A-8324-315B6F76172A}" destId="{061C5CF8-E9A0-4544-95CA-C8A0F1530894}" srcOrd="9" destOrd="0" presId="urn:microsoft.com/office/officeart/2005/8/layout/cycle1"/>
    <dgm:cxn modelId="{24222F78-7A64-41BE-B9CA-0D91A6E116AE}" type="presParOf" srcId="{96577728-7F1F-436A-8324-315B6F76172A}" destId="{2ABC08E3-BC68-49FD-89DA-F31F25C4F177}" srcOrd="10" destOrd="0" presId="urn:microsoft.com/office/officeart/2005/8/layout/cycle1"/>
    <dgm:cxn modelId="{C2D741D4-773A-4BFA-823C-FA03DAF4B6F7}" type="presParOf" srcId="{96577728-7F1F-436A-8324-315B6F76172A}" destId="{88AD4CD2-962B-468C-B7F7-8C0E97025C3E}" srcOrd="11"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500ED5-CA1E-4C9D-BF8A-0227B46868E3}" type="doc">
      <dgm:prSet loTypeId="urn:microsoft.com/office/officeart/2005/8/layout/radial1" loCatId="relationship" qsTypeId="urn:microsoft.com/office/officeart/2005/8/quickstyle/simple1" qsCatId="simple" csTypeId="urn:microsoft.com/office/officeart/2005/8/colors/accent1_2" csCatId="accent1"/>
      <dgm:spPr/>
    </dgm:pt>
    <dgm:pt modelId="{5DB6BEA7-35BC-423D-9992-2D768460ED93}">
      <dgm:prSet/>
      <dgm:spPr/>
      <dgm:t>
        <a:bodyPr/>
        <a:lstStyle/>
        <a:p>
          <a:endParaRPr lang="en-GB"/>
        </a:p>
      </dgm:t>
    </dgm:pt>
    <dgm:pt modelId="{220747EB-304F-4E27-B56F-FB8369991EAF}" type="parTrans" cxnId="{8F634A4E-D2EA-4502-B3E4-651B22C579B9}">
      <dgm:prSet/>
      <dgm:spPr/>
      <dgm:t>
        <a:bodyPr/>
        <a:lstStyle/>
        <a:p>
          <a:endParaRPr lang="en-US"/>
        </a:p>
      </dgm:t>
    </dgm:pt>
    <dgm:pt modelId="{B6653305-281B-4CE0-BC4A-C65AA74C59F4}" type="sibTrans" cxnId="{8F634A4E-D2EA-4502-B3E4-651B22C579B9}">
      <dgm:prSet/>
      <dgm:spPr/>
      <dgm:t>
        <a:bodyPr/>
        <a:lstStyle/>
        <a:p>
          <a:endParaRPr lang="en-US"/>
        </a:p>
      </dgm:t>
    </dgm:pt>
    <dgm:pt modelId="{CA8A28AF-7A66-40F4-8FE7-92F211B13E3C}">
      <dgm:prSet/>
      <dgm:spPr/>
      <dgm:t>
        <a:bodyPr/>
        <a:lstStyle/>
        <a:p>
          <a:endParaRPr lang="en-GB"/>
        </a:p>
      </dgm:t>
    </dgm:pt>
    <dgm:pt modelId="{16A4196E-66E3-402A-A49A-10673C5B0DE1}" type="parTrans" cxnId="{63DC65A6-CA7C-47B7-87EF-81DE172EEC25}">
      <dgm:prSet/>
      <dgm:spPr/>
      <dgm:t>
        <a:bodyPr/>
        <a:lstStyle/>
        <a:p>
          <a:endParaRPr lang="en-GB"/>
        </a:p>
      </dgm:t>
    </dgm:pt>
    <dgm:pt modelId="{CDEA2320-0FE0-495F-B9F0-0354CC8C5328}" type="sibTrans" cxnId="{63DC65A6-CA7C-47B7-87EF-81DE172EEC25}">
      <dgm:prSet/>
      <dgm:spPr/>
      <dgm:t>
        <a:bodyPr/>
        <a:lstStyle/>
        <a:p>
          <a:endParaRPr lang="en-US"/>
        </a:p>
      </dgm:t>
    </dgm:pt>
    <dgm:pt modelId="{11A8F755-0616-4FD0-A962-19FAC9AADA6C}">
      <dgm:prSet/>
      <dgm:spPr/>
      <dgm:t>
        <a:bodyPr/>
        <a:lstStyle/>
        <a:p>
          <a:endParaRPr lang="en-GB"/>
        </a:p>
      </dgm:t>
    </dgm:pt>
    <dgm:pt modelId="{600FA3A5-191C-4488-BE16-1904A2DD324E}" type="parTrans" cxnId="{FF32A78B-7323-4AD3-9B46-4D1B05701589}">
      <dgm:prSet/>
      <dgm:spPr/>
      <dgm:t>
        <a:bodyPr/>
        <a:lstStyle/>
        <a:p>
          <a:endParaRPr lang="en-GB"/>
        </a:p>
      </dgm:t>
    </dgm:pt>
    <dgm:pt modelId="{2FABA617-DEA3-428F-9684-DFCFD0AE8838}" type="sibTrans" cxnId="{FF32A78B-7323-4AD3-9B46-4D1B05701589}">
      <dgm:prSet/>
      <dgm:spPr/>
      <dgm:t>
        <a:bodyPr/>
        <a:lstStyle/>
        <a:p>
          <a:endParaRPr lang="en-US"/>
        </a:p>
      </dgm:t>
    </dgm:pt>
    <dgm:pt modelId="{D21ADBA7-46B3-42A7-9519-5F118AA679B6}">
      <dgm:prSet/>
      <dgm:spPr/>
      <dgm:t>
        <a:bodyPr/>
        <a:lstStyle/>
        <a:p>
          <a:endParaRPr lang="en-GB"/>
        </a:p>
      </dgm:t>
    </dgm:pt>
    <dgm:pt modelId="{BB642C28-ED34-46B7-9CF8-0210C6F25A75}" type="parTrans" cxnId="{240EEC8D-BD36-4B71-8F7D-140AFEF1B4E6}">
      <dgm:prSet/>
      <dgm:spPr/>
      <dgm:t>
        <a:bodyPr/>
        <a:lstStyle/>
        <a:p>
          <a:endParaRPr lang="en-GB"/>
        </a:p>
      </dgm:t>
    </dgm:pt>
    <dgm:pt modelId="{CD5F1311-C957-47FA-862F-20EEF2495509}" type="sibTrans" cxnId="{240EEC8D-BD36-4B71-8F7D-140AFEF1B4E6}">
      <dgm:prSet/>
      <dgm:spPr/>
      <dgm:t>
        <a:bodyPr/>
        <a:lstStyle/>
        <a:p>
          <a:endParaRPr lang="en-US"/>
        </a:p>
      </dgm:t>
    </dgm:pt>
    <dgm:pt modelId="{647C3B57-A35E-43DC-B8FC-0B87B81E64F1}" type="pres">
      <dgm:prSet presAssocID="{5E500ED5-CA1E-4C9D-BF8A-0227B46868E3}" presName="cycle" presStyleCnt="0">
        <dgm:presLayoutVars>
          <dgm:chMax val="1"/>
          <dgm:dir/>
          <dgm:animLvl val="ctr"/>
          <dgm:resizeHandles val="exact"/>
        </dgm:presLayoutVars>
      </dgm:prSet>
      <dgm:spPr/>
    </dgm:pt>
    <dgm:pt modelId="{7743B566-2959-48F6-A538-AC4F81753765}" type="pres">
      <dgm:prSet presAssocID="{5DB6BEA7-35BC-423D-9992-2D768460ED93}" presName="centerShape" presStyleLbl="node0" presStyleIdx="0" presStyleCnt="1"/>
      <dgm:spPr/>
      <dgm:t>
        <a:bodyPr/>
        <a:lstStyle/>
        <a:p>
          <a:endParaRPr lang="en-US"/>
        </a:p>
      </dgm:t>
    </dgm:pt>
    <dgm:pt modelId="{A0D78763-1E6B-4567-943A-47BB1D3E8A01}" type="pres">
      <dgm:prSet presAssocID="{16A4196E-66E3-402A-A49A-10673C5B0DE1}" presName="Name9" presStyleLbl="parChTrans1D2" presStyleIdx="0" presStyleCnt="3"/>
      <dgm:spPr/>
      <dgm:t>
        <a:bodyPr/>
        <a:lstStyle/>
        <a:p>
          <a:endParaRPr lang="en-US"/>
        </a:p>
      </dgm:t>
    </dgm:pt>
    <dgm:pt modelId="{8A8F783F-1BD4-496A-BE30-24D5F7749556}" type="pres">
      <dgm:prSet presAssocID="{16A4196E-66E3-402A-A49A-10673C5B0DE1}" presName="connTx" presStyleLbl="parChTrans1D2" presStyleIdx="0" presStyleCnt="3"/>
      <dgm:spPr/>
      <dgm:t>
        <a:bodyPr/>
        <a:lstStyle/>
        <a:p>
          <a:endParaRPr lang="en-US"/>
        </a:p>
      </dgm:t>
    </dgm:pt>
    <dgm:pt modelId="{6697FF4F-5AD1-485C-B5EF-A47AEF8994E7}" type="pres">
      <dgm:prSet presAssocID="{CA8A28AF-7A66-40F4-8FE7-92F211B13E3C}" presName="node" presStyleLbl="node1" presStyleIdx="0" presStyleCnt="3">
        <dgm:presLayoutVars>
          <dgm:bulletEnabled val="1"/>
        </dgm:presLayoutVars>
      </dgm:prSet>
      <dgm:spPr/>
      <dgm:t>
        <a:bodyPr/>
        <a:lstStyle/>
        <a:p>
          <a:endParaRPr lang="en-US"/>
        </a:p>
      </dgm:t>
    </dgm:pt>
    <dgm:pt modelId="{D29A8CE5-B217-4802-8F45-2AD7D2830F06}" type="pres">
      <dgm:prSet presAssocID="{600FA3A5-191C-4488-BE16-1904A2DD324E}" presName="Name9" presStyleLbl="parChTrans1D2" presStyleIdx="1" presStyleCnt="3"/>
      <dgm:spPr/>
      <dgm:t>
        <a:bodyPr/>
        <a:lstStyle/>
        <a:p>
          <a:endParaRPr lang="en-US"/>
        </a:p>
      </dgm:t>
    </dgm:pt>
    <dgm:pt modelId="{077FA45E-F57B-44D4-BD73-6B0E53609B17}" type="pres">
      <dgm:prSet presAssocID="{600FA3A5-191C-4488-BE16-1904A2DD324E}" presName="connTx" presStyleLbl="parChTrans1D2" presStyleIdx="1" presStyleCnt="3"/>
      <dgm:spPr/>
      <dgm:t>
        <a:bodyPr/>
        <a:lstStyle/>
        <a:p>
          <a:endParaRPr lang="en-US"/>
        </a:p>
      </dgm:t>
    </dgm:pt>
    <dgm:pt modelId="{DC3EFBFB-5765-4BE7-AA5D-239C8D4150D6}" type="pres">
      <dgm:prSet presAssocID="{11A8F755-0616-4FD0-A962-19FAC9AADA6C}" presName="node" presStyleLbl="node1" presStyleIdx="1" presStyleCnt="3">
        <dgm:presLayoutVars>
          <dgm:bulletEnabled val="1"/>
        </dgm:presLayoutVars>
      </dgm:prSet>
      <dgm:spPr/>
      <dgm:t>
        <a:bodyPr/>
        <a:lstStyle/>
        <a:p>
          <a:endParaRPr lang="en-US"/>
        </a:p>
      </dgm:t>
    </dgm:pt>
    <dgm:pt modelId="{8E4BE5F5-4DA6-4C6C-9B7F-BB575315E86A}" type="pres">
      <dgm:prSet presAssocID="{BB642C28-ED34-46B7-9CF8-0210C6F25A75}" presName="Name9" presStyleLbl="parChTrans1D2" presStyleIdx="2" presStyleCnt="3"/>
      <dgm:spPr/>
      <dgm:t>
        <a:bodyPr/>
        <a:lstStyle/>
        <a:p>
          <a:endParaRPr lang="en-US"/>
        </a:p>
      </dgm:t>
    </dgm:pt>
    <dgm:pt modelId="{6459AC00-ABFE-4101-B186-D27F18F4E31C}" type="pres">
      <dgm:prSet presAssocID="{BB642C28-ED34-46B7-9CF8-0210C6F25A75}" presName="connTx" presStyleLbl="parChTrans1D2" presStyleIdx="2" presStyleCnt="3"/>
      <dgm:spPr/>
      <dgm:t>
        <a:bodyPr/>
        <a:lstStyle/>
        <a:p>
          <a:endParaRPr lang="en-US"/>
        </a:p>
      </dgm:t>
    </dgm:pt>
    <dgm:pt modelId="{0161D075-43BE-470C-B7BE-9279B244F160}" type="pres">
      <dgm:prSet presAssocID="{D21ADBA7-46B3-42A7-9519-5F118AA679B6}" presName="node" presStyleLbl="node1" presStyleIdx="2" presStyleCnt="3">
        <dgm:presLayoutVars>
          <dgm:bulletEnabled val="1"/>
        </dgm:presLayoutVars>
      </dgm:prSet>
      <dgm:spPr/>
      <dgm:t>
        <a:bodyPr/>
        <a:lstStyle/>
        <a:p>
          <a:endParaRPr lang="en-US"/>
        </a:p>
      </dgm:t>
    </dgm:pt>
  </dgm:ptLst>
  <dgm:cxnLst>
    <dgm:cxn modelId="{0FCB9FAF-AE6A-44FE-9F1E-6D0173FBEDE6}" type="presOf" srcId="{16A4196E-66E3-402A-A49A-10673C5B0DE1}" destId="{8A8F783F-1BD4-496A-BE30-24D5F7749556}" srcOrd="1" destOrd="0" presId="urn:microsoft.com/office/officeart/2005/8/layout/radial1"/>
    <dgm:cxn modelId="{68B9E81E-699A-4ED0-8123-3A8B9E1B9902}" type="presOf" srcId="{16A4196E-66E3-402A-A49A-10673C5B0DE1}" destId="{A0D78763-1E6B-4567-943A-47BB1D3E8A01}" srcOrd="0" destOrd="0" presId="urn:microsoft.com/office/officeart/2005/8/layout/radial1"/>
    <dgm:cxn modelId="{240EEC8D-BD36-4B71-8F7D-140AFEF1B4E6}" srcId="{5DB6BEA7-35BC-423D-9992-2D768460ED93}" destId="{D21ADBA7-46B3-42A7-9519-5F118AA679B6}" srcOrd="2" destOrd="0" parTransId="{BB642C28-ED34-46B7-9CF8-0210C6F25A75}" sibTransId="{CD5F1311-C957-47FA-862F-20EEF2495509}"/>
    <dgm:cxn modelId="{1F9BBBB7-69A5-4B75-A387-A6D7561B2A8B}" type="presOf" srcId="{5DB6BEA7-35BC-423D-9992-2D768460ED93}" destId="{7743B566-2959-48F6-A538-AC4F81753765}" srcOrd="0" destOrd="0" presId="urn:microsoft.com/office/officeart/2005/8/layout/radial1"/>
    <dgm:cxn modelId="{8F634A4E-D2EA-4502-B3E4-651B22C579B9}" srcId="{5E500ED5-CA1E-4C9D-BF8A-0227B46868E3}" destId="{5DB6BEA7-35BC-423D-9992-2D768460ED93}" srcOrd="0" destOrd="0" parTransId="{220747EB-304F-4E27-B56F-FB8369991EAF}" sibTransId="{B6653305-281B-4CE0-BC4A-C65AA74C59F4}"/>
    <dgm:cxn modelId="{8ABC5DD5-4EEE-475D-867A-638BEF067B8F}" type="presOf" srcId="{BB642C28-ED34-46B7-9CF8-0210C6F25A75}" destId="{6459AC00-ABFE-4101-B186-D27F18F4E31C}" srcOrd="1" destOrd="0" presId="urn:microsoft.com/office/officeart/2005/8/layout/radial1"/>
    <dgm:cxn modelId="{4EA6872A-C318-44C0-AD1C-B3A66D2D8C06}" type="presOf" srcId="{5E500ED5-CA1E-4C9D-BF8A-0227B46868E3}" destId="{647C3B57-A35E-43DC-B8FC-0B87B81E64F1}" srcOrd="0" destOrd="0" presId="urn:microsoft.com/office/officeart/2005/8/layout/radial1"/>
    <dgm:cxn modelId="{41E3E379-0304-49F6-9628-78657A26E26A}" type="presOf" srcId="{CA8A28AF-7A66-40F4-8FE7-92F211B13E3C}" destId="{6697FF4F-5AD1-485C-B5EF-A47AEF8994E7}" srcOrd="0" destOrd="0" presId="urn:microsoft.com/office/officeart/2005/8/layout/radial1"/>
    <dgm:cxn modelId="{0F5AF0DF-EF5E-4D64-99B0-CC8B5EACCE33}" type="presOf" srcId="{BB642C28-ED34-46B7-9CF8-0210C6F25A75}" destId="{8E4BE5F5-4DA6-4C6C-9B7F-BB575315E86A}" srcOrd="0" destOrd="0" presId="urn:microsoft.com/office/officeart/2005/8/layout/radial1"/>
    <dgm:cxn modelId="{B2D65A7C-D07B-49BD-AE8D-4EC529F5D41E}" type="presOf" srcId="{11A8F755-0616-4FD0-A962-19FAC9AADA6C}" destId="{DC3EFBFB-5765-4BE7-AA5D-239C8D4150D6}" srcOrd="0" destOrd="0" presId="urn:microsoft.com/office/officeart/2005/8/layout/radial1"/>
    <dgm:cxn modelId="{389D3E1A-6863-48A6-AC68-0628B9790C6D}" type="presOf" srcId="{600FA3A5-191C-4488-BE16-1904A2DD324E}" destId="{077FA45E-F57B-44D4-BD73-6B0E53609B17}" srcOrd="1" destOrd="0" presId="urn:microsoft.com/office/officeart/2005/8/layout/radial1"/>
    <dgm:cxn modelId="{FF32A78B-7323-4AD3-9B46-4D1B05701589}" srcId="{5DB6BEA7-35BC-423D-9992-2D768460ED93}" destId="{11A8F755-0616-4FD0-A962-19FAC9AADA6C}" srcOrd="1" destOrd="0" parTransId="{600FA3A5-191C-4488-BE16-1904A2DD324E}" sibTransId="{2FABA617-DEA3-428F-9684-DFCFD0AE8838}"/>
    <dgm:cxn modelId="{6C46072E-2D1A-474A-85FA-E43A6A413373}" type="presOf" srcId="{600FA3A5-191C-4488-BE16-1904A2DD324E}" destId="{D29A8CE5-B217-4802-8F45-2AD7D2830F06}" srcOrd="0" destOrd="0" presId="urn:microsoft.com/office/officeart/2005/8/layout/radial1"/>
    <dgm:cxn modelId="{63DC65A6-CA7C-47B7-87EF-81DE172EEC25}" srcId="{5DB6BEA7-35BC-423D-9992-2D768460ED93}" destId="{CA8A28AF-7A66-40F4-8FE7-92F211B13E3C}" srcOrd="0" destOrd="0" parTransId="{16A4196E-66E3-402A-A49A-10673C5B0DE1}" sibTransId="{CDEA2320-0FE0-495F-B9F0-0354CC8C5328}"/>
    <dgm:cxn modelId="{7D10B7E3-9972-485F-9BB4-0ED85F447B18}" type="presOf" srcId="{D21ADBA7-46B3-42A7-9519-5F118AA679B6}" destId="{0161D075-43BE-470C-B7BE-9279B244F160}" srcOrd="0" destOrd="0" presId="urn:microsoft.com/office/officeart/2005/8/layout/radial1"/>
    <dgm:cxn modelId="{EEBDA54C-4F22-42D0-A600-17C9C86CC873}" type="presParOf" srcId="{647C3B57-A35E-43DC-B8FC-0B87B81E64F1}" destId="{7743B566-2959-48F6-A538-AC4F81753765}" srcOrd="0" destOrd="0" presId="urn:microsoft.com/office/officeart/2005/8/layout/radial1"/>
    <dgm:cxn modelId="{4EEC5273-8489-493F-8142-B7CE30354882}" type="presParOf" srcId="{647C3B57-A35E-43DC-B8FC-0B87B81E64F1}" destId="{A0D78763-1E6B-4567-943A-47BB1D3E8A01}" srcOrd="1" destOrd="0" presId="urn:microsoft.com/office/officeart/2005/8/layout/radial1"/>
    <dgm:cxn modelId="{9328B8DD-3AFD-43B2-9166-058145C2A7EA}" type="presParOf" srcId="{A0D78763-1E6B-4567-943A-47BB1D3E8A01}" destId="{8A8F783F-1BD4-496A-BE30-24D5F7749556}" srcOrd="0" destOrd="0" presId="urn:microsoft.com/office/officeart/2005/8/layout/radial1"/>
    <dgm:cxn modelId="{AB789DCB-9BBE-4973-A197-52AB1F4BBAEB}" type="presParOf" srcId="{647C3B57-A35E-43DC-B8FC-0B87B81E64F1}" destId="{6697FF4F-5AD1-485C-B5EF-A47AEF8994E7}" srcOrd="2" destOrd="0" presId="urn:microsoft.com/office/officeart/2005/8/layout/radial1"/>
    <dgm:cxn modelId="{28550808-0A60-4B2E-A5EC-B3647685A05B}" type="presParOf" srcId="{647C3B57-A35E-43DC-B8FC-0B87B81E64F1}" destId="{D29A8CE5-B217-4802-8F45-2AD7D2830F06}" srcOrd="3" destOrd="0" presId="urn:microsoft.com/office/officeart/2005/8/layout/radial1"/>
    <dgm:cxn modelId="{F2F90CDA-2564-46E1-B8E4-028E764E78DA}" type="presParOf" srcId="{D29A8CE5-B217-4802-8F45-2AD7D2830F06}" destId="{077FA45E-F57B-44D4-BD73-6B0E53609B17}" srcOrd="0" destOrd="0" presId="urn:microsoft.com/office/officeart/2005/8/layout/radial1"/>
    <dgm:cxn modelId="{A233E932-90B9-448E-969A-0C3443677B2D}" type="presParOf" srcId="{647C3B57-A35E-43DC-B8FC-0B87B81E64F1}" destId="{DC3EFBFB-5765-4BE7-AA5D-239C8D4150D6}" srcOrd="4" destOrd="0" presId="urn:microsoft.com/office/officeart/2005/8/layout/radial1"/>
    <dgm:cxn modelId="{98BD9AC8-39B1-4144-AA1E-EB8FF0D1D36C}" type="presParOf" srcId="{647C3B57-A35E-43DC-B8FC-0B87B81E64F1}" destId="{8E4BE5F5-4DA6-4C6C-9B7F-BB575315E86A}" srcOrd="5" destOrd="0" presId="urn:microsoft.com/office/officeart/2005/8/layout/radial1"/>
    <dgm:cxn modelId="{42B7448E-F593-4380-ACAA-BE53003E2CDB}" type="presParOf" srcId="{8E4BE5F5-4DA6-4C6C-9B7F-BB575315E86A}" destId="{6459AC00-ABFE-4101-B186-D27F18F4E31C}" srcOrd="0" destOrd="0" presId="urn:microsoft.com/office/officeart/2005/8/layout/radial1"/>
    <dgm:cxn modelId="{F6F0F98C-FB09-434A-B87E-55CFC8625F1F}" type="presParOf" srcId="{647C3B57-A35E-43DC-B8FC-0B87B81E64F1}" destId="{0161D075-43BE-470C-B7BE-9279B244F160}" srcOrd="6"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2F1A0-0410-4347-867C-E046B6228853}">
      <dsp:nvSpPr>
        <dsp:cNvPr id="0" name=""/>
        <dsp:cNvSpPr/>
      </dsp:nvSpPr>
      <dsp:spPr>
        <a:xfrm>
          <a:off x="2804165" y="103278"/>
          <a:ext cx="1591530" cy="159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GB" sz="6500" kern="1200"/>
        </a:p>
      </dsp:txBody>
      <dsp:txXfrm>
        <a:off x="2804165" y="103278"/>
        <a:ext cx="1591530" cy="1591530"/>
      </dsp:txXfrm>
    </dsp:sp>
    <dsp:sp modelId="{D1338D81-D585-4998-BC0B-1C17B81122B1}">
      <dsp:nvSpPr>
        <dsp:cNvPr id="0" name=""/>
        <dsp:cNvSpPr/>
      </dsp:nvSpPr>
      <dsp:spPr>
        <a:xfrm>
          <a:off x="-371" y="2803"/>
          <a:ext cx="4496543" cy="4496543"/>
        </a:xfrm>
        <a:prstGeom prst="circularArrow">
          <a:avLst>
            <a:gd name="adj1" fmla="val 6902"/>
            <a:gd name="adj2" fmla="val 465342"/>
            <a:gd name="adj3" fmla="val 549458"/>
            <a:gd name="adj4" fmla="val 205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D17864-886A-43E6-961B-7E8D48E00880}">
      <dsp:nvSpPr>
        <dsp:cNvPr id="0" name=""/>
        <dsp:cNvSpPr/>
      </dsp:nvSpPr>
      <dsp:spPr>
        <a:xfrm>
          <a:off x="2804165" y="2807340"/>
          <a:ext cx="1591530" cy="159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GB" sz="6500" kern="1200"/>
        </a:p>
      </dsp:txBody>
      <dsp:txXfrm>
        <a:off x="2804165" y="2807340"/>
        <a:ext cx="1591530" cy="1591530"/>
      </dsp:txXfrm>
    </dsp:sp>
    <dsp:sp modelId="{8B311244-7C3C-4ED9-A44B-619427EC1554}">
      <dsp:nvSpPr>
        <dsp:cNvPr id="0" name=""/>
        <dsp:cNvSpPr/>
      </dsp:nvSpPr>
      <dsp:spPr>
        <a:xfrm>
          <a:off x="-371" y="2803"/>
          <a:ext cx="4496543" cy="4496543"/>
        </a:xfrm>
        <a:prstGeom prst="circularArrow">
          <a:avLst>
            <a:gd name="adj1" fmla="val 6902"/>
            <a:gd name="adj2" fmla="val 465342"/>
            <a:gd name="adj3" fmla="val 5949458"/>
            <a:gd name="adj4" fmla="val 43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C6B9E9-006F-4C98-9E6B-800208997A04}">
      <dsp:nvSpPr>
        <dsp:cNvPr id="0" name=""/>
        <dsp:cNvSpPr/>
      </dsp:nvSpPr>
      <dsp:spPr>
        <a:xfrm>
          <a:off x="100103" y="2807340"/>
          <a:ext cx="1591530" cy="159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GB" sz="6500" kern="1200"/>
        </a:p>
      </dsp:txBody>
      <dsp:txXfrm>
        <a:off x="100103" y="2807340"/>
        <a:ext cx="1591530" cy="1591530"/>
      </dsp:txXfrm>
    </dsp:sp>
    <dsp:sp modelId="{3AE40130-C02E-4B62-897A-B80243C1248D}">
      <dsp:nvSpPr>
        <dsp:cNvPr id="0" name=""/>
        <dsp:cNvSpPr/>
      </dsp:nvSpPr>
      <dsp:spPr>
        <a:xfrm>
          <a:off x="-371" y="2803"/>
          <a:ext cx="4496543" cy="4496543"/>
        </a:xfrm>
        <a:prstGeom prst="circularArrow">
          <a:avLst>
            <a:gd name="adj1" fmla="val 6902"/>
            <a:gd name="adj2" fmla="val 465342"/>
            <a:gd name="adj3" fmla="val 11349458"/>
            <a:gd name="adj4" fmla="val 97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BC08E3-BC68-49FD-89DA-F31F25C4F177}">
      <dsp:nvSpPr>
        <dsp:cNvPr id="0" name=""/>
        <dsp:cNvSpPr/>
      </dsp:nvSpPr>
      <dsp:spPr>
        <a:xfrm>
          <a:off x="100103" y="103278"/>
          <a:ext cx="1591530" cy="159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GB" sz="6500" kern="1200"/>
        </a:p>
      </dsp:txBody>
      <dsp:txXfrm>
        <a:off x="100103" y="103278"/>
        <a:ext cx="1591530" cy="1591530"/>
      </dsp:txXfrm>
    </dsp:sp>
    <dsp:sp modelId="{88AD4CD2-962B-468C-B7F7-8C0E97025C3E}">
      <dsp:nvSpPr>
        <dsp:cNvPr id="0" name=""/>
        <dsp:cNvSpPr/>
      </dsp:nvSpPr>
      <dsp:spPr>
        <a:xfrm>
          <a:off x="-371" y="2803"/>
          <a:ext cx="4496543" cy="4496543"/>
        </a:xfrm>
        <a:prstGeom prst="circularArrow">
          <a:avLst>
            <a:gd name="adj1" fmla="val 6902"/>
            <a:gd name="adj2" fmla="val 465342"/>
            <a:gd name="adj3" fmla="val 16749458"/>
            <a:gd name="adj4" fmla="val 151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43B566-2959-48F6-A538-AC4F81753765}">
      <dsp:nvSpPr>
        <dsp:cNvPr id="0" name=""/>
        <dsp:cNvSpPr/>
      </dsp:nvSpPr>
      <dsp:spPr>
        <a:xfrm>
          <a:off x="1403959" y="2048379"/>
          <a:ext cx="1230680" cy="1230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endParaRPr lang="en-GB" sz="6000" kern="1200"/>
        </a:p>
      </dsp:txBody>
      <dsp:txXfrm>
        <a:off x="1403959" y="2048379"/>
        <a:ext cx="1230680" cy="1230680"/>
      </dsp:txXfrm>
    </dsp:sp>
    <dsp:sp modelId="{A0D78763-1E6B-4567-943A-47BB1D3E8A01}">
      <dsp:nvSpPr>
        <dsp:cNvPr id="0" name=""/>
        <dsp:cNvSpPr/>
      </dsp:nvSpPr>
      <dsp:spPr>
        <a:xfrm rot="16200000">
          <a:off x="1833163" y="1834817"/>
          <a:ext cx="372273" cy="54851"/>
        </a:xfrm>
        <a:custGeom>
          <a:avLst/>
          <a:gdLst/>
          <a:ahLst/>
          <a:cxnLst/>
          <a:rect l="0" t="0" r="0" b="0"/>
          <a:pathLst>
            <a:path>
              <a:moveTo>
                <a:pt x="0" y="27425"/>
              </a:moveTo>
              <a:lnTo>
                <a:pt x="372273" y="27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6200000">
        <a:off x="2009993" y="1852936"/>
        <a:ext cx="18613" cy="18613"/>
      </dsp:txXfrm>
    </dsp:sp>
    <dsp:sp modelId="{6697FF4F-5AD1-485C-B5EF-A47AEF8994E7}">
      <dsp:nvSpPr>
        <dsp:cNvPr id="0" name=""/>
        <dsp:cNvSpPr/>
      </dsp:nvSpPr>
      <dsp:spPr>
        <a:xfrm>
          <a:off x="1403959" y="445426"/>
          <a:ext cx="1230680" cy="1230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endParaRPr lang="en-GB" sz="6000" kern="1200"/>
        </a:p>
      </dsp:txBody>
      <dsp:txXfrm>
        <a:off x="1403959" y="445426"/>
        <a:ext cx="1230680" cy="1230680"/>
      </dsp:txXfrm>
    </dsp:sp>
    <dsp:sp modelId="{D29A8CE5-B217-4802-8F45-2AD7D2830F06}">
      <dsp:nvSpPr>
        <dsp:cNvPr id="0" name=""/>
        <dsp:cNvSpPr/>
      </dsp:nvSpPr>
      <dsp:spPr>
        <a:xfrm rot="1800000">
          <a:off x="2527262" y="3037032"/>
          <a:ext cx="372273" cy="54851"/>
        </a:xfrm>
        <a:custGeom>
          <a:avLst/>
          <a:gdLst/>
          <a:ahLst/>
          <a:cxnLst/>
          <a:rect l="0" t="0" r="0" b="0"/>
          <a:pathLst>
            <a:path>
              <a:moveTo>
                <a:pt x="0" y="27425"/>
              </a:moveTo>
              <a:lnTo>
                <a:pt x="372273" y="27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800000">
        <a:off x="2704092" y="3055151"/>
        <a:ext cx="18613" cy="18613"/>
      </dsp:txXfrm>
    </dsp:sp>
    <dsp:sp modelId="{DC3EFBFB-5765-4BE7-AA5D-239C8D4150D6}">
      <dsp:nvSpPr>
        <dsp:cNvPr id="0" name=""/>
        <dsp:cNvSpPr/>
      </dsp:nvSpPr>
      <dsp:spPr>
        <a:xfrm>
          <a:off x="2792158" y="2849856"/>
          <a:ext cx="1230680" cy="1230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endParaRPr lang="en-GB" sz="6000" kern="1200"/>
        </a:p>
      </dsp:txBody>
      <dsp:txXfrm>
        <a:off x="2792158" y="2849856"/>
        <a:ext cx="1230680" cy="1230680"/>
      </dsp:txXfrm>
    </dsp:sp>
    <dsp:sp modelId="{8E4BE5F5-4DA6-4C6C-9B7F-BB575315E86A}">
      <dsp:nvSpPr>
        <dsp:cNvPr id="0" name=""/>
        <dsp:cNvSpPr/>
      </dsp:nvSpPr>
      <dsp:spPr>
        <a:xfrm rot="9000000">
          <a:off x="1139064" y="3037032"/>
          <a:ext cx="372273" cy="54851"/>
        </a:xfrm>
        <a:custGeom>
          <a:avLst/>
          <a:gdLst/>
          <a:ahLst/>
          <a:cxnLst/>
          <a:rect l="0" t="0" r="0" b="0"/>
          <a:pathLst>
            <a:path>
              <a:moveTo>
                <a:pt x="0" y="27425"/>
              </a:moveTo>
              <a:lnTo>
                <a:pt x="372273" y="27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9000000">
        <a:off x="1315893" y="3055151"/>
        <a:ext cx="18613" cy="18613"/>
      </dsp:txXfrm>
    </dsp:sp>
    <dsp:sp modelId="{0161D075-43BE-470C-B7BE-9279B244F160}">
      <dsp:nvSpPr>
        <dsp:cNvPr id="0" name=""/>
        <dsp:cNvSpPr/>
      </dsp:nvSpPr>
      <dsp:spPr>
        <a:xfrm>
          <a:off x="15761" y="2849856"/>
          <a:ext cx="1230680" cy="1230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endParaRPr lang="en-GB" sz="6000" kern="1200"/>
        </a:p>
      </dsp:txBody>
      <dsp:txXfrm>
        <a:off x="15761" y="2849856"/>
        <a:ext cx="1230680" cy="123068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0" hangingPunct="0">
              <a:defRPr sz="1300">
                <a:ea typeface="MS PGothic" pitchFamily="34" charset="-128"/>
                <a:cs typeface="+mn-cs"/>
              </a:defRPr>
            </a:lvl1pPr>
          </a:lstStyle>
          <a:p>
            <a:pPr>
              <a:defRPr/>
            </a:pPr>
            <a:endParaRPr lang="en-US"/>
          </a:p>
        </p:txBody>
      </p:sp>
      <p:sp>
        <p:nvSpPr>
          <p:cNvPr id="14339" name="Rectangle 3"/>
          <p:cNvSpPr>
            <a:spLocks noGrp="1" noChangeArrowheads="1"/>
          </p:cNvSpPr>
          <p:nvPr>
            <p:ph type="dt" sz="quarter"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0" hangingPunct="0">
              <a:defRPr sz="1300">
                <a:ea typeface="MS PGothic" pitchFamily="34" charset="-128"/>
                <a:cs typeface="+mn-cs"/>
              </a:defRPr>
            </a:lvl1pPr>
          </a:lstStyle>
          <a:p>
            <a:pPr>
              <a:defRPr/>
            </a:pPr>
            <a:endParaRPr lang="en-US"/>
          </a:p>
        </p:txBody>
      </p:sp>
      <p:sp>
        <p:nvSpPr>
          <p:cNvPr id="14340" name="Rectangle 4"/>
          <p:cNvSpPr>
            <a:spLocks noGrp="1" noChangeArrowheads="1"/>
          </p:cNvSpPr>
          <p:nvPr>
            <p:ph type="ftr" sz="quarter" idx="2"/>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0" hangingPunct="0">
              <a:defRPr sz="1300">
                <a:ea typeface="MS PGothic" pitchFamily="34" charset="-128"/>
                <a:cs typeface="+mn-cs"/>
              </a:defRPr>
            </a:lvl1pPr>
          </a:lstStyle>
          <a:p>
            <a:pPr>
              <a:defRPr/>
            </a:pPr>
            <a:endParaRPr lang="en-US"/>
          </a:p>
        </p:txBody>
      </p:sp>
      <p:sp>
        <p:nvSpPr>
          <p:cNvPr id="14341" name="Rectangle 5"/>
          <p:cNvSpPr>
            <a:spLocks noGrp="1" noChangeArrowheads="1"/>
          </p:cNvSpPr>
          <p:nvPr>
            <p:ph type="sldNum" sz="quarter" idx="3"/>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0" hangingPunct="0">
              <a:defRPr sz="1300">
                <a:ea typeface="MS PGothic" pitchFamily="34" charset="-128"/>
                <a:cs typeface="+mn-cs"/>
              </a:defRPr>
            </a:lvl1pPr>
          </a:lstStyle>
          <a:p>
            <a:pPr>
              <a:defRPr/>
            </a:pPr>
            <a:fld id="{619FDCCB-7FF2-4451-9170-4154D513493D}" type="slidenum">
              <a:rPr lang="en-US"/>
              <a:pPr>
                <a:defRPr/>
              </a:pPr>
              <a:t>‹#›</a:t>
            </a:fld>
            <a:endParaRPr lang="en-US"/>
          </a:p>
        </p:txBody>
      </p:sp>
    </p:spTree>
    <p:extLst>
      <p:ext uri="{BB962C8B-B14F-4D97-AF65-F5344CB8AC3E}">
        <p14:creationId xmlns:p14="http://schemas.microsoft.com/office/powerpoint/2010/main" xmlns="" val="2131621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0" hangingPunct="0">
              <a:defRPr sz="1300">
                <a:ea typeface="MS PGothic" pitchFamily="34" charset="-128"/>
                <a:cs typeface="+mn-cs"/>
              </a:defRPr>
            </a:lvl1pPr>
          </a:lstStyle>
          <a:p>
            <a:pPr>
              <a:defRPr/>
            </a:pPr>
            <a:endParaRPr lang="en-US"/>
          </a:p>
        </p:txBody>
      </p:sp>
      <p:sp>
        <p:nvSpPr>
          <p:cNvPr id="37891"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0" hangingPunct="0">
              <a:defRPr sz="1300">
                <a:ea typeface="MS PGothic" pitchFamily="34" charset="-128"/>
                <a:cs typeface="+mn-cs"/>
              </a:defRPr>
            </a:lvl1pPr>
          </a:lstStyle>
          <a:p>
            <a:pPr>
              <a:defRPr/>
            </a:pPr>
            <a:endParaRPr lang="en-US"/>
          </a:p>
        </p:txBody>
      </p:sp>
      <p:sp>
        <p:nvSpPr>
          <p:cNvPr id="15360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0" hangingPunct="0">
              <a:defRPr sz="1300">
                <a:ea typeface="MS PGothic" pitchFamily="34" charset="-128"/>
                <a:cs typeface="+mn-cs"/>
              </a:defRPr>
            </a:lvl1pPr>
          </a:lstStyle>
          <a:p>
            <a:pPr>
              <a:defRPr/>
            </a:pPr>
            <a:endParaRPr lang="en-US"/>
          </a:p>
        </p:txBody>
      </p:sp>
      <p:sp>
        <p:nvSpPr>
          <p:cNvPr id="37895"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0" hangingPunct="0">
              <a:defRPr sz="1300">
                <a:ea typeface="MS PGothic" pitchFamily="34" charset="-128"/>
                <a:cs typeface="+mn-cs"/>
              </a:defRPr>
            </a:lvl1pPr>
          </a:lstStyle>
          <a:p>
            <a:pPr>
              <a:defRPr/>
            </a:pPr>
            <a:fld id="{2395B5FD-D7EC-42A6-AFCC-2F5FFA0C3C0F}" type="slidenum">
              <a:rPr lang="en-US"/>
              <a:pPr>
                <a:defRPr/>
              </a:pPr>
              <a:t>‹#›</a:t>
            </a:fld>
            <a:endParaRPr lang="en-US"/>
          </a:p>
        </p:txBody>
      </p:sp>
    </p:spTree>
    <p:extLst>
      <p:ext uri="{BB962C8B-B14F-4D97-AF65-F5344CB8AC3E}">
        <p14:creationId xmlns:p14="http://schemas.microsoft.com/office/powerpoint/2010/main" xmlns="" val="13727232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2C118B7-5CE9-4491-A842-C800C13B4118}" type="slidenum">
              <a:rPr lang="en-US" smtClean="0"/>
              <a:pPr>
                <a:defRPr/>
              </a:pPr>
              <a:t>1</a:t>
            </a:fld>
            <a:endParaRPr lang="en-US"/>
          </a:p>
        </p:txBody>
      </p:sp>
    </p:spTree>
    <p:extLst>
      <p:ext uri="{BB962C8B-B14F-4D97-AF65-F5344CB8AC3E}">
        <p14:creationId xmlns:p14="http://schemas.microsoft.com/office/powerpoint/2010/main" xmlns="" val="3820768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10</a:t>
            </a:fld>
            <a:endParaRPr lang="en-US"/>
          </a:p>
        </p:txBody>
      </p:sp>
    </p:spTree>
    <p:extLst>
      <p:ext uri="{BB962C8B-B14F-4D97-AF65-F5344CB8AC3E}">
        <p14:creationId xmlns:p14="http://schemas.microsoft.com/office/powerpoint/2010/main" xmlns="" val="1541433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11</a:t>
            </a:fld>
            <a:endParaRPr lang="en-US"/>
          </a:p>
        </p:txBody>
      </p:sp>
    </p:spTree>
    <p:extLst>
      <p:ext uri="{BB962C8B-B14F-4D97-AF65-F5344CB8AC3E}">
        <p14:creationId xmlns:p14="http://schemas.microsoft.com/office/powerpoint/2010/main" xmlns="" val="56531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12</a:t>
            </a:fld>
            <a:endParaRPr lang="en-US"/>
          </a:p>
        </p:txBody>
      </p:sp>
    </p:spTree>
    <p:extLst>
      <p:ext uri="{BB962C8B-B14F-4D97-AF65-F5344CB8AC3E}">
        <p14:creationId xmlns:p14="http://schemas.microsoft.com/office/powerpoint/2010/main" xmlns="" val="2903931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13</a:t>
            </a:fld>
            <a:endParaRPr lang="en-US"/>
          </a:p>
        </p:txBody>
      </p:sp>
    </p:spTree>
    <p:extLst>
      <p:ext uri="{BB962C8B-B14F-4D97-AF65-F5344CB8AC3E}">
        <p14:creationId xmlns:p14="http://schemas.microsoft.com/office/powerpoint/2010/main" xmlns="" val="2817604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14</a:t>
            </a:fld>
            <a:endParaRPr lang="en-US"/>
          </a:p>
        </p:txBody>
      </p:sp>
    </p:spTree>
    <p:extLst>
      <p:ext uri="{BB962C8B-B14F-4D97-AF65-F5344CB8AC3E}">
        <p14:creationId xmlns:p14="http://schemas.microsoft.com/office/powerpoint/2010/main" xmlns="" val="4013943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15</a:t>
            </a:fld>
            <a:endParaRPr lang="en-US"/>
          </a:p>
        </p:txBody>
      </p:sp>
    </p:spTree>
    <p:extLst>
      <p:ext uri="{BB962C8B-B14F-4D97-AF65-F5344CB8AC3E}">
        <p14:creationId xmlns:p14="http://schemas.microsoft.com/office/powerpoint/2010/main" xmlns="" val="4040399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16</a:t>
            </a:fld>
            <a:endParaRPr lang="en-US"/>
          </a:p>
        </p:txBody>
      </p:sp>
    </p:spTree>
    <p:extLst>
      <p:ext uri="{BB962C8B-B14F-4D97-AF65-F5344CB8AC3E}">
        <p14:creationId xmlns:p14="http://schemas.microsoft.com/office/powerpoint/2010/main" xmlns="" val="2194461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17</a:t>
            </a:fld>
            <a:endParaRPr lang="en-US"/>
          </a:p>
        </p:txBody>
      </p:sp>
    </p:spTree>
    <p:extLst>
      <p:ext uri="{BB962C8B-B14F-4D97-AF65-F5344CB8AC3E}">
        <p14:creationId xmlns:p14="http://schemas.microsoft.com/office/powerpoint/2010/main" xmlns="" val="1779847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F65B5864-86F3-4728-9E6E-EB2422D2C9A8}" type="slidenum">
              <a:rPr lang="en-US" smtClean="0"/>
              <a:pPr/>
              <a:t>18</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r>
              <a:rPr lang="en-CA" smtClean="0"/>
              <a:t>An impact strategy should be prepared once you have initiated the process for an integrated environmental assessment. It is part of the “institutional setup” for a GEO</a:t>
            </a:r>
            <a:r>
              <a:rPr lang="en-CA" u="sng" smtClean="0"/>
              <a:t>-type</a:t>
            </a:r>
            <a:r>
              <a:rPr lang="en-CA" smtClean="0"/>
              <a:t> process (see Module 2). The manager, or management team, for the GEO process should be responsible for:</a:t>
            </a:r>
          </a:p>
          <a:p>
            <a:pPr eaLnBrk="1" hangingPunct="1"/>
            <a:r>
              <a:rPr lang="en-CA" smtClean="0"/>
              <a:t>developing the impact strategy, or ensuring that an impact strategy is developed;</a:t>
            </a:r>
          </a:p>
          <a:p>
            <a:pPr eaLnBrk="1" hangingPunct="1"/>
            <a:r>
              <a:rPr lang="en-CA" smtClean="0"/>
              <a:t>implementing the strategy; and</a:t>
            </a:r>
          </a:p>
          <a:p>
            <a:pPr eaLnBrk="1" hangingPunct="1"/>
            <a:r>
              <a:rPr lang="en-CA" smtClean="0"/>
              <a:t>monitoring performance on the strategy to ensure that it is achieving the results you are seeking, and modifying or adjusting it</a:t>
            </a:r>
            <a:r>
              <a:rPr lang="en-CA" u="sng" smtClean="0"/>
              <a:t>,</a:t>
            </a:r>
            <a:r>
              <a:rPr lang="en-CA" smtClean="0"/>
              <a:t> if necessary. </a:t>
            </a: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19</a:t>
            </a:fld>
            <a:endParaRPr lang="en-US"/>
          </a:p>
        </p:txBody>
      </p:sp>
    </p:spTree>
    <p:extLst>
      <p:ext uri="{BB962C8B-B14F-4D97-AF65-F5344CB8AC3E}">
        <p14:creationId xmlns:p14="http://schemas.microsoft.com/office/powerpoint/2010/main" xmlns="" val="361837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2</a:t>
            </a:fld>
            <a:endParaRPr lang="en-US"/>
          </a:p>
        </p:txBody>
      </p:sp>
    </p:spTree>
    <p:extLst>
      <p:ext uri="{BB962C8B-B14F-4D97-AF65-F5344CB8AC3E}">
        <p14:creationId xmlns:p14="http://schemas.microsoft.com/office/powerpoint/2010/main" xmlns="" val="1342332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20</a:t>
            </a:fld>
            <a:endParaRPr lang="en-US"/>
          </a:p>
        </p:txBody>
      </p:sp>
    </p:spTree>
    <p:extLst>
      <p:ext uri="{BB962C8B-B14F-4D97-AF65-F5344CB8AC3E}">
        <p14:creationId xmlns:p14="http://schemas.microsoft.com/office/powerpoint/2010/main" xmlns="" val="2345714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21</a:t>
            </a:fld>
            <a:endParaRPr lang="en-US"/>
          </a:p>
        </p:txBody>
      </p:sp>
    </p:spTree>
    <p:extLst>
      <p:ext uri="{BB962C8B-B14F-4D97-AF65-F5344CB8AC3E}">
        <p14:creationId xmlns:p14="http://schemas.microsoft.com/office/powerpoint/2010/main" xmlns="" val="454663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22</a:t>
            </a:fld>
            <a:endParaRPr lang="en-US"/>
          </a:p>
        </p:txBody>
      </p:sp>
    </p:spTree>
    <p:extLst>
      <p:ext uri="{BB962C8B-B14F-4D97-AF65-F5344CB8AC3E}">
        <p14:creationId xmlns:p14="http://schemas.microsoft.com/office/powerpoint/2010/main" xmlns="" val="1452071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23</a:t>
            </a:fld>
            <a:endParaRPr lang="en-US"/>
          </a:p>
        </p:txBody>
      </p:sp>
    </p:spTree>
    <p:extLst>
      <p:ext uri="{BB962C8B-B14F-4D97-AF65-F5344CB8AC3E}">
        <p14:creationId xmlns:p14="http://schemas.microsoft.com/office/powerpoint/2010/main" xmlns="" val="2194644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24</a:t>
            </a:fld>
            <a:endParaRPr lang="en-US"/>
          </a:p>
        </p:txBody>
      </p:sp>
    </p:spTree>
    <p:extLst>
      <p:ext uri="{BB962C8B-B14F-4D97-AF65-F5344CB8AC3E}">
        <p14:creationId xmlns:p14="http://schemas.microsoft.com/office/powerpoint/2010/main" xmlns="" val="479047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25</a:t>
            </a:fld>
            <a:endParaRPr lang="en-US"/>
          </a:p>
        </p:txBody>
      </p:sp>
    </p:spTree>
    <p:extLst>
      <p:ext uri="{BB962C8B-B14F-4D97-AF65-F5344CB8AC3E}">
        <p14:creationId xmlns:p14="http://schemas.microsoft.com/office/powerpoint/2010/main" xmlns="" val="713435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26</a:t>
            </a:fld>
            <a:endParaRPr lang="en-US"/>
          </a:p>
        </p:txBody>
      </p:sp>
    </p:spTree>
    <p:extLst>
      <p:ext uri="{BB962C8B-B14F-4D97-AF65-F5344CB8AC3E}">
        <p14:creationId xmlns:p14="http://schemas.microsoft.com/office/powerpoint/2010/main" xmlns="" val="764994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27</a:t>
            </a:fld>
            <a:endParaRPr lang="en-US"/>
          </a:p>
        </p:txBody>
      </p:sp>
    </p:spTree>
    <p:extLst>
      <p:ext uri="{BB962C8B-B14F-4D97-AF65-F5344CB8AC3E}">
        <p14:creationId xmlns:p14="http://schemas.microsoft.com/office/powerpoint/2010/main" xmlns="" val="4059655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28</a:t>
            </a:fld>
            <a:endParaRPr lang="en-US"/>
          </a:p>
        </p:txBody>
      </p:sp>
    </p:spTree>
    <p:extLst>
      <p:ext uri="{BB962C8B-B14F-4D97-AF65-F5344CB8AC3E}">
        <p14:creationId xmlns:p14="http://schemas.microsoft.com/office/powerpoint/2010/main" xmlns="" val="725340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29</a:t>
            </a:fld>
            <a:endParaRPr lang="en-US"/>
          </a:p>
        </p:txBody>
      </p:sp>
    </p:spTree>
    <p:extLst>
      <p:ext uri="{BB962C8B-B14F-4D97-AF65-F5344CB8AC3E}">
        <p14:creationId xmlns:p14="http://schemas.microsoft.com/office/powerpoint/2010/main" xmlns="" val="2082579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3</a:t>
            </a:fld>
            <a:endParaRPr lang="en-US"/>
          </a:p>
        </p:txBody>
      </p:sp>
    </p:spTree>
    <p:extLst>
      <p:ext uri="{BB962C8B-B14F-4D97-AF65-F5344CB8AC3E}">
        <p14:creationId xmlns:p14="http://schemas.microsoft.com/office/powerpoint/2010/main" xmlns="" val="1399933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30</a:t>
            </a:fld>
            <a:endParaRPr lang="en-US"/>
          </a:p>
        </p:txBody>
      </p:sp>
    </p:spTree>
    <p:extLst>
      <p:ext uri="{BB962C8B-B14F-4D97-AF65-F5344CB8AC3E}">
        <p14:creationId xmlns:p14="http://schemas.microsoft.com/office/powerpoint/2010/main" xmlns="" val="3685456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31</a:t>
            </a:fld>
            <a:endParaRPr lang="en-US"/>
          </a:p>
        </p:txBody>
      </p:sp>
    </p:spTree>
    <p:extLst>
      <p:ext uri="{BB962C8B-B14F-4D97-AF65-F5344CB8AC3E}">
        <p14:creationId xmlns:p14="http://schemas.microsoft.com/office/powerpoint/2010/main" xmlns="" val="1676818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32</a:t>
            </a:fld>
            <a:endParaRPr lang="en-US"/>
          </a:p>
        </p:txBody>
      </p:sp>
    </p:spTree>
    <p:extLst>
      <p:ext uri="{BB962C8B-B14F-4D97-AF65-F5344CB8AC3E}">
        <p14:creationId xmlns:p14="http://schemas.microsoft.com/office/powerpoint/2010/main" xmlns="" val="2840984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33</a:t>
            </a:fld>
            <a:endParaRPr lang="en-US"/>
          </a:p>
        </p:txBody>
      </p:sp>
    </p:spTree>
    <p:extLst>
      <p:ext uri="{BB962C8B-B14F-4D97-AF65-F5344CB8AC3E}">
        <p14:creationId xmlns:p14="http://schemas.microsoft.com/office/powerpoint/2010/main" xmlns="" val="891217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34</a:t>
            </a:fld>
            <a:endParaRPr lang="en-US"/>
          </a:p>
        </p:txBody>
      </p:sp>
    </p:spTree>
    <p:extLst>
      <p:ext uri="{BB962C8B-B14F-4D97-AF65-F5344CB8AC3E}">
        <p14:creationId xmlns:p14="http://schemas.microsoft.com/office/powerpoint/2010/main" xmlns="" val="197846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35</a:t>
            </a:fld>
            <a:endParaRPr lang="en-US"/>
          </a:p>
        </p:txBody>
      </p:sp>
    </p:spTree>
    <p:extLst>
      <p:ext uri="{BB962C8B-B14F-4D97-AF65-F5344CB8AC3E}">
        <p14:creationId xmlns:p14="http://schemas.microsoft.com/office/powerpoint/2010/main" xmlns="" val="3051196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36</a:t>
            </a:fld>
            <a:endParaRPr lang="en-US"/>
          </a:p>
        </p:txBody>
      </p:sp>
    </p:spTree>
    <p:extLst>
      <p:ext uri="{BB962C8B-B14F-4D97-AF65-F5344CB8AC3E}">
        <p14:creationId xmlns:p14="http://schemas.microsoft.com/office/powerpoint/2010/main" xmlns="" val="571344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37</a:t>
            </a:fld>
            <a:endParaRPr lang="en-US"/>
          </a:p>
        </p:txBody>
      </p:sp>
    </p:spTree>
    <p:extLst>
      <p:ext uri="{BB962C8B-B14F-4D97-AF65-F5344CB8AC3E}">
        <p14:creationId xmlns:p14="http://schemas.microsoft.com/office/powerpoint/2010/main" xmlns="" val="3136550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38</a:t>
            </a:fld>
            <a:endParaRPr lang="en-US"/>
          </a:p>
        </p:txBody>
      </p:sp>
    </p:spTree>
    <p:extLst>
      <p:ext uri="{BB962C8B-B14F-4D97-AF65-F5344CB8AC3E}">
        <p14:creationId xmlns:p14="http://schemas.microsoft.com/office/powerpoint/2010/main" xmlns="" val="18478219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39</a:t>
            </a:fld>
            <a:endParaRPr lang="en-US"/>
          </a:p>
        </p:txBody>
      </p:sp>
    </p:spTree>
    <p:extLst>
      <p:ext uri="{BB962C8B-B14F-4D97-AF65-F5344CB8AC3E}">
        <p14:creationId xmlns:p14="http://schemas.microsoft.com/office/powerpoint/2010/main" xmlns="" val="505923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4</a:t>
            </a:fld>
            <a:endParaRPr lang="en-US"/>
          </a:p>
        </p:txBody>
      </p:sp>
    </p:spTree>
    <p:extLst>
      <p:ext uri="{BB962C8B-B14F-4D97-AF65-F5344CB8AC3E}">
        <p14:creationId xmlns:p14="http://schemas.microsoft.com/office/powerpoint/2010/main" xmlns="" val="2033563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40</a:t>
            </a:fld>
            <a:endParaRPr lang="en-US"/>
          </a:p>
        </p:txBody>
      </p:sp>
    </p:spTree>
    <p:extLst>
      <p:ext uri="{BB962C8B-B14F-4D97-AF65-F5344CB8AC3E}">
        <p14:creationId xmlns:p14="http://schemas.microsoft.com/office/powerpoint/2010/main" xmlns="" val="1628371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41</a:t>
            </a:fld>
            <a:endParaRPr lang="en-US"/>
          </a:p>
        </p:txBody>
      </p:sp>
    </p:spTree>
    <p:extLst>
      <p:ext uri="{BB962C8B-B14F-4D97-AF65-F5344CB8AC3E}">
        <p14:creationId xmlns:p14="http://schemas.microsoft.com/office/powerpoint/2010/main" xmlns="" val="542921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42</a:t>
            </a:fld>
            <a:endParaRPr lang="en-US"/>
          </a:p>
        </p:txBody>
      </p:sp>
    </p:spTree>
    <p:extLst>
      <p:ext uri="{BB962C8B-B14F-4D97-AF65-F5344CB8AC3E}">
        <p14:creationId xmlns:p14="http://schemas.microsoft.com/office/powerpoint/2010/main" xmlns="" val="3478587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43</a:t>
            </a:fld>
            <a:endParaRPr lang="en-US"/>
          </a:p>
        </p:txBody>
      </p:sp>
    </p:spTree>
    <p:extLst>
      <p:ext uri="{BB962C8B-B14F-4D97-AF65-F5344CB8AC3E}">
        <p14:creationId xmlns:p14="http://schemas.microsoft.com/office/powerpoint/2010/main" xmlns="" val="1743052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44</a:t>
            </a:fld>
            <a:endParaRPr lang="en-US"/>
          </a:p>
        </p:txBody>
      </p:sp>
    </p:spTree>
    <p:extLst>
      <p:ext uri="{BB962C8B-B14F-4D97-AF65-F5344CB8AC3E}">
        <p14:creationId xmlns:p14="http://schemas.microsoft.com/office/powerpoint/2010/main" xmlns="" val="11656201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45</a:t>
            </a:fld>
            <a:endParaRPr lang="en-US"/>
          </a:p>
        </p:txBody>
      </p:sp>
    </p:spTree>
    <p:extLst>
      <p:ext uri="{BB962C8B-B14F-4D97-AF65-F5344CB8AC3E}">
        <p14:creationId xmlns:p14="http://schemas.microsoft.com/office/powerpoint/2010/main" xmlns="" val="3631403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46</a:t>
            </a:fld>
            <a:endParaRPr lang="en-US"/>
          </a:p>
        </p:txBody>
      </p:sp>
    </p:spTree>
    <p:extLst>
      <p:ext uri="{BB962C8B-B14F-4D97-AF65-F5344CB8AC3E}">
        <p14:creationId xmlns:p14="http://schemas.microsoft.com/office/powerpoint/2010/main" xmlns="" val="2042998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47</a:t>
            </a:fld>
            <a:endParaRPr lang="en-US"/>
          </a:p>
        </p:txBody>
      </p:sp>
    </p:spTree>
    <p:extLst>
      <p:ext uri="{BB962C8B-B14F-4D97-AF65-F5344CB8AC3E}">
        <p14:creationId xmlns:p14="http://schemas.microsoft.com/office/powerpoint/2010/main" xmlns="" val="20111414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48</a:t>
            </a:fld>
            <a:endParaRPr lang="en-US"/>
          </a:p>
        </p:txBody>
      </p:sp>
    </p:spTree>
    <p:extLst>
      <p:ext uri="{BB962C8B-B14F-4D97-AF65-F5344CB8AC3E}">
        <p14:creationId xmlns:p14="http://schemas.microsoft.com/office/powerpoint/2010/main" xmlns="" val="31666915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49</a:t>
            </a:fld>
            <a:endParaRPr lang="en-US"/>
          </a:p>
        </p:txBody>
      </p:sp>
    </p:spTree>
    <p:extLst>
      <p:ext uri="{BB962C8B-B14F-4D97-AF65-F5344CB8AC3E}">
        <p14:creationId xmlns:p14="http://schemas.microsoft.com/office/powerpoint/2010/main" xmlns="" val="293424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5</a:t>
            </a:fld>
            <a:endParaRPr lang="en-US"/>
          </a:p>
        </p:txBody>
      </p:sp>
    </p:spTree>
    <p:extLst>
      <p:ext uri="{BB962C8B-B14F-4D97-AF65-F5344CB8AC3E}">
        <p14:creationId xmlns:p14="http://schemas.microsoft.com/office/powerpoint/2010/main" xmlns="" val="28884408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50</a:t>
            </a:fld>
            <a:endParaRPr lang="en-US"/>
          </a:p>
        </p:txBody>
      </p:sp>
    </p:spTree>
    <p:extLst>
      <p:ext uri="{BB962C8B-B14F-4D97-AF65-F5344CB8AC3E}">
        <p14:creationId xmlns:p14="http://schemas.microsoft.com/office/powerpoint/2010/main" xmlns="" val="6737866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51</a:t>
            </a:fld>
            <a:endParaRPr lang="en-US"/>
          </a:p>
        </p:txBody>
      </p:sp>
    </p:spTree>
    <p:extLst>
      <p:ext uri="{BB962C8B-B14F-4D97-AF65-F5344CB8AC3E}">
        <p14:creationId xmlns:p14="http://schemas.microsoft.com/office/powerpoint/2010/main" xmlns="" val="11045616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52</a:t>
            </a:fld>
            <a:endParaRPr lang="en-US"/>
          </a:p>
        </p:txBody>
      </p:sp>
    </p:spTree>
    <p:extLst>
      <p:ext uri="{BB962C8B-B14F-4D97-AF65-F5344CB8AC3E}">
        <p14:creationId xmlns:p14="http://schemas.microsoft.com/office/powerpoint/2010/main" xmlns="" val="30143660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53</a:t>
            </a:fld>
            <a:endParaRPr lang="en-US"/>
          </a:p>
        </p:txBody>
      </p:sp>
    </p:spTree>
    <p:extLst>
      <p:ext uri="{BB962C8B-B14F-4D97-AF65-F5344CB8AC3E}">
        <p14:creationId xmlns:p14="http://schemas.microsoft.com/office/powerpoint/2010/main" xmlns="" val="25186483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54</a:t>
            </a:fld>
            <a:endParaRPr lang="en-US"/>
          </a:p>
        </p:txBody>
      </p:sp>
    </p:spTree>
    <p:extLst>
      <p:ext uri="{BB962C8B-B14F-4D97-AF65-F5344CB8AC3E}">
        <p14:creationId xmlns:p14="http://schemas.microsoft.com/office/powerpoint/2010/main" xmlns="" val="22766050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55</a:t>
            </a:fld>
            <a:endParaRPr lang="en-US"/>
          </a:p>
        </p:txBody>
      </p:sp>
    </p:spTree>
    <p:extLst>
      <p:ext uri="{BB962C8B-B14F-4D97-AF65-F5344CB8AC3E}">
        <p14:creationId xmlns:p14="http://schemas.microsoft.com/office/powerpoint/2010/main" xmlns="" val="9844506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56</a:t>
            </a:fld>
            <a:endParaRPr lang="en-US"/>
          </a:p>
        </p:txBody>
      </p:sp>
    </p:spTree>
    <p:extLst>
      <p:ext uri="{BB962C8B-B14F-4D97-AF65-F5344CB8AC3E}">
        <p14:creationId xmlns:p14="http://schemas.microsoft.com/office/powerpoint/2010/main" xmlns="" val="12867300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57</a:t>
            </a:fld>
            <a:endParaRPr lang="en-US"/>
          </a:p>
        </p:txBody>
      </p:sp>
    </p:spTree>
    <p:extLst>
      <p:ext uri="{BB962C8B-B14F-4D97-AF65-F5344CB8AC3E}">
        <p14:creationId xmlns:p14="http://schemas.microsoft.com/office/powerpoint/2010/main" xmlns="" val="14104288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58</a:t>
            </a:fld>
            <a:endParaRPr lang="en-US"/>
          </a:p>
        </p:txBody>
      </p:sp>
    </p:spTree>
    <p:extLst>
      <p:ext uri="{BB962C8B-B14F-4D97-AF65-F5344CB8AC3E}">
        <p14:creationId xmlns:p14="http://schemas.microsoft.com/office/powerpoint/2010/main" xmlns="" val="11180663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59</a:t>
            </a:fld>
            <a:endParaRPr lang="en-US"/>
          </a:p>
        </p:txBody>
      </p:sp>
    </p:spTree>
    <p:extLst>
      <p:ext uri="{BB962C8B-B14F-4D97-AF65-F5344CB8AC3E}">
        <p14:creationId xmlns:p14="http://schemas.microsoft.com/office/powerpoint/2010/main" xmlns="" val="807985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smtClean="0"/>
          </a:p>
        </p:txBody>
      </p:sp>
      <p:sp>
        <p:nvSpPr>
          <p:cNvPr id="154628" name="Slide Number Placeholder 3"/>
          <p:cNvSpPr>
            <a:spLocks noGrp="1"/>
          </p:cNvSpPr>
          <p:nvPr>
            <p:ph type="sldNum" sz="quarter" idx="5"/>
          </p:nvPr>
        </p:nvSpPr>
        <p:spPr>
          <a:noFill/>
        </p:spPr>
        <p:txBody>
          <a:bodyPr/>
          <a:lstStyle/>
          <a:p>
            <a:fld id="{F1748D24-11B3-409F-85FD-E86D1EBF394C}"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60</a:t>
            </a:fld>
            <a:endParaRPr lang="en-US"/>
          </a:p>
        </p:txBody>
      </p:sp>
    </p:spTree>
    <p:extLst>
      <p:ext uri="{BB962C8B-B14F-4D97-AF65-F5344CB8AC3E}">
        <p14:creationId xmlns:p14="http://schemas.microsoft.com/office/powerpoint/2010/main" xmlns="" val="4248952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61</a:t>
            </a:fld>
            <a:endParaRPr lang="en-US"/>
          </a:p>
        </p:txBody>
      </p:sp>
    </p:spTree>
    <p:extLst>
      <p:ext uri="{BB962C8B-B14F-4D97-AF65-F5344CB8AC3E}">
        <p14:creationId xmlns:p14="http://schemas.microsoft.com/office/powerpoint/2010/main" xmlns="" val="31628803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62</a:t>
            </a:fld>
            <a:endParaRPr lang="en-US"/>
          </a:p>
        </p:txBody>
      </p:sp>
    </p:spTree>
    <p:extLst>
      <p:ext uri="{BB962C8B-B14F-4D97-AF65-F5344CB8AC3E}">
        <p14:creationId xmlns:p14="http://schemas.microsoft.com/office/powerpoint/2010/main" xmlns="" val="27614034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63</a:t>
            </a:fld>
            <a:endParaRPr lang="en-US"/>
          </a:p>
        </p:txBody>
      </p:sp>
    </p:spTree>
    <p:extLst>
      <p:ext uri="{BB962C8B-B14F-4D97-AF65-F5344CB8AC3E}">
        <p14:creationId xmlns:p14="http://schemas.microsoft.com/office/powerpoint/2010/main" xmlns="" val="4509710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64</a:t>
            </a:fld>
            <a:endParaRPr lang="en-US"/>
          </a:p>
        </p:txBody>
      </p:sp>
    </p:spTree>
    <p:extLst>
      <p:ext uri="{BB962C8B-B14F-4D97-AF65-F5344CB8AC3E}">
        <p14:creationId xmlns:p14="http://schemas.microsoft.com/office/powerpoint/2010/main" xmlns="" val="22073174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65</a:t>
            </a:fld>
            <a:endParaRPr lang="en-US"/>
          </a:p>
        </p:txBody>
      </p:sp>
    </p:spTree>
    <p:extLst>
      <p:ext uri="{BB962C8B-B14F-4D97-AF65-F5344CB8AC3E}">
        <p14:creationId xmlns:p14="http://schemas.microsoft.com/office/powerpoint/2010/main" xmlns="" val="11878892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66</a:t>
            </a:fld>
            <a:endParaRPr lang="en-US"/>
          </a:p>
        </p:txBody>
      </p:sp>
    </p:spTree>
    <p:extLst>
      <p:ext uri="{BB962C8B-B14F-4D97-AF65-F5344CB8AC3E}">
        <p14:creationId xmlns:p14="http://schemas.microsoft.com/office/powerpoint/2010/main" xmlns="" val="14180727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67</a:t>
            </a:fld>
            <a:endParaRPr lang="en-US"/>
          </a:p>
        </p:txBody>
      </p:sp>
    </p:spTree>
    <p:extLst>
      <p:ext uri="{BB962C8B-B14F-4D97-AF65-F5344CB8AC3E}">
        <p14:creationId xmlns:p14="http://schemas.microsoft.com/office/powerpoint/2010/main" xmlns="" val="11184634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68</a:t>
            </a:fld>
            <a:endParaRPr lang="en-US"/>
          </a:p>
        </p:txBody>
      </p:sp>
    </p:spTree>
    <p:extLst>
      <p:ext uri="{BB962C8B-B14F-4D97-AF65-F5344CB8AC3E}">
        <p14:creationId xmlns:p14="http://schemas.microsoft.com/office/powerpoint/2010/main" xmlns="" val="2871859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69</a:t>
            </a:fld>
            <a:endParaRPr lang="en-US"/>
          </a:p>
        </p:txBody>
      </p:sp>
    </p:spTree>
    <p:extLst>
      <p:ext uri="{BB962C8B-B14F-4D97-AF65-F5344CB8AC3E}">
        <p14:creationId xmlns:p14="http://schemas.microsoft.com/office/powerpoint/2010/main" xmlns="" val="829556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70</a:t>
            </a:fld>
            <a:endParaRPr lang="en-US"/>
          </a:p>
        </p:txBody>
      </p:sp>
    </p:spTree>
    <p:extLst>
      <p:ext uri="{BB962C8B-B14F-4D97-AF65-F5344CB8AC3E}">
        <p14:creationId xmlns:p14="http://schemas.microsoft.com/office/powerpoint/2010/main" xmlns="" val="32333296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71</a:t>
            </a:fld>
            <a:endParaRPr lang="en-US"/>
          </a:p>
        </p:txBody>
      </p:sp>
    </p:spTree>
    <p:extLst>
      <p:ext uri="{BB962C8B-B14F-4D97-AF65-F5344CB8AC3E}">
        <p14:creationId xmlns:p14="http://schemas.microsoft.com/office/powerpoint/2010/main" xmlns="" val="22549315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72</a:t>
            </a:fld>
            <a:endParaRPr lang="en-US"/>
          </a:p>
        </p:txBody>
      </p:sp>
    </p:spTree>
    <p:extLst>
      <p:ext uri="{BB962C8B-B14F-4D97-AF65-F5344CB8AC3E}">
        <p14:creationId xmlns:p14="http://schemas.microsoft.com/office/powerpoint/2010/main" xmlns="" val="41180764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73</a:t>
            </a:fld>
            <a:endParaRPr lang="en-US"/>
          </a:p>
        </p:txBody>
      </p:sp>
    </p:spTree>
    <p:extLst>
      <p:ext uri="{BB962C8B-B14F-4D97-AF65-F5344CB8AC3E}">
        <p14:creationId xmlns:p14="http://schemas.microsoft.com/office/powerpoint/2010/main" xmlns="" val="34363436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74</a:t>
            </a:fld>
            <a:endParaRPr lang="en-US"/>
          </a:p>
        </p:txBody>
      </p:sp>
    </p:spTree>
    <p:extLst>
      <p:ext uri="{BB962C8B-B14F-4D97-AF65-F5344CB8AC3E}">
        <p14:creationId xmlns:p14="http://schemas.microsoft.com/office/powerpoint/2010/main" xmlns="" val="21533183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75</a:t>
            </a:fld>
            <a:endParaRPr lang="en-US"/>
          </a:p>
        </p:txBody>
      </p:sp>
    </p:spTree>
    <p:extLst>
      <p:ext uri="{BB962C8B-B14F-4D97-AF65-F5344CB8AC3E}">
        <p14:creationId xmlns:p14="http://schemas.microsoft.com/office/powerpoint/2010/main" xmlns="" val="18375150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76</a:t>
            </a:fld>
            <a:endParaRPr lang="en-US"/>
          </a:p>
        </p:txBody>
      </p:sp>
    </p:spTree>
    <p:extLst>
      <p:ext uri="{BB962C8B-B14F-4D97-AF65-F5344CB8AC3E}">
        <p14:creationId xmlns:p14="http://schemas.microsoft.com/office/powerpoint/2010/main" xmlns="" val="16304903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77</a:t>
            </a:fld>
            <a:endParaRPr lang="en-US"/>
          </a:p>
        </p:txBody>
      </p:sp>
    </p:spTree>
    <p:extLst>
      <p:ext uri="{BB962C8B-B14F-4D97-AF65-F5344CB8AC3E}">
        <p14:creationId xmlns:p14="http://schemas.microsoft.com/office/powerpoint/2010/main" xmlns="" val="12681572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78</a:t>
            </a:fld>
            <a:endParaRPr lang="en-US"/>
          </a:p>
        </p:txBody>
      </p:sp>
    </p:spTree>
    <p:extLst>
      <p:ext uri="{BB962C8B-B14F-4D97-AF65-F5344CB8AC3E}">
        <p14:creationId xmlns:p14="http://schemas.microsoft.com/office/powerpoint/2010/main" xmlns="" val="39424876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79</a:t>
            </a:fld>
            <a:endParaRPr lang="en-US"/>
          </a:p>
        </p:txBody>
      </p:sp>
    </p:spTree>
    <p:extLst>
      <p:ext uri="{BB962C8B-B14F-4D97-AF65-F5344CB8AC3E}">
        <p14:creationId xmlns:p14="http://schemas.microsoft.com/office/powerpoint/2010/main" xmlns="" val="2695308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8</a:t>
            </a:fld>
            <a:endParaRPr lang="en-US"/>
          </a:p>
        </p:txBody>
      </p:sp>
    </p:spTree>
    <p:extLst>
      <p:ext uri="{BB962C8B-B14F-4D97-AF65-F5344CB8AC3E}">
        <p14:creationId xmlns:p14="http://schemas.microsoft.com/office/powerpoint/2010/main" xmlns="" val="40161076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80</a:t>
            </a:fld>
            <a:endParaRPr lang="en-US"/>
          </a:p>
        </p:txBody>
      </p:sp>
    </p:spTree>
    <p:extLst>
      <p:ext uri="{BB962C8B-B14F-4D97-AF65-F5344CB8AC3E}">
        <p14:creationId xmlns:p14="http://schemas.microsoft.com/office/powerpoint/2010/main" xmlns="" val="35128430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81</a:t>
            </a:fld>
            <a:endParaRPr lang="en-US"/>
          </a:p>
        </p:txBody>
      </p:sp>
    </p:spTree>
    <p:extLst>
      <p:ext uri="{BB962C8B-B14F-4D97-AF65-F5344CB8AC3E}">
        <p14:creationId xmlns:p14="http://schemas.microsoft.com/office/powerpoint/2010/main" xmlns="" val="39476561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82</a:t>
            </a:fld>
            <a:endParaRPr lang="en-US"/>
          </a:p>
        </p:txBody>
      </p:sp>
    </p:spTree>
    <p:extLst>
      <p:ext uri="{BB962C8B-B14F-4D97-AF65-F5344CB8AC3E}">
        <p14:creationId xmlns:p14="http://schemas.microsoft.com/office/powerpoint/2010/main" xmlns="" val="22400098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83</a:t>
            </a:fld>
            <a:endParaRPr lang="en-US"/>
          </a:p>
        </p:txBody>
      </p:sp>
    </p:spTree>
    <p:extLst>
      <p:ext uri="{BB962C8B-B14F-4D97-AF65-F5344CB8AC3E}">
        <p14:creationId xmlns:p14="http://schemas.microsoft.com/office/powerpoint/2010/main" xmlns="" val="2978184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95B5FD-D7EC-42A6-AFCC-2F5FFA0C3C0F}" type="slidenum">
              <a:rPr lang="en-US" smtClean="0"/>
              <a:pPr>
                <a:defRPr/>
              </a:pPr>
              <a:t>9</a:t>
            </a:fld>
            <a:endParaRPr lang="en-US"/>
          </a:p>
        </p:txBody>
      </p:sp>
    </p:spTree>
    <p:extLst>
      <p:ext uri="{BB962C8B-B14F-4D97-AF65-F5344CB8AC3E}">
        <p14:creationId xmlns:p14="http://schemas.microsoft.com/office/powerpoint/2010/main" xmlns="" val="4038021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17FFEF-380A-4309-97F1-23AA4537AC8C}"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C37E5E-0468-4845-9378-9E91F1C72369}"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422877-7EE6-4E62-AC65-1261615C5B5D}"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7159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864BF7-7441-47D4-A0FE-EC7719AED2BC}"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7159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0457D4-5153-49FE-9C5A-7A796A49E56F}"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522720A5-5F18-4E36-A9CE-9A8866BBFC7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555C6A65-532C-4C00-94DA-F12AFE63FBF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8D1C0ECD-76E7-4B23-AFA5-593B92443DA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2BE852F7-9974-47B2-B5BD-A2440B52320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8"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89FEF8D8-B6A9-4047-B148-0E4168D3649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4"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D8A40825-3831-4BC1-9296-75525578E5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27CBE9A-2934-43F3-9C8B-02CFE33F26AD}" type="slidenum">
              <a:rPr lang="en-US" smtClean="0"/>
              <a:pPr>
                <a:defRPr/>
              </a:pPr>
              <a:t>‹#›</a:t>
            </a:fld>
            <a:endParaRPr lang="en-US"/>
          </a:p>
        </p:txBody>
      </p:sp>
      <p:sp>
        <p:nvSpPr>
          <p:cNvPr id="6" name="Footer Placeholder 5"/>
          <p:cNvSpPr>
            <a:spLocks noGrp="1"/>
          </p:cNvSpPr>
          <p:nvPr>
            <p:ph type="ftr" sz="quarter" idx="12"/>
          </p:nvPr>
        </p:nvSpPr>
        <p:spPr/>
        <p:txBody>
          <a:bodyPr/>
          <a:lstStyle/>
          <a:p>
            <a:pPr>
              <a:defRPr/>
            </a:pP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3"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7DDC63C3-3E16-4140-9358-84C42AE52FC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BA6ADE22-3C2D-4916-AC65-E71E81DA17C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9B3B3381-6102-4CA8-9C35-FCF330B7A953}"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7D43E2A0-01D4-4D15-AF5B-D8A6DAF41CF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6BB5A8A5-A724-46E5-9B8F-879D6BEC553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B3748C0D-DC71-4BF0-990B-7A1A8BD67E0A}"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8"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590E162B-A75B-4681-BD26-C8DBE1502CB3}"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FDBF872D-9556-4591-B7FB-3D16DE31EA9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E2E14F-E27E-49FF-BE69-28F994903E2A}"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DAB35B78-A076-463E-BAC7-0FDB58BF1488}"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0EFABFD9-BDBE-4952-A2F7-01D5A077089F}"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2C5D929F-AFF6-4348-8479-395D9FC8ED3D}"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8"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C0F88FF8-1061-48AE-A918-0BDEA1A22F36}"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4"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4E9FB0E8-5AE7-48A4-869A-8C293AD53A71}"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3"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B52A053F-A5F4-4B1E-9E29-EDE21B1BA61F}"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33FAAD23-480D-44A0-AA80-A0246F55BA36}"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5BF1931E-419A-4726-9AAE-E71DA4C3B75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528A46-0B49-47D7-94D5-79CC62F9247A}" type="slidenum">
              <a:rPr lang="en-US"/>
              <a:pPr>
                <a:defRPr/>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BEA7D13B-642D-46F8-9CA9-F168B1CE8D3B}"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0FD0C40A-9203-4B5B-8749-DAC4BDF92372}"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C32D3ED1-BE10-4219-825B-E0CF4AF159E5}"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8"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09485F69-364A-42FE-95DC-3638666600C8}"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24E3AE42-F836-4503-A4C2-BC5E141095C1}"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5C709E8F-6101-4496-8ACE-B91CA3E6F2E1}"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4735697D-2D1D-4F0C-8507-C1ED0B3D7D82}"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121FF0BB-837B-4EB1-9F56-566C1407A994}"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8"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715E7361-C523-4DFA-9028-8BC38B0B1571}"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4"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D4BFEF9A-80C7-4838-AFB0-ACBE7804A9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0A0D1F-DD65-4380-89DE-1BB3F8756B57}" type="slidenum">
              <a:rPr lang="en-US"/>
              <a:pPr>
                <a:defRPr/>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3"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6B8074AA-EBF6-43D6-8BFD-88C57C8FD0DC}"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C12EC646-9EBA-4DB3-B940-6372B24F993D}"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6DC4B985-75F6-4B8E-A204-1E12F5107595}"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2DD017A3-CD0B-4B88-AB8B-E053830840F4}"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E8D6097E-9DA3-4883-A2D8-008A9A55222D}"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68CF7748-3452-49AD-8686-56A97CF2727A}"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8"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0C3D12BB-139D-46CE-9D98-CB9E330E9850}"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BB5DDBAA-6373-4E0F-B7F4-A98AEDF505B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D23E4E-AB27-416C-9F36-E33204EE10AC}" type="slidenum">
              <a:rPr lang="en-US"/>
              <a:pPr>
                <a:defRPr/>
              </a:pPr>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18980A67-6D68-4E3B-B487-FF9C29DDA7B2}"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FE8FD7E9-65D3-47BE-B8A1-27F42FA89FDE}"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B98D07D2-2683-442B-A5A0-CDC8844A887F}"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8"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AA2CB14C-6DEB-4A0E-A32B-8A87B72C55F2}"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4"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F13DEE0C-9D65-43EA-A73B-FCB0C1EC88B2}"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3"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424F8194-337A-4E08-863C-8781B8832099}"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E484F43E-BCEC-4128-BC48-7313EC64A914}"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A333E1BF-CCAC-4A97-9DD9-BE702351C2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684999-9486-449B-8E6D-DF062610EF22}" type="slidenum">
              <a:rPr lang="en-US"/>
              <a:pPr>
                <a:defRPr/>
              </a:pPr>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C7B0361B-E482-4D1F-A07E-13040D03B8DD}"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F4AF5725-0094-43E4-976C-B1E244A27556}"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4E046F29-06E1-4614-A1D2-D32E1AAC8CA2}"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8"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CE2E7F72-82C5-4FCE-9CA7-30B92E698C5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27A32E-0E89-4BE6-B63E-F7FE23CB3523}"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D34984-7F00-4D03-A727-03681C785E2A}"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1.png"/><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image" Target="../media/image2.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1.png"/><Relationship Id="rId2" Type="http://schemas.openxmlformats.org/officeDocument/2006/relationships/slideLayout" Target="../slideLayouts/slideLayout45.xml"/><Relationship Id="rId16"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image" Target="../media/image2.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1.png"/><Relationship Id="rId2" Type="http://schemas.openxmlformats.org/officeDocument/2006/relationships/slideLayout" Target="../slideLayouts/slideLayout60.xml"/><Relationship Id="rId16" Type="http://schemas.openxmlformats.org/officeDocument/2006/relationships/theme" Target="../theme/theme5.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bwMode="auto">
          <a:xfrm>
            <a:off x="457200" y="274638"/>
            <a:ext cx="70104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15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ea typeface="MS PGothic" pitchFamily="34" charset="-128"/>
                <a:cs typeface="+mn-cs"/>
              </a:defRPr>
            </a:lvl1pPr>
          </a:lstStyle>
          <a:p>
            <a:pPr>
              <a:defRPr/>
            </a:pPr>
            <a:endParaRPr lang="en-US"/>
          </a:p>
        </p:txBody>
      </p:sp>
      <p:sp>
        <p:nvSpPr>
          <p:cNvPr id="151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MS PGothic" pitchFamily="34" charset="-128"/>
                <a:cs typeface="+mn-cs"/>
              </a:defRPr>
            </a:lvl1pPr>
          </a:lstStyle>
          <a:p>
            <a:pPr>
              <a:defRPr/>
            </a:pPr>
            <a:endParaRPr lang="en-US"/>
          </a:p>
        </p:txBody>
      </p:sp>
      <p:sp>
        <p:nvSpPr>
          <p:cNvPr id="151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MS PGothic" pitchFamily="34" charset="-128"/>
                <a:cs typeface="+mn-cs"/>
              </a:defRPr>
            </a:lvl1pPr>
          </a:lstStyle>
          <a:p>
            <a:pPr>
              <a:defRPr/>
            </a:pPr>
            <a:fld id="{A27CBE9A-2934-43F3-9C8B-02CFE33F26AD}" type="slidenum">
              <a:rPr lang="en-US"/>
              <a:pPr>
                <a:defRPr/>
              </a:pPr>
              <a:t>‹#›</a:t>
            </a:fld>
            <a:endParaRPr lang="en-US"/>
          </a:p>
        </p:txBody>
      </p:sp>
      <p:sp>
        <p:nvSpPr>
          <p:cNvPr id="151559" name="Rectangle 7"/>
          <p:cNvSpPr>
            <a:spLocks noChangeArrowheads="1"/>
          </p:cNvSpPr>
          <p:nvPr userDrawn="1"/>
        </p:nvSpPr>
        <p:spPr bwMode="auto">
          <a:xfrm>
            <a:off x="1219200" y="990600"/>
            <a:ext cx="7924800" cy="76200"/>
          </a:xfrm>
          <a:prstGeom prst="rect">
            <a:avLst/>
          </a:prstGeom>
          <a:solidFill>
            <a:srgbClr val="008080"/>
          </a:solidFill>
          <a:ln w="9525">
            <a:noFill/>
            <a:miter lim="800000"/>
            <a:headEnd/>
            <a:tailEnd/>
          </a:ln>
        </p:spPr>
        <p:txBody>
          <a:bodyPr wrap="none" anchor="ctr"/>
          <a:lstStyle/>
          <a:p>
            <a:pPr eaLnBrk="0" hangingPunct="0">
              <a:defRPr/>
            </a:pPr>
            <a:endParaRPr lang="en-US"/>
          </a:p>
        </p:txBody>
      </p:sp>
      <p:sp>
        <p:nvSpPr>
          <p:cNvPr id="151560" name="Rectangle 8"/>
          <p:cNvSpPr>
            <a:spLocks noChangeArrowheads="1"/>
          </p:cNvSpPr>
          <p:nvPr userDrawn="1"/>
        </p:nvSpPr>
        <p:spPr bwMode="auto">
          <a:xfrm>
            <a:off x="0" y="990600"/>
            <a:ext cx="1066800" cy="76200"/>
          </a:xfrm>
          <a:prstGeom prst="rect">
            <a:avLst/>
          </a:prstGeom>
          <a:solidFill>
            <a:srgbClr val="56CC0B"/>
          </a:solidFill>
          <a:ln w="9525">
            <a:noFill/>
            <a:miter lim="800000"/>
            <a:headEnd/>
            <a:tailEnd/>
          </a:ln>
        </p:spPr>
        <p:txBody>
          <a:bodyPr wrap="none" anchor="ctr"/>
          <a:lstStyle/>
          <a:p>
            <a:pPr eaLnBrk="0" hangingPunct="0">
              <a:defRPr/>
            </a:pPr>
            <a:endParaRPr lang="en-US"/>
          </a:p>
        </p:txBody>
      </p:sp>
      <p:sp>
        <p:nvSpPr>
          <p:cNvPr id="151564" name="Rectangle 12"/>
          <p:cNvSpPr>
            <a:spLocks noChangeArrowheads="1"/>
          </p:cNvSpPr>
          <p:nvPr userDrawn="1"/>
        </p:nvSpPr>
        <p:spPr bwMode="auto">
          <a:xfrm>
            <a:off x="0" y="6616700"/>
            <a:ext cx="1066800" cy="76200"/>
          </a:xfrm>
          <a:prstGeom prst="rect">
            <a:avLst/>
          </a:prstGeom>
          <a:solidFill>
            <a:srgbClr val="56CC0B"/>
          </a:solidFill>
          <a:ln w="9525">
            <a:noFill/>
            <a:miter lim="800000"/>
            <a:headEnd/>
            <a:tailEnd/>
          </a:ln>
        </p:spPr>
        <p:txBody>
          <a:bodyPr wrap="none" anchor="ctr"/>
          <a:lstStyle/>
          <a:p>
            <a:pPr eaLnBrk="0" hangingPunct="0">
              <a:defRPr/>
            </a:pPr>
            <a:endParaRPr lang="en-US"/>
          </a:p>
        </p:txBody>
      </p:sp>
      <p:pic>
        <p:nvPicPr>
          <p:cNvPr id="3082" name="Picture 13" descr="Untitled-2"/>
          <p:cNvPicPr>
            <a:picLocks noChangeAspect="1" noChangeArrowheads="1"/>
          </p:cNvPicPr>
          <p:nvPr userDrawn="1"/>
        </p:nvPicPr>
        <p:blipFill>
          <a:blip r:embed="rId15" cstate="print"/>
          <a:srcRect/>
          <a:stretch>
            <a:fillRect/>
          </a:stretch>
        </p:blipFill>
        <p:spPr bwMode="auto">
          <a:xfrm>
            <a:off x="7696200" y="152400"/>
            <a:ext cx="1271588" cy="1447800"/>
          </a:xfrm>
          <a:prstGeom prst="rect">
            <a:avLst/>
          </a:prstGeom>
          <a:noFill/>
          <a:ln w="9525">
            <a:noFill/>
            <a:miter lim="800000"/>
            <a:headEnd/>
            <a:tailEnd/>
          </a:ln>
        </p:spPr>
      </p:pic>
      <p:pic>
        <p:nvPicPr>
          <p:cNvPr id="3083" name="Picture 15" descr="Untitled-1"/>
          <p:cNvPicPr>
            <a:picLocks noChangeAspect="1" noChangeArrowheads="1"/>
          </p:cNvPicPr>
          <p:nvPr userDrawn="1"/>
        </p:nvPicPr>
        <p:blipFill>
          <a:blip r:embed="rId16" cstate="print"/>
          <a:srcRect/>
          <a:stretch>
            <a:fillRect/>
          </a:stretch>
        </p:blipFill>
        <p:spPr bwMode="auto">
          <a:xfrm>
            <a:off x="0" y="0"/>
            <a:ext cx="7874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8" r:id="rId1"/>
    <p:sldLayoutId id="2147483990"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1554"/>
                                        </p:tgtEl>
                                        <p:attrNameLst>
                                          <p:attrName>style.visibility</p:attrName>
                                        </p:attrNameLst>
                                      </p:cBhvr>
                                      <p:to>
                                        <p:strVal val="visible"/>
                                      </p:to>
                                    </p:set>
                                    <p:animEffect transition="in" filter="fade">
                                      <p:cBhvr>
                                        <p:cTn id="7" dur="2000"/>
                                        <p:tgtEl>
                                          <p:spTgt spid="1515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1555">
                                            <p:txEl>
                                              <p:pRg st="0" end="0"/>
                                            </p:txEl>
                                          </p:spTgt>
                                        </p:tgtEl>
                                        <p:attrNameLst>
                                          <p:attrName>style.visibility</p:attrName>
                                        </p:attrNameLst>
                                      </p:cBhvr>
                                      <p:to>
                                        <p:strVal val="visible"/>
                                      </p:to>
                                    </p:set>
                                    <p:animEffect transition="in" filter="wipe(left)">
                                      <p:cBhvr>
                                        <p:cTn id="12" dur="500"/>
                                        <p:tgtEl>
                                          <p:spTgt spid="151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1555">
                                            <p:txEl>
                                              <p:pRg st="1" end="1"/>
                                            </p:txEl>
                                          </p:spTgt>
                                        </p:tgtEl>
                                        <p:attrNameLst>
                                          <p:attrName>style.visibility</p:attrName>
                                        </p:attrNameLst>
                                      </p:cBhvr>
                                      <p:to>
                                        <p:strVal val="visible"/>
                                      </p:to>
                                    </p:set>
                                    <p:animEffect transition="in" filter="wipe(left)">
                                      <p:cBhvr>
                                        <p:cTn id="17" dur="500"/>
                                        <p:tgtEl>
                                          <p:spTgt spid="1515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1555">
                                            <p:txEl>
                                              <p:pRg st="2" end="2"/>
                                            </p:txEl>
                                          </p:spTgt>
                                        </p:tgtEl>
                                        <p:attrNameLst>
                                          <p:attrName>style.visibility</p:attrName>
                                        </p:attrNameLst>
                                      </p:cBhvr>
                                      <p:to>
                                        <p:strVal val="visible"/>
                                      </p:to>
                                    </p:set>
                                    <p:animEffect transition="in" filter="wipe(left)">
                                      <p:cBhvr>
                                        <p:cTn id="22" dur="500"/>
                                        <p:tgtEl>
                                          <p:spTgt spid="1515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1555">
                                            <p:txEl>
                                              <p:pRg st="3" end="3"/>
                                            </p:txEl>
                                          </p:spTgt>
                                        </p:tgtEl>
                                        <p:attrNameLst>
                                          <p:attrName>style.visibility</p:attrName>
                                        </p:attrNameLst>
                                      </p:cBhvr>
                                      <p:to>
                                        <p:strVal val="visible"/>
                                      </p:to>
                                    </p:set>
                                    <p:animEffect transition="in" filter="wipe(left)">
                                      <p:cBhvr>
                                        <p:cTn id="27" dur="500"/>
                                        <p:tgtEl>
                                          <p:spTgt spid="15155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1555">
                                            <p:txEl>
                                              <p:pRg st="4" end="4"/>
                                            </p:txEl>
                                          </p:spTgt>
                                        </p:tgtEl>
                                        <p:attrNameLst>
                                          <p:attrName>style.visibility</p:attrName>
                                        </p:attrNameLst>
                                      </p:cBhvr>
                                      <p:to>
                                        <p:strVal val="visible"/>
                                      </p:to>
                                    </p:set>
                                    <p:animEffect transition="in" filter="wipe(left)">
                                      <p:cBhvr>
                                        <p:cTn id="32" dur="500"/>
                                        <p:tgtEl>
                                          <p:spTgt spid="151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p:bldP spid="151555" grpId="0" build="p">
        <p:tmplLst>
          <p:tmpl lvl="1">
            <p:tnLst>
              <p:par>
                <p:cTn presetID="22" presetClass="entr" presetSubtype="8" fill="hold" nodeType="clickEffect">
                  <p:stCondLst>
                    <p:cond delay="0"/>
                  </p:stCondLst>
                  <p:childTnLst>
                    <p:set>
                      <p:cBhvr>
                        <p:cTn dur="1" fill="hold">
                          <p:stCondLst>
                            <p:cond delay="0"/>
                          </p:stCondLst>
                        </p:cTn>
                        <p:tgtEl>
                          <p:spTgt spid="151555"/>
                        </p:tgtEl>
                        <p:attrNameLst>
                          <p:attrName>style.visibility</p:attrName>
                        </p:attrNameLst>
                      </p:cBhvr>
                      <p:to>
                        <p:strVal val="visible"/>
                      </p:to>
                    </p:set>
                    <p:animEffect transition="in" filter="wipe(left)">
                      <p:cBhvr>
                        <p:cTn dur="500"/>
                        <p:tgtEl>
                          <p:spTgt spid="151555"/>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51555"/>
                        </p:tgtEl>
                        <p:attrNameLst>
                          <p:attrName>style.visibility</p:attrName>
                        </p:attrNameLst>
                      </p:cBhvr>
                      <p:to>
                        <p:strVal val="visible"/>
                      </p:to>
                    </p:set>
                    <p:animEffect transition="in" filter="wipe(left)">
                      <p:cBhvr>
                        <p:cTn dur="500"/>
                        <p:tgtEl>
                          <p:spTgt spid="151555"/>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51555"/>
                        </p:tgtEl>
                        <p:attrNameLst>
                          <p:attrName>style.visibility</p:attrName>
                        </p:attrNameLst>
                      </p:cBhvr>
                      <p:to>
                        <p:strVal val="visible"/>
                      </p:to>
                    </p:set>
                    <p:animEffect transition="in" filter="wipe(left)">
                      <p:cBhvr>
                        <p:cTn dur="500"/>
                        <p:tgtEl>
                          <p:spTgt spid="151555"/>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51555"/>
                        </p:tgtEl>
                        <p:attrNameLst>
                          <p:attrName>style.visibility</p:attrName>
                        </p:attrNameLst>
                      </p:cBhvr>
                      <p:to>
                        <p:strVal val="visible"/>
                      </p:to>
                    </p:set>
                    <p:animEffect transition="in" filter="wipe(left)">
                      <p:cBhvr>
                        <p:cTn dur="500"/>
                        <p:tgtEl>
                          <p:spTgt spid="151555"/>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151555"/>
                        </p:tgtEl>
                        <p:attrNameLst>
                          <p:attrName>style.visibility</p:attrName>
                        </p:attrNameLst>
                      </p:cBhvr>
                      <p:to>
                        <p:strVal val="visible"/>
                      </p:to>
                    </p:set>
                    <p:animEffect transition="in" filter="wipe(left)">
                      <p:cBhvr>
                        <p:cTn dur="500"/>
                        <p:tgtEl>
                          <p:spTgt spid="151555"/>
                        </p:tgtEl>
                      </p:cBhvr>
                    </p:animEffect>
                  </p:childTnLst>
                </p:cTn>
              </p:par>
            </p:tnLst>
          </p:tmpl>
        </p:tmplLst>
      </p:bldP>
    </p:bldLst>
  </p:timing>
  <p:txStyles>
    <p:titleStyle>
      <a:lvl1pPr algn="ctr" rtl="0" eaLnBrk="0" fontAlgn="base" hangingPunct="0">
        <a:spcBef>
          <a:spcPct val="0"/>
        </a:spcBef>
        <a:spcAft>
          <a:spcPct val="0"/>
        </a:spcAft>
        <a:defRPr sz="3600" b="1">
          <a:solidFill>
            <a:srgbClr val="003366"/>
          </a:solidFill>
          <a:latin typeface="+mj-lt"/>
          <a:ea typeface="+mj-ea"/>
          <a:cs typeface="+mj-cs"/>
        </a:defRPr>
      </a:lvl1pPr>
      <a:lvl2pPr algn="ctr" rtl="0" eaLnBrk="0" fontAlgn="base" hangingPunct="0">
        <a:spcBef>
          <a:spcPct val="0"/>
        </a:spcBef>
        <a:spcAft>
          <a:spcPct val="0"/>
        </a:spcAft>
        <a:defRPr sz="3600" b="1">
          <a:solidFill>
            <a:srgbClr val="003366"/>
          </a:solidFill>
          <a:latin typeface="Arial" charset="0"/>
          <a:cs typeface="Arial" charset="0"/>
        </a:defRPr>
      </a:lvl2pPr>
      <a:lvl3pPr algn="ctr" rtl="0" eaLnBrk="0" fontAlgn="base" hangingPunct="0">
        <a:spcBef>
          <a:spcPct val="0"/>
        </a:spcBef>
        <a:spcAft>
          <a:spcPct val="0"/>
        </a:spcAft>
        <a:defRPr sz="3600" b="1">
          <a:solidFill>
            <a:srgbClr val="003366"/>
          </a:solidFill>
          <a:latin typeface="Arial" charset="0"/>
          <a:cs typeface="Arial" charset="0"/>
        </a:defRPr>
      </a:lvl3pPr>
      <a:lvl4pPr algn="ctr" rtl="0" eaLnBrk="0" fontAlgn="base" hangingPunct="0">
        <a:spcBef>
          <a:spcPct val="0"/>
        </a:spcBef>
        <a:spcAft>
          <a:spcPct val="0"/>
        </a:spcAft>
        <a:defRPr sz="3600" b="1">
          <a:solidFill>
            <a:srgbClr val="003366"/>
          </a:solidFill>
          <a:latin typeface="Arial" charset="0"/>
          <a:cs typeface="Arial" charset="0"/>
        </a:defRPr>
      </a:lvl4pPr>
      <a:lvl5pPr algn="ctr" rtl="0" eaLnBrk="0" fontAlgn="base" hangingPunct="0">
        <a:spcBef>
          <a:spcPct val="0"/>
        </a:spcBef>
        <a:spcAft>
          <a:spcPct val="0"/>
        </a:spcAft>
        <a:defRPr sz="3600" b="1">
          <a:solidFill>
            <a:srgbClr val="003366"/>
          </a:solidFill>
          <a:latin typeface="Arial" charset="0"/>
          <a:cs typeface="Arial" charset="0"/>
        </a:defRPr>
      </a:lvl5pPr>
      <a:lvl6pPr marL="457200" algn="ctr" rtl="0" fontAlgn="base">
        <a:spcBef>
          <a:spcPct val="0"/>
        </a:spcBef>
        <a:spcAft>
          <a:spcPct val="0"/>
        </a:spcAft>
        <a:defRPr sz="3600" b="1">
          <a:solidFill>
            <a:srgbClr val="003366"/>
          </a:solidFill>
          <a:latin typeface="Arial" charset="0"/>
          <a:cs typeface="Arial" charset="0"/>
        </a:defRPr>
      </a:lvl6pPr>
      <a:lvl7pPr marL="914400" algn="ctr" rtl="0" fontAlgn="base">
        <a:spcBef>
          <a:spcPct val="0"/>
        </a:spcBef>
        <a:spcAft>
          <a:spcPct val="0"/>
        </a:spcAft>
        <a:defRPr sz="3600" b="1">
          <a:solidFill>
            <a:srgbClr val="003366"/>
          </a:solidFill>
          <a:latin typeface="Arial" charset="0"/>
          <a:cs typeface="Arial" charset="0"/>
        </a:defRPr>
      </a:lvl7pPr>
      <a:lvl8pPr marL="1371600" algn="ctr" rtl="0" fontAlgn="base">
        <a:spcBef>
          <a:spcPct val="0"/>
        </a:spcBef>
        <a:spcAft>
          <a:spcPct val="0"/>
        </a:spcAft>
        <a:defRPr sz="3600" b="1">
          <a:solidFill>
            <a:srgbClr val="003366"/>
          </a:solidFill>
          <a:latin typeface="Arial" charset="0"/>
          <a:cs typeface="Arial" charset="0"/>
        </a:defRPr>
      </a:lvl8pPr>
      <a:lvl9pPr marL="1828800" algn="ctr" rtl="0" fontAlgn="base">
        <a:spcBef>
          <a:spcPct val="0"/>
        </a:spcBef>
        <a:spcAft>
          <a:spcPct val="0"/>
        </a:spcAft>
        <a:defRPr sz="3600" b="1">
          <a:solidFill>
            <a:srgbClr val="003366"/>
          </a:solidFill>
          <a:latin typeface="Arial" charset="0"/>
          <a:cs typeface="Arial" charset="0"/>
        </a:defRPr>
      </a:lvl9pPr>
    </p:titleStyle>
    <p:bodyStyle>
      <a:lvl1pPr marL="342900" indent="-342900" algn="l" rtl="0" eaLnBrk="0" fontAlgn="base" hangingPunct="0">
        <a:spcBef>
          <a:spcPct val="20000"/>
        </a:spcBef>
        <a:spcAft>
          <a:spcPct val="0"/>
        </a:spcAft>
        <a:buClr>
          <a:srgbClr val="FF0066"/>
        </a:buClr>
        <a:buSzPct val="60000"/>
        <a:buFont typeface="Wingdings 2" pitchFamily="18" charset="2"/>
        <a:buBlip>
          <a:blip r:embed="rId17"/>
        </a:buBlip>
        <a:defRPr sz="3200" b="1">
          <a:solidFill>
            <a:srgbClr val="006666"/>
          </a:solidFill>
          <a:latin typeface="+mn-lt"/>
          <a:ea typeface="+mn-ea"/>
          <a:cs typeface="+mn-cs"/>
        </a:defRPr>
      </a:lvl1pPr>
      <a:lvl2pPr marL="742950" indent="-285750" algn="l" rtl="0" eaLnBrk="0" fontAlgn="base" hangingPunct="0">
        <a:spcBef>
          <a:spcPct val="20000"/>
        </a:spcBef>
        <a:spcAft>
          <a:spcPct val="0"/>
        </a:spcAft>
        <a:buChar char="–"/>
        <a:defRPr sz="2800" b="1">
          <a:solidFill>
            <a:srgbClr val="006666"/>
          </a:solidFill>
          <a:latin typeface="+mn-lt"/>
          <a:cs typeface="+mn-cs"/>
        </a:defRPr>
      </a:lvl2pPr>
      <a:lvl3pPr marL="1143000" indent="-228600" algn="l" rtl="0" eaLnBrk="0" fontAlgn="base" hangingPunct="0">
        <a:spcBef>
          <a:spcPct val="20000"/>
        </a:spcBef>
        <a:spcAft>
          <a:spcPct val="0"/>
        </a:spcAft>
        <a:buChar char="•"/>
        <a:defRPr sz="2400" b="1">
          <a:solidFill>
            <a:srgbClr val="006666"/>
          </a:solidFill>
          <a:latin typeface="+mn-lt"/>
          <a:cs typeface="+mn-cs"/>
        </a:defRPr>
      </a:lvl3pPr>
      <a:lvl4pPr marL="1600200" indent="-228600" algn="l" rtl="0" eaLnBrk="0" fontAlgn="base" hangingPunct="0">
        <a:spcBef>
          <a:spcPct val="20000"/>
        </a:spcBef>
        <a:spcAft>
          <a:spcPct val="0"/>
        </a:spcAft>
        <a:buChar char="–"/>
        <a:defRPr sz="2000" b="1">
          <a:solidFill>
            <a:srgbClr val="006666"/>
          </a:solidFill>
          <a:latin typeface="+mn-lt"/>
          <a:cs typeface="+mn-cs"/>
        </a:defRPr>
      </a:lvl4pPr>
      <a:lvl5pPr marL="2057400" indent="-228600" algn="l" rtl="0" eaLnBrk="0" fontAlgn="base" hangingPunct="0">
        <a:spcBef>
          <a:spcPct val="20000"/>
        </a:spcBef>
        <a:spcAft>
          <a:spcPct val="0"/>
        </a:spcAft>
        <a:buChar char="»"/>
        <a:defRPr sz="2000" b="1">
          <a:solidFill>
            <a:srgbClr val="006666"/>
          </a:solidFill>
          <a:latin typeface="+mn-lt"/>
          <a:cs typeface="+mn-cs"/>
        </a:defRPr>
      </a:lvl5pPr>
      <a:lvl6pPr marL="2514600" indent="-228600" algn="l" rtl="0" fontAlgn="base">
        <a:spcBef>
          <a:spcPct val="20000"/>
        </a:spcBef>
        <a:spcAft>
          <a:spcPct val="0"/>
        </a:spcAft>
        <a:buChar char="»"/>
        <a:defRPr sz="2000" b="1">
          <a:solidFill>
            <a:srgbClr val="006666"/>
          </a:solidFill>
          <a:latin typeface="+mn-lt"/>
          <a:cs typeface="+mn-cs"/>
        </a:defRPr>
      </a:lvl6pPr>
      <a:lvl7pPr marL="2971800" indent="-228600" algn="l" rtl="0" fontAlgn="base">
        <a:spcBef>
          <a:spcPct val="20000"/>
        </a:spcBef>
        <a:spcAft>
          <a:spcPct val="0"/>
        </a:spcAft>
        <a:buChar char="»"/>
        <a:defRPr sz="2000" b="1">
          <a:solidFill>
            <a:srgbClr val="006666"/>
          </a:solidFill>
          <a:latin typeface="+mn-lt"/>
          <a:cs typeface="+mn-cs"/>
        </a:defRPr>
      </a:lvl7pPr>
      <a:lvl8pPr marL="3429000" indent="-228600" algn="l" rtl="0" fontAlgn="base">
        <a:spcBef>
          <a:spcPct val="20000"/>
        </a:spcBef>
        <a:spcAft>
          <a:spcPct val="0"/>
        </a:spcAft>
        <a:buChar char="»"/>
        <a:defRPr sz="2000" b="1">
          <a:solidFill>
            <a:srgbClr val="006666"/>
          </a:solidFill>
          <a:latin typeface="+mn-lt"/>
          <a:cs typeface="+mn-cs"/>
        </a:defRPr>
      </a:lvl8pPr>
      <a:lvl9pPr marL="3886200" indent="-228600" algn="l" rtl="0" fontAlgn="base">
        <a:spcBef>
          <a:spcPct val="20000"/>
        </a:spcBef>
        <a:spcAft>
          <a:spcPct val="0"/>
        </a:spcAft>
        <a:buChar char="»"/>
        <a:defRPr sz="2000" b="1">
          <a:solidFill>
            <a:srgbClr val="0066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mn-ea"/>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mn-ea"/>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ea typeface="+mn-ea"/>
                <a:cs typeface="Arial" pitchFamily="34" charset="0"/>
              </a:defRPr>
            </a:lvl1pPr>
          </a:lstStyle>
          <a:p>
            <a:pPr>
              <a:defRPr/>
            </a:pPr>
            <a:fld id="{279BBA38-10F9-4893-A9D6-882B0D718316}" type="slidenum">
              <a:rPr lang="en-US"/>
              <a:pPr>
                <a:defRPr/>
              </a:pPr>
              <a:t>‹#›</a:t>
            </a:fld>
            <a:endParaRPr lang="en-US"/>
          </a:p>
        </p:txBody>
      </p:sp>
      <p:sp>
        <p:nvSpPr>
          <p:cNvPr id="1032" name="Rectangle 8"/>
          <p:cNvSpPr>
            <a:spLocks noChangeArrowheads="1"/>
          </p:cNvSpPr>
          <p:nvPr userDrawn="1"/>
        </p:nvSpPr>
        <p:spPr bwMode="auto">
          <a:xfrm>
            <a:off x="1219200" y="990600"/>
            <a:ext cx="7924800" cy="76200"/>
          </a:xfrm>
          <a:prstGeom prst="rect">
            <a:avLst/>
          </a:prstGeom>
          <a:solidFill>
            <a:srgbClr val="008080"/>
          </a:solidFill>
          <a:ln w="9525">
            <a:noFill/>
            <a:miter lim="800000"/>
            <a:headEnd/>
            <a:tailEnd/>
          </a:ln>
        </p:spPr>
        <p:txBody>
          <a:bodyPr wrap="none" anchor="ctr"/>
          <a:lstStyle/>
          <a:p>
            <a:pPr>
              <a:defRPr/>
            </a:pPr>
            <a:endParaRPr lang="en-US" sz="1400">
              <a:solidFill>
                <a:srgbClr val="000000"/>
              </a:solidFill>
              <a:latin typeface="Arial" pitchFamily="34" charset="0"/>
              <a:ea typeface="+mn-ea"/>
            </a:endParaRPr>
          </a:p>
        </p:txBody>
      </p:sp>
      <p:sp>
        <p:nvSpPr>
          <p:cNvPr id="1033" name="Rectangle 9"/>
          <p:cNvSpPr>
            <a:spLocks noChangeArrowheads="1"/>
          </p:cNvSpPr>
          <p:nvPr userDrawn="1"/>
        </p:nvSpPr>
        <p:spPr bwMode="auto">
          <a:xfrm>
            <a:off x="0" y="990600"/>
            <a:ext cx="1066800" cy="76200"/>
          </a:xfrm>
          <a:prstGeom prst="rect">
            <a:avLst/>
          </a:prstGeom>
          <a:solidFill>
            <a:srgbClr val="56CC0B"/>
          </a:solidFill>
          <a:ln w="9525">
            <a:noFill/>
            <a:miter lim="800000"/>
            <a:headEnd/>
            <a:tailEnd/>
          </a:ln>
        </p:spPr>
        <p:txBody>
          <a:bodyPr wrap="none" anchor="ctr"/>
          <a:lstStyle/>
          <a:p>
            <a:pPr>
              <a:defRPr/>
            </a:pPr>
            <a:endParaRPr lang="en-US" sz="1400">
              <a:solidFill>
                <a:srgbClr val="000000"/>
              </a:solidFill>
              <a:latin typeface="Arial" pitchFamily="34" charset="0"/>
              <a:ea typeface="+mn-ea"/>
            </a:endParaRPr>
          </a:p>
        </p:txBody>
      </p:sp>
      <p:sp>
        <p:nvSpPr>
          <p:cNvPr id="1035" name="Rectangle 11"/>
          <p:cNvSpPr>
            <a:spLocks noChangeArrowheads="1"/>
          </p:cNvSpPr>
          <p:nvPr userDrawn="1"/>
        </p:nvSpPr>
        <p:spPr bwMode="auto">
          <a:xfrm>
            <a:off x="0" y="6616700"/>
            <a:ext cx="1066800" cy="76200"/>
          </a:xfrm>
          <a:prstGeom prst="rect">
            <a:avLst/>
          </a:prstGeom>
          <a:solidFill>
            <a:srgbClr val="56CC0B"/>
          </a:solidFill>
          <a:ln w="9525">
            <a:noFill/>
            <a:miter lim="800000"/>
            <a:headEnd/>
            <a:tailEnd/>
          </a:ln>
        </p:spPr>
        <p:txBody>
          <a:bodyPr wrap="none" anchor="ctr"/>
          <a:lstStyle/>
          <a:p>
            <a:pPr>
              <a:defRPr/>
            </a:pPr>
            <a:endParaRPr lang="en-US" sz="1400">
              <a:solidFill>
                <a:srgbClr val="000000"/>
              </a:solidFill>
              <a:latin typeface="Arial" pitchFamily="34" charset="0"/>
              <a:ea typeface="+mn-ea"/>
            </a:endParaRPr>
          </a:p>
        </p:txBody>
      </p:sp>
      <p:pic>
        <p:nvPicPr>
          <p:cNvPr id="4105" name="Picture 12" descr="Untitled-2"/>
          <p:cNvPicPr>
            <a:picLocks noChangeAspect="1" noChangeArrowheads="1"/>
          </p:cNvPicPr>
          <p:nvPr userDrawn="1"/>
        </p:nvPicPr>
        <p:blipFill>
          <a:blip r:embed="rId17" cstate="print"/>
          <a:srcRect/>
          <a:stretch>
            <a:fillRect/>
          </a:stretch>
        </p:blipFill>
        <p:spPr bwMode="auto">
          <a:xfrm>
            <a:off x="7696200" y="152400"/>
            <a:ext cx="1271588" cy="1447800"/>
          </a:xfrm>
          <a:prstGeom prst="rect">
            <a:avLst/>
          </a:prstGeom>
          <a:noFill/>
          <a:ln w="9525">
            <a:noFill/>
            <a:miter lim="800000"/>
            <a:headEnd/>
            <a:tailEnd/>
          </a:ln>
        </p:spPr>
      </p:pic>
      <p:pic>
        <p:nvPicPr>
          <p:cNvPr id="4106" name="Picture 13" descr="Untitled-1"/>
          <p:cNvPicPr>
            <a:picLocks noChangeAspect="1" noChangeArrowheads="1"/>
          </p:cNvPicPr>
          <p:nvPr userDrawn="1"/>
        </p:nvPicPr>
        <p:blipFill>
          <a:blip r:embed="rId18" cstate="print"/>
          <a:srcRect/>
          <a:stretch>
            <a:fillRect/>
          </a:stretch>
        </p:blipFill>
        <p:spPr bwMode="auto">
          <a:xfrm>
            <a:off x="0" y="0"/>
            <a:ext cx="7874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mn-ea"/>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mn-ea"/>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ea typeface="+mn-ea"/>
                <a:cs typeface="Arial" pitchFamily="34" charset="0"/>
              </a:defRPr>
            </a:lvl1pPr>
          </a:lstStyle>
          <a:p>
            <a:pPr>
              <a:defRPr/>
            </a:pPr>
            <a:fld id="{18B48767-AB0C-48D4-A185-4302161933DE}" type="slidenum">
              <a:rPr lang="en-US"/>
              <a:pPr>
                <a:defRPr/>
              </a:pPr>
              <a:t>‹#›</a:t>
            </a:fld>
            <a:endParaRPr lang="en-US"/>
          </a:p>
        </p:txBody>
      </p:sp>
      <p:sp>
        <p:nvSpPr>
          <p:cNvPr id="1032" name="Rectangle 8"/>
          <p:cNvSpPr>
            <a:spLocks noChangeArrowheads="1"/>
          </p:cNvSpPr>
          <p:nvPr userDrawn="1"/>
        </p:nvSpPr>
        <p:spPr bwMode="auto">
          <a:xfrm>
            <a:off x="1219200" y="990600"/>
            <a:ext cx="7924800" cy="76200"/>
          </a:xfrm>
          <a:prstGeom prst="rect">
            <a:avLst/>
          </a:prstGeom>
          <a:solidFill>
            <a:srgbClr val="008080"/>
          </a:solidFill>
          <a:ln w="9525">
            <a:noFill/>
            <a:miter lim="800000"/>
            <a:headEnd/>
            <a:tailEnd/>
          </a:ln>
        </p:spPr>
        <p:txBody>
          <a:bodyPr wrap="none" anchor="ctr"/>
          <a:lstStyle/>
          <a:p>
            <a:pPr>
              <a:defRPr/>
            </a:pPr>
            <a:endParaRPr lang="en-US" sz="1400">
              <a:solidFill>
                <a:srgbClr val="000000"/>
              </a:solidFill>
              <a:latin typeface="Arial" pitchFamily="34" charset="0"/>
              <a:ea typeface="+mn-ea"/>
            </a:endParaRPr>
          </a:p>
        </p:txBody>
      </p:sp>
      <p:sp>
        <p:nvSpPr>
          <p:cNvPr id="1033" name="Rectangle 9"/>
          <p:cNvSpPr>
            <a:spLocks noChangeArrowheads="1"/>
          </p:cNvSpPr>
          <p:nvPr userDrawn="1"/>
        </p:nvSpPr>
        <p:spPr bwMode="auto">
          <a:xfrm>
            <a:off x="0" y="990600"/>
            <a:ext cx="1066800" cy="76200"/>
          </a:xfrm>
          <a:prstGeom prst="rect">
            <a:avLst/>
          </a:prstGeom>
          <a:solidFill>
            <a:srgbClr val="56CC0B"/>
          </a:solidFill>
          <a:ln w="9525">
            <a:noFill/>
            <a:miter lim="800000"/>
            <a:headEnd/>
            <a:tailEnd/>
          </a:ln>
        </p:spPr>
        <p:txBody>
          <a:bodyPr wrap="none" anchor="ctr"/>
          <a:lstStyle/>
          <a:p>
            <a:pPr>
              <a:defRPr/>
            </a:pPr>
            <a:endParaRPr lang="en-US" sz="1400">
              <a:solidFill>
                <a:srgbClr val="000000"/>
              </a:solidFill>
              <a:latin typeface="Arial" pitchFamily="34" charset="0"/>
              <a:ea typeface="+mn-ea"/>
            </a:endParaRPr>
          </a:p>
        </p:txBody>
      </p:sp>
      <p:sp>
        <p:nvSpPr>
          <p:cNvPr id="1035" name="Rectangle 11"/>
          <p:cNvSpPr>
            <a:spLocks noChangeArrowheads="1"/>
          </p:cNvSpPr>
          <p:nvPr userDrawn="1"/>
        </p:nvSpPr>
        <p:spPr bwMode="auto">
          <a:xfrm>
            <a:off x="0" y="6616700"/>
            <a:ext cx="1066800" cy="76200"/>
          </a:xfrm>
          <a:prstGeom prst="rect">
            <a:avLst/>
          </a:prstGeom>
          <a:solidFill>
            <a:srgbClr val="56CC0B"/>
          </a:solidFill>
          <a:ln w="9525">
            <a:noFill/>
            <a:miter lim="800000"/>
            <a:headEnd/>
            <a:tailEnd/>
          </a:ln>
        </p:spPr>
        <p:txBody>
          <a:bodyPr wrap="none" anchor="ctr"/>
          <a:lstStyle/>
          <a:p>
            <a:pPr>
              <a:defRPr/>
            </a:pPr>
            <a:endParaRPr lang="en-US" sz="1400">
              <a:solidFill>
                <a:srgbClr val="000000"/>
              </a:solidFill>
              <a:latin typeface="Arial" pitchFamily="34" charset="0"/>
              <a:ea typeface="+mn-ea"/>
            </a:endParaRPr>
          </a:p>
        </p:txBody>
      </p:sp>
      <p:pic>
        <p:nvPicPr>
          <p:cNvPr id="5129" name="Picture 12" descr="Untitled-2"/>
          <p:cNvPicPr>
            <a:picLocks noChangeAspect="1" noChangeArrowheads="1"/>
          </p:cNvPicPr>
          <p:nvPr userDrawn="1"/>
        </p:nvPicPr>
        <p:blipFill>
          <a:blip r:embed="rId17" cstate="print"/>
          <a:srcRect/>
          <a:stretch>
            <a:fillRect/>
          </a:stretch>
        </p:blipFill>
        <p:spPr bwMode="auto">
          <a:xfrm>
            <a:off x="7696200" y="152400"/>
            <a:ext cx="1271588" cy="1447800"/>
          </a:xfrm>
          <a:prstGeom prst="rect">
            <a:avLst/>
          </a:prstGeom>
          <a:noFill/>
          <a:ln w="9525">
            <a:noFill/>
            <a:miter lim="800000"/>
            <a:headEnd/>
            <a:tailEnd/>
          </a:ln>
        </p:spPr>
      </p:pic>
      <p:pic>
        <p:nvPicPr>
          <p:cNvPr id="5130" name="Picture 13" descr="Untitled-1"/>
          <p:cNvPicPr>
            <a:picLocks noChangeAspect="1" noChangeArrowheads="1"/>
          </p:cNvPicPr>
          <p:nvPr userDrawn="1"/>
        </p:nvPicPr>
        <p:blipFill>
          <a:blip r:embed="rId18" cstate="print"/>
          <a:srcRect/>
          <a:stretch>
            <a:fillRect/>
          </a:stretch>
        </p:blipFill>
        <p:spPr bwMode="auto">
          <a:xfrm>
            <a:off x="0" y="0"/>
            <a:ext cx="7874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mn-ea"/>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mn-ea"/>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ea typeface="+mn-ea"/>
                <a:cs typeface="Arial" pitchFamily="34" charset="0"/>
              </a:defRPr>
            </a:lvl1pPr>
          </a:lstStyle>
          <a:p>
            <a:pPr>
              <a:defRPr/>
            </a:pPr>
            <a:fld id="{E7C756EE-1441-4C1D-BA11-C14FD43ACE81}" type="slidenum">
              <a:rPr lang="en-US"/>
              <a:pPr>
                <a:defRPr/>
              </a:pPr>
              <a:t>‹#›</a:t>
            </a:fld>
            <a:endParaRPr lang="en-US"/>
          </a:p>
        </p:txBody>
      </p:sp>
      <p:sp>
        <p:nvSpPr>
          <p:cNvPr id="1032" name="Rectangle 8"/>
          <p:cNvSpPr>
            <a:spLocks noChangeArrowheads="1"/>
          </p:cNvSpPr>
          <p:nvPr userDrawn="1"/>
        </p:nvSpPr>
        <p:spPr bwMode="auto">
          <a:xfrm>
            <a:off x="1219200" y="990600"/>
            <a:ext cx="7924800" cy="76200"/>
          </a:xfrm>
          <a:prstGeom prst="rect">
            <a:avLst/>
          </a:prstGeom>
          <a:solidFill>
            <a:srgbClr val="008080"/>
          </a:solidFill>
          <a:ln w="9525">
            <a:noFill/>
            <a:miter lim="800000"/>
            <a:headEnd/>
            <a:tailEnd/>
          </a:ln>
        </p:spPr>
        <p:txBody>
          <a:bodyPr wrap="none" anchor="ctr"/>
          <a:lstStyle/>
          <a:p>
            <a:pPr>
              <a:defRPr/>
            </a:pPr>
            <a:endParaRPr lang="en-US" sz="1400">
              <a:solidFill>
                <a:srgbClr val="000000"/>
              </a:solidFill>
              <a:latin typeface="Arial" pitchFamily="34" charset="0"/>
              <a:ea typeface="+mn-ea"/>
            </a:endParaRPr>
          </a:p>
        </p:txBody>
      </p:sp>
      <p:sp>
        <p:nvSpPr>
          <p:cNvPr id="1033" name="Rectangle 9"/>
          <p:cNvSpPr>
            <a:spLocks noChangeArrowheads="1"/>
          </p:cNvSpPr>
          <p:nvPr userDrawn="1"/>
        </p:nvSpPr>
        <p:spPr bwMode="auto">
          <a:xfrm>
            <a:off x="0" y="990600"/>
            <a:ext cx="1066800" cy="76200"/>
          </a:xfrm>
          <a:prstGeom prst="rect">
            <a:avLst/>
          </a:prstGeom>
          <a:solidFill>
            <a:srgbClr val="56CC0B"/>
          </a:solidFill>
          <a:ln w="9525">
            <a:noFill/>
            <a:miter lim="800000"/>
            <a:headEnd/>
            <a:tailEnd/>
          </a:ln>
        </p:spPr>
        <p:txBody>
          <a:bodyPr wrap="none" anchor="ctr"/>
          <a:lstStyle/>
          <a:p>
            <a:pPr>
              <a:defRPr/>
            </a:pPr>
            <a:endParaRPr lang="en-US" sz="1400">
              <a:solidFill>
                <a:srgbClr val="000000"/>
              </a:solidFill>
              <a:latin typeface="Arial" pitchFamily="34" charset="0"/>
              <a:ea typeface="+mn-ea"/>
            </a:endParaRPr>
          </a:p>
        </p:txBody>
      </p:sp>
      <p:sp>
        <p:nvSpPr>
          <p:cNvPr id="1035" name="Rectangle 11"/>
          <p:cNvSpPr>
            <a:spLocks noChangeArrowheads="1"/>
          </p:cNvSpPr>
          <p:nvPr userDrawn="1"/>
        </p:nvSpPr>
        <p:spPr bwMode="auto">
          <a:xfrm>
            <a:off x="0" y="6616700"/>
            <a:ext cx="1066800" cy="76200"/>
          </a:xfrm>
          <a:prstGeom prst="rect">
            <a:avLst/>
          </a:prstGeom>
          <a:solidFill>
            <a:srgbClr val="56CC0B"/>
          </a:solidFill>
          <a:ln w="9525">
            <a:noFill/>
            <a:miter lim="800000"/>
            <a:headEnd/>
            <a:tailEnd/>
          </a:ln>
        </p:spPr>
        <p:txBody>
          <a:bodyPr wrap="none" anchor="ctr"/>
          <a:lstStyle/>
          <a:p>
            <a:pPr>
              <a:defRPr/>
            </a:pPr>
            <a:endParaRPr lang="en-US" sz="1400">
              <a:solidFill>
                <a:srgbClr val="000000"/>
              </a:solidFill>
              <a:latin typeface="Arial" pitchFamily="34" charset="0"/>
              <a:ea typeface="+mn-ea"/>
            </a:endParaRPr>
          </a:p>
        </p:txBody>
      </p:sp>
      <p:pic>
        <p:nvPicPr>
          <p:cNvPr id="6153" name="Picture 12" descr="Untitled-2"/>
          <p:cNvPicPr>
            <a:picLocks noChangeAspect="1" noChangeArrowheads="1"/>
          </p:cNvPicPr>
          <p:nvPr userDrawn="1"/>
        </p:nvPicPr>
        <p:blipFill>
          <a:blip r:embed="rId17" cstate="print"/>
          <a:srcRect/>
          <a:stretch>
            <a:fillRect/>
          </a:stretch>
        </p:blipFill>
        <p:spPr bwMode="auto">
          <a:xfrm>
            <a:off x="7696200" y="152400"/>
            <a:ext cx="1271588" cy="1447800"/>
          </a:xfrm>
          <a:prstGeom prst="rect">
            <a:avLst/>
          </a:prstGeom>
          <a:noFill/>
          <a:ln w="9525">
            <a:noFill/>
            <a:miter lim="800000"/>
            <a:headEnd/>
            <a:tailEnd/>
          </a:ln>
        </p:spPr>
      </p:pic>
      <p:pic>
        <p:nvPicPr>
          <p:cNvPr id="6154" name="Picture 13" descr="Untitled-1"/>
          <p:cNvPicPr>
            <a:picLocks noChangeAspect="1" noChangeArrowheads="1"/>
          </p:cNvPicPr>
          <p:nvPr userDrawn="1"/>
        </p:nvPicPr>
        <p:blipFill>
          <a:blip r:embed="rId18" cstate="print"/>
          <a:srcRect/>
          <a:stretch>
            <a:fillRect/>
          </a:stretch>
        </p:blipFill>
        <p:spPr bwMode="auto">
          <a:xfrm>
            <a:off x="0" y="0"/>
            <a:ext cx="7874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mn-ea"/>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mn-ea"/>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ea typeface="+mn-ea"/>
                <a:cs typeface="Arial" pitchFamily="34" charset="0"/>
              </a:defRPr>
            </a:lvl1pPr>
          </a:lstStyle>
          <a:p>
            <a:pPr>
              <a:defRPr/>
            </a:pPr>
            <a:fld id="{913A2EAB-BD7D-4823-9CA7-C767DCF7AE82}" type="slidenum">
              <a:rPr lang="en-US"/>
              <a:pPr>
                <a:defRPr/>
              </a:pPr>
              <a:t>‹#›</a:t>
            </a:fld>
            <a:endParaRPr lang="en-US"/>
          </a:p>
        </p:txBody>
      </p:sp>
      <p:sp>
        <p:nvSpPr>
          <p:cNvPr id="1032" name="Rectangle 8"/>
          <p:cNvSpPr>
            <a:spLocks noChangeArrowheads="1"/>
          </p:cNvSpPr>
          <p:nvPr userDrawn="1"/>
        </p:nvSpPr>
        <p:spPr bwMode="auto">
          <a:xfrm>
            <a:off x="1219200" y="990600"/>
            <a:ext cx="7924800" cy="76200"/>
          </a:xfrm>
          <a:prstGeom prst="rect">
            <a:avLst/>
          </a:prstGeom>
          <a:solidFill>
            <a:srgbClr val="008080"/>
          </a:solidFill>
          <a:ln w="9525">
            <a:noFill/>
            <a:miter lim="800000"/>
            <a:headEnd/>
            <a:tailEnd/>
          </a:ln>
        </p:spPr>
        <p:txBody>
          <a:bodyPr wrap="none" anchor="ctr"/>
          <a:lstStyle/>
          <a:p>
            <a:pPr>
              <a:defRPr/>
            </a:pPr>
            <a:endParaRPr lang="en-US" sz="1400">
              <a:solidFill>
                <a:srgbClr val="000000"/>
              </a:solidFill>
              <a:latin typeface="Arial" pitchFamily="34" charset="0"/>
              <a:ea typeface="+mn-ea"/>
            </a:endParaRPr>
          </a:p>
        </p:txBody>
      </p:sp>
      <p:sp>
        <p:nvSpPr>
          <p:cNvPr id="1033" name="Rectangle 9"/>
          <p:cNvSpPr>
            <a:spLocks noChangeArrowheads="1"/>
          </p:cNvSpPr>
          <p:nvPr userDrawn="1"/>
        </p:nvSpPr>
        <p:spPr bwMode="auto">
          <a:xfrm>
            <a:off x="0" y="990600"/>
            <a:ext cx="1066800" cy="76200"/>
          </a:xfrm>
          <a:prstGeom prst="rect">
            <a:avLst/>
          </a:prstGeom>
          <a:solidFill>
            <a:srgbClr val="56CC0B"/>
          </a:solidFill>
          <a:ln w="9525">
            <a:noFill/>
            <a:miter lim="800000"/>
            <a:headEnd/>
            <a:tailEnd/>
          </a:ln>
        </p:spPr>
        <p:txBody>
          <a:bodyPr wrap="none" anchor="ctr"/>
          <a:lstStyle/>
          <a:p>
            <a:pPr>
              <a:defRPr/>
            </a:pPr>
            <a:endParaRPr lang="en-US" sz="1400">
              <a:solidFill>
                <a:srgbClr val="000000"/>
              </a:solidFill>
              <a:latin typeface="Arial" pitchFamily="34" charset="0"/>
              <a:ea typeface="+mn-ea"/>
            </a:endParaRPr>
          </a:p>
        </p:txBody>
      </p:sp>
      <p:sp>
        <p:nvSpPr>
          <p:cNvPr id="1035" name="Rectangle 11"/>
          <p:cNvSpPr>
            <a:spLocks noChangeArrowheads="1"/>
          </p:cNvSpPr>
          <p:nvPr userDrawn="1"/>
        </p:nvSpPr>
        <p:spPr bwMode="auto">
          <a:xfrm>
            <a:off x="0" y="6616700"/>
            <a:ext cx="1066800" cy="76200"/>
          </a:xfrm>
          <a:prstGeom prst="rect">
            <a:avLst/>
          </a:prstGeom>
          <a:solidFill>
            <a:srgbClr val="56CC0B"/>
          </a:solidFill>
          <a:ln w="9525">
            <a:noFill/>
            <a:miter lim="800000"/>
            <a:headEnd/>
            <a:tailEnd/>
          </a:ln>
        </p:spPr>
        <p:txBody>
          <a:bodyPr wrap="none" anchor="ctr"/>
          <a:lstStyle/>
          <a:p>
            <a:pPr>
              <a:defRPr/>
            </a:pPr>
            <a:endParaRPr lang="en-US" sz="1400">
              <a:solidFill>
                <a:srgbClr val="000000"/>
              </a:solidFill>
              <a:latin typeface="Arial" pitchFamily="34" charset="0"/>
              <a:ea typeface="+mn-ea"/>
            </a:endParaRPr>
          </a:p>
        </p:txBody>
      </p:sp>
      <p:pic>
        <p:nvPicPr>
          <p:cNvPr id="7177" name="Picture 12" descr="Untitled-2"/>
          <p:cNvPicPr>
            <a:picLocks noChangeAspect="1" noChangeArrowheads="1"/>
          </p:cNvPicPr>
          <p:nvPr userDrawn="1"/>
        </p:nvPicPr>
        <p:blipFill>
          <a:blip r:embed="rId17" cstate="print"/>
          <a:srcRect/>
          <a:stretch>
            <a:fillRect/>
          </a:stretch>
        </p:blipFill>
        <p:spPr bwMode="auto">
          <a:xfrm>
            <a:off x="7696200" y="152400"/>
            <a:ext cx="1271588" cy="1447800"/>
          </a:xfrm>
          <a:prstGeom prst="rect">
            <a:avLst/>
          </a:prstGeom>
          <a:noFill/>
          <a:ln w="9525">
            <a:noFill/>
            <a:miter lim="800000"/>
            <a:headEnd/>
            <a:tailEnd/>
          </a:ln>
        </p:spPr>
      </p:pic>
      <p:pic>
        <p:nvPicPr>
          <p:cNvPr id="7178" name="Picture 13" descr="Untitled-1"/>
          <p:cNvPicPr>
            <a:picLocks noChangeAspect="1" noChangeArrowheads="1"/>
          </p:cNvPicPr>
          <p:nvPr userDrawn="1"/>
        </p:nvPicPr>
        <p:blipFill>
          <a:blip r:embed="rId18" cstate="print"/>
          <a:srcRect/>
          <a:stretch>
            <a:fillRect/>
          </a:stretch>
        </p:blipFill>
        <p:spPr bwMode="auto">
          <a:xfrm>
            <a:off x="0" y="0"/>
            <a:ext cx="7874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 id="2147484048" r:id="rId13"/>
    <p:sldLayoutId id="2147484049" r:id="rId14"/>
    <p:sldLayoutId id="2147484050" r:id="rId15"/>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hyperlink" Target="http://www.wowowow.com/post/saudi-king-appoints-first-ever-female-foreign-minister-video-209921" TargetMode="External"/><Relationship Id="rId10" Type="http://schemas.openxmlformats.org/officeDocument/2006/relationships/image" Target="../media/image25.jpeg"/><Relationship Id="rId4" Type="http://schemas.openxmlformats.org/officeDocument/2006/relationships/image" Target="../media/image20.jpeg"/><Relationship Id="rId9" Type="http://schemas.openxmlformats.org/officeDocument/2006/relationships/image" Target="../media/image24.jpeg"/></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5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5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27.jpeg"/></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195" name="Rectangle 13"/>
          <p:cNvSpPr>
            <a:spLocks noChangeArrowheads="1"/>
          </p:cNvSpPr>
          <p:nvPr/>
        </p:nvSpPr>
        <p:spPr bwMode="auto">
          <a:xfrm>
            <a:off x="0" y="6781800"/>
            <a:ext cx="9144000" cy="76200"/>
          </a:xfrm>
          <a:prstGeom prst="rect">
            <a:avLst/>
          </a:prstGeom>
          <a:solidFill>
            <a:srgbClr val="008080"/>
          </a:solidFill>
          <a:ln w="9525">
            <a:noFill/>
            <a:miter lim="800000"/>
            <a:headEnd/>
            <a:tailEnd/>
          </a:ln>
        </p:spPr>
        <p:txBody>
          <a:bodyPr wrap="none" anchor="ctr"/>
          <a:lstStyle/>
          <a:p>
            <a:pPr eaLnBrk="0" hangingPunct="0"/>
            <a:endParaRPr lang="en-US" sz="4400">
              <a:ea typeface="MS PGothic" pitchFamily="34" charset="-128"/>
            </a:endParaRPr>
          </a:p>
        </p:txBody>
      </p:sp>
      <p:pic>
        <p:nvPicPr>
          <p:cNvPr id="8196" name="Picture 1029" descr="UNEP-Logo"/>
          <p:cNvPicPr>
            <a:picLocks noChangeAspect="1" noChangeArrowheads="1"/>
          </p:cNvPicPr>
          <p:nvPr/>
        </p:nvPicPr>
        <p:blipFill>
          <a:blip r:embed="rId4" cstate="print"/>
          <a:srcRect/>
          <a:stretch>
            <a:fillRect/>
          </a:stretch>
        </p:blipFill>
        <p:spPr bwMode="auto">
          <a:xfrm>
            <a:off x="3810000" y="174625"/>
            <a:ext cx="1431925" cy="1676400"/>
          </a:xfrm>
          <a:prstGeom prst="rect">
            <a:avLst/>
          </a:prstGeom>
          <a:noFill/>
          <a:ln w="9525">
            <a:noFill/>
            <a:miter lim="800000"/>
            <a:headEnd/>
            <a:tailEnd/>
          </a:ln>
        </p:spPr>
      </p:pic>
      <p:sp>
        <p:nvSpPr>
          <p:cNvPr id="6" name="Text Box 9"/>
          <p:cNvSpPr txBox="1">
            <a:spLocks noChangeArrowheads="1"/>
          </p:cNvSpPr>
          <p:nvPr/>
        </p:nvSpPr>
        <p:spPr bwMode="auto">
          <a:xfrm>
            <a:off x="357188" y="2000250"/>
            <a:ext cx="8435975" cy="2185214"/>
          </a:xfrm>
          <a:prstGeom prst="rect">
            <a:avLst/>
          </a:prstGeom>
          <a:noFill/>
          <a:ln w="9525">
            <a:noFill/>
            <a:miter lim="800000"/>
            <a:headEnd/>
            <a:tailEnd/>
          </a:ln>
        </p:spPr>
        <p:txBody>
          <a:bodyPr>
            <a:spAutoFit/>
          </a:bodyPr>
          <a:lstStyle>
            <a:defPPr>
              <a:defRPr lang="en-US"/>
            </a:defPPr>
            <a:lvl1pPr algn="l" rtl="0" eaLnBrk="0" fontAlgn="base" hangingPunct="0">
              <a:spcBef>
                <a:spcPct val="0"/>
              </a:spcBef>
              <a:spcAft>
                <a:spcPct val="0"/>
              </a:spcAft>
              <a:defRPr sz="40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40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40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40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4000" kern="1200">
                <a:solidFill>
                  <a:schemeClr val="tx1"/>
                </a:solidFill>
                <a:latin typeface="Arial" charset="0"/>
                <a:ea typeface="MS PGothic" pitchFamily="34" charset="-128"/>
                <a:cs typeface="+mn-cs"/>
              </a:defRPr>
            </a:lvl5pPr>
            <a:lvl6pPr marL="2286000" algn="l" defTabSz="914400" rtl="0" eaLnBrk="1" latinLnBrk="0" hangingPunct="1">
              <a:defRPr sz="4000" kern="1200">
                <a:solidFill>
                  <a:schemeClr val="tx1"/>
                </a:solidFill>
                <a:latin typeface="Arial" charset="0"/>
                <a:ea typeface="MS PGothic" pitchFamily="34" charset="-128"/>
                <a:cs typeface="+mn-cs"/>
              </a:defRPr>
            </a:lvl6pPr>
            <a:lvl7pPr marL="2743200" algn="l" defTabSz="914400" rtl="0" eaLnBrk="1" latinLnBrk="0" hangingPunct="1">
              <a:defRPr sz="4000" kern="1200">
                <a:solidFill>
                  <a:schemeClr val="tx1"/>
                </a:solidFill>
                <a:latin typeface="Arial" charset="0"/>
                <a:ea typeface="MS PGothic" pitchFamily="34" charset="-128"/>
                <a:cs typeface="+mn-cs"/>
              </a:defRPr>
            </a:lvl7pPr>
            <a:lvl8pPr marL="3200400" algn="l" defTabSz="914400" rtl="0" eaLnBrk="1" latinLnBrk="0" hangingPunct="1">
              <a:defRPr sz="4000" kern="1200">
                <a:solidFill>
                  <a:schemeClr val="tx1"/>
                </a:solidFill>
                <a:latin typeface="Arial" charset="0"/>
                <a:ea typeface="MS PGothic" pitchFamily="34" charset="-128"/>
                <a:cs typeface="+mn-cs"/>
              </a:defRPr>
            </a:lvl8pPr>
            <a:lvl9pPr marL="3657600" algn="l" defTabSz="914400" rtl="0" eaLnBrk="1" latinLnBrk="0" hangingPunct="1">
              <a:defRPr sz="4000" kern="1200">
                <a:solidFill>
                  <a:schemeClr val="tx1"/>
                </a:solidFill>
                <a:latin typeface="Arial" charset="0"/>
                <a:ea typeface="MS PGothic" pitchFamily="34" charset="-128"/>
                <a:cs typeface="+mn-cs"/>
              </a:defRPr>
            </a:lvl9pPr>
          </a:lstStyle>
          <a:p>
            <a:pPr algn="ctr">
              <a:defRPr/>
            </a:pPr>
            <a:r>
              <a:rPr lang="ar-EG" sz="3800" b="1" dirty="0" smtClean="0">
                <a:solidFill>
                  <a:srgbClr val="003366"/>
                </a:solidFill>
                <a:effectLst>
                  <a:outerShdw blurRad="38100" dist="38100" dir="2700000" algn="tl">
                    <a:srgbClr val="C0C0C0"/>
                  </a:outerShdw>
                </a:effectLst>
                <a:latin typeface="+mj-lt"/>
              </a:rPr>
              <a:t>الدليل التدريبي للتقييم البيئي المتكامل للمنطقة العربية</a:t>
            </a:r>
            <a:endParaRPr lang="en-US" sz="3800" b="1" dirty="0">
              <a:solidFill>
                <a:srgbClr val="003366"/>
              </a:solidFill>
              <a:effectLst>
                <a:outerShdw blurRad="38100" dist="38100" dir="2700000" algn="tl">
                  <a:srgbClr val="C0C0C0"/>
                </a:outerShdw>
              </a:effectLst>
              <a:latin typeface="+mj-lt"/>
            </a:endParaRPr>
          </a:p>
          <a:p>
            <a:pPr algn="ctr">
              <a:defRPr/>
            </a:pPr>
            <a:r>
              <a:rPr lang="en-US" sz="2800" b="1" dirty="0">
                <a:solidFill>
                  <a:srgbClr val="008000"/>
                </a:solidFill>
                <a:effectLst>
                  <a:outerShdw blurRad="38100" dist="38100" dir="2700000" algn="tl">
                    <a:srgbClr val="C0C0C0"/>
                  </a:outerShdw>
                </a:effectLst>
              </a:rPr>
              <a:t/>
            </a:r>
            <a:br>
              <a:rPr lang="en-US" sz="2800" b="1" dirty="0">
                <a:solidFill>
                  <a:srgbClr val="008000"/>
                </a:solidFill>
                <a:effectLst>
                  <a:outerShdw blurRad="38100" dist="38100" dir="2700000" algn="tl">
                    <a:srgbClr val="C0C0C0"/>
                  </a:outerShdw>
                </a:effectLst>
              </a:rPr>
            </a:br>
            <a:r>
              <a:rPr lang="en-US" sz="2800" b="1" dirty="0"/>
              <a:t> </a:t>
            </a:r>
            <a:r>
              <a:rPr lang="ar-EG" sz="3400" b="1" dirty="0" smtClean="0"/>
              <a:t>الوحدة التدريبية رقم 3: </a:t>
            </a:r>
          </a:p>
          <a:p>
            <a:pPr algn="ctr"/>
            <a:r>
              <a:rPr lang="ar-LB" sz="3600" b="1" i="1" dirty="0">
                <a:effectLst>
                  <a:outerShdw blurRad="38100" dist="38100" dir="2700000" algn="tl">
                    <a:srgbClr val="C0C0C0"/>
                  </a:outerShdw>
                </a:effectLst>
              </a:rPr>
              <a:t>وضع استراتيجية التأثير للتقييم البيئي </a:t>
            </a:r>
            <a:r>
              <a:rPr lang="ar-LB" sz="3600" b="1" i="1" dirty="0" smtClean="0">
                <a:effectLst>
                  <a:outerShdw blurRad="38100" dist="38100" dir="2700000" algn="tl">
                    <a:srgbClr val="C0C0C0"/>
                  </a:outerShdw>
                </a:effectLst>
              </a:rPr>
              <a:t>المتكامل</a:t>
            </a:r>
            <a:endParaRPr lang="en-US" sz="3600" i="1" dirty="0">
              <a:solidFill>
                <a:srgbClr val="EFA40F"/>
              </a:solidFill>
              <a:effectLst>
                <a:outerShdw blurRad="38100" dist="38100" dir="2700000" algn="tl">
                  <a:srgbClr val="C0C0C0"/>
                </a:outerShdw>
              </a:effectLst>
            </a:endParaRPr>
          </a:p>
        </p:txBody>
      </p:sp>
    </p:spTree>
    <p:extLst>
      <p:ext uri="{BB962C8B-B14F-4D97-AF65-F5344CB8AC3E}">
        <p14:creationId xmlns:p14="http://schemas.microsoft.com/office/powerpoint/2010/main" xmlns="" val="123855193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575013" y="134910"/>
            <a:ext cx="7010400" cy="715963"/>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ar-BH" sz="3200" b="0" dirty="0" smtClean="0">
                <a:solidFill>
                  <a:schemeClr val="tx1"/>
                </a:solidFill>
              </a:rPr>
              <a:t>تعريف التأثير</a:t>
            </a:r>
          </a:p>
        </p:txBody>
      </p:sp>
      <p:sp>
        <p:nvSpPr>
          <p:cNvPr id="196611" name="Rectangle 3"/>
          <p:cNvSpPr>
            <a:spLocks noGrp="1" noChangeArrowheads="1"/>
          </p:cNvSpPr>
          <p:nvPr>
            <p:ph type="body" idx="1"/>
          </p:nvPr>
        </p:nvSpPr>
        <p:spPr>
          <a:xfrm>
            <a:off x="465138" y="1978287"/>
            <a:ext cx="4456112" cy="2923498"/>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eaLnBrk="1" hangingPunct="1">
              <a:buClrTx/>
              <a:buSzPct val="100000"/>
              <a:buFont typeface="Arial" pitchFamily="34" charset="0"/>
              <a:buChar char="•"/>
            </a:pPr>
            <a:r>
              <a:rPr lang="ar-BH" sz="2800" b="0" dirty="0" smtClean="0">
                <a:solidFill>
                  <a:schemeClr val="tx1"/>
                </a:solidFill>
              </a:rPr>
              <a:t>ببساطة ، هو قدرة التقييم في قيادة الحكومات وا</a:t>
            </a:r>
            <a:r>
              <a:rPr lang="ar-EG" sz="2800" b="0" dirty="0" smtClean="0">
                <a:solidFill>
                  <a:schemeClr val="tx1"/>
                </a:solidFill>
              </a:rPr>
              <a:t>لفاعلين</a:t>
            </a:r>
            <a:r>
              <a:rPr lang="ar-LB" sz="2800" b="0" dirty="0" smtClean="0">
                <a:solidFill>
                  <a:schemeClr val="tx1"/>
                </a:solidFill>
              </a:rPr>
              <a:t> </a:t>
            </a:r>
            <a:r>
              <a:rPr lang="ar-BH" sz="2800" b="0" dirty="0" smtClean="0">
                <a:solidFill>
                  <a:schemeClr val="tx1"/>
                </a:solidFill>
              </a:rPr>
              <a:t>على اعتماد سياسات وسلوكيات</a:t>
            </a:r>
            <a:r>
              <a:rPr lang="ar-LB" sz="2800" b="0" dirty="0" smtClean="0">
                <a:solidFill>
                  <a:schemeClr val="tx1"/>
                </a:solidFill>
              </a:rPr>
              <a:t> مختلفة</a:t>
            </a:r>
            <a:r>
              <a:rPr lang="ar-EG" sz="2800" b="0" dirty="0" smtClean="0">
                <a:solidFill>
                  <a:schemeClr val="tx1"/>
                </a:solidFill>
              </a:rPr>
              <a:t> عما كانوا سيتبعوه</a:t>
            </a:r>
            <a:r>
              <a:rPr lang="ar-BH" sz="2800" b="0" dirty="0" smtClean="0">
                <a:solidFill>
                  <a:schemeClr val="tx1"/>
                </a:solidFill>
              </a:rPr>
              <a:t>. بيد أن هذا يفتقر إلى الكثير من ال</a:t>
            </a:r>
            <a:r>
              <a:rPr lang="ar-EG" sz="2800" b="0" dirty="0" smtClean="0">
                <a:solidFill>
                  <a:schemeClr val="tx1"/>
                </a:solidFill>
              </a:rPr>
              <a:t>فعل</a:t>
            </a:r>
            <a:r>
              <a:rPr lang="ar-BH" sz="2800" b="0" dirty="0" smtClean="0">
                <a:solidFill>
                  <a:schemeClr val="tx1"/>
                </a:solidFill>
              </a:rPr>
              <a:t>.</a:t>
            </a:r>
          </a:p>
          <a:p>
            <a:pPr algn="just" rtl="1" eaLnBrk="1" hangingPunct="1">
              <a:buClrTx/>
              <a:buSzPct val="100000"/>
              <a:buFont typeface="Arial" pitchFamily="34" charset="0"/>
              <a:buChar char="•"/>
            </a:pPr>
            <a:endParaRPr lang="ar-BH" sz="2800" b="0" dirty="0" smtClean="0">
              <a:solidFill>
                <a:schemeClr val="tx1"/>
              </a:solidFill>
            </a:endParaRPr>
          </a:p>
          <a:p>
            <a:pPr algn="just" rtl="1" eaLnBrk="1" hangingPunct="1">
              <a:buClrTx/>
              <a:buSzPct val="100000"/>
              <a:buFont typeface="Arial" pitchFamily="34" charset="0"/>
              <a:buChar char="•"/>
            </a:pPr>
            <a:endParaRPr lang="ar-BH" sz="2800" b="0" dirty="0" smtClean="0">
              <a:solidFill>
                <a:schemeClr val="tx1"/>
              </a:solidFill>
            </a:endParaRPr>
          </a:p>
        </p:txBody>
      </p:sp>
      <p:pic>
        <p:nvPicPr>
          <p:cNvPr id="196613" name="Picture 5" descr="IS349-028"/>
          <p:cNvPicPr>
            <a:picLocks noChangeAspect="1" noChangeArrowheads="1"/>
          </p:cNvPicPr>
          <p:nvPr/>
        </p:nvPicPr>
        <p:blipFill>
          <a:blip r:embed="rId3" cstate="print"/>
          <a:srcRect b="4991"/>
          <a:stretch>
            <a:fillRect/>
          </a:stretch>
        </p:blipFill>
        <p:spPr bwMode="auto">
          <a:xfrm>
            <a:off x="5265738" y="1611313"/>
            <a:ext cx="3048000" cy="386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fade">
                                      <p:cBhvr>
                                        <p:cTn id="7" dur="2000"/>
                                        <p:tgtEl>
                                          <p:spTgt spid="1966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6611">
                                            <p:txEl>
                                              <p:pRg st="0" end="0"/>
                                            </p:txEl>
                                          </p:spTgt>
                                        </p:tgtEl>
                                        <p:attrNameLst>
                                          <p:attrName>style.visibility</p:attrName>
                                        </p:attrNameLst>
                                      </p:cBhvr>
                                      <p:to>
                                        <p:strVal val="visible"/>
                                      </p:to>
                                    </p:set>
                                    <p:animEffect transition="in" filter="wipe(left)">
                                      <p:cBhvr>
                                        <p:cTn id="10" dur="500"/>
                                        <p:tgtEl>
                                          <p:spTgt spid="1966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96613"/>
                                        </p:tgtEl>
                                        <p:attrNameLst>
                                          <p:attrName>style.visibility</p:attrName>
                                        </p:attrNameLst>
                                      </p:cBhvr>
                                      <p:to>
                                        <p:strVal val="visible"/>
                                      </p:to>
                                    </p:set>
                                    <p:anim calcmode="lin" valueType="num">
                                      <p:cBhvr>
                                        <p:cTn id="15" dur="1000" fill="hold"/>
                                        <p:tgtEl>
                                          <p:spTgt spid="196613"/>
                                        </p:tgtEl>
                                        <p:attrNameLst>
                                          <p:attrName>ppt_w</p:attrName>
                                        </p:attrNameLst>
                                      </p:cBhvr>
                                      <p:tavLst>
                                        <p:tav tm="0">
                                          <p:val>
                                            <p:fltVal val="0"/>
                                          </p:val>
                                        </p:tav>
                                        <p:tav tm="100000">
                                          <p:val>
                                            <p:strVal val="#ppt_w"/>
                                          </p:val>
                                        </p:tav>
                                      </p:tavLst>
                                    </p:anim>
                                    <p:anim calcmode="lin" valueType="num">
                                      <p:cBhvr>
                                        <p:cTn id="16" dur="1000" fill="hold"/>
                                        <p:tgtEl>
                                          <p:spTgt spid="196613"/>
                                        </p:tgtEl>
                                        <p:attrNameLst>
                                          <p:attrName>ppt_h</p:attrName>
                                        </p:attrNameLst>
                                      </p:cBhvr>
                                      <p:tavLst>
                                        <p:tav tm="0">
                                          <p:val>
                                            <p:fltVal val="0"/>
                                          </p:val>
                                        </p:tav>
                                        <p:tav tm="100000">
                                          <p:val>
                                            <p:strVal val="#ppt_h"/>
                                          </p:val>
                                        </p:tav>
                                      </p:tavLst>
                                    </p:anim>
                                    <p:anim calcmode="lin" valueType="num">
                                      <p:cBhvr>
                                        <p:cTn id="17" dur="1000" fill="hold"/>
                                        <p:tgtEl>
                                          <p:spTgt spid="196613"/>
                                        </p:tgtEl>
                                        <p:attrNameLst>
                                          <p:attrName>style.rotation</p:attrName>
                                        </p:attrNameLst>
                                      </p:cBhvr>
                                      <p:tavLst>
                                        <p:tav tm="0">
                                          <p:val>
                                            <p:fltVal val="90"/>
                                          </p:val>
                                        </p:tav>
                                        <p:tav tm="100000">
                                          <p:val>
                                            <p:fltVal val="0"/>
                                          </p:val>
                                        </p:tav>
                                      </p:tavLst>
                                    </p:anim>
                                    <p:animEffect transition="in" filter="fade">
                                      <p:cBhvr>
                                        <p:cTn id="18" dur="1000"/>
                                        <p:tgtEl>
                                          <p:spTgt spid="196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P spid="1966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47713" y="0"/>
            <a:ext cx="7010400" cy="715963"/>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ar-BH" sz="3200" b="0" dirty="0" smtClean="0">
                <a:solidFill>
                  <a:schemeClr val="tx1"/>
                </a:solidFill>
              </a:rPr>
              <a:t>بمعنى أوسع</a:t>
            </a:r>
            <a:endParaRPr lang="en-US" sz="3200" b="0" dirty="0" smtClean="0">
              <a:solidFill>
                <a:schemeClr val="tx1"/>
              </a:solidFill>
            </a:endParaRPr>
          </a:p>
        </p:txBody>
      </p:sp>
      <p:sp>
        <p:nvSpPr>
          <p:cNvPr id="80899" name="Rectangle 3"/>
          <p:cNvSpPr>
            <a:spLocks noGrp="1" noChangeArrowheads="1"/>
          </p:cNvSpPr>
          <p:nvPr>
            <p:ph type="body" idx="1"/>
          </p:nvPr>
        </p:nvSpPr>
        <p:spPr>
          <a:xfrm>
            <a:off x="469900" y="1309688"/>
            <a:ext cx="6269038" cy="4176712"/>
          </a:xfrm>
          <a:noFill/>
          <a:ln w="9525">
            <a:noFill/>
            <a:miter lim="800000"/>
            <a:headEnd/>
            <a:tailEnd/>
          </a:ln>
        </p:spPr>
        <p:txBody>
          <a:bodyPr vert="horz" wrap="square" lIns="91440" tIns="45720" rIns="91440" bIns="45720" numCol="1" anchor="t" anchorCtr="0" compatLnSpc="1">
            <a:prstTxWarp prst="textNoShape">
              <a:avLst/>
            </a:prstTxWarp>
          </a:bodyPr>
          <a:lstStyle/>
          <a:p>
            <a:pPr algn="r" rtl="1" eaLnBrk="1" hangingPunct="1">
              <a:buClrTx/>
              <a:buSzPct val="100000"/>
              <a:buFont typeface="Wingdings" pitchFamily="2" charset="2"/>
              <a:buChar char="§"/>
            </a:pPr>
            <a:r>
              <a:rPr lang="ar-BH" sz="2800" b="0" dirty="0" smtClean="0">
                <a:solidFill>
                  <a:schemeClr val="tx1"/>
                </a:solidFill>
              </a:rPr>
              <a:t>هي التغييرات التي </a:t>
            </a:r>
            <a:r>
              <a:rPr lang="ar-EG" sz="2800" b="0" dirty="0" smtClean="0">
                <a:solidFill>
                  <a:schemeClr val="tx1"/>
                </a:solidFill>
              </a:rPr>
              <a:t>ت</a:t>
            </a:r>
            <a:r>
              <a:rPr lang="ar-BH" sz="2800" b="0" dirty="0" smtClean="0">
                <a:solidFill>
                  <a:schemeClr val="tx1"/>
                </a:solidFill>
              </a:rPr>
              <a:t>طر</a:t>
            </a:r>
            <a:r>
              <a:rPr lang="ar-EG" sz="2800" b="0" dirty="0" smtClean="0">
                <a:solidFill>
                  <a:schemeClr val="tx1"/>
                </a:solidFill>
              </a:rPr>
              <a:t>أ</a:t>
            </a:r>
            <a:r>
              <a:rPr lang="ar-BH" sz="2800" b="0" dirty="0" smtClean="0">
                <a:solidFill>
                  <a:schemeClr val="tx1"/>
                </a:solidFill>
              </a:rPr>
              <a:t> على</a:t>
            </a:r>
            <a:r>
              <a:rPr lang="en-US" sz="2800" b="0" dirty="0" smtClean="0">
                <a:solidFill>
                  <a:schemeClr val="tx1"/>
                </a:solidFill>
              </a:rPr>
              <a:t> </a:t>
            </a:r>
            <a:r>
              <a:rPr lang="ar-EG" sz="2800" b="0" dirty="0" smtClean="0">
                <a:solidFill>
                  <a:schemeClr val="tx1"/>
                </a:solidFill>
              </a:rPr>
              <a:t>نطاق</a:t>
            </a:r>
            <a:r>
              <a:rPr lang="ar-BH" sz="2800" b="0" dirty="0" smtClean="0">
                <a:solidFill>
                  <a:schemeClr val="tx1"/>
                </a:solidFill>
              </a:rPr>
              <a:t> </a:t>
            </a:r>
            <a:r>
              <a:rPr lang="ar-EG" sz="2800" b="0" dirty="0" smtClean="0">
                <a:solidFill>
                  <a:schemeClr val="tx1"/>
                </a:solidFill>
              </a:rPr>
              <a:t>ال</a:t>
            </a:r>
            <a:r>
              <a:rPr lang="ar-BH" sz="2800" b="0" dirty="0" smtClean="0">
                <a:solidFill>
                  <a:schemeClr val="tx1"/>
                </a:solidFill>
              </a:rPr>
              <a:t>قضية</a:t>
            </a:r>
            <a:endParaRPr lang="en-US" sz="2800" b="0" dirty="0" smtClean="0">
              <a:solidFill>
                <a:schemeClr val="tx1"/>
              </a:solidFill>
            </a:endParaRPr>
          </a:p>
          <a:p>
            <a:pPr algn="r" rtl="1" eaLnBrk="1" hangingPunct="1">
              <a:buClrTx/>
              <a:buSzPct val="100000"/>
              <a:buFont typeface="Wingdings" pitchFamily="2" charset="2"/>
              <a:buChar char="§"/>
            </a:pPr>
            <a:endParaRPr lang="en-US" sz="2800" b="0" dirty="0" smtClean="0">
              <a:solidFill>
                <a:schemeClr val="tx1"/>
              </a:solidFill>
            </a:endParaRPr>
          </a:p>
          <a:p>
            <a:pPr algn="r" rtl="1" eaLnBrk="1" hangingPunct="1">
              <a:buClrTx/>
              <a:buSzPct val="100000"/>
              <a:buFont typeface="Wingdings" pitchFamily="2" charset="2"/>
              <a:buChar char="§"/>
            </a:pPr>
            <a:endParaRPr lang="en-US" sz="2800" b="0" dirty="0" smtClean="0">
              <a:solidFill>
                <a:schemeClr val="tx1"/>
              </a:solidFill>
            </a:endParaRPr>
          </a:p>
          <a:p>
            <a:pPr algn="r" rtl="1" eaLnBrk="1" hangingPunct="1">
              <a:buClrTx/>
              <a:buSzPct val="100000"/>
              <a:buFont typeface="Wingdings" pitchFamily="2" charset="2"/>
              <a:buChar char="§"/>
            </a:pPr>
            <a:endParaRPr lang="ar-LB" sz="2800" b="0" dirty="0" smtClean="0">
              <a:solidFill>
                <a:schemeClr val="tx1"/>
              </a:solidFill>
            </a:endParaRPr>
          </a:p>
          <a:p>
            <a:pPr algn="r" rtl="1" eaLnBrk="1" hangingPunct="1">
              <a:buClrTx/>
              <a:buSzPct val="100000"/>
              <a:buFont typeface="Wingdings" pitchFamily="2" charset="2"/>
              <a:buChar char="§"/>
            </a:pPr>
            <a:r>
              <a:rPr lang="ar-EG" sz="2800" b="0" dirty="0" smtClean="0">
                <a:solidFill>
                  <a:schemeClr val="tx1"/>
                </a:solidFill>
              </a:rPr>
              <a:t>والذى</a:t>
            </a:r>
            <a:r>
              <a:rPr lang="ar-LB" sz="2800" b="0" dirty="0" smtClean="0">
                <a:solidFill>
                  <a:schemeClr val="tx1"/>
                </a:solidFill>
              </a:rPr>
              <a:t> </a:t>
            </a:r>
            <a:r>
              <a:rPr lang="ar-EG" sz="2800" b="0" dirty="0" smtClean="0">
                <a:solidFill>
                  <a:schemeClr val="tx1"/>
                </a:solidFill>
              </a:rPr>
              <a:t>ي</a:t>
            </a:r>
            <a:r>
              <a:rPr lang="ar-LB" sz="2800" b="0" dirty="0" smtClean="0">
                <a:solidFill>
                  <a:schemeClr val="tx1"/>
                </a:solidFill>
              </a:rPr>
              <a:t>عرف </a:t>
            </a:r>
            <a:r>
              <a:rPr lang="ar-EG" sz="2800" b="0" dirty="0" smtClean="0">
                <a:solidFill>
                  <a:schemeClr val="tx1"/>
                </a:solidFill>
              </a:rPr>
              <a:t>بالساحات</a:t>
            </a:r>
            <a:r>
              <a:rPr lang="ar-LB" sz="2800" b="0" dirty="0" smtClean="0">
                <a:solidFill>
                  <a:schemeClr val="tx1"/>
                </a:solidFill>
              </a:rPr>
              <a:t> </a:t>
            </a:r>
            <a:r>
              <a:rPr lang="ar-EG" sz="2800" b="0" dirty="0" smtClean="0">
                <a:solidFill>
                  <a:schemeClr val="tx1"/>
                </a:solidFill>
              </a:rPr>
              <a:t>الذى يسعى فيها الفاعلين المهتمين تناول قضية ذات اهتمام مشترك لهم فيها معتقادات وافضلية سياسات مختلفة</a:t>
            </a:r>
            <a:r>
              <a:rPr lang="ar-LB" sz="2800" b="0" dirty="0" smtClean="0">
                <a:solidFill>
                  <a:schemeClr val="tx1"/>
                </a:solidFill>
              </a:rPr>
              <a:t>.</a:t>
            </a:r>
          </a:p>
          <a:p>
            <a:pPr algn="r" rtl="1" eaLnBrk="1" hangingPunct="1">
              <a:buClrTx/>
              <a:buSzPct val="100000"/>
              <a:buFont typeface="Wingdings" pitchFamily="2" charset="2"/>
              <a:buChar char="§"/>
            </a:pPr>
            <a:endParaRPr lang="en-US" sz="2800" b="0" dirty="0" smtClean="0">
              <a:solidFill>
                <a:schemeClr val="tx1"/>
              </a:solidFill>
            </a:endParaRPr>
          </a:p>
          <a:p>
            <a:pPr algn="r" rtl="1" eaLnBrk="1" hangingPunct="1">
              <a:buClrTx/>
              <a:buSzPct val="100000"/>
              <a:buFont typeface="Wingdings" pitchFamily="2" charset="2"/>
              <a:buChar char="§"/>
            </a:pPr>
            <a:endParaRPr lang="en-US" sz="2800" b="0" dirty="0" smtClean="0">
              <a:solidFill>
                <a:schemeClr val="tx1"/>
              </a:solidFill>
            </a:endParaRPr>
          </a:p>
        </p:txBody>
      </p:sp>
      <p:sp>
        <p:nvSpPr>
          <p:cNvPr id="273413" name="Text Box 5"/>
          <p:cNvSpPr txBox="1">
            <a:spLocks noChangeArrowheads="1"/>
          </p:cNvSpPr>
          <p:nvPr/>
        </p:nvSpPr>
        <p:spPr bwMode="auto">
          <a:xfrm>
            <a:off x="665163" y="2701925"/>
            <a:ext cx="5765800" cy="10402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r" rtl="1">
              <a:spcBef>
                <a:spcPct val="20000"/>
              </a:spcBef>
              <a:buSzPct val="100000"/>
              <a:buFont typeface="Arial" pitchFamily="34" charset="0"/>
              <a:buChar char="•"/>
            </a:pPr>
            <a:endParaRPr lang="ar-LB" sz="2800">
              <a:latin typeface="+mn-lt"/>
              <a:ea typeface="+mn-ea"/>
            </a:endParaRPr>
          </a:p>
          <a:p>
            <a:pPr marL="342900" indent="-342900" algn="r" rtl="1">
              <a:spcBef>
                <a:spcPct val="20000"/>
              </a:spcBef>
              <a:buSzPct val="100000"/>
              <a:buFont typeface="Arial" pitchFamily="34" charset="0"/>
              <a:buChar char="•"/>
            </a:pPr>
            <a:endParaRPr lang="ar-LB" sz="2800">
              <a:latin typeface="+mn-lt"/>
              <a:ea typeface="+mn-ea"/>
            </a:endParaRPr>
          </a:p>
        </p:txBody>
      </p:sp>
      <p:sp>
        <p:nvSpPr>
          <p:cNvPr id="273414" name="AutoShape 6"/>
          <p:cNvSpPr>
            <a:spLocks noChangeArrowheads="1"/>
          </p:cNvSpPr>
          <p:nvPr/>
        </p:nvSpPr>
        <p:spPr bwMode="auto">
          <a:xfrm rot="5183809">
            <a:off x="6511131" y="1870870"/>
            <a:ext cx="2441575" cy="2265362"/>
          </a:xfrm>
          <a:prstGeom prst="curvedDownArrow">
            <a:avLst>
              <a:gd name="adj1" fmla="val 21556"/>
              <a:gd name="adj2" fmla="val 43111"/>
              <a:gd name="adj3" fmla="val 29486"/>
            </a:avLst>
          </a:prstGeom>
          <a:gradFill rotWithShape="1">
            <a:gsLst>
              <a:gs pos="0">
                <a:srgbClr val="F7B43B"/>
              </a:gs>
              <a:gs pos="100000">
                <a:srgbClr val="FF3300"/>
              </a:gs>
            </a:gsLst>
            <a:path path="rect">
              <a:fillToRect l="50000" t="50000" r="50000" b="50000"/>
            </a:path>
          </a:gradFill>
          <a:ln w="9525">
            <a:solidFill>
              <a:schemeClr val="tx1"/>
            </a:solidFill>
            <a:miter lim="800000"/>
            <a:headEnd/>
            <a:tailEnd/>
          </a:ln>
        </p:spPr>
        <p:txBody>
          <a:bodyPr wrap="none" anchor="ctr"/>
          <a:lstStyle/>
          <a:p>
            <a:pPr eaLnBrk="0" hangingPunct="0"/>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3414"/>
                                        </p:tgtEl>
                                        <p:attrNameLst>
                                          <p:attrName>style.visibility</p:attrName>
                                        </p:attrNameLst>
                                      </p:cBhvr>
                                      <p:to>
                                        <p:strVal val="visible"/>
                                      </p:to>
                                    </p:set>
                                    <p:animEffect transition="in" filter="diamond(in)">
                                      <p:cBhvr>
                                        <p:cTn id="7" dur="2000"/>
                                        <p:tgtEl>
                                          <p:spTgt spid="2734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73413"/>
                                        </p:tgtEl>
                                        <p:attrNameLst>
                                          <p:attrName>style.visibility</p:attrName>
                                        </p:attrNameLst>
                                      </p:cBhvr>
                                      <p:to>
                                        <p:strVal val="visible"/>
                                      </p:to>
                                    </p:set>
                                    <p:animEffect transition="in" filter="fade">
                                      <p:cBhvr>
                                        <p:cTn id="12" dur="2000"/>
                                        <p:tgtEl>
                                          <p:spTgt spid="273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3" grpId="0"/>
      <p:bldP spid="2734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4"/>
          <p:cNvSpPr>
            <a:spLocks noChangeArrowheads="1"/>
          </p:cNvSpPr>
          <p:nvPr/>
        </p:nvSpPr>
        <p:spPr bwMode="auto">
          <a:xfrm>
            <a:off x="360363" y="1160463"/>
            <a:ext cx="7664450" cy="5218112"/>
          </a:xfrm>
          <a:prstGeom prst="horizontalScroll">
            <a:avLst>
              <a:gd name="adj" fmla="val 12500"/>
            </a:avLst>
          </a:prstGeom>
          <a:solidFill>
            <a:schemeClr val="bg2">
              <a:lumMod val="20000"/>
              <a:lumOff val="80000"/>
            </a:schemeClr>
          </a:solidFill>
          <a:ln w="9525">
            <a:solidFill>
              <a:schemeClr val="tx1"/>
            </a:solidFill>
            <a:round/>
            <a:headEnd/>
            <a:tailEnd/>
          </a:ln>
        </p:spPr>
        <p:txBody>
          <a:bodyPr wrap="none" anchor="ctr"/>
          <a:lstStyle/>
          <a:p>
            <a:pPr algn="ctr" rtl="1" eaLnBrk="0" hangingPunct="0"/>
            <a:r>
              <a:rPr lang="ar-BH" sz="3200" b="1" dirty="0">
                <a:solidFill>
                  <a:srgbClr val="000066"/>
                </a:solidFill>
              </a:rPr>
              <a:t>كما أننا بحاجة إلى الاعتراف بأن هناك</a:t>
            </a:r>
          </a:p>
          <a:p>
            <a:pPr algn="ctr" rtl="1" eaLnBrk="0" hangingPunct="0"/>
            <a:r>
              <a:rPr lang="ar-BH" sz="3200" b="1" dirty="0">
                <a:solidFill>
                  <a:srgbClr val="000066"/>
                </a:solidFill>
              </a:rPr>
              <a:t>  عوامل</a:t>
            </a:r>
            <a:r>
              <a:rPr lang="ar-EG" sz="3200" b="1" dirty="0">
                <a:solidFill>
                  <a:srgbClr val="000066"/>
                </a:solidFill>
              </a:rPr>
              <a:t> ليس لها علاقة بالتقييم </a:t>
            </a:r>
            <a:r>
              <a:rPr lang="ar-BH" sz="3200" b="1" dirty="0">
                <a:solidFill>
                  <a:srgbClr val="000066"/>
                </a:solidFill>
              </a:rPr>
              <a:t>، مثل الحلول </a:t>
            </a:r>
            <a:endParaRPr lang="ar-EG" sz="3200" b="1" dirty="0">
              <a:solidFill>
                <a:srgbClr val="000066"/>
              </a:solidFill>
            </a:endParaRPr>
          </a:p>
          <a:p>
            <a:pPr algn="ctr" rtl="1" eaLnBrk="0" hangingPunct="0"/>
            <a:r>
              <a:rPr lang="ar-BH" sz="3200" b="1" dirty="0">
                <a:solidFill>
                  <a:srgbClr val="000066"/>
                </a:solidFill>
              </a:rPr>
              <a:t>الاجتماعية والتكنولوجية ، والتي </a:t>
            </a:r>
            <a:r>
              <a:rPr lang="ar-EG" sz="3200" b="1" dirty="0">
                <a:solidFill>
                  <a:srgbClr val="000066"/>
                </a:solidFill>
              </a:rPr>
              <a:t>قد </a:t>
            </a:r>
            <a:r>
              <a:rPr lang="ar-BH" sz="3200" b="1" dirty="0">
                <a:solidFill>
                  <a:srgbClr val="000066"/>
                </a:solidFill>
              </a:rPr>
              <a:t>تتسبب في </a:t>
            </a:r>
            <a:endParaRPr lang="ar-EG" sz="3200" b="1" dirty="0">
              <a:solidFill>
                <a:srgbClr val="000066"/>
              </a:solidFill>
            </a:endParaRPr>
          </a:p>
          <a:p>
            <a:pPr algn="ctr" rtl="1" eaLnBrk="0" hangingPunct="0"/>
            <a:r>
              <a:rPr lang="ar-BH" sz="3200" b="1" dirty="0">
                <a:solidFill>
                  <a:srgbClr val="000066"/>
                </a:solidFill>
              </a:rPr>
              <a:t>إحداث تغييرات في قضية المجالات</a:t>
            </a:r>
            <a:endParaRPr lang="en-US" sz="3200" b="1" dirty="0">
              <a:solidFill>
                <a:srgbClr val="0000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502170" y="104930"/>
            <a:ext cx="7010400" cy="715963"/>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ar-BH" sz="3200" b="0" dirty="0" smtClean="0">
                <a:solidFill>
                  <a:schemeClr val="tx1"/>
                </a:solidFill>
              </a:rPr>
              <a:t>نقاط للمساعدة على الحل</a:t>
            </a:r>
          </a:p>
        </p:txBody>
      </p:sp>
      <p:sp>
        <p:nvSpPr>
          <p:cNvPr id="200707" name="Rectangle 3"/>
          <p:cNvSpPr>
            <a:spLocks noGrp="1" noChangeArrowheads="1"/>
          </p:cNvSpPr>
          <p:nvPr>
            <p:ph type="body" sz="half" idx="1"/>
          </p:nvPr>
        </p:nvSpPr>
        <p:spPr>
          <a:xfrm>
            <a:off x="515938" y="1370013"/>
            <a:ext cx="4697412" cy="5199062"/>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eaLnBrk="1" hangingPunct="1">
              <a:buClrTx/>
              <a:buSzPct val="100000"/>
              <a:buFont typeface="Wingdings" pitchFamily="2" charset="2"/>
              <a:buChar char="§"/>
            </a:pPr>
            <a:r>
              <a:rPr lang="ar-BH" b="0" dirty="0" smtClean="0">
                <a:solidFill>
                  <a:schemeClr val="tx1"/>
                </a:solidFill>
              </a:rPr>
              <a:t>يعتبر التقييم عملية اجتماعية حيث العلماء وصانعي السياسات ، وسائر ا</a:t>
            </a:r>
            <a:r>
              <a:rPr lang="ar-EG" b="0" dirty="0" smtClean="0">
                <a:solidFill>
                  <a:schemeClr val="tx1"/>
                </a:solidFill>
              </a:rPr>
              <a:t>لمعنين</a:t>
            </a:r>
            <a:r>
              <a:rPr lang="ar-BH" b="0" dirty="0" smtClean="0">
                <a:solidFill>
                  <a:schemeClr val="tx1"/>
                </a:solidFill>
              </a:rPr>
              <a:t> </a:t>
            </a:r>
            <a:r>
              <a:rPr lang="ar-EG" b="0" dirty="0" smtClean="0">
                <a:solidFill>
                  <a:schemeClr val="tx1"/>
                </a:solidFill>
              </a:rPr>
              <a:t>ي</a:t>
            </a:r>
            <a:r>
              <a:rPr lang="ar-BH" b="0" dirty="0" smtClean="0">
                <a:solidFill>
                  <a:schemeClr val="tx1"/>
                </a:solidFill>
              </a:rPr>
              <a:t>جمع</a:t>
            </a:r>
            <a:r>
              <a:rPr lang="ar-EG" b="0" dirty="0" smtClean="0">
                <a:solidFill>
                  <a:schemeClr val="tx1"/>
                </a:solidFill>
              </a:rPr>
              <a:t>وا</a:t>
            </a:r>
            <a:r>
              <a:rPr lang="ar-BH" b="0" dirty="0" smtClean="0">
                <a:solidFill>
                  <a:schemeClr val="tx1"/>
                </a:solidFill>
              </a:rPr>
              <a:t> البيانات و</a:t>
            </a:r>
            <a:r>
              <a:rPr lang="ar-EG" b="0" dirty="0" smtClean="0">
                <a:solidFill>
                  <a:schemeClr val="tx1"/>
                </a:solidFill>
              </a:rPr>
              <a:t>ي</a:t>
            </a:r>
            <a:r>
              <a:rPr lang="ar-LB" b="0" dirty="0" smtClean="0">
                <a:solidFill>
                  <a:schemeClr val="tx1"/>
                </a:solidFill>
              </a:rPr>
              <a:t>جر</a:t>
            </a:r>
            <a:r>
              <a:rPr lang="ar-EG" b="0" dirty="0" smtClean="0">
                <a:solidFill>
                  <a:schemeClr val="tx1"/>
                </a:solidFill>
              </a:rPr>
              <a:t>وا</a:t>
            </a:r>
            <a:r>
              <a:rPr lang="ar-BH" b="0" dirty="0" smtClean="0">
                <a:solidFill>
                  <a:schemeClr val="tx1"/>
                </a:solidFill>
              </a:rPr>
              <a:t> </a:t>
            </a:r>
            <a:r>
              <a:rPr lang="ar-EG" b="0" dirty="0" smtClean="0">
                <a:solidFill>
                  <a:schemeClr val="tx1"/>
                </a:solidFill>
              </a:rPr>
              <a:t>ال</a:t>
            </a:r>
            <a:r>
              <a:rPr lang="ar-BH" b="0" dirty="0" smtClean="0">
                <a:solidFill>
                  <a:schemeClr val="tx1"/>
                </a:solidFill>
              </a:rPr>
              <a:t>تح</a:t>
            </a:r>
            <a:r>
              <a:rPr lang="ar-EG" b="0" dirty="0" smtClean="0">
                <a:solidFill>
                  <a:schemeClr val="tx1"/>
                </a:solidFill>
              </a:rPr>
              <a:t>ا</a:t>
            </a:r>
            <a:r>
              <a:rPr lang="ar-BH" b="0" dirty="0" smtClean="0">
                <a:solidFill>
                  <a:schemeClr val="tx1"/>
                </a:solidFill>
              </a:rPr>
              <a:t>ليل و</a:t>
            </a:r>
            <a:r>
              <a:rPr lang="ar-EG" b="0" dirty="0" smtClean="0">
                <a:solidFill>
                  <a:schemeClr val="tx1"/>
                </a:solidFill>
              </a:rPr>
              <a:t>ي</a:t>
            </a:r>
            <a:r>
              <a:rPr lang="ar-BH" b="0" dirty="0" smtClean="0">
                <a:solidFill>
                  <a:schemeClr val="tx1"/>
                </a:solidFill>
              </a:rPr>
              <a:t>شرح</a:t>
            </a:r>
            <a:r>
              <a:rPr lang="ar-EG" b="0" dirty="0" smtClean="0">
                <a:solidFill>
                  <a:schemeClr val="tx1"/>
                </a:solidFill>
              </a:rPr>
              <a:t>وا</a:t>
            </a:r>
            <a:r>
              <a:rPr lang="ar-BH" b="0" dirty="0" smtClean="0">
                <a:solidFill>
                  <a:schemeClr val="tx1"/>
                </a:solidFill>
              </a:rPr>
              <a:t> و</a:t>
            </a:r>
            <a:r>
              <a:rPr lang="ar-EG" b="0" dirty="0" smtClean="0">
                <a:solidFill>
                  <a:schemeClr val="tx1"/>
                </a:solidFill>
              </a:rPr>
              <a:t>ي</a:t>
            </a:r>
            <a:r>
              <a:rPr lang="ar-LB" b="0" dirty="0" smtClean="0">
                <a:solidFill>
                  <a:schemeClr val="tx1"/>
                </a:solidFill>
              </a:rPr>
              <a:t>تناقش</a:t>
            </a:r>
            <a:r>
              <a:rPr lang="ar-EG" b="0" dirty="0" smtClean="0">
                <a:solidFill>
                  <a:schemeClr val="tx1"/>
                </a:solidFill>
              </a:rPr>
              <a:t>وا</a:t>
            </a:r>
            <a:r>
              <a:rPr lang="ar-BH" b="0" dirty="0" smtClean="0">
                <a:solidFill>
                  <a:schemeClr val="tx1"/>
                </a:solidFill>
              </a:rPr>
              <a:t> و</a:t>
            </a:r>
            <a:r>
              <a:rPr lang="ar-EG" b="0" dirty="0" smtClean="0">
                <a:solidFill>
                  <a:schemeClr val="tx1"/>
                </a:solidFill>
              </a:rPr>
              <a:t>ي</a:t>
            </a:r>
            <a:r>
              <a:rPr lang="ar-BH" b="0" dirty="0" smtClean="0">
                <a:solidFill>
                  <a:schemeClr val="tx1"/>
                </a:solidFill>
              </a:rPr>
              <a:t>تعلم</a:t>
            </a:r>
            <a:r>
              <a:rPr lang="ar-EG" b="0" dirty="0" smtClean="0">
                <a:solidFill>
                  <a:schemeClr val="tx1"/>
                </a:solidFill>
              </a:rPr>
              <a:t>وا</a:t>
            </a:r>
            <a:r>
              <a:rPr lang="ar-BH" b="0" dirty="0" smtClean="0">
                <a:solidFill>
                  <a:schemeClr val="tx1"/>
                </a:solidFill>
              </a:rPr>
              <a:t> و</a:t>
            </a:r>
            <a:r>
              <a:rPr lang="ar-EG" b="0" dirty="0" smtClean="0">
                <a:solidFill>
                  <a:schemeClr val="tx1"/>
                </a:solidFill>
              </a:rPr>
              <a:t>ي</a:t>
            </a:r>
            <a:r>
              <a:rPr lang="ar-BH" b="0" dirty="0" smtClean="0">
                <a:solidFill>
                  <a:schemeClr val="tx1"/>
                </a:solidFill>
              </a:rPr>
              <a:t>تفاعل  بعضه</a:t>
            </a:r>
            <a:r>
              <a:rPr lang="ar-EG" b="0" dirty="0" smtClean="0">
                <a:solidFill>
                  <a:schemeClr val="tx1"/>
                </a:solidFill>
              </a:rPr>
              <a:t>م</a:t>
            </a:r>
            <a:r>
              <a:rPr lang="ar-BH" b="0" dirty="0" smtClean="0">
                <a:solidFill>
                  <a:schemeClr val="tx1"/>
                </a:solidFill>
              </a:rPr>
              <a:t> البعض حول القضايا التي ير</a:t>
            </a:r>
            <a:r>
              <a:rPr lang="ar-EG" b="0" dirty="0" smtClean="0">
                <a:solidFill>
                  <a:schemeClr val="tx1"/>
                </a:solidFill>
              </a:rPr>
              <a:t>كزعليها</a:t>
            </a:r>
            <a:r>
              <a:rPr lang="ar-BH" b="0" dirty="0" smtClean="0">
                <a:solidFill>
                  <a:schemeClr val="tx1"/>
                </a:solidFill>
              </a:rPr>
              <a:t> التقييم.</a:t>
            </a:r>
            <a:endParaRPr lang="ar-EG" b="0" dirty="0" smtClean="0">
              <a:solidFill>
                <a:schemeClr val="tx1"/>
              </a:solidFill>
            </a:endParaRPr>
          </a:p>
          <a:p>
            <a:pPr algn="just" rtl="1" eaLnBrk="1" hangingPunct="1">
              <a:buClrTx/>
              <a:buSzPct val="100000"/>
              <a:buFont typeface="Wingdings" pitchFamily="2" charset="2"/>
              <a:buChar char="§"/>
            </a:pPr>
            <a:endParaRPr lang="ar-BH" b="0" dirty="0" smtClean="0">
              <a:solidFill>
                <a:schemeClr val="tx1"/>
              </a:solidFill>
            </a:endParaRPr>
          </a:p>
          <a:p>
            <a:pPr algn="just" rtl="1" eaLnBrk="1" hangingPunct="1">
              <a:buClrTx/>
              <a:buSzPct val="100000"/>
              <a:buFont typeface="Wingdings" pitchFamily="2" charset="2"/>
              <a:buChar char="§"/>
            </a:pPr>
            <a:r>
              <a:rPr lang="ar-EG" b="0" dirty="0" smtClean="0">
                <a:solidFill>
                  <a:schemeClr val="tx1"/>
                </a:solidFill>
              </a:rPr>
              <a:t>انه</a:t>
            </a:r>
            <a:r>
              <a:rPr lang="ar-BH" b="0" dirty="0" smtClean="0">
                <a:solidFill>
                  <a:schemeClr val="tx1"/>
                </a:solidFill>
              </a:rPr>
              <a:t> العملية وليس ا</a:t>
            </a:r>
            <a:r>
              <a:rPr lang="ar-EG" b="0" dirty="0" smtClean="0">
                <a:solidFill>
                  <a:schemeClr val="tx1"/>
                </a:solidFill>
              </a:rPr>
              <a:t>لمنتج</a:t>
            </a:r>
            <a:endParaRPr lang="ar-BH" b="0" dirty="0" smtClean="0">
              <a:solidFill>
                <a:schemeClr val="tx1"/>
              </a:solidFill>
            </a:endParaRPr>
          </a:p>
          <a:p>
            <a:pPr algn="just" rtl="1" eaLnBrk="1" hangingPunct="1">
              <a:buClrTx/>
              <a:buSzPct val="100000"/>
              <a:buFont typeface="Wingdings" pitchFamily="2" charset="2"/>
              <a:buChar char="§"/>
            </a:pPr>
            <a:endParaRPr lang="ar-BH" b="0" dirty="0" smtClean="0">
              <a:solidFill>
                <a:schemeClr val="tx1"/>
              </a:solidFill>
            </a:endParaRPr>
          </a:p>
        </p:txBody>
      </p:sp>
      <p:pic>
        <p:nvPicPr>
          <p:cNvPr id="200708" name="Picture 4" descr="Abau Dhabi Round table"/>
          <p:cNvPicPr>
            <a:picLocks noChangeAspect="1" noChangeArrowheads="1"/>
          </p:cNvPicPr>
          <p:nvPr/>
        </p:nvPicPr>
        <p:blipFill>
          <a:blip r:embed="rId3" cstate="print"/>
          <a:srcRect/>
          <a:stretch>
            <a:fillRect/>
          </a:stretch>
        </p:blipFill>
        <p:spPr bwMode="auto">
          <a:xfrm>
            <a:off x="5402263" y="2032000"/>
            <a:ext cx="3417887" cy="256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0706"/>
                                        </p:tgtEl>
                                        <p:attrNameLst>
                                          <p:attrName>style.visibility</p:attrName>
                                        </p:attrNameLst>
                                      </p:cBhvr>
                                      <p:to>
                                        <p:strVal val="visible"/>
                                      </p:to>
                                    </p:set>
                                    <p:animEffect transition="in" filter="fade">
                                      <p:cBhvr>
                                        <p:cTn id="7" dur="2000"/>
                                        <p:tgtEl>
                                          <p:spTgt spid="2007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0" end="0"/>
                                            </p:txEl>
                                          </p:spTgt>
                                        </p:tgtEl>
                                        <p:attrNameLst>
                                          <p:attrName>style.visibility</p:attrName>
                                        </p:attrNameLst>
                                      </p:cBhvr>
                                      <p:to>
                                        <p:strVal val="visible"/>
                                      </p:to>
                                    </p:set>
                                    <p:animEffect transition="in" filter="wipe(left)">
                                      <p:cBhvr>
                                        <p:cTn id="12" dur="500"/>
                                        <p:tgtEl>
                                          <p:spTgt spid="2007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0707">
                                            <p:txEl>
                                              <p:pRg st="2" end="2"/>
                                            </p:txEl>
                                          </p:spTgt>
                                        </p:tgtEl>
                                        <p:attrNameLst>
                                          <p:attrName>style.visibility</p:attrName>
                                        </p:attrNameLst>
                                      </p:cBhvr>
                                      <p:to>
                                        <p:strVal val="visible"/>
                                      </p:to>
                                    </p:set>
                                    <p:animEffect transition="in" filter="wipe(left)">
                                      <p:cBhvr>
                                        <p:cTn id="17" dur="500"/>
                                        <p:tgtEl>
                                          <p:spTgt spid="200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200708"/>
                                        </p:tgtEl>
                                        <p:attrNameLst>
                                          <p:attrName>style.visibility</p:attrName>
                                        </p:attrNameLst>
                                      </p:cBhvr>
                                      <p:to>
                                        <p:strVal val="visible"/>
                                      </p:to>
                                    </p:set>
                                    <p:anim calcmode="lin" valueType="num">
                                      <p:cBhvr>
                                        <p:cTn id="22" dur="1000" fill="hold"/>
                                        <p:tgtEl>
                                          <p:spTgt spid="200708"/>
                                        </p:tgtEl>
                                        <p:attrNameLst>
                                          <p:attrName>ppt_x</p:attrName>
                                        </p:attrNameLst>
                                      </p:cBhvr>
                                      <p:tavLst>
                                        <p:tav tm="0">
                                          <p:val>
                                            <p:strVal val="#ppt_x-.2"/>
                                          </p:val>
                                        </p:tav>
                                        <p:tav tm="100000">
                                          <p:val>
                                            <p:strVal val="#ppt_x"/>
                                          </p:val>
                                        </p:tav>
                                      </p:tavLst>
                                    </p:anim>
                                    <p:anim calcmode="lin" valueType="num">
                                      <p:cBhvr>
                                        <p:cTn id="23" dur="1000" fill="hold"/>
                                        <p:tgtEl>
                                          <p:spTgt spid="20070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00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p:bldP spid="2007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p:txBody>
          <a:bodyPr/>
          <a:lstStyle/>
          <a:p>
            <a:pPr indent="122238" algn="r" rtl="1" eaLnBrk="1" hangingPunct="1">
              <a:buClrTx/>
              <a:buNone/>
            </a:pPr>
            <a:r>
              <a:rPr lang="ar-BH" dirty="0" smtClean="0">
                <a:solidFill>
                  <a:schemeClr val="tx1"/>
                </a:solidFill>
              </a:rPr>
              <a:t>يجب على المستخدمين المحتملين رؤية التقييم كما يلي :</a:t>
            </a:r>
          </a:p>
          <a:p>
            <a:pPr lvl="1" algn="r" rtl="1" eaLnBrk="1" hangingPunct="1">
              <a:buFont typeface="Wingdings" pitchFamily="2" charset="2"/>
              <a:buChar char="§"/>
            </a:pPr>
            <a:endParaRPr lang="ar-EG" dirty="0" smtClean="0">
              <a:solidFill>
                <a:schemeClr val="tx1"/>
              </a:solidFill>
            </a:endParaRPr>
          </a:p>
          <a:p>
            <a:pPr lvl="1" algn="r" rtl="1" eaLnBrk="1" hangingPunct="1">
              <a:buFont typeface="Wingdings" pitchFamily="2" charset="2"/>
              <a:buChar char="§"/>
            </a:pPr>
            <a:r>
              <a:rPr lang="ar-EG" dirty="0" smtClean="0">
                <a:solidFill>
                  <a:schemeClr val="tx1"/>
                </a:solidFill>
              </a:rPr>
              <a:t>يتناول قضايا فعلية</a:t>
            </a:r>
            <a:endParaRPr lang="ar-BH" dirty="0" smtClean="0">
              <a:solidFill>
                <a:schemeClr val="tx1"/>
              </a:solidFill>
            </a:endParaRPr>
          </a:p>
          <a:p>
            <a:pPr lvl="1" algn="r" rtl="1" eaLnBrk="1" hangingPunct="1">
              <a:buFont typeface="Wingdings" pitchFamily="2" charset="2"/>
              <a:buChar char="§"/>
            </a:pPr>
            <a:r>
              <a:rPr lang="ar-EG" dirty="0" smtClean="0">
                <a:solidFill>
                  <a:schemeClr val="tx1"/>
                </a:solidFill>
              </a:rPr>
              <a:t> له </a:t>
            </a:r>
            <a:r>
              <a:rPr lang="ar-BH" dirty="0" smtClean="0">
                <a:solidFill>
                  <a:schemeClr val="tx1"/>
                </a:solidFill>
              </a:rPr>
              <a:t>شرعية</a:t>
            </a:r>
          </a:p>
          <a:p>
            <a:pPr lvl="1" algn="r" rtl="1" eaLnBrk="1" hangingPunct="1">
              <a:buFont typeface="Wingdings" pitchFamily="2" charset="2"/>
              <a:buChar char="§"/>
            </a:pPr>
            <a:r>
              <a:rPr lang="ar-EG" dirty="0" smtClean="0">
                <a:solidFill>
                  <a:schemeClr val="tx1"/>
                </a:solidFill>
              </a:rPr>
              <a:t>له </a:t>
            </a:r>
            <a:r>
              <a:rPr lang="ar-BH" dirty="0" smtClean="0">
                <a:solidFill>
                  <a:schemeClr val="tx1"/>
                </a:solidFill>
              </a:rPr>
              <a:t>مصداقية</a:t>
            </a:r>
          </a:p>
          <a:p>
            <a:pPr eaLnBrk="1" hangingPunct="1">
              <a:buFont typeface="Wingdings" pitchFamily="2" charset="2"/>
              <a:buChar char="§"/>
            </a:pP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ChangeArrowheads="1"/>
          </p:cNvSpPr>
          <p:nvPr/>
        </p:nvSpPr>
        <p:spPr bwMode="auto">
          <a:xfrm>
            <a:off x="333375" y="2160588"/>
            <a:ext cx="8229600" cy="2908300"/>
          </a:xfrm>
          <a:prstGeom prst="rect">
            <a:avLst/>
          </a:prstGeom>
          <a:noFill/>
          <a:ln w="9525">
            <a:noFill/>
            <a:miter lim="800000"/>
            <a:headEnd/>
            <a:tailEnd/>
          </a:ln>
        </p:spPr>
        <p:txBody>
          <a:bodyPr/>
          <a:lstStyle/>
          <a:p>
            <a:pPr marL="342900" indent="-342900" algn="r" rtl="1">
              <a:spcBef>
                <a:spcPct val="20000"/>
              </a:spcBef>
              <a:buClr>
                <a:srgbClr val="FF0066"/>
              </a:buClr>
              <a:buSzPct val="60000"/>
              <a:buFont typeface="Wingdings 2" pitchFamily="18" charset="2"/>
              <a:buNone/>
            </a:pPr>
            <a:r>
              <a:rPr lang="ar-EG" sz="3200" dirty="0" smtClean="0"/>
              <a:t>الجلسة الأولى</a:t>
            </a:r>
            <a:r>
              <a:rPr lang="ar-BH" sz="3200" dirty="0" smtClean="0"/>
              <a:t>: </a:t>
            </a:r>
            <a:r>
              <a:rPr lang="ar-BH" sz="3200" dirty="0"/>
              <a:t>المقدمة</a:t>
            </a:r>
          </a:p>
          <a:p>
            <a:pPr marL="342900" indent="-342900" algn="r" rtl="1">
              <a:spcBef>
                <a:spcPct val="20000"/>
              </a:spcBef>
              <a:buClr>
                <a:srgbClr val="FF0066"/>
              </a:buClr>
              <a:buSzPct val="60000"/>
            </a:pPr>
            <a:r>
              <a:rPr lang="ar-EG" sz="3200" b="1" dirty="0" smtClean="0"/>
              <a:t>الجلسة الثانية</a:t>
            </a:r>
            <a:r>
              <a:rPr lang="ar-BH" sz="3200" b="1" dirty="0" smtClean="0"/>
              <a:t>: </a:t>
            </a:r>
            <a:r>
              <a:rPr lang="ar-BH" sz="3200" b="1" dirty="0"/>
              <a:t>أثر العملية</a:t>
            </a:r>
          </a:p>
          <a:p>
            <a:pPr marL="342900" indent="-342900" algn="r" rtl="1">
              <a:spcBef>
                <a:spcPct val="20000"/>
              </a:spcBef>
              <a:buClr>
                <a:srgbClr val="FF0066"/>
              </a:buClr>
              <a:buSzPct val="60000"/>
            </a:pPr>
            <a:r>
              <a:rPr lang="ar-EG" sz="3200" dirty="0" smtClean="0"/>
              <a:t>الجلسة الثالثة: </a:t>
            </a:r>
            <a:r>
              <a:rPr lang="ar-BH" sz="3200" dirty="0" smtClean="0"/>
              <a:t>بناء </a:t>
            </a:r>
            <a:r>
              <a:rPr lang="ar-BH" sz="3200" dirty="0"/>
              <a:t>استراتيجية التأثير</a:t>
            </a:r>
          </a:p>
          <a:p>
            <a:pPr marL="342900" indent="-342900" algn="r" rtl="1">
              <a:spcBef>
                <a:spcPct val="20000"/>
              </a:spcBef>
              <a:buClr>
                <a:srgbClr val="FF0066"/>
              </a:buClr>
              <a:buSzPct val="60000"/>
              <a:buFont typeface="Wingdings 2" pitchFamily="18" charset="2"/>
              <a:buNone/>
            </a:pPr>
            <a:endParaRPr lang="en-US" sz="3200" dirty="0"/>
          </a:p>
        </p:txBody>
      </p:sp>
      <p:sp>
        <p:nvSpPr>
          <p:cNvPr id="5" name="Title 1"/>
          <p:cNvSpPr>
            <a:spLocks noGrp="1"/>
          </p:cNvSpPr>
          <p:nvPr>
            <p:ph type="title" idx="4294967295"/>
          </p:nvPr>
        </p:nvSpPr>
        <p:spPr>
          <a:xfrm>
            <a:off x="1000125" y="285750"/>
            <a:ext cx="6643688" cy="654050"/>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ar-BH" sz="3200" b="0" dirty="0" smtClean="0">
                <a:solidFill>
                  <a:schemeClr val="tx1"/>
                </a:solidFill>
              </a:rPr>
              <a:t>لمحة عامة عن </a:t>
            </a:r>
            <a:r>
              <a:rPr lang="ar-EG" sz="3200" b="0" dirty="0" smtClean="0">
                <a:solidFill>
                  <a:schemeClr val="tx1"/>
                </a:solidFill>
              </a:rPr>
              <a:t>الجلسات</a:t>
            </a:r>
            <a:endParaRPr lang="en-US" sz="3200" b="0" dirty="0" smtClean="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201738" y="0"/>
            <a:ext cx="6707187" cy="1143000"/>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ar-BH" sz="3200" b="0" dirty="0" smtClean="0">
                <a:solidFill>
                  <a:schemeClr val="tx1"/>
                </a:solidFill>
              </a:rPr>
              <a:t>عملية التأثير</a:t>
            </a:r>
            <a:endParaRPr lang="en-US" sz="3200" b="0" dirty="0" smtClean="0">
              <a:solidFill>
                <a:schemeClr val="tx1"/>
              </a:solidFill>
            </a:endParaRPr>
          </a:p>
        </p:txBody>
      </p:sp>
      <p:sp>
        <p:nvSpPr>
          <p:cNvPr id="87043" name="Rectangle 3"/>
          <p:cNvSpPr>
            <a:spLocks noGrp="1" noChangeArrowheads="1"/>
          </p:cNvSpPr>
          <p:nvPr>
            <p:ph type="body" idx="1"/>
          </p:nvPr>
        </p:nvSpPr>
        <p:spPr>
          <a:xfrm>
            <a:off x="428625" y="1633538"/>
            <a:ext cx="8229600" cy="3429000"/>
          </a:xfrm>
        </p:spPr>
        <p:txBody>
          <a:bodyPr/>
          <a:lstStyle/>
          <a:p>
            <a:pPr algn="r" rtl="1" eaLnBrk="1" hangingPunct="1">
              <a:buClrTx/>
              <a:buSzPct val="100000"/>
              <a:buFont typeface="Wingdings" pitchFamily="2" charset="2"/>
              <a:buChar char="§"/>
            </a:pPr>
            <a:r>
              <a:rPr lang="ar-BH" b="0" dirty="0" smtClean="0">
                <a:solidFill>
                  <a:schemeClr val="tx1"/>
                </a:solidFill>
              </a:rPr>
              <a:t>ما هي استراتيجية التأثير؟</a:t>
            </a:r>
          </a:p>
          <a:p>
            <a:pPr algn="r" rtl="1" eaLnBrk="1" hangingPunct="1">
              <a:buClrTx/>
              <a:buSzPct val="100000"/>
              <a:buFont typeface="Wingdings" pitchFamily="2" charset="2"/>
              <a:buChar char="§"/>
            </a:pPr>
            <a:r>
              <a:rPr lang="ar-BH" b="0" dirty="0" smtClean="0">
                <a:solidFill>
                  <a:schemeClr val="tx1"/>
                </a:solidFill>
              </a:rPr>
              <a:t>متى ت</a:t>
            </a:r>
            <a:r>
              <a:rPr lang="ar-EG" b="0" dirty="0" smtClean="0">
                <a:solidFill>
                  <a:schemeClr val="tx1"/>
                </a:solidFill>
              </a:rPr>
              <a:t>عد</a:t>
            </a:r>
            <a:r>
              <a:rPr lang="ar-BH" b="0" dirty="0" smtClean="0">
                <a:solidFill>
                  <a:schemeClr val="tx1"/>
                </a:solidFill>
              </a:rPr>
              <a:t> استراتيجية التأثير؟</a:t>
            </a:r>
          </a:p>
          <a:p>
            <a:pPr algn="r" rtl="1" eaLnBrk="1" hangingPunct="1">
              <a:buClrTx/>
              <a:buSzPct val="100000"/>
              <a:buFont typeface="Wingdings" pitchFamily="2" charset="2"/>
              <a:buChar char="§"/>
            </a:pPr>
            <a:r>
              <a:rPr lang="ar-BH" b="0" dirty="0" smtClean="0">
                <a:solidFill>
                  <a:schemeClr val="tx1"/>
                </a:solidFill>
              </a:rPr>
              <a:t>لماذا </a:t>
            </a:r>
            <a:r>
              <a:rPr lang="ar-LB" b="0" dirty="0" smtClean="0">
                <a:solidFill>
                  <a:schemeClr val="tx1"/>
                </a:solidFill>
              </a:rPr>
              <a:t>ن</a:t>
            </a:r>
            <a:r>
              <a:rPr lang="ar-BH" b="0" dirty="0" smtClean="0">
                <a:solidFill>
                  <a:schemeClr val="tx1"/>
                </a:solidFill>
              </a:rPr>
              <a:t>حتاج إلى استراتيجية التأثير؟</a:t>
            </a:r>
          </a:p>
          <a:p>
            <a:pPr algn="r" rtl="1" eaLnBrk="1" hangingPunct="1">
              <a:buClrTx/>
              <a:buSzPct val="100000"/>
              <a:buFont typeface="Wingdings" pitchFamily="2" charset="2"/>
              <a:buChar char="§"/>
            </a:pPr>
            <a:endParaRPr lang="ar-BH" b="0" dirty="0" smtClean="0">
              <a:solidFill>
                <a:schemeClr val="tx1"/>
              </a:solidFill>
            </a:endParaRPr>
          </a:p>
          <a:p>
            <a:pPr eaLnBrk="1" hangingPunct="1">
              <a:buClrTx/>
              <a:buSzPct val="100000"/>
              <a:buFont typeface="Wingdings" pitchFamily="2" charset="2"/>
              <a:buChar char="§"/>
            </a:pPr>
            <a:endParaRPr lang="en-US" b="0" dirty="0" smtClean="0">
              <a:solidFill>
                <a:schemeClr val="tx1"/>
              </a:solidFill>
            </a:endParaRPr>
          </a:p>
          <a:p>
            <a:pPr eaLnBrk="1" hangingPunct="1">
              <a:buClrTx/>
              <a:buSzPct val="100000"/>
              <a:buFont typeface="Wingdings" pitchFamily="2" charset="2"/>
              <a:buChar char="§"/>
            </a:pPr>
            <a:endParaRPr lang="en-US" b="0" dirty="0" smtClean="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895350" y="271463"/>
            <a:ext cx="7600950" cy="6953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ar-BH" sz="3200" b="0" dirty="0" smtClean="0">
                <a:solidFill>
                  <a:schemeClr val="tx1"/>
                </a:solidFill>
              </a:rPr>
              <a:t>ما هي استراتيجية التأثير؟</a:t>
            </a:r>
          </a:p>
        </p:txBody>
      </p:sp>
      <p:sp>
        <p:nvSpPr>
          <p:cNvPr id="88067" name="Rectangle 3"/>
          <p:cNvSpPr>
            <a:spLocks noGrp="1" noChangeArrowheads="1"/>
          </p:cNvSpPr>
          <p:nvPr>
            <p:ph type="body" idx="1"/>
          </p:nvPr>
        </p:nvSpPr>
        <p:spPr>
          <a:xfrm>
            <a:off x="287338" y="2083632"/>
            <a:ext cx="3870325" cy="3899655"/>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eaLnBrk="1" hangingPunct="1">
              <a:buClrTx/>
              <a:buFont typeface="Arial" pitchFamily="34" charset="0"/>
              <a:buChar char="•"/>
            </a:pPr>
            <a:r>
              <a:rPr lang="ar-BH" sz="2400" b="0" dirty="0" smtClean="0">
                <a:solidFill>
                  <a:schemeClr val="tx1"/>
                </a:solidFill>
              </a:rPr>
              <a:t>تتكون استراتيجية </a:t>
            </a:r>
            <a:r>
              <a:rPr lang="ar-EG" sz="2400" b="0" dirty="0" smtClean="0">
                <a:solidFill>
                  <a:schemeClr val="tx1"/>
                </a:solidFill>
              </a:rPr>
              <a:t>ال</a:t>
            </a:r>
            <a:r>
              <a:rPr lang="ar-BH" sz="2400" b="0" dirty="0" smtClean="0">
                <a:solidFill>
                  <a:schemeClr val="tx1"/>
                </a:solidFill>
              </a:rPr>
              <a:t>تأثير من </a:t>
            </a:r>
            <a:r>
              <a:rPr lang="ar-EG" sz="2400" b="0" dirty="0" smtClean="0">
                <a:solidFill>
                  <a:schemeClr val="tx1"/>
                </a:solidFill>
              </a:rPr>
              <a:t>ال</a:t>
            </a:r>
            <a:r>
              <a:rPr lang="ar-BH" sz="2400" b="0" dirty="0" smtClean="0">
                <a:solidFill>
                  <a:schemeClr val="tx1"/>
                </a:solidFill>
              </a:rPr>
              <a:t>خطوات </a:t>
            </a:r>
            <a:r>
              <a:rPr lang="ar-EG" sz="2400" b="0" dirty="0" smtClean="0">
                <a:solidFill>
                  <a:schemeClr val="tx1"/>
                </a:solidFill>
              </a:rPr>
              <a:t>التى </a:t>
            </a:r>
            <a:r>
              <a:rPr lang="ar-BH" sz="2400" b="0" dirty="0" smtClean="0">
                <a:solidFill>
                  <a:schemeClr val="tx1"/>
                </a:solidFill>
              </a:rPr>
              <a:t>تتخذون</a:t>
            </a:r>
            <a:r>
              <a:rPr lang="ar-EG" sz="2400" b="0" dirty="0" smtClean="0">
                <a:solidFill>
                  <a:schemeClr val="tx1"/>
                </a:solidFill>
              </a:rPr>
              <a:t>ها</a:t>
            </a:r>
            <a:r>
              <a:rPr lang="ar-BH" sz="2400" b="0" dirty="0" smtClean="0">
                <a:solidFill>
                  <a:schemeClr val="tx1"/>
                </a:solidFill>
              </a:rPr>
              <a:t> لضمان أن ما تقومون به من عمل يؤدي إلى تقدم حقيقي بشأن القضايا الرئيسية أو المخاوف.</a:t>
            </a:r>
          </a:p>
          <a:p>
            <a:pPr algn="just" rtl="1" eaLnBrk="1" hangingPunct="1">
              <a:buClrTx/>
              <a:buFont typeface="Arial" pitchFamily="34" charset="0"/>
              <a:buChar char="•"/>
            </a:pPr>
            <a:r>
              <a:rPr lang="ar-BH" sz="2400" b="0" dirty="0" smtClean="0">
                <a:solidFill>
                  <a:schemeClr val="tx1"/>
                </a:solidFill>
              </a:rPr>
              <a:t>انها سباقة في طبيعتها ، و</a:t>
            </a:r>
            <a:r>
              <a:rPr lang="ar-EG" sz="2400" b="0" dirty="0" smtClean="0">
                <a:solidFill>
                  <a:schemeClr val="tx1"/>
                </a:solidFill>
              </a:rPr>
              <a:t>تتكيف </a:t>
            </a:r>
            <a:r>
              <a:rPr lang="ar-BH" sz="2400" b="0" dirty="0" smtClean="0">
                <a:solidFill>
                  <a:schemeClr val="tx1"/>
                </a:solidFill>
              </a:rPr>
              <a:t> في </a:t>
            </a:r>
            <a:r>
              <a:rPr lang="ar-EG" sz="2400" b="0" dirty="0" smtClean="0">
                <a:solidFill>
                  <a:schemeClr val="tx1"/>
                </a:solidFill>
              </a:rPr>
              <a:t>نطاق </a:t>
            </a:r>
            <a:r>
              <a:rPr lang="ar-BH" sz="2400" b="0" dirty="0" smtClean="0">
                <a:solidFill>
                  <a:schemeClr val="tx1"/>
                </a:solidFill>
              </a:rPr>
              <a:t>سياسات البيئة العامة حيث </a:t>
            </a:r>
            <a:r>
              <a:rPr lang="ar-EG" sz="2400" b="0" dirty="0" smtClean="0">
                <a:solidFill>
                  <a:schemeClr val="tx1"/>
                </a:solidFill>
              </a:rPr>
              <a:t>من الممكن  ان تتغير </a:t>
            </a:r>
            <a:r>
              <a:rPr lang="ar-BH" sz="2400" b="0" dirty="0" smtClean="0">
                <a:solidFill>
                  <a:schemeClr val="tx1"/>
                </a:solidFill>
              </a:rPr>
              <a:t>أولويات الحكومات والمواطنين.</a:t>
            </a:r>
          </a:p>
          <a:p>
            <a:pPr algn="just" rtl="1" eaLnBrk="1" hangingPunct="1">
              <a:buClrTx/>
              <a:buFont typeface="Arial" pitchFamily="34" charset="0"/>
              <a:buChar char="•"/>
            </a:pPr>
            <a:endParaRPr lang="ar-BH" sz="2400" b="0" dirty="0" smtClean="0">
              <a:solidFill>
                <a:schemeClr val="tx1"/>
              </a:solidFill>
            </a:endParaRPr>
          </a:p>
        </p:txBody>
      </p:sp>
      <p:sp>
        <p:nvSpPr>
          <p:cNvPr id="88069" name="Text Box 5"/>
          <p:cNvSpPr txBox="1">
            <a:spLocks noChangeArrowheads="1"/>
          </p:cNvSpPr>
          <p:nvPr/>
        </p:nvSpPr>
        <p:spPr bwMode="auto">
          <a:xfrm>
            <a:off x="7021513" y="6237288"/>
            <a:ext cx="1871662" cy="304800"/>
          </a:xfrm>
          <a:prstGeom prst="rect">
            <a:avLst/>
          </a:prstGeom>
          <a:noFill/>
          <a:ln w="9525">
            <a:noFill/>
            <a:miter lim="800000"/>
            <a:headEnd/>
            <a:tailEnd/>
          </a:ln>
        </p:spPr>
        <p:txBody>
          <a:bodyPr>
            <a:spAutoFit/>
          </a:bodyPr>
          <a:lstStyle/>
          <a:p>
            <a:pPr>
              <a:spcBef>
                <a:spcPct val="50000"/>
              </a:spcBef>
            </a:pPr>
            <a:r>
              <a:rPr lang="en-US" sz="1400"/>
              <a:t>Source: IISD (2004)</a:t>
            </a:r>
          </a:p>
        </p:txBody>
      </p:sp>
      <p:sp>
        <p:nvSpPr>
          <p:cNvPr id="880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pitchFamily="34" charset="0"/>
              <a:ea typeface="MS PGothic" pitchFamily="34" charset="-128"/>
            </a:endParaRPr>
          </a:p>
        </p:txBody>
      </p:sp>
      <p:pic>
        <p:nvPicPr>
          <p:cNvPr id="14337" name="Picture 1"/>
          <p:cNvPicPr>
            <a:picLocks noChangeAspect="1" noChangeArrowheads="1"/>
          </p:cNvPicPr>
          <p:nvPr/>
        </p:nvPicPr>
        <p:blipFill>
          <a:blip r:embed="rId3" cstate="print"/>
          <a:srcRect l="1195" t="4048" r="1694" b="1183"/>
          <a:stretch>
            <a:fillRect/>
          </a:stretch>
        </p:blipFill>
        <p:spPr bwMode="auto">
          <a:xfrm>
            <a:off x="4013949" y="1349115"/>
            <a:ext cx="4823528" cy="4736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928688" y="0"/>
            <a:ext cx="7600950" cy="1123950"/>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ar-BH" sz="3200" b="0" dirty="0" smtClean="0">
                <a:solidFill>
                  <a:schemeClr val="tx1"/>
                </a:solidFill>
              </a:rPr>
              <a:t>متى يكون الوقت ملائما لتحضيرها؟</a:t>
            </a:r>
            <a:endParaRPr lang="en-US" sz="3200" b="0" dirty="0" smtClean="0">
              <a:solidFill>
                <a:schemeClr val="tx1"/>
              </a:solidFill>
            </a:endParaRPr>
          </a:p>
        </p:txBody>
      </p:sp>
      <p:sp>
        <p:nvSpPr>
          <p:cNvPr id="89091" name="Rectangle 3"/>
          <p:cNvSpPr>
            <a:spLocks noGrp="1" noChangeArrowheads="1"/>
          </p:cNvSpPr>
          <p:nvPr>
            <p:ph type="body" idx="1"/>
          </p:nvPr>
        </p:nvSpPr>
        <p:spPr>
          <a:xfrm>
            <a:off x="446452" y="2053652"/>
            <a:ext cx="8229600" cy="3352150"/>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eaLnBrk="1" hangingPunct="1">
              <a:buClrTx/>
              <a:buSzPct val="100000"/>
              <a:buFont typeface="Wingdings" pitchFamily="2" charset="2"/>
              <a:buChar char="§"/>
            </a:pPr>
            <a:r>
              <a:rPr lang="ar-LB" sz="2800" b="0" dirty="0" smtClean="0">
                <a:solidFill>
                  <a:schemeClr val="tx1"/>
                </a:solidFill>
              </a:rPr>
              <a:t> </a:t>
            </a:r>
            <a:r>
              <a:rPr lang="ar-EG" sz="2800" b="0" dirty="0" smtClean="0">
                <a:solidFill>
                  <a:schemeClr val="tx1"/>
                </a:solidFill>
              </a:rPr>
              <a:t>ت</a:t>
            </a:r>
            <a:r>
              <a:rPr lang="ar-LB" sz="2800" b="0" dirty="0" smtClean="0">
                <a:solidFill>
                  <a:schemeClr val="tx1"/>
                </a:solidFill>
              </a:rPr>
              <a:t>بدأ استراتيجية التأثير في مرحلة ا</a:t>
            </a:r>
            <a:r>
              <a:rPr lang="ar-EG" sz="2800" b="0" dirty="0" smtClean="0">
                <a:solidFill>
                  <a:schemeClr val="tx1"/>
                </a:solidFill>
              </a:rPr>
              <a:t>لاعداد</a:t>
            </a:r>
            <a:r>
              <a:rPr lang="ar-LB" sz="2800" b="0" dirty="0" smtClean="0">
                <a:solidFill>
                  <a:schemeClr val="tx1"/>
                </a:solidFill>
              </a:rPr>
              <a:t> المؤسس</a:t>
            </a:r>
            <a:r>
              <a:rPr lang="ar-EG" sz="2800" b="0" dirty="0" smtClean="0">
                <a:solidFill>
                  <a:schemeClr val="tx1"/>
                </a:solidFill>
              </a:rPr>
              <a:t>ى</a:t>
            </a:r>
            <a:r>
              <a:rPr lang="ar-LB" sz="2800" b="0" dirty="0" smtClean="0">
                <a:solidFill>
                  <a:schemeClr val="tx1"/>
                </a:solidFill>
              </a:rPr>
              <a:t> من مراحل التقييم البيئي المتكامل. وقد انشأت في مرحلة ”المسح والتصميم” و</a:t>
            </a:r>
            <a:r>
              <a:rPr lang="ar-EG" sz="2800" b="0" dirty="0" smtClean="0">
                <a:solidFill>
                  <a:schemeClr val="tx1"/>
                </a:solidFill>
              </a:rPr>
              <a:t>ي</a:t>
            </a:r>
            <a:r>
              <a:rPr lang="ar-LB" sz="2800" b="0" dirty="0" smtClean="0">
                <a:solidFill>
                  <a:schemeClr val="tx1"/>
                </a:solidFill>
              </a:rPr>
              <a:t>تم تنفيذها في المرحلة 4،</a:t>
            </a:r>
            <a:r>
              <a:rPr lang="en-US" sz="2800" b="0" dirty="0" smtClean="0">
                <a:solidFill>
                  <a:schemeClr val="tx1"/>
                </a:solidFill>
              </a:rPr>
              <a:t>5</a:t>
            </a:r>
            <a:r>
              <a:rPr lang="ar-LB" sz="2800" b="0" dirty="0" smtClean="0">
                <a:solidFill>
                  <a:schemeClr val="tx1"/>
                </a:solidFill>
              </a:rPr>
              <a:t> و6، ورصدها بانتظام ، وتقييمها وتحسينها.</a:t>
            </a:r>
          </a:p>
          <a:p>
            <a:pPr algn="just" rtl="1" eaLnBrk="1" hangingPunct="1">
              <a:lnSpc>
                <a:spcPct val="80000"/>
              </a:lnSpc>
              <a:buClrTx/>
              <a:buSzPct val="100000"/>
              <a:buFont typeface="Wingdings" pitchFamily="2" charset="2"/>
              <a:buChar char="§"/>
            </a:pPr>
            <a:endParaRPr lang="ar-LB" sz="2800" b="0" dirty="0" smtClean="0">
              <a:solidFill>
                <a:schemeClr val="tx1"/>
              </a:solidFill>
            </a:endParaRPr>
          </a:p>
          <a:p>
            <a:pPr algn="just" rtl="1" eaLnBrk="1" hangingPunct="1">
              <a:lnSpc>
                <a:spcPct val="80000"/>
              </a:lnSpc>
              <a:buClrTx/>
              <a:buSzPct val="100000"/>
              <a:buFont typeface="Wingdings" pitchFamily="2" charset="2"/>
              <a:buChar char="§"/>
            </a:pPr>
            <a:endParaRPr lang="ar-LB" sz="2800" b="0" dirty="0" smtClean="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87375" y="201613"/>
            <a:ext cx="70104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ar-BH" sz="3200" b="0" dirty="0" smtClean="0">
                <a:solidFill>
                  <a:schemeClr val="tx1"/>
                </a:solidFill>
              </a:rPr>
              <a:t>من الذي يعده؟</a:t>
            </a:r>
            <a:endParaRPr lang="en-US" sz="3200" b="0" dirty="0" smtClean="0">
              <a:solidFill>
                <a:schemeClr val="tx1"/>
              </a:solidFill>
            </a:endParaRPr>
          </a:p>
        </p:txBody>
      </p:sp>
      <p:sp>
        <p:nvSpPr>
          <p:cNvPr id="90115"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algn="just" rtl="1" eaLnBrk="1" hangingPunct="1">
              <a:lnSpc>
                <a:spcPct val="80000"/>
              </a:lnSpc>
              <a:buClrTx/>
              <a:buSzPct val="100000"/>
              <a:buFont typeface="Wingdings" pitchFamily="2" charset="2"/>
              <a:buChar char="§"/>
            </a:pPr>
            <a:r>
              <a:rPr lang="ar-BH" dirty="0" smtClean="0">
                <a:solidFill>
                  <a:schemeClr val="tx1"/>
                </a:solidFill>
              </a:rPr>
              <a:t>مدير عملية التقييم البيئي المتكامل هو المسؤول عن</a:t>
            </a:r>
            <a:r>
              <a:rPr lang="ar-EG" dirty="0" smtClean="0">
                <a:solidFill>
                  <a:schemeClr val="tx1"/>
                </a:solidFill>
              </a:rPr>
              <a:t>:</a:t>
            </a:r>
          </a:p>
          <a:p>
            <a:pPr algn="just" rtl="1" eaLnBrk="1" hangingPunct="1">
              <a:lnSpc>
                <a:spcPct val="80000"/>
              </a:lnSpc>
              <a:buClrTx/>
              <a:buNone/>
            </a:pPr>
            <a:endParaRPr lang="ar-BH" dirty="0" smtClean="0">
              <a:solidFill>
                <a:schemeClr val="tx1"/>
              </a:solidFill>
            </a:endParaRPr>
          </a:p>
          <a:p>
            <a:pPr marL="342900" lvl="1" indent="-342900" algn="just" rtl="1" eaLnBrk="1" hangingPunct="1">
              <a:buSzPct val="60000"/>
              <a:buFont typeface="Wingdings" pitchFamily="2" charset="2"/>
              <a:buChar char="ü"/>
            </a:pPr>
            <a:r>
              <a:rPr lang="ar-BH" sz="3200" b="0" dirty="0" smtClean="0">
                <a:solidFill>
                  <a:schemeClr val="tx1"/>
                </a:solidFill>
                <a:ea typeface="+mn-ea"/>
              </a:rPr>
              <a:t>وضع الاستراتيجية</a:t>
            </a:r>
          </a:p>
          <a:p>
            <a:pPr marL="342900" lvl="1" indent="-342900" algn="just" rtl="1" eaLnBrk="1" hangingPunct="1">
              <a:buSzPct val="60000"/>
              <a:buFont typeface="Wingdings" pitchFamily="2" charset="2"/>
              <a:buChar char="ü"/>
            </a:pPr>
            <a:r>
              <a:rPr lang="ar-BH" sz="3200" b="0" dirty="0" smtClean="0">
                <a:solidFill>
                  <a:schemeClr val="tx1"/>
                </a:solidFill>
                <a:ea typeface="+mn-ea"/>
              </a:rPr>
              <a:t>تنفيذ الاستراتيجية</a:t>
            </a:r>
          </a:p>
          <a:p>
            <a:pPr marL="342900" lvl="1" indent="-342900" algn="just" rtl="1" eaLnBrk="1" hangingPunct="1">
              <a:buSzPct val="60000"/>
              <a:buFont typeface="Wingdings" pitchFamily="2" charset="2"/>
              <a:buChar char="ü"/>
            </a:pPr>
            <a:r>
              <a:rPr lang="ar-EG" sz="3200" b="0" dirty="0" smtClean="0">
                <a:solidFill>
                  <a:schemeClr val="tx1"/>
                </a:solidFill>
                <a:ea typeface="+mn-ea"/>
              </a:rPr>
              <a:t>متابعة</a:t>
            </a:r>
            <a:r>
              <a:rPr lang="ar-BH" sz="3200" b="0" dirty="0" smtClean="0">
                <a:solidFill>
                  <a:schemeClr val="tx1"/>
                </a:solidFill>
                <a:ea typeface="+mn-ea"/>
              </a:rPr>
              <a:t> أداء الاستراتيجية لضمان تحقيق النتائج ، وتعديل الاستراتيجية حسب الحاجة</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ChangeArrowheads="1"/>
          </p:cNvSpPr>
          <p:nvPr/>
        </p:nvSpPr>
        <p:spPr bwMode="auto">
          <a:xfrm>
            <a:off x="468313" y="2133600"/>
            <a:ext cx="8229600" cy="2908300"/>
          </a:xfrm>
          <a:prstGeom prst="rect">
            <a:avLst/>
          </a:prstGeom>
          <a:noFill/>
          <a:ln w="9525">
            <a:noFill/>
            <a:miter lim="800000"/>
            <a:headEnd/>
            <a:tailEnd/>
          </a:ln>
        </p:spPr>
        <p:txBody>
          <a:bodyPr/>
          <a:lstStyle/>
          <a:p>
            <a:pPr marL="342900" indent="-342900" algn="r" rtl="1">
              <a:spcBef>
                <a:spcPct val="20000"/>
              </a:spcBef>
              <a:buClr>
                <a:srgbClr val="FF0066"/>
              </a:buClr>
              <a:buSzPct val="60000"/>
              <a:buFont typeface="Wingdings 2" pitchFamily="18" charset="2"/>
              <a:buNone/>
            </a:pPr>
            <a:r>
              <a:rPr lang="ar-EG" sz="3200" b="1" dirty="0" smtClean="0"/>
              <a:t>الجلسة الأولى: </a:t>
            </a:r>
            <a:r>
              <a:rPr lang="ar-BH" sz="3200" b="1" dirty="0" smtClean="0"/>
              <a:t>المقدمة</a:t>
            </a:r>
            <a:endParaRPr lang="ar-BH" sz="3200" b="1" dirty="0"/>
          </a:p>
          <a:p>
            <a:pPr marL="342900" indent="-342900" algn="r" rtl="1">
              <a:spcBef>
                <a:spcPct val="20000"/>
              </a:spcBef>
              <a:buClr>
                <a:srgbClr val="FF0066"/>
              </a:buClr>
              <a:buSzPct val="60000"/>
              <a:buFont typeface="Wingdings 2" pitchFamily="18" charset="2"/>
              <a:buNone/>
            </a:pPr>
            <a:r>
              <a:rPr lang="ar-EG" sz="3200" dirty="0" smtClean="0"/>
              <a:t>الجلسة الثانية</a:t>
            </a:r>
            <a:r>
              <a:rPr lang="ar-BH" sz="3200" dirty="0" smtClean="0"/>
              <a:t>: </a:t>
            </a:r>
            <a:r>
              <a:rPr lang="ar-BH" sz="3200" dirty="0"/>
              <a:t>أثر العملية</a:t>
            </a:r>
          </a:p>
          <a:p>
            <a:pPr marL="342900" indent="-342900" algn="r" rtl="1">
              <a:spcBef>
                <a:spcPct val="20000"/>
              </a:spcBef>
              <a:buClr>
                <a:srgbClr val="FF0066"/>
              </a:buClr>
              <a:buSzPct val="60000"/>
            </a:pPr>
            <a:r>
              <a:rPr lang="ar-EG" sz="3200" dirty="0" smtClean="0"/>
              <a:t>الجلسة الثالثة</a:t>
            </a:r>
            <a:r>
              <a:rPr lang="ar-BH" sz="3200" dirty="0" smtClean="0"/>
              <a:t>: </a:t>
            </a:r>
            <a:r>
              <a:rPr lang="ar-BH" sz="3200" dirty="0"/>
              <a:t>بناء استراتيجية التأثير</a:t>
            </a:r>
          </a:p>
          <a:p>
            <a:pPr marL="342900" indent="-342900" algn="r" rtl="1">
              <a:spcBef>
                <a:spcPct val="20000"/>
              </a:spcBef>
              <a:buClr>
                <a:srgbClr val="FF0066"/>
              </a:buClr>
              <a:buSzPct val="60000"/>
              <a:buFont typeface="Wingdings 2" pitchFamily="18" charset="2"/>
              <a:buNone/>
            </a:pPr>
            <a:endParaRPr lang="en-US" sz="3200" dirty="0"/>
          </a:p>
        </p:txBody>
      </p:sp>
      <p:sp>
        <p:nvSpPr>
          <p:cNvPr id="5" name="Title 1"/>
          <p:cNvSpPr>
            <a:spLocks noGrp="1"/>
          </p:cNvSpPr>
          <p:nvPr>
            <p:ph type="title" idx="4294967295"/>
          </p:nvPr>
        </p:nvSpPr>
        <p:spPr>
          <a:xfrm>
            <a:off x="1000125" y="285750"/>
            <a:ext cx="6643688" cy="654050"/>
          </a:xfrm>
          <a:noFill/>
          <a:ln>
            <a:noFill/>
          </a:ln>
        </p:spPr>
        <p:style>
          <a:lnRef idx="0">
            <a:scrgbClr r="0" g="0" b="0"/>
          </a:lnRef>
          <a:fillRef idx="1002">
            <a:schemeClr val="lt1"/>
          </a:fillRef>
          <a:effectRef idx="0">
            <a:scrgbClr r="0" g="0" b="0"/>
          </a:effectRef>
          <a:fontRef idx="major"/>
        </p:style>
        <p:txBody>
          <a:bodyPr lIns="0" rIns="0" bIns="0" anchor="b"/>
          <a:lstStyle/>
          <a:p>
            <a:pPr eaLnBrk="1" hangingPunct="1"/>
            <a:r>
              <a:rPr lang="ar-EG" sz="3200" b="0" dirty="0" smtClean="0">
                <a:solidFill>
                  <a:schemeClr val="tx1"/>
                </a:solidFill>
                <a:ea typeface="MS PGothic" pitchFamily="34" charset="-128"/>
              </a:rPr>
              <a:t>لمحة عامة على الجلسات</a:t>
            </a:r>
            <a:endParaRPr lang="en-US" sz="3200" b="0" dirty="0" smtClean="0">
              <a:solidFill>
                <a:schemeClr val="tx1"/>
              </a:solidFill>
              <a:ea typeface="MS PGothic"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70810" y="2610110"/>
            <a:ext cx="7772400" cy="1470025"/>
          </a:xfrm>
        </p:spPr>
        <p:txBody>
          <a:bodyPr/>
          <a:lstStyle/>
          <a:p>
            <a:r>
              <a:rPr lang="ar-EG" sz="4200" b="0" dirty="0" smtClean="0">
                <a:solidFill>
                  <a:schemeClr val="tx1"/>
                </a:solidFill>
              </a:rPr>
              <a:t>مراحل عملية التقييم البيئي المتكامل القائم</a:t>
            </a:r>
            <a:br>
              <a:rPr lang="ar-EG" sz="4200" b="0" dirty="0" smtClean="0">
                <a:solidFill>
                  <a:schemeClr val="tx1"/>
                </a:solidFill>
              </a:rPr>
            </a:br>
            <a:r>
              <a:rPr lang="ar-EG" sz="4200" b="0" dirty="0" smtClean="0">
                <a:solidFill>
                  <a:schemeClr val="tx1"/>
                </a:solidFill>
              </a:rPr>
              <a:t>على توقعات البيئة العالمية</a:t>
            </a:r>
            <a:endParaRPr lang="en-US" sz="4200" b="0" dirty="0">
              <a:solidFill>
                <a:schemeClr val="tx1"/>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082" name="Group 2"/>
          <p:cNvGraphicFramePr>
            <a:graphicFrameLocks noGrp="1"/>
          </p:cNvGraphicFramePr>
          <p:nvPr/>
        </p:nvGraphicFramePr>
        <p:xfrm>
          <a:off x="457200" y="1576714"/>
          <a:ext cx="1081290" cy="1127760"/>
        </p:xfrm>
        <a:graphic>
          <a:graphicData uri="http://schemas.openxmlformats.org/drawingml/2006/table">
            <a:tbl>
              <a:tblPr/>
              <a:tblGrid>
                <a:gridCol w="1081290"/>
              </a:tblGrid>
              <a:tr h="375988">
                <a:tc>
                  <a:txBody>
                    <a:bodyPr/>
                    <a:lstStyle/>
                    <a:p>
                      <a:pPr marL="0" marR="0" lvl="0" indent="0" algn="ctr" defTabSz="914400" rtl="0" eaLnBrk="1" fontAlgn="base" latinLnBrk="0" hangingPunct="1">
                        <a:lnSpc>
                          <a:spcPct val="100000"/>
                        </a:lnSpc>
                        <a:spcBef>
                          <a:spcPct val="20000"/>
                        </a:spcBef>
                        <a:spcAft>
                          <a:spcPct val="0"/>
                        </a:spcAft>
                        <a:buClr>
                          <a:srgbClr val="006600"/>
                        </a:buClr>
                        <a:buSzTx/>
                        <a:buFont typeface="Symbol" pitchFamily="18" charset="2"/>
                        <a:buNone/>
                        <a:tabLst/>
                      </a:pPr>
                      <a:r>
                        <a:rPr kumimoji="0" lang="en-US" sz="3200" b="1" i="0" u="none" strike="noStrike" cap="none" normalizeH="0" baseline="0" dirty="0" smtClean="0">
                          <a:ln>
                            <a:noFill/>
                          </a:ln>
                          <a:solidFill>
                            <a:schemeClr val="accent4">
                              <a:lumMod val="10000"/>
                            </a:schemeClr>
                          </a:solidFill>
                          <a:effectLst/>
                          <a:latin typeface="Arial" charset="0"/>
                          <a:ea typeface="MS PGothic" pitchFamily="34" charset="-128"/>
                          <a:cs typeface="Arial" charset="0"/>
                        </a:rPr>
                        <a:t>1</a:t>
                      </a:r>
                    </a:p>
                    <a:p>
                      <a:pPr marL="0" marR="0" lvl="0" indent="0" algn="ctr" defTabSz="914400" rtl="1" eaLnBrk="1" fontAlgn="base" latinLnBrk="0" hangingPunct="1">
                        <a:lnSpc>
                          <a:spcPct val="100000"/>
                        </a:lnSpc>
                        <a:spcBef>
                          <a:spcPct val="20000"/>
                        </a:spcBef>
                        <a:spcAft>
                          <a:spcPct val="0"/>
                        </a:spcAft>
                        <a:buClr>
                          <a:srgbClr val="006600"/>
                        </a:buClr>
                        <a:buSzTx/>
                        <a:buFont typeface="Symbol" pitchFamily="18" charset="2"/>
                        <a:buNone/>
                        <a:tabLst/>
                      </a:pPr>
                      <a:r>
                        <a:rPr lang="ar-SA" sz="1800" b="1" kern="1200" dirty="0" smtClean="0">
                          <a:solidFill>
                            <a:schemeClr val="tx1"/>
                          </a:solidFill>
                          <a:latin typeface="+mn-lt"/>
                          <a:ea typeface="+mn-ea"/>
                          <a:cs typeface="+mn-cs"/>
                        </a:rPr>
                        <a:t> </a:t>
                      </a:r>
                      <a:r>
                        <a:rPr lang="ar-EG" sz="1800" b="1" kern="1200" dirty="0" smtClean="0">
                          <a:solidFill>
                            <a:schemeClr val="tx1"/>
                          </a:solidFill>
                          <a:latin typeface="+mn-lt"/>
                          <a:ea typeface="+mn-ea"/>
                          <a:cs typeface="+mn-cs"/>
                        </a:rPr>
                        <a:t>البدء</a:t>
                      </a:r>
                      <a:endParaRPr lang="ar-SY" sz="1800" b="1" kern="1200" dirty="0" smtClean="0">
                        <a:solidFill>
                          <a:schemeClr val="tx1"/>
                        </a:solidFill>
                        <a:latin typeface="+mn-lt"/>
                        <a:ea typeface="+mn-ea"/>
                        <a:cs typeface="+mn-cs"/>
                      </a:endParaRPr>
                    </a:p>
                    <a:p>
                      <a:pPr marL="0" marR="0" lvl="0" indent="0" algn="ctr" defTabSz="914400" rtl="1" eaLnBrk="1" fontAlgn="base" latinLnBrk="0" hangingPunct="1">
                        <a:lnSpc>
                          <a:spcPct val="100000"/>
                        </a:lnSpc>
                        <a:spcBef>
                          <a:spcPct val="20000"/>
                        </a:spcBef>
                        <a:spcAft>
                          <a:spcPct val="0"/>
                        </a:spcAft>
                        <a:buClr>
                          <a:srgbClr val="006600"/>
                        </a:buClr>
                        <a:buSzTx/>
                        <a:buFont typeface="Symbol" pitchFamily="18" charset="2"/>
                        <a:buNone/>
                        <a:tabLst/>
                      </a:pPr>
                      <a:r>
                        <a:rPr kumimoji="0" lang="ar-SY" sz="1200" b="1" i="0" u="none" strike="noStrike" cap="none" normalizeH="0" baseline="0" dirty="0" smtClean="0">
                          <a:ln>
                            <a:noFill/>
                          </a:ln>
                          <a:solidFill>
                            <a:schemeClr val="accent4">
                              <a:lumMod val="10000"/>
                            </a:schemeClr>
                          </a:solidFill>
                          <a:effectLst/>
                          <a:latin typeface="Arial" charset="0"/>
                          <a:ea typeface="MS PGothic" pitchFamily="34" charset="-128"/>
                          <a:cs typeface="Arial" charset="0"/>
                        </a:rPr>
                        <a:t>(4-6 أسابيع)</a:t>
                      </a:r>
                      <a:endParaRPr kumimoji="0" lang="en-US" sz="1200" b="1" i="0" u="none" strike="noStrike" cap="none" normalizeH="0" baseline="0" dirty="0" smtClean="0">
                        <a:ln>
                          <a:noFill/>
                        </a:ln>
                        <a:solidFill>
                          <a:schemeClr val="accent4">
                            <a:lumMod val="10000"/>
                          </a:schemeClr>
                        </a:solidFill>
                        <a:effectLst/>
                        <a:latin typeface="Arial" charset="0"/>
                        <a:ea typeface="MS PGothic" pitchFamily="34" charset="-128"/>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tr>
            </a:tbl>
          </a:graphicData>
        </a:graphic>
      </p:graphicFrame>
      <p:graphicFrame>
        <p:nvGraphicFramePr>
          <p:cNvPr id="174088" name="Group 8"/>
          <p:cNvGraphicFramePr>
            <a:graphicFrameLocks noGrp="1"/>
          </p:cNvGraphicFramePr>
          <p:nvPr/>
        </p:nvGraphicFramePr>
        <p:xfrm>
          <a:off x="1996190" y="1454047"/>
          <a:ext cx="4325162" cy="1584960"/>
        </p:xfrm>
        <a:graphic>
          <a:graphicData uri="http://schemas.openxmlformats.org/drawingml/2006/table">
            <a:tbl>
              <a:tblPr/>
              <a:tblGrid>
                <a:gridCol w="4325162"/>
              </a:tblGrid>
              <a:tr h="1485999">
                <a:tc>
                  <a:txBody>
                    <a:bodyPr/>
                    <a:lstStyle/>
                    <a:p>
                      <a:pPr marL="114300" indent="-114300" algn="r" rtl="1">
                        <a:buFont typeface="Arial" pitchFamily="34" charset="0"/>
                        <a:buChar char="•"/>
                      </a:pPr>
                      <a:r>
                        <a:rPr lang="ar-EG" sz="1400" i="0" kern="1200" dirty="0" smtClean="0">
                          <a:solidFill>
                            <a:schemeClr val="tx1"/>
                          </a:solidFill>
                          <a:latin typeface="+mn-lt"/>
                          <a:ea typeface="+mn-ea"/>
                          <a:cs typeface="+mn-cs"/>
                        </a:rPr>
                        <a:t>كفالة التفويض ال</a:t>
                      </a:r>
                      <a:r>
                        <a:rPr lang="ar-SY" sz="1400" i="0" kern="1200" dirty="0" smtClean="0">
                          <a:solidFill>
                            <a:schemeClr val="tx1"/>
                          </a:solidFill>
                          <a:latin typeface="+mn-lt"/>
                          <a:ea typeface="+mn-ea"/>
                          <a:cs typeface="+mn-cs"/>
                        </a:rPr>
                        <a:t>قانوني</a:t>
                      </a:r>
                      <a:r>
                        <a:rPr lang="ar-EG" sz="1400" i="0" kern="1200" baseline="0" dirty="0" smtClean="0">
                          <a:solidFill>
                            <a:schemeClr val="tx1"/>
                          </a:solidFill>
                          <a:latin typeface="+mn-lt"/>
                          <a:ea typeface="+mn-ea"/>
                          <a:cs typeface="+mn-cs"/>
                        </a:rPr>
                        <a:t> لإجراء </a:t>
                      </a:r>
                      <a:r>
                        <a:rPr lang="ar-EG" sz="1400" i="0" kern="1200" dirty="0" smtClean="0">
                          <a:solidFill>
                            <a:schemeClr val="tx1"/>
                          </a:solidFill>
                          <a:latin typeface="+mn-lt"/>
                          <a:ea typeface="+mn-ea"/>
                          <a:cs typeface="+mn-cs"/>
                        </a:rPr>
                        <a:t>التقييم </a:t>
                      </a:r>
                      <a:r>
                        <a:rPr lang="ar-SY" sz="1400" i="0" kern="1200" dirty="0" smtClean="0">
                          <a:solidFill>
                            <a:schemeClr val="tx1"/>
                          </a:solidFill>
                          <a:latin typeface="+mn-lt"/>
                          <a:ea typeface="+mn-ea"/>
                          <a:cs typeface="+mn-cs"/>
                        </a:rPr>
                        <a:t>البيئي </a:t>
                      </a:r>
                      <a:r>
                        <a:rPr lang="ar-EG" sz="1400" i="0" kern="1200" dirty="0" smtClean="0">
                          <a:solidFill>
                            <a:schemeClr val="tx1"/>
                          </a:solidFill>
                          <a:latin typeface="+mn-lt"/>
                          <a:ea typeface="+mn-ea"/>
                          <a:cs typeface="+mn-cs"/>
                        </a:rPr>
                        <a:t>ورفع </a:t>
                      </a:r>
                      <a:r>
                        <a:rPr lang="ar-SY" sz="1400" i="0" kern="1200" dirty="0" smtClean="0">
                          <a:solidFill>
                            <a:schemeClr val="tx1"/>
                          </a:solidFill>
                          <a:latin typeface="+mn-lt"/>
                          <a:ea typeface="+mn-ea"/>
                          <a:cs typeface="+mn-cs"/>
                        </a:rPr>
                        <a:t>التقارير</a:t>
                      </a:r>
                    </a:p>
                    <a:p>
                      <a:pPr marL="114300" indent="-114300" algn="r" rtl="1">
                        <a:buFont typeface="Arial" pitchFamily="34" charset="0"/>
                        <a:buChar char="•"/>
                      </a:pPr>
                      <a:r>
                        <a:rPr lang="ar-SY" sz="1400" i="0" kern="1200" dirty="0" smtClean="0">
                          <a:solidFill>
                            <a:schemeClr val="tx1"/>
                          </a:solidFill>
                          <a:latin typeface="+mn-lt"/>
                          <a:ea typeface="+mn-ea"/>
                          <a:cs typeface="+mn-cs"/>
                        </a:rPr>
                        <a:t>تحديد الفريق </a:t>
                      </a:r>
                      <a:r>
                        <a:rPr lang="ar-EG" sz="1400" i="0" kern="1200" dirty="0" smtClean="0">
                          <a:solidFill>
                            <a:schemeClr val="tx1"/>
                          </a:solidFill>
                          <a:latin typeface="+mn-lt"/>
                          <a:ea typeface="+mn-ea"/>
                          <a:cs typeface="+mn-cs"/>
                        </a:rPr>
                        <a:t>الفني </a:t>
                      </a:r>
                      <a:r>
                        <a:rPr lang="ar-SY" sz="1400" i="0" kern="1200" dirty="0" smtClean="0">
                          <a:solidFill>
                            <a:schemeClr val="tx1"/>
                          </a:solidFill>
                          <a:latin typeface="+mn-lt"/>
                          <a:ea typeface="+mn-ea"/>
                          <a:cs typeface="+mn-cs"/>
                        </a:rPr>
                        <a:t>المحلي داخل </a:t>
                      </a:r>
                      <a:r>
                        <a:rPr lang="ar-EG" sz="1400" i="0" kern="1200" dirty="0" smtClean="0">
                          <a:solidFill>
                            <a:schemeClr val="tx1"/>
                          </a:solidFill>
                          <a:latin typeface="+mn-lt"/>
                          <a:ea typeface="+mn-ea"/>
                          <a:cs typeface="+mn-cs"/>
                        </a:rPr>
                        <a:t>الجهاز الذي يقود العملية</a:t>
                      </a:r>
                      <a:endParaRPr lang="ar-SY" sz="1400" i="0" kern="1200" dirty="0" smtClean="0">
                        <a:solidFill>
                          <a:schemeClr val="tx1"/>
                        </a:solidFill>
                        <a:latin typeface="+mn-lt"/>
                        <a:ea typeface="+mn-ea"/>
                        <a:cs typeface="+mn-cs"/>
                      </a:endParaRPr>
                    </a:p>
                    <a:p>
                      <a:pPr marL="114300" indent="-114300" algn="r" rtl="1">
                        <a:buFont typeface="Arial" pitchFamily="34" charset="0"/>
                        <a:buChar char="•"/>
                      </a:pPr>
                      <a:r>
                        <a:rPr lang="ar-SY" sz="1400" i="0" kern="1200" dirty="0" smtClean="0">
                          <a:solidFill>
                            <a:schemeClr val="tx1"/>
                          </a:solidFill>
                          <a:latin typeface="+mn-lt"/>
                          <a:ea typeface="+mn-ea"/>
                          <a:cs typeface="+mn-cs"/>
                        </a:rPr>
                        <a:t>وضع المخطط الأساسي </a:t>
                      </a:r>
                      <a:r>
                        <a:rPr lang="ar-EG" sz="1400" i="0" kern="1200" dirty="0" smtClean="0">
                          <a:solidFill>
                            <a:schemeClr val="tx1"/>
                          </a:solidFill>
                          <a:latin typeface="+mn-lt"/>
                          <a:ea typeface="+mn-ea"/>
                          <a:cs typeface="+mn-cs"/>
                        </a:rPr>
                        <a:t>للإطار المفاهيمي</a:t>
                      </a:r>
                      <a:r>
                        <a:rPr lang="ar-EG" sz="1400" i="0" kern="1200" baseline="0" dirty="0" smtClean="0">
                          <a:solidFill>
                            <a:schemeClr val="tx1"/>
                          </a:solidFill>
                          <a:latin typeface="+mn-lt"/>
                          <a:ea typeface="+mn-ea"/>
                          <a:cs typeface="+mn-cs"/>
                        </a:rPr>
                        <a:t> وللعملية يتضمن </a:t>
                      </a:r>
                      <a:r>
                        <a:rPr lang="ar-EG" sz="1400" i="0" kern="1200" dirty="0" smtClean="0">
                          <a:solidFill>
                            <a:schemeClr val="tx1"/>
                          </a:solidFill>
                          <a:latin typeface="+mn-lt"/>
                          <a:ea typeface="+mn-ea"/>
                          <a:cs typeface="+mn-cs"/>
                        </a:rPr>
                        <a:t>القدرات </a:t>
                      </a:r>
                      <a:r>
                        <a:rPr lang="ar-SY" sz="1400" i="0" kern="1200" dirty="0" smtClean="0">
                          <a:solidFill>
                            <a:schemeClr val="tx1"/>
                          </a:solidFill>
                          <a:latin typeface="+mn-lt"/>
                          <a:ea typeface="+mn-ea"/>
                          <a:cs typeface="+mn-cs"/>
                        </a:rPr>
                        <a:t>والوقت المخصص والموارد المطلوبة</a:t>
                      </a:r>
                    </a:p>
                    <a:p>
                      <a:pPr marL="114300" indent="-114300" algn="r" rtl="1">
                        <a:buFont typeface="Arial" pitchFamily="34" charset="0"/>
                        <a:buChar char="•"/>
                      </a:pPr>
                      <a:r>
                        <a:rPr lang="ar-SY" sz="1400" i="0" kern="1200" dirty="0" smtClean="0">
                          <a:solidFill>
                            <a:schemeClr val="tx1"/>
                          </a:solidFill>
                          <a:latin typeface="+mn-lt"/>
                          <a:ea typeface="+mn-ea"/>
                          <a:cs typeface="+mn-cs"/>
                        </a:rPr>
                        <a:t>بدء عقد اجتماعات لمناقشة وتعديل ووضع الصيغة النهائية للعملية والترتيبات المؤسسية لها</a:t>
                      </a:r>
                    </a:p>
                    <a:p>
                      <a:pPr marL="114300" indent="-114300" algn="r" rtl="1">
                        <a:buFont typeface="Arial" pitchFamily="34" charset="0"/>
                        <a:buChar char="•"/>
                      </a:pPr>
                      <a:r>
                        <a:rPr lang="ar-SY" sz="1400" i="0" kern="1200" dirty="0" smtClean="0">
                          <a:solidFill>
                            <a:schemeClr val="tx1"/>
                          </a:solidFill>
                          <a:latin typeface="+mn-lt"/>
                          <a:ea typeface="+mn-ea"/>
                          <a:cs typeface="+mn-cs"/>
                        </a:rPr>
                        <a:t>تأمين الموارد المالية والعينية.</a:t>
                      </a:r>
                      <a:endParaRPr lang="ar-SY" sz="1400" i="0" kern="1200" dirty="0">
                        <a:solidFill>
                          <a:schemeClr val="tx1"/>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graphicFrame>
        <p:nvGraphicFramePr>
          <p:cNvPr id="174094" name="Group 14"/>
          <p:cNvGraphicFramePr>
            <a:graphicFrameLocks noGrp="1"/>
          </p:cNvGraphicFramePr>
          <p:nvPr/>
        </p:nvGraphicFramePr>
        <p:xfrm>
          <a:off x="7192781" y="1677147"/>
          <a:ext cx="1324863" cy="1402080"/>
        </p:xfrm>
        <a:graphic>
          <a:graphicData uri="http://schemas.openxmlformats.org/drawingml/2006/table">
            <a:tbl>
              <a:tblPr/>
              <a:tblGrid>
                <a:gridCol w="1324863"/>
              </a:tblGrid>
              <a:tr h="375988">
                <a:tc>
                  <a:txBody>
                    <a:bodyPr/>
                    <a:lstStyle/>
                    <a:p>
                      <a:pPr marL="228600" indent="-228600" algn="r" defTabSz="914400" rtl="1" eaLnBrk="1" latinLnBrk="0" hangingPunct="1">
                        <a:buFont typeface="Arial" pitchFamily="34" charset="0"/>
                        <a:buChar char="•"/>
                        <a:tabLst>
                          <a:tab pos="177800" algn="l"/>
                        </a:tabLst>
                      </a:pPr>
                      <a:r>
                        <a:rPr lang="ar-SY" sz="1600" kern="1200" dirty="0" smtClean="0">
                          <a:solidFill>
                            <a:schemeClr val="tx1"/>
                          </a:solidFill>
                          <a:latin typeface="+mn-lt"/>
                          <a:ea typeface="+mn-ea"/>
                          <a:cs typeface="+mn-cs"/>
                        </a:rPr>
                        <a:t> </a:t>
                      </a:r>
                      <a:r>
                        <a:rPr lang="ar-EG" sz="1400" i="0" kern="1200" dirty="0" smtClean="0">
                          <a:solidFill>
                            <a:schemeClr val="tx1"/>
                          </a:solidFill>
                          <a:latin typeface="+mn-lt"/>
                          <a:ea typeface="+mn-ea"/>
                          <a:cs typeface="+mn-cs"/>
                        </a:rPr>
                        <a:t>الإطار</a:t>
                      </a:r>
                      <a:r>
                        <a:rPr lang="ar-EG" sz="1400" i="0" kern="1200" baseline="0" dirty="0" smtClean="0">
                          <a:solidFill>
                            <a:schemeClr val="tx1"/>
                          </a:solidFill>
                          <a:latin typeface="+mn-lt"/>
                          <a:ea typeface="+mn-ea"/>
                          <a:cs typeface="+mn-cs"/>
                        </a:rPr>
                        <a:t> المفاهيمي</a:t>
                      </a:r>
                      <a:endParaRPr lang="ar-SY" sz="1400" i="0" kern="1200" dirty="0" smtClean="0">
                        <a:solidFill>
                          <a:schemeClr val="tx1"/>
                        </a:solidFill>
                        <a:latin typeface="+mn-lt"/>
                        <a:ea typeface="+mn-ea"/>
                        <a:cs typeface="+mn-cs"/>
                      </a:endParaRPr>
                    </a:p>
                    <a:p>
                      <a:pPr marL="228600" indent="-228600" algn="r" defTabSz="914400" rtl="1" eaLnBrk="1" latinLnBrk="0" hangingPunct="1">
                        <a:buFont typeface="Arial" pitchFamily="34" charset="0"/>
                        <a:buChar char="•"/>
                        <a:tabLst>
                          <a:tab pos="177800" algn="l"/>
                        </a:tabLst>
                      </a:pPr>
                      <a:endParaRPr lang="ar-SY" sz="1400" i="0" kern="1200" dirty="0" smtClean="0">
                        <a:solidFill>
                          <a:schemeClr val="tx1"/>
                        </a:solidFill>
                        <a:latin typeface="+mn-lt"/>
                        <a:ea typeface="+mn-ea"/>
                        <a:cs typeface="+mn-cs"/>
                      </a:endParaRPr>
                    </a:p>
                    <a:p>
                      <a:pPr marL="228600" indent="-228600" algn="r" defTabSz="914400" rtl="1" eaLnBrk="1" latinLnBrk="0" hangingPunct="1">
                        <a:buFont typeface="Arial" pitchFamily="34" charset="0"/>
                        <a:buChar char="•"/>
                        <a:tabLst>
                          <a:tab pos="177800" algn="l"/>
                        </a:tabLst>
                      </a:pPr>
                      <a:endParaRPr lang="ar-SY" sz="1400" i="0" kern="1200" dirty="0" smtClean="0">
                        <a:solidFill>
                          <a:schemeClr val="tx1"/>
                        </a:solidFill>
                        <a:latin typeface="+mn-lt"/>
                        <a:ea typeface="+mn-ea"/>
                        <a:cs typeface="+mn-cs"/>
                      </a:endParaRPr>
                    </a:p>
                    <a:p>
                      <a:pPr marL="228600" indent="-228600" algn="r" defTabSz="914400" rtl="1" eaLnBrk="1" latinLnBrk="0" hangingPunct="1">
                        <a:buFont typeface="Arial" pitchFamily="34" charset="0"/>
                        <a:buChar char="•"/>
                        <a:tabLst>
                          <a:tab pos="177800" algn="l"/>
                        </a:tabLst>
                      </a:pPr>
                      <a:r>
                        <a:rPr lang="ar-SY" sz="1400" i="0" kern="1200" dirty="0" smtClean="0">
                          <a:solidFill>
                            <a:schemeClr val="tx1"/>
                          </a:solidFill>
                          <a:latin typeface="+mn-lt"/>
                          <a:ea typeface="+mn-ea"/>
                          <a:cs typeface="+mn-cs"/>
                        </a:rPr>
                        <a:t> </a:t>
                      </a:r>
                      <a:r>
                        <a:rPr lang="ar-EG" sz="1400" i="0" kern="1200" dirty="0" smtClean="0">
                          <a:solidFill>
                            <a:schemeClr val="tx1"/>
                          </a:solidFill>
                          <a:latin typeface="+mn-lt"/>
                          <a:ea typeface="+mn-ea"/>
                          <a:cs typeface="+mn-cs"/>
                        </a:rPr>
                        <a:t>مراجعة </a:t>
                      </a:r>
                      <a:r>
                        <a:rPr lang="ar-SA" sz="1400" i="0" kern="1200" dirty="0" smtClean="0">
                          <a:solidFill>
                            <a:schemeClr val="tx1"/>
                          </a:solidFill>
                          <a:latin typeface="+mn-lt"/>
                          <a:ea typeface="+mn-ea"/>
                          <a:cs typeface="+mn-cs"/>
                        </a:rPr>
                        <a:t>مذكّرات </a:t>
                      </a:r>
                      <a:r>
                        <a:rPr lang="ar-EG" sz="1400" i="0" kern="1200" dirty="0" smtClean="0">
                          <a:solidFill>
                            <a:schemeClr val="tx1"/>
                          </a:solidFill>
                          <a:latin typeface="+mn-lt"/>
                          <a:ea typeface="+mn-ea"/>
                          <a:cs typeface="+mn-cs"/>
                        </a:rPr>
                        <a:t>ال</a:t>
                      </a:r>
                      <a:r>
                        <a:rPr lang="ar-SA" sz="1400" i="0" kern="1200" dirty="0" smtClean="0">
                          <a:solidFill>
                            <a:schemeClr val="tx1"/>
                          </a:solidFill>
                          <a:latin typeface="+mn-lt"/>
                          <a:ea typeface="+mn-ea"/>
                          <a:cs typeface="+mn-cs"/>
                        </a:rPr>
                        <a:t>تفاهم</a:t>
                      </a:r>
                      <a:endParaRPr lang="en-US" sz="1400" i="0" kern="1200" dirty="0" smtClean="0">
                        <a:solidFill>
                          <a:schemeClr val="tx1"/>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r>
            </a:tbl>
          </a:graphicData>
        </a:graphic>
      </p:graphicFrame>
      <p:graphicFrame>
        <p:nvGraphicFramePr>
          <p:cNvPr id="174100" name="Group 20"/>
          <p:cNvGraphicFramePr>
            <a:graphicFrameLocks noGrp="1"/>
          </p:cNvGraphicFramePr>
          <p:nvPr/>
        </p:nvGraphicFramePr>
        <p:xfrm>
          <a:off x="1981200" y="3282326"/>
          <a:ext cx="4325162" cy="1158240"/>
        </p:xfrm>
        <a:graphic>
          <a:graphicData uri="http://schemas.openxmlformats.org/drawingml/2006/table">
            <a:tbl>
              <a:tblPr/>
              <a:tblGrid>
                <a:gridCol w="4325162"/>
              </a:tblGrid>
              <a:tr h="334081">
                <a:tc>
                  <a:txBody>
                    <a:bodyPr/>
                    <a:lstStyle/>
                    <a:p>
                      <a:pPr algn="r" rtl="1">
                        <a:buFont typeface="Arial" pitchFamily="34" charset="0"/>
                        <a:buChar char="•"/>
                      </a:pPr>
                      <a:r>
                        <a:rPr lang="ar-EG" sz="1400" i="0" kern="1200" dirty="0" smtClean="0">
                          <a:solidFill>
                            <a:schemeClr val="tx1"/>
                          </a:solidFill>
                          <a:latin typeface="+mn-lt"/>
                          <a:ea typeface="+mn-ea"/>
                          <a:cs typeface="+mn-cs"/>
                        </a:rPr>
                        <a:t>تعريف </a:t>
                      </a:r>
                      <a:r>
                        <a:rPr lang="ar-SY" sz="1400" i="0" kern="1200" dirty="0" smtClean="0">
                          <a:solidFill>
                            <a:schemeClr val="tx1"/>
                          </a:solidFill>
                          <a:latin typeface="+mn-lt"/>
                          <a:ea typeface="+mn-ea"/>
                          <a:cs typeface="+mn-cs"/>
                        </a:rPr>
                        <a:t>الأدوار والمسؤوليات</a:t>
                      </a:r>
                      <a:r>
                        <a:rPr lang="ar-EG" sz="1400" i="0" kern="1200" dirty="0" smtClean="0">
                          <a:solidFill>
                            <a:schemeClr val="tx1"/>
                          </a:solidFill>
                          <a:latin typeface="+mn-lt"/>
                          <a:ea typeface="+mn-ea"/>
                          <a:cs typeface="+mn-cs"/>
                        </a:rPr>
                        <a:t> المنوطة بالشركاء</a:t>
                      </a:r>
                      <a:r>
                        <a:rPr lang="ar-EG" sz="1400" i="0" kern="1200" baseline="0" dirty="0" smtClean="0">
                          <a:solidFill>
                            <a:schemeClr val="tx1"/>
                          </a:solidFill>
                          <a:latin typeface="+mn-lt"/>
                          <a:ea typeface="+mn-ea"/>
                          <a:cs typeface="+mn-cs"/>
                        </a:rPr>
                        <a:t> </a:t>
                      </a:r>
                      <a:r>
                        <a:rPr lang="ar-SY" sz="1400" i="0" kern="1200" dirty="0" smtClean="0">
                          <a:solidFill>
                            <a:schemeClr val="tx1"/>
                          </a:solidFill>
                          <a:latin typeface="+mn-lt"/>
                          <a:ea typeface="+mn-ea"/>
                          <a:cs typeface="+mn-cs"/>
                        </a:rPr>
                        <a:t>السياسي</a:t>
                      </a:r>
                      <a:r>
                        <a:rPr lang="ar-EG" sz="1400" i="0" kern="1200" dirty="0" smtClean="0">
                          <a:solidFill>
                            <a:schemeClr val="tx1"/>
                          </a:solidFill>
                          <a:latin typeface="+mn-lt"/>
                          <a:ea typeface="+mn-ea"/>
                          <a:cs typeface="+mn-cs"/>
                        </a:rPr>
                        <a:t>ين</a:t>
                      </a:r>
                      <a:r>
                        <a:rPr lang="ar-SY" sz="1400" i="0" kern="1200" dirty="0" smtClean="0">
                          <a:solidFill>
                            <a:schemeClr val="tx1"/>
                          </a:solidFill>
                          <a:latin typeface="+mn-lt"/>
                          <a:ea typeface="+mn-ea"/>
                          <a:cs typeface="+mn-cs"/>
                        </a:rPr>
                        <a:t> </a:t>
                      </a:r>
                      <a:r>
                        <a:rPr lang="ar-EG" sz="1400" i="0" kern="1200" dirty="0" smtClean="0">
                          <a:solidFill>
                            <a:schemeClr val="tx1"/>
                          </a:solidFill>
                          <a:latin typeface="+mn-lt"/>
                          <a:ea typeface="+mn-ea"/>
                          <a:cs typeface="+mn-cs"/>
                        </a:rPr>
                        <a:t>والفنيين</a:t>
                      </a:r>
                      <a:endParaRPr lang="ar-SY" sz="1400" i="0" kern="1200" dirty="0" smtClean="0">
                        <a:solidFill>
                          <a:schemeClr val="tx1"/>
                        </a:solidFill>
                        <a:latin typeface="+mn-lt"/>
                        <a:ea typeface="+mn-ea"/>
                        <a:cs typeface="+mn-cs"/>
                      </a:endParaRPr>
                    </a:p>
                    <a:p>
                      <a:pPr algn="r" rtl="1">
                        <a:buFont typeface="Arial" pitchFamily="34" charset="0"/>
                        <a:buChar char="•"/>
                      </a:pPr>
                      <a:r>
                        <a:rPr lang="ar-EG" sz="1400" i="0" kern="1200" dirty="0" smtClean="0">
                          <a:solidFill>
                            <a:schemeClr val="tx1"/>
                          </a:solidFill>
                          <a:latin typeface="+mn-lt"/>
                          <a:ea typeface="+mn-ea"/>
                          <a:cs typeface="+mn-cs"/>
                        </a:rPr>
                        <a:t>وضع </a:t>
                      </a:r>
                      <a:r>
                        <a:rPr lang="ar-SY" sz="1400" i="0" kern="1200" dirty="0" smtClean="0">
                          <a:solidFill>
                            <a:schemeClr val="tx1"/>
                          </a:solidFill>
                          <a:latin typeface="+mn-lt"/>
                          <a:ea typeface="+mn-ea"/>
                          <a:cs typeface="+mn-cs"/>
                        </a:rPr>
                        <a:t>آليات للتنسيق بين الشركاء والمؤسسات المتعاونة</a:t>
                      </a:r>
                    </a:p>
                    <a:p>
                      <a:pPr algn="r" rtl="1">
                        <a:buFont typeface="Arial" pitchFamily="34" charset="0"/>
                        <a:buChar char="•"/>
                      </a:pPr>
                      <a:r>
                        <a:rPr lang="ar-SY" sz="1400" i="0" kern="1200" dirty="0" smtClean="0">
                          <a:solidFill>
                            <a:schemeClr val="tx1"/>
                          </a:solidFill>
                          <a:latin typeface="+mn-lt"/>
                          <a:ea typeface="+mn-ea"/>
                          <a:cs typeface="+mn-cs"/>
                        </a:rPr>
                        <a:t>تحديد الإطار المؤسسي للعمل</a:t>
                      </a:r>
                    </a:p>
                    <a:p>
                      <a:pPr algn="r" rtl="1">
                        <a:buFont typeface="Arial" pitchFamily="34" charset="0"/>
                        <a:buChar char="•"/>
                      </a:pPr>
                      <a:r>
                        <a:rPr lang="ar-SY" sz="1400" i="0" kern="1200" dirty="0" smtClean="0">
                          <a:solidFill>
                            <a:schemeClr val="tx1"/>
                          </a:solidFill>
                          <a:latin typeface="+mn-lt"/>
                          <a:ea typeface="+mn-ea"/>
                          <a:cs typeface="+mn-cs"/>
                        </a:rPr>
                        <a:t>مناقشة لعناصر إستراتيجية التأثير </a:t>
                      </a:r>
                    </a:p>
                    <a:p>
                      <a:pPr algn="r" rtl="1">
                        <a:buFont typeface="Arial" pitchFamily="34" charset="0"/>
                        <a:buChar char="•"/>
                      </a:pPr>
                      <a:r>
                        <a:rPr lang="ar-SY" sz="1400" i="0" kern="1200" dirty="0" smtClean="0">
                          <a:solidFill>
                            <a:schemeClr val="tx1"/>
                          </a:solidFill>
                          <a:latin typeface="+mn-lt"/>
                          <a:ea typeface="+mn-ea"/>
                          <a:cs typeface="+mn-cs"/>
                        </a:rPr>
                        <a:t>إعداد خريطة لأصحاب المصالح.</a:t>
                      </a:r>
                      <a:endParaRPr lang="ar-SY" sz="1400" i="0" kern="1200" dirty="0">
                        <a:solidFill>
                          <a:schemeClr val="tx1"/>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graphicFrame>
        <p:nvGraphicFramePr>
          <p:cNvPr id="174106" name="Group 26"/>
          <p:cNvGraphicFramePr>
            <a:graphicFrameLocks noGrp="1"/>
          </p:cNvGraphicFramePr>
          <p:nvPr/>
        </p:nvGraphicFramePr>
        <p:xfrm>
          <a:off x="1981200" y="4662441"/>
          <a:ext cx="4325162" cy="1798320"/>
        </p:xfrm>
        <a:graphic>
          <a:graphicData uri="http://schemas.openxmlformats.org/drawingml/2006/table">
            <a:tbl>
              <a:tblPr/>
              <a:tblGrid>
                <a:gridCol w="4325162"/>
              </a:tblGrid>
              <a:tr h="1723869">
                <a:tc>
                  <a:txBody>
                    <a:bodyPr/>
                    <a:lstStyle/>
                    <a:p>
                      <a:pPr algn="r" rtl="1">
                        <a:buFont typeface="Arial" pitchFamily="34" charset="0"/>
                        <a:buChar char="•"/>
                      </a:pPr>
                      <a:r>
                        <a:rPr lang="ar-SY" sz="1400" i="0" kern="1200" dirty="0" smtClean="0">
                          <a:solidFill>
                            <a:schemeClr val="tx1"/>
                          </a:solidFill>
                          <a:latin typeface="+mn-lt"/>
                          <a:ea typeface="+mn-ea"/>
                          <a:cs typeface="+mn-cs"/>
                        </a:rPr>
                        <a:t>توضيح المسائل/القضايا  المنهجية</a:t>
                      </a:r>
                    </a:p>
                    <a:p>
                      <a:pPr algn="r" rtl="1">
                        <a:buFont typeface="Arial" pitchFamily="34" charset="0"/>
                        <a:buChar char="•"/>
                      </a:pPr>
                      <a:r>
                        <a:rPr lang="ar-SY" sz="1400" i="0" kern="1200" dirty="0" smtClean="0">
                          <a:solidFill>
                            <a:schemeClr val="tx1"/>
                          </a:solidFill>
                          <a:latin typeface="+mn-lt"/>
                          <a:ea typeface="+mn-ea"/>
                          <a:cs typeface="+mn-cs"/>
                        </a:rPr>
                        <a:t>تحديد النطاق الجغرافي والجدول الزمني المفصل لإنتاج التقرير</a:t>
                      </a:r>
                    </a:p>
                    <a:p>
                      <a:pPr algn="r" rtl="1">
                        <a:buFont typeface="Arial" pitchFamily="34" charset="0"/>
                        <a:buChar char="•"/>
                      </a:pPr>
                      <a:r>
                        <a:rPr lang="ar-SY" sz="1400" i="0" kern="1200" dirty="0" smtClean="0">
                          <a:solidFill>
                            <a:schemeClr val="tx1"/>
                          </a:solidFill>
                          <a:latin typeface="+mn-lt"/>
                          <a:ea typeface="+mn-ea"/>
                          <a:cs typeface="+mn-cs"/>
                        </a:rPr>
                        <a:t>تحديد القضايا البيئية الرئيسية. </a:t>
                      </a:r>
                    </a:p>
                    <a:p>
                      <a:pPr algn="r" rtl="1">
                        <a:buFont typeface="Arial" pitchFamily="34" charset="0"/>
                        <a:buChar char="•"/>
                      </a:pPr>
                      <a:r>
                        <a:rPr lang="ar-SY" sz="1400" i="0" kern="1200" dirty="0" smtClean="0">
                          <a:solidFill>
                            <a:schemeClr val="tx1"/>
                          </a:solidFill>
                          <a:latin typeface="+mn-lt"/>
                          <a:ea typeface="+mn-ea"/>
                          <a:cs typeface="+mn-cs"/>
                        </a:rPr>
                        <a:t>تحديد المؤشرات </a:t>
                      </a:r>
                      <a:r>
                        <a:rPr lang="ar-EG" sz="1400" i="0" kern="1200" dirty="0" smtClean="0">
                          <a:solidFill>
                            <a:schemeClr val="tx1"/>
                          </a:solidFill>
                          <a:latin typeface="+mn-lt"/>
                          <a:ea typeface="+mn-ea"/>
                          <a:cs typeface="+mn-cs"/>
                        </a:rPr>
                        <a:t>ومتطلبات البيانات و</a:t>
                      </a:r>
                      <a:r>
                        <a:rPr lang="ar-SY" sz="1400" i="0" kern="1200" dirty="0" smtClean="0">
                          <a:solidFill>
                            <a:schemeClr val="tx1"/>
                          </a:solidFill>
                          <a:latin typeface="+mn-lt"/>
                          <a:ea typeface="+mn-ea"/>
                          <a:cs typeface="+mn-cs"/>
                        </a:rPr>
                        <a:t>مصادر المعلومات.</a:t>
                      </a:r>
                    </a:p>
                    <a:p>
                      <a:pPr algn="r" rtl="1">
                        <a:buFont typeface="Arial" pitchFamily="34" charset="0"/>
                        <a:buChar char="•"/>
                      </a:pPr>
                      <a:r>
                        <a:rPr lang="ar-EG" sz="1400" i="0" kern="1200" dirty="0" smtClean="0">
                          <a:solidFill>
                            <a:schemeClr val="tx1"/>
                          </a:solidFill>
                          <a:latin typeface="+mn-lt"/>
                          <a:ea typeface="+mn-ea"/>
                          <a:cs typeface="+mn-cs"/>
                        </a:rPr>
                        <a:t>صياغة مخطط </a:t>
                      </a:r>
                      <a:r>
                        <a:rPr lang="ar-SY" sz="1400" i="0" kern="1200" dirty="0" smtClean="0">
                          <a:solidFill>
                            <a:schemeClr val="tx1"/>
                          </a:solidFill>
                          <a:latin typeface="+mn-lt"/>
                          <a:ea typeface="+mn-ea"/>
                          <a:cs typeface="+mn-cs"/>
                        </a:rPr>
                        <a:t>للتقرير. </a:t>
                      </a:r>
                    </a:p>
                    <a:p>
                      <a:pPr algn="r" rtl="1">
                        <a:buFont typeface="Arial" pitchFamily="34" charset="0"/>
                        <a:buChar char="•"/>
                      </a:pPr>
                      <a:r>
                        <a:rPr lang="ar-SY" sz="1400" i="0" kern="1200" dirty="0" smtClean="0">
                          <a:solidFill>
                            <a:schemeClr val="tx1"/>
                          </a:solidFill>
                          <a:latin typeface="+mn-lt"/>
                          <a:ea typeface="+mn-ea"/>
                          <a:cs typeface="+mn-cs"/>
                        </a:rPr>
                        <a:t>تحديد الجمهور المستهدف. </a:t>
                      </a:r>
                    </a:p>
                    <a:p>
                      <a:pPr algn="r" rtl="1">
                        <a:buFont typeface="Arial" pitchFamily="34" charset="0"/>
                        <a:buChar char="•"/>
                      </a:pPr>
                      <a:r>
                        <a:rPr lang="ar-SY" sz="1400" i="0" kern="1200" dirty="0" smtClean="0">
                          <a:solidFill>
                            <a:schemeClr val="tx1"/>
                          </a:solidFill>
                          <a:latin typeface="+mn-lt"/>
                          <a:ea typeface="+mn-ea"/>
                          <a:cs typeface="+mn-cs"/>
                        </a:rPr>
                        <a:t>وضع إستراتيجية للتأثير. </a:t>
                      </a:r>
                    </a:p>
                    <a:p>
                      <a:pPr algn="r" rtl="1">
                        <a:buFont typeface="Arial" pitchFamily="34" charset="0"/>
                        <a:buChar char="•"/>
                      </a:pPr>
                      <a:r>
                        <a:rPr lang="ar-SY" sz="1400" i="0" kern="1200" dirty="0" smtClean="0">
                          <a:solidFill>
                            <a:schemeClr val="tx1"/>
                          </a:solidFill>
                          <a:latin typeface="+mn-lt"/>
                          <a:ea typeface="+mn-ea"/>
                          <a:cs typeface="+mn-cs"/>
                        </a:rPr>
                        <a:t>مناقشة </a:t>
                      </a:r>
                      <a:r>
                        <a:rPr lang="ar-EG" sz="1400" i="0" kern="1200" dirty="0" smtClean="0">
                          <a:solidFill>
                            <a:schemeClr val="tx1"/>
                          </a:solidFill>
                          <a:latin typeface="+mn-lt"/>
                          <a:ea typeface="+mn-ea"/>
                          <a:cs typeface="+mn-cs"/>
                        </a:rPr>
                        <a:t>العناصر</a:t>
                      </a:r>
                      <a:r>
                        <a:rPr lang="ar-EG" sz="1400" i="0" kern="1200" baseline="0" dirty="0" smtClean="0">
                          <a:solidFill>
                            <a:schemeClr val="tx1"/>
                          </a:solidFill>
                          <a:latin typeface="+mn-lt"/>
                          <a:ea typeface="+mn-ea"/>
                          <a:cs typeface="+mn-cs"/>
                        </a:rPr>
                        <a:t> الضرورية لنشر ال</a:t>
                      </a:r>
                      <a:r>
                        <a:rPr lang="ar-SY" sz="1400" i="0" kern="1200" dirty="0" smtClean="0">
                          <a:solidFill>
                            <a:schemeClr val="tx1"/>
                          </a:solidFill>
                          <a:latin typeface="+mn-lt"/>
                          <a:ea typeface="+mn-ea"/>
                          <a:cs typeface="+mn-cs"/>
                        </a:rPr>
                        <a:t>إستراتيجية</a:t>
                      </a:r>
                      <a:r>
                        <a:rPr lang="ar-EG" sz="1400" i="0" kern="1200" baseline="0" dirty="0" smtClean="0">
                          <a:solidFill>
                            <a:schemeClr val="tx1"/>
                          </a:solidFill>
                          <a:latin typeface="+mn-lt"/>
                          <a:ea typeface="+mn-ea"/>
                          <a:cs typeface="+mn-cs"/>
                        </a:rPr>
                        <a:t> والإبلاغ بشأنها</a:t>
                      </a:r>
                      <a:endParaRPr lang="ar-SY" sz="1400" i="0" kern="1200" dirty="0">
                        <a:solidFill>
                          <a:schemeClr val="tx1"/>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graphicFrame>
        <p:nvGraphicFramePr>
          <p:cNvPr id="174112" name="Group 32"/>
          <p:cNvGraphicFramePr>
            <a:graphicFrameLocks noGrp="1"/>
          </p:cNvGraphicFramePr>
          <p:nvPr/>
        </p:nvGraphicFramePr>
        <p:xfrm>
          <a:off x="457200" y="4910328"/>
          <a:ext cx="1081290" cy="1566672"/>
        </p:xfrm>
        <a:graphic>
          <a:graphicData uri="http://schemas.openxmlformats.org/drawingml/2006/table">
            <a:tbl>
              <a:tblPr/>
              <a:tblGrid>
                <a:gridCol w="1081290"/>
              </a:tblGrid>
              <a:tr h="488784">
                <a:tc>
                  <a:txBody>
                    <a:bodyPr/>
                    <a:lstStyle/>
                    <a:p>
                      <a:pPr marL="0" marR="0" lvl="0" indent="0" algn="ctr" defTabSz="914400" rtl="0" eaLnBrk="1" fontAlgn="base" latinLnBrk="0" hangingPunct="1">
                        <a:lnSpc>
                          <a:spcPct val="100000"/>
                        </a:lnSpc>
                        <a:spcBef>
                          <a:spcPct val="20000"/>
                        </a:spcBef>
                        <a:spcAft>
                          <a:spcPct val="0"/>
                        </a:spcAft>
                        <a:buClr>
                          <a:srgbClr val="006600"/>
                        </a:buClr>
                        <a:buSzTx/>
                        <a:buFont typeface="Symbol" pitchFamily="18" charset="2"/>
                        <a:buNone/>
                        <a:tabLst/>
                      </a:pPr>
                      <a:r>
                        <a:rPr kumimoji="0" lang="en-US" sz="3200" b="1" i="0" u="none" strike="noStrike" kern="1200" cap="none" normalizeH="0" baseline="0" dirty="0" smtClean="0">
                          <a:ln>
                            <a:noFill/>
                          </a:ln>
                          <a:solidFill>
                            <a:schemeClr val="accent4">
                              <a:lumMod val="10000"/>
                            </a:schemeClr>
                          </a:solidFill>
                          <a:effectLst/>
                          <a:latin typeface="Arial" charset="0"/>
                          <a:ea typeface="MS PGothic" pitchFamily="34" charset="-128"/>
                          <a:cs typeface="Arial" charset="0"/>
                        </a:rPr>
                        <a:t>3</a:t>
                      </a:r>
                    </a:p>
                    <a:p>
                      <a:pPr marL="0" marR="0" lvl="0" indent="0" algn="ctr" defTabSz="914400" rtl="0" eaLnBrk="1" fontAlgn="base" latinLnBrk="0" hangingPunct="1">
                        <a:lnSpc>
                          <a:spcPct val="100000"/>
                        </a:lnSpc>
                        <a:spcBef>
                          <a:spcPct val="20000"/>
                        </a:spcBef>
                        <a:spcAft>
                          <a:spcPct val="0"/>
                        </a:spcAft>
                        <a:buClr>
                          <a:srgbClr val="006600"/>
                        </a:buClr>
                        <a:buSzTx/>
                        <a:buFont typeface="Symbol" pitchFamily="18" charset="2"/>
                        <a:buNone/>
                        <a:tabLst/>
                      </a:pPr>
                      <a:r>
                        <a:rPr lang="ar-SY" sz="1600" kern="1200" dirty="0" smtClean="0">
                          <a:solidFill>
                            <a:schemeClr val="accent4">
                              <a:lumMod val="10000"/>
                            </a:schemeClr>
                          </a:solidFill>
                          <a:latin typeface="+mn-lt"/>
                          <a:ea typeface="+mn-ea"/>
                          <a:cs typeface="+mn-cs"/>
                        </a:rPr>
                        <a:t>النطاق</a:t>
                      </a:r>
                    </a:p>
                    <a:p>
                      <a:pPr marL="0" marR="0" lvl="0" indent="0" algn="ctr" defTabSz="914400" rtl="1" eaLnBrk="1" fontAlgn="base" latinLnBrk="0" hangingPunct="1">
                        <a:lnSpc>
                          <a:spcPct val="100000"/>
                        </a:lnSpc>
                        <a:spcBef>
                          <a:spcPct val="20000"/>
                        </a:spcBef>
                        <a:spcAft>
                          <a:spcPct val="0"/>
                        </a:spcAft>
                        <a:buClr>
                          <a:srgbClr val="006600"/>
                        </a:buClr>
                        <a:buSzTx/>
                        <a:buFont typeface="Symbol" pitchFamily="18" charset="2"/>
                        <a:buNone/>
                        <a:tabLst/>
                      </a:pPr>
                      <a:r>
                        <a:rPr lang="ar-SY" sz="1600" kern="1200" dirty="0" smtClean="0">
                          <a:solidFill>
                            <a:schemeClr val="accent4">
                              <a:lumMod val="10000"/>
                            </a:schemeClr>
                          </a:solidFill>
                          <a:latin typeface="+mn-lt"/>
                          <a:ea typeface="+mn-ea"/>
                          <a:cs typeface="+mn-cs"/>
                        </a:rPr>
                        <a:t>و</a:t>
                      </a:r>
                      <a:r>
                        <a:rPr lang="ar-SA" sz="1600" kern="1200" dirty="0" smtClean="0">
                          <a:solidFill>
                            <a:schemeClr val="accent4">
                              <a:lumMod val="10000"/>
                            </a:schemeClr>
                          </a:solidFill>
                          <a:latin typeface="+mn-lt"/>
                          <a:ea typeface="+mn-ea"/>
                          <a:cs typeface="+mn-cs"/>
                        </a:rPr>
                        <a:t>التصميم</a:t>
                      </a:r>
                      <a:r>
                        <a:rPr lang="ar-SY" sz="1600" kern="1200" dirty="0" smtClean="0">
                          <a:solidFill>
                            <a:schemeClr val="accent4">
                              <a:lumMod val="10000"/>
                            </a:schemeClr>
                          </a:solidFill>
                          <a:latin typeface="+mn-lt"/>
                          <a:ea typeface="+mn-ea"/>
                          <a:cs typeface="+mn-cs"/>
                        </a:rPr>
                        <a:t> </a:t>
                      </a:r>
                    </a:p>
                    <a:p>
                      <a:pPr marL="0" marR="0" lvl="0" indent="0" algn="ctr" defTabSz="914400" rtl="1" eaLnBrk="1" fontAlgn="base" latinLnBrk="0" hangingPunct="1">
                        <a:lnSpc>
                          <a:spcPct val="100000"/>
                        </a:lnSpc>
                        <a:spcBef>
                          <a:spcPct val="20000"/>
                        </a:spcBef>
                        <a:spcAft>
                          <a:spcPct val="0"/>
                        </a:spcAft>
                        <a:buClr>
                          <a:srgbClr val="006600"/>
                        </a:buClr>
                        <a:buSzTx/>
                        <a:buFont typeface="Symbol" pitchFamily="18" charset="2"/>
                        <a:buNone/>
                        <a:tabLst/>
                      </a:pPr>
                      <a:r>
                        <a:rPr lang="ar-SY" sz="1100" kern="1200" dirty="0" smtClean="0">
                          <a:solidFill>
                            <a:schemeClr val="accent4">
                              <a:lumMod val="10000"/>
                            </a:schemeClr>
                          </a:solidFill>
                          <a:latin typeface="+mn-lt"/>
                          <a:ea typeface="+mn-ea"/>
                          <a:cs typeface="+mn-cs"/>
                        </a:rPr>
                        <a:t>(2-4 أسابيع)</a:t>
                      </a:r>
                      <a:endParaRPr kumimoji="0" lang="en-US" sz="1100" b="0" i="0" u="none" strike="noStrike" kern="1200" cap="none" normalizeH="0" baseline="0" dirty="0" smtClean="0">
                        <a:ln>
                          <a:noFill/>
                        </a:ln>
                        <a:solidFill>
                          <a:schemeClr val="accent4">
                            <a:lumMod val="10000"/>
                          </a:schemeClr>
                        </a:solidFill>
                        <a:effectLst/>
                        <a:latin typeface="Arial" charset="0"/>
                        <a:ea typeface="MS PGothic" pitchFamily="34" charset="-128"/>
                        <a:cs typeface="Arial" charset="0"/>
                      </a:endParaRPr>
                    </a:p>
                    <a:p>
                      <a:pPr marL="0" marR="0" lvl="0" indent="0" algn="ctr" defTabSz="914400" rtl="0" eaLnBrk="1" fontAlgn="base" latinLnBrk="0" hangingPunct="1">
                        <a:lnSpc>
                          <a:spcPct val="100000"/>
                        </a:lnSpc>
                        <a:spcBef>
                          <a:spcPct val="20000"/>
                        </a:spcBef>
                        <a:spcAft>
                          <a:spcPct val="0"/>
                        </a:spcAft>
                        <a:buClr>
                          <a:srgbClr val="006600"/>
                        </a:buClr>
                        <a:buSzTx/>
                        <a:buFont typeface="Symbol" pitchFamily="18" charset="2"/>
                        <a:buChar char="*"/>
                        <a:tabLst/>
                      </a:pPr>
                      <a:endParaRPr kumimoji="0" lang="en-US" sz="1100" b="0" i="0" u="none" strike="noStrike" cap="none" normalizeH="0" baseline="0" dirty="0" smtClean="0">
                        <a:ln>
                          <a:noFill/>
                        </a:ln>
                        <a:solidFill>
                          <a:schemeClr val="accent4">
                            <a:lumMod val="10000"/>
                          </a:schemeClr>
                        </a:solidFill>
                        <a:effectLst/>
                        <a:latin typeface="Arial" charset="0"/>
                        <a:ea typeface="MS PGothic" pitchFamily="34" charset="-128"/>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tr>
            </a:tbl>
          </a:graphicData>
        </a:graphic>
      </p:graphicFrame>
      <p:graphicFrame>
        <p:nvGraphicFramePr>
          <p:cNvPr id="174118" name="Group 38"/>
          <p:cNvGraphicFramePr>
            <a:graphicFrameLocks noGrp="1"/>
          </p:cNvGraphicFramePr>
          <p:nvPr/>
        </p:nvGraphicFramePr>
        <p:xfrm>
          <a:off x="457201" y="3179164"/>
          <a:ext cx="1081290" cy="1371600"/>
        </p:xfrm>
        <a:graphic>
          <a:graphicData uri="http://schemas.openxmlformats.org/drawingml/2006/table">
            <a:tbl>
              <a:tblPr/>
              <a:tblGrid>
                <a:gridCol w="1081290"/>
              </a:tblGrid>
              <a:tr h="375988">
                <a:tc>
                  <a:txBody>
                    <a:bodyPr/>
                    <a:lstStyle/>
                    <a:p>
                      <a:pPr marL="0" marR="0" lvl="0" indent="0" algn="ctr" defTabSz="914400" rtl="0" eaLnBrk="1" fontAlgn="base" latinLnBrk="0" hangingPunct="1">
                        <a:lnSpc>
                          <a:spcPct val="100000"/>
                        </a:lnSpc>
                        <a:spcBef>
                          <a:spcPct val="20000"/>
                        </a:spcBef>
                        <a:spcAft>
                          <a:spcPct val="0"/>
                        </a:spcAft>
                        <a:buClr>
                          <a:srgbClr val="006600"/>
                        </a:buClr>
                        <a:buSzTx/>
                        <a:buFont typeface="Symbol" pitchFamily="18" charset="2"/>
                        <a:buNone/>
                        <a:tabLst/>
                      </a:pPr>
                      <a:r>
                        <a:rPr kumimoji="0" lang="en-US" sz="3200" b="1" i="0" u="none" strike="noStrike" kern="1200" cap="none" normalizeH="0" baseline="0" dirty="0" smtClean="0">
                          <a:ln>
                            <a:noFill/>
                          </a:ln>
                          <a:solidFill>
                            <a:schemeClr val="accent4">
                              <a:lumMod val="10000"/>
                            </a:schemeClr>
                          </a:solidFill>
                          <a:effectLst/>
                          <a:latin typeface="Arial" charset="0"/>
                          <a:ea typeface="MS PGothic" pitchFamily="34" charset="-128"/>
                          <a:cs typeface="Arial" charset="0"/>
                        </a:rPr>
                        <a:t>2</a:t>
                      </a:r>
                    </a:p>
                    <a:p>
                      <a:pPr marL="0" marR="0" lvl="0" indent="0" algn="ctr" defTabSz="914400" rtl="0" eaLnBrk="1" fontAlgn="base" latinLnBrk="0" hangingPunct="1">
                        <a:lnSpc>
                          <a:spcPct val="100000"/>
                        </a:lnSpc>
                        <a:spcBef>
                          <a:spcPct val="20000"/>
                        </a:spcBef>
                        <a:spcAft>
                          <a:spcPct val="0"/>
                        </a:spcAft>
                        <a:buClr>
                          <a:srgbClr val="006600"/>
                        </a:buClr>
                        <a:buSzTx/>
                        <a:buFont typeface="Symbol" pitchFamily="18" charset="2"/>
                        <a:buNone/>
                        <a:tabLst/>
                      </a:pPr>
                      <a:r>
                        <a:rPr lang="ar-EG" sz="1600" kern="1200" dirty="0" smtClean="0">
                          <a:solidFill>
                            <a:schemeClr val="tx1"/>
                          </a:solidFill>
                          <a:effectLst>
                            <a:outerShdw blurRad="38100" dist="38100" dir="2700000" algn="tl">
                              <a:srgbClr val="000000">
                                <a:alpha val="43137"/>
                              </a:srgbClr>
                            </a:outerShdw>
                          </a:effectLst>
                          <a:latin typeface="+mn-lt"/>
                          <a:ea typeface="+mn-ea"/>
                          <a:cs typeface="+mn-cs"/>
                        </a:rPr>
                        <a:t>التكوين المؤسسي</a:t>
                      </a:r>
                      <a:endParaRPr lang="ar-SY" sz="1600" kern="1200" baseline="0" dirty="0" smtClean="0">
                        <a:solidFill>
                          <a:schemeClr val="tx1"/>
                        </a:solidFill>
                        <a:effectLst>
                          <a:outerShdw blurRad="38100" dist="38100" dir="2700000" algn="tl">
                            <a:srgbClr val="000000">
                              <a:alpha val="43137"/>
                            </a:srgbClr>
                          </a:outerShdw>
                        </a:effectLst>
                        <a:latin typeface="+mn-lt"/>
                        <a:ea typeface="+mn-ea"/>
                        <a:cs typeface="+mn-cs"/>
                      </a:endParaRPr>
                    </a:p>
                    <a:p>
                      <a:pPr marL="0" marR="0" lvl="0" indent="0" algn="ctr" defTabSz="914400" rtl="0" eaLnBrk="1" fontAlgn="base" latinLnBrk="0" hangingPunct="1">
                        <a:lnSpc>
                          <a:spcPct val="100000"/>
                        </a:lnSpc>
                        <a:spcBef>
                          <a:spcPct val="20000"/>
                        </a:spcBef>
                        <a:spcAft>
                          <a:spcPct val="0"/>
                        </a:spcAft>
                        <a:buClr>
                          <a:srgbClr val="006600"/>
                        </a:buClr>
                        <a:buSzTx/>
                        <a:buFont typeface="Symbol" pitchFamily="18" charset="2"/>
                        <a:buNone/>
                        <a:tabLst/>
                      </a:pPr>
                      <a:r>
                        <a:rPr kumimoji="0" lang="ar-SY" sz="1400" b="1" i="0" u="none" strike="noStrike" cap="none" normalizeH="0" baseline="0" dirty="0" smtClean="0">
                          <a:ln>
                            <a:noFill/>
                          </a:ln>
                          <a:solidFill>
                            <a:schemeClr val="accent2"/>
                          </a:solidFill>
                          <a:effectLst/>
                          <a:latin typeface="Arial" charset="0"/>
                          <a:ea typeface="MS PGothic" pitchFamily="34" charset="-128"/>
                          <a:cs typeface="Arial" charset="0"/>
                        </a:rPr>
                        <a:t>(1-3 أشهر)</a:t>
                      </a:r>
                      <a:endParaRPr kumimoji="0" lang="en-US" sz="1400" b="1" i="0" u="none" strike="noStrike" cap="none" normalizeH="0" baseline="0" dirty="0" smtClean="0">
                        <a:ln>
                          <a:noFill/>
                        </a:ln>
                        <a:solidFill>
                          <a:schemeClr val="accent2"/>
                        </a:solidFill>
                        <a:effectLst/>
                        <a:latin typeface="Arial" charset="0"/>
                        <a:ea typeface="MS PGothic" pitchFamily="34" charset="-128"/>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tr>
            </a:tbl>
          </a:graphicData>
        </a:graphic>
      </p:graphicFrame>
      <p:graphicFrame>
        <p:nvGraphicFramePr>
          <p:cNvPr id="174124" name="Group 44"/>
          <p:cNvGraphicFramePr>
            <a:graphicFrameLocks noGrp="1"/>
          </p:cNvGraphicFramePr>
          <p:nvPr/>
        </p:nvGraphicFramePr>
        <p:xfrm>
          <a:off x="7177790" y="3236374"/>
          <a:ext cx="1392443" cy="1539240"/>
        </p:xfrm>
        <a:graphic>
          <a:graphicData uri="http://schemas.openxmlformats.org/drawingml/2006/table">
            <a:tbl>
              <a:tblPr/>
              <a:tblGrid>
                <a:gridCol w="1392443"/>
              </a:tblGrid>
              <a:tr h="375988">
                <a:tc>
                  <a:txBody>
                    <a:bodyPr/>
                    <a:lstStyle/>
                    <a:p>
                      <a:pPr marL="228600" marR="0" lvl="0" indent="-228600" algn="r" defTabSz="914400" rtl="1" eaLnBrk="1" fontAlgn="base" latinLnBrk="0" hangingPunct="1">
                        <a:lnSpc>
                          <a:spcPct val="100000"/>
                        </a:lnSpc>
                        <a:spcBef>
                          <a:spcPct val="20000"/>
                        </a:spcBef>
                        <a:spcAft>
                          <a:spcPct val="0"/>
                        </a:spcAft>
                        <a:buClr>
                          <a:schemeClr val="tx1"/>
                        </a:buClr>
                        <a:buSzTx/>
                        <a:buFont typeface="Arial" pitchFamily="34" charset="0"/>
                        <a:buChar char="•"/>
                        <a:tabLst/>
                      </a:pPr>
                      <a:endParaRPr kumimoji="0" lang="en-US" sz="1100" b="0" i="0" u="none" strike="noStrike" kern="1200" cap="none" normalizeH="0" baseline="0" dirty="0" smtClean="0">
                        <a:ln>
                          <a:noFill/>
                        </a:ln>
                        <a:solidFill>
                          <a:srgbClr val="000099"/>
                        </a:solidFill>
                        <a:effectLst/>
                        <a:latin typeface="Arial" charset="0"/>
                        <a:ea typeface="MS PGothic" pitchFamily="34" charset="-128"/>
                        <a:cs typeface="Arial" charset="0"/>
                      </a:endParaRPr>
                    </a:p>
                    <a:p>
                      <a:pPr marL="228600" indent="-228600" algn="r" rtl="1">
                        <a:buFont typeface="Arial" pitchFamily="34" charset="0"/>
                        <a:buChar char="•"/>
                      </a:pPr>
                      <a:r>
                        <a:rPr lang="ar-SY" sz="1400" i="0" kern="1200" dirty="0" smtClean="0">
                          <a:solidFill>
                            <a:schemeClr val="tx1"/>
                          </a:solidFill>
                          <a:latin typeface="+mn-lt"/>
                          <a:ea typeface="+mn-ea"/>
                          <a:cs typeface="+mn-cs"/>
                        </a:rPr>
                        <a:t>توقيع مذكرات تفاهم </a:t>
                      </a:r>
                    </a:p>
                    <a:p>
                      <a:pPr marL="228600" indent="-228600" algn="r" rtl="1">
                        <a:buFont typeface="Arial" pitchFamily="34" charset="0"/>
                        <a:buChar char="•"/>
                      </a:pPr>
                      <a:r>
                        <a:rPr lang="ar-SY" sz="1400" i="0" kern="1200" dirty="0" smtClean="0">
                          <a:solidFill>
                            <a:schemeClr val="tx1"/>
                          </a:solidFill>
                          <a:latin typeface="+mn-lt"/>
                          <a:ea typeface="+mn-ea"/>
                          <a:cs typeface="+mn-cs"/>
                        </a:rPr>
                        <a:t>انجاز إطار العمل المؤسسي</a:t>
                      </a:r>
                    </a:p>
                    <a:p>
                      <a:pPr marL="228600" indent="-228600" algn="r" rtl="1">
                        <a:buFont typeface="Arial" pitchFamily="34" charset="0"/>
                        <a:buChar char="•"/>
                      </a:pPr>
                      <a:r>
                        <a:rPr lang="ar-SY" sz="1400" i="0" kern="1200" dirty="0" smtClean="0">
                          <a:solidFill>
                            <a:schemeClr val="tx1"/>
                          </a:solidFill>
                          <a:latin typeface="+mn-lt"/>
                          <a:ea typeface="+mn-ea"/>
                          <a:cs typeface="+mn-cs"/>
                        </a:rPr>
                        <a:t>خريطة أصحاب المصلحة</a:t>
                      </a:r>
                      <a:endParaRPr lang="ar-SY" sz="1400" i="0" kern="1200" dirty="0">
                        <a:solidFill>
                          <a:schemeClr val="tx1"/>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r>
            </a:tbl>
          </a:graphicData>
        </a:graphic>
      </p:graphicFrame>
      <p:graphicFrame>
        <p:nvGraphicFramePr>
          <p:cNvPr id="174130" name="Group 50"/>
          <p:cNvGraphicFramePr>
            <a:graphicFrameLocks noGrp="1"/>
          </p:cNvGraphicFramePr>
          <p:nvPr/>
        </p:nvGraphicFramePr>
        <p:xfrm>
          <a:off x="7162800" y="4916102"/>
          <a:ext cx="1392443" cy="1306068"/>
        </p:xfrm>
        <a:graphic>
          <a:graphicData uri="http://schemas.openxmlformats.org/drawingml/2006/table">
            <a:tbl>
              <a:tblPr/>
              <a:tblGrid>
                <a:gridCol w="1392443"/>
              </a:tblGrid>
              <a:tr h="488784">
                <a:tc>
                  <a:txBody>
                    <a:bodyPr/>
                    <a:lstStyle/>
                    <a:p>
                      <a:pPr marL="177800" marR="0" lvl="0" indent="-177800" algn="r" defTabSz="914400" rtl="1" eaLnBrk="1" fontAlgn="base" latinLnBrk="0" hangingPunct="1">
                        <a:lnSpc>
                          <a:spcPct val="100000"/>
                        </a:lnSpc>
                        <a:spcBef>
                          <a:spcPct val="20000"/>
                        </a:spcBef>
                        <a:spcAft>
                          <a:spcPct val="0"/>
                        </a:spcAft>
                        <a:buClr>
                          <a:srgbClr val="006600"/>
                        </a:buClr>
                        <a:buSzTx/>
                        <a:buFont typeface="Symbol" pitchFamily="18" charset="2"/>
                        <a:buNone/>
                        <a:tabLst/>
                      </a:pPr>
                      <a:endParaRPr kumimoji="0" lang="en-US" sz="1050" b="0" i="0" u="none" strike="noStrike" kern="1200" cap="none" normalizeH="0" baseline="0" dirty="0" smtClean="0">
                        <a:ln>
                          <a:noFill/>
                        </a:ln>
                        <a:solidFill>
                          <a:schemeClr val="tx1"/>
                        </a:solidFill>
                        <a:effectLst/>
                        <a:latin typeface="Arial" charset="0"/>
                        <a:ea typeface="MS PGothic" pitchFamily="34" charset="-128"/>
                        <a:cs typeface="Arial" charset="0"/>
                      </a:endParaRPr>
                    </a:p>
                    <a:p>
                      <a:pPr marL="177800" marR="0" lvl="0" indent="-177800" algn="r" defTabSz="914400" rtl="1" eaLnBrk="1" fontAlgn="base" latinLnBrk="0" hangingPunct="1">
                        <a:lnSpc>
                          <a:spcPct val="100000"/>
                        </a:lnSpc>
                        <a:spcBef>
                          <a:spcPct val="20000"/>
                        </a:spcBef>
                        <a:spcAft>
                          <a:spcPct val="0"/>
                        </a:spcAft>
                        <a:buClr>
                          <a:srgbClr val="006600"/>
                        </a:buClr>
                        <a:buSzTx/>
                        <a:buFont typeface="Symbol" pitchFamily="18" charset="2"/>
                        <a:buNone/>
                        <a:tabLst/>
                      </a:pPr>
                      <a:endParaRPr kumimoji="0" lang="en-US" sz="1100" b="0" i="0" u="none" strike="noStrike" kern="1200" cap="none" normalizeH="0" baseline="0" dirty="0" smtClean="0">
                        <a:ln>
                          <a:noFill/>
                        </a:ln>
                        <a:solidFill>
                          <a:srgbClr val="000099"/>
                        </a:solidFill>
                        <a:effectLst/>
                        <a:latin typeface="Arial" charset="0"/>
                        <a:ea typeface="MS PGothic" pitchFamily="34" charset="-128"/>
                        <a:cs typeface="Arial" charset="0"/>
                      </a:endParaRPr>
                    </a:p>
                    <a:p>
                      <a:pPr algn="r" rtl="1">
                        <a:buFont typeface="Arial" pitchFamily="34" charset="0"/>
                        <a:buChar char="•"/>
                      </a:pPr>
                      <a:r>
                        <a:rPr lang="ar-SY" sz="1400" i="0" kern="1200" dirty="0" smtClean="0">
                          <a:solidFill>
                            <a:schemeClr val="tx1"/>
                          </a:solidFill>
                          <a:latin typeface="+mn-lt"/>
                          <a:ea typeface="+mn-ea"/>
                          <a:cs typeface="+mn-cs"/>
                        </a:rPr>
                        <a:t>تصميم وثيقة التقرير (مخطط تفصيلي)</a:t>
                      </a:r>
                    </a:p>
                    <a:p>
                      <a:pPr algn="r" rtl="1">
                        <a:buFont typeface="Arial" pitchFamily="34" charset="0"/>
                        <a:buNone/>
                      </a:pPr>
                      <a:endParaRPr lang="ar-SY" sz="1400" i="0" kern="1200" dirty="0" smtClean="0">
                        <a:solidFill>
                          <a:schemeClr val="tx1"/>
                        </a:solidFill>
                        <a:latin typeface="+mn-lt"/>
                        <a:ea typeface="+mn-ea"/>
                        <a:cs typeface="+mn-cs"/>
                      </a:endParaRPr>
                    </a:p>
                    <a:p>
                      <a:pPr algn="r" rtl="1">
                        <a:buFont typeface="Arial" pitchFamily="34" charset="0"/>
                        <a:buChar char="•"/>
                      </a:pPr>
                      <a:r>
                        <a:rPr lang="ar-SY" sz="1400" i="0" kern="1200" dirty="0" smtClean="0">
                          <a:solidFill>
                            <a:schemeClr val="tx1"/>
                          </a:solidFill>
                          <a:latin typeface="+mn-lt"/>
                          <a:ea typeface="+mn-ea"/>
                          <a:cs typeface="+mn-cs"/>
                        </a:rPr>
                        <a:t>إستراتيجية التأثير</a:t>
                      </a:r>
                      <a:endParaRPr lang="ar-SY" sz="1400" i="0" kern="1200" dirty="0">
                        <a:solidFill>
                          <a:schemeClr val="tx1"/>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r>
            </a:tbl>
          </a:graphicData>
        </a:graphic>
      </p:graphicFrame>
      <p:sp>
        <p:nvSpPr>
          <p:cNvPr id="22585" name="Rectangle 56"/>
          <p:cNvSpPr>
            <a:spLocks noChangeArrowheads="1"/>
          </p:cNvSpPr>
          <p:nvPr/>
        </p:nvSpPr>
        <p:spPr bwMode="auto">
          <a:xfrm>
            <a:off x="7207772" y="1278161"/>
            <a:ext cx="1156742" cy="369332"/>
          </a:xfrm>
          <a:prstGeom prst="rect">
            <a:avLst/>
          </a:prstGeom>
          <a:noFill/>
          <a:ln w="28575">
            <a:solidFill>
              <a:schemeClr val="tx2"/>
            </a:solidFill>
            <a:miter lim="800000"/>
            <a:headEnd/>
            <a:tailEnd/>
          </a:ln>
        </p:spPr>
        <p:txBody>
          <a:bodyPr wrap="square" anchor="ctr">
            <a:spAutoFit/>
          </a:bodyPr>
          <a:lstStyle/>
          <a:p>
            <a:pPr algn="ctr">
              <a:tabLst>
                <a:tab pos="860425" algn="l"/>
              </a:tabLst>
              <a:defRPr/>
            </a:pPr>
            <a:r>
              <a:rPr lang="ar-SY" sz="1800" b="1" dirty="0">
                <a:solidFill>
                  <a:srgbClr val="000099"/>
                </a:solidFill>
                <a:effectLst>
                  <a:outerShdw blurRad="38100" dist="38100" dir="2700000" algn="tl">
                    <a:srgbClr val="000000">
                      <a:alpha val="43137"/>
                    </a:srgbClr>
                  </a:outerShdw>
                </a:effectLst>
                <a:ea typeface="MS PGothic" pitchFamily="34" charset="-128"/>
              </a:rPr>
              <a:t>المخرجات</a:t>
            </a:r>
            <a:endParaRPr lang="en-US" sz="1800" b="1" dirty="0">
              <a:solidFill>
                <a:srgbClr val="000099"/>
              </a:solidFill>
              <a:effectLst>
                <a:outerShdw blurRad="38100" dist="38100" dir="2700000" algn="tl">
                  <a:srgbClr val="000000">
                    <a:alpha val="43137"/>
                  </a:srgbClr>
                </a:outerShdw>
              </a:effectLst>
              <a:ea typeface="MS PGothic" pitchFamily="34" charset="-128"/>
            </a:endParaRPr>
          </a:p>
        </p:txBody>
      </p:sp>
      <p:sp>
        <p:nvSpPr>
          <p:cNvPr id="22586" name="Rectangle 57"/>
          <p:cNvSpPr>
            <a:spLocks noChangeArrowheads="1"/>
          </p:cNvSpPr>
          <p:nvPr/>
        </p:nvSpPr>
        <p:spPr bwMode="auto">
          <a:xfrm>
            <a:off x="472190" y="1173230"/>
            <a:ext cx="1081290" cy="338554"/>
          </a:xfrm>
          <a:prstGeom prst="rect">
            <a:avLst/>
          </a:prstGeom>
          <a:noFill/>
          <a:ln w="28575">
            <a:solidFill>
              <a:schemeClr val="tx1"/>
            </a:solidFill>
            <a:miter lim="800000"/>
            <a:headEnd/>
            <a:tailEnd/>
          </a:ln>
        </p:spPr>
        <p:txBody>
          <a:bodyPr wrap="square" anchor="ctr">
            <a:spAutoFit/>
          </a:bodyPr>
          <a:lstStyle/>
          <a:p>
            <a:pPr algn="ctr">
              <a:tabLst>
                <a:tab pos="1241425" algn="l"/>
              </a:tabLst>
              <a:defRPr/>
            </a:pPr>
            <a:r>
              <a:rPr lang="ar-SY" sz="1600" b="1" dirty="0">
                <a:solidFill>
                  <a:schemeClr val="accent4">
                    <a:lumMod val="10000"/>
                  </a:schemeClr>
                </a:solidFill>
                <a:effectLst>
                  <a:outerShdw blurRad="38100" dist="38100" dir="2700000" algn="tl">
                    <a:srgbClr val="000000">
                      <a:alpha val="43137"/>
                    </a:srgbClr>
                  </a:outerShdw>
                </a:effectLst>
                <a:ea typeface="MS PGothic" pitchFamily="34" charset="-128"/>
              </a:rPr>
              <a:t>المراحل</a:t>
            </a:r>
            <a:endParaRPr lang="en-US" sz="1400" b="1" dirty="0">
              <a:solidFill>
                <a:schemeClr val="accent4">
                  <a:lumMod val="10000"/>
                </a:schemeClr>
              </a:solidFill>
              <a:effectLst>
                <a:outerShdw blurRad="38100" dist="38100" dir="2700000" algn="tl">
                  <a:srgbClr val="000000">
                    <a:alpha val="43137"/>
                  </a:srgbClr>
                </a:outerShdw>
              </a:effectLst>
              <a:ea typeface="MS PGothic" pitchFamily="34" charset="-128"/>
            </a:endParaRPr>
          </a:p>
        </p:txBody>
      </p:sp>
      <p:sp>
        <p:nvSpPr>
          <p:cNvPr id="22587" name="Rectangle 58"/>
          <p:cNvSpPr>
            <a:spLocks noChangeArrowheads="1"/>
          </p:cNvSpPr>
          <p:nvPr/>
        </p:nvSpPr>
        <p:spPr bwMode="auto">
          <a:xfrm>
            <a:off x="1996190" y="1053309"/>
            <a:ext cx="4325162" cy="369332"/>
          </a:xfrm>
          <a:prstGeom prst="rect">
            <a:avLst/>
          </a:prstGeom>
          <a:noFill/>
          <a:ln w="28575">
            <a:solidFill>
              <a:schemeClr val="tx2"/>
            </a:solidFill>
            <a:miter lim="800000"/>
            <a:headEnd/>
            <a:tailEnd/>
          </a:ln>
        </p:spPr>
        <p:txBody>
          <a:bodyPr wrap="square" anchor="ctr">
            <a:spAutoFit/>
          </a:bodyPr>
          <a:lstStyle/>
          <a:p>
            <a:pPr algn="ctr">
              <a:tabLst>
                <a:tab pos="1241425" algn="l"/>
              </a:tabLst>
              <a:defRPr/>
            </a:pPr>
            <a:r>
              <a:rPr lang="ar-EG" sz="1800" b="1" dirty="0" smtClean="0">
                <a:solidFill>
                  <a:srgbClr val="006600"/>
                </a:solidFill>
                <a:effectLst>
                  <a:outerShdw blurRad="38100" dist="38100" dir="2700000" algn="tl">
                    <a:srgbClr val="000000">
                      <a:alpha val="43137"/>
                    </a:srgbClr>
                  </a:outerShdw>
                </a:effectLst>
                <a:ea typeface="MS PGothic" pitchFamily="34" charset="-128"/>
              </a:rPr>
              <a:t>الأنشطة</a:t>
            </a:r>
            <a:endParaRPr lang="en-US" sz="1800" b="1" dirty="0">
              <a:solidFill>
                <a:srgbClr val="006600"/>
              </a:solidFill>
              <a:effectLst>
                <a:outerShdw blurRad="38100" dist="38100" dir="2700000" algn="tl">
                  <a:srgbClr val="000000">
                    <a:alpha val="43137"/>
                  </a:srgbClr>
                </a:outerShdw>
              </a:effectLst>
              <a:ea typeface="MS PGothic" pitchFamily="34" charset="-128"/>
            </a:endParaRPr>
          </a:p>
        </p:txBody>
      </p:sp>
      <p:sp>
        <p:nvSpPr>
          <p:cNvPr id="20540" name="AutoShape 59"/>
          <p:cNvSpPr>
            <a:spLocks noChangeArrowheads="1"/>
          </p:cNvSpPr>
          <p:nvPr/>
        </p:nvSpPr>
        <p:spPr bwMode="auto">
          <a:xfrm>
            <a:off x="930639" y="4703664"/>
            <a:ext cx="135161" cy="45719"/>
          </a:xfrm>
          <a:prstGeom prst="upDownArrow">
            <a:avLst>
              <a:gd name="adj1" fmla="val 0"/>
              <a:gd name="adj2" fmla="val 20000"/>
            </a:avLst>
          </a:prstGeom>
          <a:solidFill>
            <a:schemeClr val="accent2"/>
          </a:solidFill>
          <a:ln w="9525">
            <a:solidFill>
              <a:schemeClr val="tx1"/>
            </a:solidFill>
            <a:miter lim="800000"/>
            <a:headEnd/>
            <a:tailEnd/>
          </a:ln>
        </p:spPr>
        <p:txBody>
          <a:bodyPr wrap="none" anchor="ctr"/>
          <a:lstStyle/>
          <a:p>
            <a:pPr eaLnBrk="0" hangingPunct="0"/>
            <a:endParaRPr lang="en-US" sz="2400">
              <a:ea typeface="MS PGothic" pitchFamily="34" charset="-128"/>
            </a:endParaRPr>
          </a:p>
        </p:txBody>
      </p:sp>
      <p:sp>
        <p:nvSpPr>
          <p:cNvPr id="20541" name="AutoShape 60"/>
          <p:cNvSpPr>
            <a:spLocks noChangeArrowheads="1"/>
          </p:cNvSpPr>
          <p:nvPr/>
        </p:nvSpPr>
        <p:spPr bwMode="auto">
          <a:xfrm>
            <a:off x="916899" y="6752321"/>
            <a:ext cx="135161" cy="45719"/>
          </a:xfrm>
          <a:prstGeom prst="upDownArrow">
            <a:avLst>
              <a:gd name="adj1" fmla="val 0"/>
              <a:gd name="adj2" fmla="val 20000"/>
            </a:avLst>
          </a:prstGeom>
          <a:solidFill>
            <a:schemeClr val="accent2"/>
          </a:solidFill>
          <a:ln w="9525">
            <a:solidFill>
              <a:schemeClr val="tx1"/>
            </a:solidFill>
            <a:miter lim="800000"/>
            <a:headEnd/>
            <a:tailEnd/>
          </a:ln>
        </p:spPr>
        <p:txBody>
          <a:bodyPr wrap="none" anchor="ctr"/>
          <a:lstStyle/>
          <a:p>
            <a:pPr eaLnBrk="0" hangingPunct="0"/>
            <a:endParaRPr lang="en-US" sz="2400">
              <a:ea typeface="MS PGothic" pitchFamily="34" charset="-128"/>
            </a:endParaRPr>
          </a:p>
        </p:txBody>
      </p:sp>
      <p:sp>
        <p:nvSpPr>
          <p:cNvPr id="20542" name="AutoShape 61"/>
          <p:cNvSpPr>
            <a:spLocks noChangeArrowheads="1"/>
          </p:cNvSpPr>
          <p:nvPr/>
        </p:nvSpPr>
        <p:spPr bwMode="auto">
          <a:xfrm>
            <a:off x="900659" y="2782424"/>
            <a:ext cx="135161" cy="45719"/>
          </a:xfrm>
          <a:prstGeom prst="upDownArrow">
            <a:avLst>
              <a:gd name="adj1" fmla="val 0"/>
              <a:gd name="adj2" fmla="val 20000"/>
            </a:avLst>
          </a:prstGeom>
          <a:solidFill>
            <a:schemeClr val="accent2"/>
          </a:solidFill>
          <a:ln w="9525">
            <a:solidFill>
              <a:schemeClr val="tx1"/>
            </a:solidFill>
            <a:miter lim="800000"/>
            <a:headEnd/>
            <a:tailEnd/>
          </a:ln>
        </p:spPr>
        <p:txBody>
          <a:bodyPr wrap="none" anchor="ctr"/>
          <a:lstStyle/>
          <a:p>
            <a:pPr eaLnBrk="0" hangingPunct="0"/>
            <a:endParaRPr lang="en-US" sz="2400">
              <a:ea typeface="MS PGothic" pitchFamily="34" charset="-128"/>
            </a:endParaRPr>
          </a:p>
        </p:txBody>
      </p:sp>
      <p:sp>
        <p:nvSpPr>
          <p:cNvPr id="20543" name="AutoShape 62"/>
          <p:cNvSpPr>
            <a:spLocks noChangeArrowheads="1"/>
          </p:cNvSpPr>
          <p:nvPr/>
        </p:nvSpPr>
        <p:spPr bwMode="auto">
          <a:xfrm>
            <a:off x="1646419" y="2008497"/>
            <a:ext cx="202742" cy="56398"/>
          </a:xfrm>
          <a:prstGeom prst="rightArrow">
            <a:avLst>
              <a:gd name="adj1" fmla="val 50000"/>
              <a:gd name="adj2" fmla="val 25000"/>
            </a:avLst>
          </a:prstGeom>
          <a:solidFill>
            <a:srgbClr val="00CC00"/>
          </a:solidFill>
          <a:ln w="9525">
            <a:solidFill>
              <a:schemeClr val="tx1"/>
            </a:solidFill>
            <a:miter lim="800000"/>
            <a:headEnd/>
            <a:tailEnd/>
          </a:ln>
        </p:spPr>
        <p:txBody>
          <a:bodyPr wrap="none" anchor="ctr"/>
          <a:lstStyle/>
          <a:p>
            <a:pPr eaLnBrk="0" hangingPunct="0"/>
            <a:endParaRPr lang="en-US" sz="2400">
              <a:ea typeface="MS PGothic" pitchFamily="34" charset="-128"/>
            </a:endParaRPr>
          </a:p>
        </p:txBody>
      </p:sp>
      <p:sp>
        <p:nvSpPr>
          <p:cNvPr id="20544" name="AutoShape 63"/>
          <p:cNvSpPr>
            <a:spLocks noChangeArrowheads="1"/>
          </p:cNvSpPr>
          <p:nvPr/>
        </p:nvSpPr>
        <p:spPr bwMode="auto">
          <a:xfrm>
            <a:off x="6858000" y="5506202"/>
            <a:ext cx="202742" cy="56398"/>
          </a:xfrm>
          <a:prstGeom prst="rightArrow">
            <a:avLst>
              <a:gd name="adj1" fmla="val 50000"/>
              <a:gd name="adj2" fmla="val 25000"/>
            </a:avLst>
          </a:prstGeom>
          <a:solidFill>
            <a:srgbClr val="00CC00"/>
          </a:solidFill>
          <a:ln w="9525">
            <a:solidFill>
              <a:schemeClr val="tx1"/>
            </a:solidFill>
            <a:miter lim="800000"/>
            <a:headEnd/>
            <a:tailEnd/>
          </a:ln>
        </p:spPr>
        <p:txBody>
          <a:bodyPr wrap="none" anchor="ctr"/>
          <a:lstStyle/>
          <a:p>
            <a:pPr eaLnBrk="0" hangingPunct="0"/>
            <a:endParaRPr lang="en-US" sz="2400">
              <a:ea typeface="MS PGothic" pitchFamily="34" charset="-128"/>
            </a:endParaRPr>
          </a:p>
        </p:txBody>
      </p:sp>
      <p:sp>
        <p:nvSpPr>
          <p:cNvPr id="20545" name="AutoShape 64"/>
          <p:cNvSpPr>
            <a:spLocks noChangeArrowheads="1"/>
          </p:cNvSpPr>
          <p:nvPr/>
        </p:nvSpPr>
        <p:spPr bwMode="auto">
          <a:xfrm>
            <a:off x="6858000" y="3448802"/>
            <a:ext cx="202742" cy="56398"/>
          </a:xfrm>
          <a:prstGeom prst="rightArrow">
            <a:avLst>
              <a:gd name="adj1" fmla="val 50000"/>
              <a:gd name="adj2" fmla="val 25000"/>
            </a:avLst>
          </a:prstGeom>
          <a:solidFill>
            <a:srgbClr val="00CC00"/>
          </a:solidFill>
          <a:ln w="9525">
            <a:solidFill>
              <a:schemeClr val="tx1"/>
            </a:solidFill>
            <a:miter lim="800000"/>
            <a:headEnd/>
            <a:tailEnd/>
          </a:ln>
        </p:spPr>
        <p:txBody>
          <a:bodyPr wrap="none" anchor="ctr"/>
          <a:lstStyle/>
          <a:p>
            <a:pPr eaLnBrk="0" hangingPunct="0"/>
            <a:endParaRPr lang="en-US" sz="2400">
              <a:ea typeface="MS PGothic" pitchFamily="34" charset="-128"/>
            </a:endParaRPr>
          </a:p>
        </p:txBody>
      </p:sp>
      <p:sp>
        <p:nvSpPr>
          <p:cNvPr id="20546" name="AutoShape 65"/>
          <p:cNvSpPr>
            <a:spLocks noChangeArrowheads="1"/>
          </p:cNvSpPr>
          <p:nvPr/>
        </p:nvSpPr>
        <p:spPr bwMode="auto">
          <a:xfrm>
            <a:off x="6858000" y="2292061"/>
            <a:ext cx="202742" cy="56398"/>
          </a:xfrm>
          <a:prstGeom prst="rightArrow">
            <a:avLst>
              <a:gd name="adj1" fmla="val 50000"/>
              <a:gd name="adj2" fmla="val 25000"/>
            </a:avLst>
          </a:prstGeom>
          <a:solidFill>
            <a:srgbClr val="00CC00"/>
          </a:solidFill>
          <a:ln w="9525">
            <a:solidFill>
              <a:schemeClr val="tx1"/>
            </a:solidFill>
            <a:miter lim="800000"/>
            <a:headEnd/>
            <a:tailEnd/>
          </a:ln>
        </p:spPr>
        <p:txBody>
          <a:bodyPr wrap="none" anchor="ctr"/>
          <a:lstStyle/>
          <a:p>
            <a:pPr eaLnBrk="0" hangingPunct="0"/>
            <a:endParaRPr lang="en-US" sz="2400">
              <a:ea typeface="MS PGothic" pitchFamily="34" charset="-128"/>
            </a:endParaRPr>
          </a:p>
        </p:txBody>
      </p:sp>
      <p:sp>
        <p:nvSpPr>
          <p:cNvPr id="20547" name="AutoShape 66"/>
          <p:cNvSpPr>
            <a:spLocks noChangeArrowheads="1"/>
          </p:cNvSpPr>
          <p:nvPr/>
        </p:nvSpPr>
        <p:spPr bwMode="auto">
          <a:xfrm>
            <a:off x="1676400" y="5506202"/>
            <a:ext cx="202742" cy="56398"/>
          </a:xfrm>
          <a:prstGeom prst="rightArrow">
            <a:avLst>
              <a:gd name="adj1" fmla="val 50000"/>
              <a:gd name="adj2" fmla="val 25000"/>
            </a:avLst>
          </a:prstGeom>
          <a:solidFill>
            <a:srgbClr val="00CC00"/>
          </a:solidFill>
          <a:ln w="9525">
            <a:solidFill>
              <a:schemeClr val="tx1"/>
            </a:solidFill>
            <a:miter lim="800000"/>
            <a:headEnd/>
            <a:tailEnd/>
          </a:ln>
        </p:spPr>
        <p:txBody>
          <a:bodyPr wrap="none" anchor="ctr"/>
          <a:lstStyle/>
          <a:p>
            <a:pPr eaLnBrk="0" hangingPunct="0"/>
            <a:endParaRPr lang="en-US" sz="2400">
              <a:ea typeface="MS PGothic" pitchFamily="34" charset="-128"/>
            </a:endParaRPr>
          </a:p>
        </p:txBody>
      </p:sp>
      <p:sp>
        <p:nvSpPr>
          <p:cNvPr id="20548" name="AutoShape 67"/>
          <p:cNvSpPr>
            <a:spLocks noChangeArrowheads="1"/>
          </p:cNvSpPr>
          <p:nvPr/>
        </p:nvSpPr>
        <p:spPr bwMode="auto">
          <a:xfrm>
            <a:off x="1676400" y="3883517"/>
            <a:ext cx="202742" cy="56398"/>
          </a:xfrm>
          <a:prstGeom prst="rightArrow">
            <a:avLst>
              <a:gd name="adj1" fmla="val 50000"/>
              <a:gd name="adj2" fmla="val 25000"/>
            </a:avLst>
          </a:prstGeom>
          <a:solidFill>
            <a:srgbClr val="00CC00"/>
          </a:solidFill>
          <a:ln w="9525">
            <a:solidFill>
              <a:schemeClr val="tx1"/>
            </a:solidFill>
            <a:miter lim="800000"/>
            <a:headEnd/>
            <a:tailEnd/>
          </a:ln>
        </p:spPr>
        <p:txBody>
          <a:bodyPr wrap="none" anchor="ctr"/>
          <a:lstStyle/>
          <a:p>
            <a:pPr eaLnBrk="0" hangingPunct="0"/>
            <a:endParaRPr lang="en-US" sz="2400">
              <a:ea typeface="MS PGothic" pitchFamily="34" charset="-128"/>
            </a:endParaRPr>
          </a:p>
        </p:txBody>
      </p:sp>
      <p:sp>
        <p:nvSpPr>
          <p:cNvPr id="20549" name="Line 68"/>
          <p:cNvSpPr>
            <a:spLocks noChangeShapeType="1"/>
          </p:cNvSpPr>
          <p:nvPr/>
        </p:nvSpPr>
        <p:spPr bwMode="auto">
          <a:xfrm>
            <a:off x="224852" y="2098623"/>
            <a:ext cx="5156" cy="4378377"/>
          </a:xfrm>
          <a:prstGeom prst="line">
            <a:avLst/>
          </a:prstGeom>
          <a:noFill/>
          <a:ln w="28575">
            <a:solidFill>
              <a:srgbClr val="FF0000"/>
            </a:solidFill>
            <a:round/>
            <a:headEnd/>
            <a:tailEnd/>
          </a:ln>
        </p:spPr>
        <p:txBody>
          <a:bodyPr/>
          <a:lstStyle/>
          <a:p>
            <a:endParaRPr lang="en-US" sz="2000"/>
          </a:p>
        </p:txBody>
      </p:sp>
      <p:sp>
        <p:nvSpPr>
          <p:cNvPr id="20550" name="Line 69"/>
          <p:cNvSpPr>
            <a:spLocks noChangeShapeType="1"/>
          </p:cNvSpPr>
          <p:nvPr/>
        </p:nvSpPr>
        <p:spPr bwMode="auto">
          <a:xfrm>
            <a:off x="213610" y="2119806"/>
            <a:ext cx="202742" cy="392"/>
          </a:xfrm>
          <a:prstGeom prst="line">
            <a:avLst/>
          </a:prstGeom>
          <a:noFill/>
          <a:ln w="28575">
            <a:solidFill>
              <a:srgbClr val="FF0000"/>
            </a:solidFill>
            <a:round/>
            <a:headEnd/>
            <a:tailEnd type="triangle" w="med" len="med"/>
          </a:ln>
        </p:spPr>
        <p:txBody>
          <a:bodyPr/>
          <a:lstStyle/>
          <a:p>
            <a:endParaRPr lang="en-US" sz="20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06" name="Group 2"/>
          <p:cNvGraphicFramePr>
            <a:graphicFrameLocks noGrp="1"/>
          </p:cNvGraphicFramePr>
          <p:nvPr/>
        </p:nvGraphicFramePr>
        <p:xfrm>
          <a:off x="285749" y="1651680"/>
          <a:ext cx="1362076" cy="957072"/>
        </p:xfrm>
        <a:graphic>
          <a:graphicData uri="http://schemas.openxmlformats.org/drawingml/2006/table">
            <a:tbl>
              <a:tblPr/>
              <a:tblGrid>
                <a:gridCol w="1362076"/>
              </a:tblGrid>
              <a:tr h="929858">
                <a:tc>
                  <a:txBody>
                    <a:bodyPr/>
                    <a:lstStyle/>
                    <a:p>
                      <a:pPr marL="0" marR="0" lvl="0" indent="0" algn="ctr" defTabSz="914400" rtl="0" eaLnBrk="1" fontAlgn="base" latinLnBrk="0" hangingPunct="1">
                        <a:lnSpc>
                          <a:spcPct val="100000"/>
                        </a:lnSpc>
                        <a:spcBef>
                          <a:spcPct val="20000"/>
                        </a:spcBef>
                        <a:spcAft>
                          <a:spcPct val="0"/>
                        </a:spcAft>
                        <a:buClr>
                          <a:srgbClr val="006600"/>
                        </a:buClr>
                        <a:buSzTx/>
                        <a:buFont typeface="Symbol" pitchFamily="18" charset="2"/>
                        <a:buNone/>
                        <a:tabLst/>
                      </a:pPr>
                      <a:r>
                        <a:rPr kumimoji="0" lang="en-US" sz="2800" b="1" i="0" u="none" strike="noStrike" kern="1200" cap="none" normalizeH="0" baseline="0" dirty="0" smtClean="0">
                          <a:ln>
                            <a:noFill/>
                          </a:ln>
                          <a:solidFill>
                            <a:schemeClr val="accent4">
                              <a:lumMod val="10000"/>
                            </a:schemeClr>
                          </a:solidFill>
                          <a:effectLst/>
                          <a:latin typeface="Arial" charset="0"/>
                          <a:ea typeface="MS PGothic" pitchFamily="34" charset="-128"/>
                          <a:cs typeface="Arial" charset="0"/>
                        </a:rPr>
                        <a:t>4</a:t>
                      </a:r>
                    </a:p>
                    <a:p>
                      <a:pPr marL="0" marR="0" lvl="0" indent="0" algn="ctr" defTabSz="914400" rtl="0" eaLnBrk="1" fontAlgn="base" latinLnBrk="0" hangingPunct="1">
                        <a:lnSpc>
                          <a:spcPct val="100000"/>
                        </a:lnSpc>
                        <a:spcBef>
                          <a:spcPct val="20000"/>
                        </a:spcBef>
                        <a:spcAft>
                          <a:spcPct val="0"/>
                        </a:spcAft>
                        <a:buClr>
                          <a:srgbClr val="006600"/>
                        </a:buClr>
                        <a:buSzTx/>
                        <a:buFont typeface="Symbol" pitchFamily="18" charset="2"/>
                        <a:buNone/>
                        <a:tabLst/>
                      </a:pPr>
                      <a:r>
                        <a:rPr kumimoji="0" lang="ar-SY" sz="1200" b="0" i="0" u="none" strike="noStrike" cap="none" normalizeH="0" baseline="0" dirty="0" smtClean="0">
                          <a:ln>
                            <a:noFill/>
                          </a:ln>
                          <a:solidFill>
                            <a:schemeClr val="tx1"/>
                          </a:solidFill>
                          <a:effectLst/>
                          <a:latin typeface="Arial" charset="0"/>
                          <a:ea typeface="MS PGothic" pitchFamily="34" charset="-128"/>
                          <a:cs typeface="Arial" charset="0"/>
                        </a:rPr>
                        <a:t>التخطيط</a:t>
                      </a:r>
                    </a:p>
                    <a:p>
                      <a:pPr marL="0" marR="0" lvl="0" indent="0" algn="ctr" defTabSz="914400" rtl="0" eaLnBrk="1" fontAlgn="base" latinLnBrk="0" hangingPunct="1">
                        <a:lnSpc>
                          <a:spcPct val="100000"/>
                        </a:lnSpc>
                        <a:spcBef>
                          <a:spcPct val="20000"/>
                        </a:spcBef>
                        <a:spcAft>
                          <a:spcPct val="0"/>
                        </a:spcAft>
                        <a:buClr>
                          <a:srgbClr val="006600"/>
                        </a:buClr>
                        <a:buSzTx/>
                        <a:buFont typeface="Symbol" pitchFamily="18" charset="2"/>
                        <a:buNone/>
                        <a:tabLst/>
                      </a:pPr>
                      <a:r>
                        <a:rPr kumimoji="0" lang="ar-SY" sz="1200" b="0" i="0" u="none" strike="noStrike" cap="none" normalizeH="0" baseline="0" dirty="0" smtClean="0">
                          <a:ln>
                            <a:noFill/>
                          </a:ln>
                          <a:solidFill>
                            <a:schemeClr val="tx1"/>
                          </a:solidFill>
                          <a:effectLst/>
                          <a:latin typeface="Arial" charset="0"/>
                          <a:ea typeface="MS PGothic" pitchFamily="34" charset="-128"/>
                          <a:cs typeface="Arial" charset="0"/>
                        </a:rPr>
                        <a:t> (4-6 أسابيع)</a:t>
                      </a:r>
                      <a:endParaRPr kumimoji="0" lang="en-US" sz="1100" b="0" i="0" u="none" strike="noStrike" cap="none" normalizeH="0" baseline="0" dirty="0" smtClean="0">
                        <a:ln>
                          <a:noFill/>
                        </a:ln>
                        <a:solidFill>
                          <a:schemeClr val="accent2"/>
                        </a:solidFill>
                        <a:effectLst/>
                        <a:latin typeface="Arial" charset="0"/>
                        <a:ea typeface="MS PGothic" pitchFamily="34" charset="-128"/>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tr>
            </a:tbl>
          </a:graphicData>
        </a:graphic>
      </p:graphicFrame>
      <p:graphicFrame>
        <p:nvGraphicFramePr>
          <p:cNvPr id="175112" name="Group 8"/>
          <p:cNvGraphicFramePr>
            <a:graphicFrameLocks noGrp="1"/>
          </p:cNvGraphicFramePr>
          <p:nvPr/>
        </p:nvGraphicFramePr>
        <p:xfrm>
          <a:off x="1943803" y="1543982"/>
          <a:ext cx="4953000" cy="1158240"/>
        </p:xfrm>
        <a:graphic>
          <a:graphicData uri="http://schemas.openxmlformats.org/drawingml/2006/table">
            <a:tbl>
              <a:tblPr/>
              <a:tblGrid>
                <a:gridCol w="4953000"/>
              </a:tblGrid>
              <a:tr h="747505">
                <a:tc>
                  <a:txBody>
                    <a:bodyPr/>
                    <a:lstStyle/>
                    <a:p>
                      <a:pPr algn="r" rtl="1">
                        <a:buFont typeface="Arial" pitchFamily="34" charset="0"/>
                        <a:buChar char="•"/>
                      </a:pPr>
                      <a:r>
                        <a:rPr lang="ar-SY" sz="1400" i="0" kern="1200" dirty="0" smtClean="0">
                          <a:solidFill>
                            <a:schemeClr val="tx1"/>
                          </a:solidFill>
                          <a:latin typeface="+mn-lt"/>
                          <a:ea typeface="+mn-ea"/>
                          <a:cs typeface="+mn-cs"/>
                        </a:rPr>
                        <a:t>تحديد الأنشطة، وإسناد المسؤوليات وتحديد </a:t>
                      </a:r>
                      <a:r>
                        <a:rPr lang="ar-EG" sz="1400" i="0" kern="1200" dirty="0" smtClean="0">
                          <a:solidFill>
                            <a:schemeClr val="tx1"/>
                          </a:solidFill>
                          <a:latin typeface="+mn-lt"/>
                          <a:ea typeface="+mn-ea"/>
                          <a:cs typeface="+mn-cs"/>
                        </a:rPr>
                        <a:t>المخرجات </a:t>
                      </a:r>
                      <a:r>
                        <a:rPr lang="ar-SY" sz="1400" i="0" kern="1200" dirty="0" smtClean="0">
                          <a:solidFill>
                            <a:schemeClr val="tx1"/>
                          </a:solidFill>
                          <a:latin typeface="+mn-lt"/>
                          <a:ea typeface="+mn-ea"/>
                          <a:cs typeface="+mn-cs"/>
                        </a:rPr>
                        <a:t>المتوقعة</a:t>
                      </a:r>
                    </a:p>
                    <a:p>
                      <a:pPr algn="r" rtl="1">
                        <a:buFont typeface="Arial" pitchFamily="34" charset="0"/>
                        <a:buChar char="•"/>
                      </a:pPr>
                      <a:r>
                        <a:rPr lang="ar-SY" sz="1400" i="0" kern="1200" dirty="0" smtClean="0">
                          <a:solidFill>
                            <a:schemeClr val="tx1"/>
                          </a:solidFill>
                          <a:latin typeface="+mn-lt"/>
                          <a:ea typeface="+mn-ea"/>
                          <a:cs typeface="+mn-cs"/>
                        </a:rPr>
                        <a:t>تخصيص الموارد المالية والبشرية</a:t>
                      </a:r>
                    </a:p>
                    <a:p>
                      <a:pPr algn="r" rtl="1">
                        <a:buFont typeface="Arial" pitchFamily="34" charset="0"/>
                        <a:buChar char="•"/>
                      </a:pPr>
                      <a:r>
                        <a:rPr lang="ar-EG" sz="1400" i="0" kern="1200" dirty="0" smtClean="0">
                          <a:solidFill>
                            <a:schemeClr val="tx1"/>
                          </a:solidFill>
                          <a:latin typeface="+mn-lt"/>
                          <a:ea typeface="+mn-ea"/>
                          <a:cs typeface="+mn-cs"/>
                        </a:rPr>
                        <a:t>مراجعة </a:t>
                      </a:r>
                      <a:r>
                        <a:rPr lang="ar-SY" sz="1400" i="0" kern="1200" dirty="0" smtClean="0">
                          <a:solidFill>
                            <a:schemeClr val="tx1"/>
                          </a:solidFill>
                          <a:latin typeface="+mn-lt"/>
                          <a:ea typeface="+mn-ea"/>
                          <a:cs typeface="+mn-cs"/>
                        </a:rPr>
                        <a:t>إستراتيجية التأثير </a:t>
                      </a:r>
                      <a:r>
                        <a:rPr lang="ar-EG" sz="1400" i="0" kern="1200" dirty="0" smtClean="0">
                          <a:solidFill>
                            <a:schemeClr val="tx1"/>
                          </a:solidFill>
                          <a:latin typeface="+mn-lt"/>
                          <a:ea typeface="+mn-ea"/>
                          <a:cs typeface="+mn-cs"/>
                        </a:rPr>
                        <a:t>وتكييفها مع تعريف </a:t>
                      </a:r>
                      <a:r>
                        <a:rPr lang="ar-SY" sz="1400" i="0" kern="1200" dirty="0" smtClean="0">
                          <a:solidFill>
                            <a:schemeClr val="tx1"/>
                          </a:solidFill>
                          <a:latin typeface="+mn-lt"/>
                          <a:ea typeface="+mn-ea"/>
                          <a:cs typeface="+mn-cs"/>
                        </a:rPr>
                        <a:t>مؤشرات التأثير </a:t>
                      </a:r>
                    </a:p>
                    <a:p>
                      <a:pPr algn="r" rtl="1">
                        <a:buFont typeface="Arial" pitchFamily="34" charset="0"/>
                        <a:buChar char="•"/>
                      </a:pPr>
                      <a:r>
                        <a:rPr lang="ar-SY" sz="1400" i="0" kern="1200" dirty="0" smtClean="0">
                          <a:solidFill>
                            <a:schemeClr val="tx1"/>
                          </a:solidFill>
                          <a:latin typeface="+mn-lt"/>
                          <a:ea typeface="+mn-ea"/>
                          <a:cs typeface="+mn-cs"/>
                        </a:rPr>
                        <a:t>وضع إستراتيجية للاتصال </a:t>
                      </a:r>
                      <a:r>
                        <a:rPr lang="ar-EG" sz="1400" i="0" kern="1200" dirty="0" smtClean="0">
                          <a:solidFill>
                            <a:schemeClr val="tx1"/>
                          </a:solidFill>
                          <a:latin typeface="+mn-lt"/>
                          <a:ea typeface="+mn-ea"/>
                          <a:cs typeface="+mn-cs"/>
                        </a:rPr>
                        <a:t>والتواصل</a:t>
                      </a:r>
                      <a:r>
                        <a:rPr lang="ar-SY" sz="1400" i="0" kern="1200" dirty="0" smtClean="0">
                          <a:solidFill>
                            <a:schemeClr val="tx1"/>
                          </a:solidFill>
                          <a:latin typeface="+mn-lt"/>
                          <a:ea typeface="+mn-ea"/>
                          <a:cs typeface="+mn-cs"/>
                        </a:rPr>
                        <a:t>.</a:t>
                      </a:r>
                    </a:p>
                    <a:p>
                      <a:pPr algn="r" rtl="1">
                        <a:buFont typeface="Arial" pitchFamily="34" charset="0"/>
                        <a:buChar char="•"/>
                      </a:pPr>
                      <a:r>
                        <a:rPr lang="ar-SY" sz="1400" i="0" kern="1200" dirty="0" smtClean="0">
                          <a:solidFill>
                            <a:schemeClr val="tx1"/>
                          </a:solidFill>
                          <a:latin typeface="+mn-lt"/>
                          <a:ea typeface="+mn-ea"/>
                          <a:cs typeface="+mn-cs"/>
                        </a:rPr>
                        <a:t> وضع نظام للرصد والتقييم.</a:t>
                      </a:r>
                      <a:endParaRPr lang="ar-SY" sz="1400" i="0" kern="1200" dirty="0">
                        <a:solidFill>
                          <a:schemeClr val="tx1"/>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graphicFrame>
        <p:nvGraphicFramePr>
          <p:cNvPr id="175118" name="Group 14"/>
          <p:cNvGraphicFramePr>
            <a:graphicFrameLocks noGrp="1"/>
          </p:cNvGraphicFramePr>
          <p:nvPr/>
        </p:nvGraphicFramePr>
        <p:xfrm>
          <a:off x="7143750" y="1633921"/>
          <a:ext cx="1676400" cy="1158240"/>
        </p:xfrm>
        <a:graphic>
          <a:graphicData uri="http://schemas.openxmlformats.org/drawingml/2006/table">
            <a:tbl>
              <a:tblPr/>
              <a:tblGrid>
                <a:gridCol w="1676400"/>
              </a:tblGrid>
              <a:tr h="450173">
                <a:tc>
                  <a:txBody>
                    <a:bodyPr/>
                    <a:lstStyle/>
                    <a:p>
                      <a:pPr marL="228600" indent="-228600" algn="r" rtl="1">
                        <a:buFont typeface="Arial" pitchFamily="34" charset="0"/>
                        <a:buChar char="•"/>
                      </a:pPr>
                      <a:r>
                        <a:rPr lang="ar-SY" sz="1400" i="0" kern="1200" dirty="0" smtClean="0">
                          <a:solidFill>
                            <a:schemeClr val="tx1"/>
                          </a:solidFill>
                          <a:latin typeface="+mn-lt"/>
                          <a:ea typeface="+mn-ea"/>
                          <a:cs typeface="+mn-cs"/>
                        </a:rPr>
                        <a:t>خطة التنفيذ</a:t>
                      </a:r>
                    </a:p>
                    <a:p>
                      <a:pPr marL="228600" indent="-228600" algn="r" rtl="1">
                        <a:buFont typeface="Arial" pitchFamily="34" charset="0"/>
                        <a:buChar char="•"/>
                      </a:pPr>
                      <a:r>
                        <a:rPr lang="ar-SY" sz="1400" i="0" kern="1200" dirty="0" smtClean="0">
                          <a:solidFill>
                            <a:schemeClr val="tx1"/>
                          </a:solidFill>
                          <a:latin typeface="+mn-lt"/>
                          <a:ea typeface="+mn-ea"/>
                          <a:cs typeface="+mn-cs"/>
                        </a:rPr>
                        <a:t>إستراتيجية التأثير</a:t>
                      </a:r>
                      <a:r>
                        <a:rPr lang="ar-EG" sz="1400" i="0" kern="1200" baseline="0" dirty="0" smtClean="0">
                          <a:solidFill>
                            <a:schemeClr val="tx1"/>
                          </a:solidFill>
                          <a:latin typeface="+mn-lt"/>
                          <a:ea typeface="+mn-ea"/>
                          <a:cs typeface="+mn-cs"/>
                        </a:rPr>
                        <a:t> المعدّلة</a:t>
                      </a:r>
                      <a:endParaRPr lang="ar-SY" sz="1400" i="0" kern="1200" dirty="0" smtClean="0">
                        <a:solidFill>
                          <a:schemeClr val="tx1"/>
                        </a:solidFill>
                        <a:latin typeface="+mn-lt"/>
                        <a:ea typeface="+mn-ea"/>
                        <a:cs typeface="+mn-cs"/>
                      </a:endParaRPr>
                    </a:p>
                    <a:p>
                      <a:pPr marL="228600" indent="-228600" algn="r" rtl="1">
                        <a:buFont typeface="Arial" pitchFamily="34" charset="0"/>
                        <a:buChar char="•"/>
                      </a:pPr>
                      <a:r>
                        <a:rPr lang="ar-SY" sz="1400" i="0" kern="1200" dirty="0" smtClean="0">
                          <a:solidFill>
                            <a:schemeClr val="tx1"/>
                          </a:solidFill>
                          <a:latin typeface="+mn-lt"/>
                          <a:ea typeface="+mn-ea"/>
                          <a:cs typeface="+mn-cs"/>
                        </a:rPr>
                        <a:t>إستراتيجية</a:t>
                      </a:r>
                      <a:r>
                        <a:rPr lang="ar-EG" sz="1400" i="0" kern="1200" dirty="0" smtClean="0">
                          <a:solidFill>
                            <a:schemeClr val="tx1"/>
                          </a:solidFill>
                          <a:latin typeface="+mn-lt"/>
                          <a:ea typeface="+mn-ea"/>
                          <a:cs typeface="+mn-cs"/>
                        </a:rPr>
                        <a:t> الانتشار</a:t>
                      </a:r>
                      <a:r>
                        <a:rPr lang="ar-SY" sz="1400" i="0" kern="1200" dirty="0" smtClean="0">
                          <a:solidFill>
                            <a:schemeClr val="tx1"/>
                          </a:solidFill>
                          <a:latin typeface="+mn-lt"/>
                          <a:ea typeface="+mn-ea"/>
                          <a:cs typeface="+mn-cs"/>
                        </a:rPr>
                        <a:t> </a:t>
                      </a:r>
                      <a:r>
                        <a:rPr lang="ar-EG" sz="1400" i="0" kern="1200" dirty="0" smtClean="0">
                          <a:solidFill>
                            <a:schemeClr val="tx1"/>
                          </a:solidFill>
                          <a:latin typeface="+mn-lt"/>
                          <a:ea typeface="+mn-ea"/>
                          <a:cs typeface="+mn-cs"/>
                        </a:rPr>
                        <a:t>و</a:t>
                      </a:r>
                      <a:r>
                        <a:rPr lang="ar-SY" sz="1400" i="0" kern="1200" dirty="0" smtClean="0">
                          <a:solidFill>
                            <a:schemeClr val="tx1"/>
                          </a:solidFill>
                          <a:latin typeface="+mn-lt"/>
                          <a:ea typeface="+mn-ea"/>
                          <a:cs typeface="+mn-cs"/>
                        </a:rPr>
                        <a:t>الاتصال.</a:t>
                      </a:r>
                      <a:endParaRPr lang="ar-SY" sz="1400" i="0" kern="1200" dirty="0">
                        <a:solidFill>
                          <a:schemeClr val="tx1"/>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r>
            </a:tbl>
          </a:graphicData>
        </a:graphic>
      </p:graphicFrame>
      <p:graphicFrame>
        <p:nvGraphicFramePr>
          <p:cNvPr id="175124" name="Group 20"/>
          <p:cNvGraphicFramePr>
            <a:graphicFrameLocks noGrp="1"/>
          </p:cNvGraphicFramePr>
          <p:nvPr/>
        </p:nvGraphicFramePr>
        <p:xfrm>
          <a:off x="1982605" y="2833145"/>
          <a:ext cx="4953000" cy="1478280"/>
        </p:xfrm>
        <a:graphic>
          <a:graphicData uri="http://schemas.openxmlformats.org/drawingml/2006/table">
            <a:tbl>
              <a:tblPr/>
              <a:tblGrid>
                <a:gridCol w="4953000"/>
              </a:tblGrid>
              <a:tr h="1194803">
                <a:tc>
                  <a:txBody>
                    <a:bodyPr/>
                    <a:lstStyle/>
                    <a:p>
                      <a:pPr algn="r" rtl="1">
                        <a:buFont typeface="Arial" pitchFamily="34" charset="0"/>
                        <a:buChar char="•"/>
                      </a:pPr>
                      <a:r>
                        <a:rPr lang="ar-EG" sz="1300" i="0" kern="1200" dirty="0" smtClean="0">
                          <a:solidFill>
                            <a:schemeClr val="tx1"/>
                          </a:solidFill>
                          <a:latin typeface="+mn-lt"/>
                          <a:ea typeface="+mn-ea"/>
                          <a:cs typeface="+mn-cs"/>
                        </a:rPr>
                        <a:t>التحقق من </a:t>
                      </a:r>
                      <a:r>
                        <a:rPr lang="ar-SY" sz="1300" i="0" kern="1200" dirty="0" smtClean="0">
                          <a:solidFill>
                            <a:schemeClr val="tx1"/>
                          </a:solidFill>
                          <a:latin typeface="+mn-lt"/>
                          <a:ea typeface="+mn-ea"/>
                          <a:cs typeface="+mn-cs"/>
                        </a:rPr>
                        <a:t>القضايا البيئية والتنموية</a:t>
                      </a:r>
                      <a:r>
                        <a:rPr lang="ar-EG" sz="1300" i="0" kern="1200" dirty="0" smtClean="0">
                          <a:solidFill>
                            <a:schemeClr val="tx1"/>
                          </a:solidFill>
                          <a:latin typeface="+mn-lt"/>
                          <a:ea typeface="+mn-ea"/>
                          <a:cs typeface="+mn-cs"/>
                        </a:rPr>
                        <a:t> ذات الأولوية</a:t>
                      </a:r>
                      <a:r>
                        <a:rPr lang="ar-SY" sz="1300" i="0" kern="1200" dirty="0" smtClean="0">
                          <a:solidFill>
                            <a:schemeClr val="tx1"/>
                          </a:solidFill>
                          <a:latin typeface="+mn-lt"/>
                          <a:ea typeface="+mn-ea"/>
                          <a:cs typeface="+mn-cs"/>
                        </a:rPr>
                        <a:t> </a:t>
                      </a:r>
                      <a:r>
                        <a:rPr lang="ar-EG" sz="1300" i="0" kern="1200" dirty="0" smtClean="0">
                          <a:solidFill>
                            <a:schemeClr val="tx1"/>
                          </a:solidFill>
                          <a:latin typeface="+mn-lt"/>
                          <a:ea typeface="+mn-ea"/>
                          <a:cs typeface="+mn-cs"/>
                        </a:rPr>
                        <a:t>وعلاقاتها ببعضها البعض </a:t>
                      </a:r>
                      <a:r>
                        <a:rPr lang="ar-SY" sz="1300" i="0" kern="1200" dirty="0" smtClean="0">
                          <a:solidFill>
                            <a:schemeClr val="tx1"/>
                          </a:solidFill>
                          <a:latin typeface="+mn-lt"/>
                          <a:ea typeface="+mn-ea"/>
                          <a:cs typeface="+mn-cs"/>
                        </a:rPr>
                        <a:t>وفقا لإطار التقييم البيئي المتكامل</a:t>
                      </a:r>
                    </a:p>
                    <a:p>
                      <a:pPr algn="r" rtl="1">
                        <a:buFont typeface="Arial" pitchFamily="34" charset="0"/>
                        <a:buChar char="•"/>
                      </a:pPr>
                      <a:r>
                        <a:rPr lang="ar-SY" sz="1300" i="0" kern="1200" dirty="0" smtClean="0">
                          <a:solidFill>
                            <a:schemeClr val="tx1"/>
                          </a:solidFill>
                          <a:latin typeface="+mn-lt"/>
                          <a:ea typeface="+mn-ea"/>
                          <a:cs typeface="+mn-cs"/>
                        </a:rPr>
                        <a:t>جمع </a:t>
                      </a:r>
                      <a:r>
                        <a:rPr lang="ar-EG" sz="1300" i="0" kern="1200" dirty="0" smtClean="0">
                          <a:solidFill>
                            <a:schemeClr val="tx1"/>
                          </a:solidFill>
                          <a:latin typeface="+mn-lt"/>
                          <a:ea typeface="+mn-ea"/>
                          <a:cs typeface="+mn-cs"/>
                        </a:rPr>
                        <a:t> ومعالجة</a:t>
                      </a:r>
                      <a:r>
                        <a:rPr lang="ar-EG" sz="1300" i="0" kern="1200" baseline="0" dirty="0" smtClean="0">
                          <a:solidFill>
                            <a:schemeClr val="tx1"/>
                          </a:solidFill>
                          <a:latin typeface="+mn-lt"/>
                          <a:ea typeface="+mn-ea"/>
                          <a:cs typeface="+mn-cs"/>
                        </a:rPr>
                        <a:t> </a:t>
                      </a:r>
                      <a:r>
                        <a:rPr lang="ar-SY" sz="1300" i="0" kern="1200" dirty="0" smtClean="0">
                          <a:solidFill>
                            <a:schemeClr val="tx1"/>
                          </a:solidFill>
                          <a:latin typeface="+mn-lt"/>
                          <a:ea typeface="+mn-ea"/>
                          <a:cs typeface="+mn-cs"/>
                        </a:rPr>
                        <a:t>وتحليل البيانات والمعلومات. </a:t>
                      </a:r>
                    </a:p>
                    <a:p>
                      <a:pPr algn="r" rtl="1">
                        <a:buFont typeface="Arial" pitchFamily="34" charset="0"/>
                        <a:buChar char="•"/>
                      </a:pPr>
                      <a:r>
                        <a:rPr lang="ar-SY" sz="1300" i="0" kern="1200" dirty="0" smtClean="0">
                          <a:solidFill>
                            <a:schemeClr val="tx1"/>
                          </a:solidFill>
                          <a:latin typeface="+mn-lt"/>
                          <a:ea typeface="+mn-ea"/>
                          <a:cs typeface="+mn-cs"/>
                        </a:rPr>
                        <a:t>عرض ومناقشة النتائج الأولية مع المنظمات الشريكة. </a:t>
                      </a:r>
                    </a:p>
                    <a:p>
                      <a:pPr algn="r" rtl="1">
                        <a:buFont typeface="Arial" pitchFamily="34" charset="0"/>
                        <a:buChar char="•"/>
                      </a:pPr>
                      <a:r>
                        <a:rPr lang="ar-SY" sz="1300" i="0" kern="1200" dirty="0" smtClean="0">
                          <a:solidFill>
                            <a:schemeClr val="tx1"/>
                          </a:solidFill>
                          <a:latin typeface="+mn-lt"/>
                          <a:ea typeface="+mn-ea"/>
                          <a:cs typeface="+mn-cs"/>
                        </a:rPr>
                        <a:t>كتابة مسودة التقرير ، وتنظيم </a:t>
                      </a:r>
                      <a:r>
                        <a:rPr lang="ar-EG" sz="1300" i="0" kern="1200" dirty="0" smtClean="0">
                          <a:solidFill>
                            <a:schemeClr val="tx1"/>
                          </a:solidFill>
                          <a:latin typeface="+mn-lt"/>
                          <a:ea typeface="+mn-ea"/>
                          <a:cs typeface="+mn-cs"/>
                        </a:rPr>
                        <a:t>مراجعة النظراء</a:t>
                      </a:r>
                      <a:r>
                        <a:rPr lang="ar-SY" sz="1300" i="0" kern="1200" dirty="0" smtClean="0">
                          <a:solidFill>
                            <a:schemeClr val="tx1"/>
                          </a:solidFill>
                          <a:latin typeface="+mn-lt"/>
                          <a:ea typeface="+mn-ea"/>
                          <a:cs typeface="+mn-cs"/>
                        </a:rPr>
                        <a:t>،</a:t>
                      </a:r>
                    </a:p>
                    <a:p>
                      <a:pPr algn="r" rtl="1">
                        <a:buFont typeface="Arial" pitchFamily="34" charset="0"/>
                        <a:buChar char="•"/>
                      </a:pPr>
                      <a:r>
                        <a:rPr lang="ar-SY" sz="1300" i="0" kern="1200" dirty="0" smtClean="0">
                          <a:solidFill>
                            <a:schemeClr val="tx1"/>
                          </a:solidFill>
                          <a:latin typeface="+mn-lt"/>
                          <a:ea typeface="+mn-ea"/>
                          <a:cs typeface="+mn-cs"/>
                        </a:rPr>
                        <a:t>وضع الصيغة النهائية للتقرير على أساس التغذية </a:t>
                      </a:r>
                      <a:r>
                        <a:rPr lang="ar-EG" sz="1300" i="0" kern="1200" dirty="0" smtClean="0">
                          <a:solidFill>
                            <a:schemeClr val="tx1"/>
                          </a:solidFill>
                          <a:latin typeface="+mn-lt"/>
                          <a:ea typeface="+mn-ea"/>
                          <a:cs typeface="+mn-cs"/>
                        </a:rPr>
                        <a:t>الراجعة</a:t>
                      </a:r>
                      <a:r>
                        <a:rPr lang="ar-SY" sz="1300" i="0" kern="1200" dirty="0" smtClean="0">
                          <a:solidFill>
                            <a:schemeClr val="tx1"/>
                          </a:solidFill>
                          <a:latin typeface="+mn-lt"/>
                          <a:ea typeface="+mn-ea"/>
                          <a:cs typeface="+mn-cs"/>
                        </a:rPr>
                        <a:t>. </a:t>
                      </a:r>
                    </a:p>
                    <a:p>
                      <a:pPr algn="r" rtl="1">
                        <a:buFont typeface="Arial" pitchFamily="34" charset="0"/>
                        <a:buChar char="•"/>
                      </a:pPr>
                      <a:r>
                        <a:rPr lang="ar-SY" sz="1300" i="0" kern="1200" dirty="0" smtClean="0">
                          <a:solidFill>
                            <a:schemeClr val="tx1"/>
                          </a:solidFill>
                          <a:latin typeface="+mn-lt"/>
                          <a:ea typeface="+mn-ea"/>
                          <a:cs typeface="+mn-cs"/>
                        </a:rPr>
                        <a:t> الترجمة والنشر (</a:t>
                      </a:r>
                      <a:r>
                        <a:rPr lang="ar-EG" sz="1300" i="0" kern="1200" dirty="0" smtClean="0">
                          <a:solidFill>
                            <a:schemeClr val="tx1"/>
                          </a:solidFill>
                          <a:latin typeface="+mn-lt"/>
                          <a:ea typeface="+mn-ea"/>
                          <a:cs typeface="+mn-cs"/>
                        </a:rPr>
                        <a:t>نسخة ورقية</a:t>
                      </a:r>
                      <a:r>
                        <a:rPr lang="ar-SY" sz="1300" i="0" kern="1200" dirty="0" smtClean="0">
                          <a:solidFill>
                            <a:schemeClr val="tx1"/>
                          </a:solidFill>
                          <a:latin typeface="+mn-lt"/>
                          <a:ea typeface="+mn-ea"/>
                          <a:cs typeface="+mn-cs"/>
                        </a:rPr>
                        <a:t>، أقراص مدمجة، موقع انترنت، الخ).</a:t>
                      </a:r>
                      <a:endParaRPr lang="ar-SY" sz="1300" i="0" kern="1200" dirty="0">
                        <a:solidFill>
                          <a:schemeClr val="tx1"/>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graphicFrame>
        <p:nvGraphicFramePr>
          <p:cNvPr id="175130" name="Group 26"/>
          <p:cNvGraphicFramePr>
            <a:graphicFrameLocks noGrp="1"/>
          </p:cNvGraphicFramePr>
          <p:nvPr/>
        </p:nvGraphicFramePr>
        <p:xfrm>
          <a:off x="1994238" y="4482055"/>
          <a:ext cx="4953000" cy="891540"/>
        </p:xfrm>
        <a:graphic>
          <a:graphicData uri="http://schemas.openxmlformats.org/drawingml/2006/table">
            <a:tbl>
              <a:tblPr/>
              <a:tblGrid>
                <a:gridCol w="4953000"/>
              </a:tblGrid>
              <a:tr h="696497">
                <a:tc>
                  <a:txBody>
                    <a:bodyPr/>
                    <a:lstStyle/>
                    <a:p>
                      <a:pPr marL="114300" marR="0" lvl="0" indent="-114300" algn="l" defTabSz="914400" rtl="0" eaLnBrk="1" fontAlgn="base" latinLnBrk="0" hangingPunct="1">
                        <a:lnSpc>
                          <a:spcPct val="100000"/>
                        </a:lnSpc>
                        <a:spcBef>
                          <a:spcPct val="20000"/>
                        </a:spcBef>
                        <a:spcAft>
                          <a:spcPct val="0"/>
                        </a:spcAft>
                        <a:buClr>
                          <a:srgbClr val="006600"/>
                        </a:buClr>
                        <a:buSzTx/>
                        <a:buFont typeface="Times New Roman" pitchFamily="18" charset="0"/>
                        <a:buChar char="*"/>
                        <a:tabLst/>
                      </a:pPr>
                      <a:endParaRPr kumimoji="0" lang="en-US" sz="1050" b="0" i="0" u="none" strike="noStrike" cap="none" normalizeH="0" baseline="0" dirty="0" smtClean="0">
                        <a:ln>
                          <a:noFill/>
                        </a:ln>
                        <a:solidFill>
                          <a:srgbClr val="006600"/>
                        </a:solidFill>
                        <a:effectLst/>
                        <a:latin typeface="Arial" charset="0"/>
                        <a:ea typeface="MS PGothic" pitchFamily="34" charset="-128"/>
                        <a:cs typeface="Arial" charset="0"/>
                      </a:endParaRPr>
                    </a:p>
                    <a:p>
                      <a:pPr algn="r" rtl="1">
                        <a:buFont typeface="Arial" pitchFamily="34" charset="0"/>
                        <a:buChar char="•"/>
                      </a:pPr>
                      <a:r>
                        <a:rPr lang="ar-SY" sz="1400" i="0" kern="1200" dirty="0" smtClean="0">
                          <a:solidFill>
                            <a:schemeClr val="tx1"/>
                          </a:solidFill>
                          <a:latin typeface="+mn-lt"/>
                          <a:ea typeface="+mn-ea"/>
                          <a:cs typeface="+mn-cs"/>
                        </a:rPr>
                        <a:t> الترويج لمختلف منتجات ورسائل عملية التقييم</a:t>
                      </a:r>
                      <a:r>
                        <a:rPr lang="ar-EG" sz="1400" i="0" kern="1200" dirty="0" smtClean="0">
                          <a:solidFill>
                            <a:schemeClr val="tx1"/>
                          </a:solidFill>
                          <a:latin typeface="+mn-lt"/>
                          <a:ea typeface="+mn-ea"/>
                          <a:cs typeface="+mn-cs"/>
                        </a:rPr>
                        <a:t>.</a:t>
                      </a:r>
                      <a:endParaRPr lang="ar-SY" sz="1400" i="0" kern="1200" dirty="0" smtClean="0">
                        <a:solidFill>
                          <a:schemeClr val="tx1"/>
                        </a:solidFill>
                        <a:latin typeface="+mn-lt"/>
                        <a:ea typeface="+mn-ea"/>
                        <a:cs typeface="+mn-cs"/>
                      </a:endParaRPr>
                    </a:p>
                    <a:p>
                      <a:pPr algn="r" rtl="1">
                        <a:buFont typeface="Arial" pitchFamily="34" charset="0"/>
                        <a:buChar char="•"/>
                      </a:pPr>
                      <a:r>
                        <a:rPr lang="ar-SY" sz="1400" i="0" kern="1200" dirty="0" smtClean="0">
                          <a:solidFill>
                            <a:schemeClr val="tx1"/>
                          </a:solidFill>
                          <a:latin typeface="+mn-lt"/>
                          <a:ea typeface="+mn-ea"/>
                          <a:cs typeface="+mn-cs"/>
                        </a:rPr>
                        <a:t>تنظيم لقاءات مع وسائل الإعلام.</a:t>
                      </a:r>
                    </a:p>
                    <a:p>
                      <a:pPr algn="r" rtl="1">
                        <a:buFont typeface="Arial" pitchFamily="34" charset="0"/>
                        <a:buChar char="•"/>
                      </a:pPr>
                      <a:r>
                        <a:rPr lang="ar-SY" sz="1400" i="0" kern="1200" dirty="0" smtClean="0">
                          <a:solidFill>
                            <a:schemeClr val="tx1"/>
                          </a:solidFill>
                          <a:latin typeface="+mn-lt"/>
                          <a:ea typeface="+mn-ea"/>
                          <a:cs typeface="+mn-cs"/>
                        </a:rPr>
                        <a:t>تنظيم عروض لأصحاب المصلحة</a:t>
                      </a:r>
                      <a:r>
                        <a:rPr lang="ar-EG" sz="1400" i="0" kern="1200" dirty="0" smtClean="0">
                          <a:solidFill>
                            <a:schemeClr val="tx1"/>
                          </a:solidFill>
                          <a:latin typeface="+mn-lt"/>
                          <a:ea typeface="+mn-ea"/>
                          <a:cs typeface="+mn-cs"/>
                        </a:rPr>
                        <a:t> ذوي الصلة</a:t>
                      </a:r>
                      <a:r>
                        <a:rPr lang="ar-SY" sz="1400" i="0" kern="1200" dirty="0" smtClean="0">
                          <a:solidFill>
                            <a:schemeClr val="tx1"/>
                          </a:solidFill>
                          <a:latin typeface="+mn-lt"/>
                          <a:ea typeface="+mn-ea"/>
                          <a:cs typeface="+mn-cs"/>
                        </a:rPr>
                        <a:t>.</a:t>
                      </a:r>
                      <a:endParaRPr lang="ar-SY" sz="1400" i="0" kern="1200" dirty="0">
                        <a:solidFill>
                          <a:schemeClr val="tx1"/>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graphicFrame>
        <p:nvGraphicFramePr>
          <p:cNvPr id="175142" name="Group 38"/>
          <p:cNvGraphicFramePr>
            <a:graphicFrameLocks noGrp="1"/>
          </p:cNvGraphicFramePr>
          <p:nvPr/>
        </p:nvGraphicFramePr>
        <p:xfrm>
          <a:off x="285750" y="2925320"/>
          <a:ext cx="1362076" cy="1054608"/>
        </p:xfrm>
        <a:graphic>
          <a:graphicData uri="http://schemas.openxmlformats.org/drawingml/2006/table">
            <a:tbl>
              <a:tblPr/>
              <a:tblGrid>
                <a:gridCol w="1362076"/>
              </a:tblGrid>
              <a:tr h="1017089">
                <a:tc>
                  <a:txBody>
                    <a:bodyPr/>
                    <a:lstStyle/>
                    <a:p>
                      <a:pPr marL="0" marR="0" lvl="0" indent="0" algn="ctr" defTabSz="914400" rtl="0" eaLnBrk="1" fontAlgn="base" latinLnBrk="0" hangingPunct="1">
                        <a:lnSpc>
                          <a:spcPct val="100000"/>
                        </a:lnSpc>
                        <a:spcBef>
                          <a:spcPct val="20000"/>
                        </a:spcBef>
                        <a:spcAft>
                          <a:spcPct val="0"/>
                        </a:spcAft>
                        <a:buClr>
                          <a:srgbClr val="006600"/>
                        </a:buClr>
                        <a:buSzTx/>
                        <a:buFont typeface="Symbol" pitchFamily="18" charset="2"/>
                        <a:buNone/>
                        <a:tabLst/>
                      </a:pPr>
                      <a:r>
                        <a:rPr kumimoji="0" lang="en-US" sz="2400" b="1" i="0" u="none" strike="noStrike" kern="1200" cap="none" normalizeH="0" baseline="0" dirty="0" smtClean="0">
                          <a:ln>
                            <a:noFill/>
                          </a:ln>
                          <a:solidFill>
                            <a:schemeClr val="accent4">
                              <a:lumMod val="10000"/>
                            </a:schemeClr>
                          </a:solidFill>
                          <a:effectLst/>
                          <a:latin typeface="Arial" charset="0"/>
                          <a:ea typeface="MS PGothic" pitchFamily="34" charset="-128"/>
                          <a:cs typeface="Arial" charset="0"/>
                        </a:rPr>
                        <a:t>5</a:t>
                      </a:r>
                    </a:p>
                    <a:p>
                      <a:pPr algn="ctr" rtl="1"/>
                      <a:r>
                        <a:rPr lang="ar-SY" sz="1400" i="0" kern="1200" dirty="0" smtClean="0">
                          <a:solidFill>
                            <a:schemeClr val="tx1"/>
                          </a:solidFill>
                          <a:latin typeface="+mn-lt"/>
                          <a:ea typeface="+mn-ea"/>
                          <a:cs typeface="+mn-cs"/>
                        </a:rPr>
                        <a:t>التنفيذ</a:t>
                      </a:r>
                    </a:p>
                    <a:p>
                      <a:pPr marL="0" marR="0" lvl="0" indent="0" algn="ctr" defTabSz="914400" rtl="0" eaLnBrk="1" fontAlgn="base" latinLnBrk="0" hangingPunct="1">
                        <a:lnSpc>
                          <a:spcPct val="100000"/>
                        </a:lnSpc>
                        <a:spcBef>
                          <a:spcPct val="20000"/>
                        </a:spcBef>
                        <a:spcAft>
                          <a:spcPct val="0"/>
                        </a:spcAft>
                        <a:buClr>
                          <a:srgbClr val="006600"/>
                        </a:buClr>
                        <a:buSzTx/>
                        <a:buFont typeface="Symbol" pitchFamily="18" charset="2"/>
                        <a:buNone/>
                        <a:tabLst/>
                      </a:pPr>
                      <a:r>
                        <a:rPr kumimoji="0" lang="en-US" sz="1050" b="0" i="0" u="none" strike="noStrike" cap="none" normalizeH="0" baseline="0" dirty="0" smtClean="0">
                          <a:ln>
                            <a:noFill/>
                          </a:ln>
                          <a:solidFill>
                            <a:schemeClr val="accent2"/>
                          </a:solidFill>
                          <a:effectLst/>
                          <a:latin typeface="Arial" charset="0"/>
                          <a:ea typeface="MS PGothic" pitchFamily="34" charset="-128"/>
                          <a:cs typeface="Arial" charset="0"/>
                        </a:rPr>
                        <a:t>(</a:t>
                      </a:r>
                      <a:r>
                        <a:rPr kumimoji="0" lang="ar-EG" sz="1050" b="0" i="0" u="none" strike="noStrike" cap="none" normalizeH="0" baseline="0" dirty="0" smtClean="0">
                          <a:ln>
                            <a:noFill/>
                          </a:ln>
                          <a:solidFill>
                            <a:schemeClr val="accent2"/>
                          </a:solidFill>
                          <a:effectLst/>
                          <a:latin typeface="Arial" charset="0"/>
                          <a:ea typeface="MS PGothic" pitchFamily="34" charset="-128"/>
                          <a:cs typeface="Arial" charset="0"/>
                        </a:rPr>
                        <a:t>10-12 أشهر</a:t>
                      </a:r>
                      <a:r>
                        <a:rPr kumimoji="0" lang="en-US" sz="1050" b="0" i="0" u="none" strike="noStrike" cap="none" normalizeH="0" baseline="0" dirty="0" smtClean="0">
                          <a:ln>
                            <a:noFill/>
                          </a:ln>
                          <a:solidFill>
                            <a:schemeClr val="accent2"/>
                          </a:solidFill>
                          <a:effectLst/>
                          <a:latin typeface="Arial" charset="0"/>
                          <a:ea typeface="MS PGothic" pitchFamily="34" charset="-128"/>
                          <a:cs typeface="Arial" charset="0"/>
                        </a:rPr>
                        <a:t>)</a:t>
                      </a:r>
                    </a:p>
                    <a:p>
                      <a:pPr marL="0" marR="0" lvl="0" indent="0" algn="ctr" defTabSz="914400" rtl="0" eaLnBrk="1" fontAlgn="base" latinLnBrk="0" hangingPunct="1">
                        <a:lnSpc>
                          <a:spcPct val="100000"/>
                        </a:lnSpc>
                        <a:spcBef>
                          <a:spcPct val="20000"/>
                        </a:spcBef>
                        <a:spcAft>
                          <a:spcPct val="0"/>
                        </a:spcAft>
                        <a:buClr>
                          <a:srgbClr val="006600"/>
                        </a:buClr>
                        <a:buSzTx/>
                        <a:buFont typeface="Symbol" pitchFamily="18" charset="2"/>
                        <a:buNone/>
                        <a:tabLst/>
                      </a:pPr>
                      <a:endParaRPr kumimoji="0" lang="en-US" sz="1050" b="0" i="0" u="none" strike="noStrike" cap="none" normalizeH="0" baseline="0" dirty="0" smtClean="0">
                        <a:ln>
                          <a:noFill/>
                        </a:ln>
                        <a:solidFill>
                          <a:schemeClr val="accent2"/>
                        </a:solidFill>
                        <a:effectLst/>
                        <a:latin typeface="Arial" charset="0"/>
                        <a:ea typeface="MS PGothic" pitchFamily="34" charset="-128"/>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tr>
            </a:tbl>
          </a:graphicData>
        </a:graphic>
      </p:graphicFrame>
      <p:graphicFrame>
        <p:nvGraphicFramePr>
          <p:cNvPr id="175148" name="Group 44"/>
          <p:cNvGraphicFramePr>
            <a:graphicFrameLocks noGrp="1"/>
          </p:cNvGraphicFramePr>
          <p:nvPr/>
        </p:nvGraphicFramePr>
        <p:xfrm>
          <a:off x="7165455" y="2912651"/>
          <a:ext cx="1676400" cy="1296924"/>
        </p:xfrm>
        <a:graphic>
          <a:graphicData uri="http://schemas.openxmlformats.org/drawingml/2006/table">
            <a:tbl>
              <a:tblPr/>
              <a:tblGrid>
                <a:gridCol w="1676400"/>
              </a:tblGrid>
              <a:tr h="327129">
                <a:tc>
                  <a:txBody>
                    <a:bodyPr/>
                    <a:lstStyle/>
                    <a:p>
                      <a:pPr marL="177800" marR="0" lvl="0" indent="-177800" algn="r" defTabSz="914400" rtl="0" eaLnBrk="1" fontAlgn="base" latinLnBrk="0" hangingPunct="1">
                        <a:lnSpc>
                          <a:spcPct val="100000"/>
                        </a:lnSpc>
                        <a:spcBef>
                          <a:spcPct val="20000"/>
                        </a:spcBef>
                        <a:spcAft>
                          <a:spcPct val="0"/>
                        </a:spcAft>
                        <a:buClr>
                          <a:srgbClr val="006600"/>
                        </a:buClr>
                        <a:buSzTx/>
                        <a:buFont typeface="Symbol" pitchFamily="18" charset="2"/>
                        <a:buChar char="*"/>
                        <a:tabLst/>
                      </a:pPr>
                      <a:endParaRPr kumimoji="0" lang="en-US" sz="1050" b="0" i="0" u="none" strike="noStrike" cap="none" normalizeH="0" baseline="0" dirty="0" smtClean="0">
                        <a:ln>
                          <a:noFill/>
                        </a:ln>
                        <a:solidFill>
                          <a:schemeClr val="tx1"/>
                        </a:solidFill>
                        <a:effectLst/>
                        <a:latin typeface="Arial" charset="0"/>
                        <a:ea typeface="MS PGothic" pitchFamily="34" charset="-128"/>
                        <a:cs typeface="Arial" charset="0"/>
                      </a:endParaRPr>
                    </a:p>
                    <a:p>
                      <a:pPr marL="177800" marR="0" lvl="0" indent="-177800" algn="r" defTabSz="914400" rtl="0" eaLnBrk="1" fontAlgn="base" latinLnBrk="0" hangingPunct="1">
                        <a:lnSpc>
                          <a:spcPct val="100000"/>
                        </a:lnSpc>
                        <a:spcBef>
                          <a:spcPct val="20000"/>
                        </a:spcBef>
                        <a:spcAft>
                          <a:spcPct val="0"/>
                        </a:spcAft>
                        <a:buClr>
                          <a:srgbClr val="006600"/>
                        </a:buClr>
                        <a:buSzTx/>
                        <a:buFont typeface="Symbol" pitchFamily="18" charset="2"/>
                        <a:buChar char="*"/>
                        <a:tabLst/>
                      </a:pPr>
                      <a:endParaRPr kumimoji="0" lang="en-US" sz="1050" b="0" i="0" u="none" strike="noStrike" cap="none" normalizeH="0" baseline="0" dirty="0" smtClean="0">
                        <a:ln>
                          <a:noFill/>
                        </a:ln>
                        <a:solidFill>
                          <a:schemeClr val="tx1"/>
                        </a:solidFill>
                        <a:effectLst/>
                        <a:latin typeface="Arial" charset="0"/>
                        <a:ea typeface="MS PGothic" pitchFamily="34" charset="-128"/>
                        <a:cs typeface="Arial" charset="0"/>
                      </a:endParaRPr>
                    </a:p>
                    <a:p>
                      <a:pPr marL="228600" indent="-228600" algn="r" rtl="1">
                        <a:buFont typeface="Arial" pitchFamily="34" charset="0"/>
                        <a:buChar char="•"/>
                      </a:pPr>
                      <a:r>
                        <a:rPr lang="ar-SY" sz="1400" i="0" kern="1200" dirty="0" smtClean="0">
                          <a:solidFill>
                            <a:schemeClr val="tx1"/>
                          </a:solidFill>
                          <a:latin typeface="+mn-lt"/>
                          <a:ea typeface="+mn-ea"/>
                          <a:cs typeface="+mn-cs"/>
                        </a:rPr>
                        <a:t>التقرير </a:t>
                      </a:r>
                    </a:p>
                    <a:p>
                      <a:pPr marL="228600" indent="-228600" algn="r" rtl="1">
                        <a:buFont typeface="Arial" pitchFamily="34" charset="0"/>
                        <a:buNone/>
                      </a:pPr>
                      <a:endParaRPr lang="ar-SY" sz="1400" i="0" kern="1200" dirty="0" smtClean="0">
                        <a:solidFill>
                          <a:schemeClr val="tx1"/>
                        </a:solidFill>
                        <a:latin typeface="+mn-lt"/>
                        <a:ea typeface="+mn-ea"/>
                        <a:cs typeface="+mn-cs"/>
                      </a:endParaRPr>
                    </a:p>
                    <a:p>
                      <a:pPr marL="228600" indent="-228600" algn="r" rtl="1">
                        <a:buFont typeface="Arial" pitchFamily="34" charset="0"/>
                        <a:buChar char="•"/>
                      </a:pPr>
                      <a:r>
                        <a:rPr lang="ar-SY" sz="1400" i="0" kern="1200" dirty="0" smtClean="0">
                          <a:solidFill>
                            <a:schemeClr val="tx1"/>
                          </a:solidFill>
                          <a:latin typeface="+mn-lt"/>
                          <a:ea typeface="+mn-ea"/>
                          <a:cs typeface="+mn-cs"/>
                        </a:rPr>
                        <a:t>منشورات / مطبوعات أخرى</a:t>
                      </a:r>
                      <a:endParaRPr lang="ar-SY" sz="1400" i="0" kern="1200" dirty="0">
                        <a:solidFill>
                          <a:schemeClr val="tx1"/>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r>
            </a:tbl>
          </a:graphicData>
        </a:graphic>
      </p:graphicFrame>
      <p:graphicFrame>
        <p:nvGraphicFramePr>
          <p:cNvPr id="175154" name="Group 50"/>
          <p:cNvGraphicFramePr>
            <a:graphicFrameLocks noGrp="1"/>
          </p:cNvGraphicFramePr>
          <p:nvPr/>
        </p:nvGraphicFramePr>
        <p:xfrm>
          <a:off x="7162098" y="4416556"/>
          <a:ext cx="1676400" cy="762000"/>
        </p:xfrm>
        <a:graphic>
          <a:graphicData uri="http://schemas.openxmlformats.org/drawingml/2006/table">
            <a:tbl>
              <a:tblPr/>
              <a:tblGrid>
                <a:gridCol w="1676400"/>
              </a:tblGrid>
              <a:tr h="426674">
                <a:tc>
                  <a:txBody>
                    <a:bodyPr/>
                    <a:lstStyle/>
                    <a:p>
                      <a:pPr marL="228600" indent="-228600" algn="r" rtl="1">
                        <a:buFont typeface="Arial" pitchFamily="34" charset="0"/>
                        <a:buChar char="•"/>
                      </a:pPr>
                      <a:r>
                        <a:rPr lang="ar-SY" sz="1400" i="0" kern="1200" dirty="0" smtClean="0">
                          <a:solidFill>
                            <a:schemeClr val="tx1"/>
                          </a:solidFill>
                          <a:latin typeface="+mn-lt"/>
                          <a:ea typeface="+mn-ea"/>
                          <a:cs typeface="+mn-cs"/>
                        </a:rPr>
                        <a:t>إتاحة التقرير </a:t>
                      </a:r>
                      <a:r>
                        <a:rPr lang="ar-EG" sz="1400" i="0" kern="1200" dirty="0" smtClean="0">
                          <a:solidFill>
                            <a:schemeClr val="tx1"/>
                          </a:solidFill>
                          <a:latin typeface="+mn-lt"/>
                          <a:ea typeface="+mn-ea"/>
                          <a:cs typeface="+mn-cs"/>
                        </a:rPr>
                        <a:t>والنتائج المكملة له على المستوى الجماهيري</a:t>
                      </a:r>
                      <a:r>
                        <a:rPr lang="ar-SY" sz="1600" i="0" kern="1200" dirty="0" smtClean="0">
                          <a:solidFill>
                            <a:schemeClr val="tx1"/>
                          </a:solidFill>
                          <a:latin typeface="+mn-lt"/>
                          <a:ea typeface="+mn-ea"/>
                          <a:cs typeface="+mn-cs"/>
                        </a:rPr>
                        <a:t>.</a:t>
                      </a:r>
                      <a:endParaRPr lang="ar-SY" sz="1600" i="0" kern="1200" dirty="0">
                        <a:solidFill>
                          <a:schemeClr val="tx1"/>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r>
            </a:tbl>
          </a:graphicData>
        </a:graphic>
      </p:graphicFrame>
      <p:sp>
        <p:nvSpPr>
          <p:cNvPr id="21555" name="AutoShape 57"/>
          <p:cNvSpPr>
            <a:spLocks noChangeArrowheads="1"/>
          </p:cNvSpPr>
          <p:nvPr/>
        </p:nvSpPr>
        <p:spPr bwMode="auto">
          <a:xfrm>
            <a:off x="928688" y="4003073"/>
            <a:ext cx="152400" cy="152400"/>
          </a:xfrm>
          <a:prstGeom prst="upDownArrow">
            <a:avLst>
              <a:gd name="adj1" fmla="val 0"/>
              <a:gd name="adj2" fmla="val 20000"/>
            </a:avLst>
          </a:prstGeom>
          <a:solidFill>
            <a:schemeClr val="accent2"/>
          </a:solidFill>
          <a:ln w="9525">
            <a:solidFill>
              <a:schemeClr val="tx1"/>
            </a:solidFill>
            <a:miter lim="800000"/>
            <a:headEnd/>
            <a:tailEnd/>
          </a:ln>
        </p:spPr>
        <p:txBody>
          <a:bodyPr wrap="none" anchor="ctr"/>
          <a:lstStyle/>
          <a:p>
            <a:pPr eaLnBrk="0" hangingPunct="0"/>
            <a:endParaRPr lang="en-US" sz="4400">
              <a:ea typeface="MS PGothic" pitchFamily="34" charset="-128"/>
            </a:endParaRPr>
          </a:p>
        </p:txBody>
      </p:sp>
      <p:sp>
        <p:nvSpPr>
          <p:cNvPr id="21556" name="AutoShape 58"/>
          <p:cNvSpPr>
            <a:spLocks noChangeArrowheads="1"/>
          </p:cNvSpPr>
          <p:nvPr/>
        </p:nvSpPr>
        <p:spPr bwMode="auto">
          <a:xfrm>
            <a:off x="990600" y="6248400"/>
            <a:ext cx="152400" cy="152400"/>
          </a:xfrm>
          <a:prstGeom prst="upDownArrow">
            <a:avLst>
              <a:gd name="adj1" fmla="val 0"/>
              <a:gd name="adj2" fmla="val 20000"/>
            </a:avLst>
          </a:prstGeom>
          <a:solidFill>
            <a:schemeClr val="accent2"/>
          </a:solidFill>
          <a:ln w="9525">
            <a:solidFill>
              <a:schemeClr val="tx1"/>
            </a:solidFill>
            <a:miter lim="800000"/>
            <a:headEnd/>
            <a:tailEnd/>
          </a:ln>
        </p:spPr>
        <p:txBody>
          <a:bodyPr wrap="none" anchor="ctr"/>
          <a:lstStyle/>
          <a:p>
            <a:pPr eaLnBrk="0" hangingPunct="0"/>
            <a:endParaRPr lang="en-US" sz="4400">
              <a:ea typeface="MS PGothic" pitchFamily="34" charset="-128"/>
            </a:endParaRPr>
          </a:p>
        </p:txBody>
      </p:sp>
      <p:sp>
        <p:nvSpPr>
          <p:cNvPr id="21557" name="AutoShape 59"/>
          <p:cNvSpPr>
            <a:spLocks noChangeArrowheads="1"/>
          </p:cNvSpPr>
          <p:nvPr/>
        </p:nvSpPr>
        <p:spPr bwMode="auto">
          <a:xfrm>
            <a:off x="842104" y="2618120"/>
            <a:ext cx="152400" cy="152400"/>
          </a:xfrm>
          <a:prstGeom prst="upDownArrow">
            <a:avLst>
              <a:gd name="adj1" fmla="val 0"/>
              <a:gd name="adj2" fmla="val 20000"/>
            </a:avLst>
          </a:prstGeom>
          <a:solidFill>
            <a:schemeClr val="accent2"/>
          </a:solidFill>
          <a:ln w="9525">
            <a:solidFill>
              <a:schemeClr val="tx1"/>
            </a:solidFill>
            <a:miter lim="800000"/>
            <a:headEnd/>
            <a:tailEnd/>
          </a:ln>
        </p:spPr>
        <p:txBody>
          <a:bodyPr wrap="none" anchor="ctr"/>
          <a:lstStyle/>
          <a:p>
            <a:pPr eaLnBrk="0" hangingPunct="0"/>
            <a:endParaRPr lang="en-US" sz="4400">
              <a:ea typeface="MS PGothic" pitchFamily="34" charset="-128"/>
            </a:endParaRPr>
          </a:p>
        </p:txBody>
      </p:sp>
      <p:sp>
        <p:nvSpPr>
          <p:cNvPr id="21558" name="AutoShape 60"/>
          <p:cNvSpPr>
            <a:spLocks noChangeArrowheads="1"/>
          </p:cNvSpPr>
          <p:nvPr/>
        </p:nvSpPr>
        <p:spPr bwMode="auto">
          <a:xfrm>
            <a:off x="1628073" y="1932086"/>
            <a:ext cx="228600" cy="228600"/>
          </a:xfrm>
          <a:prstGeom prst="rightArrow">
            <a:avLst>
              <a:gd name="adj1" fmla="val 50000"/>
              <a:gd name="adj2" fmla="val 25000"/>
            </a:avLst>
          </a:prstGeom>
          <a:solidFill>
            <a:srgbClr val="00CC00"/>
          </a:solidFill>
          <a:ln w="9525">
            <a:solidFill>
              <a:schemeClr val="tx1"/>
            </a:solidFill>
            <a:miter lim="800000"/>
            <a:headEnd/>
            <a:tailEnd/>
          </a:ln>
        </p:spPr>
        <p:txBody>
          <a:bodyPr wrap="none" anchor="ctr"/>
          <a:lstStyle/>
          <a:p>
            <a:pPr eaLnBrk="0" hangingPunct="0"/>
            <a:endParaRPr lang="en-US" sz="4400">
              <a:ea typeface="MS PGothic" pitchFamily="34" charset="-128"/>
            </a:endParaRPr>
          </a:p>
        </p:txBody>
      </p:sp>
      <p:sp>
        <p:nvSpPr>
          <p:cNvPr id="21559" name="AutoShape 61"/>
          <p:cNvSpPr>
            <a:spLocks noChangeArrowheads="1"/>
          </p:cNvSpPr>
          <p:nvPr/>
        </p:nvSpPr>
        <p:spPr bwMode="auto">
          <a:xfrm>
            <a:off x="6872288" y="4747583"/>
            <a:ext cx="228600" cy="228600"/>
          </a:xfrm>
          <a:prstGeom prst="rightArrow">
            <a:avLst>
              <a:gd name="adj1" fmla="val 50000"/>
              <a:gd name="adj2" fmla="val 25000"/>
            </a:avLst>
          </a:prstGeom>
          <a:solidFill>
            <a:srgbClr val="00CC00"/>
          </a:solidFill>
          <a:ln w="9525">
            <a:solidFill>
              <a:schemeClr val="tx1"/>
            </a:solidFill>
            <a:miter lim="800000"/>
            <a:headEnd/>
            <a:tailEnd/>
          </a:ln>
        </p:spPr>
        <p:txBody>
          <a:bodyPr wrap="none" anchor="ctr"/>
          <a:lstStyle/>
          <a:p>
            <a:pPr eaLnBrk="0" hangingPunct="0"/>
            <a:endParaRPr lang="en-US" sz="4400">
              <a:ea typeface="MS PGothic" pitchFamily="34" charset="-128"/>
            </a:endParaRPr>
          </a:p>
        </p:txBody>
      </p:sp>
      <p:sp>
        <p:nvSpPr>
          <p:cNvPr id="21560" name="AutoShape 62"/>
          <p:cNvSpPr>
            <a:spLocks noChangeArrowheads="1"/>
          </p:cNvSpPr>
          <p:nvPr/>
        </p:nvSpPr>
        <p:spPr bwMode="auto">
          <a:xfrm>
            <a:off x="6905625" y="3367625"/>
            <a:ext cx="228600" cy="228600"/>
          </a:xfrm>
          <a:prstGeom prst="rightArrow">
            <a:avLst>
              <a:gd name="adj1" fmla="val 50000"/>
              <a:gd name="adj2" fmla="val 25000"/>
            </a:avLst>
          </a:prstGeom>
          <a:solidFill>
            <a:srgbClr val="00CC00"/>
          </a:solidFill>
          <a:ln w="9525">
            <a:solidFill>
              <a:schemeClr val="tx1"/>
            </a:solidFill>
            <a:miter lim="800000"/>
            <a:headEnd/>
            <a:tailEnd/>
          </a:ln>
        </p:spPr>
        <p:txBody>
          <a:bodyPr wrap="none" anchor="ctr"/>
          <a:lstStyle/>
          <a:p>
            <a:pPr eaLnBrk="0" hangingPunct="0"/>
            <a:endParaRPr lang="en-US" sz="4400">
              <a:ea typeface="MS PGothic" pitchFamily="34" charset="-128"/>
            </a:endParaRPr>
          </a:p>
        </p:txBody>
      </p:sp>
      <p:sp>
        <p:nvSpPr>
          <p:cNvPr id="21561" name="AutoShape 63"/>
          <p:cNvSpPr>
            <a:spLocks noChangeArrowheads="1"/>
          </p:cNvSpPr>
          <p:nvPr/>
        </p:nvSpPr>
        <p:spPr bwMode="auto">
          <a:xfrm>
            <a:off x="6902971" y="1988534"/>
            <a:ext cx="228600" cy="228600"/>
          </a:xfrm>
          <a:prstGeom prst="rightArrow">
            <a:avLst>
              <a:gd name="adj1" fmla="val 50000"/>
              <a:gd name="adj2" fmla="val 25000"/>
            </a:avLst>
          </a:prstGeom>
          <a:solidFill>
            <a:srgbClr val="00CC00"/>
          </a:solidFill>
          <a:ln w="9525">
            <a:solidFill>
              <a:schemeClr val="tx1"/>
            </a:solidFill>
            <a:miter lim="800000"/>
            <a:headEnd/>
            <a:tailEnd/>
          </a:ln>
        </p:spPr>
        <p:txBody>
          <a:bodyPr wrap="none" anchor="ctr"/>
          <a:lstStyle/>
          <a:p>
            <a:pPr eaLnBrk="0" hangingPunct="0"/>
            <a:endParaRPr lang="en-US" sz="4400">
              <a:ea typeface="MS PGothic" pitchFamily="34" charset="-128"/>
            </a:endParaRPr>
          </a:p>
        </p:txBody>
      </p:sp>
      <p:sp>
        <p:nvSpPr>
          <p:cNvPr id="21562" name="AutoShape 64"/>
          <p:cNvSpPr>
            <a:spLocks noChangeArrowheads="1"/>
          </p:cNvSpPr>
          <p:nvPr/>
        </p:nvSpPr>
        <p:spPr bwMode="auto">
          <a:xfrm>
            <a:off x="1629478" y="4822533"/>
            <a:ext cx="228600" cy="228600"/>
          </a:xfrm>
          <a:prstGeom prst="rightArrow">
            <a:avLst>
              <a:gd name="adj1" fmla="val 50000"/>
              <a:gd name="adj2" fmla="val 25000"/>
            </a:avLst>
          </a:prstGeom>
          <a:solidFill>
            <a:srgbClr val="00CC00"/>
          </a:solidFill>
          <a:ln w="9525">
            <a:solidFill>
              <a:schemeClr val="tx1"/>
            </a:solidFill>
            <a:miter lim="800000"/>
            <a:headEnd/>
            <a:tailEnd/>
          </a:ln>
        </p:spPr>
        <p:txBody>
          <a:bodyPr wrap="none" anchor="ctr"/>
          <a:lstStyle/>
          <a:p>
            <a:pPr eaLnBrk="0" hangingPunct="0"/>
            <a:endParaRPr lang="en-US" sz="4400">
              <a:ea typeface="MS PGothic" pitchFamily="34" charset="-128"/>
            </a:endParaRPr>
          </a:p>
        </p:txBody>
      </p:sp>
      <p:sp>
        <p:nvSpPr>
          <p:cNvPr id="21563" name="AutoShape 65"/>
          <p:cNvSpPr>
            <a:spLocks noChangeArrowheads="1"/>
          </p:cNvSpPr>
          <p:nvPr/>
        </p:nvSpPr>
        <p:spPr bwMode="auto">
          <a:xfrm>
            <a:off x="1647825" y="3382615"/>
            <a:ext cx="228600" cy="228600"/>
          </a:xfrm>
          <a:prstGeom prst="rightArrow">
            <a:avLst>
              <a:gd name="adj1" fmla="val 50000"/>
              <a:gd name="adj2" fmla="val 25000"/>
            </a:avLst>
          </a:prstGeom>
          <a:solidFill>
            <a:srgbClr val="00CC00"/>
          </a:solidFill>
          <a:ln w="9525">
            <a:solidFill>
              <a:schemeClr val="tx1"/>
            </a:solidFill>
            <a:miter lim="800000"/>
            <a:headEnd/>
            <a:tailEnd/>
          </a:ln>
        </p:spPr>
        <p:txBody>
          <a:bodyPr wrap="none" anchor="ctr"/>
          <a:lstStyle/>
          <a:p>
            <a:pPr eaLnBrk="0" hangingPunct="0"/>
            <a:endParaRPr lang="en-US" sz="4400">
              <a:ea typeface="MS PGothic" pitchFamily="34" charset="-128"/>
            </a:endParaRPr>
          </a:p>
        </p:txBody>
      </p:sp>
      <p:graphicFrame>
        <p:nvGraphicFramePr>
          <p:cNvPr id="175170" name="Group 66"/>
          <p:cNvGraphicFramePr>
            <a:graphicFrameLocks noGrp="1"/>
          </p:cNvGraphicFramePr>
          <p:nvPr/>
        </p:nvGraphicFramePr>
        <p:xfrm>
          <a:off x="1905000" y="5788950"/>
          <a:ext cx="4953000" cy="899160"/>
        </p:xfrm>
        <a:graphic>
          <a:graphicData uri="http://schemas.openxmlformats.org/drawingml/2006/table">
            <a:tbl>
              <a:tblPr/>
              <a:tblGrid>
                <a:gridCol w="4953000"/>
              </a:tblGrid>
              <a:tr h="871928">
                <a:tc>
                  <a:txBody>
                    <a:bodyPr/>
                    <a:lstStyle/>
                    <a:p>
                      <a:pPr marL="114300" marR="0" lvl="0" indent="-114300" algn="r" defTabSz="914400" rtl="1" eaLnBrk="1" fontAlgn="base" latinLnBrk="0" hangingPunct="1">
                        <a:lnSpc>
                          <a:spcPct val="100000"/>
                        </a:lnSpc>
                        <a:spcBef>
                          <a:spcPct val="20000"/>
                        </a:spcBef>
                        <a:spcAft>
                          <a:spcPct val="0"/>
                        </a:spcAft>
                        <a:buClr>
                          <a:srgbClr val="006600"/>
                        </a:buClr>
                        <a:buSzTx/>
                        <a:buFont typeface="Times New Roman" pitchFamily="18" charset="0"/>
                        <a:buChar char="*"/>
                        <a:tabLst/>
                      </a:pPr>
                      <a:endParaRPr kumimoji="0" lang="en-US" sz="1100" b="0" i="0" u="none" strike="noStrike" cap="none" normalizeH="0" baseline="0" dirty="0" smtClean="0">
                        <a:ln>
                          <a:noFill/>
                        </a:ln>
                        <a:solidFill>
                          <a:srgbClr val="006600"/>
                        </a:solidFill>
                        <a:effectLst/>
                        <a:latin typeface="Arial" charset="0"/>
                        <a:ea typeface="MS PGothic" pitchFamily="34" charset="-128"/>
                        <a:cs typeface="Arial" charset="0"/>
                      </a:endParaRPr>
                    </a:p>
                    <a:p>
                      <a:pPr algn="r" rtl="1"/>
                      <a:r>
                        <a:rPr lang="ar-SY" sz="1400" i="0" kern="1200" dirty="0" smtClean="0">
                          <a:solidFill>
                            <a:schemeClr val="tx1"/>
                          </a:solidFill>
                          <a:latin typeface="+mn-lt"/>
                          <a:ea typeface="+mn-ea"/>
                          <a:cs typeface="+mn-cs"/>
                        </a:rPr>
                        <a:t>تقييم العملية وتحديد الدروس المستفادة. </a:t>
                      </a:r>
                      <a:br>
                        <a:rPr lang="ar-SY" sz="1400" i="0" kern="1200" dirty="0" smtClean="0">
                          <a:solidFill>
                            <a:schemeClr val="tx1"/>
                          </a:solidFill>
                          <a:latin typeface="+mn-lt"/>
                          <a:ea typeface="+mn-ea"/>
                          <a:cs typeface="+mn-cs"/>
                        </a:rPr>
                      </a:br>
                      <a:r>
                        <a:rPr lang="ar-SY" sz="1400" i="0" kern="1200" dirty="0" smtClean="0">
                          <a:solidFill>
                            <a:schemeClr val="tx1"/>
                          </a:solidFill>
                          <a:latin typeface="+mn-lt"/>
                          <a:ea typeface="+mn-ea"/>
                          <a:cs typeface="+mn-cs"/>
                        </a:rPr>
                        <a:t>تقييم أثر العملية من حيث المساهمة في تخطيط السياسات وبناء القدرات </a:t>
                      </a:r>
                      <a:r>
                        <a:rPr lang="ar-EG" sz="1400" i="0" kern="1200" dirty="0" smtClean="0">
                          <a:solidFill>
                            <a:schemeClr val="tx1"/>
                          </a:solidFill>
                          <a:latin typeface="+mn-lt"/>
                          <a:ea typeface="+mn-ea"/>
                          <a:cs typeface="+mn-cs"/>
                        </a:rPr>
                        <a:t>ورفع الوعي الجماهيري</a:t>
                      </a:r>
                      <a:r>
                        <a:rPr lang="ar-SY" sz="1400" i="0" kern="1200" dirty="0" smtClean="0">
                          <a:solidFill>
                            <a:schemeClr val="tx1"/>
                          </a:solidFill>
                          <a:latin typeface="+mn-lt"/>
                          <a:ea typeface="+mn-ea"/>
                          <a:cs typeface="+mn-cs"/>
                        </a:rPr>
                        <a:t>.</a:t>
                      </a:r>
                      <a:endParaRPr lang="ar-SY" sz="1400" i="0" kern="1200" dirty="0">
                        <a:solidFill>
                          <a:schemeClr val="tx1"/>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graphicFrame>
        <p:nvGraphicFramePr>
          <p:cNvPr id="175176" name="Group 72"/>
          <p:cNvGraphicFramePr>
            <a:graphicFrameLocks noGrp="1"/>
          </p:cNvGraphicFramePr>
          <p:nvPr/>
        </p:nvGraphicFramePr>
        <p:xfrm>
          <a:off x="270760" y="4190919"/>
          <a:ext cx="1362076" cy="1207008"/>
        </p:xfrm>
        <a:graphic>
          <a:graphicData uri="http://schemas.openxmlformats.org/drawingml/2006/table">
            <a:tbl>
              <a:tblPr/>
              <a:tblGrid>
                <a:gridCol w="1362076"/>
              </a:tblGrid>
              <a:tr h="780960">
                <a:tc>
                  <a:txBody>
                    <a:bodyPr/>
                    <a:lstStyle/>
                    <a:p>
                      <a:pPr marL="0" marR="0" lvl="0" indent="0" algn="ctr" defTabSz="914400" rtl="0" eaLnBrk="1" fontAlgn="base" latinLnBrk="0" hangingPunct="1">
                        <a:lnSpc>
                          <a:spcPct val="100000"/>
                        </a:lnSpc>
                        <a:spcBef>
                          <a:spcPct val="20000"/>
                        </a:spcBef>
                        <a:spcAft>
                          <a:spcPct val="0"/>
                        </a:spcAft>
                        <a:buClr>
                          <a:srgbClr val="006600"/>
                        </a:buClr>
                        <a:buSzTx/>
                        <a:buFont typeface="Symbol" pitchFamily="18" charset="2"/>
                        <a:buNone/>
                        <a:tabLst/>
                      </a:pPr>
                      <a:r>
                        <a:rPr kumimoji="0" lang="en-US" sz="2800" b="1" i="0" u="none" strike="noStrike" cap="none" normalizeH="0" baseline="0" dirty="0" smtClean="0">
                          <a:ln>
                            <a:noFill/>
                          </a:ln>
                          <a:solidFill>
                            <a:schemeClr val="accent4">
                              <a:lumMod val="10000"/>
                            </a:schemeClr>
                          </a:solidFill>
                          <a:effectLst/>
                          <a:latin typeface="Arial" charset="0"/>
                          <a:ea typeface="MS PGothic" pitchFamily="34" charset="-128"/>
                          <a:cs typeface="Arial" charset="0"/>
                        </a:rPr>
                        <a:t>6</a:t>
                      </a:r>
                    </a:p>
                    <a:p>
                      <a:pPr algn="ctr" rtl="1"/>
                      <a:r>
                        <a:rPr lang="ar-EG" sz="1600" i="0" kern="1200" dirty="0" smtClean="0">
                          <a:solidFill>
                            <a:schemeClr val="tx1"/>
                          </a:solidFill>
                          <a:latin typeface="+mn-lt"/>
                          <a:ea typeface="+mn-ea"/>
                          <a:cs typeface="+mn-cs"/>
                        </a:rPr>
                        <a:t>نشر النتائج</a:t>
                      </a:r>
                      <a:r>
                        <a:rPr lang="ar-EG" sz="1600" i="0" kern="1200" baseline="0" dirty="0" smtClean="0">
                          <a:solidFill>
                            <a:schemeClr val="tx1"/>
                          </a:solidFill>
                          <a:latin typeface="+mn-lt"/>
                          <a:ea typeface="+mn-ea"/>
                          <a:cs typeface="+mn-cs"/>
                        </a:rPr>
                        <a:t>  وتوزيعها</a:t>
                      </a:r>
                      <a:endParaRPr lang="ar-SY" sz="1600" i="0" kern="1200" dirty="0" smtClean="0">
                        <a:solidFill>
                          <a:schemeClr val="tx1"/>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
                          <a:srgbClr val="006600"/>
                        </a:buClr>
                        <a:buSzTx/>
                        <a:buFont typeface="Symbol" pitchFamily="18" charset="2"/>
                        <a:buNone/>
                        <a:tabLst/>
                      </a:pPr>
                      <a:r>
                        <a:rPr kumimoji="0" lang="en-US" sz="1100" b="0" i="0" u="none" strike="noStrike" cap="none" normalizeH="0" baseline="0" dirty="0" smtClean="0">
                          <a:ln>
                            <a:noFill/>
                          </a:ln>
                          <a:solidFill>
                            <a:schemeClr val="accent2"/>
                          </a:solidFill>
                          <a:effectLst/>
                          <a:latin typeface="Arial" charset="0"/>
                          <a:ea typeface="MS PGothic" pitchFamily="34" charset="-128"/>
                          <a:cs typeface="Arial" charset="0"/>
                        </a:rPr>
                        <a:t>(</a:t>
                      </a:r>
                      <a:r>
                        <a:rPr kumimoji="0" lang="ar-EG" sz="1100" b="0" i="0" u="none" strike="noStrike" cap="none" normalizeH="0" baseline="0" dirty="0" smtClean="0">
                          <a:ln>
                            <a:noFill/>
                          </a:ln>
                          <a:solidFill>
                            <a:schemeClr val="accent2"/>
                          </a:solidFill>
                          <a:effectLst/>
                          <a:latin typeface="Arial" charset="0"/>
                          <a:ea typeface="MS PGothic" pitchFamily="34" charset="-128"/>
                          <a:cs typeface="Arial" charset="0"/>
                        </a:rPr>
                        <a:t>1-2 أشهر</a:t>
                      </a:r>
                      <a:r>
                        <a:rPr kumimoji="0" lang="en-US" sz="1100" b="0" i="0" u="none" strike="noStrike" cap="none" normalizeH="0" baseline="0" dirty="0" smtClean="0">
                          <a:ln>
                            <a:noFill/>
                          </a:ln>
                          <a:solidFill>
                            <a:schemeClr val="accent2"/>
                          </a:solidFill>
                          <a:effectLst/>
                          <a:latin typeface="Arial" charset="0"/>
                          <a:ea typeface="MS PGothic" pitchFamily="34" charset="-128"/>
                          <a:cs typeface="Arial"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tr>
            </a:tbl>
          </a:graphicData>
        </a:graphic>
      </p:graphicFrame>
      <p:graphicFrame>
        <p:nvGraphicFramePr>
          <p:cNvPr id="175182" name="Group 78"/>
          <p:cNvGraphicFramePr>
            <a:graphicFrameLocks noGrp="1"/>
          </p:cNvGraphicFramePr>
          <p:nvPr/>
        </p:nvGraphicFramePr>
        <p:xfrm>
          <a:off x="285750" y="5665030"/>
          <a:ext cx="1314480" cy="1097280"/>
        </p:xfrm>
        <a:graphic>
          <a:graphicData uri="http://schemas.openxmlformats.org/drawingml/2006/table">
            <a:tbl>
              <a:tblPr/>
              <a:tblGrid>
                <a:gridCol w="1314480"/>
              </a:tblGrid>
              <a:tr h="990600">
                <a:tc>
                  <a:txBody>
                    <a:bodyPr/>
                    <a:lstStyle/>
                    <a:p>
                      <a:pPr marL="0" marR="0" lvl="0" indent="0" algn="ctr" defTabSz="914400" rtl="0" eaLnBrk="1" fontAlgn="base" latinLnBrk="0" hangingPunct="1">
                        <a:lnSpc>
                          <a:spcPct val="100000"/>
                        </a:lnSpc>
                        <a:spcBef>
                          <a:spcPct val="20000"/>
                        </a:spcBef>
                        <a:spcAft>
                          <a:spcPct val="0"/>
                        </a:spcAft>
                        <a:buClr>
                          <a:srgbClr val="006600"/>
                        </a:buClr>
                        <a:buSzTx/>
                        <a:buFont typeface="Symbol" pitchFamily="18" charset="2"/>
                        <a:buNone/>
                        <a:tabLst/>
                      </a:pPr>
                      <a:r>
                        <a:rPr kumimoji="0" lang="en-US" sz="2400" b="1" i="0" u="none" strike="noStrike" kern="1200" cap="none" normalizeH="0" baseline="0" dirty="0" smtClean="0">
                          <a:ln>
                            <a:noFill/>
                          </a:ln>
                          <a:solidFill>
                            <a:schemeClr val="accent4">
                              <a:lumMod val="10000"/>
                            </a:schemeClr>
                          </a:solidFill>
                          <a:effectLst/>
                          <a:latin typeface="Arial" charset="0"/>
                          <a:ea typeface="MS PGothic" pitchFamily="34" charset="-128"/>
                          <a:cs typeface="Arial" charset="0"/>
                        </a:rPr>
                        <a:t>7</a:t>
                      </a:r>
                    </a:p>
                    <a:p>
                      <a:pPr algn="ctr" rtl="1"/>
                      <a:r>
                        <a:rPr lang="ar-SY" sz="1400" i="0" kern="1200" dirty="0" smtClean="0">
                          <a:solidFill>
                            <a:schemeClr val="tx1"/>
                          </a:solidFill>
                          <a:latin typeface="+mn-lt"/>
                          <a:ea typeface="+mn-ea"/>
                          <a:cs typeface="+mn-cs"/>
                        </a:rPr>
                        <a:t>والرصد والتقييم والتعلم </a:t>
                      </a:r>
                      <a:br>
                        <a:rPr lang="ar-SY" sz="1400" i="0" kern="1200" dirty="0" smtClean="0">
                          <a:solidFill>
                            <a:schemeClr val="tx1"/>
                          </a:solidFill>
                          <a:latin typeface="+mn-lt"/>
                          <a:ea typeface="+mn-ea"/>
                          <a:cs typeface="+mn-cs"/>
                        </a:rPr>
                      </a:br>
                      <a:r>
                        <a:rPr lang="ar-SY" sz="1400" i="0" kern="1200" dirty="0" smtClean="0">
                          <a:solidFill>
                            <a:schemeClr val="tx1"/>
                          </a:solidFill>
                          <a:latin typeface="+mn-lt"/>
                          <a:ea typeface="+mn-ea"/>
                          <a:cs typeface="+mn-cs"/>
                        </a:rPr>
                        <a:t>(1-2 أشهر)</a:t>
                      </a:r>
                      <a:endParaRPr lang="ar-SY" sz="1400" i="0" kern="1200" dirty="0">
                        <a:solidFill>
                          <a:schemeClr val="tx1"/>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tr>
            </a:tbl>
          </a:graphicData>
        </a:graphic>
      </p:graphicFrame>
      <p:graphicFrame>
        <p:nvGraphicFramePr>
          <p:cNvPr id="175188" name="Group 84"/>
          <p:cNvGraphicFramePr>
            <a:graphicFrameLocks noGrp="1"/>
          </p:cNvGraphicFramePr>
          <p:nvPr/>
        </p:nvGraphicFramePr>
        <p:xfrm>
          <a:off x="7177790" y="5894510"/>
          <a:ext cx="1676400" cy="708660"/>
        </p:xfrm>
        <a:graphic>
          <a:graphicData uri="http://schemas.openxmlformats.org/drawingml/2006/table">
            <a:tbl>
              <a:tblPr/>
              <a:tblGrid>
                <a:gridCol w="1676400"/>
              </a:tblGrid>
              <a:tr h="437213">
                <a:tc>
                  <a:txBody>
                    <a:bodyPr/>
                    <a:lstStyle/>
                    <a:p>
                      <a:pPr marL="177800" marR="0" lvl="0" indent="-177800" algn="r" defTabSz="914400" rtl="1" eaLnBrk="1" fontAlgn="base" latinLnBrk="0" hangingPunct="1">
                        <a:lnSpc>
                          <a:spcPct val="100000"/>
                        </a:lnSpc>
                        <a:spcBef>
                          <a:spcPct val="20000"/>
                        </a:spcBef>
                        <a:spcAft>
                          <a:spcPct val="0"/>
                        </a:spcAft>
                        <a:buClr>
                          <a:srgbClr val="006600"/>
                        </a:buClr>
                        <a:buSzTx/>
                        <a:buFont typeface="Symbol" pitchFamily="18" charset="2"/>
                        <a:buChar char="*"/>
                        <a:tabLst/>
                      </a:pPr>
                      <a:endParaRPr kumimoji="0" lang="en-US" sz="1050" b="0" i="0" u="none" strike="noStrike" cap="none" normalizeH="0" baseline="0" dirty="0" smtClean="0">
                        <a:ln>
                          <a:noFill/>
                        </a:ln>
                        <a:solidFill>
                          <a:schemeClr val="tx1"/>
                        </a:solidFill>
                        <a:effectLst/>
                        <a:latin typeface="Arial" charset="0"/>
                        <a:ea typeface="MS PGothic" pitchFamily="34" charset="-128"/>
                        <a:cs typeface="Arial" charset="0"/>
                      </a:endParaRPr>
                    </a:p>
                    <a:p>
                      <a:pPr marL="228600" indent="-228600" algn="r" rtl="1">
                        <a:buFont typeface="Arial" pitchFamily="34" charset="0"/>
                        <a:buChar char="•"/>
                      </a:pPr>
                      <a:r>
                        <a:rPr lang="ar-SY" sz="1400" i="0" kern="1200" dirty="0" smtClean="0">
                          <a:solidFill>
                            <a:schemeClr val="tx1"/>
                          </a:solidFill>
                          <a:latin typeface="+mn-lt"/>
                          <a:ea typeface="+mn-ea"/>
                          <a:cs typeface="+mn-cs"/>
                        </a:rPr>
                        <a:t>آثار عملية التقييم وتوصيات للمستقبل</a:t>
                      </a:r>
                      <a:r>
                        <a:rPr lang="ar-SY" sz="1600" i="0" kern="1200" dirty="0" smtClean="0">
                          <a:solidFill>
                            <a:schemeClr val="tx1"/>
                          </a:solidFill>
                          <a:latin typeface="+mn-lt"/>
                          <a:ea typeface="+mn-ea"/>
                          <a:cs typeface="+mn-cs"/>
                        </a:rPr>
                        <a:t>.</a:t>
                      </a:r>
                      <a:endParaRPr lang="ar-SY" sz="1600" i="0" kern="1200" dirty="0">
                        <a:solidFill>
                          <a:schemeClr val="tx1"/>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r>
            </a:tbl>
          </a:graphicData>
        </a:graphic>
      </p:graphicFrame>
      <p:sp>
        <p:nvSpPr>
          <p:cNvPr id="21588" name="AutoShape 90"/>
          <p:cNvSpPr>
            <a:spLocks noChangeArrowheads="1"/>
          </p:cNvSpPr>
          <p:nvPr/>
        </p:nvSpPr>
        <p:spPr bwMode="auto">
          <a:xfrm>
            <a:off x="883717" y="5451263"/>
            <a:ext cx="152400" cy="152400"/>
          </a:xfrm>
          <a:prstGeom prst="upDownArrow">
            <a:avLst>
              <a:gd name="adj1" fmla="val 0"/>
              <a:gd name="adj2" fmla="val 20000"/>
            </a:avLst>
          </a:prstGeom>
          <a:solidFill>
            <a:schemeClr val="accent2"/>
          </a:solidFill>
          <a:ln w="9525">
            <a:solidFill>
              <a:schemeClr val="tx1"/>
            </a:solidFill>
            <a:miter lim="800000"/>
            <a:headEnd/>
            <a:tailEnd/>
          </a:ln>
        </p:spPr>
        <p:txBody>
          <a:bodyPr wrap="none" anchor="ctr"/>
          <a:lstStyle/>
          <a:p>
            <a:pPr eaLnBrk="0" hangingPunct="0"/>
            <a:endParaRPr lang="en-US" sz="4400">
              <a:ea typeface="MS PGothic" pitchFamily="34" charset="-128"/>
            </a:endParaRPr>
          </a:p>
        </p:txBody>
      </p:sp>
      <p:sp>
        <p:nvSpPr>
          <p:cNvPr id="21589" name="AutoShape 91"/>
          <p:cNvSpPr>
            <a:spLocks noChangeArrowheads="1"/>
          </p:cNvSpPr>
          <p:nvPr/>
        </p:nvSpPr>
        <p:spPr bwMode="auto">
          <a:xfrm>
            <a:off x="6858000" y="6197180"/>
            <a:ext cx="228600" cy="228600"/>
          </a:xfrm>
          <a:prstGeom prst="rightArrow">
            <a:avLst>
              <a:gd name="adj1" fmla="val 50000"/>
              <a:gd name="adj2" fmla="val 25000"/>
            </a:avLst>
          </a:prstGeom>
          <a:solidFill>
            <a:srgbClr val="00CC00"/>
          </a:solidFill>
          <a:ln w="9525">
            <a:solidFill>
              <a:schemeClr val="tx1"/>
            </a:solidFill>
            <a:miter lim="800000"/>
            <a:headEnd/>
            <a:tailEnd/>
          </a:ln>
        </p:spPr>
        <p:txBody>
          <a:bodyPr wrap="none" anchor="ctr"/>
          <a:lstStyle/>
          <a:p>
            <a:pPr eaLnBrk="0" hangingPunct="0"/>
            <a:endParaRPr lang="en-US" sz="4400">
              <a:ea typeface="MS PGothic" pitchFamily="34" charset="-128"/>
            </a:endParaRPr>
          </a:p>
        </p:txBody>
      </p:sp>
      <p:sp>
        <p:nvSpPr>
          <p:cNvPr id="21590" name="AutoShape 92"/>
          <p:cNvSpPr>
            <a:spLocks noChangeArrowheads="1"/>
          </p:cNvSpPr>
          <p:nvPr/>
        </p:nvSpPr>
        <p:spPr bwMode="auto">
          <a:xfrm>
            <a:off x="1600200" y="6120980"/>
            <a:ext cx="228600" cy="228600"/>
          </a:xfrm>
          <a:prstGeom prst="rightArrow">
            <a:avLst>
              <a:gd name="adj1" fmla="val 50000"/>
              <a:gd name="adj2" fmla="val 25000"/>
            </a:avLst>
          </a:prstGeom>
          <a:solidFill>
            <a:srgbClr val="00CC00"/>
          </a:solidFill>
          <a:ln w="9525">
            <a:solidFill>
              <a:schemeClr val="tx1"/>
            </a:solidFill>
            <a:miter lim="800000"/>
            <a:headEnd/>
            <a:tailEnd/>
          </a:ln>
        </p:spPr>
        <p:txBody>
          <a:bodyPr wrap="none" anchor="ctr"/>
          <a:lstStyle/>
          <a:p>
            <a:pPr eaLnBrk="0" hangingPunct="0"/>
            <a:endParaRPr lang="en-US" sz="4400">
              <a:ea typeface="MS PGothic" pitchFamily="34" charset="-128"/>
            </a:endParaRPr>
          </a:p>
        </p:txBody>
      </p:sp>
      <p:sp>
        <p:nvSpPr>
          <p:cNvPr id="21591" name="Line 93"/>
          <p:cNvSpPr>
            <a:spLocks noChangeShapeType="1"/>
          </p:cNvSpPr>
          <p:nvPr/>
        </p:nvSpPr>
        <p:spPr bwMode="auto">
          <a:xfrm flipH="1">
            <a:off x="152400" y="1828800"/>
            <a:ext cx="27482" cy="4267200"/>
          </a:xfrm>
          <a:prstGeom prst="line">
            <a:avLst/>
          </a:prstGeom>
          <a:noFill/>
          <a:ln w="28575">
            <a:solidFill>
              <a:srgbClr val="FF0000"/>
            </a:solidFill>
            <a:round/>
            <a:headEnd/>
            <a:tailEnd/>
          </a:ln>
        </p:spPr>
        <p:txBody>
          <a:bodyPr/>
          <a:lstStyle/>
          <a:p>
            <a:endParaRPr lang="en-US"/>
          </a:p>
        </p:txBody>
      </p:sp>
      <p:sp>
        <p:nvSpPr>
          <p:cNvPr id="21592" name="Line 94"/>
          <p:cNvSpPr>
            <a:spLocks noChangeShapeType="1"/>
          </p:cNvSpPr>
          <p:nvPr/>
        </p:nvSpPr>
        <p:spPr bwMode="auto">
          <a:xfrm>
            <a:off x="152400" y="6096000"/>
            <a:ext cx="228600" cy="0"/>
          </a:xfrm>
          <a:prstGeom prst="line">
            <a:avLst/>
          </a:prstGeom>
          <a:noFill/>
          <a:ln w="28575">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933450" y="0"/>
            <a:ext cx="7600950" cy="965200"/>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ar-BH" sz="3200" b="0" dirty="0" smtClean="0">
                <a:solidFill>
                  <a:schemeClr val="tx1"/>
                </a:solidFill>
              </a:rPr>
              <a:t>اعتبارات استراتيجية التأثير</a:t>
            </a:r>
            <a:endParaRPr lang="en-US" sz="3200" b="0" dirty="0" smtClean="0">
              <a:solidFill>
                <a:schemeClr val="tx1"/>
              </a:solidFill>
            </a:endParaRPr>
          </a:p>
        </p:txBody>
      </p:sp>
      <p:sp>
        <p:nvSpPr>
          <p:cNvPr id="93187" name="Rectangle 3"/>
          <p:cNvSpPr>
            <a:spLocks noGrp="1" noChangeArrowheads="1"/>
          </p:cNvSpPr>
          <p:nvPr>
            <p:ph type="body" idx="1"/>
          </p:nvPr>
        </p:nvSpPr>
        <p:spPr>
          <a:xfrm>
            <a:off x="639763" y="1684338"/>
            <a:ext cx="8229600" cy="4525962"/>
          </a:xfrm>
        </p:spPr>
        <p:txBody>
          <a:bodyPr/>
          <a:lstStyle/>
          <a:p>
            <a:pPr algn="r" rtl="1" eaLnBrk="1" hangingPunct="1">
              <a:buClrTx/>
              <a:buSzPct val="100000"/>
              <a:buFont typeface="Wingdings" pitchFamily="2" charset="2"/>
              <a:buChar char="§"/>
            </a:pPr>
            <a:r>
              <a:rPr lang="ar-LB" sz="2800" dirty="0" smtClean="0">
                <a:solidFill>
                  <a:schemeClr val="tx1"/>
                </a:solidFill>
              </a:rPr>
              <a:t>لماذا تم تعديل التقييم؟</a:t>
            </a:r>
          </a:p>
          <a:p>
            <a:pPr algn="r" rtl="1" eaLnBrk="1" hangingPunct="1">
              <a:buClrTx/>
              <a:buFont typeface="Wingdings" pitchFamily="2" charset="2"/>
              <a:buChar char="§"/>
            </a:pPr>
            <a:endParaRPr lang="ar-LB" sz="2800" b="0" dirty="0" smtClean="0">
              <a:solidFill>
                <a:schemeClr val="tx1"/>
              </a:solidFill>
            </a:endParaRPr>
          </a:p>
          <a:p>
            <a:pPr lvl="1" algn="r" rtl="1" eaLnBrk="1" hangingPunct="1">
              <a:buFont typeface="Wingdings" pitchFamily="2" charset="2"/>
              <a:buChar char="§"/>
            </a:pPr>
            <a:r>
              <a:rPr lang="ar-LB" b="0" dirty="0" smtClean="0">
                <a:solidFill>
                  <a:schemeClr val="tx1"/>
                </a:solidFill>
              </a:rPr>
              <a:t>ما هو الوضع السياسي والبيروقراطي؟</a:t>
            </a:r>
          </a:p>
          <a:p>
            <a:pPr lvl="1" algn="r" rtl="1" eaLnBrk="1" hangingPunct="1">
              <a:buFont typeface="Wingdings" pitchFamily="2" charset="2"/>
              <a:buChar char="§"/>
            </a:pPr>
            <a:r>
              <a:rPr lang="ar-LB" b="0" dirty="0" smtClean="0">
                <a:solidFill>
                  <a:schemeClr val="tx1"/>
                </a:solidFill>
              </a:rPr>
              <a:t>كيف يمكن بناء الجسور مع أولئك الذين قد لا يكون لهم مصلحة في العملية</a:t>
            </a:r>
            <a:r>
              <a:rPr lang="ar-EG" b="0" dirty="0" smtClean="0">
                <a:solidFill>
                  <a:schemeClr val="tx1"/>
                </a:solidFill>
              </a:rPr>
              <a:t> او لهم راى ضد التقييم</a:t>
            </a:r>
            <a:r>
              <a:rPr lang="ar-LB" b="0" dirty="0" smtClean="0">
                <a:solidFill>
                  <a:schemeClr val="tx1"/>
                </a:solidFill>
              </a:rPr>
              <a:t>؟</a:t>
            </a:r>
          </a:p>
          <a:p>
            <a:pPr lvl="1" algn="r" rtl="1" eaLnBrk="1" hangingPunct="1">
              <a:buFont typeface="Wingdings" pitchFamily="2" charset="2"/>
              <a:buChar char="§"/>
            </a:pPr>
            <a:endParaRPr lang="ar-LB" b="0" dirty="0" smtClean="0">
              <a:solidFill>
                <a:schemeClr val="tx1"/>
              </a:solidFill>
            </a:endParaRPr>
          </a:p>
          <a:p>
            <a:pPr lvl="1" algn="r" rtl="1" eaLnBrk="1" hangingPunct="1">
              <a:buFont typeface="Wingdings" pitchFamily="2" charset="2"/>
              <a:buChar char="§"/>
            </a:pPr>
            <a:endParaRPr lang="ar-LB" b="0" dirty="0" smtClean="0">
              <a:solidFill>
                <a:schemeClr val="tx1"/>
              </a:solidFill>
            </a:endParaRPr>
          </a:p>
          <a:p>
            <a:pPr lvl="1" eaLnBrk="1" hangingPunct="1">
              <a:buFont typeface="Wingdings" pitchFamily="2" charset="2"/>
              <a:buChar char="§"/>
            </a:pPr>
            <a:endParaRPr lang="en-US" b="0" dirty="0" smtClean="0">
              <a:solidFill>
                <a:schemeClr val="tx1"/>
              </a:solidFill>
            </a:endParaRPr>
          </a:p>
          <a:p>
            <a:pPr lvl="1" eaLnBrk="1" hangingPunct="1">
              <a:buFont typeface="Wingdings" pitchFamily="2" charset="2"/>
              <a:buChar char="§"/>
            </a:pPr>
            <a:endParaRPr lang="en-US" b="0" dirty="0" smtClean="0">
              <a:solidFill>
                <a:schemeClr val="tx1"/>
              </a:solidFill>
            </a:endParaRPr>
          </a:p>
          <a:p>
            <a:pPr eaLnBrk="1" hangingPunct="1">
              <a:buClrTx/>
              <a:buFont typeface="Wingdings" pitchFamily="2" charset="2"/>
              <a:buChar char="§"/>
            </a:pPr>
            <a:endParaRPr lang="en-US" sz="2800" b="0" dirty="0" smtClean="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algn="r" rtl="1" eaLnBrk="1" hangingPunct="1">
              <a:buClrTx/>
              <a:buSzPct val="100000"/>
              <a:buFont typeface="Wingdings" pitchFamily="2" charset="2"/>
              <a:buChar char="§"/>
            </a:pPr>
            <a:r>
              <a:rPr lang="ar-LB" sz="2800" dirty="0" smtClean="0">
                <a:solidFill>
                  <a:schemeClr val="tx1"/>
                </a:solidFill>
              </a:rPr>
              <a:t>إذا أعدت تقارير عن حالة البيئة في الماضي ، ماذا يحدث لهم الآن؟</a:t>
            </a:r>
          </a:p>
          <a:p>
            <a:pPr lvl="1" algn="r" rtl="1" eaLnBrk="1" hangingPunct="1">
              <a:buFont typeface="Wingdings" pitchFamily="2" charset="2"/>
              <a:buChar char="ü"/>
            </a:pPr>
            <a:r>
              <a:rPr lang="ar-LB" b="0" dirty="0" smtClean="0">
                <a:solidFill>
                  <a:schemeClr val="tx1"/>
                </a:solidFill>
                <a:ea typeface="+mn-ea"/>
              </a:rPr>
              <a:t>ما هي أولويات العمل الموصى بها؟</a:t>
            </a:r>
          </a:p>
          <a:p>
            <a:pPr lvl="1" algn="r" rtl="1" eaLnBrk="1" hangingPunct="1">
              <a:buFont typeface="Wingdings" pitchFamily="2" charset="2"/>
              <a:buChar char="ü"/>
            </a:pPr>
            <a:r>
              <a:rPr lang="ar-LB" b="0" dirty="0" smtClean="0">
                <a:solidFill>
                  <a:schemeClr val="tx1"/>
                </a:solidFill>
                <a:ea typeface="+mn-ea"/>
              </a:rPr>
              <a:t>كيف يجري اتخاذ إجراءات بشأنها؟</a:t>
            </a:r>
          </a:p>
          <a:p>
            <a:pPr algn="r" rtl="1" eaLnBrk="1" hangingPunct="1">
              <a:buFont typeface="Wingdings" pitchFamily="2" charset="2"/>
              <a:buChar char="§"/>
            </a:pPr>
            <a:endParaRPr lang="ar-LB" sz="2800" b="0" dirty="0" smtClean="0">
              <a:solidFill>
                <a:schemeClr val="tx1"/>
              </a:solidFill>
            </a:endParaRPr>
          </a:p>
          <a:p>
            <a:pPr algn="r" rtl="1" eaLnBrk="1" hangingPunct="1">
              <a:buClrTx/>
              <a:buSzPct val="100000"/>
              <a:buFont typeface="Wingdings" pitchFamily="2" charset="2"/>
              <a:buChar char="§"/>
            </a:pPr>
            <a:r>
              <a:rPr lang="ar-LB" sz="2800" dirty="0" smtClean="0">
                <a:solidFill>
                  <a:schemeClr val="tx1"/>
                </a:solidFill>
              </a:rPr>
              <a:t>من </a:t>
            </a:r>
            <a:r>
              <a:rPr lang="ar-EG" sz="2800" dirty="0" smtClean="0">
                <a:solidFill>
                  <a:schemeClr val="tx1"/>
                </a:solidFill>
              </a:rPr>
              <a:t> ه</a:t>
            </a:r>
            <a:r>
              <a:rPr lang="ar-BH" sz="2800" dirty="0" smtClean="0">
                <a:solidFill>
                  <a:schemeClr val="tx1"/>
                </a:solidFill>
              </a:rPr>
              <a:t>و</a:t>
            </a:r>
            <a:r>
              <a:rPr lang="ar-EG" sz="2800" dirty="0" smtClean="0">
                <a:solidFill>
                  <a:schemeClr val="tx1"/>
                </a:solidFill>
              </a:rPr>
              <a:t> </a:t>
            </a:r>
            <a:r>
              <a:rPr lang="ar-LB" sz="2800" dirty="0" smtClean="0">
                <a:solidFill>
                  <a:schemeClr val="tx1"/>
                </a:solidFill>
              </a:rPr>
              <a:t>الذي يشارك في عملية التقييم؟</a:t>
            </a:r>
          </a:p>
          <a:p>
            <a:pPr lvl="1" algn="r" rtl="1" eaLnBrk="1" hangingPunct="1">
              <a:buFont typeface="Wingdings" pitchFamily="2" charset="2"/>
              <a:buChar char="ü"/>
            </a:pPr>
            <a:r>
              <a:rPr lang="ar-LB" b="0" dirty="0" smtClean="0">
                <a:solidFill>
                  <a:schemeClr val="tx1"/>
                </a:solidFill>
                <a:ea typeface="+mn-ea"/>
              </a:rPr>
              <a:t>هل المشاركون يقومون بإضافة أو </a:t>
            </a:r>
            <a:r>
              <a:rPr lang="ar-BH" b="0" dirty="0" smtClean="0">
                <a:solidFill>
                  <a:schemeClr val="tx1"/>
                </a:solidFill>
                <a:ea typeface="+mn-ea"/>
              </a:rPr>
              <a:t>الانتقاص</a:t>
            </a:r>
            <a:r>
              <a:rPr lang="ar-LB" b="0" dirty="0" smtClean="0">
                <a:solidFill>
                  <a:schemeClr val="tx1"/>
                </a:solidFill>
                <a:ea typeface="+mn-ea"/>
              </a:rPr>
              <a:t> من شرعية هذه العملية؟</a:t>
            </a:r>
          </a:p>
          <a:p>
            <a:pPr lvl="1" algn="r" rtl="1" eaLnBrk="1" hangingPunct="1">
              <a:buFont typeface="Wingdings" pitchFamily="2" charset="2"/>
              <a:buChar char="§"/>
            </a:pPr>
            <a:endParaRPr lang="ar-LB" b="0" dirty="0" smtClean="0">
              <a:solidFill>
                <a:schemeClr val="tx1"/>
              </a:solidFill>
              <a:ea typeface="+mn-ea"/>
            </a:endParaRPr>
          </a:p>
          <a:p>
            <a:pPr lvl="1" eaLnBrk="1" hangingPunct="1">
              <a:buFont typeface="Wingdings" pitchFamily="2" charset="2"/>
              <a:buChar char="§"/>
            </a:pPr>
            <a:endParaRPr lang="en-US" b="0" dirty="0" smtClean="0">
              <a:solidFill>
                <a:schemeClr val="tx1"/>
              </a:solidFill>
              <a:ea typeface="+mn-ea"/>
            </a:endParaRPr>
          </a:p>
          <a:p>
            <a:pPr eaLnBrk="1" hangingPunct="1">
              <a:buFont typeface="Wingdings" pitchFamily="2" charset="2"/>
              <a:buChar char="§"/>
            </a:pPr>
            <a:endParaRPr lang="en-US" sz="2800" b="0" dirty="0" smtClean="0">
              <a:solidFill>
                <a:schemeClr val="tx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971550" y="0"/>
            <a:ext cx="7600950" cy="1123950"/>
          </a:xfrm>
        </p:spPr>
        <p:txBody>
          <a:bodyPr/>
          <a:lstStyle/>
          <a:p>
            <a:pPr rtl="1"/>
            <a:r>
              <a:rPr lang="en-US" sz="3200" b="0" dirty="0" smtClean="0">
                <a:solidFill>
                  <a:schemeClr val="tx1"/>
                </a:solidFill>
              </a:rPr>
              <a:t> </a:t>
            </a:r>
            <a:r>
              <a:rPr lang="ar-EG" sz="3200" b="0" dirty="0" smtClean="0">
                <a:solidFill>
                  <a:schemeClr val="tx1"/>
                </a:solidFill>
              </a:rPr>
              <a:t>بعض ال</a:t>
            </a:r>
            <a:r>
              <a:rPr lang="ar-BH" sz="3200" b="0" dirty="0" smtClean="0">
                <a:solidFill>
                  <a:schemeClr val="tx1"/>
                </a:solidFill>
              </a:rPr>
              <a:t>اعتبارات</a:t>
            </a:r>
            <a:r>
              <a:rPr lang="ar-EG" sz="3200" b="0" dirty="0" smtClean="0">
                <a:solidFill>
                  <a:schemeClr val="tx1"/>
                </a:solidFill>
              </a:rPr>
              <a:t> فى</a:t>
            </a:r>
            <a:r>
              <a:rPr lang="ar-BH" sz="3200" b="0" dirty="0" smtClean="0">
                <a:solidFill>
                  <a:schemeClr val="tx1"/>
                </a:solidFill>
              </a:rPr>
              <a:t> استراتيجية التأثير</a:t>
            </a:r>
          </a:p>
        </p:txBody>
      </p:sp>
      <p:sp>
        <p:nvSpPr>
          <p:cNvPr id="210947" name="Rectangle 3"/>
          <p:cNvSpPr>
            <a:spLocks noGrp="1" noChangeArrowheads="1"/>
          </p:cNvSpPr>
          <p:nvPr>
            <p:ph type="body" idx="1"/>
          </p:nvPr>
        </p:nvSpPr>
        <p:spPr>
          <a:xfrm>
            <a:off x="468313" y="1633928"/>
            <a:ext cx="8229600" cy="4766872"/>
          </a:xfrm>
        </p:spPr>
        <p:txBody>
          <a:bodyPr/>
          <a:lstStyle/>
          <a:p>
            <a:pPr algn="r" rtl="1" eaLnBrk="1" hangingPunct="1">
              <a:lnSpc>
                <a:spcPct val="80000"/>
              </a:lnSpc>
              <a:spcAft>
                <a:spcPct val="45000"/>
              </a:spcAft>
              <a:buClrTx/>
              <a:buSzPct val="100000"/>
              <a:buFont typeface="Wingdings" pitchFamily="2" charset="2"/>
              <a:buChar char="§"/>
            </a:pPr>
            <a:r>
              <a:rPr lang="ar-BH" sz="2400" dirty="0" smtClean="0">
                <a:solidFill>
                  <a:schemeClr val="tx1"/>
                </a:solidFill>
              </a:rPr>
              <a:t>ماذا يجري في سياق البيروقراطية الحالية التي يمكن أن :</a:t>
            </a:r>
          </a:p>
          <a:p>
            <a:pPr lvl="1" algn="r" rtl="1" eaLnBrk="1" hangingPunct="1">
              <a:lnSpc>
                <a:spcPct val="80000"/>
              </a:lnSpc>
              <a:spcAft>
                <a:spcPct val="45000"/>
              </a:spcAft>
            </a:pPr>
            <a:r>
              <a:rPr lang="ar-BH" sz="2000" dirty="0" smtClean="0">
                <a:solidFill>
                  <a:schemeClr val="tx1"/>
                </a:solidFill>
              </a:rPr>
              <a:t>يمنع كبار البيروقراطيين من دعم نتائجك</a:t>
            </a:r>
          </a:p>
          <a:p>
            <a:pPr lvl="1" algn="r" rtl="1" eaLnBrk="1" hangingPunct="1">
              <a:lnSpc>
                <a:spcPct val="80000"/>
              </a:lnSpc>
              <a:spcAft>
                <a:spcPct val="45000"/>
              </a:spcAft>
            </a:pPr>
            <a:r>
              <a:rPr lang="ar-BH" sz="2000" dirty="0" smtClean="0">
                <a:solidFill>
                  <a:schemeClr val="tx1"/>
                </a:solidFill>
              </a:rPr>
              <a:t>تمكنهم من تطبيق نتائجك دعما لجدول أعمال معين</a:t>
            </a:r>
          </a:p>
          <a:p>
            <a:pPr lvl="1" algn="r" rtl="1" eaLnBrk="1" hangingPunct="1">
              <a:lnSpc>
                <a:spcPct val="80000"/>
              </a:lnSpc>
              <a:spcAft>
                <a:spcPct val="45000"/>
              </a:spcAft>
              <a:buFontTx/>
              <a:buNone/>
            </a:pPr>
            <a:endParaRPr lang="ar-BH" sz="2000" dirty="0" smtClean="0">
              <a:solidFill>
                <a:schemeClr val="tx1"/>
              </a:solidFill>
            </a:endParaRPr>
          </a:p>
          <a:p>
            <a:pPr lvl="1" eaLnBrk="1" hangingPunct="1">
              <a:lnSpc>
                <a:spcPct val="80000"/>
              </a:lnSpc>
              <a:spcAft>
                <a:spcPct val="45000"/>
              </a:spcAft>
              <a:buFontTx/>
              <a:buNone/>
            </a:pPr>
            <a:endParaRPr lang="en-US" sz="2000" b="0" dirty="0" smtClean="0">
              <a:solidFill>
                <a:schemeClr val="tx1"/>
              </a:solidFill>
            </a:endParaRPr>
          </a:p>
          <a:p>
            <a:pPr lvl="1" eaLnBrk="1" hangingPunct="1">
              <a:lnSpc>
                <a:spcPct val="80000"/>
              </a:lnSpc>
              <a:spcAft>
                <a:spcPct val="45000"/>
              </a:spcAft>
            </a:pPr>
            <a:endParaRPr lang="en-US" sz="2000" b="0" dirty="0" smtClean="0">
              <a:solidFill>
                <a:schemeClr val="tx1"/>
              </a:solidFill>
            </a:endParaRPr>
          </a:p>
          <a:p>
            <a:pPr lvl="1" eaLnBrk="1" hangingPunct="1">
              <a:lnSpc>
                <a:spcPct val="80000"/>
              </a:lnSpc>
              <a:spcAft>
                <a:spcPct val="45000"/>
              </a:spcAft>
              <a:buFontTx/>
              <a:buNone/>
            </a:pPr>
            <a:endParaRPr lang="en-US" sz="2000" b="0" dirty="0" smtClean="0">
              <a:solidFill>
                <a:schemeClr val="tx1"/>
              </a:solidFill>
            </a:endParaRPr>
          </a:p>
          <a:p>
            <a:pPr lvl="1" eaLnBrk="1" hangingPunct="1">
              <a:lnSpc>
                <a:spcPct val="80000"/>
              </a:lnSpc>
              <a:spcAft>
                <a:spcPct val="45000"/>
              </a:spcAft>
              <a:buFontTx/>
              <a:buNone/>
            </a:pPr>
            <a:endParaRPr lang="en-US" sz="2000" dirty="0" smtClean="0">
              <a:solidFill>
                <a:schemeClr val="tx1"/>
              </a:solidFill>
            </a:endParaRPr>
          </a:p>
          <a:p>
            <a:pPr algn="r" rtl="1" eaLnBrk="1" hangingPunct="1">
              <a:lnSpc>
                <a:spcPct val="80000"/>
              </a:lnSpc>
              <a:spcAft>
                <a:spcPct val="45000"/>
              </a:spcAft>
              <a:buClrTx/>
              <a:buSzPct val="100000"/>
              <a:buFont typeface="Wingdings" pitchFamily="2" charset="2"/>
              <a:buChar char="§"/>
            </a:pPr>
            <a:r>
              <a:rPr lang="ar-BH" sz="2400" dirty="0" smtClean="0">
                <a:solidFill>
                  <a:schemeClr val="tx1"/>
                </a:solidFill>
              </a:rPr>
              <a:t>ماذا يحدث بشكل عام في بلدكم والذي يمكن أن يؤدي إلى فرصة سانحة؟</a:t>
            </a:r>
          </a:p>
          <a:p>
            <a:pPr algn="r" rtl="1" eaLnBrk="1" hangingPunct="1">
              <a:lnSpc>
                <a:spcPct val="80000"/>
              </a:lnSpc>
              <a:spcAft>
                <a:spcPct val="45000"/>
              </a:spcAft>
            </a:pPr>
            <a:endParaRPr lang="ar-BH" sz="2400" dirty="0" smtClean="0">
              <a:solidFill>
                <a:schemeClr val="tx1"/>
              </a:solidFill>
            </a:endParaRPr>
          </a:p>
          <a:p>
            <a:pPr algn="r" rtl="1" eaLnBrk="1" hangingPunct="1">
              <a:lnSpc>
                <a:spcPct val="80000"/>
              </a:lnSpc>
              <a:spcAft>
                <a:spcPct val="45000"/>
              </a:spcAft>
            </a:pPr>
            <a:endParaRPr lang="ar-BH" sz="2400" dirty="0" smtClean="0">
              <a:solidFill>
                <a:schemeClr val="tx1"/>
              </a:solidFill>
            </a:endParaRPr>
          </a:p>
          <a:p>
            <a:pPr algn="r" rtl="1" eaLnBrk="1" hangingPunct="1">
              <a:lnSpc>
                <a:spcPct val="80000"/>
              </a:lnSpc>
              <a:spcAft>
                <a:spcPct val="45000"/>
              </a:spcAft>
            </a:pPr>
            <a:endParaRPr lang="ar-BH" sz="2400" dirty="0" smtClean="0">
              <a:solidFill>
                <a:schemeClr val="tx1"/>
              </a:solidFill>
            </a:endParaRPr>
          </a:p>
        </p:txBody>
      </p:sp>
      <p:pic>
        <p:nvPicPr>
          <p:cNvPr id="210948" name="Picture 4" descr="Palm 1"/>
          <p:cNvPicPr>
            <a:picLocks noChangeAspect="1" noChangeArrowheads="1"/>
          </p:cNvPicPr>
          <p:nvPr/>
        </p:nvPicPr>
        <p:blipFill>
          <a:blip r:embed="rId3" cstate="print"/>
          <a:srcRect/>
          <a:stretch>
            <a:fillRect/>
          </a:stretch>
        </p:blipFill>
        <p:spPr bwMode="auto">
          <a:xfrm>
            <a:off x="4610100" y="3373438"/>
            <a:ext cx="1825625" cy="1214437"/>
          </a:xfrm>
          <a:prstGeom prst="rect">
            <a:avLst/>
          </a:prstGeom>
          <a:noFill/>
          <a:ln w="9525">
            <a:noFill/>
            <a:miter lim="800000"/>
            <a:headEnd/>
            <a:tailEnd/>
          </a:ln>
        </p:spPr>
      </p:pic>
      <p:pic>
        <p:nvPicPr>
          <p:cNvPr id="210949" name="Picture 5" descr="Palm 5"/>
          <p:cNvPicPr>
            <a:picLocks noChangeAspect="1" noChangeArrowheads="1"/>
          </p:cNvPicPr>
          <p:nvPr/>
        </p:nvPicPr>
        <p:blipFill>
          <a:blip r:embed="rId4" cstate="print"/>
          <a:srcRect/>
          <a:stretch>
            <a:fillRect/>
          </a:stretch>
        </p:blipFill>
        <p:spPr bwMode="auto">
          <a:xfrm>
            <a:off x="3006725" y="3246438"/>
            <a:ext cx="1206500" cy="1816100"/>
          </a:xfrm>
          <a:prstGeom prst="rect">
            <a:avLst/>
          </a:prstGeom>
          <a:noFill/>
          <a:ln w="9525">
            <a:noFill/>
            <a:miter lim="800000"/>
            <a:headEnd/>
            <a:tailEnd/>
          </a:ln>
        </p:spPr>
      </p:pic>
      <p:pic>
        <p:nvPicPr>
          <p:cNvPr id="210950" name="Picture 6" descr="Palm 9"/>
          <p:cNvPicPr>
            <a:picLocks noChangeAspect="1" noChangeArrowheads="1"/>
          </p:cNvPicPr>
          <p:nvPr/>
        </p:nvPicPr>
        <p:blipFill>
          <a:blip r:embed="rId5" cstate="print"/>
          <a:srcRect/>
          <a:stretch>
            <a:fillRect/>
          </a:stretch>
        </p:blipFill>
        <p:spPr bwMode="auto">
          <a:xfrm>
            <a:off x="674688" y="3446463"/>
            <a:ext cx="1752600" cy="1165225"/>
          </a:xfrm>
          <a:prstGeom prst="rect">
            <a:avLst/>
          </a:prstGeom>
          <a:noFill/>
          <a:ln w="9525">
            <a:noFill/>
            <a:miter lim="800000"/>
            <a:headEnd/>
            <a:tailEnd/>
          </a:ln>
        </p:spPr>
      </p:pic>
      <p:pic>
        <p:nvPicPr>
          <p:cNvPr id="210951" name="Picture 7" descr="world 5"/>
          <p:cNvPicPr>
            <a:picLocks noChangeAspect="1" noChangeArrowheads="1"/>
          </p:cNvPicPr>
          <p:nvPr/>
        </p:nvPicPr>
        <p:blipFill>
          <a:blip r:embed="rId6" cstate="print"/>
          <a:srcRect/>
          <a:stretch>
            <a:fillRect/>
          </a:stretch>
        </p:blipFill>
        <p:spPr bwMode="auto">
          <a:xfrm>
            <a:off x="6834188" y="3349625"/>
            <a:ext cx="1820862" cy="1211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0946"/>
                                        </p:tgtEl>
                                        <p:attrNameLst>
                                          <p:attrName>style.visibility</p:attrName>
                                        </p:attrNameLst>
                                      </p:cBhvr>
                                      <p:to>
                                        <p:strVal val="visible"/>
                                      </p:to>
                                    </p:set>
                                    <p:animEffect transition="in" filter="fade">
                                      <p:cBhvr>
                                        <p:cTn id="7" dur="2000"/>
                                        <p:tgtEl>
                                          <p:spTgt spid="2109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0947">
                                            <p:txEl>
                                              <p:pRg st="0" end="0"/>
                                            </p:txEl>
                                          </p:spTgt>
                                        </p:tgtEl>
                                        <p:attrNameLst>
                                          <p:attrName>style.visibility</p:attrName>
                                        </p:attrNameLst>
                                      </p:cBhvr>
                                      <p:to>
                                        <p:strVal val="visible"/>
                                      </p:to>
                                    </p:set>
                                    <p:animEffect transition="in" filter="wipe(left)">
                                      <p:cBhvr>
                                        <p:cTn id="12" dur="500"/>
                                        <p:tgtEl>
                                          <p:spTgt spid="21094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10947">
                                            <p:txEl>
                                              <p:pRg st="1" end="1"/>
                                            </p:txEl>
                                          </p:spTgt>
                                        </p:tgtEl>
                                        <p:attrNameLst>
                                          <p:attrName>style.visibility</p:attrName>
                                        </p:attrNameLst>
                                      </p:cBhvr>
                                      <p:to>
                                        <p:strVal val="visible"/>
                                      </p:to>
                                    </p:set>
                                    <p:animEffect transition="in" filter="wipe(left)">
                                      <p:cBhvr>
                                        <p:cTn id="15" dur="500"/>
                                        <p:tgtEl>
                                          <p:spTgt spid="21094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10947">
                                            <p:txEl>
                                              <p:pRg st="2" end="2"/>
                                            </p:txEl>
                                          </p:spTgt>
                                        </p:tgtEl>
                                        <p:attrNameLst>
                                          <p:attrName>style.visibility</p:attrName>
                                        </p:attrNameLst>
                                      </p:cBhvr>
                                      <p:to>
                                        <p:strVal val="visible"/>
                                      </p:to>
                                    </p:set>
                                    <p:animEffect transition="in" filter="wipe(left)">
                                      <p:cBhvr>
                                        <p:cTn id="18" dur="500"/>
                                        <p:tgtEl>
                                          <p:spTgt spid="21094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10947">
                                            <p:txEl>
                                              <p:pRg st="8" end="8"/>
                                            </p:txEl>
                                          </p:spTgt>
                                        </p:tgtEl>
                                        <p:attrNameLst>
                                          <p:attrName>style.visibility</p:attrName>
                                        </p:attrNameLst>
                                      </p:cBhvr>
                                      <p:to>
                                        <p:strVal val="visible"/>
                                      </p:to>
                                    </p:set>
                                    <p:animEffect transition="in" filter="wipe(left)">
                                      <p:cBhvr>
                                        <p:cTn id="23" dur="500"/>
                                        <p:tgtEl>
                                          <p:spTgt spid="210947">
                                            <p:txEl>
                                              <p:pRg st="8" end="8"/>
                                            </p:txEl>
                                          </p:spTgt>
                                        </p:tgtEl>
                                      </p:cBhvr>
                                    </p:animEffect>
                                  </p:childTnLst>
                                </p:cTn>
                              </p:par>
                              <p:par>
                                <p:cTn id="24" presetID="31" presetClass="entr" presetSubtype="0" fill="hold" nodeType="withEffect">
                                  <p:stCondLst>
                                    <p:cond delay="0"/>
                                  </p:stCondLst>
                                  <p:iterate type="lt">
                                    <p:tmPct val="5000"/>
                                  </p:iterate>
                                  <p:childTnLst>
                                    <p:set>
                                      <p:cBhvr>
                                        <p:cTn id="25" dur="1" fill="hold">
                                          <p:stCondLst>
                                            <p:cond delay="0"/>
                                          </p:stCondLst>
                                        </p:cTn>
                                        <p:tgtEl>
                                          <p:spTgt spid="210950"/>
                                        </p:tgtEl>
                                        <p:attrNameLst>
                                          <p:attrName>style.visibility</p:attrName>
                                        </p:attrNameLst>
                                      </p:cBhvr>
                                      <p:to>
                                        <p:strVal val="visible"/>
                                      </p:to>
                                    </p:set>
                                    <p:anim calcmode="lin" valueType="num">
                                      <p:cBhvr>
                                        <p:cTn id="26" dur="1000" fill="hold"/>
                                        <p:tgtEl>
                                          <p:spTgt spid="210950"/>
                                        </p:tgtEl>
                                        <p:attrNameLst>
                                          <p:attrName>ppt_w</p:attrName>
                                        </p:attrNameLst>
                                      </p:cBhvr>
                                      <p:tavLst>
                                        <p:tav tm="0">
                                          <p:val>
                                            <p:fltVal val="0"/>
                                          </p:val>
                                        </p:tav>
                                        <p:tav tm="100000">
                                          <p:val>
                                            <p:strVal val="#ppt_w"/>
                                          </p:val>
                                        </p:tav>
                                      </p:tavLst>
                                    </p:anim>
                                    <p:anim calcmode="lin" valueType="num">
                                      <p:cBhvr>
                                        <p:cTn id="27" dur="1000" fill="hold"/>
                                        <p:tgtEl>
                                          <p:spTgt spid="210950"/>
                                        </p:tgtEl>
                                        <p:attrNameLst>
                                          <p:attrName>ppt_h</p:attrName>
                                        </p:attrNameLst>
                                      </p:cBhvr>
                                      <p:tavLst>
                                        <p:tav tm="0">
                                          <p:val>
                                            <p:fltVal val="0"/>
                                          </p:val>
                                        </p:tav>
                                        <p:tav tm="100000">
                                          <p:val>
                                            <p:strVal val="#ppt_h"/>
                                          </p:val>
                                        </p:tav>
                                      </p:tavLst>
                                    </p:anim>
                                    <p:anim calcmode="lin" valueType="num">
                                      <p:cBhvr>
                                        <p:cTn id="28" dur="1000" fill="hold"/>
                                        <p:tgtEl>
                                          <p:spTgt spid="210950"/>
                                        </p:tgtEl>
                                        <p:attrNameLst>
                                          <p:attrName>style.rotation</p:attrName>
                                        </p:attrNameLst>
                                      </p:cBhvr>
                                      <p:tavLst>
                                        <p:tav tm="0">
                                          <p:val>
                                            <p:fltVal val="90"/>
                                          </p:val>
                                        </p:tav>
                                        <p:tav tm="100000">
                                          <p:val>
                                            <p:fltVal val="0"/>
                                          </p:val>
                                        </p:tav>
                                      </p:tavLst>
                                    </p:anim>
                                    <p:animEffect transition="in" filter="fade">
                                      <p:cBhvr>
                                        <p:cTn id="29" dur="1000"/>
                                        <p:tgtEl>
                                          <p:spTgt spid="210950"/>
                                        </p:tgtEl>
                                      </p:cBhvr>
                                    </p:animEffect>
                                  </p:childTnLst>
                                </p:cTn>
                              </p:par>
                              <p:par>
                                <p:cTn id="30" presetID="31" presetClass="entr" presetSubtype="0" fill="hold" nodeType="withEffect">
                                  <p:stCondLst>
                                    <p:cond delay="0"/>
                                  </p:stCondLst>
                                  <p:iterate type="lt">
                                    <p:tmPct val="5000"/>
                                  </p:iterate>
                                  <p:childTnLst>
                                    <p:set>
                                      <p:cBhvr>
                                        <p:cTn id="31" dur="1" fill="hold">
                                          <p:stCondLst>
                                            <p:cond delay="0"/>
                                          </p:stCondLst>
                                        </p:cTn>
                                        <p:tgtEl>
                                          <p:spTgt spid="210949"/>
                                        </p:tgtEl>
                                        <p:attrNameLst>
                                          <p:attrName>style.visibility</p:attrName>
                                        </p:attrNameLst>
                                      </p:cBhvr>
                                      <p:to>
                                        <p:strVal val="visible"/>
                                      </p:to>
                                    </p:set>
                                    <p:anim calcmode="lin" valueType="num">
                                      <p:cBhvr>
                                        <p:cTn id="32" dur="1000" fill="hold"/>
                                        <p:tgtEl>
                                          <p:spTgt spid="210949"/>
                                        </p:tgtEl>
                                        <p:attrNameLst>
                                          <p:attrName>ppt_w</p:attrName>
                                        </p:attrNameLst>
                                      </p:cBhvr>
                                      <p:tavLst>
                                        <p:tav tm="0">
                                          <p:val>
                                            <p:fltVal val="0"/>
                                          </p:val>
                                        </p:tav>
                                        <p:tav tm="100000">
                                          <p:val>
                                            <p:strVal val="#ppt_w"/>
                                          </p:val>
                                        </p:tav>
                                      </p:tavLst>
                                    </p:anim>
                                    <p:anim calcmode="lin" valueType="num">
                                      <p:cBhvr>
                                        <p:cTn id="33" dur="1000" fill="hold"/>
                                        <p:tgtEl>
                                          <p:spTgt spid="210949"/>
                                        </p:tgtEl>
                                        <p:attrNameLst>
                                          <p:attrName>ppt_h</p:attrName>
                                        </p:attrNameLst>
                                      </p:cBhvr>
                                      <p:tavLst>
                                        <p:tav tm="0">
                                          <p:val>
                                            <p:fltVal val="0"/>
                                          </p:val>
                                        </p:tav>
                                        <p:tav tm="100000">
                                          <p:val>
                                            <p:strVal val="#ppt_h"/>
                                          </p:val>
                                        </p:tav>
                                      </p:tavLst>
                                    </p:anim>
                                    <p:anim calcmode="lin" valueType="num">
                                      <p:cBhvr>
                                        <p:cTn id="34" dur="1000" fill="hold"/>
                                        <p:tgtEl>
                                          <p:spTgt spid="210949"/>
                                        </p:tgtEl>
                                        <p:attrNameLst>
                                          <p:attrName>style.rotation</p:attrName>
                                        </p:attrNameLst>
                                      </p:cBhvr>
                                      <p:tavLst>
                                        <p:tav tm="0">
                                          <p:val>
                                            <p:fltVal val="90"/>
                                          </p:val>
                                        </p:tav>
                                        <p:tav tm="100000">
                                          <p:val>
                                            <p:fltVal val="0"/>
                                          </p:val>
                                        </p:tav>
                                      </p:tavLst>
                                    </p:anim>
                                    <p:animEffect transition="in" filter="fade">
                                      <p:cBhvr>
                                        <p:cTn id="35" dur="1000"/>
                                        <p:tgtEl>
                                          <p:spTgt spid="210949"/>
                                        </p:tgtEl>
                                      </p:cBhvr>
                                    </p:animEffect>
                                  </p:childTnLst>
                                </p:cTn>
                              </p:par>
                              <p:par>
                                <p:cTn id="36" presetID="31" presetClass="entr" presetSubtype="0" fill="hold" nodeType="withEffect">
                                  <p:stCondLst>
                                    <p:cond delay="0"/>
                                  </p:stCondLst>
                                  <p:iterate type="lt">
                                    <p:tmPct val="5000"/>
                                  </p:iterate>
                                  <p:childTnLst>
                                    <p:set>
                                      <p:cBhvr>
                                        <p:cTn id="37" dur="1" fill="hold">
                                          <p:stCondLst>
                                            <p:cond delay="0"/>
                                          </p:stCondLst>
                                        </p:cTn>
                                        <p:tgtEl>
                                          <p:spTgt spid="210948"/>
                                        </p:tgtEl>
                                        <p:attrNameLst>
                                          <p:attrName>style.visibility</p:attrName>
                                        </p:attrNameLst>
                                      </p:cBhvr>
                                      <p:to>
                                        <p:strVal val="visible"/>
                                      </p:to>
                                    </p:set>
                                    <p:anim calcmode="lin" valueType="num">
                                      <p:cBhvr>
                                        <p:cTn id="38" dur="1000" fill="hold"/>
                                        <p:tgtEl>
                                          <p:spTgt spid="210948"/>
                                        </p:tgtEl>
                                        <p:attrNameLst>
                                          <p:attrName>ppt_w</p:attrName>
                                        </p:attrNameLst>
                                      </p:cBhvr>
                                      <p:tavLst>
                                        <p:tav tm="0">
                                          <p:val>
                                            <p:fltVal val="0"/>
                                          </p:val>
                                        </p:tav>
                                        <p:tav tm="100000">
                                          <p:val>
                                            <p:strVal val="#ppt_w"/>
                                          </p:val>
                                        </p:tav>
                                      </p:tavLst>
                                    </p:anim>
                                    <p:anim calcmode="lin" valueType="num">
                                      <p:cBhvr>
                                        <p:cTn id="39" dur="1000" fill="hold"/>
                                        <p:tgtEl>
                                          <p:spTgt spid="210948"/>
                                        </p:tgtEl>
                                        <p:attrNameLst>
                                          <p:attrName>ppt_h</p:attrName>
                                        </p:attrNameLst>
                                      </p:cBhvr>
                                      <p:tavLst>
                                        <p:tav tm="0">
                                          <p:val>
                                            <p:fltVal val="0"/>
                                          </p:val>
                                        </p:tav>
                                        <p:tav tm="100000">
                                          <p:val>
                                            <p:strVal val="#ppt_h"/>
                                          </p:val>
                                        </p:tav>
                                      </p:tavLst>
                                    </p:anim>
                                    <p:anim calcmode="lin" valueType="num">
                                      <p:cBhvr>
                                        <p:cTn id="40" dur="1000" fill="hold"/>
                                        <p:tgtEl>
                                          <p:spTgt spid="210948"/>
                                        </p:tgtEl>
                                        <p:attrNameLst>
                                          <p:attrName>style.rotation</p:attrName>
                                        </p:attrNameLst>
                                      </p:cBhvr>
                                      <p:tavLst>
                                        <p:tav tm="0">
                                          <p:val>
                                            <p:fltVal val="90"/>
                                          </p:val>
                                        </p:tav>
                                        <p:tav tm="100000">
                                          <p:val>
                                            <p:fltVal val="0"/>
                                          </p:val>
                                        </p:tav>
                                      </p:tavLst>
                                    </p:anim>
                                    <p:animEffect transition="in" filter="fade">
                                      <p:cBhvr>
                                        <p:cTn id="41" dur="1000"/>
                                        <p:tgtEl>
                                          <p:spTgt spid="210948"/>
                                        </p:tgtEl>
                                      </p:cBhvr>
                                    </p:animEffect>
                                  </p:childTnLst>
                                </p:cTn>
                              </p:par>
                              <p:par>
                                <p:cTn id="42" presetID="31" presetClass="entr" presetSubtype="0" fill="hold" nodeType="withEffect">
                                  <p:stCondLst>
                                    <p:cond delay="0"/>
                                  </p:stCondLst>
                                  <p:iterate type="lt">
                                    <p:tmPct val="5000"/>
                                  </p:iterate>
                                  <p:childTnLst>
                                    <p:set>
                                      <p:cBhvr>
                                        <p:cTn id="43" dur="1" fill="hold">
                                          <p:stCondLst>
                                            <p:cond delay="0"/>
                                          </p:stCondLst>
                                        </p:cTn>
                                        <p:tgtEl>
                                          <p:spTgt spid="210951"/>
                                        </p:tgtEl>
                                        <p:attrNameLst>
                                          <p:attrName>style.visibility</p:attrName>
                                        </p:attrNameLst>
                                      </p:cBhvr>
                                      <p:to>
                                        <p:strVal val="visible"/>
                                      </p:to>
                                    </p:set>
                                    <p:anim calcmode="lin" valueType="num">
                                      <p:cBhvr>
                                        <p:cTn id="44" dur="1000" fill="hold"/>
                                        <p:tgtEl>
                                          <p:spTgt spid="210951"/>
                                        </p:tgtEl>
                                        <p:attrNameLst>
                                          <p:attrName>ppt_w</p:attrName>
                                        </p:attrNameLst>
                                      </p:cBhvr>
                                      <p:tavLst>
                                        <p:tav tm="0">
                                          <p:val>
                                            <p:fltVal val="0"/>
                                          </p:val>
                                        </p:tav>
                                        <p:tav tm="100000">
                                          <p:val>
                                            <p:strVal val="#ppt_w"/>
                                          </p:val>
                                        </p:tav>
                                      </p:tavLst>
                                    </p:anim>
                                    <p:anim calcmode="lin" valueType="num">
                                      <p:cBhvr>
                                        <p:cTn id="45" dur="1000" fill="hold"/>
                                        <p:tgtEl>
                                          <p:spTgt spid="210951"/>
                                        </p:tgtEl>
                                        <p:attrNameLst>
                                          <p:attrName>ppt_h</p:attrName>
                                        </p:attrNameLst>
                                      </p:cBhvr>
                                      <p:tavLst>
                                        <p:tav tm="0">
                                          <p:val>
                                            <p:fltVal val="0"/>
                                          </p:val>
                                        </p:tav>
                                        <p:tav tm="100000">
                                          <p:val>
                                            <p:strVal val="#ppt_h"/>
                                          </p:val>
                                        </p:tav>
                                      </p:tavLst>
                                    </p:anim>
                                    <p:anim calcmode="lin" valueType="num">
                                      <p:cBhvr>
                                        <p:cTn id="46" dur="1000" fill="hold"/>
                                        <p:tgtEl>
                                          <p:spTgt spid="210951"/>
                                        </p:tgtEl>
                                        <p:attrNameLst>
                                          <p:attrName>style.rotation</p:attrName>
                                        </p:attrNameLst>
                                      </p:cBhvr>
                                      <p:tavLst>
                                        <p:tav tm="0">
                                          <p:val>
                                            <p:fltVal val="90"/>
                                          </p:val>
                                        </p:tav>
                                        <p:tav tm="100000">
                                          <p:val>
                                            <p:fltVal val="0"/>
                                          </p:val>
                                        </p:tav>
                                      </p:tavLst>
                                    </p:anim>
                                    <p:animEffect transition="in" filter="fade">
                                      <p:cBhvr>
                                        <p:cTn id="47" dur="1000"/>
                                        <p:tgtEl>
                                          <p:spTgt spid="210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p:bldP spid="21094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p:cNvSpPr>
          <p:nvPr>
            <p:ph type="title" idx="4294967295"/>
          </p:nvPr>
        </p:nvSpPr>
        <p:spPr>
          <a:xfrm>
            <a:off x="857250" y="285750"/>
            <a:ext cx="6757988" cy="582613"/>
          </a:xfrm>
          <a:noFill/>
          <a:ln w="9525">
            <a:noFill/>
            <a:miter lim="800000"/>
            <a:headEnd/>
            <a:tailEnd/>
          </a:ln>
        </p:spPr>
        <p:txBody>
          <a:bodyPr vert="horz" wrap="square" lIns="91440" tIns="45720" rIns="91440" bIns="45720" numCol="1" anchor="ctr" anchorCtr="0" compatLnSpc="1">
            <a:prstTxWarp prst="textNoShape">
              <a:avLst/>
            </a:prstTxWarp>
          </a:bodyPr>
          <a:lstStyle/>
          <a:p>
            <a:pPr rtl="1"/>
            <a:r>
              <a:rPr lang="ar-EG" sz="3200" b="0" dirty="0" smtClean="0">
                <a:solidFill>
                  <a:schemeClr val="tx1"/>
                </a:solidFill>
              </a:rPr>
              <a:t>الاعتبارات الخاصة باستراتيجية التأثير</a:t>
            </a:r>
            <a:endParaRPr lang="en-US" sz="3200" b="0" dirty="0" smtClean="0">
              <a:solidFill>
                <a:schemeClr val="tx1"/>
              </a:solidFill>
            </a:endParaRPr>
          </a:p>
        </p:txBody>
      </p:sp>
      <p:sp>
        <p:nvSpPr>
          <p:cNvPr id="96259" name="Rectangle 3"/>
          <p:cNvSpPr>
            <a:spLocks noGrp="1"/>
          </p:cNvSpPr>
          <p:nvPr>
            <p:ph type="body" idx="4294967295"/>
          </p:nvPr>
        </p:nvSpPr>
        <p:spPr>
          <a:xfrm>
            <a:off x="357188" y="1573967"/>
            <a:ext cx="8229600" cy="4926846"/>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eaLnBrk="1" hangingPunct="1">
              <a:lnSpc>
                <a:spcPct val="80000"/>
              </a:lnSpc>
              <a:spcAft>
                <a:spcPct val="45000"/>
              </a:spcAft>
              <a:buClrTx/>
              <a:buSzPct val="100000"/>
              <a:buFont typeface="Wingdings" pitchFamily="2" charset="2"/>
              <a:buChar char="§"/>
            </a:pPr>
            <a:r>
              <a:rPr lang="ar-EG" sz="2400" dirty="0" smtClean="0">
                <a:solidFill>
                  <a:schemeClr val="tx1"/>
                </a:solidFill>
              </a:rPr>
              <a:t>هناك طرق كثيرة للاستفادة من البيئة الخارجية سواء السياسية أو العامة التي يجرى فيها تقييمك:</a:t>
            </a:r>
          </a:p>
          <a:p>
            <a:pPr marL="749300" lvl="0" indent="-404813" algn="just" rtl="1" eaLnBrk="1" hangingPunct="1">
              <a:lnSpc>
                <a:spcPct val="80000"/>
              </a:lnSpc>
              <a:spcAft>
                <a:spcPct val="45000"/>
              </a:spcAft>
              <a:buClrTx/>
              <a:buSzPct val="100000"/>
              <a:buFont typeface="Wingdings" pitchFamily="2" charset="2"/>
              <a:buChar char="ü"/>
            </a:pPr>
            <a:r>
              <a:rPr lang="ar-SA" sz="2400" b="0" dirty="0" smtClean="0">
                <a:solidFill>
                  <a:schemeClr val="tx1"/>
                </a:solidFill>
              </a:rPr>
              <a:t>تقص</a:t>
            </a:r>
            <a:r>
              <a:rPr lang="ar-EG" sz="2400" b="0" dirty="0" smtClean="0">
                <a:solidFill>
                  <a:schemeClr val="tx1"/>
                </a:solidFill>
              </a:rPr>
              <a:t>َى</a:t>
            </a:r>
            <a:r>
              <a:rPr lang="ar-SA" sz="2400" b="0" dirty="0" smtClean="0">
                <a:solidFill>
                  <a:schemeClr val="tx1"/>
                </a:solidFill>
              </a:rPr>
              <a:t> مع البيروقراطيين الحاليين / السابقين ما يتذكرونه عن الإجراء المتبع لتأمين تفويض إجراء التقييم. </a:t>
            </a:r>
            <a:endParaRPr lang="en-US" sz="2400" b="0" dirty="0" smtClean="0">
              <a:solidFill>
                <a:schemeClr val="tx1"/>
              </a:solidFill>
            </a:endParaRPr>
          </a:p>
          <a:p>
            <a:pPr marL="749300" indent="-404813" algn="just" rtl="1" eaLnBrk="1" hangingPunct="1">
              <a:lnSpc>
                <a:spcPct val="80000"/>
              </a:lnSpc>
              <a:spcAft>
                <a:spcPct val="45000"/>
              </a:spcAft>
              <a:buClrTx/>
              <a:buSzPct val="100000"/>
              <a:buFont typeface="Wingdings" pitchFamily="2" charset="2"/>
              <a:buChar char="ü"/>
            </a:pPr>
            <a:r>
              <a:rPr lang="ar-EG" sz="2400" b="0" dirty="0" smtClean="0">
                <a:solidFill>
                  <a:schemeClr val="tx1"/>
                </a:solidFill>
              </a:rPr>
              <a:t>راجع </a:t>
            </a:r>
            <a:r>
              <a:rPr lang="ar-SA" sz="2400" b="0" dirty="0" smtClean="0">
                <a:solidFill>
                  <a:schemeClr val="tx1"/>
                </a:solidFill>
              </a:rPr>
              <a:t>القوانين واللوائح المعنية بضبط التقييم</a:t>
            </a:r>
            <a:r>
              <a:rPr lang="ar-EG" sz="2400" b="0" dirty="0" smtClean="0">
                <a:solidFill>
                  <a:schemeClr val="tx1"/>
                </a:solidFill>
              </a:rPr>
              <a:t>.</a:t>
            </a:r>
          </a:p>
          <a:p>
            <a:pPr marL="749300" indent="-404813" algn="just" rtl="1" eaLnBrk="1" hangingPunct="1">
              <a:lnSpc>
                <a:spcPct val="80000"/>
              </a:lnSpc>
              <a:spcAft>
                <a:spcPct val="45000"/>
              </a:spcAft>
              <a:buClrTx/>
              <a:buSzPct val="100000"/>
              <a:buFont typeface="Wingdings" pitchFamily="2" charset="2"/>
              <a:buChar char="ü"/>
            </a:pPr>
            <a:r>
              <a:rPr lang="ar-EG" sz="2400" b="0" dirty="0" smtClean="0">
                <a:solidFill>
                  <a:schemeClr val="tx1"/>
                </a:solidFill>
              </a:rPr>
              <a:t>ارصد </a:t>
            </a:r>
            <a:r>
              <a:rPr lang="ar-SA" sz="2400" b="0" dirty="0" smtClean="0">
                <a:solidFill>
                  <a:schemeClr val="tx1"/>
                </a:solidFill>
              </a:rPr>
              <a:t>التغطية السياسية والاجتماعية في وسائل الإعلام الوطنية – ما الذي تراه وسائل الإعلام جديراً بالبث؟</a:t>
            </a:r>
            <a:endParaRPr lang="ar-EG" sz="2400" b="0" dirty="0" smtClean="0">
              <a:solidFill>
                <a:schemeClr val="tx1"/>
              </a:solidFill>
            </a:endParaRPr>
          </a:p>
          <a:p>
            <a:pPr marL="749300" lvl="0" indent="-404813" algn="just" rtl="1" eaLnBrk="1" hangingPunct="1">
              <a:lnSpc>
                <a:spcPct val="80000"/>
              </a:lnSpc>
              <a:spcAft>
                <a:spcPct val="45000"/>
              </a:spcAft>
              <a:buClrTx/>
              <a:buSzPct val="100000"/>
              <a:buFont typeface="Wingdings" pitchFamily="2" charset="2"/>
              <a:buChar char="ü"/>
            </a:pPr>
            <a:r>
              <a:rPr lang="ar-SA" sz="2400" b="0" dirty="0" smtClean="0">
                <a:solidFill>
                  <a:schemeClr val="tx1"/>
                </a:solidFill>
              </a:rPr>
              <a:t>احضر اجتماعات المنظمات غير الحكومية والمنظمات العاملة في المجتمع المحلي</a:t>
            </a:r>
            <a:r>
              <a:rPr lang="ar-EG" sz="2400" b="0" dirty="0" smtClean="0">
                <a:solidFill>
                  <a:schemeClr val="tx1"/>
                </a:solidFill>
              </a:rPr>
              <a:t> من أجل التعرّف </a:t>
            </a:r>
            <a:r>
              <a:rPr lang="ar-SA" sz="2400" b="0" dirty="0" smtClean="0">
                <a:solidFill>
                  <a:schemeClr val="tx1"/>
                </a:solidFill>
              </a:rPr>
              <a:t>علي أولوياتهم</a:t>
            </a:r>
            <a:r>
              <a:rPr lang="ar-EG" sz="2400" b="0" dirty="0" smtClean="0">
                <a:solidFill>
                  <a:schemeClr val="tx1"/>
                </a:solidFill>
              </a:rPr>
              <a:t>.</a:t>
            </a:r>
            <a:endParaRPr lang="en-US" sz="2400" b="0" dirty="0" smtClean="0">
              <a:solidFill>
                <a:schemeClr val="tx1"/>
              </a:solidFill>
            </a:endParaRPr>
          </a:p>
          <a:p>
            <a:pPr marL="273050" indent="-273050" algn="just" eaLnBrk="1" hangingPunct="1">
              <a:lnSpc>
                <a:spcPct val="80000"/>
              </a:lnSpc>
              <a:spcAft>
                <a:spcPct val="45000"/>
              </a:spcAft>
              <a:buSzPct val="100000"/>
              <a:buFont typeface="Wingdings" pitchFamily="2" charset="2"/>
              <a:buChar char="§"/>
            </a:pPr>
            <a:endParaRPr lang="en-US" sz="2400" b="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6258">
                                            <p:txEl>
                                              <p:charRg st="4294967295" end="4294967295"/>
                                            </p:txEl>
                                          </p:spTgt>
                                        </p:tgtEl>
                                        <p:attrNameLst>
                                          <p:attrName>style.visibility</p:attrName>
                                        </p:attrNameLst>
                                      </p:cBhvr>
                                      <p:to>
                                        <p:strVal val="visible"/>
                                      </p:to>
                                    </p:set>
                                    <p:animEffect transition="in" filter="fade">
                                      <p:cBhvr>
                                        <p:cTn id="7" dur="2000"/>
                                        <p:tgtEl>
                                          <p:spTgt spid="96258">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259">
                                            <p:txEl>
                                              <p:pRg st="0" end="0"/>
                                            </p:txEl>
                                          </p:spTgt>
                                        </p:tgtEl>
                                        <p:attrNameLst>
                                          <p:attrName>style.visibility</p:attrName>
                                        </p:attrNameLst>
                                      </p:cBhvr>
                                      <p:to>
                                        <p:strVal val="visible"/>
                                      </p:to>
                                    </p:set>
                                    <p:animEffect transition="in" filter="wipe(left)">
                                      <p:cBhvr>
                                        <p:cTn id="12" dur="500"/>
                                        <p:tgtEl>
                                          <p:spTgt spid="962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6259">
                                            <p:txEl>
                                              <p:pRg st="1" end="1"/>
                                            </p:txEl>
                                          </p:spTgt>
                                        </p:tgtEl>
                                        <p:attrNameLst>
                                          <p:attrName>style.visibility</p:attrName>
                                        </p:attrNameLst>
                                      </p:cBhvr>
                                      <p:to>
                                        <p:strVal val="visible"/>
                                      </p:to>
                                    </p:set>
                                    <p:animEffect transition="in" filter="wipe(left)">
                                      <p:cBhvr>
                                        <p:cTn id="17" dur="500"/>
                                        <p:tgtEl>
                                          <p:spTgt spid="962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6259">
                                            <p:txEl>
                                              <p:pRg st="2" end="2"/>
                                            </p:txEl>
                                          </p:spTgt>
                                        </p:tgtEl>
                                        <p:attrNameLst>
                                          <p:attrName>style.visibility</p:attrName>
                                        </p:attrNameLst>
                                      </p:cBhvr>
                                      <p:to>
                                        <p:strVal val="visible"/>
                                      </p:to>
                                    </p:set>
                                    <p:animEffect transition="in" filter="wipe(left)">
                                      <p:cBhvr>
                                        <p:cTn id="22" dur="500"/>
                                        <p:tgtEl>
                                          <p:spTgt spid="962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6259">
                                            <p:txEl>
                                              <p:pRg st="3" end="3"/>
                                            </p:txEl>
                                          </p:spTgt>
                                        </p:tgtEl>
                                        <p:attrNameLst>
                                          <p:attrName>style.visibility</p:attrName>
                                        </p:attrNameLst>
                                      </p:cBhvr>
                                      <p:to>
                                        <p:strVal val="visible"/>
                                      </p:to>
                                    </p:set>
                                    <p:animEffect transition="in" filter="wipe(left)">
                                      <p:cBhvr>
                                        <p:cTn id="27" dur="500"/>
                                        <p:tgtEl>
                                          <p:spTgt spid="962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6259">
                                            <p:txEl>
                                              <p:pRg st="4" end="4"/>
                                            </p:txEl>
                                          </p:spTgt>
                                        </p:tgtEl>
                                        <p:attrNameLst>
                                          <p:attrName>style.visibility</p:attrName>
                                        </p:attrNameLst>
                                      </p:cBhvr>
                                      <p:to>
                                        <p:strVal val="visible"/>
                                      </p:to>
                                    </p:set>
                                    <p:animEffect transition="in" filter="wipe(left)">
                                      <p:cBhvr>
                                        <p:cTn id="32" dur="500"/>
                                        <p:tgtEl>
                                          <p:spTgt spid="962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4294967295"/>
          </p:nvPr>
        </p:nvSpPr>
        <p:spPr>
          <a:xfrm>
            <a:off x="428625" y="1571625"/>
            <a:ext cx="8229600" cy="4525963"/>
          </a:xfrm>
        </p:spPr>
        <p:txBody>
          <a:bodyPr/>
          <a:lstStyle/>
          <a:p>
            <a:pPr marL="609600" indent="-609600" algn="just" rtl="1" eaLnBrk="1" hangingPunct="1">
              <a:buFontTx/>
              <a:buNone/>
            </a:pPr>
            <a:r>
              <a:rPr lang="ar-EG" sz="2800" dirty="0" smtClean="0"/>
              <a:t>كوِّن مجموعات من 3-4 أفراد وناقش سياق أحد التقييمات الوطنية التي تم إجراؤها بالسابق في بلدك.</a:t>
            </a:r>
            <a:endParaRPr lang="en-US" sz="2800" dirty="0" smtClean="0"/>
          </a:p>
          <a:p>
            <a:pPr marL="609600" indent="-609600" algn="just" rtl="1" eaLnBrk="1" hangingPunct="1">
              <a:buFontTx/>
              <a:buNone/>
            </a:pPr>
            <a:r>
              <a:rPr lang="ar-EG" sz="3600" b="1" u="sng" dirty="0" smtClean="0"/>
              <a:t>أ.</a:t>
            </a:r>
            <a:r>
              <a:rPr lang="en-US" sz="3600" b="1" u="sng" dirty="0" smtClean="0"/>
              <a:t> </a:t>
            </a:r>
          </a:p>
          <a:p>
            <a:pPr marL="609600" indent="-609600" algn="just" rtl="1" eaLnBrk="1" hangingPunct="1">
              <a:buFont typeface="Wingdings" pitchFamily="2" charset="2"/>
              <a:buChar char="§"/>
            </a:pPr>
            <a:r>
              <a:rPr lang="ar-EG" sz="2800" dirty="0" smtClean="0"/>
              <a:t>ماذا كان السياق في التقييمات السابقة التي أنت على دراية بها؟</a:t>
            </a:r>
            <a:endParaRPr lang="en-CA" sz="2800" dirty="0" smtClean="0"/>
          </a:p>
          <a:p>
            <a:pPr marL="609600" indent="-609600" algn="just" rtl="1" eaLnBrk="1" hangingPunct="1">
              <a:buFont typeface="Wingdings" pitchFamily="2" charset="2"/>
              <a:buChar char="§"/>
            </a:pPr>
            <a:r>
              <a:rPr lang="ar-EG" sz="2800" dirty="0" smtClean="0"/>
              <a:t>وهل تعمل بتكليف قانوني أو سياسي؟</a:t>
            </a:r>
          </a:p>
          <a:p>
            <a:pPr marL="609600" indent="-609600" algn="just" rtl="1" eaLnBrk="1" hangingPunct="1">
              <a:buFont typeface="Wingdings" pitchFamily="2" charset="2"/>
              <a:buChar char="§"/>
            </a:pPr>
            <a:r>
              <a:rPr lang="ar-EG" sz="2800" dirty="0" smtClean="0"/>
              <a:t>هل يعد تقييمك جزءاً من برنامج أعم يختص بمساءلة الحكومة؟</a:t>
            </a:r>
            <a:endParaRPr lang="en-US" sz="2800" dirty="0" smtClean="0"/>
          </a:p>
        </p:txBody>
      </p:sp>
      <p:sp>
        <p:nvSpPr>
          <p:cNvPr id="97283" name="Rectangle 5"/>
          <p:cNvSpPr>
            <a:spLocks noGrp="1" noChangeArrowheads="1"/>
          </p:cNvSpPr>
          <p:nvPr>
            <p:ph type="title" idx="4294967295"/>
          </p:nvPr>
        </p:nvSpPr>
        <p:spPr bwMode="auto">
          <a:xfrm>
            <a:off x="857250" y="285750"/>
            <a:ext cx="6643688" cy="714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rtl="1"/>
            <a:r>
              <a:rPr lang="ar-EG" sz="3200" dirty="0" smtClean="0">
                <a:solidFill>
                  <a:schemeClr val="tx1"/>
                </a:solidFill>
              </a:rPr>
              <a:t>تمرين: تهيئة المجال أمام استراتيجية التأثير</a:t>
            </a:r>
            <a:endParaRPr lang="en-US" sz="3200" dirty="0" smtClean="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bwMode="auto">
          <a:xfrm>
            <a:off x="928688" y="214313"/>
            <a:ext cx="6829425" cy="714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rtl="1"/>
            <a:r>
              <a:rPr lang="ar-EG" sz="3200" dirty="0" smtClean="0">
                <a:solidFill>
                  <a:schemeClr val="tx1"/>
                </a:solidFill>
              </a:rPr>
              <a:t>تمرين: تهيئة المجال أمام استراتيجية التأثير</a:t>
            </a:r>
            <a:endParaRPr lang="en-US" sz="3200" dirty="0" smtClean="0">
              <a:solidFill>
                <a:schemeClr val="tx1"/>
              </a:solidFill>
            </a:endParaRPr>
          </a:p>
        </p:txBody>
      </p:sp>
      <p:sp>
        <p:nvSpPr>
          <p:cNvPr id="98307" name="Rectangle 3"/>
          <p:cNvSpPr>
            <a:spLocks noGrp="1" noChangeArrowheads="1"/>
          </p:cNvSpPr>
          <p:nvPr>
            <p:ph type="body" idx="4294967295"/>
          </p:nvPr>
        </p:nvSpPr>
        <p:spPr>
          <a:xfrm>
            <a:off x="500063" y="1714500"/>
            <a:ext cx="8229600" cy="4131664"/>
          </a:xfrm>
        </p:spPr>
        <p:txBody>
          <a:bodyPr/>
          <a:lstStyle/>
          <a:p>
            <a:pPr marL="273050" indent="-273050" algn="just" rtl="1" eaLnBrk="1" hangingPunct="1">
              <a:buFont typeface="Wingdings" pitchFamily="2" charset="2"/>
              <a:buChar char="§"/>
            </a:pPr>
            <a:r>
              <a:rPr lang="ar-EG" b="1" u="sng" dirty="0" smtClean="0"/>
              <a:t>ب.</a:t>
            </a:r>
            <a:r>
              <a:rPr lang="en-US" b="1" u="sng" dirty="0" smtClean="0"/>
              <a:t> </a:t>
            </a:r>
            <a:endParaRPr lang="ar-EG" b="1" u="sng" dirty="0" smtClean="0"/>
          </a:p>
          <a:p>
            <a:pPr marL="273050" indent="-273050" algn="just" rtl="1" eaLnBrk="1" hangingPunct="1">
              <a:buFont typeface="Wingdings" pitchFamily="2" charset="2"/>
              <a:buChar char="§"/>
            </a:pPr>
            <a:r>
              <a:rPr lang="ar-EG" dirty="0" smtClean="0"/>
              <a:t>لماذا كانت التقييمات التي قمت بإجرائها إلزامية أو موجهة أو بتكليف؟ </a:t>
            </a:r>
          </a:p>
          <a:p>
            <a:pPr marL="273050" indent="-273050" algn="just" rtl="1" eaLnBrk="1" hangingPunct="1">
              <a:buFont typeface="Wingdings" pitchFamily="2" charset="2"/>
              <a:buChar char="§"/>
            </a:pPr>
            <a:r>
              <a:rPr lang="ar-EG" dirty="0" smtClean="0"/>
              <a:t>هل كانت تقييماتك تمثل أولوية كبيرة لرؤسائك؟</a:t>
            </a:r>
          </a:p>
          <a:p>
            <a:pPr marL="273050" indent="-273050" algn="just" rtl="1" eaLnBrk="1" hangingPunct="1">
              <a:buFont typeface="Wingdings" pitchFamily="2" charset="2"/>
              <a:buChar char="§"/>
            </a:pPr>
            <a:r>
              <a:rPr lang="ar-EG" dirty="0" smtClean="0"/>
              <a:t>ما هي الأمور الأخرى التي تشغلهم؟</a:t>
            </a:r>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bwMode="auto">
          <a:xfrm>
            <a:off x="714375" y="0"/>
            <a:ext cx="6977063"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rtl="1"/>
            <a:r>
              <a:rPr lang="ar-EG" sz="3200" dirty="0" smtClean="0">
                <a:solidFill>
                  <a:schemeClr val="tx1"/>
                </a:solidFill>
              </a:rPr>
              <a:t>تمرين: تهيئة المجال أمام استراتيجية التأثير</a:t>
            </a:r>
            <a:endParaRPr lang="en-US" sz="3200" dirty="0" smtClean="0">
              <a:solidFill>
                <a:schemeClr val="tx1"/>
              </a:solidFill>
            </a:endParaRPr>
          </a:p>
        </p:txBody>
      </p:sp>
      <p:sp>
        <p:nvSpPr>
          <p:cNvPr id="99331" name="Rectangle 3"/>
          <p:cNvSpPr>
            <a:spLocks noGrp="1" noChangeArrowheads="1"/>
          </p:cNvSpPr>
          <p:nvPr>
            <p:ph type="body" idx="4294967295"/>
          </p:nvPr>
        </p:nvSpPr>
        <p:spPr>
          <a:xfrm>
            <a:off x="539750" y="2205038"/>
            <a:ext cx="8229600" cy="1973262"/>
          </a:xfrm>
        </p:spPr>
        <p:txBody>
          <a:bodyPr/>
          <a:lstStyle/>
          <a:p>
            <a:pPr marL="273050" lvl="0" indent="-273050" algn="just" rtl="1" eaLnBrk="1" hangingPunct="1">
              <a:buNone/>
            </a:pPr>
            <a:r>
              <a:rPr lang="ar-EG" b="1" u="sng" dirty="0" smtClean="0"/>
              <a:t>ج.  </a:t>
            </a:r>
            <a:r>
              <a:rPr lang="ar-EG" dirty="0" smtClean="0"/>
              <a:t>كيف استفاد / سيستفيد صانعوا القرار رفيعو المستوى بنتائجك؟</a:t>
            </a:r>
            <a:endParaRPr lang="en-US" dirty="0" smtClean="0"/>
          </a:p>
          <a:p>
            <a:pPr marL="273050" indent="-273050" algn="just" eaLnBrk="1" hangingPunct="1">
              <a:buFontTx/>
              <a:buNone/>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bwMode="auto">
          <a:xfrm>
            <a:off x="1143000" y="285750"/>
            <a:ext cx="6472238" cy="582613"/>
          </a:xfrm>
          <a:prstGeom prst="rect">
            <a:avLst/>
          </a:prstGeom>
          <a:noFill/>
          <a:ln w="9525">
            <a:noFill/>
            <a:miter lim="800000"/>
            <a:headEnd/>
            <a:tailEnd/>
          </a:ln>
        </p:spPr>
        <p:style>
          <a:lnRef idx="0">
            <a:scrgbClr r="0" g="0" b="0"/>
          </a:lnRef>
          <a:fillRef idx="1002">
            <a:schemeClr val="lt1"/>
          </a:fillRef>
          <a:effectRef idx="0">
            <a:scrgbClr r="0" g="0" b="0"/>
          </a:effectRef>
          <a:fontRef idx="major"/>
        </p:style>
        <p:txBody>
          <a:bodyPr vert="horz" wrap="square" lIns="0" tIns="45720" rIns="0" bIns="0" numCol="1" anchor="b" anchorCtr="0" compatLnSpc="1">
            <a:prstTxWarp prst="textNoShape">
              <a:avLst/>
            </a:prstTxWarp>
          </a:bodyPr>
          <a:lstStyle/>
          <a:p>
            <a:pPr eaLnBrk="1" hangingPunct="1">
              <a:defRPr/>
            </a:pPr>
            <a:r>
              <a:rPr lang="en-US" sz="3200" dirty="0" smtClean="0">
                <a:solidFill>
                  <a:schemeClr val="tx1"/>
                </a:solidFill>
                <a:ea typeface="MS PGothic" pitchFamily="34" charset="-128"/>
              </a:rPr>
              <a:t>               </a:t>
            </a:r>
            <a:br>
              <a:rPr lang="en-US" sz="3200" dirty="0" smtClean="0">
                <a:solidFill>
                  <a:schemeClr val="tx1"/>
                </a:solidFill>
                <a:ea typeface="MS PGothic" pitchFamily="34" charset="-128"/>
              </a:rPr>
            </a:br>
            <a:r>
              <a:rPr lang="ar-EG" sz="3200" dirty="0" smtClean="0">
                <a:solidFill>
                  <a:schemeClr val="tx1"/>
                </a:solidFill>
                <a:ea typeface="MS PGothic" pitchFamily="34" charset="-128"/>
              </a:rPr>
              <a:t>نظرة عامة </a:t>
            </a:r>
            <a:endParaRPr lang="en-US" sz="3200" dirty="0" smtClean="0">
              <a:solidFill>
                <a:schemeClr val="tx1"/>
              </a:solidFill>
              <a:ea typeface="MS PGothic" pitchFamily="34" charset="-128"/>
            </a:endParaRPr>
          </a:p>
        </p:txBody>
      </p:sp>
      <p:sp>
        <p:nvSpPr>
          <p:cNvPr id="72709" name="Rectangle 3"/>
          <p:cNvSpPr>
            <a:spLocks noGrp="1"/>
          </p:cNvSpPr>
          <p:nvPr>
            <p:ph type="body" idx="4294967295"/>
          </p:nvPr>
        </p:nvSpPr>
        <p:spPr>
          <a:xfrm>
            <a:off x="428625" y="1600200"/>
            <a:ext cx="8258175" cy="4900613"/>
          </a:xfrm>
        </p:spPr>
        <p:txBody>
          <a:bodyPr/>
          <a:lstStyle/>
          <a:p>
            <a:pPr marL="273050" indent="-273050" algn="just" rtl="1" eaLnBrk="1" hangingPunct="1">
              <a:lnSpc>
                <a:spcPct val="90000"/>
              </a:lnSpc>
            </a:pPr>
            <a:r>
              <a:rPr lang="ar-EG" sz="2400" dirty="0" smtClean="0"/>
              <a:t>تركز هذه الوحدة على الأساليب والاستراتيجيات التي تهدف إلى تحديد وتقديم التقييم البيئي الوطني المتكامل.</a:t>
            </a:r>
            <a:endParaRPr lang="en-US" sz="2400" dirty="0" smtClean="0"/>
          </a:p>
          <a:p>
            <a:pPr marL="273050" indent="-273050" algn="just" rtl="1" eaLnBrk="1" hangingPunct="1">
              <a:lnSpc>
                <a:spcPct val="90000"/>
              </a:lnSpc>
            </a:pPr>
            <a:r>
              <a:rPr lang="ar-EG" sz="2400" dirty="0" smtClean="0">
                <a:solidFill>
                  <a:schemeClr val="tx1"/>
                </a:solidFill>
                <a:latin typeface="+mn-lt"/>
                <a:ea typeface="+mn-ea"/>
                <a:cs typeface="+mn-cs"/>
              </a:rPr>
              <a:t>وتستغرق عملية التأثير بعض الوقت وتتضمن تشديد فعلي على ضرورة أن تكون واضحًا وتنتهج منهجًا استراتيجيًا في تحديد التغييرات التي ترغب في رؤيتها كنتيجة لتقييمك.</a:t>
            </a:r>
            <a:endParaRPr lang="en-US" sz="2400" dirty="0" smtClean="0"/>
          </a:p>
          <a:p>
            <a:pPr algn="just" rtl="1"/>
            <a:r>
              <a:rPr lang="ar-EG" sz="2400" dirty="0" smtClean="0">
                <a:solidFill>
                  <a:schemeClr val="tx1"/>
                </a:solidFill>
                <a:latin typeface="+mn-lt"/>
                <a:ea typeface="+mn-ea"/>
                <a:cs typeface="+mn-cs"/>
              </a:rPr>
              <a:t>وتركز العملية على:</a:t>
            </a:r>
            <a:endParaRPr lang="ar-EG" sz="2400" dirty="0" smtClean="0"/>
          </a:p>
          <a:p>
            <a:pPr algn="just" rtl="1">
              <a:buFont typeface="Arial" pitchFamily="34" charset="0"/>
              <a:buChar char="–"/>
            </a:pPr>
            <a:r>
              <a:rPr lang="ar-SA" sz="2400" dirty="0" smtClean="0">
                <a:solidFill>
                  <a:schemeClr val="tx1"/>
                </a:solidFill>
                <a:latin typeface="+mn-lt"/>
                <a:ea typeface="+mn-ea"/>
                <a:cs typeface="+mn-cs"/>
              </a:rPr>
              <a:t>بناء العلاقات مع الأشخاص الأساسيين.</a:t>
            </a:r>
            <a:endParaRPr lang="ar-EG" sz="2400" dirty="0" smtClean="0">
              <a:solidFill>
                <a:schemeClr val="tx1"/>
              </a:solidFill>
              <a:latin typeface="+mn-lt"/>
              <a:ea typeface="+mn-ea"/>
              <a:cs typeface="+mn-cs"/>
            </a:endParaRPr>
          </a:p>
          <a:p>
            <a:pPr marL="273050" indent="-273050" algn="just" rtl="1" eaLnBrk="1" hangingPunct="1">
              <a:lnSpc>
                <a:spcPct val="90000"/>
              </a:lnSpc>
              <a:buFont typeface="Arial" pitchFamily="34" charset="0"/>
              <a:buChar char="–"/>
            </a:pPr>
            <a:r>
              <a:rPr lang="ar-SA" sz="2400" dirty="0" smtClean="0">
                <a:solidFill>
                  <a:schemeClr val="tx1"/>
                </a:solidFill>
                <a:latin typeface="+mn-lt"/>
                <a:ea typeface="+mn-ea"/>
                <a:cs typeface="+mn-cs"/>
              </a:rPr>
              <a:t>وكشف ما يعرفونه بالفعل وما يحتاجون لمعرفته</a:t>
            </a:r>
            <a:endParaRPr lang="ar-EG" sz="2400" dirty="0" smtClean="0">
              <a:solidFill>
                <a:schemeClr val="tx1"/>
              </a:solidFill>
              <a:latin typeface="+mn-lt"/>
              <a:ea typeface="+mn-ea"/>
              <a:cs typeface="+mn-cs"/>
            </a:endParaRPr>
          </a:p>
          <a:p>
            <a:pPr marL="273050" lvl="0" indent="-273050" algn="just" rtl="1" eaLnBrk="1" hangingPunct="1">
              <a:lnSpc>
                <a:spcPct val="90000"/>
              </a:lnSpc>
              <a:buFont typeface="Arial" pitchFamily="34" charset="0"/>
              <a:buChar char="–"/>
            </a:pPr>
            <a:r>
              <a:rPr lang="ar-SA" sz="2400" dirty="0" smtClean="0">
                <a:solidFill>
                  <a:schemeClr val="tx1"/>
                </a:solidFill>
                <a:latin typeface="+mn-lt"/>
                <a:ea typeface="+mn-ea"/>
                <a:cs typeface="+mn-cs"/>
              </a:rPr>
              <a:t>وإتاحة الفرص لتوصيل رسالتك.</a:t>
            </a:r>
            <a:endParaRPr lang="en-US" sz="2400" dirty="0" smtClean="0">
              <a:solidFill>
                <a:schemeClr val="tx1"/>
              </a:solidFill>
              <a:latin typeface="+mn-lt"/>
              <a:ea typeface="+mn-ea"/>
              <a:cs typeface="+mn-cs"/>
            </a:endParaRPr>
          </a:p>
          <a:p>
            <a:pPr marL="273050" lvl="0" indent="-273050" algn="just" rtl="1" eaLnBrk="1" hangingPunct="1">
              <a:lnSpc>
                <a:spcPct val="90000"/>
              </a:lnSpc>
              <a:buFont typeface="Arial" pitchFamily="34" charset="0"/>
              <a:buChar char="–"/>
            </a:pPr>
            <a:r>
              <a:rPr lang="ar-SA" sz="2400" dirty="0" smtClean="0">
                <a:solidFill>
                  <a:schemeClr val="tx1"/>
                </a:solidFill>
                <a:latin typeface="+mn-lt"/>
                <a:ea typeface="+mn-ea"/>
                <a:cs typeface="+mn-cs"/>
              </a:rPr>
              <a:t>وإقامة حوار.</a:t>
            </a:r>
            <a:endParaRPr lang="en-US" sz="2400" dirty="0" smtClean="0">
              <a:solidFill>
                <a:schemeClr val="tx1"/>
              </a:solidFill>
              <a:latin typeface="+mn-lt"/>
              <a:ea typeface="+mn-ea"/>
              <a:cs typeface="+mn-cs"/>
            </a:endParaRPr>
          </a:p>
          <a:p>
            <a:pPr marL="273050" lvl="0" indent="-273050" algn="just" rtl="1" eaLnBrk="1" hangingPunct="1">
              <a:lnSpc>
                <a:spcPct val="90000"/>
              </a:lnSpc>
              <a:buFont typeface="Arial" pitchFamily="34" charset="0"/>
              <a:buChar char="–"/>
            </a:pPr>
            <a:r>
              <a:rPr lang="ar-SA" sz="2400" dirty="0" smtClean="0">
                <a:solidFill>
                  <a:schemeClr val="tx1"/>
                </a:solidFill>
                <a:latin typeface="+mn-lt"/>
                <a:ea typeface="+mn-ea"/>
                <a:cs typeface="+mn-cs"/>
              </a:rPr>
              <a:t>وكسب انتباه ودعم من لا يستجيبون لتقييمك.</a:t>
            </a:r>
            <a:endParaRPr lang="en-US" sz="24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2"/>
          <p:cNvSpPr>
            <a:spLocks noGrp="1" noChangeArrowheads="1"/>
          </p:cNvSpPr>
          <p:nvPr>
            <p:ph type="title"/>
          </p:nvPr>
        </p:nvSpPr>
        <p:spPr>
          <a:xfrm>
            <a:off x="704850" y="174625"/>
            <a:ext cx="7285038" cy="715963"/>
          </a:xfrm>
          <a:noFill/>
          <a:ln w="9525">
            <a:noFill/>
            <a:miter lim="800000"/>
            <a:headEnd/>
            <a:tailEnd/>
          </a:ln>
        </p:spPr>
        <p:txBody>
          <a:bodyPr vert="horz" wrap="square" lIns="91440" tIns="45720" rIns="91440" bIns="45720" numCol="1" anchor="ctr" anchorCtr="0" compatLnSpc="1">
            <a:prstTxWarp prst="textNoShape">
              <a:avLst/>
            </a:prstTxWarp>
          </a:bodyPr>
          <a:lstStyle/>
          <a:p>
            <a:pPr lvl="1" rtl="1"/>
            <a:r>
              <a:rPr lang="ar-EG" sz="3200" b="0" dirty="0" smtClean="0">
                <a:solidFill>
                  <a:schemeClr val="tx1"/>
                </a:solidFill>
                <a:latin typeface="+mj-lt"/>
                <a:ea typeface="+mj-ea"/>
                <a:cs typeface="+mj-cs"/>
              </a:rPr>
              <a:t>فهم دورات جذب الانتباه للقضايا </a:t>
            </a:r>
            <a:endParaRPr lang="en-US" sz="3200" b="0" dirty="0">
              <a:solidFill>
                <a:schemeClr val="tx1"/>
              </a:solidFill>
              <a:latin typeface="+mj-lt"/>
              <a:ea typeface="+mj-ea"/>
              <a:cs typeface="+mj-cs"/>
            </a:endParaRPr>
          </a:p>
        </p:txBody>
      </p:sp>
      <p:sp>
        <p:nvSpPr>
          <p:cNvPr id="1037" name="Rectangle 3"/>
          <p:cNvSpPr>
            <a:spLocks noGrp="1" noChangeArrowheads="1"/>
          </p:cNvSpPr>
          <p:nvPr>
            <p:ph type="body" sz="half" idx="1"/>
          </p:nvPr>
        </p:nvSpPr>
        <p:spPr>
          <a:xfrm>
            <a:off x="397240" y="2469629"/>
            <a:ext cx="4038600" cy="2507105"/>
          </a:xfrm>
        </p:spPr>
        <p:txBody>
          <a:bodyPr/>
          <a:lstStyle/>
          <a:p>
            <a:pPr marL="0" lvl="1" indent="0" algn="just" rtl="1" eaLnBrk="1" hangingPunct="1">
              <a:buClr>
                <a:srgbClr val="FF0066"/>
              </a:buClr>
              <a:buSzPct val="60000"/>
              <a:buNone/>
            </a:pPr>
            <a:r>
              <a:rPr lang="ar-EG" b="0" dirty="0" smtClean="0">
                <a:solidFill>
                  <a:schemeClr val="tx1"/>
                </a:solidFill>
              </a:rPr>
              <a:t>إن فهم دورات جذب الانتباه للقضايا يساعد </a:t>
            </a:r>
            <a:r>
              <a:rPr lang="ar-LB" b="0" dirty="0" smtClean="0">
                <a:solidFill>
                  <a:schemeClr val="tx1"/>
                </a:solidFill>
              </a:rPr>
              <a:t>في اختيار الأطراف الفاعلة </a:t>
            </a:r>
            <a:r>
              <a:rPr lang="ar-EG" b="0" dirty="0" smtClean="0">
                <a:solidFill>
                  <a:schemeClr val="tx1"/>
                </a:solidFill>
              </a:rPr>
              <a:t> ومتى يتم ذلك</a:t>
            </a:r>
            <a:r>
              <a:rPr lang="ar-LB" b="0" dirty="0" smtClean="0">
                <a:solidFill>
                  <a:schemeClr val="tx1"/>
                </a:solidFill>
              </a:rPr>
              <a:t>.</a:t>
            </a:r>
          </a:p>
          <a:p>
            <a:pPr marL="0" indent="0" algn="just" rtl="1" eaLnBrk="1" hangingPunct="1">
              <a:buFont typeface="Wingdings 2" pitchFamily="18" charset="2"/>
              <a:buNone/>
            </a:pPr>
            <a:endParaRPr lang="en-US" sz="2800" b="0" dirty="0" smtClean="0">
              <a:solidFill>
                <a:schemeClr val="tx1"/>
              </a:solidFill>
            </a:endParaRPr>
          </a:p>
          <a:p>
            <a:pPr marL="0" indent="0" algn="just" eaLnBrk="1" hangingPunct="1">
              <a:buFont typeface="Wingdings 2" pitchFamily="18" charset="2"/>
              <a:buNone/>
            </a:pPr>
            <a:endParaRPr lang="en-US" sz="2800" b="0" dirty="0" smtClean="0">
              <a:solidFill>
                <a:schemeClr val="tx1"/>
              </a:solidFill>
            </a:endParaRPr>
          </a:p>
        </p:txBody>
      </p:sp>
      <p:graphicFrame>
        <p:nvGraphicFramePr>
          <p:cNvPr id="2" name="Diagram 1"/>
          <p:cNvGraphicFramePr/>
          <p:nvPr/>
        </p:nvGraphicFramePr>
        <p:xfrm>
          <a:off x="4419600" y="1609725"/>
          <a:ext cx="4495800" cy="4502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3"/>
          <p:cNvSpPr>
            <a:spLocks noGrp="1" noChangeArrowheads="1"/>
          </p:cNvSpPr>
          <p:nvPr>
            <p:ph type="body" idx="4294967295"/>
          </p:nvPr>
        </p:nvSpPr>
        <p:spPr>
          <a:xfrm>
            <a:off x="428625" y="1753849"/>
            <a:ext cx="8229600" cy="4343739"/>
          </a:xfrm>
        </p:spPr>
        <p:txBody>
          <a:bodyPr/>
          <a:lstStyle/>
          <a:p>
            <a:pPr marL="273050" indent="-273050" algn="just" rtl="1" eaLnBrk="1" hangingPunct="1">
              <a:lnSpc>
                <a:spcPct val="90000"/>
              </a:lnSpc>
              <a:spcBef>
                <a:spcPts val="1800"/>
              </a:spcBef>
              <a:spcAft>
                <a:spcPts val="1800"/>
              </a:spcAft>
              <a:buClrTx/>
              <a:buSzPct val="100000"/>
              <a:buFont typeface="Wingdings" pitchFamily="2" charset="2"/>
              <a:buChar char="§"/>
            </a:pPr>
            <a:r>
              <a:rPr lang="ar-EG" sz="2800" b="0" dirty="0" smtClean="0">
                <a:solidFill>
                  <a:schemeClr val="tx1"/>
                </a:solidFill>
              </a:rPr>
              <a:t>في منطقة غرب آسيا وغيرها من المناطق، تخلّف الاهتمام الاجتماعي بالمخاطر البيئية العالمية لسنوات وراء التطورات العلمية والفنية.</a:t>
            </a:r>
          </a:p>
          <a:p>
            <a:pPr marL="273050" indent="-273050" algn="just" rtl="1" eaLnBrk="1" hangingPunct="1">
              <a:lnSpc>
                <a:spcPct val="90000"/>
              </a:lnSpc>
              <a:spcBef>
                <a:spcPts val="1800"/>
              </a:spcBef>
              <a:spcAft>
                <a:spcPts val="1800"/>
              </a:spcAft>
              <a:buClrTx/>
              <a:buSzPct val="100000"/>
              <a:buFont typeface="Wingdings" pitchFamily="2" charset="2"/>
              <a:buChar char="§"/>
            </a:pPr>
            <a:r>
              <a:rPr lang="ar-EG" sz="2800" b="0" dirty="0" smtClean="0">
                <a:solidFill>
                  <a:schemeClr val="tx1"/>
                </a:solidFill>
              </a:rPr>
              <a:t>ويمكن لإحدى الدورات أن تسطع بسرعة كبيرة نسبياً وتستمر على تلك الحال ثم يخبو نجمها مرة أخرى.</a:t>
            </a:r>
          </a:p>
          <a:p>
            <a:pPr marL="273050" indent="-273050" algn="just" rtl="1" eaLnBrk="1" hangingPunct="1">
              <a:lnSpc>
                <a:spcPct val="90000"/>
              </a:lnSpc>
              <a:spcBef>
                <a:spcPts val="1800"/>
              </a:spcBef>
              <a:spcAft>
                <a:spcPts val="1800"/>
              </a:spcAft>
              <a:buClrTx/>
              <a:buSzPct val="100000"/>
              <a:buFont typeface="Wingdings" pitchFamily="2" charset="2"/>
              <a:buChar char="§"/>
            </a:pPr>
            <a:r>
              <a:rPr lang="ar-EG" sz="2800" b="0" dirty="0" smtClean="0">
                <a:solidFill>
                  <a:schemeClr val="tx1"/>
                </a:solidFill>
              </a:rPr>
              <a:t>وفي حالات أخرى لربما يكون هناك دورتان لقضية واحدة بعينها.</a:t>
            </a:r>
            <a:endParaRPr lang="en-CA" sz="2800" b="0" dirty="0" smtClean="0">
              <a:solidFill>
                <a:schemeClr val="tx1"/>
              </a:solidFill>
            </a:endParaRPr>
          </a:p>
        </p:txBody>
      </p:sp>
      <p:sp>
        <p:nvSpPr>
          <p:cNvPr id="4" name="Rectangle 2"/>
          <p:cNvSpPr txBox="1">
            <a:spLocks noChangeArrowheads="1"/>
          </p:cNvSpPr>
          <p:nvPr/>
        </p:nvSpPr>
        <p:spPr>
          <a:xfrm>
            <a:off x="704850" y="174625"/>
            <a:ext cx="7285038"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1" indent="0" algn="ctr" defTabSz="914400" rtl="1" eaLnBrk="0" fontAlgn="base" latinLnBrk="0" hangingPunct="0">
              <a:lnSpc>
                <a:spcPct val="100000"/>
              </a:lnSpc>
              <a:spcBef>
                <a:spcPct val="0"/>
              </a:spcBef>
              <a:spcAft>
                <a:spcPct val="0"/>
              </a:spcAft>
              <a:buClrTx/>
              <a:buSzTx/>
              <a:buFontTx/>
              <a:buNone/>
              <a:tabLst/>
              <a:defRPr/>
            </a:pPr>
            <a:r>
              <a:rPr kumimoji="0" lang="ar-EG" sz="3200" b="0" i="0" u="none" strike="noStrike" kern="0" cap="none" spc="0" normalizeH="0" baseline="0" noProof="0" dirty="0" smtClean="0">
                <a:ln>
                  <a:noFill/>
                </a:ln>
                <a:solidFill>
                  <a:schemeClr val="tx1"/>
                </a:solidFill>
                <a:effectLst/>
                <a:uLnTx/>
                <a:uFillTx/>
                <a:latin typeface="+mj-lt"/>
                <a:ea typeface="+mj-ea"/>
                <a:cs typeface="+mj-cs"/>
              </a:rPr>
              <a:t>فهم دورات جذب الانتباه للقضايا </a:t>
            </a:r>
            <a:endParaRPr kumimoji="0" lang="en-US" sz="32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17513" y="161925"/>
            <a:ext cx="7785100" cy="715963"/>
          </a:xfrm>
          <a:noFill/>
          <a:ln w="9525">
            <a:noFill/>
            <a:miter lim="800000"/>
            <a:headEnd/>
            <a:tailEnd/>
          </a:ln>
        </p:spPr>
        <p:txBody>
          <a:bodyPr vert="horz" wrap="square" lIns="91440" tIns="45720" rIns="91440" bIns="45720" numCol="1" anchor="ctr" anchorCtr="0" compatLnSpc="1">
            <a:prstTxWarp prst="textNoShape">
              <a:avLst/>
            </a:prstTxWarp>
          </a:bodyPr>
          <a:lstStyle/>
          <a:p>
            <a:pPr lvl="1" rtl="1"/>
            <a:r>
              <a:rPr lang="ar-BH" sz="3200" b="0" dirty="0" smtClean="0">
                <a:solidFill>
                  <a:schemeClr val="tx1"/>
                </a:solidFill>
                <a:latin typeface="+mj-lt"/>
                <a:ea typeface="+mj-ea"/>
                <a:cs typeface="+mj-cs"/>
              </a:rPr>
              <a:t>ثلا</a:t>
            </a:r>
            <a:r>
              <a:rPr lang="ar-EG" sz="3200" b="0" dirty="0" smtClean="0">
                <a:solidFill>
                  <a:schemeClr val="tx1"/>
                </a:solidFill>
                <a:latin typeface="+mj-lt"/>
                <a:ea typeface="+mj-ea"/>
                <a:cs typeface="+mj-cs"/>
              </a:rPr>
              <a:t>ث مراحل</a:t>
            </a:r>
            <a:r>
              <a:rPr lang="ar-BH" sz="3200" b="0" dirty="0" smtClean="0">
                <a:solidFill>
                  <a:schemeClr val="tx1"/>
                </a:solidFill>
                <a:latin typeface="+mj-lt"/>
                <a:ea typeface="+mj-ea"/>
                <a:cs typeface="+mj-cs"/>
              </a:rPr>
              <a:t> </a:t>
            </a:r>
            <a:r>
              <a:rPr lang="ar-EG" sz="3200" b="0" dirty="0" smtClean="0">
                <a:solidFill>
                  <a:schemeClr val="tx1"/>
                </a:solidFill>
                <a:latin typeface="+mj-lt"/>
                <a:ea typeface="+mj-ea"/>
                <a:cs typeface="+mj-cs"/>
              </a:rPr>
              <a:t>فى تطور القضية</a:t>
            </a:r>
            <a:endParaRPr lang="ar-BH" sz="3200" b="0" dirty="0" smtClean="0">
              <a:solidFill>
                <a:schemeClr val="tx1"/>
              </a:solidFill>
              <a:latin typeface="+mj-lt"/>
              <a:ea typeface="+mj-ea"/>
              <a:cs typeface="+mj-cs"/>
            </a:endParaRPr>
          </a:p>
        </p:txBody>
      </p:sp>
      <p:sp>
        <p:nvSpPr>
          <p:cNvPr id="101379"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algn="just" rtl="1" eaLnBrk="1" hangingPunct="1">
              <a:lnSpc>
                <a:spcPct val="90000"/>
              </a:lnSpc>
              <a:spcBef>
                <a:spcPts val="1800"/>
              </a:spcBef>
              <a:spcAft>
                <a:spcPts val="1800"/>
              </a:spcAft>
              <a:buClrTx/>
              <a:buSzPct val="100000"/>
              <a:buNone/>
            </a:pPr>
            <a:r>
              <a:rPr lang="ar-BH" sz="2800" dirty="0" smtClean="0">
                <a:solidFill>
                  <a:schemeClr val="tx1"/>
                </a:solidFill>
              </a:rPr>
              <a:t>ال</a:t>
            </a:r>
            <a:r>
              <a:rPr lang="ar-EG" sz="2800" dirty="0" smtClean="0">
                <a:solidFill>
                  <a:schemeClr val="tx1"/>
                </a:solidFill>
              </a:rPr>
              <a:t>مرحلة</a:t>
            </a:r>
            <a:r>
              <a:rPr lang="ar-BH" sz="2800" dirty="0" smtClean="0">
                <a:solidFill>
                  <a:schemeClr val="tx1"/>
                </a:solidFill>
              </a:rPr>
              <a:t> الأولى:</a:t>
            </a:r>
            <a:endParaRPr lang="en-US" sz="2800" dirty="0" smtClean="0">
              <a:solidFill>
                <a:schemeClr val="tx1"/>
              </a:solidFill>
            </a:endParaRPr>
          </a:p>
          <a:p>
            <a:pPr marL="273050" indent="-273050" algn="just" rtl="1" eaLnBrk="1" hangingPunct="1">
              <a:lnSpc>
                <a:spcPct val="90000"/>
              </a:lnSpc>
              <a:spcBef>
                <a:spcPts val="1800"/>
              </a:spcBef>
              <a:spcAft>
                <a:spcPts val="1800"/>
              </a:spcAft>
              <a:buClrTx/>
              <a:buSzPct val="100000"/>
              <a:buFont typeface="Wingdings" pitchFamily="2" charset="2"/>
              <a:buChar char="§"/>
            </a:pPr>
            <a:r>
              <a:rPr lang="ar-BH" sz="2800" b="0" dirty="0" smtClean="0">
                <a:solidFill>
                  <a:schemeClr val="tx1"/>
                </a:solidFill>
              </a:rPr>
              <a:t>بناء تدريجي للقدرات العلمية والتحليلية من خلال البحوث، وأنشطة الرصد والتقييم.</a:t>
            </a:r>
          </a:p>
          <a:p>
            <a:pPr marL="273050" indent="-273050" algn="just" rtl="1" eaLnBrk="1" hangingPunct="1">
              <a:lnSpc>
                <a:spcPct val="90000"/>
              </a:lnSpc>
              <a:spcBef>
                <a:spcPts val="1800"/>
              </a:spcBef>
              <a:spcAft>
                <a:spcPts val="1800"/>
              </a:spcAft>
              <a:buClrTx/>
              <a:buSzPct val="100000"/>
              <a:buFont typeface="Wingdings" pitchFamily="2" charset="2"/>
              <a:buChar char="§"/>
            </a:pPr>
            <a:r>
              <a:rPr lang="ar-BH" sz="2800" b="0" dirty="0" smtClean="0">
                <a:solidFill>
                  <a:schemeClr val="tx1"/>
                </a:solidFill>
              </a:rPr>
              <a:t>على مدى فترة طويلة </a:t>
            </a:r>
            <a:r>
              <a:rPr lang="ar-EG" sz="2800" b="0" dirty="0" smtClean="0">
                <a:solidFill>
                  <a:schemeClr val="tx1"/>
                </a:solidFill>
              </a:rPr>
              <a:t>تت</a:t>
            </a:r>
            <a:r>
              <a:rPr lang="ar-BH" sz="2800" b="0" dirty="0" smtClean="0">
                <a:solidFill>
                  <a:schemeClr val="tx1"/>
                </a:solidFill>
              </a:rPr>
              <a:t>سم بنسبة منخفضة من الاهتمام العام.</a:t>
            </a:r>
          </a:p>
          <a:p>
            <a:pPr marL="273050" indent="-273050" algn="just" rtl="1" eaLnBrk="1" hangingPunct="1">
              <a:lnSpc>
                <a:spcPct val="90000"/>
              </a:lnSpc>
              <a:spcBef>
                <a:spcPts val="1800"/>
              </a:spcBef>
              <a:spcAft>
                <a:spcPts val="1800"/>
              </a:spcAft>
              <a:buClrTx/>
              <a:buSzPct val="100000"/>
              <a:buFont typeface="Wingdings" pitchFamily="2" charset="2"/>
              <a:buChar char="§"/>
            </a:pPr>
            <a:r>
              <a:rPr lang="ar-BH" sz="2800" b="0" dirty="0" smtClean="0">
                <a:solidFill>
                  <a:schemeClr val="tx1"/>
                </a:solidFill>
              </a:rPr>
              <a:t>من غير المرجح أن تصبح مؤسسات جديدة معنية إلى حد كبير  </a:t>
            </a:r>
            <a:r>
              <a:rPr lang="ar-EG" sz="2800" b="0" dirty="0" smtClean="0">
                <a:solidFill>
                  <a:schemeClr val="tx1"/>
                </a:solidFill>
              </a:rPr>
              <a:t>ب</a:t>
            </a:r>
            <a:r>
              <a:rPr lang="ar-BH" sz="2800" b="0" dirty="0" smtClean="0">
                <a:solidFill>
                  <a:schemeClr val="tx1"/>
                </a:solidFill>
              </a:rPr>
              <a:t>القضية.</a:t>
            </a:r>
            <a:endParaRPr lang="en-CA" sz="2800" b="0" dirty="0" smtClean="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747713" y="0"/>
            <a:ext cx="7600950" cy="1123950"/>
          </a:xfrm>
          <a:noFill/>
          <a:ln w="9525">
            <a:noFill/>
            <a:miter lim="800000"/>
            <a:headEnd/>
            <a:tailEnd/>
          </a:ln>
        </p:spPr>
        <p:txBody>
          <a:bodyPr vert="horz" wrap="square" lIns="91440" tIns="45720" rIns="91440" bIns="45720" numCol="1" anchor="ctr" anchorCtr="0" compatLnSpc="1">
            <a:prstTxWarp prst="textNoShape">
              <a:avLst/>
            </a:prstTxWarp>
          </a:bodyPr>
          <a:lstStyle/>
          <a:p>
            <a:pPr lvl="1" rtl="1"/>
            <a:r>
              <a:rPr lang="ar-BH" sz="3200" b="0" dirty="0" smtClean="0">
                <a:solidFill>
                  <a:schemeClr val="tx1"/>
                </a:solidFill>
                <a:latin typeface="+mj-lt"/>
                <a:ea typeface="+mj-ea"/>
                <a:cs typeface="+mj-cs"/>
              </a:rPr>
              <a:t>ثلا</a:t>
            </a:r>
            <a:r>
              <a:rPr lang="ar-EG" sz="3200" b="0" dirty="0" smtClean="0">
                <a:solidFill>
                  <a:schemeClr val="tx1"/>
                </a:solidFill>
                <a:latin typeface="+mj-lt"/>
                <a:ea typeface="+mj-ea"/>
                <a:cs typeface="+mj-cs"/>
              </a:rPr>
              <a:t>ث مراحل</a:t>
            </a:r>
            <a:r>
              <a:rPr lang="ar-BH" sz="3200" b="0" dirty="0" smtClean="0">
                <a:solidFill>
                  <a:schemeClr val="tx1"/>
                </a:solidFill>
                <a:latin typeface="+mj-lt"/>
                <a:ea typeface="+mj-ea"/>
                <a:cs typeface="+mj-cs"/>
              </a:rPr>
              <a:t> </a:t>
            </a:r>
            <a:r>
              <a:rPr lang="ar-EG" sz="3200" b="0" dirty="0" smtClean="0">
                <a:solidFill>
                  <a:schemeClr val="tx1"/>
                </a:solidFill>
                <a:latin typeface="+mj-lt"/>
                <a:ea typeface="+mj-ea"/>
                <a:cs typeface="+mj-cs"/>
              </a:rPr>
              <a:t>فى تطور القضية</a:t>
            </a:r>
            <a:endParaRPr lang="en-US" sz="3200" b="0" dirty="0" smtClean="0">
              <a:solidFill>
                <a:schemeClr val="tx1"/>
              </a:solidFill>
              <a:latin typeface="+mj-lt"/>
              <a:ea typeface="+mj-ea"/>
              <a:cs typeface="+mj-cs"/>
            </a:endParaRPr>
          </a:p>
        </p:txBody>
      </p:sp>
      <p:sp>
        <p:nvSpPr>
          <p:cNvPr id="102403" name="Rectangle 3"/>
          <p:cNvSpPr>
            <a:spLocks noGrp="1" noChangeArrowheads="1"/>
          </p:cNvSpPr>
          <p:nvPr>
            <p:ph type="body" idx="1"/>
          </p:nvPr>
        </p:nvSpPr>
        <p:spPr>
          <a:xfrm>
            <a:off x="468313" y="1628775"/>
            <a:ext cx="8229600" cy="4895850"/>
          </a:xfr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algn="r" rtl="1" eaLnBrk="1" hangingPunct="1">
              <a:lnSpc>
                <a:spcPct val="90000"/>
              </a:lnSpc>
              <a:spcBef>
                <a:spcPts val="1800"/>
              </a:spcBef>
              <a:spcAft>
                <a:spcPts val="1800"/>
              </a:spcAft>
              <a:buClrTx/>
              <a:buFont typeface="Wingdings 2" pitchFamily="18" charset="2"/>
              <a:buNone/>
            </a:pPr>
            <a:r>
              <a:rPr lang="ar-BH" sz="2800" dirty="0" smtClean="0">
                <a:solidFill>
                  <a:schemeClr val="tx1"/>
                </a:solidFill>
              </a:rPr>
              <a:t>ا</a:t>
            </a:r>
            <a:r>
              <a:rPr lang="ar-EG" sz="2800" dirty="0" smtClean="0">
                <a:solidFill>
                  <a:schemeClr val="tx1"/>
                </a:solidFill>
              </a:rPr>
              <a:t>لمرحلة</a:t>
            </a:r>
            <a:r>
              <a:rPr lang="ar-BH" sz="2800" dirty="0" smtClean="0">
                <a:solidFill>
                  <a:schemeClr val="tx1"/>
                </a:solidFill>
              </a:rPr>
              <a:t> الثانية:</a:t>
            </a:r>
            <a:endParaRPr lang="en-US" sz="2800" dirty="0" smtClean="0">
              <a:solidFill>
                <a:schemeClr val="tx1"/>
              </a:solidFill>
            </a:endParaRPr>
          </a:p>
          <a:p>
            <a:pPr marL="273050" indent="-273050" algn="just" rtl="1" eaLnBrk="1" hangingPunct="1">
              <a:lnSpc>
                <a:spcPct val="90000"/>
              </a:lnSpc>
              <a:spcBef>
                <a:spcPts val="1800"/>
              </a:spcBef>
              <a:spcAft>
                <a:spcPts val="1800"/>
              </a:spcAft>
              <a:buClrTx/>
              <a:buSzPct val="100000"/>
              <a:buFont typeface="Wingdings" pitchFamily="2" charset="2"/>
              <a:buChar char="§"/>
            </a:pPr>
            <a:r>
              <a:rPr lang="ar-LB" sz="2800" b="0" dirty="0" smtClean="0">
                <a:solidFill>
                  <a:schemeClr val="tx1"/>
                </a:solidFill>
              </a:rPr>
              <a:t>الارتفاع السريع في اهتمام الرأي العام ، وإعادة التفاوض على القيادة، و</a:t>
            </a:r>
            <a:r>
              <a:rPr lang="ar-EG" sz="2800" b="0" dirty="0" smtClean="0">
                <a:solidFill>
                  <a:schemeClr val="tx1"/>
                </a:solidFill>
              </a:rPr>
              <a:t>تصاعد </a:t>
            </a:r>
            <a:r>
              <a:rPr lang="ar-LB" sz="2800" b="0" dirty="0" smtClean="0">
                <a:solidFill>
                  <a:schemeClr val="tx1"/>
                </a:solidFill>
              </a:rPr>
              <a:t>الحاجة لمؤسسات جديدة.</a:t>
            </a:r>
          </a:p>
          <a:p>
            <a:pPr marL="273050" indent="-273050" algn="just" rtl="1" eaLnBrk="1" hangingPunct="1">
              <a:lnSpc>
                <a:spcPct val="90000"/>
              </a:lnSpc>
              <a:spcBef>
                <a:spcPts val="1800"/>
              </a:spcBef>
              <a:spcAft>
                <a:spcPts val="1800"/>
              </a:spcAft>
              <a:buClrTx/>
              <a:buSzPct val="100000"/>
              <a:buFont typeface="Wingdings" pitchFamily="2" charset="2"/>
              <a:buChar char="§"/>
            </a:pPr>
            <a:r>
              <a:rPr lang="ar-LB" sz="2800" b="0" dirty="0" smtClean="0">
                <a:solidFill>
                  <a:schemeClr val="tx1"/>
                </a:solidFill>
              </a:rPr>
              <a:t>الحاجة الى تحالفات من الجهات الفاعلة لدفع القضية إلى الأمام لكي يصبح معترف بها.</a:t>
            </a:r>
          </a:p>
          <a:p>
            <a:pPr marL="273050" indent="-273050" algn="just" rtl="1" eaLnBrk="1" hangingPunct="1">
              <a:lnSpc>
                <a:spcPct val="90000"/>
              </a:lnSpc>
              <a:spcBef>
                <a:spcPts val="1800"/>
              </a:spcBef>
              <a:spcAft>
                <a:spcPts val="1800"/>
              </a:spcAft>
              <a:buClrTx/>
              <a:buSzPct val="100000"/>
              <a:buFont typeface="Wingdings" pitchFamily="2" charset="2"/>
              <a:buChar char="§"/>
            </a:pPr>
            <a:r>
              <a:rPr lang="ar-LB" sz="2800" b="0" dirty="0" smtClean="0">
                <a:solidFill>
                  <a:schemeClr val="tx1"/>
                </a:solidFill>
              </a:rPr>
              <a:t>تشجيع بناء التحالف</a:t>
            </a:r>
            <a:r>
              <a:rPr lang="ar-EG" sz="2800" b="0" dirty="0" smtClean="0">
                <a:solidFill>
                  <a:schemeClr val="tx1"/>
                </a:solidFill>
              </a:rPr>
              <a:t>ات</a:t>
            </a:r>
            <a:r>
              <a:rPr lang="ar-LB" sz="2800" b="0" dirty="0" smtClean="0">
                <a:solidFill>
                  <a:schemeClr val="tx1"/>
                </a:solidFill>
              </a:rPr>
              <a:t> </a:t>
            </a:r>
            <a:r>
              <a:rPr lang="ar-EG" sz="2800" b="0" dirty="0" smtClean="0">
                <a:solidFill>
                  <a:schemeClr val="tx1"/>
                </a:solidFill>
              </a:rPr>
              <a:t>ل</a:t>
            </a:r>
            <a:r>
              <a:rPr lang="ar-LB" sz="2800" b="0" dirty="0" smtClean="0">
                <a:solidFill>
                  <a:schemeClr val="tx1"/>
                </a:solidFill>
              </a:rPr>
              <a:t>مشاركة </a:t>
            </a:r>
            <a:r>
              <a:rPr lang="ar-EG" sz="2800" b="0" dirty="0" smtClean="0">
                <a:solidFill>
                  <a:schemeClr val="tx1"/>
                </a:solidFill>
              </a:rPr>
              <a:t>الأفراد أو مجموعات الفاعلين المنعزلة.</a:t>
            </a:r>
            <a:endParaRPr lang="ar-LB" sz="2800" b="0" dirty="0" smtClean="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468313" y="1771650"/>
            <a:ext cx="8229600" cy="4525963"/>
          </a:xfr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algn="just" rtl="1" eaLnBrk="1" hangingPunct="1">
              <a:lnSpc>
                <a:spcPct val="90000"/>
              </a:lnSpc>
              <a:spcBef>
                <a:spcPts val="1800"/>
              </a:spcBef>
              <a:spcAft>
                <a:spcPts val="1800"/>
              </a:spcAft>
              <a:buClrTx/>
              <a:buFont typeface="Wingdings 2" pitchFamily="18" charset="2"/>
              <a:buNone/>
            </a:pPr>
            <a:r>
              <a:rPr lang="ar-BH" sz="2800" dirty="0" smtClean="0">
                <a:solidFill>
                  <a:schemeClr val="tx1"/>
                </a:solidFill>
              </a:rPr>
              <a:t>ال</a:t>
            </a:r>
            <a:r>
              <a:rPr lang="ar-EG" sz="2800" dirty="0" smtClean="0">
                <a:solidFill>
                  <a:schemeClr val="tx1"/>
                </a:solidFill>
              </a:rPr>
              <a:t>مرحلة </a:t>
            </a:r>
            <a:r>
              <a:rPr lang="ar-BH" sz="2800" dirty="0" smtClean="0">
                <a:solidFill>
                  <a:schemeClr val="tx1"/>
                </a:solidFill>
              </a:rPr>
              <a:t>الثالثة:</a:t>
            </a:r>
            <a:endParaRPr lang="en-US" sz="2800" dirty="0" smtClean="0">
              <a:solidFill>
                <a:schemeClr val="tx1"/>
              </a:solidFill>
            </a:endParaRPr>
          </a:p>
          <a:p>
            <a:pPr marL="273050" indent="-273050" algn="just" rtl="1" eaLnBrk="1" hangingPunct="1">
              <a:lnSpc>
                <a:spcPct val="90000"/>
              </a:lnSpc>
              <a:spcBef>
                <a:spcPts val="1800"/>
              </a:spcBef>
              <a:spcAft>
                <a:spcPts val="1800"/>
              </a:spcAft>
              <a:buClrTx/>
              <a:buSzPct val="100000"/>
              <a:buFont typeface="Wingdings" pitchFamily="2" charset="2"/>
              <a:buChar char="§"/>
            </a:pPr>
            <a:r>
              <a:rPr lang="ar-LB" sz="2800" b="0" dirty="0" smtClean="0">
                <a:solidFill>
                  <a:schemeClr val="tx1"/>
                </a:solidFill>
              </a:rPr>
              <a:t>الربط بين كثافة المعرفة وكثافة الإجراءات الإدارية تزيد في الوتيرة وتعمل بالاتجاهين</a:t>
            </a:r>
          </a:p>
          <a:p>
            <a:pPr marL="273050" indent="-273050" algn="just" rtl="1" eaLnBrk="1" hangingPunct="1">
              <a:lnSpc>
                <a:spcPct val="90000"/>
              </a:lnSpc>
              <a:spcBef>
                <a:spcPts val="1800"/>
              </a:spcBef>
              <a:spcAft>
                <a:spcPts val="1800"/>
              </a:spcAft>
              <a:buClrTx/>
              <a:buSzPct val="100000"/>
              <a:buFont typeface="Wingdings" pitchFamily="2" charset="2"/>
              <a:buChar char="§"/>
            </a:pPr>
            <a:r>
              <a:rPr lang="ar-BH" sz="2800" b="0" dirty="0" smtClean="0">
                <a:solidFill>
                  <a:schemeClr val="tx1"/>
                </a:solidFill>
              </a:rPr>
              <a:t>كما أن هناك انخفاض </a:t>
            </a:r>
            <a:r>
              <a:rPr lang="ar-LB" sz="2800" b="0" dirty="0" smtClean="0">
                <a:solidFill>
                  <a:schemeClr val="tx1"/>
                </a:solidFill>
              </a:rPr>
              <a:t>سائد</a:t>
            </a:r>
            <a:r>
              <a:rPr lang="ar-BH" sz="2800" b="0" dirty="0" smtClean="0">
                <a:solidFill>
                  <a:schemeClr val="tx1"/>
                </a:solidFill>
              </a:rPr>
              <a:t> في اهتمام الرأي العام بهذه القضية.</a:t>
            </a:r>
          </a:p>
          <a:p>
            <a:pPr marL="273050" indent="-273050" algn="just" rtl="1" eaLnBrk="1" hangingPunct="1">
              <a:lnSpc>
                <a:spcPct val="90000"/>
              </a:lnSpc>
              <a:spcBef>
                <a:spcPts val="1800"/>
              </a:spcBef>
              <a:spcAft>
                <a:spcPts val="1800"/>
              </a:spcAft>
              <a:buClrTx/>
            </a:pPr>
            <a:endParaRPr lang="en-CA" sz="2800" b="0" dirty="0" smtClean="0">
              <a:solidFill>
                <a:schemeClr val="tx1"/>
              </a:solidFill>
            </a:endParaRPr>
          </a:p>
          <a:p>
            <a:pPr marL="273050" indent="-273050" algn="just" rtl="1" eaLnBrk="1" hangingPunct="1">
              <a:lnSpc>
                <a:spcPct val="90000"/>
              </a:lnSpc>
              <a:spcBef>
                <a:spcPts val="1800"/>
              </a:spcBef>
              <a:spcAft>
                <a:spcPts val="1800"/>
              </a:spcAft>
              <a:buClrTx/>
              <a:buFont typeface="Wingdings 2" pitchFamily="18" charset="2"/>
              <a:buNone/>
            </a:pPr>
            <a:endParaRPr lang="en-CA" sz="2800" b="0" dirty="0" smtClean="0">
              <a:solidFill>
                <a:schemeClr val="tx1"/>
              </a:solidFill>
            </a:endParaRPr>
          </a:p>
        </p:txBody>
      </p:sp>
      <p:sp>
        <p:nvSpPr>
          <p:cNvPr id="5" name="Rectangle 2"/>
          <p:cNvSpPr txBox="1">
            <a:spLocks noChangeArrowheads="1"/>
          </p:cNvSpPr>
          <p:nvPr/>
        </p:nvSpPr>
        <p:spPr bwMode="auto">
          <a:xfrm>
            <a:off x="704850" y="174625"/>
            <a:ext cx="7285038"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1" indent="0" algn="ctr" defTabSz="914400" rtl="1" eaLnBrk="0" fontAlgn="base" latinLnBrk="0" hangingPunct="0">
              <a:lnSpc>
                <a:spcPct val="100000"/>
              </a:lnSpc>
              <a:spcBef>
                <a:spcPct val="0"/>
              </a:spcBef>
              <a:spcAft>
                <a:spcPct val="0"/>
              </a:spcAft>
              <a:buClrTx/>
              <a:buSzTx/>
              <a:buFontTx/>
              <a:buNone/>
              <a:tabLst/>
              <a:defRPr/>
            </a:pPr>
            <a:r>
              <a:rPr kumimoji="0" lang="ar-EG" sz="3200" b="0" i="0" u="none" strike="noStrike" kern="0" cap="none" spc="0" normalizeH="0" baseline="0" noProof="0" dirty="0" smtClean="0">
                <a:ln>
                  <a:noFill/>
                </a:ln>
                <a:solidFill>
                  <a:schemeClr val="tx1"/>
                </a:solidFill>
                <a:effectLst/>
                <a:uLnTx/>
                <a:uFillTx/>
                <a:latin typeface="+mj-lt"/>
                <a:ea typeface="+mj-ea"/>
                <a:cs typeface="+mj-cs"/>
              </a:rPr>
              <a:t>فهم دورات جذب الانتباه للقضايا </a:t>
            </a:r>
            <a:endParaRPr kumimoji="0" lang="en-US" sz="32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611188" y="404813"/>
            <a:ext cx="7704137" cy="366712"/>
          </a:xfrm>
          <a:prstGeom prst="rect">
            <a:avLst/>
          </a:prstGeom>
          <a:noFill/>
          <a:ln w="9525">
            <a:noFill/>
            <a:miter lim="800000"/>
            <a:headEnd/>
            <a:tailEnd/>
          </a:ln>
        </p:spPr>
        <p:txBody>
          <a:bodyPr>
            <a:spAutoFit/>
          </a:bodyPr>
          <a:lstStyle/>
          <a:p>
            <a:pPr>
              <a:spcBef>
                <a:spcPct val="50000"/>
              </a:spcBef>
            </a:pPr>
            <a:endParaRPr lang="en-US" sz="1800"/>
          </a:p>
        </p:txBody>
      </p:sp>
      <p:sp>
        <p:nvSpPr>
          <p:cNvPr id="104451" name="Rectangle 3"/>
          <p:cNvSpPr>
            <a:spLocks noGrp="1" noChangeArrowheads="1"/>
          </p:cNvSpPr>
          <p:nvPr>
            <p:ph type="title"/>
          </p:nvPr>
        </p:nvSpPr>
        <p:spPr>
          <a:xfrm>
            <a:off x="457200" y="115888"/>
            <a:ext cx="7853363" cy="911225"/>
          </a:xfrm>
          <a:noFill/>
          <a:ln w="9525">
            <a:noFill/>
            <a:miter lim="800000"/>
            <a:headEnd/>
            <a:tailEnd/>
          </a:ln>
        </p:spPr>
        <p:txBody>
          <a:bodyPr vert="horz" wrap="square" lIns="91440" tIns="45720" rIns="91440" bIns="45720" numCol="1" anchor="ctr" anchorCtr="0" compatLnSpc="1">
            <a:prstTxWarp prst="textNoShape">
              <a:avLst/>
            </a:prstTxWarp>
          </a:bodyPr>
          <a:lstStyle/>
          <a:p>
            <a:pPr lvl="1" rtl="1"/>
            <a:r>
              <a:rPr lang="ar-SA" sz="3200" b="0" dirty="0" smtClean="0">
                <a:solidFill>
                  <a:schemeClr val="tx1"/>
                </a:solidFill>
                <a:latin typeface="+mj-lt"/>
                <a:ea typeface="+mj-ea"/>
                <a:cs typeface="+mj-cs"/>
              </a:rPr>
              <a:t>مراحل دورة الاهتمام بقضية</a:t>
            </a:r>
            <a:endParaRPr lang="ar-LB" sz="3200" b="0" dirty="0" smtClean="0">
              <a:solidFill>
                <a:schemeClr val="tx1"/>
              </a:solidFill>
              <a:latin typeface="+mj-lt"/>
              <a:ea typeface="+mj-ea"/>
              <a:cs typeface="+mj-cs"/>
            </a:endParaRPr>
          </a:p>
        </p:txBody>
      </p:sp>
      <p:grpSp>
        <p:nvGrpSpPr>
          <p:cNvPr id="128001" name="Group 1"/>
          <p:cNvGrpSpPr>
            <a:grpSpLocks/>
          </p:cNvGrpSpPr>
          <p:nvPr/>
        </p:nvGrpSpPr>
        <p:grpSpPr bwMode="auto">
          <a:xfrm>
            <a:off x="1004341" y="1244184"/>
            <a:ext cx="7045377" cy="5171605"/>
            <a:chOff x="2753" y="6734"/>
            <a:chExt cx="7635" cy="5235"/>
          </a:xfrm>
        </p:grpSpPr>
        <p:grpSp>
          <p:nvGrpSpPr>
            <p:cNvPr id="128002" name="Group 2"/>
            <p:cNvGrpSpPr>
              <a:grpSpLocks/>
            </p:cNvGrpSpPr>
            <p:nvPr/>
          </p:nvGrpSpPr>
          <p:grpSpPr bwMode="auto">
            <a:xfrm>
              <a:off x="2753" y="6734"/>
              <a:ext cx="7635" cy="5235"/>
              <a:chOff x="2753" y="2354"/>
              <a:chExt cx="7635" cy="5235"/>
            </a:xfrm>
          </p:grpSpPr>
          <p:pic>
            <p:nvPicPr>
              <p:cNvPr id="128003" name="Picture 3" descr="p9"/>
              <p:cNvPicPr>
                <a:picLocks noChangeAspect="1" noChangeArrowheads="1"/>
              </p:cNvPicPr>
              <p:nvPr/>
            </p:nvPicPr>
            <p:blipFill>
              <a:blip r:embed="rId3" cstate="print"/>
              <a:srcRect/>
              <a:stretch>
                <a:fillRect/>
              </a:stretch>
            </p:blipFill>
            <p:spPr bwMode="auto">
              <a:xfrm>
                <a:off x="2753" y="2534"/>
                <a:ext cx="7635" cy="5055"/>
              </a:xfrm>
              <a:prstGeom prst="rect">
                <a:avLst/>
              </a:prstGeom>
              <a:noFill/>
              <a:ln w="9525">
                <a:noFill/>
                <a:miter lim="800000"/>
                <a:headEnd/>
                <a:tailEnd/>
              </a:ln>
            </p:spPr>
          </p:pic>
          <p:sp>
            <p:nvSpPr>
              <p:cNvPr id="128004" name="Rectangle 4"/>
              <p:cNvSpPr>
                <a:spLocks noChangeArrowheads="1"/>
              </p:cNvSpPr>
              <p:nvPr/>
            </p:nvSpPr>
            <p:spPr bwMode="auto">
              <a:xfrm>
                <a:off x="8408" y="2354"/>
                <a:ext cx="1800" cy="40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EG" sz="1100" b="0" i="0" u="none" strike="noStrike" cap="none" normalizeH="0" baseline="0" smtClean="0">
                    <a:ln>
                      <a:noFill/>
                    </a:ln>
                    <a:solidFill>
                      <a:schemeClr val="tx1"/>
                    </a:solidFill>
                    <a:effectLst/>
                    <a:latin typeface="Calibri" pitchFamily="34" charset="0"/>
                    <a:ea typeface="Arial" pitchFamily="34" charset="0"/>
                    <a:cs typeface="Arabic Transparent" pitchFamily="2" charset="-78"/>
                  </a:rPr>
                  <a:t>نسبة مستوى الانتباه</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005" name="Text Box 5"/>
              <p:cNvSpPr txBox="1">
                <a:spLocks noChangeArrowheads="1"/>
              </p:cNvSpPr>
              <p:nvPr/>
            </p:nvSpPr>
            <p:spPr bwMode="auto">
              <a:xfrm>
                <a:off x="9379" y="2611"/>
                <a:ext cx="694" cy="460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6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Arial" pitchFamily="34" charset="0"/>
                    <a:cs typeface="Simplified Arabic" pitchFamily="2" charset="-78"/>
                  </a:rPr>
                  <a:t>100</a:t>
                </a:r>
              </a:p>
              <a:p>
                <a:pPr marL="0" marR="0" lvl="0" indent="0" algn="l" defTabSz="914400" rtl="0" eaLnBrk="1" fontAlgn="base" latinLnBrk="0" hangingPunct="1">
                  <a:lnSpc>
                    <a:spcPct val="160000"/>
                  </a:lnSpc>
                  <a:spcBef>
                    <a:spcPct val="0"/>
                  </a:spcBef>
                  <a:spcAft>
                    <a:spcPts val="1000"/>
                  </a:spcAft>
                  <a:buClrTx/>
                  <a:buSzTx/>
                  <a:buFontTx/>
                  <a:buNone/>
                  <a:tabLst/>
                </a:pPr>
                <a:endParaRPr kumimoji="0" lang="en-US" sz="1000" b="0" i="0" u="none" strike="noStrike" cap="none" normalizeH="0" baseline="0" smtClean="0">
                  <a:ln>
                    <a:noFill/>
                  </a:ln>
                  <a:solidFill>
                    <a:schemeClr val="tx1"/>
                  </a:solidFill>
                  <a:effectLst/>
                  <a:latin typeface="Calibri" pitchFamily="34" charset="0"/>
                  <a:ea typeface="Arial" pitchFamily="34" charset="0"/>
                  <a:cs typeface="Simplified Arabic" pitchFamily="2" charset="-78"/>
                </a:endParaRPr>
              </a:p>
              <a:p>
                <a:pPr marL="0" marR="0" lvl="0" indent="0" algn="l" defTabSz="914400" rtl="0" eaLnBrk="1" fontAlgn="base" latinLnBrk="0" hangingPunct="1">
                  <a:lnSpc>
                    <a:spcPct val="16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Arial" pitchFamily="34" charset="0"/>
                    <a:cs typeface="Simplified Arabic" pitchFamily="2" charset="-78"/>
                  </a:rPr>
                  <a:t>80</a:t>
                </a:r>
              </a:p>
              <a:p>
                <a:pPr marL="0" marR="0" lvl="0" indent="0" algn="l" defTabSz="914400" rtl="0" eaLnBrk="1" fontAlgn="base" latinLnBrk="0" hangingPunct="1">
                  <a:lnSpc>
                    <a:spcPct val="160000"/>
                  </a:lnSpc>
                  <a:spcBef>
                    <a:spcPct val="0"/>
                  </a:spcBef>
                  <a:spcAft>
                    <a:spcPts val="1000"/>
                  </a:spcAft>
                  <a:buClrTx/>
                  <a:buSzTx/>
                  <a:buFontTx/>
                  <a:buNone/>
                  <a:tabLst/>
                </a:pPr>
                <a:endParaRPr kumimoji="0" lang="en-US" sz="1000" b="0" i="0" u="none" strike="noStrike" cap="none" normalizeH="0" baseline="0" smtClean="0">
                  <a:ln>
                    <a:noFill/>
                  </a:ln>
                  <a:solidFill>
                    <a:schemeClr val="tx1"/>
                  </a:solidFill>
                  <a:effectLst/>
                  <a:latin typeface="Calibri" pitchFamily="34" charset="0"/>
                  <a:ea typeface="Arial" pitchFamily="34" charset="0"/>
                  <a:cs typeface="Simplified Arabic" pitchFamily="2" charset="-78"/>
                </a:endParaRPr>
              </a:p>
              <a:p>
                <a:pPr marL="0" marR="0" lvl="0" indent="0" algn="l" defTabSz="914400" rtl="0" eaLnBrk="1" fontAlgn="base" latinLnBrk="0" hangingPunct="1">
                  <a:lnSpc>
                    <a:spcPct val="16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Arial" pitchFamily="34" charset="0"/>
                    <a:cs typeface="Simplified Arabic" pitchFamily="2" charset="-78"/>
                  </a:rPr>
                  <a:t>60</a:t>
                </a:r>
              </a:p>
              <a:p>
                <a:pPr marL="0" marR="0" lvl="0" indent="0" algn="l" defTabSz="914400" rtl="0" eaLnBrk="1" fontAlgn="base" latinLnBrk="0" hangingPunct="1">
                  <a:lnSpc>
                    <a:spcPct val="160000"/>
                  </a:lnSpc>
                  <a:spcBef>
                    <a:spcPct val="0"/>
                  </a:spcBef>
                  <a:spcAft>
                    <a:spcPts val="1000"/>
                  </a:spcAft>
                  <a:buClrTx/>
                  <a:buSzTx/>
                  <a:buFontTx/>
                  <a:buNone/>
                  <a:tabLst/>
                </a:pPr>
                <a:endParaRPr kumimoji="0" lang="en-US" sz="1000" b="0" i="0" u="none" strike="noStrike" cap="none" normalizeH="0" baseline="0" smtClean="0">
                  <a:ln>
                    <a:noFill/>
                  </a:ln>
                  <a:solidFill>
                    <a:schemeClr val="tx1"/>
                  </a:solidFill>
                  <a:effectLst/>
                  <a:latin typeface="Calibri" pitchFamily="34" charset="0"/>
                  <a:ea typeface="Arial" pitchFamily="34" charset="0"/>
                  <a:cs typeface="Simplified Arabic" pitchFamily="2" charset="-78"/>
                </a:endParaRPr>
              </a:p>
              <a:p>
                <a:pPr marL="0" marR="0" lvl="0" indent="0" algn="l" defTabSz="914400" rtl="0" eaLnBrk="1" fontAlgn="base" latinLnBrk="0" hangingPunct="1">
                  <a:lnSpc>
                    <a:spcPct val="16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Arial" pitchFamily="34" charset="0"/>
                    <a:cs typeface="Simplified Arabic" pitchFamily="2" charset="-78"/>
                  </a:rPr>
                  <a:t>40</a:t>
                </a:r>
              </a:p>
              <a:p>
                <a:pPr marL="0" marR="0" lvl="0" indent="0" algn="l" defTabSz="914400" rtl="0" eaLnBrk="1" fontAlgn="base" latinLnBrk="0" hangingPunct="1">
                  <a:lnSpc>
                    <a:spcPct val="160000"/>
                  </a:lnSpc>
                  <a:spcBef>
                    <a:spcPct val="0"/>
                  </a:spcBef>
                  <a:spcAft>
                    <a:spcPts val="1000"/>
                  </a:spcAft>
                  <a:buClrTx/>
                  <a:buSzTx/>
                  <a:buFontTx/>
                  <a:buNone/>
                  <a:tabLst/>
                </a:pPr>
                <a:endParaRPr kumimoji="0" lang="en-US" sz="1000" b="0" i="0" u="none" strike="noStrike" cap="none" normalizeH="0" baseline="0" smtClean="0">
                  <a:ln>
                    <a:noFill/>
                  </a:ln>
                  <a:solidFill>
                    <a:schemeClr val="tx1"/>
                  </a:solidFill>
                  <a:effectLst/>
                  <a:latin typeface="Calibri" pitchFamily="34" charset="0"/>
                  <a:ea typeface="Arial" pitchFamily="34" charset="0"/>
                  <a:cs typeface="Simplified Arabic" pitchFamily="2" charset="-78"/>
                </a:endParaRPr>
              </a:p>
              <a:p>
                <a:pPr marL="0" marR="0" lvl="0" indent="0" algn="l" defTabSz="914400" rtl="0" eaLnBrk="1" fontAlgn="base" latinLnBrk="0" hangingPunct="1">
                  <a:lnSpc>
                    <a:spcPct val="16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Arial" pitchFamily="34" charset="0"/>
                    <a:cs typeface="Simplified Arabic" pitchFamily="2" charset="-78"/>
                  </a:rPr>
                  <a:t>20</a:t>
                </a:r>
              </a:p>
              <a:p>
                <a:pPr marL="0" marR="0" lvl="0" indent="0" algn="l" defTabSz="914400" rtl="0" eaLnBrk="1" fontAlgn="base" latinLnBrk="0" hangingPunct="1">
                  <a:lnSpc>
                    <a:spcPct val="160000"/>
                  </a:lnSpc>
                  <a:spcBef>
                    <a:spcPct val="0"/>
                  </a:spcBef>
                  <a:spcAft>
                    <a:spcPts val="1000"/>
                  </a:spcAft>
                  <a:buClrTx/>
                  <a:buSzTx/>
                  <a:buFontTx/>
                  <a:buNone/>
                  <a:tabLst/>
                </a:pPr>
                <a:endParaRPr kumimoji="0" lang="en-US" sz="1000" b="0" i="0" u="none" strike="noStrike" cap="none" normalizeH="0" baseline="0" smtClean="0">
                  <a:ln>
                    <a:noFill/>
                  </a:ln>
                  <a:solidFill>
                    <a:schemeClr val="tx1"/>
                  </a:solidFill>
                  <a:effectLst/>
                  <a:latin typeface="Calibri" pitchFamily="34" charset="0"/>
                  <a:ea typeface="Arial" pitchFamily="34" charset="0"/>
                  <a:cs typeface="Simplified Arabic" pitchFamily="2" charset="-78"/>
                </a:endParaRPr>
              </a:p>
              <a:p>
                <a:pPr marL="0" marR="0" lvl="0" indent="0" algn="l" defTabSz="914400" rtl="0" eaLnBrk="1" fontAlgn="base" latinLnBrk="0" hangingPunct="1">
                  <a:lnSpc>
                    <a:spcPct val="160000"/>
                  </a:lnSpc>
                  <a:spcBef>
                    <a:spcPct val="0"/>
                  </a:spcBef>
                  <a:spcAft>
                    <a:spcPts val="1000"/>
                  </a:spcAft>
                  <a:buClrTx/>
                  <a:buSzTx/>
                  <a:buFontTx/>
                  <a:buNone/>
                  <a:tabLst/>
                </a:pPr>
                <a:r>
                  <a:rPr kumimoji="0" lang="ar-EG" sz="1000" b="0" i="0" u="none" strike="noStrike" cap="none" normalizeH="0" baseline="0" smtClean="0">
                    <a:ln>
                      <a:noFill/>
                    </a:ln>
                    <a:solidFill>
                      <a:schemeClr val="tx1"/>
                    </a:solidFill>
                    <a:effectLst/>
                    <a:latin typeface="Calibri" pitchFamily="34" charset="0"/>
                    <a:ea typeface="Arial" pitchFamily="34" charset="0"/>
                    <a:cs typeface="Simplified Arabic" pitchFamily="2" charset="-78"/>
                  </a:rPr>
                  <a:t>صفر</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8006" name="Text Box 6"/>
            <p:cNvSpPr txBox="1">
              <a:spLocks noChangeArrowheads="1"/>
            </p:cNvSpPr>
            <p:nvPr/>
          </p:nvSpPr>
          <p:spPr bwMode="auto">
            <a:xfrm>
              <a:off x="3488" y="11354"/>
              <a:ext cx="6000" cy="360"/>
            </a:xfrm>
            <a:prstGeom prst="rect">
              <a:avLst/>
            </a:prstGeom>
            <a:solidFill>
              <a:srgbClr val="FFFFFF"/>
            </a:solid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EG" sz="900" b="0" i="0" u="none" strike="noStrike" cap="none" normalizeH="0" baseline="0" smtClean="0">
                  <a:ln>
                    <a:noFill/>
                  </a:ln>
                  <a:solidFill>
                    <a:schemeClr val="tx1"/>
                  </a:solidFill>
                  <a:effectLst/>
                  <a:latin typeface="Arial" pitchFamily="34" charset="0"/>
                  <a:ea typeface="Arial" pitchFamily="34" charset="0"/>
                  <a:cs typeface="Arial" pitchFamily="34" charset="0"/>
                </a:rPr>
                <a:t>المرحلة (1)                                                             المرحلة (2)  المرحلة (3</a:t>
              </a:r>
              <a:r>
                <a:rPr kumimoji="0" lang="en-US" sz="900" b="0" i="0" u="none" strike="noStrike" cap="none" normalizeH="0" baseline="0" smtClean="0">
                  <a:ln>
                    <a:noFill/>
                  </a:ln>
                  <a:solidFill>
                    <a:schemeClr val="tx1"/>
                  </a:solidFill>
                  <a:effectLst/>
                  <a:latin typeface="Arial" pitchFamily="34" charset="0"/>
                  <a:ea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bwMode="auto">
          <a:xfrm>
            <a:off x="1071563" y="285750"/>
            <a:ext cx="6543675" cy="6429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1" rtl="1"/>
            <a:r>
              <a:rPr lang="ar-EG" sz="3200" dirty="0" smtClean="0">
                <a:solidFill>
                  <a:schemeClr val="tx1"/>
                </a:solidFill>
                <a:latin typeface="+mj-lt"/>
                <a:ea typeface="+mj-ea"/>
                <a:cs typeface="+mj-cs"/>
              </a:rPr>
              <a:t>مناقشة: رادار القضايا</a:t>
            </a:r>
            <a:endParaRPr lang="en-US" sz="3200" dirty="0" smtClean="0">
              <a:solidFill>
                <a:schemeClr val="tx1"/>
              </a:solidFill>
              <a:latin typeface="+mj-lt"/>
              <a:ea typeface="+mj-ea"/>
              <a:cs typeface="+mj-cs"/>
            </a:endParaRPr>
          </a:p>
        </p:txBody>
      </p:sp>
      <p:sp>
        <p:nvSpPr>
          <p:cNvPr id="105475" name="Rectangle 3"/>
          <p:cNvSpPr>
            <a:spLocks noGrp="1" noChangeArrowheads="1"/>
          </p:cNvSpPr>
          <p:nvPr>
            <p:ph type="body" idx="4294967295"/>
          </p:nvPr>
        </p:nvSpPr>
        <p:spPr>
          <a:xfrm>
            <a:off x="312295" y="1712626"/>
            <a:ext cx="8382000" cy="4253459"/>
          </a:xfrm>
        </p:spPr>
        <p:txBody>
          <a:bodyPr/>
          <a:lstStyle/>
          <a:p>
            <a:pPr marL="0" indent="0" algn="r" rtl="1" eaLnBrk="1" hangingPunct="1">
              <a:buFontTx/>
              <a:buNone/>
            </a:pPr>
            <a:r>
              <a:rPr lang="ar-EG" dirty="0" smtClean="0"/>
              <a:t>ناقش أمام الجلسة العامة ما يلي ...</a:t>
            </a:r>
            <a:endParaRPr lang="en-CA" dirty="0" smtClean="0"/>
          </a:p>
          <a:p>
            <a:pPr marL="0" indent="0" eaLnBrk="1" hangingPunct="1">
              <a:buFontTx/>
              <a:buNone/>
            </a:pPr>
            <a:endParaRPr lang="en-CA" dirty="0" smtClean="0"/>
          </a:p>
          <a:p>
            <a:pPr marL="344488" lvl="0" indent="-344488" algn="r" rtl="1" eaLnBrk="1" hangingPunct="1">
              <a:buFont typeface="Wingdings" pitchFamily="2" charset="2"/>
              <a:buChar char="§"/>
            </a:pPr>
            <a:r>
              <a:rPr lang="ar-SA" dirty="0" smtClean="0"/>
              <a:t>ما هي القضايا التي تحظى بأقصى اهتمام لدى المواطنين في بلدك الآن؟</a:t>
            </a:r>
            <a:endParaRPr lang="ar-EG" dirty="0" smtClean="0"/>
          </a:p>
          <a:p>
            <a:pPr marL="344488" indent="-344488" algn="r" rtl="1" eaLnBrk="1" hangingPunct="1">
              <a:buFont typeface="Wingdings" pitchFamily="2" charset="2"/>
              <a:buChar char="§"/>
            </a:pPr>
            <a:r>
              <a:rPr lang="ar-SA" dirty="0" smtClean="0"/>
              <a:t>وكيف تستجيب قيادتك السياسية لها؟</a:t>
            </a:r>
            <a:endParaRPr lang="ar-EG" dirty="0" smtClean="0"/>
          </a:p>
          <a:p>
            <a:pPr marL="344488" lvl="0" indent="-344488" algn="r" rtl="1" eaLnBrk="1" hangingPunct="1">
              <a:buFont typeface="Wingdings" pitchFamily="2" charset="2"/>
              <a:buChar char="§"/>
            </a:pPr>
            <a:r>
              <a:rPr lang="ar-SA" dirty="0" smtClean="0"/>
              <a:t>وكيف يمكنك ربط نتائج تقييمك بهذه الاهتمامات؟</a:t>
            </a:r>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idx="4294967295"/>
          </p:nvPr>
        </p:nvSpPr>
        <p:spPr bwMode="auto">
          <a:xfrm>
            <a:off x="857250" y="285750"/>
            <a:ext cx="6900863" cy="6429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1" rtl="1"/>
            <a:r>
              <a:rPr lang="ar-EG" sz="3200" dirty="0" smtClean="0">
                <a:solidFill>
                  <a:schemeClr val="tx1"/>
                </a:solidFill>
                <a:latin typeface="+mj-lt"/>
                <a:ea typeface="+mj-ea"/>
                <a:cs typeface="+mj-cs"/>
              </a:rPr>
              <a:t>قضية تغير المناخ في إقليم غرب آسيا</a:t>
            </a:r>
            <a:endParaRPr lang="en-US" sz="3200" dirty="0" smtClean="0">
              <a:solidFill>
                <a:schemeClr val="tx1"/>
              </a:solidFill>
              <a:latin typeface="+mj-lt"/>
              <a:ea typeface="+mj-ea"/>
              <a:cs typeface="+mj-cs"/>
            </a:endParaRPr>
          </a:p>
        </p:txBody>
      </p:sp>
      <p:sp>
        <p:nvSpPr>
          <p:cNvPr id="106499" name="Rectangle 3"/>
          <p:cNvSpPr>
            <a:spLocks noGrp="1"/>
          </p:cNvSpPr>
          <p:nvPr>
            <p:ph type="body" idx="4294967295"/>
          </p:nvPr>
        </p:nvSpPr>
        <p:spPr/>
        <p:txBody>
          <a:bodyPr/>
          <a:lstStyle/>
          <a:p>
            <a:pPr marL="273050" lvl="0" indent="-273050" algn="just" rtl="1">
              <a:buFont typeface="Wingdings" pitchFamily="2" charset="2"/>
              <a:buChar char="§"/>
            </a:pPr>
            <a:r>
              <a:rPr lang="ar-EG" sz="2800" dirty="0" smtClean="0"/>
              <a:t>ظهر الدليل على وجود قدر عال  من الاهتمام السياسي بموضوع تغير المناخ العالمي في إقليم غرب آسيا وخصوصًا في  دول مجلس التعاون الخليجي، وذلك متمثلاً في القرار الذي اتخذه قادة هذه الدول في مؤتمر القمة الثالث لهم بمدينة الرياض. ويبدو أن "ربط الاهتمام بالقضية" قد لعب دوراً أساسياً في وضع قضية تغير المناخ على جدول أعمال العامة وصانعي السياسة. فلقد شهدت القمة التزاماً بتخصيص مبلغ كبير (750 مليون دولار) من جانب المملكة العربية السعودية، والكويت، وقطر، والأمارات العربية المتحدة من أجل دعم البحوث والتطوير في مجال التكنولوجيات الأنظف </a:t>
            </a:r>
            <a:r>
              <a:rPr lang="ar-BH" sz="2800" dirty="0" smtClean="0"/>
              <a:t>للتقليل من آثار ظاهرة ا</a:t>
            </a:r>
            <a:r>
              <a:rPr lang="ar-SA" sz="2800" dirty="0" smtClean="0"/>
              <a:t>لاحترار العالمي</a:t>
            </a:r>
            <a:r>
              <a:rPr lang="ar-EG" sz="2800" dirty="0" smtClean="0"/>
              <a:t>.</a:t>
            </a:r>
            <a:endParaRPr lang="en-US" sz="28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989351" y="194872"/>
            <a:ext cx="6703102" cy="555886"/>
          </a:xfrm>
          <a:noFill/>
          <a:ln w="9525">
            <a:noFill/>
            <a:miter lim="800000"/>
            <a:headEnd/>
            <a:tailEnd/>
          </a:ln>
        </p:spPr>
        <p:style>
          <a:lnRef idx="0">
            <a:scrgbClr r="0" g="0" b="0"/>
          </a:lnRef>
          <a:fillRef idx="1002">
            <a:schemeClr val="lt1"/>
          </a:fillRef>
          <a:effectRef idx="0">
            <a:scrgbClr r="0" g="0" b="0"/>
          </a:effectRef>
          <a:fontRef idx="major"/>
        </p:style>
        <p:txBody>
          <a:bodyPr vert="horz" wrap="square" lIns="0" tIns="45720" rIns="0" bIns="0" numCol="1" anchor="b" anchorCtr="0" compatLnSpc="1">
            <a:prstTxWarp prst="textNoShape">
              <a:avLst/>
            </a:prstTxWarp>
          </a:bodyPr>
          <a:lstStyle/>
          <a:p>
            <a:pPr eaLnBrk="1" hangingPunct="1"/>
            <a:r>
              <a:rPr lang="ar-EG" sz="3200" b="0" dirty="0" smtClean="0">
                <a:solidFill>
                  <a:schemeClr val="tx1"/>
                </a:solidFill>
                <a:ea typeface="MS PGothic" pitchFamily="34" charset="-128"/>
              </a:rPr>
              <a:t>لمحة </a:t>
            </a:r>
            <a:r>
              <a:rPr lang="ar-LB" sz="3200" b="0" dirty="0" smtClean="0">
                <a:solidFill>
                  <a:schemeClr val="tx1"/>
                </a:solidFill>
                <a:ea typeface="MS PGothic" pitchFamily="34" charset="-128"/>
              </a:rPr>
              <a:t>عامة عن </a:t>
            </a:r>
            <a:r>
              <a:rPr lang="ar-EG" sz="3200" b="0" dirty="0" smtClean="0">
                <a:solidFill>
                  <a:schemeClr val="tx1"/>
                </a:solidFill>
                <a:ea typeface="MS PGothic" pitchFamily="34" charset="-128"/>
              </a:rPr>
              <a:t>الجلسات</a:t>
            </a:r>
            <a:endParaRPr lang="en-US" sz="3200" b="0" dirty="0" smtClean="0">
              <a:solidFill>
                <a:schemeClr val="tx1"/>
              </a:solidFill>
              <a:ea typeface="MS PGothic" pitchFamily="34" charset="-128"/>
            </a:endParaRPr>
          </a:p>
        </p:txBody>
      </p:sp>
      <p:sp>
        <p:nvSpPr>
          <p:cNvPr id="31747" name="Rectangle 3"/>
          <p:cNvSpPr>
            <a:spLocks noGrp="1" noChangeArrowheads="1"/>
          </p:cNvSpPr>
          <p:nvPr>
            <p:ph type="body" idx="1"/>
          </p:nvPr>
        </p:nvSpPr>
        <p:spPr>
          <a:xfrm>
            <a:off x="502171" y="1778833"/>
            <a:ext cx="8057213" cy="2895600"/>
          </a:xfrm>
        </p:spPr>
        <p:txBody>
          <a:bodyPr/>
          <a:lstStyle/>
          <a:p>
            <a:pPr algn="r" rtl="1">
              <a:buFont typeface="Wingdings 2" pitchFamily="18" charset="2"/>
              <a:buNone/>
              <a:defRPr/>
            </a:pPr>
            <a:r>
              <a:rPr lang="ar-BH" b="0" dirty="0" smtClean="0">
                <a:solidFill>
                  <a:schemeClr val="tx1"/>
                </a:solidFill>
                <a:ea typeface="MS PGothic" pitchFamily="34" charset="-128"/>
              </a:rPr>
              <a:t>الجلسة الأولى: المقدمة</a:t>
            </a:r>
          </a:p>
          <a:p>
            <a:pPr algn="r" rtl="1">
              <a:buFont typeface="Wingdings 2" pitchFamily="18" charset="2"/>
              <a:buNone/>
              <a:defRPr/>
            </a:pPr>
            <a:r>
              <a:rPr lang="ar-BH" b="0" dirty="0" smtClean="0">
                <a:solidFill>
                  <a:schemeClr val="tx1"/>
                </a:solidFill>
                <a:ea typeface="MS PGothic" pitchFamily="34" charset="-128"/>
              </a:rPr>
              <a:t>الجلسة الثانية: أثر العملية</a:t>
            </a:r>
          </a:p>
          <a:p>
            <a:pPr algn="r" rtl="1">
              <a:buFont typeface="Wingdings 2" pitchFamily="18" charset="2"/>
              <a:buNone/>
              <a:defRPr/>
            </a:pPr>
            <a:r>
              <a:rPr lang="ar-LB" dirty="0" smtClean="0">
                <a:solidFill>
                  <a:schemeClr val="tx1"/>
                </a:solidFill>
                <a:ea typeface="MS PGothic" pitchFamily="34" charset="-128"/>
              </a:rPr>
              <a:t>ا</a:t>
            </a:r>
            <a:r>
              <a:rPr lang="ar-BH" dirty="0" smtClean="0">
                <a:solidFill>
                  <a:schemeClr val="tx1"/>
                </a:solidFill>
                <a:ea typeface="MS PGothic" pitchFamily="34" charset="-128"/>
              </a:rPr>
              <a:t>لجلسة الثالثة: بناء استراتيجية التأثير</a:t>
            </a:r>
          </a:p>
          <a:p>
            <a:pPr algn="r" rtl="1" eaLnBrk="1" hangingPunct="1">
              <a:buFont typeface="Wingdings 2" pitchFamily="18" charset="2"/>
              <a:buNone/>
              <a:defRPr/>
            </a:pPr>
            <a:endParaRPr lang="ar-LB" b="0" dirty="0" smtClean="0">
              <a:solidFill>
                <a:schemeClr val="tx1"/>
              </a:solidFill>
            </a:endParaRPr>
          </a:p>
          <a:p>
            <a:pPr eaLnBrk="1" hangingPunct="1">
              <a:buFont typeface="Wingdings 2" pitchFamily="18" charset="2"/>
              <a:buNone/>
              <a:defRPr/>
            </a:pPr>
            <a:endParaRPr lang="en-US" b="0" dirty="0" smtClean="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502115"/>
            <a:ext cx="7227888" cy="715963"/>
          </a:xfrm>
          <a:noFill/>
          <a:ln w="9525">
            <a:noFill/>
            <a:miter lim="800000"/>
            <a:headEnd/>
            <a:tailEnd/>
          </a:ln>
        </p:spPr>
        <p:style>
          <a:lnRef idx="0">
            <a:scrgbClr r="0" g="0" b="0"/>
          </a:lnRef>
          <a:fillRef idx="1002">
            <a:schemeClr val="lt1"/>
          </a:fillRef>
          <a:effectRef idx="0">
            <a:scrgbClr r="0" g="0" b="0"/>
          </a:effectRef>
          <a:fontRef idx="major"/>
        </p:style>
        <p:txBody>
          <a:bodyPr vert="horz" wrap="square" lIns="0" tIns="45720" rIns="0" bIns="0" numCol="1" anchor="b" anchorCtr="0" compatLnSpc="1">
            <a:prstTxWarp prst="textNoShape">
              <a:avLst/>
            </a:prstTxWarp>
          </a:bodyPr>
          <a:lstStyle/>
          <a:p>
            <a:pPr eaLnBrk="1" hangingPunct="1"/>
            <a:r>
              <a:rPr lang="ar-LB" sz="3200" b="0" dirty="0" smtClean="0">
                <a:solidFill>
                  <a:schemeClr val="tx1"/>
                </a:solidFill>
                <a:ea typeface="MS PGothic" pitchFamily="34" charset="-128"/>
              </a:rPr>
              <a:t/>
            </a:r>
            <a:br>
              <a:rPr lang="ar-LB" sz="3200" b="0" dirty="0" smtClean="0">
                <a:solidFill>
                  <a:schemeClr val="tx1"/>
                </a:solidFill>
                <a:ea typeface="MS PGothic" pitchFamily="34" charset="-128"/>
              </a:rPr>
            </a:br>
            <a:r>
              <a:rPr lang="ar-LB" sz="3200" b="0" dirty="0" smtClean="0">
                <a:solidFill>
                  <a:schemeClr val="tx1"/>
                </a:solidFill>
                <a:ea typeface="MS PGothic" pitchFamily="34" charset="-128"/>
              </a:rPr>
              <a:t> تستند استراتيجية التأثيرعلى أنشطة الاتصالات...</a:t>
            </a:r>
            <a:br>
              <a:rPr lang="ar-LB" sz="3200" b="0" dirty="0" smtClean="0">
                <a:solidFill>
                  <a:schemeClr val="tx1"/>
                </a:solidFill>
                <a:ea typeface="MS PGothic" pitchFamily="34" charset="-128"/>
              </a:rPr>
            </a:br>
            <a:endParaRPr lang="en-US" sz="3200" b="0" dirty="0" smtClean="0">
              <a:solidFill>
                <a:schemeClr val="tx1"/>
              </a:solidFill>
              <a:ea typeface="MS PGothic" pitchFamily="34" charset="-128"/>
            </a:endParaRPr>
          </a:p>
        </p:txBody>
      </p:sp>
      <p:graphicFrame>
        <p:nvGraphicFramePr>
          <p:cNvPr id="219139" name="Group 3"/>
          <p:cNvGraphicFramePr>
            <a:graphicFrameLocks noGrp="1"/>
          </p:cNvGraphicFramePr>
          <p:nvPr>
            <p:ph idx="1"/>
          </p:nvPr>
        </p:nvGraphicFramePr>
        <p:xfrm>
          <a:off x="414517" y="1729567"/>
          <a:ext cx="8339739" cy="4670511"/>
        </p:xfrm>
        <a:graphic>
          <a:graphicData uri="http://schemas.openxmlformats.org/drawingml/2006/table">
            <a:tbl>
              <a:tblPr/>
              <a:tblGrid>
                <a:gridCol w="3429000"/>
                <a:gridCol w="3482975"/>
                <a:gridCol w="1427764"/>
              </a:tblGrid>
              <a:tr h="73859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800" b="1" i="0" u="none" strike="noStrike" cap="none" normalizeH="0" baseline="0" dirty="0" smtClean="0">
                          <a:ln>
                            <a:noFill/>
                          </a:ln>
                          <a:solidFill>
                            <a:srgbClr val="FF0000"/>
                          </a:solidFill>
                          <a:effectLst/>
                          <a:latin typeface="Arial" charset="0"/>
                          <a:ea typeface="MS PGothic" pitchFamily="34" charset="-128"/>
                        </a:rPr>
                        <a:t>أنشطة الاتصالات</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Pct val="60000"/>
                        <a:buFont typeface="Wingdings 2" pitchFamily="18" charset="2"/>
                        <a:buNone/>
                        <a:tabLst/>
                      </a:pPr>
                      <a:r>
                        <a:rPr kumimoji="0" lang="ar-LB" sz="2800" b="1" i="0" u="none" strike="noStrike" cap="none" normalizeH="0" baseline="0" dirty="0" smtClean="0">
                          <a:ln>
                            <a:noFill/>
                          </a:ln>
                          <a:solidFill>
                            <a:srgbClr val="FF0000"/>
                          </a:solidFill>
                          <a:effectLst/>
                          <a:latin typeface="Arial" charset="0"/>
                          <a:ea typeface="MS PGothic" pitchFamily="34" charset="-128"/>
                        </a:rPr>
                        <a:t>استراتيجية التأثير</a:t>
                      </a:r>
                      <a:endParaRPr kumimoji="0" lang="en-US" sz="2800" b="1" i="0" u="none" strike="noStrike" cap="none" normalizeH="0" baseline="0" dirty="0" smtClean="0">
                        <a:ln>
                          <a:noFill/>
                        </a:ln>
                        <a:solidFill>
                          <a:srgbClr val="FF0000"/>
                        </a:solidFill>
                        <a:effectLst/>
                        <a:latin typeface="Arial" charset="0"/>
                        <a:ea typeface="MS PGothic"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66"/>
                        </a:buClr>
                        <a:buSzPct val="60000"/>
                        <a:buFont typeface="Wingdings 2" pitchFamily="18" charset="2"/>
                        <a:buNone/>
                        <a:tabLst/>
                      </a:pPr>
                      <a:endParaRPr kumimoji="0" lang="en-US" sz="2000" b="0" i="0" u="none" strike="noStrike" cap="none" normalizeH="0" baseline="0" smtClean="0">
                        <a:ln>
                          <a:noFill/>
                        </a:ln>
                        <a:solidFill>
                          <a:srgbClr val="006666"/>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202">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lang="ar-EG" sz="2400" kern="1200" dirty="0" smtClean="0">
                          <a:solidFill>
                            <a:schemeClr val="tx1"/>
                          </a:solidFill>
                          <a:latin typeface="+mn-lt"/>
                          <a:ea typeface="+mn-ea"/>
                          <a:cs typeface="+mn-cs"/>
                        </a:rPr>
                        <a:t>التركيز على توصيل النتائج والتوصيات بشكل فعال وكفء.</a:t>
                      </a:r>
                      <a:endParaRPr kumimoji="0" lang="ar-LB" sz="2000" b="0" i="0" u="none" strike="noStrike" cap="none" normalizeH="0" baseline="0" dirty="0" smtClean="0">
                        <a:ln>
                          <a:noFill/>
                        </a:ln>
                        <a:solidFill>
                          <a:schemeClr val="tx1"/>
                        </a:solidFill>
                        <a:effectLst/>
                        <a:latin typeface="Arial"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lang="ar-EG" sz="2400" kern="1200" dirty="0" smtClean="0">
                          <a:solidFill>
                            <a:schemeClr val="tx1"/>
                          </a:solidFill>
                          <a:latin typeface="+mn-lt"/>
                          <a:ea typeface="+mn-ea"/>
                          <a:cs typeface="+mn-cs"/>
                        </a:rPr>
                        <a:t>التركيز على تحقيق تغيير، وعلى إمكانية القيام بالدور الذي تلعبه كمساهم في التغيير.</a:t>
                      </a:r>
                      <a:endParaRPr kumimoji="0" lang="ar-LB" sz="2000" b="0" i="0" u="none" strike="noStrike" cap="none" normalizeH="0" baseline="0" dirty="0" smtClean="0">
                        <a:ln>
                          <a:noFill/>
                        </a:ln>
                        <a:solidFill>
                          <a:schemeClr val="tx1"/>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rgbClr val="FF0066"/>
                        </a:buClr>
                        <a:buSzPct val="60000"/>
                        <a:buFont typeface="Wingdings 2" pitchFamily="18" charset="2"/>
                        <a:buNone/>
                        <a:tabLst/>
                      </a:pPr>
                      <a:r>
                        <a:rPr kumimoji="0" lang="ar-EG" sz="2800" b="1" i="0" u="none" strike="noStrike" cap="none" normalizeH="0" baseline="0" dirty="0" smtClean="0">
                          <a:ln>
                            <a:noFill/>
                          </a:ln>
                          <a:solidFill>
                            <a:srgbClr val="006666"/>
                          </a:solidFill>
                          <a:effectLst/>
                          <a:latin typeface="Arial" charset="0"/>
                          <a:ea typeface="MS PGothic" pitchFamily="34" charset="-128"/>
                        </a:rPr>
                        <a:t>الهدف</a:t>
                      </a:r>
                      <a:endParaRPr kumimoji="0" lang="en-US" sz="2800" b="1" i="0" u="none" strike="noStrike" cap="none" normalizeH="0" baseline="0" dirty="0" smtClean="0">
                        <a:ln>
                          <a:noFill/>
                        </a:ln>
                        <a:solidFill>
                          <a:srgbClr val="006666"/>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202">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lang="ar-EG" sz="2400" kern="1200" dirty="0" smtClean="0">
                          <a:solidFill>
                            <a:schemeClr val="tx1"/>
                          </a:solidFill>
                          <a:latin typeface="+mn-lt"/>
                          <a:ea typeface="+mn-ea"/>
                          <a:cs typeface="+mn-cs"/>
                        </a:rPr>
                        <a:t>القاعدة الجماهيرية الأوسع نطاقاً.</a:t>
                      </a:r>
                      <a:endParaRPr kumimoji="0" lang="en-US" sz="2000" b="0" i="0" u="none" strike="noStrike" cap="none" normalizeH="0" baseline="0" dirty="0" smtClean="0">
                        <a:ln>
                          <a:noFill/>
                        </a:ln>
                        <a:solidFill>
                          <a:srgbClr val="006666"/>
                        </a:solidFill>
                        <a:effectLst/>
                        <a:latin typeface="Arial"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lang="ar-EG" sz="2400" kern="1200" dirty="0" smtClean="0">
                          <a:solidFill>
                            <a:schemeClr val="tx1"/>
                          </a:solidFill>
                          <a:latin typeface="+mn-lt"/>
                          <a:ea typeface="+mn-ea"/>
                          <a:cs typeface="+mn-cs"/>
                        </a:rPr>
                        <a:t>مجموعة صغيرة من الشخصيات الرئيسية الفاعلة، وأولئك الذين لهم اتصال بهم.</a:t>
                      </a:r>
                      <a:endParaRPr kumimoji="0" lang="ar-LB" sz="2000" b="0" i="0" u="none" strike="noStrike" cap="none" normalizeH="0" baseline="0" dirty="0" smtClean="0">
                        <a:ln>
                          <a:noFill/>
                        </a:ln>
                        <a:solidFill>
                          <a:schemeClr val="tx1"/>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rgbClr val="FF0066"/>
                        </a:buClr>
                        <a:buSzPct val="60000"/>
                        <a:buFont typeface="Wingdings 2" pitchFamily="18" charset="2"/>
                        <a:buNone/>
                        <a:tabLst/>
                      </a:pPr>
                      <a:r>
                        <a:rPr kumimoji="0" lang="ar-LB" sz="2800" b="1" i="0" u="none" strike="noStrike" cap="none" normalizeH="0" baseline="0" dirty="0" smtClean="0">
                          <a:ln>
                            <a:noFill/>
                          </a:ln>
                          <a:solidFill>
                            <a:srgbClr val="006666"/>
                          </a:solidFill>
                          <a:effectLst/>
                          <a:latin typeface="Arial" charset="0"/>
                          <a:ea typeface="MS PGothic" pitchFamily="34" charset="-128"/>
                        </a:rPr>
                        <a:t>الجمهور</a:t>
                      </a:r>
                      <a:endParaRPr kumimoji="0" lang="en-US" sz="2800" b="1" i="0" u="none" strike="noStrike" cap="none" normalizeH="0" baseline="0" dirty="0" smtClean="0">
                        <a:ln>
                          <a:noFill/>
                        </a:ln>
                        <a:solidFill>
                          <a:srgbClr val="006666"/>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6725">
                <a:tc>
                  <a:txBody>
                    <a:bodyPr/>
                    <a:lstStyle/>
                    <a:p>
                      <a:pPr marL="0" marR="0" lvl="0" indent="0" algn="just" defTabSz="914400" rtl="1" eaLnBrk="1" fontAlgn="base" latinLnBrk="0" hangingPunct="1">
                        <a:lnSpc>
                          <a:spcPct val="100000"/>
                        </a:lnSpc>
                        <a:spcBef>
                          <a:spcPct val="20000"/>
                        </a:spcBef>
                        <a:spcAft>
                          <a:spcPct val="0"/>
                        </a:spcAft>
                        <a:buClr>
                          <a:srgbClr val="FF0066"/>
                        </a:buClr>
                        <a:buSzPct val="60000"/>
                        <a:buFont typeface="Wingdings 2" pitchFamily="18" charset="2"/>
                        <a:buNone/>
                        <a:tabLst/>
                      </a:pPr>
                      <a:r>
                        <a:rPr lang="ar-EG" sz="2400" kern="1200" dirty="0" smtClean="0">
                          <a:solidFill>
                            <a:schemeClr val="tx1"/>
                          </a:solidFill>
                          <a:latin typeface="+mn-lt"/>
                          <a:ea typeface="+mn-ea"/>
                          <a:cs typeface="+mn-cs"/>
                        </a:rPr>
                        <a:t>جزء من استراتيجية التأثير؛ وغالبًا ما يتم تطبيقه قرب نهاية الاستراتيجية عندما تتم معرفة النتائج والتوصيات.</a:t>
                      </a:r>
                      <a:endParaRPr kumimoji="0" lang="ar-LB" sz="2000" b="0" i="0" u="none" strike="noStrike" cap="none" normalizeH="0" baseline="0" dirty="0" smtClean="0">
                        <a:ln>
                          <a:noFill/>
                        </a:ln>
                        <a:solidFill>
                          <a:schemeClr val="tx1"/>
                        </a:solidFill>
                        <a:effectLst/>
                        <a:latin typeface="Arial"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lang="ar-EG" sz="2400" kern="1200" dirty="0" smtClean="0">
                          <a:solidFill>
                            <a:schemeClr val="tx1"/>
                          </a:solidFill>
                          <a:latin typeface="+mn-lt"/>
                          <a:ea typeface="+mn-ea"/>
                          <a:cs typeface="+mn-cs"/>
                        </a:rPr>
                        <a:t>يوضع في بداية عملية التقييم، ويُراَقب ويعدل خلال العملية.</a:t>
                      </a:r>
                      <a:endParaRPr kumimoji="0" lang="ar-LB" sz="2000" b="0" i="0" u="none" strike="noStrike" cap="none" normalizeH="0" baseline="0" dirty="0" smtClean="0">
                        <a:ln>
                          <a:noFill/>
                        </a:ln>
                        <a:solidFill>
                          <a:schemeClr val="tx1"/>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rgbClr val="FF0066"/>
                        </a:buClr>
                        <a:buSzPct val="60000"/>
                        <a:buFont typeface="Wingdings 2" pitchFamily="18" charset="2"/>
                        <a:buNone/>
                        <a:tabLst/>
                      </a:pPr>
                      <a:r>
                        <a:rPr kumimoji="0" lang="ar-LB" sz="2800" b="1" i="0" u="none" strike="noStrike" cap="none" normalizeH="0" baseline="0" dirty="0" smtClean="0">
                          <a:ln>
                            <a:noFill/>
                          </a:ln>
                          <a:solidFill>
                            <a:srgbClr val="006666"/>
                          </a:solidFill>
                          <a:effectLst/>
                          <a:latin typeface="Arial" charset="0"/>
                          <a:ea typeface="MS PGothic" pitchFamily="34" charset="-128"/>
                        </a:rPr>
                        <a:t>التوقيت</a:t>
                      </a:r>
                      <a:endParaRPr kumimoji="0" lang="en-US" sz="2800" b="1" i="0" u="none" strike="noStrike" cap="none" normalizeH="0" baseline="0" dirty="0" smtClean="0">
                        <a:ln>
                          <a:noFill/>
                        </a:ln>
                        <a:solidFill>
                          <a:srgbClr val="006666"/>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bwMode="auto">
          <a:xfrm>
            <a:off x="857250" y="214313"/>
            <a:ext cx="7115175" cy="654050"/>
          </a:xfrm>
          <a:prstGeom prst="rect">
            <a:avLst/>
          </a:prstGeom>
          <a:noFill/>
          <a:ln w="9525">
            <a:noFill/>
            <a:miter lim="800000"/>
            <a:headEnd/>
            <a:tailEnd/>
          </a:ln>
        </p:spPr>
        <p:style>
          <a:lnRef idx="0">
            <a:scrgbClr r="0" g="0" b="0"/>
          </a:lnRef>
          <a:fillRef idx="1002">
            <a:schemeClr val="lt1"/>
          </a:fillRef>
          <a:effectRef idx="0">
            <a:scrgbClr r="0" g="0" b="0"/>
          </a:effectRef>
          <a:fontRef idx="major"/>
        </p:style>
        <p:txBody>
          <a:bodyPr vert="horz" wrap="square" lIns="0" tIns="45720" rIns="0" bIns="0" numCol="1" anchor="b" anchorCtr="0" compatLnSpc="1">
            <a:prstTxWarp prst="textNoShape">
              <a:avLst/>
            </a:prstTxWarp>
          </a:bodyPr>
          <a:lstStyle/>
          <a:p>
            <a:pPr eaLnBrk="1" hangingPunct="1">
              <a:defRPr/>
            </a:pPr>
            <a:r>
              <a:rPr lang="ar-EG" sz="3200" dirty="0" smtClean="0">
                <a:solidFill>
                  <a:schemeClr val="tx1"/>
                </a:solidFill>
                <a:ea typeface="MS PGothic" pitchFamily="34" charset="-128"/>
              </a:rPr>
              <a:t>مخرجات الوحدة التدريبية</a:t>
            </a:r>
            <a:endParaRPr lang="en-US" sz="3200" dirty="0" smtClean="0">
              <a:solidFill>
                <a:schemeClr val="tx1"/>
              </a:solidFill>
              <a:ea typeface="MS PGothic" pitchFamily="34" charset="-128"/>
            </a:endParaRPr>
          </a:p>
        </p:txBody>
      </p:sp>
      <p:sp>
        <p:nvSpPr>
          <p:cNvPr id="73733" name="Rectangle 3"/>
          <p:cNvSpPr>
            <a:spLocks noGrp="1"/>
          </p:cNvSpPr>
          <p:nvPr>
            <p:ph type="body" idx="4294967295"/>
          </p:nvPr>
        </p:nvSpPr>
        <p:spPr/>
        <p:txBody>
          <a:bodyPr/>
          <a:lstStyle/>
          <a:p>
            <a:pPr marL="273050" indent="-273050" algn="just" rtl="1" eaLnBrk="1" hangingPunct="1">
              <a:buFont typeface="Wingdings" pitchFamily="2" charset="2"/>
              <a:buChar char="§"/>
            </a:pPr>
            <a:r>
              <a:rPr lang="ar-SA" dirty="0" smtClean="0">
                <a:solidFill>
                  <a:schemeClr val="tx1"/>
                </a:solidFill>
                <a:latin typeface="+mn-lt"/>
                <a:ea typeface="+mn-ea"/>
                <a:cs typeface="+mn-cs"/>
              </a:rPr>
              <a:t>وضع أساس استراتيجية تأثير لما يلي صدوره من تقرير حالة البيئة / تقرير التقييم البيئي الوطني المتكامل داخل بلد الدارس المشارك.</a:t>
            </a:r>
            <a:endParaRPr lang="ar-EG" dirty="0" smtClean="0">
              <a:solidFill>
                <a:schemeClr val="tx1"/>
              </a:solidFill>
              <a:latin typeface="+mn-lt"/>
              <a:ea typeface="+mn-ea"/>
              <a:cs typeface="+mn-cs"/>
            </a:endParaRPr>
          </a:p>
          <a:p>
            <a:pPr marL="273050" indent="-273050" algn="just" rtl="1" eaLnBrk="1" hangingPunct="1">
              <a:buFont typeface="Wingdings" pitchFamily="2" charset="2"/>
              <a:buChar char="§"/>
            </a:pPr>
            <a:endParaRPr lang="en-US" dirty="0" smtClean="0"/>
          </a:p>
          <a:p>
            <a:pPr lvl="0" algn="just" rtl="1">
              <a:buFont typeface="Wingdings" pitchFamily="2" charset="2"/>
              <a:buChar char="§"/>
            </a:pPr>
            <a:r>
              <a:rPr lang="ar-SA" dirty="0" smtClean="0">
                <a:solidFill>
                  <a:schemeClr val="tx1"/>
                </a:solidFill>
                <a:latin typeface="+mn-lt"/>
                <a:ea typeface="+mn-ea"/>
                <a:cs typeface="+mn-cs"/>
              </a:rPr>
              <a:t>أن ترى نفسك قادرًا على أن يكون لك تأثيراً فعلياً على عملية اتخاذ القرار.</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289154" y="239844"/>
            <a:ext cx="5951096" cy="560804"/>
          </a:xfrm>
          <a:noFill/>
          <a:ln w="9525">
            <a:noFill/>
            <a:miter lim="800000"/>
            <a:headEnd/>
            <a:tailEnd/>
          </a:ln>
        </p:spPr>
        <p:style>
          <a:lnRef idx="0">
            <a:scrgbClr r="0" g="0" b="0"/>
          </a:lnRef>
          <a:fillRef idx="1002">
            <a:schemeClr val="lt1"/>
          </a:fillRef>
          <a:effectRef idx="0">
            <a:scrgbClr r="0" g="0" b="0"/>
          </a:effectRef>
          <a:fontRef idx="major"/>
        </p:style>
        <p:txBody>
          <a:bodyPr vert="horz" wrap="square" lIns="0" tIns="45720" rIns="0" bIns="0" numCol="1" anchor="b" anchorCtr="0" compatLnSpc="1">
            <a:prstTxWarp prst="textNoShape">
              <a:avLst/>
            </a:prstTxWarp>
          </a:bodyPr>
          <a:lstStyle/>
          <a:p>
            <a:pPr eaLnBrk="1" hangingPunct="1"/>
            <a:r>
              <a:rPr lang="ar-LB" sz="3200" b="0" dirty="0" smtClean="0">
                <a:solidFill>
                  <a:schemeClr val="tx1"/>
                </a:solidFill>
                <a:ea typeface="MS PGothic" pitchFamily="34" charset="-128"/>
              </a:rPr>
              <a:t>خطوات بناء استراتيجية التأثير</a:t>
            </a:r>
          </a:p>
        </p:txBody>
      </p:sp>
      <p:sp>
        <p:nvSpPr>
          <p:cNvPr id="109571" name="Rectangle 3"/>
          <p:cNvSpPr>
            <a:spLocks noGrp="1" noChangeArrowheads="1"/>
          </p:cNvSpPr>
          <p:nvPr>
            <p:ph type="body" idx="1"/>
          </p:nvPr>
        </p:nvSpPr>
        <p:spPr>
          <a:xfrm>
            <a:off x="579438" y="1603948"/>
            <a:ext cx="8229600" cy="4723723"/>
          </a:xfrm>
        </p:spPr>
        <p:txBody>
          <a:bodyPr/>
          <a:lstStyle/>
          <a:p>
            <a:pPr marL="609600" indent="-609600" algn="just" rtl="1" eaLnBrk="1" hangingPunct="1">
              <a:lnSpc>
                <a:spcPct val="80000"/>
              </a:lnSpc>
              <a:spcBef>
                <a:spcPts val="1800"/>
              </a:spcBef>
              <a:spcAft>
                <a:spcPct val="75000"/>
              </a:spcAft>
              <a:buClrTx/>
              <a:buSzPct val="100000"/>
              <a:buFont typeface="Wingdings" pitchFamily="2" charset="2"/>
              <a:buChar char="§"/>
            </a:pPr>
            <a:r>
              <a:rPr lang="ar-EG" sz="2800" b="0" dirty="0" smtClean="0">
                <a:solidFill>
                  <a:schemeClr val="tx1"/>
                </a:solidFill>
              </a:rPr>
              <a:t>إعداد بيان التغيير؛ ما هو الأثر المفترض أن يحدثه تقييمك.</a:t>
            </a:r>
          </a:p>
          <a:p>
            <a:pPr marL="609600" indent="-609600" algn="just" rtl="1" eaLnBrk="1" hangingPunct="1">
              <a:lnSpc>
                <a:spcPct val="80000"/>
              </a:lnSpc>
              <a:spcBef>
                <a:spcPts val="1800"/>
              </a:spcBef>
              <a:spcAft>
                <a:spcPct val="75000"/>
              </a:spcAft>
              <a:buClrTx/>
              <a:buSzPct val="100000"/>
              <a:buFont typeface="Wingdings" pitchFamily="2" charset="2"/>
              <a:buChar char="§"/>
            </a:pPr>
            <a:r>
              <a:rPr lang="ar-LB" sz="2800" b="0" dirty="0" smtClean="0">
                <a:solidFill>
                  <a:schemeClr val="tx1"/>
                </a:solidFill>
              </a:rPr>
              <a:t>إدارة العلاقات</a:t>
            </a:r>
            <a:r>
              <a:rPr lang="ar-EG" sz="2800" b="0" dirty="0" smtClean="0">
                <a:solidFill>
                  <a:schemeClr val="tx1"/>
                </a:solidFill>
              </a:rPr>
              <a:t>؛</a:t>
            </a:r>
            <a:r>
              <a:rPr lang="ar-LB" sz="2800" b="0" dirty="0" smtClean="0">
                <a:solidFill>
                  <a:schemeClr val="tx1"/>
                </a:solidFill>
              </a:rPr>
              <a:t> تحديد الأطراف الفاعلة الأساسية التي تريد التأثير عليهم، وإقامة علاقات تو</a:t>
            </a:r>
            <a:r>
              <a:rPr lang="ar-BH" sz="2800" b="0" dirty="0" smtClean="0">
                <a:solidFill>
                  <a:schemeClr val="tx1"/>
                </a:solidFill>
              </a:rPr>
              <a:t>ا</a:t>
            </a:r>
            <a:r>
              <a:rPr lang="ar-LB" sz="2800" b="0" dirty="0" smtClean="0">
                <a:solidFill>
                  <a:schemeClr val="tx1"/>
                </a:solidFill>
              </a:rPr>
              <a:t>صل </a:t>
            </a:r>
            <a:r>
              <a:rPr lang="ar-BH" sz="2800" b="0" dirty="0" smtClean="0">
                <a:solidFill>
                  <a:schemeClr val="tx1"/>
                </a:solidFill>
              </a:rPr>
              <a:t>مع</a:t>
            </a:r>
            <a:r>
              <a:rPr lang="ar-LB" sz="2800" b="0" dirty="0" smtClean="0">
                <a:solidFill>
                  <a:schemeClr val="tx1"/>
                </a:solidFill>
              </a:rPr>
              <a:t>هم.</a:t>
            </a:r>
          </a:p>
          <a:p>
            <a:pPr marL="609600" indent="-609600" algn="just" rtl="1" eaLnBrk="1" hangingPunct="1">
              <a:lnSpc>
                <a:spcPct val="80000"/>
              </a:lnSpc>
              <a:spcAft>
                <a:spcPct val="75000"/>
              </a:spcAft>
              <a:buClrTx/>
              <a:buSzPct val="100000"/>
              <a:buFont typeface="Wingdings" pitchFamily="2" charset="2"/>
              <a:buChar char="§"/>
            </a:pPr>
            <a:r>
              <a:rPr lang="ar-LB" sz="2800" b="0" dirty="0" smtClean="0">
                <a:solidFill>
                  <a:schemeClr val="tx1"/>
                </a:solidFill>
              </a:rPr>
              <a:t>إدارة المعرفة</a:t>
            </a:r>
            <a:r>
              <a:rPr lang="ar-EG" sz="2800" b="0" dirty="0" smtClean="0">
                <a:solidFill>
                  <a:schemeClr val="tx1"/>
                </a:solidFill>
              </a:rPr>
              <a:t>؛</a:t>
            </a:r>
            <a:r>
              <a:rPr lang="ar-LB" sz="2800" b="0" dirty="0" smtClean="0">
                <a:solidFill>
                  <a:schemeClr val="tx1"/>
                </a:solidFill>
              </a:rPr>
              <a:t> </a:t>
            </a:r>
            <a:r>
              <a:rPr lang="ar-EG" sz="2800" b="0" dirty="0" smtClean="0">
                <a:solidFill>
                  <a:schemeClr val="tx1"/>
                </a:solidFill>
              </a:rPr>
              <a:t>جمع وتحليل المع</a:t>
            </a:r>
            <a:r>
              <a:rPr lang="ar-BH" sz="2800" b="0" dirty="0" smtClean="0">
                <a:solidFill>
                  <a:schemeClr val="tx1"/>
                </a:solidFill>
              </a:rPr>
              <a:t>لومات</a:t>
            </a:r>
            <a:r>
              <a:rPr lang="ar-EG" sz="2800" b="0" dirty="0" smtClean="0">
                <a:solidFill>
                  <a:schemeClr val="tx1"/>
                </a:solidFill>
              </a:rPr>
              <a:t> المستخدمة فى التقييم.</a:t>
            </a:r>
            <a:endParaRPr lang="ar-LB" sz="2800" b="0" dirty="0" smtClean="0">
              <a:solidFill>
                <a:schemeClr val="tx1"/>
              </a:solidFill>
            </a:endParaRPr>
          </a:p>
          <a:p>
            <a:pPr marL="609600" indent="-609600" algn="just" rtl="1" eaLnBrk="1" hangingPunct="1">
              <a:lnSpc>
                <a:spcPct val="80000"/>
              </a:lnSpc>
              <a:spcAft>
                <a:spcPct val="75000"/>
              </a:spcAft>
              <a:buClrTx/>
              <a:buSzPct val="100000"/>
              <a:buFont typeface="Wingdings" pitchFamily="2" charset="2"/>
              <a:buChar char="§"/>
            </a:pPr>
            <a:r>
              <a:rPr lang="ar-LB" sz="2800" b="0" dirty="0" smtClean="0">
                <a:solidFill>
                  <a:schemeClr val="tx1"/>
                </a:solidFill>
              </a:rPr>
              <a:t>إدارة الفرص</a:t>
            </a:r>
            <a:r>
              <a:rPr lang="ar-EG" sz="2800" b="0" dirty="0" smtClean="0">
                <a:solidFill>
                  <a:schemeClr val="tx1"/>
                </a:solidFill>
              </a:rPr>
              <a:t>؛</a:t>
            </a:r>
            <a:r>
              <a:rPr lang="ar-LB" sz="2800" b="0" dirty="0" smtClean="0">
                <a:solidFill>
                  <a:schemeClr val="tx1"/>
                </a:solidFill>
              </a:rPr>
              <a:t> </a:t>
            </a:r>
            <a:r>
              <a:rPr lang="ar-EG" sz="2800" b="0" dirty="0" smtClean="0">
                <a:solidFill>
                  <a:schemeClr val="tx1"/>
                </a:solidFill>
              </a:rPr>
              <a:t>كيفية توصيل تلك المع</a:t>
            </a:r>
            <a:r>
              <a:rPr lang="ar-BH" sz="2800" b="0" dirty="0" smtClean="0">
                <a:solidFill>
                  <a:schemeClr val="tx1"/>
                </a:solidFill>
              </a:rPr>
              <a:t>لومات</a:t>
            </a:r>
            <a:r>
              <a:rPr lang="ar-EG" sz="2800" b="0" dirty="0" smtClean="0">
                <a:solidFill>
                  <a:schemeClr val="tx1"/>
                </a:solidFill>
              </a:rPr>
              <a:t> إلي أيدي الأطراف الذين تريد التأثير </a:t>
            </a:r>
            <a:r>
              <a:rPr lang="ar-BH" sz="2800" b="0" dirty="0" smtClean="0">
                <a:solidFill>
                  <a:schemeClr val="tx1"/>
                </a:solidFill>
              </a:rPr>
              <a:t>علي</a:t>
            </a:r>
            <a:r>
              <a:rPr lang="ar-EG" sz="2800" b="0" dirty="0" smtClean="0">
                <a:solidFill>
                  <a:schemeClr val="tx1"/>
                </a:solidFill>
              </a:rPr>
              <a:t>هم.</a:t>
            </a:r>
            <a:endParaRPr lang="ar-LB" sz="2800" b="0" dirty="0" smtClean="0">
              <a:solidFill>
                <a:schemeClr val="tx1"/>
              </a:solidFill>
            </a:endParaRPr>
          </a:p>
          <a:p>
            <a:pPr marL="609600" indent="-609600" algn="just" rtl="1" eaLnBrk="1" hangingPunct="1">
              <a:lnSpc>
                <a:spcPct val="80000"/>
              </a:lnSpc>
              <a:spcAft>
                <a:spcPct val="75000"/>
              </a:spcAft>
              <a:buClrTx/>
              <a:buSzPct val="100000"/>
              <a:buFont typeface="Wingdings" pitchFamily="2" charset="2"/>
              <a:buChar char="§"/>
            </a:pPr>
            <a:r>
              <a:rPr lang="ar-LB" sz="2800" b="0" dirty="0" smtClean="0">
                <a:solidFill>
                  <a:schemeClr val="tx1"/>
                </a:solidFill>
              </a:rPr>
              <a:t>الرصد والتطوير</a:t>
            </a:r>
            <a:r>
              <a:rPr lang="ar-EG" sz="2800" b="0" dirty="0" smtClean="0">
                <a:solidFill>
                  <a:schemeClr val="tx1"/>
                </a:solidFill>
              </a:rPr>
              <a:t>؛</a:t>
            </a:r>
            <a:r>
              <a:rPr lang="ar-LB" sz="2800" b="0" dirty="0" smtClean="0">
                <a:solidFill>
                  <a:schemeClr val="tx1"/>
                </a:solidFill>
              </a:rPr>
              <a:t> </a:t>
            </a:r>
            <a:r>
              <a:rPr lang="ar-EG" sz="2800" b="0" dirty="0" smtClean="0">
                <a:solidFill>
                  <a:schemeClr val="tx1"/>
                </a:solidFill>
              </a:rPr>
              <a:t>تحديد ما إذا كانت استراتيجية التأثير تحقق النتائج المرجوة منها، والقيام بإدخال التعديلات عليها إذا استدعى الأمر لذلك.</a:t>
            </a:r>
            <a:endParaRPr lang="en-US" sz="2800" b="0" dirty="0" smtClean="0">
              <a:solidFill>
                <a:schemeClr val="tx1"/>
              </a:solidFill>
            </a:endParaRPr>
          </a:p>
          <a:p>
            <a:pPr marL="609600" indent="-609600" algn="just" rtl="1" eaLnBrk="1" hangingPunct="1">
              <a:lnSpc>
                <a:spcPct val="80000"/>
              </a:lnSpc>
              <a:spcAft>
                <a:spcPct val="75000"/>
              </a:spcAft>
              <a:buClrTx/>
              <a:buSzPct val="100000"/>
              <a:buFont typeface="Wingdings" pitchFamily="2" charset="2"/>
              <a:buChar char="§"/>
            </a:pPr>
            <a:endParaRPr lang="ar-LB" sz="2800" b="0" dirty="0" smtClean="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p:cNvSpPr>
          <p:nvPr>
            <p:ph type="title" idx="4294967295"/>
          </p:nvPr>
        </p:nvSpPr>
        <p:spPr bwMode="auto">
          <a:xfrm>
            <a:off x="785813" y="4453"/>
            <a:ext cx="6900862" cy="796925"/>
          </a:xfrm>
          <a:prstGeom prst="rect">
            <a:avLst/>
          </a:prstGeom>
          <a:noFill/>
          <a:ln w="9525">
            <a:noFill/>
            <a:miter lim="800000"/>
            <a:headEnd/>
            <a:tailEnd/>
          </a:ln>
        </p:spPr>
        <p:style>
          <a:lnRef idx="0">
            <a:scrgbClr r="0" g="0" b="0"/>
          </a:lnRef>
          <a:fillRef idx="1002">
            <a:schemeClr val="lt1"/>
          </a:fillRef>
          <a:effectRef idx="0">
            <a:scrgbClr r="0" g="0" b="0"/>
          </a:effectRef>
          <a:fontRef idx="major"/>
        </p:style>
        <p:txBody>
          <a:bodyPr vert="horz" wrap="square" lIns="0" tIns="45720" rIns="0" bIns="0" numCol="1" anchor="b" anchorCtr="0" compatLnSpc="1">
            <a:prstTxWarp prst="textNoShape">
              <a:avLst/>
            </a:prstTxWarp>
          </a:bodyPr>
          <a:lstStyle/>
          <a:p>
            <a:pPr eaLnBrk="1" hangingPunct="1"/>
            <a:r>
              <a:rPr lang="ar-EG" sz="3200" dirty="0" smtClean="0">
                <a:solidFill>
                  <a:schemeClr val="tx1"/>
                </a:solidFill>
                <a:ea typeface="MS PGothic" pitchFamily="34" charset="-128"/>
              </a:rPr>
              <a:t>اعتبارات خاصة ب</a:t>
            </a:r>
            <a:r>
              <a:rPr lang="ar-LB" sz="3200" dirty="0" smtClean="0">
                <a:solidFill>
                  <a:schemeClr val="tx1"/>
                </a:solidFill>
                <a:ea typeface="MS PGothic" pitchFamily="34" charset="-128"/>
              </a:rPr>
              <a:t>بناء استراتيجية التأثير</a:t>
            </a:r>
            <a:endParaRPr lang="en-US" sz="3200" dirty="0" smtClean="0">
              <a:solidFill>
                <a:schemeClr val="tx1"/>
              </a:solidFill>
              <a:ea typeface="MS PGothic" pitchFamily="34" charset="-128"/>
            </a:endParaRPr>
          </a:p>
        </p:txBody>
      </p:sp>
      <p:sp>
        <p:nvSpPr>
          <p:cNvPr id="110595" name="Rectangle 3"/>
          <p:cNvSpPr>
            <a:spLocks noGrp="1"/>
          </p:cNvSpPr>
          <p:nvPr>
            <p:ph type="body" idx="4294967295"/>
          </p:nvPr>
        </p:nvSpPr>
        <p:spPr>
          <a:xfrm>
            <a:off x="457200" y="1600200"/>
            <a:ext cx="8229600" cy="4972050"/>
          </a:xfrm>
        </p:spPr>
        <p:txBody>
          <a:bodyPr/>
          <a:lstStyle/>
          <a:p>
            <a:pPr marL="273050" indent="-273050" algn="r" rtl="1">
              <a:spcBef>
                <a:spcPts val="1800"/>
              </a:spcBef>
              <a:spcAft>
                <a:spcPts val="1800"/>
              </a:spcAft>
              <a:buFont typeface="Wingdings" pitchFamily="2" charset="2"/>
              <a:buChar char="§"/>
            </a:pPr>
            <a:r>
              <a:rPr lang="ar-EG" sz="2800" dirty="0" smtClean="0"/>
              <a:t>من هم المشتركون في العملية نفسها، وهل يضفون:</a:t>
            </a:r>
          </a:p>
          <a:p>
            <a:pPr marL="1073150" lvl="2" indent="-273050" algn="r" rtl="1">
              <a:spcBef>
                <a:spcPts val="1800"/>
              </a:spcBef>
              <a:spcAft>
                <a:spcPts val="1800"/>
              </a:spcAft>
              <a:buFont typeface="Wingdings" pitchFamily="2" charset="2"/>
              <a:buChar char="ü"/>
            </a:pPr>
            <a:r>
              <a:rPr lang="ar-EG" sz="2800" b="1" dirty="0" smtClean="0">
                <a:ea typeface="+mn-ea"/>
              </a:rPr>
              <a:t>الشرعية</a:t>
            </a:r>
            <a:r>
              <a:rPr lang="ar-EG" b="1" dirty="0" smtClean="0">
                <a:ea typeface="+mn-ea"/>
              </a:rPr>
              <a:t>، </a:t>
            </a:r>
            <a:r>
              <a:rPr lang="ar-EG" sz="2500" dirty="0" smtClean="0">
                <a:ea typeface="+mn-ea"/>
              </a:rPr>
              <a:t>والتي </a:t>
            </a:r>
            <a:r>
              <a:rPr lang="ar-EG" sz="2500" dirty="0" smtClean="0"/>
              <a:t> تعني تأكيد تطبيق التقييم بطريقة عادلة ومقبولة سياسياً، مع وضع وجهات نظر ومعتقدات الجمهور المستقبل في الاعتبار؛</a:t>
            </a:r>
          </a:p>
          <a:p>
            <a:pPr marL="1073150" lvl="2" indent="-273050" algn="r" rtl="1">
              <a:spcBef>
                <a:spcPts val="1800"/>
              </a:spcBef>
              <a:spcAft>
                <a:spcPts val="1800"/>
              </a:spcAft>
              <a:buFont typeface="Wingdings" pitchFamily="2" charset="2"/>
              <a:buChar char="ü"/>
            </a:pPr>
            <a:r>
              <a:rPr lang="ar-EG" sz="2800" b="1" dirty="0" smtClean="0">
                <a:ea typeface="+mn-ea"/>
              </a:rPr>
              <a:t>الوضوح</a:t>
            </a:r>
            <a:r>
              <a:rPr lang="ar-EG" sz="2500" dirty="0" smtClean="0"/>
              <a:t>، الذي يعني </a:t>
            </a:r>
            <a:r>
              <a:rPr lang="ar-SA" sz="2500" dirty="0" smtClean="0"/>
              <a:t>تقديم ما يحتاجه المستخدمين من معلومات</a:t>
            </a:r>
            <a:r>
              <a:rPr lang="ar-EG" sz="2500" dirty="0" smtClean="0"/>
              <a:t>؛</a:t>
            </a:r>
          </a:p>
          <a:p>
            <a:pPr marL="1073150" lvl="2" indent="-273050" algn="r" rtl="1">
              <a:spcBef>
                <a:spcPts val="1800"/>
              </a:spcBef>
              <a:spcAft>
                <a:spcPts val="1800"/>
              </a:spcAft>
              <a:buFont typeface="Wingdings" pitchFamily="2" charset="2"/>
              <a:buChar char="ü"/>
            </a:pPr>
            <a:r>
              <a:rPr lang="ar-EG" sz="2800" b="1" dirty="0" smtClean="0">
                <a:ea typeface="+mn-ea"/>
              </a:rPr>
              <a:t>المصداقية، </a:t>
            </a:r>
            <a:r>
              <a:rPr lang="ar-EG" sz="2500" dirty="0" smtClean="0"/>
              <a:t>التي</a:t>
            </a:r>
            <a:r>
              <a:rPr lang="ar-EG" sz="2800" dirty="0" smtClean="0"/>
              <a:t> </a:t>
            </a:r>
            <a:r>
              <a:rPr lang="ar-EG" sz="2500" dirty="0" smtClean="0"/>
              <a:t>تعنى إمكانية الوثوق في المعلومات من الناحية العلمية والتقنية.</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Text Box 3"/>
          <p:cNvSpPr txBox="1">
            <a:spLocks noChangeArrowheads="1"/>
          </p:cNvSpPr>
          <p:nvPr/>
        </p:nvSpPr>
        <p:spPr bwMode="auto">
          <a:xfrm>
            <a:off x="1685925" y="254830"/>
            <a:ext cx="5832475" cy="584775"/>
          </a:xfrm>
          <a:prstGeom prst="rect">
            <a:avLst/>
          </a:prstGeom>
          <a:noFill/>
          <a:ln w="9525">
            <a:noFill/>
            <a:miter lim="800000"/>
            <a:headEnd/>
            <a:tailEnd/>
          </a:ln>
        </p:spPr>
        <p:txBody>
          <a:bodyPr>
            <a:spAutoFit/>
          </a:bodyPr>
          <a:lstStyle/>
          <a:p>
            <a:pPr algn="ctr" rtl="1">
              <a:spcBef>
                <a:spcPct val="50000"/>
              </a:spcBef>
            </a:pPr>
            <a:r>
              <a:rPr lang="ar-LB" sz="3200" dirty="0"/>
              <a:t>مثال حول استراتيجية التأثير</a:t>
            </a:r>
            <a:endParaRPr lang="en-US" sz="3200" dirty="0"/>
          </a:p>
        </p:txBody>
      </p:sp>
      <p:pic>
        <p:nvPicPr>
          <p:cNvPr id="120833" name="Picture 1"/>
          <p:cNvPicPr>
            <a:picLocks noChangeAspect="1" noChangeArrowheads="1"/>
          </p:cNvPicPr>
          <p:nvPr/>
        </p:nvPicPr>
        <p:blipFill>
          <a:blip r:embed="rId3" cstate="print"/>
          <a:srcRect l="1195" t="4048" r="1694" b="1183"/>
          <a:stretch>
            <a:fillRect/>
          </a:stretch>
        </p:blipFill>
        <p:spPr bwMode="auto">
          <a:xfrm>
            <a:off x="1777263" y="1184222"/>
            <a:ext cx="5664104" cy="52465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0" y="269587"/>
            <a:ext cx="8229600" cy="584775"/>
          </a:xfrm>
          <a:noFill/>
          <a:ln w="9525">
            <a:noFill/>
            <a:miter lim="800000"/>
            <a:headEnd/>
            <a:tailEnd/>
          </a:ln>
        </p:spPr>
        <p:txBody>
          <a:bodyPr>
            <a:spAutoFit/>
          </a:bodyPr>
          <a:lstStyle/>
          <a:p>
            <a:pPr rtl="1" eaLnBrk="1" hangingPunct="1">
              <a:spcBef>
                <a:spcPct val="50000"/>
              </a:spcBef>
            </a:pPr>
            <a:r>
              <a:rPr lang="ar-EG" sz="3200" b="0" kern="1200" dirty="0" smtClean="0">
                <a:solidFill>
                  <a:schemeClr val="tx1"/>
                </a:solidFill>
                <a:latin typeface="Arial" charset="0"/>
                <a:ea typeface="MS PGothic" pitchFamily="34" charset="-128"/>
                <a:cs typeface="+mn-cs"/>
              </a:rPr>
              <a:t>الخطوة الأولى: صياغة بيان "التغيير"</a:t>
            </a:r>
            <a:r>
              <a:rPr lang="ar-LB" sz="3200" b="0" kern="1200" dirty="0" smtClean="0">
                <a:solidFill>
                  <a:schemeClr val="tx1"/>
                </a:solidFill>
                <a:latin typeface="Arial" charset="0"/>
                <a:ea typeface="MS PGothic" pitchFamily="34" charset="-128"/>
                <a:cs typeface="+mn-cs"/>
              </a:rPr>
              <a:t> </a:t>
            </a:r>
            <a:endParaRPr lang="en-US" sz="3200" b="0" kern="1200" dirty="0" smtClean="0">
              <a:solidFill>
                <a:schemeClr val="tx1"/>
              </a:solidFill>
              <a:latin typeface="Arial" charset="0"/>
              <a:ea typeface="MS PGothic" pitchFamily="34" charset="-128"/>
              <a:cs typeface="+mn-cs"/>
            </a:endParaRPr>
          </a:p>
        </p:txBody>
      </p:sp>
      <p:sp>
        <p:nvSpPr>
          <p:cNvPr id="222212" name="AutoShape 4"/>
          <p:cNvSpPr>
            <a:spLocks noChangeArrowheads="1"/>
          </p:cNvSpPr>
          <p:nvPr/>
        </p:nvSpPr>
        <p:spPr bwMode="auto">
          <a:xfrm>
            <a:off x="599606" y="1408113"/>
            <a:ext cx="8239593" cy="3958366"/>
          </a:xfrm>
          <a:prstGeom prst="cloudCallout">
            <a:avLst>
              <a:gd name="adj1" fmla="val -8796"/>
              <a:gd name="adj2" fmla="val 102417"/>
            </a:avLst>
          </a:prstGeom>
          <a:gradFill rotWithShape="1">
            <a:gsLst>
              <a:gs pos="0">
                <a:srgbClr val="FFEBFA"/>
              </a:gs>
              <a:gs pos="30000">
                <a:srgbClr val="C4D6EB"/>
              </a:gs>
              <a:gs pos="60001">
                <a:srgbClr val="85C2FF"/>
              </a:gs>
              <a:gs pos="100000">
                <a:srgbClr val="5E9EFF"/>
              </a:gs>
            </a:gsLst>
            <a:path path="rect">
              <a:fillToRect l="50000" t="50000" r="50000" b="50000"/>
            </a:path>
          </a:gradFill>
          <a:ln w="9525">
            <a:solidFill>
              <a:schemeClr val="tx1"/>
            </a:solidFill>
            <a:round/>
            <a:headEnd/>
            <a:tailEnd/>
          </a:ln>
        </p:spPr>
        <p:txBody>
          <a:bodyPr/>
          <a:lstStyle/>
          <a:p>
            <a:pPr algn="ctr" rtl="1"/>
            <a:r>
              <a:rPr lang="ar-EG" dirty="0" smtClean="0"/>
              <a:t>وما الذي سيتم تغييره أو عمله بطريقة مختلفة كنتيجة مباشرة للتقييم؟</a:t>
            </a:r>
            <a:endParaRPr lang="ar-L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22212"/>
                                        </p:tgtEl>
                                        <p:attrNameLst>
                                          <p:attrName>style.visibility</p:attrName>
                                        </p:attrNameLst>
                                      </p:cBhvr>
                                      <p:to>
                                        <p:strVal val="visible"/>
                                      </p:to>
                                    </p:set>
                                    <p:anim calcmode="lin" valueType="num">
                                      <p:cBhvr>
                                        <p:cTn id="7" dur="1000" fill="hold"/>
                                        <p:tgtEl>
                                          <p:spTgt spid="222212"/>
                                        </p:tgtEl>
                                        <p:attrNameLst>
                                          <p:attrName>ppt_w</p:attrName>
                                        </p:attrNameLst>
                                      </p:cBhvr>
                                      <p:tavLst>
                                        <p:tav tm="0">
                                          <p:val>
                                            <p:fltVal val="0"/>
                                          </p:val>
                                        </p:tav>
                                        <p:tav tm="100000">
                                          <p:val>
                                            <p:strVal val="#ppt_w"/>
                                          </p:val>
                                        </p:tav>
                                      </p:tavLst>
                                    </p:anim>
                                    <p:anim calcmode="lin" valueType="num">
                                      <p:cBhvr>
                                        <p:cTn id="8" dur="1000" fill="hold"/>
                                        <p:tgtEl>
                                          <p:spTgt spid="222212"/>
                                        </p:tgtEl>
                                        <p:attrNameLst>
                                          <p:attrName>ppt_h</p:attrName>
                                        </p:attrNameLst>
                                      </p:cBhvr>
                                      <p:tavLst>
                                        <p:tav tm="0">
                                          <p:val>
                                            <p:fltVal val="0"/>
                                          </p:val>
                                        </p:tav>
                                        <p:tav tm="100000">
                                          <p:val>
                                            <p:strVal val="#ppt_h"/>
                                          </p:val>
                                        </p:tav>
                                      </p:tavLst>
                                    </p:anim>
                                    <p:anim calcmode="lin" valueType="num">
                                      <p:cBhvr>
                                        <p:cTn id="9" dur="1000" fill="hold"/>
                                        <p:tgtEl>
                                          <p:spTgt spid="222212"/>
                                        </p:tgtEl>
                                        <p:attrNameLst>
                                          <p:attrName>style.rotation</p:attrName>
                                        </p:attrNameLst>
                                      </p:cBhvr>
                                      <p:tavLst>
                                        <p:tav tm="0">
                                          <p:val>
                                            <p:fltVal val="90"/>
                                          </p:val>
                                        </p:tav>
                                        <p:tav tm="100000">
                                          <p:val>
                                            <p:fltVal val="0"/>
                                          </p:val>
                                        </p:tav>
                                      </p:tavLst>
                                    </p:anim>
                                    <p:animEffect transition="in" filter="fade">
                                      <p:cBhvr>
                                        <p:cTn id="10" dur="1000"/>
                                        <p:tgtEl>
                                          <p:spTgt spid="222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AutoShape 5"/>
          <p:cNvSpPr>
            <a:spLocks noChangeArrowheads="1"/>
          </p:cNvSpPr>
          <p:nvPr/>
        </p:nvSpPr>
        <p:spPr bwMode="auto">
          <a:xfrm>
            <a:off x="449263" y="1162050"/>
            <a:ext cx="8070850" cy="5340350"/>
          </a:xfrm>
          <a:prstGeom prst="star24">
            <a:avLst>
              <a:gd name="adj" fmla="val 37500"/>
            </a:avLst>
          </a:prstGeom>
          <a:gradFill rotWithShape="1">
            <a:gsLst>
              <a:gs pos="0">
                <a:srgbClr val="66CCFF"/>
              </a:gs>
              <a:gs pos="100000">
                <a:srgbClr val="0033CC">
                  <a:alpha val="74001"/>
                </a:srgbClr>
              </a:gs>
            </a:gsLst>
            <a:path path="shape">
              <a:fillToRect l="50000" t="50000" r="50000" b="50000"/>
            </a:path>
          </a:gradFill>
          <a:ln w="9525">
            <a:solidFill>
              <a:schemeClr val="tx1"/>
            </a:solidFill>
            <a:miter lim="800000"/>
            <a:headEnd/>
            <a:tailEnd/>
          </a:ln>
        </p:spPr>
        <p:txBody>
          <a:bodyPr wrap="none" anchor="ctr"/>
          <a:lstStyle/>
          <a:p>
            <a:pPr algn="ctr" rtl="1" eaLnBrk="0" hangingPunct="0"/>
            <a:r>
              <a:rPr lang="ar-EG" dirty="0" smtClean="0"/>
              <a:t>بيان التغيير</a:t>
            </a:r>
            <a:r>
              <a:rPr lang="ar-LB" dirty="0"/>
              <a:t/>
            </a:r>
            <a:br>
              <a:rPr lang="ar-LB" dirty="0"/>
            </a:br>
            <a:r>
              <a:rPr lang="ar-LB" dirty="0"/>
              <a:t>قد يكون </a:t>
            </a:r>
            <a:r>
              <a:rPr lang="ar-LB" dirty="0" smtClean="0"/>
              <a:t>شامل، </a:t>
            </a:r>
            <a:r>
              <a:rPr lang="ar-EG" dirty="0" smtClean="0"/>
              <a:t>و</a:t>
            </a:r>
            <a:r>
              <a:rPr lang="ar-LB" dirty="0" smtClean="0"/>
              <a:t>قد </a:t>
            </a:r>
            <a:r>
              <a:rPr lang="ar-LB" dirty="0"/>
              <a:t/>
            </a:r>
            <a:br>
              <a:rPr lang="ar-LB" dirty="0"/>
            </a:br>
            <a:r>
              <a:rPr lang="ar-LB" dirty="0"/>
              <a:t>يحدد آليات السياسات الرئيسية </a:t>
            </a:r>
            <a:br>
              <a:rPr lang="ar-LB" dirty="0"/>
            </a:br>
            <a:r>
              <a:rPr lang="ar-LB" dirty="0"/>
              <a:t>   أو يركز على </a:t>
            </a:r>
            <a:br>
              <a:rPr lang="ar-LB" dirty="0"/>
            </a:br>
            <a:r>
              <a:rPr lang="ar-LB" dirty="0"/>
              <a:t>  مجال واحد </a:t>
            </a:r>
            <a:r>
              <a:rPr lang="ar-LB" dirty="0" smtClean="0"/>
              <a:t>ذ</a:t>
            </a:r>
            <a:r>
              <a:rPr lang="ar-BH" dirty="0" smtClean="0"/>
              <a:t>و</a:t>
            </a:r>
            <a:r>
              <a:rPr lang="ar-LB" dirty="0" smtClean="0"/>
              <a:t> أولوية</a:t>
            </a:r>
            <a:endParaRPr lang="en-US" b="1" dirty="0">
              <a:solidFill>
                <a:srgbClr val="000066"/>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785813" y="314832"/>
            <a:ext cx="6829425" cy="584775"/>
          </a:xfrm>
          <a:noFill/>
          <a:ln w="9525">
            <a:noFill/>
            <a:miter lim="800000"/>
            <a:headEnd/>
            <a:tailEnd/>
          </a:ln>
        </p:spPr>
        <p:txBody>
          <a:bodyPr vert="horz" wrap="square" lIns="91440" tIns="45720" rIns="91440" bIns="45720" numCol="1" anchor="ctr" anchorCtr="0" compatLnSpc="1">
            <a:prstTxWarp prst="textNoShape">
              <a:avLst/>
            </a:prstTxWarp>
            <a:spAutoFit/>
          </a:bodyPr>
          <a:lstStyle/>
          <a:p>
            <a:pPr rtl="1" eaLnBrk="1" hangingPunct="1">
              <a:spcBef>
                <a:spcPct val="50000"/>
              </a:spcBef>
            </a:pPr>
            <a:r>
              <a:rPr lang="ar-EG" sz="3200" b="0" kern="1200" dirty="0" smtClean="0">
                <a:solidFill>
                  <a:schemeClr val="tx1"/>
                </a:solidFill>
                <a:latin typeface="Arial" charset="0"/>
                <a:ea typeface="MS PGothic" pitchFamily="34" charset="-128"/>
                <a:cs typeface="+mn-cs"/>
              </a:rPr>
              <a:t>أمثلة على بيانات التغيير</a:t>
            </a:r>
            <a:endParaRPr lang="en-US" sz="3200" b="0" kern="1200" dirty="0" smtClean="0">
              <a:solidFill>
                <a:schemeClr val="tx1"/>
              </a:solidFill>
              <a:latin typeface="Arial" charset="0"/>
              <a:ea typeface="MS PGothic" pitchFamily="34" charset="-128"/>
              <a:cs typeface="+mn-cs"/>
            </a:endParaRPr>
          </a:p>
        </p:txBody>
      </p:sp>
      <p:sp>
        <p:nvSpPr>
          <p:cNvPr id="114691" name="Rectangle 3"/>
          <p:cNvSpPr>
            <a:spLocks noGrp="1" noChangeArrowheads="1"/>
          </p:cNvSpPr>
          <p:nvPr>
            <p:ph type="body" idx="4294967295"/>
          </p:nvPr>
        </p:nvSpPr>
        <p:spPr>
          <a:xfrm>
            <a:off x="427219" y="1495269"/>
            <a:ext cx="8229600" cy="4829175"/>
          </a:xfrm>
        </p:spPr>
        <p:txBody>
          <a:bodyPr/>
          <a:lstStyle/>
          <a:p>
            <a:pPr marL="273050" indent="-273050" algn="just" rtl="1" eaLnBrk="1" hangingPunct="1">
              <a:buClrTx/>
              <a:buSzPct val="100000"/>
              <a:buFont typeface="Wingdings" pitchFamily="2" charset="2"/>
              <a:buChar char="§"/>
            </a:pPr>
            <a:r>
              <a:rPr lang="ar-EG" sz="2800" b="0" dirty="0" smtClean="0">
                <a:solidFill>
                  <a:schemeClr val="tx1"/>
                </a:solidFill>
              </a:rPr>
              <a:t>وقد تطغى على بيان التغيير صفة العمومية، ويكون التركيز فيه بشكل أساسي على حث صناع السياسات على استخدام تقرير التقييم البيئي المتكامل؛ فعلى سبيل المثال:</a:t>
            </a:r>
          </a:p>
          <a:p>
            <a:pPr algn="just" rtl="1">
              <a:buNone/>
            </a:pPr>
            <a:r>
              <a:rPr lang="ar-EG" sz="2800" b="0" i="1" dirty="0" smtClean="0">
                <a:solidFill>
                  <a:schemeClr val="tx1"/>
                </a:solidFill>
              </a:rPr>
              <a:t> </a:t>
            </a:r>
            <a:endParaRPr lang="en-US" sz="2800" b="0" i="1" dirty="0" smtClean="0">
              <a:solidFill>
                <a:schemeClr val="tx1"/>
              </a:solidFill>
            </a:endParaRPr>
          </a:p>
          <a:p>
            <a:pPr algn="just" rtl="1">
              <a:buNone/>
            </a:pPr>
            <a:r>
              <a:rPr lang="ar-EG" sz="2800" b="0" dirty="0" smtClean="0">
                <a:solidFill>
                  <a:schemeClr val="tx1"/>
                </a:solidFill>
              </a:rPr>
              <a:t>سيستخدم متخذو القرار بالإدارات الرئيسية المعلومات التي تم جمعها خلال التقييم لتحديد أولويات السياسة والخطط الاستراتيجية للإدارة والموازنات؛</a:t>
            </a:r>
          </a:p>
          <a:p>
            <a:pPr algn="just" rtl="1">
              <a:buNone/>
            </a:pPr>
            <a:r>
              <a:rPr lang="ar-EG" sz="2800" b="0" u="sng" dirty="0" smtClean="0">
                <a:solidFill>
                  <a:schemeClr val="tx1"/>
                </a:solidFill>
              </a:rPr>
              <a:t>أو</a:t>
            </a:r>
          </a:p>
          <a:p>
            <a:pPr algn="just" rtl="1">
              <a:buNone/>
            </a:pPr>
            <a:r>
              <a:rPr lang="ar-EG" sz="2800" b="0" dirty="0" smtClean="0">
                <a:solidFill>
                  <a:schemeClr val="tx1"/>
                </a:solidFill>
              </a:rPr>
              <a:t>سوف يقوم المخططون على المستويين الوطني والمحلي بمراجعة نتائج التقييم وتحضير مذكرات السياسة الداخلية عن كيفية تناول توصيات التقييم</a:t>
            </a:r>
            <a:r>
              <a:rPr lang="ar-EG" sz="2800" b="0" i="1" dirty="0" smtClean="0">
                <a:solidFill>
                  <a:schemeClr val="tx1"/>
                </a:solidFill>
              </a:rPr>
              <a:t>.</a:t>
            </a:r>
          </a:p>
          <a:p>
            <a:pPr algn="just" rtl="1">
              <a:buNone/>
            </a:pPr>
            <a:endParaRPr lang="en-US" sz="2800" b="0" u="sng"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4690">
                                            <p:txEl>
                                              <p:charRg st="4294967295" end="4294967295"/>
                                            </p:txEl>
                                          </p:spTgt>
                                        </p:tgtEl>
                                        <p:attrNameLst>
                                          <p:attrName>style.visibility</p:attrName>
                                        </p:attrNameLst>
                                      </p:cBhvr>
                                      <p:to>
                                        <p:strVal val="visible"/>
                                      </p:to>
                                    </p:set>
                                    <p:animEffect transition="in" filter="fade">
                                      <p:cBhvr>
                                        <p:cTn id="7" dur="2000"/>
                                        <p:tgtEl>
                                          <p:spTgt spid="114690">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4691">
                                            <p:txEl>
                                              <p:pRg st="0" end="0"/>
                                            </p:txEl>
                                          </p:spTgt>
                                        </p:tgtEl>
                                        <p:attrNameLst>
                                          <p:attrName>style.visibility</p:attrName>
                                        </p:attrNameLst>
                                      </p:cBhvr>
                                      <p:to>
                                        <p:strVal val="visible"/>
                                      </p:to>
                                    </p:set>
                                    <p:animEffect transition="in" filter="wipe(left)">
                                      <p:cBhvr>
                                        <p:cTn id="12" dur="500"/>
                                        <p:tgtEl>
                                          <p:spTgt spid="1146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4691">
                                            <p:txEl>
                                              <p:pRg st="1" end="1"/>
                                            </p:txEl>
                                          </p:spTgt>
                                        </p:tgtEl>
                                        <p:attrNameLst>
                                          <p:attrName>style.visibility</p:attrName>
                                        </p:attrNameLst>
                                      </p:cBhvr>
                                      <p:to>
                                        <p:strVal val="visible"/>
                                      </p:to>
                                    </p:set>
                                    <p:animEffect transition="in" filter="wipe(left)">
                                      <p:cBhvr>
                                        <p:cTn id="17" dur="500"/>
                                        <p:tgtEl>
                                          <p:spTgt spid="1146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4691">
                                            <p:txEl>
                                              <p:pRg st="2" end="2"/>
                                            </p:txEl>
                                          </p:spTgt>
                                        </p:tgtEl>
                                        <p:attrNameLst>
                                          <p:attrName>style.visibility</p:attrName>
                                        </p:attrNameLst>
                                      </p:cBhvr>
                                      <p:to>
                                        <p:strVal val="visible"/>
                                      </p:to>
                                    </p:set>
                                    <p:animEffect transition="in" filter="wipe(left)">
                                      <p:cBhvr>
                                        <p:cTn id="22" dur="500"/>
                                        <p:tgtEl>
                                          <p:spTgt spid="1146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4691">
                                            <p:txEl>
                                              <p:pRg st="3" end="3"/>
                                            </p:txEl>
                                          </p:spTgt>
                                        </p:tgtEl>
                                        <p:attrNameLst>
                                          <p:attrName>style.visibility</p:attrName>
                                        </p:attrNameLst>
                                      </p:cBhvr>
                                      <p:to>
                                        <p:strVal val="visible"/>
                                      </p:to>
                                    </p:set>
                                    <p:animEffect transition="in" filter="wipe(left)">
                                      <p:cBhvr>
                                        <p:cTn id="27" dur="500"/>
                                        <p:tgtEl>
                                          <p:spTgt spid="1146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4691">
                                            <p:txEl>
                                              <p:pRg st="4" end="4"/>
                                            </p:txEl>
                                          </p:spTgt>
                                        </p:tgtEl>
                                        <p:attrNameLst>
                                          <p:attrName>style.visibility</p:attrName>
                                        </p:attrNameLst>
                                      </p:cBhvr>
                                      <p:to>
                                        <p:strVal val="visible"/>
                                      </p:to>
                                    </p:set>
                                    <p:animEffect transition="in" filter="wipe(left)">
                                      <p:cBhvr>
                                        <p:cTn id="32" dur="500"/>
                                        <p:tgtEl>
                                          <p:spTgt spid="1146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114691"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3"/>
          <p:cNvSpPr>
            <a:spLocks noGrp="1" noChangeArrowheads="1"/>
          </p:cNvSpPr>
          <p:nvPr>
            <p:ph type="body" idx="4294967295"/>
          </p:nvPr>
        </p:nvSpPr>
        <p:spPr>
          <a:xfrm>
            <a:off x="500063" y="1500188"/>
            <a:ext cx="8089301" cy="5000625"/>
          </a:xfr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algn="r" rtl="1" eaLnBrk="1" hangingPunct="1">
              <a:buClrTx/>
              <a:buSzPct val="100000"/>
              <a:buFont typeface="Wingdings" pitchFamily="2" charset="2"/>
              <a:buChar char="§"/>
            </a:pPr>
            <a:r>
              <a:rPr lang="ar-EG" sz="2800" b="0" dirty="0" smtClean="0">
                <a:solidFill>
                  <a:schemeClr val="tx1"/>
                </a:solidFill>
              </a:rPr>
              <a:t>يمكن أيضاً لبيان التغيير أن يحدد آليات السياسات الرئيسية.</a:t>
            </a:r>
            <a:endParaRPr lang="en-US" sz="2800" b="0" dirty="0" smtClean="0">
              <a:solidFill>
                <a:schemeClr val="tx1"/>
              </a:solidFill>
            </a:endParaRPr>
          </a:p>
          <a:p>
            <a:pPr marL="273050" indent="-273050" algn="r" rtl="1" eaLnBrk="1" hangingPunct="1">
              <a:buFontTx/>
              <a:buNone/>
            </a:pPr>
            <a:endParaRPr lang="en-US" sz="2800" b="0" dirty="0" smtClean="0">
              <a:solidFill>
                <a:schemeClr val="tx1"/>
              </a:solidFill>
            </a:endParaRPr>
          </a:p>
          <a:p>
            <a:pPr marL="639763" lvl="1" indent="-246063" algn="r" rtl="1" eaLnBrk="1" hangingPunct="1">
              <a:buSzPct val="60000"/>
              <a:buFontTx/>
              <a:buNone/>
            </a:pPr>
            <a:r>
              <a:rPr lang="en-US" b="0" dirty="0" smtClean="0">
                <a:solidFill>
                  <a:schemeClr val="tx1"/>
                </a:solidFill>
                <a:ea typeface="+mn-ea"/>
              </a:rPr>
              <a:t>	</a:t>
            </a:r>
            <a:r>
              <a:rPr lang="ar-EG" b="0" dirty="0" smtClean="0">
                <a:solidFill>
                  <a:schemeClr val="tx1"/>
                </a:solidFill>
                <a:ea typeface="+mn-ea"/>
              </a:rPr>
              <a:t>مثال...</a:t>
            </a:r>
            <a:endParaRPr lang="en-US" b="0" dirty="0" smtClean="0">
              <a:solidFill>
                <a:schemeClr val="tx1"/>
              </a:solidFill>
              <a:ea typeface="+mn-ea"/>
            </a:endParaRPr>
          </a:p>
          <a:p>
            <a:pPr marL="639763" lvl="1" indent="-246063" algn="r" rtl="1" eaLnBrk="1" hangingPunct="1">
              <a:buSzPct val="60000"/>
              <a:buFontTx/>
              <a:buNone/>
            </a:pPr>
            <a:endParaRPr lang="en-US" b="0" dirty="0" smtClean="0">
              <a:solidFill>
                <a:schemeClr val="tx1"/>
              </a:solidFill>
              <a:ea typeface="+mn-ea"/>
            </a:endParaRPr>
          </a:p>
          <a:p>
            <a:pPr algn="r" rtl="1">
              <a:buNone/>
            </a:pPr>
            <a:r>
              <a:rPr lang="ar-EG" sz="2800" b="0" dirty="0" smtClean="0">
                <a:solidFill>
                  <a:schemeClr val="tx1"/>
                </a:solidFill>
              </a:rPr>
              <a:t>يتم تعديل عملية تخطيط ورقة استراتيجية الحد من الفقر وتنفيذها لرفع الاهتمام للتدهور البيئي، والحفاظ على البيئة وإعادة تأهيلها، بناءا على نتائج التقييم.</a:t>
            </a:r>
            <a:endParaRPr lang="en-US" sz="2800" b="0" dirty="0" smtClean="0">
              <a:solidFill>
                <a:schemeClr val="tx1"/>
              </a:solidFill>
            </a:endParaRPr>
          </a:p>
          <a:p>
            <a:pPr marL="273050" indent="-273050" algn="r" rtl="1" eaLnBrk="1" hangingPunct="1"/>
            <a:endParaRPr lang="en-US" sz="2800" b="0" dirty="0" smtClean="0">
              <a:solidFill>
                <a:schemeClr val="tx1"/>
              </a:solidFill>
            </a:endParaRPr>
          </a:p>
        </p:txBody>
      </p:sp>
      <p:sp>
        <p:nvSpPr>
          <p:cNvPr id="4" name="Rectangle 2"/>
          <p:cNvSpPr txBox="1">
            <a:spLocks noChangeArrowheads="1"/>
          </p:cNvSpPr>
          <p:nvPr/>
        </p:nvSpPr>
        <p:spPr bwMode="auto">
          <a:xfrm>
            <a:off x="785813" y="314832"/>
            <a:ext cx="6829425"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EG" sz="3200" b="0" i="0" u="none" strike="noStrike" kern="1200" cap="none" spc="0" normalizeH="0" baseline="0" noProof="0" dirty="0" smtClean="0">
                <a:ln>
                  <a:noFill/>
                </a:ln>
                <a:solidFill>
                  <a:schemeClr val="tx1"/>
                </a:solidFill>
                <a:effectLst/>
                <a:uLnTx/>
                <a:uFillTx/>
                <a:latin typeface="Arial" charset="0"/>
                <a:ea typeface="MS PGothic" pitchFamily="34" charset="-128"/>
                <a:cs typeface="+mn-cs"/>
              </a:rPr>
              <a:t>أمثلة على بيانات التغيير</a:t>
            </a:r>
            <a:endParaRPr kumimoji="0" lang="en-US" sz="3200" b="0" i="0" u="none" strike="noStrike" kern="1200" cap="none" spc="0" normalizeH="0" baseline="0" noProof="0" dirty="0" smtClean="0">
              <a:ln>
                <a:noFill/>
              </a:ln>
              <a:solidFill>
                <a:schemeClr val="tx1"/>
              </a:solidFill>
              <a:effectLst/>
              <a:uLnTx/>
              <a:uFillTx/>
              <a:latin typeface="Arial" charset="0"/>
              <a:ea typeface="MS PGothic"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wipe(left)">
                                      <p:cBhvr>
                                        <p:cTn id="7" dur="500"/>
                                        <p:tgtEl>
                                          <p:spTgt spid="115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5715">
                                            <p:txEl>
                                              <p:pRg st="2" end="2"/>
                                            </p:txEl>
                                          </p:spTgt>
                                        </p:tgtEl>
                                        <p:attrNameLst>
                                          <p:attrName>style.visibility</p:attrName>
                                        </p:attrNameLst>
                                      </p:cBhvr>
                                      <p:to>
                                        <p:strVal val="visible"/>
                                      </p:to>
                                    </p:set>
                                    <p:animEffect transition="in" filter="wipe(left)">
                                      <p:cBhvr>
                                        <p:cTn id="12" dur="500"/>
                                        <p:tgtEl>
                                          <p:spTgt spid="1157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5715">
                                            <p:txEl>
                                              <p:pRg st="4" end="4"/>
                                            </p:txEl>
                                          </p:spTgt>
                                        </p:tgtEl>
                                        <p:attrNameLst>
                                          <p:attrName>style.visibility</p:attrName>
                                        </p:attrNameLst>
                                      </p:cBhvr>
                                      <p:to>
                                        <p:strVal val="visible"/>
                                      </p:to>
                                    </p:set>
                                    <p:animEffect transition="in" filter="wipe(left)">
                                      <p:cBhvr>
                                        <p:cTn id="17" dur="500"/>
                                        <p:tgtEl>
                                          <p:spTgt spid="115715">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charRg st="4294967295" end="4294967295"/>
                                            </p:txEl>
                                          </p:spTgt>
                                        </p:tgtEl>
                                        <p:attrNameLst>
                                          <p:attrName>style.visibility</p:attrName>
                                        </p:attrNameLst>
                                      </p:cBhvr>
                                      <p:to>
                                        <p:strVal val="visible"/>
                                      </p:to>
                                    </p:set>
                                    <p:animEffect transition="in" filter="fade">
                                      <p:cBhvr>
                                        <p:cTn id="20" dur="2000"/>
                                        <p:tgtEl>
                                          <p:spTgt spid="4">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lgn="just" rtl="1" eaLnBrk="1" hangingPunct="1">
              <a:buClrTx/>
              <a:buSzPct val="100000"/>
              <a:buFont typeface="Wingdings" pitchFamily="2" charset="2"/>
              <a:buChar char="§"/>
            </a:pPr>
            <a:r>
              <a:rPr lang="ar-EG" sz="2800" b="0" dirty="0" smtClean="0">
                <a:solidFill>
                  <a:schemeClr val="tx1"/>
                </a:solidFill>
              </a:rPr>
              <a:t>يمكن لبيان التغيير أن يركّز علي أحدي الأولويات الرئيسية التي تريد لنتائجك معالجتها ونقلها والتعامل معها.</a:t>
            </a:r>
          </a:p>
          <a:p>
            <a:pPr marL="457200" indent="-457200" algn="just" rtl="1" eaLnBrk="1" hangingPunct="1">
              <a:buClrTx/>
              <a:buFont typeface="Arial" pitchFamily="34" charset="0"/>
              <a:buChar char="•"/>
            </a:pPr>
            <a:endParaRPr lang="en-US" sz="2800" b="0" dirty="0" smtClean="0">
              <a:solidFill>
                <a:schemeClr val="tx1"/>
              </a:solidFill>
            </a:endParaRPr>
          </a:p>
          <a:p>
            <a:pPr marL="571500" lvl="1" indent="0" algn="just" rtl="1" eaLnBrk="1" hangingPunct="1">
              <a:buSzPct val="60000"/>
              <a:buFontTx/>
              <a:buNone/>
            </a:pPr>
            <a:r>
              <a:rPr lang="ar-LB" b="0" dirty="0" smtClean="0">
                <a:solidFill>
                  <a:schemeClr val="tx1"/>
                </a:solidFill>
                <a:ea typeface="+mn-ea"/>
              </a:rPr>
              <a:t>أمثلة:</a:t>
            </a:r>
            <a:endParaRPr lang="ar-EG" b="0" dirty="0" smtClean="0">
              <a:solidFill>
                <a:schemeClr val="tx1"/>
              </a:solidFill>
              <a:ea typeface="+mn-ea"/>
            </a:endParaRPr>
          </a:p>
          <a:p>
            <a:pPr marL="571500" lvl="1" indent="0" algn="just" rtl="1" eaLnBrk="1" hangingPunct="1">
              <a:buSzPct val="60000"/>
              <a:buFontTx/>
              <a:buNone/>
            </a:pPr>
            <a:endParaRPr lang="en-US" b="0" dirty="0" smtClean="0">
              <a:solidFill>
                <a:schemeClr val="tx1"/>
              </a:solidFill>
              <a:ea typeface="+mn-ea"/>
            </a:endParaRPr>
          </a:p>
          <a:p>
            <a:pPr algn="just" rtl="1">
              <a:buNone/>
            </a:pPr>
            <a:r>
              <a:rPr lang="ar-EG" sz="2800" b="0" dirty="0" smtClean="0">
                <a:solidFill>
                  <a:schemeClr val="tx1"/>
                </a:solidFill>
              </a:rPr>
              <a:t>شرعت الحكومة في خطة وطنية لإدارة مستجمعات المياه، والتي تأخذ في الاعتبار مسؤولية وقدرة القرويين علي حماية وإصلاح مصادر المياه التي لديهم.</a:t>
            </a:r>
            <a:endParaRPr lang="en-US" sz="2800" b="0" dirty="0" smtClean="0">
              <a:solidFill>
                <a:schemeClr val="tx1"/>
              </a:solidFill>
            </a:endParaRPr>
          </a:p>
          <a:p>
            <a:pPr marL="571500" lvl="1" indent="0" algn="just" rtl="1" eaLnBrk="1" hangingPunct="1">
              <a:buSzPct val="60000"/>
              <a:buFontTx/>
              <a:buNone/>
            </a:pPr>
            <a:endParaRPr lang="ar-LB" b="0" dirty="0" smtClean="0">
              <a:solidFill>
                <a:schemeClr val="tx1"/>
              </a:solidFill>
              <a:ea typeface="+mn-ea"/>
            </a:endParaRPr>
          </a:p>
        </p:txBody>
      </p:sp>
      <p:sp>
        <p:nvSpPr>
          <p:cNvPr id="5" name="Rectangle 2"/>
          <p:cNvSpPr txBox="1">
            <a:spLocks noChangeArrowheads="1"/>
          </p:cNvSpPr>
          <p:nvPr/>
        </p:nvSpPr>
        <p:spPr bwMode="auto">
          <a:xfrm>
            <a:off x="785813" y="314832"/>
            <a:ext cx="6829425"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EG" sz="3200" b="0" i="0" u="none" strike="noStrike" kern="1200" cap="none" spc="0" normalizeH="0" baseline="0" noProof="0" dirty="0" smtClean="0">
                <a:ln>
                  <a:noFill/>
                </a:ln>
                <a:solidFill>
                  <a:schemeClr val="tx1"/>
                </a:solidFill>
                <a:effectLst/>
                <a:uLnTx/>
                <a:uFillTx/>
                <a:latin typeface="Arial" charset="0"/>
                <a:ea typeface="MS PGothic" pitchFamily="34" charset="-128"/>
                <a:cs typeface="+mn-cs"/>
              </a:rPr>
              <a:t>أمثلة على بيانات التغيير</a:t>
            </a:r>
            <a:endParaRPr kumimoji="0" lang="en-US" sz="3200" b="0" i="0" u="none" strike="noStrike" kern="1200" cap="none" spc="0" normalizeH="0" baseline="0" noProof="0" dirty="0" smtClean="0">
              <a:ln>
                <a:noFill/>
              </a:ln>
              <a:solidFill>
                <a:schemeClr val="tx1"/>
              </a:solidFill>
              <a:effectLst/>
              <a:uLnTx/>
              <a:uFillTx/>
              <a:latin typeface="Arial" charset="0"/>
              <a:ea typeface="MS PGothic"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charRg st="4294967295" end="4294967295"/>
                                            </p:txEl>
                                          </p:spTgt>
                                        </p:tgtEl>
                                        <p:attrNameLst>
                                          <p:attrName>style.visibility</p:attrName>
                                        </p:attrNameLst>
                                      </p:cBhvr>
                                      <p:to>
                                        <p:strVal val="visible"/>
                                      </p:to>
                                    </p:set>
                                    <p:animEffect transition="in" filter="fade">
                                      <p:cBhvr>
                                        <p:cTn id="7" dur="2000"/>
                                        <p:tgtEl>
                                          <p:spTgt spid="5">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15913" y="269587"/>
            <a:ext cx="8305800" cy="584775"/>
          </a:xfrm>
          <a:noFill/>
          <a:ln w="9525">
            <a:noFill/>
            <a:miter lim="800000"/>
            <a:headEnd/>
            <a:tailEnd/>
          </a:ln>
        </p:spPr>
        <p:txBody>
          <a:bodyPr vert="horz" wrap="square" lIns="91440" tIns="45720" rIns="91440" bIns="45720" numCol="1" anchor="ctr" anchorCtr="0" compatLnSpc="1">
            <a:prstTxWarp prst="textNoShape">
              <a:avLst/>
            </a:prstTxWarp>
            <a:spAutoFit/>
          </a:bodyPr>
          <a:lstStyle/>
          <a:p>
            <a:pPr rtl="1" eaLnBrk="1" hangingPunct="1">
              <a:spcBef>
                <a:spcPct val="50000"/>
              </a:spcBef>
            </a:pPr>
            <a:r>
              <a:rPr lang="ar-BH" sz="3200" b="0" kern="1200" dirty="0" smtClean="0">
                <a:solidFill>
                  <a:schemeClr val="tx1"/>
                </a:solidFill>
                <a:latin typeface="Arial" charset="0"/>
                <a:ea typeface="MS PGothic" pitchFamily="34" charset="-128"/>
                <a:cs typeface="+mn-cs"/>
              </a:rPr>
              <a:t> </a:t>
            </a:r>
            <a:r>
              <a:rPr lang="ar-EG" sz="3200" b="0" kern="1200" dirty="0" smtClean="0">
                <a:solidFill>
                  <a:schemeClr val="tx1"/>
                </a:solidFill>
                <a:latin typeface="Arial" charset="0"/>
                <a:ea typeface="MS PGothic" pitchFamily="34" charset="-128"/>
                <a:cs typeface="+mn-cs"/>
              </a:rPr>
              <a:t>الخطوة الثانية</a:t>
            </a:r>
            <a:r>
              <a:rPr lang="ar-BH" sz="3200" b="0" kern="1200" dirty="0" smtClean="0">
                <a:solidFill>
                  <a:schemeClr val="tx1"/>
                </a:solidFill>
                <a:latin typeface="Arial" charset="0"/>
                <a:ea typeface="MS PGothic" pitchFamily="34" charset="-128"/>
                <a:cs typeface="+mn-cs"/>
              </a:rPr>
              <a:t>: إدارة العلاقات</a:t>
            </a:r>
          </a:p>
        </p:txBody>
      </p:sp>
      <p:sp>
        <p:nvSpPr>
          <p:cNvPr id="117763" name="Rectangle 3"/>
          <p:cNvSpPr>
            <a:spLocks noGrp="1" noChangeArrowheads="1"/>
          </p:cNvSpPr>
          <p:nvPr>
            <p:ph type="body" idx="1"/>
          </p:nvPr>
        </p:nvSpPr>
        <p:spPr>
          <a:xfrm>
            <a:off x="388990" y="1713615"/>
            <a:ext cx="8229600" cy="3984625"/>
          </a:xfrm>
          <a:noFill/>
          <a:ln w="9525">
            <a:noFill/>
            <a:miter lim="800000"/>
            <a:headEnd/>
            <a:tailEnd/>
          </a:ln>
        </p:spPr>
        <p:txBody>
          <a:bodyPr vert="horz" wrap="square" lIns="91440" tIns="45720" rIns="91440" bIns="45720" numCol="1" anchor="t" anchorCtr="0" compatLnSpc="1">
            <a:prstTxWarp prst="textNoShape">
              <a:avLst/>
            </a:prstTxWarp>
          </a:bodyPr>
          <a:lstStyle/>
          <a:p>
            <a:pPr algn="r" rtl="1" eaLnBrk="1" hangingPunct="1">
              <a:lnSpc>
                <a:spcPct val="90000"/>
              </a:lnSpc>
              <a:buClrTx/>
              <a:buSzPct val="100000"/>
              <a:buFont typeface="Wingdings" pitchFamily="2" charset="2"/>
              <a:buChar char="§"/>
            </a:pPr>
            <a:r>
              <a:rPr lang="ar-LB" sz="2800" b="0" dirty="0" smtClean="0">
                <a:solidFill>
                  <a:schemeClr val="tx1"/>
                </a:solidFill>
              </a:rPr>
              <a:t>التعرف على الناس ال</a:t>
            </a:r>
            <a:r>
              <a:rPr lang="ar-BH" sz="2800" b="0" dirty="0" smtClean="0">
                <a:solidFill>
                  <a:schemeClr val="tx1"/>
                </a:solidFill>
              </a:rPr>
              <a:t>م</a:t>
            </a:r>
            <a:r>
              <a:rPr lang="ar-LB" sz="2800" b="0" dirty="0" smtClean="0">
                <a:solidFill>
                  <a:schemeClr val="tx1"/>
                </a:solidFill>
              </a:rPr>
              <a:t>ر</a:t>
            </a:r>
            <a:r>
              <a:rPr lang="ar-BH" sz="2800" b="0" dirty="0" smtClean="0">
                <a:solidFill>
                  <a:schemeClr val="tx1"/>
                </a:solidFill>
              </a:rPr>
              <a:t>ا</a:t>
            </a:r>
            <a:r>
              <a:rPr lang="ar-LB" sz="2800" b="0" dirty="0" smtClean="0">
                <a:solidFill>
                  <a:schemeClr val="tx1"/>
                </a:solidFill>
              </a:rPr>
              <a:t>د الوصول إليهم و</a:t>
            </a:r>
            <a:r>
              <a:rPr lang="ar-BH" sz="2800" b="0" dirty="0" smtClean="0">
                <a:solidFill>
                  <a:schemeClr val="tx1"/>
                </a:solidFill>
              </a:rPr>
              <a:t>محاولة فهم والتعرف على وجهة </a:t>
            </a:r>
            <a:r>
              <a:rPr lang="ar-LB" sz="2800" b="0" dirty="0" smtClean="0">
                <a:solidFill>
                  <a:schemeClr val="tx1"/>
                </a:solidFill>
              </a:rPr>
              <a:t>نظرهم.</a:t>
            </a:r>
          </a:p>
          <a:p>
            <a:pPr algn="r" rtl="1" eaLnBrk="1" hangingPunct="1">
              <a:lnSpc>
                <a:spcPct val="90000"/>
              </a:lnSpc>
            </a:pPr>
            <a:endParaRPr lang="ar-LB" sz="2800" b="0" dirty="0" smtClean="0">
              <a:solidFill>
                <a:schemeClr val="tx1"/>
              </a:solidFill>
            </a:endParaRPr>
          </a:p>
          <a:p>
            <a:pPr lvl="1" algn="r" rtl="1" eaLnBrk="1" hangingPunct="1">
              <a:lnSpc>
                <a:spcPct val="90000"/>
              </a:lnSpc>
              <a:buClr>
                <a:schemeClr val="tx1"/>
              </a:buClr>
              <a:buSzPct val="60000"/>
              <a:buFont typeface="Wingdings" pitchFamily="2" charset="2"/>
              <a:buChar char="Ø"/>
            </a:pPr>
            <a:r>
              <a:rPr lang="ar-LB" b="0" dirty="0" smtClean="0">
                <a:solidFill>
                  <a:schemeClr val="tx1"/>
                </a:solidFill>
                <a:ea typeface="+mn-ea"/>
              </a:rPr>
              <a:t>كيف يحصل هؤلاء الناس على المعلومات؟</a:t>
            </a:r>
          </a:p>
          <a:p>
            <a:pPr lvl="1" algn="r" rtl="1" eaLnBrk="1" hangingPunct="1">
              <a:lnSpc>
                <a:spcPct val="90000"/>
              </a:lnSpc>
              <a:buClr>
                <a:schemeClr val="tx1"/>
              </a:buClr>
              <a:buSzPct val="60000"/>
              <a:buFont typeface="Wingdings" pitchFamily="2" charset="2"/>
              <a:buChar char="Ø"/>
            </a:pPr>
            <a:r>
              <a:rPr lang="ar-EG" b="0" dirty="0" smtClean="0">
                <a:solidFill>
                  <a:schemeClr val="tx1"/>
                </a:solidFill>
                <a:ea typeface="+mn-ea"/>
              </a:rPr>
              <a:t>من هم </a:t>
            </a:r>
            <a:r>
              <a:rPr lang="ar-SA" b="0" dirty="0" smtClean="0">
                <a:solidFill>
                  <a:schemeClr val="tx1"/>
                </a:solidFill>
                <a:ea typeface="+mn-ea"/>
              </a:rPr>
              <a:t>الأشخاص الذين يثقون بهم</a:t>
            </a:r>
            <a:r>
              <a:rPr lang="ar-EG" b="0" dirty="0" smtClean="0">
                <a:solidFill>
                  <a:schemeClr val="tx1"/>
                </a:solidFill>
                <a:ea typeface="+mn-ea"/>
              </a:rPr>
              <a:t>؟</a:t>
            </a:r>
          </a:p>
          <a:p>
            <a:pPr lvl="1" algn="r" rtl="1" eaLnBrk="1" hangingPunct="1">
              <a:lnSpc>
                <a:spcPct val="90000"/>
              </a:lnSpc>
              <a:buClr>
                <a:schemeClr val="tx1"/>
              </a:buClr>
              <a:buSzPct val="60000"/>
              <a:buFont typeface="Wingdings" pitchFamily="2" charset="2"/>
              <a:buChar char="Ø"/>
            </a:pPr>
            <a:r>
              <a:rPr lang="ar-LB" b="0" dirty="0" smtClean="0">
                <a:solidFill>
                  <a:schemeClr val="tx1"/>
                </a:solidFill>
                <a:ea typeface="+mn-ea"/>
              </a:rPr>
              <a:t>من هم الناس الذين يستمعون لهم، وكيف يمكن الوصول إليهم؟</a:t>
            </a:r>
          </a:p>
          <a:p>
            <a:pPr lvl="1" algn="r" rtl="1" eaLnBrk="1" hangingPunct="1">
              <a:lnSpc>
                <a:spcPct val="90000"/>
              </a:lnSpc>
              <a:buClr>
                <a:schemeClr val="tx1"/>
              </a:buClr>
              <a:buSzPct val="60000"/>
              <a:buFont typeface="Wingdings" pitchFamily="2" charset="2"/>
              <a:buChar char="Ø"/>
            </a:pPr>
            <a:endParaRPr lang="ar-LB" b="0" dirty="0" smtClean="0">
              <a:solidFill>
                <a:schemeClr val="tx1"/>
              </a:solidFill>
              <a:ea typeface="+mn-ea"/>
            </a:endParaRPr>
          </a:p>
          <a:p>
            <a:pPr lvl="1" algn="r" rtl="1" eaLnBrk="1" hangingPunct="1">
              <a:lnSpc>
                <a:spcPct val="90000"/>
              </a:lnSpc>
              <a:buClr>
                <a:schemeClr val="tx1"/>
              </a:buClr>
              <a:buSzPct val="60000"/>
              <a:buFont typeface="Wingdings" pitchFamily="2" charset="2"/>
              <a:buChar char="Ø"/>
            </a:pPr>
            <a:endParaRPr lang="ar-LB" b="0" dirty="0" smtClean="0">
              <a:solidFill>
                <a:schemeClr val="tx1"/>
              </a:solidFill>
              <a:ea typeface="+mn-ea"/>
            </a:endParaRPr>
          </a:p>
          <a:p>
            <a:pPr lvl="1" algn="r" rtl="1" eaLnBrk="1" hangingPunct="1">
              <a:lnSpc>
                <a:spcPct val="90000"/>
              </a:lnSpc>
              <a:buClr>
                <a:schemeClr val="tx1"/>
              </a:buClr>
              <a:buSzPct val="60000"/>
              <a:buFont typeface="Wingdings" pitchFamily="2" charset="2"/>
              <a:buNone/>
            </a:pPr>
            <a:endParaRPr lang="en-US" b="0" dirty="0" smtClean="0">
              <a:solidFill>
                <a:schemeClr val="tx1"/>
              </a:solidFill>
              <a:ea typeface="+mn-ea"/>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1" name="Rectangle 3"/>
          <p:cNvSpPr>
            <a:spLocks noGrp="1" noChangeArrowheads="1"/>
          </p:cNvSpPr>
          <p:nvPr>
            <p:ph type="body" sz="half" idx="1"/>
          </p:nvPr>
        </p:nvSpPr>
        <p:spPr>
          <a:xfrm>
            <a:off x="457201" y="1600201"/>
            <a:ext cx="4669436" cy="2087380"/>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eaLnBrk="1" hangingPunct="1">
              <a:lnSpc>
                <a:spcPct val="90000"/>
              </a:lnSpc>
              <a:buClrTx/>
              <a:buSzPct val="100000"/>
              <a:buFont typeface="Wingdings" pitchFamily="2" charset="2"/>
              <a:buChar char="§"/>
            </a:pPr>
            <a:r>
              <a:rPr lang="ar-BH" sz="2800" b="0" dirty="0" smtClean="0">
                <a:solidFill>
                  <a:schemeClr val="tx1"/>
                </a:solidFill>
              </a:rPr>
              <a:t>جوهر مفهوم إدارة العلاقات هو الحفاظ على الاتصالات والتأثير على مر الزمن</a:t>
            </a:r>
          </a:p>
          <a:p>
            <a:pPr algn="just" rtl="1" eaLnBrk="1" hangingPunct="1">
              <a:lnSpc>
                <a:spcPct val="90000"/>
              </a:lnSpc>
              <a:buSzPct val="100000"/>
              <a:buFont typeface="Wingdings" pitchFamily="2" charset="2"/>
              <a:buChar char="§"/>
            </a:pPr>
            <a:endParaRPr lang="ar-BH" sz="2800" b="0" dirty="0" smtClean="0">
              <a:solidFill>
                <a:schemeClr val="tx1"/>
              </a:solidFill>
            </a:endParaRPr>
          </a:p>
          <a:p>
            <a:pPr algn="just" rtl="1" eaLnBrk="1" hangingPunct="1">
              <a:lnSpc>
                <a:spcPct val="90000"/>
              </a:lnSpc>
              <a:buSzPct val="100000"/>
              <a:buFont typeface="Wingdings" pitchFamily="2" charset="2"/>
              <a:buChar char="§"/>
            </a:pPr>
            <a:endParaRPr lang="ar-BH" sz="2800" b="0" dirty="0" smtClean="0">
              <a:solidFill>
                <a:schemeClr val="tx1"/>
              </a:solidFill>
            </a:endParaRPr>
          </a:p>
          <a:p>
            <a:pPr algn="just" rtl="1" eaLnBrk="1" hangingPunct="1">
              <a:lnSpc>
                <a:spcPct val="90000"/>
              </a:lnSpc>
              <a:buSzPct val="100000"/>
              <a:buFont typeface="Wingdings" pitchFamily="2" charset="2"/>
              <a:buChar char="§"/>
            </a:pPr>
            <a:endParaRPr lang="en-US" sz="2800" b="0" dirty="0" smtClean="0">
              <a:solidFill>
                <a:schemeClr val="tx1"/>
              </a:solidFill>
            </a:endParaRPr>
          </a:p>
        </p:txBody>
      </p:sp>
      <p:graphicFrame>
        <p:nvGraphicFramePr>
          <p:cNvPr id="2" name="Diagram 1"/>
          <p:cNvGraphicFramePr/>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Effect transition="in" filter="wipe(left)">
                                      <p:cBhvr>
                                        <p:cTn id="7" dur="500"/>
                                        <p:tgtEl>
                                          <p:spTgt spid="278531">
                                            <p:txEl>
                                              <p:pRg st="0" end="0"/>
                                            </p:txEl>
                                          </p:spTgt>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90"/>
                                          </p:val>
                                        </p:tav>
                                        <p:tav tm="100000">
                                          <p:val>
                                            <p:fltVal val="0"/>
                                          </p:val>
                                        </p:tav>
                                      </p:tavLst>
                                    </p:anim>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838200" y="164890"/>
            <a:ext cx="7600950" cy="1123950"/>
          </a:xfrm>
          <a:noFill/>
          <a:ln w="9525">
            <a:noFill/>
            <a:miter lim="800000"/>
            <a:headEnd/>
            <a:tailEnd/>
          </a:ln>
        </p:spPr>
        <p:style>
          <a:lnRef idx="0">
            <a:scrgbClr r="0" g="0" b="0"/>
          </a:lnRef>
          <a:fillRef idx="1002">
            <a:schemeClr val="lt1"/>
          </a:fillRef>
          <a:effectRef idx="0">
            <a:scrgbClr r="0" g="0" b="0"/>
          </a:effectRef>
          <a:fontRef idx="major"/>
        </p:style>
        <p:txBody>
          <a:bodyPr vert="horz" wrap="square" lIns="0" tIns="45720" rIns="0" bIns="0" numCol="1" anchor="b" anchorCtr="0" compatLnSpc="1">
            <a:prstTxWarp prst="textNoShape">
              <a:avLst/>
            </a:prstTxWarp>
          </a:bodyPr>
          <a:lstStyle/>
          <a:p>
            <a:pPr eaLnBrk="1" hangingPunct="1">
              <a:defRPr/>
            </a:pPr>
            <a:r>
              <a:rPr lang="ar-BH" sz="3200" b="0" dirty="0" smtClean="0">
                <a:solidFill>
                  <a:schemeClr val="tx1"/>
                </a:solidFill>
                <a:ea typeface="MS PGothic" pitchFamily="34" charset="-128"/>
              </a:rPr>
              <a:t>أهداف </a:t>
            </a:r>
            <a:r>
              <a:rPr lang="ar-LB" sz="3200" b="0" dirty="0" smtClean="0">
                <a:solidFill>
                  <a:schemeClr val="tx1"/>
                </a:solidFill>
                <a:ea typeface="MS PGothic" pitchFamily="34" charset="-128"/>
              </a:rPr>
              <a:t>الورشة</a:t>
            </a:r>
            <a:r>
              <a:rPr lang="ar-BH" sz="3200" b="0" dirty="0" smtClean="0">
                <a:solidFill>
                  <a:schemeClr val="tx1"/>
                </a:solidFill>
                <a:ea typeface="MS PGothic" pitchFamily="34" charset="-128"/>
              </a:rPr>
              <a:t> </a:t>
            </a:r>
            <a:br>
              <a:rPr lang="ar-BH" sz="3200" b="0" dirty="0" smtClean="0">
                <a:solidFill>
                  <a:schemeClr val="tx1"/>
                </a:solidFill>
                <a:ea typeface="MS PGothic" pitchFamily="34" charset="-128"/>
              </a:rPr>
            </a:br>
            <a:endParaRPr lang="en-US" sz="3200" b="0" dirty="0" smtClean="0">
              <a:solidFill>
                <a:schemeClr val="tx1"/>
              </a:solidFill>
              <a:ea typeface="MS PGothic" pitchFamily="34" charset="-128"/>
            </a:endParaRPr>
          </a:p>
        </p:txBody>
      </p:sp>
      <p:sp>
        <p:nvSpPr>
          <p:cNvPr id="74755" name="Rectangle 3"/>
          <p:cNvSpPr>
            <a:spLocks noGrp="1" noChangeArrowheads="1"/>
          </p:cNvSpPr>
          <p:nvPr>
            <p:ph type="body" idx="1"/>
          </p:nvPr>
        </p:nvSpPr>
        <p:spPr>
          <a:xfrm>
            <a:off x="215900" y="1647825"/>
            <a:ext cx="8015288" cy="4724400"/>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eaLnBrk="1" hangingPunct="1">
              <a:lnSpc>
                <a:spcPct val="90000"/>
              </a:lnSpc>
              <a:buClrTx/>
              <a:buSzPct val="100000"/>
              <a:buFont typeface="Wingdings" pitchFamily="2" charset="2"/>
              <a:buChar char="§"/>
            </a:pPr>
            <a:r>
              <a:rPr lang="ar-BH" b="0" dirty="0" smtClean="0">
                <a:solidFill>
                  <a:schemeClr val="tx1"/>
                </a:solidFill>
              </a:rPr>
              <a:t>القدرة على التعبير عن أسباب إجراء التقييم البيئي المتكامل</a:t>
            </a:r>
            <a:endParaRPr lang="en-US" b="0" dirty="0" smtClean="0">
              <a:solidFill>
                <a:schemeClr val="tx1"/>
              </a:solidFill>
            </a:endParaRPr>
          </a:p>
          <a:p>
            <a:pPr algn="just" rtl="1" eaLnBrk="1" hangingPunct="1">
              <a:lnSpc>
                <a:spcPct val="90000"/>
              </a:lnSpc>
              <a:buClrTx/>
              <a:buSzPct val="100000"/>
              <a:buFont typeface="Wingdings" pitchFamily="2" charset="2"/>
              <a:buChar char="§"/>
            </a:pPr>
            <a:endParaRPr lang="ar-BH" b="0" dirty="0" smtClean="0">
              <a:solidFill>
                <a:schemeClr val="tx1"/>
              </a:solidFill>
            </a:endParaRPr>
          </a:p>
          <a:p>
            <a:pPr algn="just" rtl="1" eaLnBrk="1" hangingPunct="1">
              <a:lnSpc>
                <a:spcPct val="90000"/>
              </a:lnSpc>
              <a:buClrTx/>
              <a:buSzPct val="100000"/>
              <a:buFont typeface="Wingdings" pitchFamily="2" charset="2"/>
              <a:buChar char="§"/>
            </a:pPr>
            <a:r>
              <a:rPr lang="ar-BH" b="0" dirty="0" smtClean="0">
                <a:solidFill>
                  <a:schemeClr val="tx1"/>
                </a:solidFill>
              </a:rPr>
              <a:t>فهم السياق السياسي لت</a:t>
            </a:r>
            <a:r>
              <a:rPr lang="ar-EG" b="0" dirty="0" smtClean="0">
                <a:solidFill>
                  <a:schemeClr val="tx1"/>
                </a:solidFill>
              </a:rPr>
              <a:t>طبيق</a:t>
            </a:r>
            <a:r>
              <a:rPr lang="ar-BH" b="0" dirty="0" smtClean="0">
                <a:solidFill>
                  <a:schemeClr val="tx1"/>
                </a:solidFill>
              </a:rPr>
              <a:t> نتائج التقييم البيئي</a:t>
            </a:r>
            <a:r>
              <a:rPr lang="ar-EG" b="0" dirty="0" smtClean="0">
                <a:solidFill>
                  <a:schemeClr val="tx1"/>
                </a:solidFill>
              </a:rPr>
              <a:t> </a:t>
            </a:r>
            <a:r>
              <a:rPr lang="ar-BH" b="0" dirty="0" smtClean="0">
                <a:solidFill>
                  <a:schemeClr val="tx1"/>
                </a:solidFill>
              </a:rPr>
              <a:t>المتكامل</a:t>
            </a:r>
            <a:endParaRPr lang="en-US" b="0" dirty="0" smtClean="0">
              <a:solidFill>
                <a:schemeClr val="tx1"/>
              </a:solidFill>
            </a:endParaRPr>
          </a:p>
          <a:p>
            <a:pPr algn="just" rtl="1" eaLnBrk="1" hangingPunct="1">
              <a:lnSpc>
                <a:spcPct val="90000"/>
              </a:lnSpc>
              <a:buClrTx/>
              <a:buSzPct val="100000"/>
              <a:buFont typeface="Wingdings" pitchFamily="2" charset="2"/>
              <a:buChar char="§"/>
            </a:pPr>
            <a:endParaRPr lang="ar-BH" b="0" dirty="0" smtClean="0">
              <a:solidFill>
                <a:schemeClr val="tx1"/>
              </a:solidFill>
            </a:endParaRPr>
          </a:p>
          <a:p>
            <a:pPr algn="just" rtl="1" eaLnBrk="1" hangingPunct="1">
              <a:lnSpc>
                <a:spcPct val="90000"/>
              </a:lnSpc>
              <a:buClrTx/>
              <a:buSzPct val="100000"/>
              <a:buFont typeface="Wingdings" pitchFamily="2" charset="2"/>
              <a:buChar char="§"/>
            </a:pPr>
            <a:r>
              <a:rPr lang="ar-BH" b="0" dirty="0" smtClean="0">
                <a:solidFill>
                  <a:schemeClr val="tx1"/>
                </a:solidFill>
              </a:rPr>
              <a:t>القدرةعلى وضع استراتيجيات وأدوات التواصل لزيادة </a:t>
            </a:r>
            <a:r>
              <a:rPr lang="ar-EG" b="0" dirty="0" smtClean="0">
                <a:solidFill>
                  <a:schemeClr val="tx1"/>
                </a:solidFill>
              </a:rPr>
              <a:t>تاثير</a:t>
            </a:r>
            <a:r>
              <a:rPr lang="ar-LB" b="0" dirty="0" smtClean="0">
                <a:solidFill>
                  <a:schemeClr val="tx1"/>
                </a:solidFill>
              </a:rPr>
              <a:t> </a:t>
            </a:r>
            <a:r>
              <a:rPr lang="ar-BH" b="0" dirty="0" smtClean="0">
                <a:solidFill>
                  <a:schemeClr val="tx1"/>
                </a:solidFill>
              </a:rPr>
              <a:t>التقييم البيئي المتكامل</a:t>
            </a:r>
          </a:p>
          <a:p>
            <a:pPr algn="just" rtl="1" eaLnBrk="1" hangingPunct="1">
              <a:lnSpc>
                <a:spcPct val="90000"/>
              </a:lnSpc>
              <a:buClrTx/>
              <a:buSzPct val="100000"/>
              <a:buFont typeface="Wingdings" pitchFamily="2" charset="2"/>
              <a:buChar char="§"/>
            </a:pPr>
            <a:endParaRPr lang="ar-BH" b="0" dirty="0" smtClean="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9548" y="2721730"/>
            <a:ext cx="7600950" cy="1123950"/>
          </a:xfrm>
        </p:spPr>
        <p:txBody>
          <a:bodyPr/>
          <a:lstStyle/>
          <a:p>
            <a:pPr rtl="1"/>
            <a:r>
              <a:rPr lang="ar-BH" b="0" dirty="0" smtClean="0">
                <a:solidFill>
                  <a:schemeClr val="tx1"/>
                </a:solidFill>
              </a:rPr>
              <a:t>وضع وجها إنسانيا ل</a:t>
            </a:r>
            <a:r>
              <a:rPr lang="ar-EG" b="0" dirty="0" smtClean="0">
                <a:solidFill>
                  <a:schemeClr val="tx1"/>
                </a:solidFill>
              </a:rPr>
              <a:t>ل</a:t>
            </a:r>
            <a:r>
              <a:rPr lang="ar-BH" b="0" dirty="0" smtClean="0">
                <a:solidFill>
                  <a:schemeClr val="tx1"/>
                </a:solidFill>
              </a:rPr>
              <a:t>فاعل</a:t>
            </a:r>
            <a:r>
              <a:rPr lang="ar-EG" b="0" dirty="0" smtClean="0">
                <a:solidFill>
                  <a:schemeClr val="tx1"/>
                </a:solidFill>
              </a:rPr>
              <a:t>ين فى</a:t>
            </a:r>
            <a:r>
              <a:rPr lang="ar-BH" b="0" dirty="0" smtClean="0">
                <a:solidFill>
                  <a:schemeClr val="tx1"/>
                </a:solidFill>
              </a:rPr>
              <a:t> التغيير</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39763" y="0"/>
            <a:ext cx="7600950" cy="1123950"/>
          </a:xfrm>
        </p:spPr>
        <p:txBody>
          <a:bodyPr/>
          <a:lstStyle/>
          <a:p>
            <a:pPr rtl="1"/>
            <a:r>
              <a:rPr lang="ar-BH" b="0" dirty="0" smtClean="0">
                <a:solidFill>
                  <a:schemeClr val="tx1"/>
                </a:solidFill>
              </a:rPr>
              <a:t>القادة والثوار</a:t>
            </a:r>
          </a:p>
        </p:txBody>
      </p:sp>
      <p:pic>
        <p:nvPicPr>
          <p:cNvPr id="119811" name="Picture 12" descr="http://img.timeinc.net/time/photoessays/2009/time_100_influence/ted_kennedy.jpg"/>
          <p:cNvPicPr>
            <a:picLocks noChangeAspect="1" noChangeArrowheads="1"/>
          </p:cNvPicPr>
          <p:nvPr/>
        </p:nvPicPr>
        <p:blipFill>
          <a:blip r:embed="rId3" cstate="print"/>
          <a:srcRect/>
          <a:stretch>
            <a:fillRect/>
          </a:stretch>
        </p:blipFill>
        <p:spPr bwMode="auto">
          <a:xfrm>
            <a:off x="188913" y="4224338"/>
            <a:ext cx="1552575" cy="2235200"/>
          </a:xfrm>
          <a:prstGeom prst="rect">
            <a:avLst/>
          </a:prstGeom>
          <a:noFill/>
          <a:ln w="9525">
            <a:noFill/>
            <a:miter lim="800000"/>
            <a:headEnd/>
            <a:tailEnd/>
          </a:ln>
        </p:spPr>
      </p:pic>
      <p:pic>
        <p:nvPicPr>
          <p:cNvPr id="119812" name="Picture 14" descr="http://img.timeinc.net/time/photoessays/2009/time_100_influence/susilo_bambang_yudhoyono.jpg"/>
          <p:cNvPicPr>
            <a:picLocks noChangeAspect="1" noChangeArrowheads="1"/>
          </p:cNvPicPr>
          <p:nvPr/>
        </p:nvPicPr>
        <p:blipFill>
          <a:blip r:embed="rId4" cstate="print"/>
          <a:srcRect/>
          <a:stretch>
            <a:fillRect/>
          </a:stretch>
        </p:blipFill>
        <p:spPr bwMode="auto">
          <a:xfrm>
            <a:off x="742950" y="1524000"/>
            <a:ext cx="1666875" cy="2206625"/>
          </a:xfrm>
          <a:prstGeom prst="rect">
            <a:avLst/>
          </a:prstGeom>
          <a:noFill/>
          <a:ln w="9525">
            <a:noFill/>
            <a:miter lim="800000"/>
            <a:headEnd/>
            <a:tailEnd/>
          </a:ln>
        </p:spPr>
      </p:pic>
      <p:pic>
        <p:nvPicPr>
          <p:cNvPr id="119813" name="Picture 18" descr="http://www.wowowow.com/files/imagecache/160x160/2009_0216_cnn_saudi_woman.jpg">
            <a:hlinkClick r:id="rId5"/>
          </p:cNvPr>
          <p:cNvPicPr>
            <a:picLocks noChangeAspect="1" noChangeArrowheads="1"/>
          </p:cNvPicPr>
          <p:nvPr/>
        </p:nvPicPr>
        <p:blipFill>
          <a:blip r:embed="rId6" cstate="print"/>
          <a:srcRect/>
          <a:stretch>
            <a:fillRect/>
          </a:stretch>
        </p:blipFill>
        <p:spPr bwMode="auto">
          <a:xfrm>
            <a:off x="3251200" y="1169988"/>
            <a:ext cx="2352675" cy="2357437"/>
          </a:xfrm>
          <a:prstGeom prst="rect">
            <a:avLst/>
          </a:prstGeom>
          <a:noFill/>
          <a:ln w="9525">
            <a:noFill/>
            <a:miter lim="800000"/>
            <a:headEnd/>
            <a:tailEnd/>
          </a:ln>
        </p:spPr>
      </p:pic>
      <p:pic>
        <p:nvPicPr>
          <p:cNvPr id="119814" name="Picture 22" descr="http://img.timeinc.net/time/photoessays/2009/time_100_influence/paul_kagame.jpg"/>
          <p:cNvPicPr>
            <a:picLocks noChangeAspect="1" noChangeArrowheads="1"/>
          </p:cNvPicPr>
          <p:nvPr/>
        </p:nvPicPr>
        <p:blipFill>
          <a:blip r:embed="rId7" cstate="print"/>
          <a:srcRect/>
          <a:stretch>
            <a:fillRect/>
          </a:stretch>
        </p:blipFill>
        <p:spPr bwMode="auto">
          <a:xfrm>
            <a:off x="6443663" y="1509713"/>
            <a:ext cx="1771650" cy="2249487"/>
          </a:xfrm>
          <a:prstGeom prst="rect">
            <a:avLst/>
          </a:prstGeom>
          <a:noFill/>
          <a:ln w="9525">
            <a:noFill/>
            <a:miter lim="800000"/>
            <a:headEnd/>
            <a:tailEnd/>
          </a:ln>
        </p:spPr>
      </p:pic>
      <p:pic>
        <p:nvPicPr>
          <p:cNvPr id="119815" name="Picture 24" descr="http://img.timeinc.net/time/photoessays/2009/time_100_influence/wang_qishan.jpg"/>
          <p:cNvPicPr>
            <a:picLocks noChangeAspect="1" noChangeArrowheads="1"/>
          </p:cNvPicPr>
          <p:nvPr/>
        </p:nvPicPr>
        <p:blipFill>
          <a:blip r:embed="rId8" cstate="print"/>
          <a:srcRect/>
          <a:stretch>
            <a:fillRect/>
          </a:stretch>
        </p:blipFill>
        <p:spPr bwMode="auto">
          <a:xfrm>
            <a:off x="7391400" y="4267200"/>
            <a:ext cx="1579563" cy="2178050"/>
          </a:xfrm>
          <a:prstGeom prst="rect">
            <a:avLst/>
          </a:prstGeom>
          <a:noFill/>
          <a:ln w="9525">
            <a:noFill/>
            <a:miter lim="800000"/>
            <a:headEnd/>
            <a:tailEnd/>
          </a:ln>
        </p:spPr>
      </p:pic>
      <p:pic>
        <p:nvPicPr>
          <p:cNvPr id="119816" name="Picture 26" descr="http://img.timeinc.net/time/photoessays/2009/time_100_influence/ashfaq_parvez_kayani.jpg"/>
          <p:cNvPicPr>
            <a:picLocks noChangeAspect="1" noChangeArrowheads="1"/>
          </p:cNvPicPr>
          <p:nvPr/>
        </p:nvPicPr>
        <p:blipFill>
          <a:blip r:embed="rId9" cstate="print"/>
          <a:srcRect/>
          <a:stretch>
            <a:fillRect/>
          </a:stretch>
        </p:blipFill>
        <p:spPr bwMode="auto">
          <a:xfrm>
            <a:off x="1828800" y="4038600"/>
            <a:ext cx="1766888" cy="2133600"/>
          </a:xfrm>
          <a:prstGeom prst="rect">
            <a:avLst/>
          </a:prstGeom>
          <a:noFill/>
          <a:ln w="9525">
            <a:noFill/>
            <a:miter lim="800000"/>
            <a:headEnd/>
            <a:tailEnd/>
          </a:ln>
        </p:spPr>
      </p:pic>
      <p:pic>
        <p:nvPicPr>
          <p:cNvPr id="119817" name="Picture 28" descr="http://img.timeinc.net/time/photoessays/2009/time_100_influence/barack_obama.jpg"/>
          <p:cNvPicPr>
            <a:picLocks noChangeAspect="1" noChangeArrowheads="1"/>
          </p:cNvPicPr>
          <p:nvPr/>
        </p:nvPicPr>
        <p:blipFill>
          <a:blip r:embed="rId10" cstate="print"/>
          <a:srcRect/>
          <a:stretch>
            <a:fillRect/>
          </a:stretch>
        </p:blipFill>
        <p:spPr bwMode="auto">
          <a:xfrm>
            <a:off x="3570288" y="3759200"/>
            <a:ext cx="1843087" cy="2249488"/>
          </a:xfrm>
          <a:prstGeom prst="rect">
            <a:avLst/>
          </a:prstGeom>
          <a:noFill/>
          <a:ln w="9525">
            <a:noFill/>
            <a:miter lim="800000"/>
            <a:headEnd/>
            <a:tailEnd/>
          </a:ln>
        </p:spPr>
      </p:pic>
      <p:pic>
        <p:nvPicPr>
          <p:cNvPr id="119818" name="Picture 30" descr="http://img.timeinc.net/time/photoessays/2009/time_100_influence/nouri_al_maliki.jpg"/>
          <p:cNvPicPr>
            <a:picLocks noChangeAspect="1" noChangeArrowheads="1"/>
          </p:cNvPicPr>
          <p:nvPr/>
        </p:nvPicPr>
        <p:blipFill>
          <a:blip r:embed="rId11" cstate="print"/>
          <a:srcRect/>
          <a:stretch>
            <a:fillRect/>
          </a:stretch>
        </p:blipFill>
        <p:spPr bwMode="auto">
          <a:xfrm>
            <a:off x="5638800" y="3962400"/>
            <a:ext cx="1528763" cy="240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838200" y="0"/>
            <a:ext cx="7600950" cy="1123950"/>
          </a:xfrm>
          <a:noFill/>
          <a:ln w="9525">
            <a:noFill/>
            <a:miter lim="800000"/>
            <a:headEnd/>
            <a:tailEnd/>
          </a:ln>
        </p:spPr>
        <p:txBody>
          <a:bodyPr vert="horz" wrap="square" lIns="91440" tIns="45720" rIns="91440" bIns="45720" numCol="1" anchor="ctr" anchorCtr="0" compatLnSpc="1">
            <a:prstTxWarp prst="textNoShape">
              <a:avLst/>
            </a:prstTxWarp>
          </a:bodyPr>
          <a:lstStyle/>
          <a:p>
            <a:pPr rtl="1"/>
            <a:r>
              <a:rPr lang="ar-BH" b="0" smtClean="0">
                <a:solidFill>
                  <a:schemeClr val="tx1"/>
                </a:solidFill>
              </a:rPr>
              <a:t>الفنانون والترفهيين</a:t>
            </a:r>
          </a:p>
        </p:txBody>
      </p:sp>
      <p:pic>
        <p:nvPicPr>
          <p:cNvPr id="120835" name="Picture 4" descr="oprah_winfrey"/>
          <p:cNvPicPr>
            <a:picLocks noChangeAspect="1" noChangeArrowheads="1"/>
          </p:cNvPicPr>
          <p:nvPr/>
        </p:nvPicPr>
        <p:blipFill>
          <a:blip r:embed="rId3" cstate="print"/>
          <a:srcRect/>
          <a:stretch>
            <a:fillRect/>
          </a:stretch>
        </p:blipFill>
        <p:spPr bwMode="auto">
          <a:xfrm>
            <a:off x="3513138" y="1257300"/>
            <a:ext cx="2476500" cy="3048000"/>
          </a:xfrm>
          <a:prstGeom prst="rect">
            <a:avLst/>
          </a:prstGeom>
          <a:noFill/>
          <a:ln w="9525">
            <a:noFill/>
            <a:miter lim="800000"/>
            <a:headEnd/>
            <a:tailEnd/>
          </a:ln>
        </p:spPr>
      </p:pic>
      <p:pic>
        <p:nvPicPr>
          <p:cNvPr id="120836" name="Picture 5" descr="tina_fey"/>
          <p:cNvPicPr>
            <a:picLocks noChangeAspect="1" noChangeArrowheads="1"/>
          </p:cNvPicPr>
          <p:nvPr/>
        </p:nvPicPr>
        <p:blipFill>
          <a:blip r:embed="rId4" cstate="print"/>
          <a:srcRect/>
          <a:stretch>
            <a:fillRect/>
          </a:stretch>
        </p:blipFill>
        <p:spPr bwMode="auto">
          <a:xfrm>
            <a:off x="6267450" y="1409700"/>
            <a:ext cx="2476500" cy="3048000"/>
          </a:xfrm>
          <a:prstGeom prst="rect">
            <a:avLst/>
          </a:prstGeom>
          <a:noFill/>
          <a:ln w="9525">
            <a:noFill/>
            <a:miter lim="800000"/>
            <a:headEnd/>
            <a:tailEnd/>
          </a:ln>
        </p:spPr>
      </p:pic>
      <p:pic>
        <p:nvPicPr>
          <p:cNvPr id="120837" name="Picture 6" descr="youssou_ndour"/>
          <p:cNvPicPr>
            <a:picLocks noChangeAspect="1" noChangeArrowheads="1"/>
          </p:cNvPicPr>
          <p:nvPr/>
        </p:nvPicPr>
        <p:blipFill>
          <a:blip r:embed="rId5" cstate="print"/>
          <a:srcRect/>
          <a:stretch>
            <a:fillRect/>
          </a:stretch>
        </p:blipFill>
        <p:spPr bwMode="auto">
          <a:xfrm>
            <a:off x="3871913" y="4478338"/>
            <a:ext cx="1592262" cy="1958975"/>
          </a:xfrm>
          <a:prstGeom prst="rect">
            <a:avLst/>
          </a:prstGeom>
          <a:noFill/>
          <a:ln w="9525">
            <a:noFill/>
            <a:miter lim="800000"/>
            <a:headEnd/>
            <a:tailEnd/>
          </a:ln>
        </p:spPr>
      </p:pic>
      <p:pic>
        <p:nvPicPr>
          <p:cNvPr id="120838" name="Picture 8" descr="http://img.timeinc.net/time/photoessays/2009/time_100_influence/mia.jpg"/>
          <p:cNvPicPr>
            <a:picLocks noChangeAspect="1" noChangeArrowheads="1"/>
          </p:cNvPicPr>
          <p:nvPr/>
        </p:nvPicPr>
        <p:blipFill>
          <a:blip r:embed="rId6" cstate="print"/>
          <a:srcRect/>
          <a:stretch>
            <a:fillRect/>
          </a:stretch>
        </p:blipFill>
        <p:spPr bwMode="auto">
          <a:xfrm>
            <a:off x="698500" y="1016000"/>
            <a:ext cx="2476500"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990600" y="0"/>
            <a:ext cx="7600950" cy="1123950"/>
          </a:xfrm>
          <a:noFill/>
          <a:ln w="9525">
            <a:noFill/>
            <a:miter lim="800000"/>
            <a:headEnd/>
            <a:tailEnd/>
          </a:ln>
        </p:spPr>
        <p:txBody>
          <a:bodyPr vert="horz" wrap="square" lIns="91440" tIns="45720" rIns="91440" bIns="45720" numCol="1" anchor="ctr" anchorCtr="0" compatLnSpc="1">
            <a:prstTxWarp prst="textNoShape">
              <a:avLst/>
            </a:prstTxWarp>
          </a:bodyPr>
          <a:lstStyle/>
          <a:p>
            <a:pPr rtl="1"/>
            <a:r>
              <a:rPr lang="ar-BH" b="0" dirty="0" smtClean="0">
                <a:solidFill>
                  <a:schemeClr val="tx1"/>
                </a:solidFill>
              </a:rPr>
              <a:t> المانح</a:t>
            </a:r>
            <a:r>
              <a:rPr lang="ar-EG" b="0" dirty="0" smtClean="0">
                <a:solidFill>
                  <a:schemeClr val="tx1"/>
                </a:solidFill>
              </a:rPr>
              <a:t>ين </a:t>
            </a:r>
            <a:endParaRPr lang="ar-BH" b="0" dirty="0" smtClean="0">
              <a:solidFill>
                <a:schemeClr val="tx1"/>
              </a:solidFill>
            </a:endParaRPr>
          </a:p>
        </p:txBody>
      </p:sp>
      <p:pic>
        <p:nvPicPr>
          <p:cNvPr id="121859" name="Picture 3" descr="yu_panglin_3"/>
          <p:cNvPicPr>
            <a:picLocks noChangeAspect="1" noChangeArrowheads="1"/>
          </p:cNvPicPr>
          <p:nvPr/>
        </p:nvPicPr>
        <p:blipFill>
          <a:blip r:embed="rId3" cstate="print"/>
          <a:srcRect/>
          <a:stretch>
            <a:fillRect/>
          </a:stretch>
        </p:blipFill>
        <p:spPr bwMode="auto">
          <a:xfrm>
            <a:off x="3395663" y="1143000"/>
            <a:ext cx="1955800" cy="2406650"/>
          </a:xfrm>
          <a:prstGeom prst="rect">
            <a:avLst/>
          </a:prstGeom>
          <a:noFill/>
          <a:ln w="9525">
            <a:noFill/>
            <a:miter lim="800000"/>
            <a:headEnd/>
            <a:tailEnd/>
          </a:ln>
        </p:spPr>
      </p:pic>
      <p:pic>
        <p:nvPicPr>
          <p:cNvPr id="121860" name="Picture 4" descr="alwaleed_bin_talal_4"/>
          <p:cNvPicPr>
            <a:picLocks noChangeAspect="1" noChangeArrowheads="1"/>
          </p:cNvPicPr>
          <p:nvPr/>
        </p:nvPicPr>
        <p:blipFill>
          <a:blip r:embed="rId4" cstate="print"/>
          <a:srcRect/>
          <a:stretch>
            <a:fillRect/>
          </a:stretch>
        </p:blipFill>
        <p:spPr bwMode="auto">
          <a:xfrm>
            <a:off x="317500" y="3711575"/>
            <a:ext cx="2171700" cy="2673350"/>
          </a:xfrm>
          <a:prstGeom prst="rect">
            <a:avLst/>
          </a:prstGeom>
          <a:noFill/>
          <a:ln w="9525">
            <a:noFill/>
            <a:miter lim="800000"/>
            <a:headEnd/>
            <a:tailEnd/>
          </a:ln>
        </p:spPr>
      </p:pic>
      <p:pic>
        <p:nvPicPr>
          <p:cNvPr id="121861" name="Picture 5" descr="angelina_jolie_1"/>
          <p:cNvPicPr>
            <a:picLocks noChangeAspect="1" noChangeArrowheads="1"/>
          </p:cNvPicPr>
          <p:nvPr/>
        </p:nvPicPr>
        <p:blipFill>
          <a:blip r:embed="rId5" cstate="print"/>
          <a:srcRect/>
          <a:stretch>
            <a:fillRect/>
          </a:stretch>
        </p:blipFill>
        <p:spPr bwMode="auto">
          <a:xfrm>
            <a:off x="434722" y="1243879"/>
            <a:ext cx="1823907" cy="2245235"/>
          </a:xfrm>
          <a:prstGeom prst="rect">
            <a:avLst/>
          </a:prstGeom>
          <a:noFill/>
          <a:ln w="9525">
            <a:noFill/>
            <a:miter lim="800000"/>
            <a:headEnd/>
            <a:tailEnd/>
          </a:ln>
        </p:spPr>
      </p:pic>
      <p:pic>
        <p:nvPicPr>
          <p:cNvPr id="121862" name="Picture 6" descr="bill_melinda_gates_11"/>
          <p:cNvPicPr>
            <a:picLocks noChangeAspect="1" noChangeArrowheads="1"/>
          </p:cNvPicPr>
          <p:nvPr/>
        </p:nvPicPr>
        <p:blipFill>
          <a:blip r:embed="rId6" cstate="print"/>
          <a:srcRect/>
          <a:stretch>
            <a:fillRect/>
          </a:stretch>
        </p:blipFill>
        <p:spPr bwMode="auto">
          <a:xfrm>
            <a:off x="6302375" y="4077325"/>
            <a:ext cx="2005536" cy="2467938"/>
          </a:xfrm>
          <a:prstGeom prst="rect">
            <a:avLst/>
          </a:prstGeom>
          <a:noFill/>
          <a:ln w="9525">
            <a:noFill/>
            <a:miter lim="800000"/>
            <a:headEnd/>
            <a:tailEnd/>
          </a:ln>
        </p:spPr>
      </p:pic>
      <p:pic>
        <p:nvPicPr>
          <p:cNvPr id="121863" name="Picture 7" descr="george_soros_11"/>
          <p:cNvPicPr>
            <a:picLocks noChangeAspect="1" noChangeArrowheads="1"/>
          </p:cNvPicPr>
          <p:nvPr/>
        </p:nvPicPr>
        <p:blipFill>
          <a:blip r:embed="rId7" cstate="print"/>
          <a:srcRect/>
          <a:stretch>
            <a:fillRect/>
          </a:stretch>
        </p:blipFill>
        <p:spPr bwMode="auto">
          <a:xfrm>
            <a:off x="3338513" y="3813175"/>
            <a:ext cx="2212975" cy="2724150"/>
          </a:xfrm>
          <a:prstGeom prst="rect">
            <a:avLst/>
          </a:prstGeom>
          <a:noFill/>
          <a:ln w="9525">
            <a:noFill/>
            <a:miter lim="800000"/>
            <a:headEnd/>
            <a:tailEnd/>
          </a:ln>
        </p:spPr>
      </p:pic>
      <p:pic>
        <p:nvPicPr>
          <p:cNvPr id="121864" name="Picture 8" descr="queen_rania_2"/>
          <p:cNvPicPr>
            <a:picLocks noChangeAspect="1" noChangeArrowheads="1"/>
          </p:cNvPicPr>
          <p:nvPr/>
        </p:nvPicPr>
        <p:blipFill>
          <a:blip r:embed="rId8" cstate="print"/>
          <a:srcRect/>
          <a:stretch>
            <a:fillRect/>
          </a:stretch>
        </p:blipFill>
        <p:spPr bwMode="auto">
          <a:xfrm>
            <a:off x="6176315" y="1379092"/>
            <a:ext cx="1913904" cy="23562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rtl="1"/>
            <a:r>
              <a:rPr lang="ar-EG" b="0" dirty="0" smtClean="0">
                <a:solidFill>
                  <a:schemeClr val="tx1"/>
                </a:solidFill>
              </a:rPr>
              <a:t>ال</a:t>
            </a:r>
            <a:r>
              <a:rPr lang="ar-LB" b="0" dirty="0" smtClean="0">
                <a:solidFill>
                  <a:schemeClr val="tx1"/>
                </a:solidFill>
              </a:rPr>
              <a:t>بناة و</a:t>
            </a:r>
            <a:r>
              <a:rPr lang="ar-EG" b="0" dirty="0" smtClean="0">
                <a:solidFill>
                  <a:schemeClr val="tx1"/>
                </a:solidFill>
              </a:rPr>
              <a:t>كبار رجال العمال</a:t>
            </a:r>
            <a:endParaRPr lang="en-US" b="0" dirty="0" smtClean="0">
              <a:solidFill>
                <a:schemeClr val="tx1"/>
              </a:solidFill>
            </a:endParaRPr>
          </a:p>
        </p:txBody>
      </p:sp>
      <p:pic>
        <p:nvPicPr>
          <p:cNvPr id="122883" name="Picture 2" descr="http://img.timeinc.net/time/photoessays/2009/time_100_influence/carlos_slim_helu.jpg"/>
          <p:cNvPicPr>
            <a:picLocks noChangeAspect="1" noChangeArrowheads="1"/>
          </p:cNvPicPr>
          <p:nvPr/>
        </p:nvPicPr>
        <p:blipFill>
          <a:blip r:embed="rId3" cstate="print"/>
          <a:srcRect/>
          <a:stretch>
            <a:fillRect/>
          </a:stretch>
        </p:blipFill>
        <p:spPr bwMode="auto">
          <a:xfrm>
            <a:off x="757238" y="1349375"/>
            <a:ext cx="1912937" cy="2598738"/>
          </a:xfrm>
          <a:prstGeom prst="rect">
            <a:avLst/>
          </a:prstGeom>
          <a:noFill/>
          <a:ln w="9525">
            <a:noFill/>
            <a:miter lim="800000"/>
            <a:headEnd/>
            <a:tailEnd/>
          </a:ln>
        </p:spPr>
      </p:pic>
      <p:pic>
        <p:nvPicPr>
          <p:cNvPr id="122884" name="Picture 4" descr="http://img.timeinc.net/time/photoessays/2009/time_100_influence/ted_turner.jpg"/>
          <p:cNvPicPr>
            <a:picLocks noChangeAspect="1" noChangeArrowheads="1"/>
          </p:cNvPicPr>
          <p:nvPr/>
        </p:nvPicPr>
        <p:blipFill>
          <a:blip r:embed="rId4" cstate="print"/>
          <a:srcRect/>
          <a:stretch>
            <a:fillRect/>
          </a:stretch>
        </p:blipFill>
        <p:spPr bwMode="auto">
          <a:xfrm>
            <a:off x="4922838" y="4122738"/>
            <a:ext cx="2058987" cy="2249487"/>
          </a:xfrm>
          <a:prstGeom prst="rect">
            <a:avLst/>
          </a:prstGeom>
          <a:noFill/>
          <a:ln w="9525">
            <a:noFill/>
            <a:miter lim="800000"/>
            <a:headEnd/>
            <a:tailEnd/>
          </a:ln>
        </p:spPr>
      </p:pic>
      <p:pic>
        <p:nvPicPr>
          <p:cNvPr id="122885" name="Picture 6" descr="http://img.timeinc.net/time/photoessays/2009/time_100_influence/brad_pitt.jpg"/>
          <p:cNvPicPr>
            <a:picLocks noChangeAspect="1" noChangeArrowheads="1"/>
          </p:cNvPicPr>
          <p:nvPr/>
        </p:nvPicPr>
        <p:blipFill>
          <a:blip r:embed="rId5" cstate="print"/>
          <a:srcRect/>
          <a:stretch>
            <a:fillRect/>
          </a:stretch>
        </p:blipFill>
        <p:spPr bwMode="auto">
          <a:xfrm>
            <a:off x="190500" y="4368800"/>
            <a:ext cx="2087563" cy="2076450"/>
          </a:xfrm>
          <a:prstGeom prst="rect">
            <a:avLst/>
          </a:prstGeom>
          <a:noFill/>
          <a:ln w="9525">
            <a:noFill/>
            <a:miter lim="800000"/>
            <a:headEnd/>
            <a:tailEnd/>
          </a:ln>
        </p:spPr>
      </p:pic>
      <p:pic>
        <p:nvPicPr>
          <p:cNvPr id="122886" name="Picture 8" descr="http://img.timeinc.net/time/photoessays/2009/time_100_influence/nandan_nilekani.jpg"/>
          <p:cNvPicPr>
            <a:picLocks noChangeAspect="1" noChangeArrowheads="1"/>
          </p:cNvPicPr>
          <p:nvPr/>
        </p:nvPicPr>
        <p:blipFill>
          <a:blip r:embed="rId6" cstate="print"/>
          <a:srcRect/>
          <a:stretch>
            <a:fillRect/>
          </a:stretch>
        </p:blipFill>
        <p:spPr bwMode="auto">
          <a:xfrm>
            <a:off x="6261100" y="1481138"/>
            <a:ext cx="2038350" cy="2422525"/>
          </a:xfrm>
          <a:prstGeom prst="rect">
            <a:avLst/>
          </a:prstGeom>
          <a:noFill/>
          <a:ln w="9525">
            <a:noFill/>
            <a:miter lim="800000"/>
            <a:headEnd/>
            <a:tailEnd/>
          </a:ln>
        </p:spPr>
      </p:pic>
      <p:pic>
        <p:nvPicPr>
          <p:cNvPr id="122887" name="Picture 10" descr="http://img.timeinc.net/time/photoessays/2009/time_100_influence/alexander_medvedev.jpg"/>
          <p:cNvPicPr>
            <a:picLocks noChangeAspect="1" noChangeArrowheads="1"/>
          </p:cNvPicPr>
          <p:nvPr/>
        </p:nvPicPr>
        <p:blipFill>
          <a:blip r:embed="rId7" cstate="print"/>
          <a:srcRect/>
          <a:stretch>
            <a:fillRect/>
          </a:stretch>
        </p:blipFill>
        <p:spPr bwMode="auto">
          <a:xfrm>
            <a:off x="2498725" y="4092575"/>
            <a:ext cx="2116138" cy="2293938"/>
          </a:xfrm>
          <a:prstGeom prst="rect">
            <a:avLst/>
          </a:prstGeom>
          <a:noFill/>
          <a:ln w="9525">
            <a:noFill/>
            <a:miter lim="800000"/>
            <a:headEnd/>
            <a:tailEnd/>
          </a:ln>
        </p:spPr>
      </p:pic>
      <p:pic>
        <p:nvPicPr>
          <p:cNvPr id="122888" name="Picture 12" descr="http://img.timeinc.net/time/photoessays/2009/time_100_influence/rafael_nadal.jpg"/>
          <p:cNvPicPr>
            <a:picLocks noChangeAspect="1" noChangeArrowheads="1"/>
          </p:cNvPicPr>
          <p:nvPr/>
        </p:nvPicPr>
        <p:blipFill>
          <a:blip r:embed="rId8" cstate="print"/>
          <a:srcRect/>
          <a:stretch>
            <a:fillRect/>
          </a:stretch>
        </p:blipFill>
        <p:spPr bwMode="auto">
          <a:xfrm>
            <a:off x="7099300" y="4484688"/>
            <a:ext cx="1841500" cy="1960562"/>
          </a:xfrm>
          <a:prstGeom prst="rect">
            <a:avLst/>
          </a:prstGeom>
          <a:noFill/>
          <a:ln w="9525">
            <a:noFill/>
            <a:miter lim="800000"/>
            <a:headEnd/>
            <a:tailEnd/>
          </a:ln>
        </p:spPr>
      </p:pic>
      <p:pic>
        <p:nvPicPr>
          <p:cNvPr id="122889" name="Picture 4" descr="oprah_winfrey"/>
          <p:cNvPicPr>
            <a:picLocks noChangeAspect="1" noChangeArrowheads="1"/>
          </p:cNvPicPr>
          <p:nvPr/>
        </p:nvPicPr>
        <p:blipFill>
          <a:blip r:embed="rId9" cstate="print"/>
          <a:srcRect/>
          <a:stretch>
            <a:fillRect/>
          </a:stretch>
        </p:blipFill>
        <p:spPr bwMode="auto">
          <a:xfrm>
            <a:off x="3101975" y="1058863"/>
            <a:ext cx="2476500" cy="2628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rtl="1"/>
            <a:r>
              <a:rPr lang="ar-BH" b="0" dirty="0" smtClean="0">
                <a:solidFill>
                  <a:schemeClr val="tx1"/>
                </a:solidFill>
              </a:rPr>
              <a:t>أبطال ورواد</a:t>
            </a:r>
          </a:p>
        </p:txBody>
      </p:sp>
      <p:pic>
        <p:nvPicPr>
          <p:cNvPr id="123907" name="Picture 6" descr="http://img.timeinc.net/time/photoessays/2009/time_100_influence/hadizatou_mani.jpg"/>
          <p:cNvPicPr>
            <a:picLocks noChangeAspect="1" noChangeArrowheads="1"/>
          </p:cNvPicPr>
          <p:nvPr/>
        </p:nvPicPr>
        <p:blipFill>
          <a:blip r:embed="rId3" cstate="print"/>
          <a:srcRect/>
          <a:stretch>
            <a:fillRect/>
          </a:stretch>
        </p:blipFill>
        <p:spPr bwMode="auto">
          <a:xfrm>
            <a:off x="1031875" y="1900238"/>
            <a:ext cx="2476500"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841375" y="0"/>
            <a:ext cx="7600950" cy="1123950"/>
          </a:xfrm>
          <a:noFill/>
          <a:ln w="9525">
            <a:noFill/>
            <a:miter lim="800000"/>
            <a:headEnd/>
            <a:tailEnd/>
          </a:ln>
        </p:spPr>
        <p:txBody>
          <a:bodyPr vert="horz" wrap="square" lIns="91440" tIns="45720" rIns="91440" bIns="45720" numCol="1" anchor="ctr" anchorCtr="0" compatLnSpc="1">
            <a:prstTxWarp prst="textNoShape">
              <a:avLst/>
            </a:prstTxWarp>
          </a:bodyPr>
          <a:lstStyle/>
          <a:p>
            <a:pPr rtl="1"/>
            <a:r>
              <a:rPr lang="ar-BH" b="0" dirty="0" smtClean="0">
                <a:solidFill>
                  <a:schemeClr val="tx1"/>
                </a:solidFill>
              </a:rPr>
              <a:t>علماء ومفكرون</a:t>
            </a:r>
          </a:p>
        </p:txBody>
      </p:sp>
      <p:pic>
        <p:nvPicPr>
          <p:cNvPr id="124931" name="Picture 3" descr="richard_branson"/>
          <p:cNvPicPr>
            <a:picLocks noChangeAspect="1" noChangeArrowheads="1"/>
          </p:cNvPicPr>
          <p:nvPr/>
        </p:nvPicPr>
        <p:blipFill>
          <a:blip r:embed="rId3" cstate="print"/>
          <a:srcRect/>
          <a:stretch>
            <a:fillRect/>
          </a:stretch>
        </p:blipFill>
        <p:spPr bwMode="auto">
          <a:xfrm>
            <a:off x="3917950" y="1169988"/>
            <a:ext cx="2014538" cy="2478087"/>
          </a:xfrm>
          <a:prstGeom prst="rect">
            <a:avLst/>
          </a:prstGeom>
          <a:noFill/>
          <a:ln w="9525">
            <a:noFill/>
            <a:miter lim="800000"/>
            <a:headEnd/>
            <a:tailEnd/>
          </a:ln>
        </p:spPr>
      </p:pic>
      <p:pic>
        <p:nvPicPr>
          <p:cNvPr id="124932" name="Picture 4" descr="al_gore"/>
          <p:cNvPicPr>
            <a:picLocks noChangeAspect="1" noChangeArrowheads="1"/>
          </p:cNvPicPr>
          <p:nvPr/>
        </p:nvPicPr>
        <p:blipFill>
          <a:blip r:embed="rId4" cstate="print"/>
          <a:srcRect/>
          <a:stretch>
            <a:fillRect/>
          </a:stretch>
        </p:blipFill>
        <p:spPr bwMode="auto">
          <a:xfrm>
            <a:off x="514350" y="2533650"/>
            <a:ext cx="2476500" cy="3048000"/>
          </a:xfrm>
          <a:prstGeom prst="rect">
            <a:avLst/>
          </a:prstGeom>
          <a:noFill/>
          <a:ln w="9525">
            <a:noFill/>
            <a:miter lim="800000"/>
            <a:headEnd/>
            <a:tailEnd/>
          </a:ln>
        </p:spPr>
      </p:pic>
      <p:pic>
        <p:nvPicPr>
          <p:cNvPr id="124933" name="Picture 5" descr="craig_venter"/>
          <p:cNvPicPr>
            <a:picLocks noChangeAspect="1" noChangeArrowheads="1"/>
          </p:cNvPicPr>
          <p:nvPr/>
        </p:nvPicPr>
        <p:blipFill>
          <a:blip r:embed="rId5" cstate="print"/>
          <a:srcRect/>
          <a:stretch>
            <a:fillRect/>
          </a:stretch>
        </p:blipFill>
        <p:spPr bwMode="auto">
          <a:xfrm>
            <a:off x="3898900" y="4168775"/>
            <a:ext cx="1978025" cy="2433638"/>
          </a:xfrm>
          <a:prstGeom prst="rect">
            <a:avLst/>
          </a:prstGeom>
          <a:noFill/>
          <a:ln w="9525">
            <a:noFill/>
            <a:miter lim="800000"/>
            <a:headEnd/>
            <a:tailEnd/>
          </a:ln>
        </p:spPr>
      </p:pic>
      <p:pic>
        <p:nvPicPr>
          <p:cNvPr id="124934" name="Picture 6" descr="neil_degrasse_tyson"/>
          <p:cNvPicPr>
            <a:picLocks noChangeAspect="1" noChangeArrowheads="1"/>
          </p:cNvPicPr>
          <p:nvPr/>
        </p:nvPicPr>
        <p:blipFill>
          <a:blip r:embed="rId6" cstate="print"/>
          <a:srcRect/>
          <a:stretch>
            <a:fillRect/>
          </a:stretch>
        </p:blipFill>
        <p:spPr bwMode="auto">
          <a:xfrm>
            <a:off x="6419850" y="1543050"/>
            <a:ext cx="24765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Gore-poleshift"/>
          <p:cNvPicPr>
            <a:picLocks noChangeAspect="1" noChangeArrowheads="1"/>
          </p:cNvPicPr>
          <p:nvPr/>
        </p:nvPicPr>
        <p:blipFill>
          <a:blip r:embed="rId3" cstate="print"/>
          <a:srcRect/>
          <a:stretch>
            <a:fillRect/>
          </a:stretch>
        </p:blipFill>
        <p:spPr bwMode="auto">
          <a:xfrm>
            <a:off x="4196339" y="1109269"/>
            <a:ext cx="3784330" cy="3057681"/>
          </a:xfrm>
          <a:prstGeom prst="rect">
            <a:avLst/>
          </a:prstGeom>
          <a:noFill/>
          <a:ln w="9525">
            <a:noFill/>
            <a:miter lim="800000"/>
            <a:headEnd/>
            <a:tailEnd/>
          </a:ln>
        </p:spPr>
      </p:pic>
      <p:pic>
        <p:nvPicPr>
          <p:cNvPr id="125955" name="Picture 3" descr="Al Gor warning"/>
          <p:cNvPicPr>
            <a:picLocks noChangeAspect="1" noChangeArrowheads="1"/>
          </p:cNvPicPr>
          <p:nvPr/>
        </p:nvPicPr>
        <p:blipFill>
          <a:blip r:embed="rId4" cstate="print"/>
          <a:srcRect/>
          <a:stretch>
            <a:fillRect/>
          </a:stretch>
        </p:blipFill>
        <p:spPr bwMode="auto">
          <a:xfrm>
            <a:off x="185200" y="2954830"/>
            <a:ext cx="4445000" cy="328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259648"/>
            <a:ext cx="70104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rtl="1"/>
            <a:r>
              <a:rPr lang="ar-BH" b="0" smtClean="0">
                <a:solidFill>
                  <a:schemeClr val="tx1"/>
                </a:solidFill>
              </a:rPr>
              <a:t>وجوه من غرب آسيا</a:t>
            </a:r>
          </a:p>
        </p:txBody>
      </p:sp>
      <p:pic>
        <p:nvPicPr>
          <p:cNvPr id="126979" name="Picture 3" descr="Mohammad Rashed"/>
          <p:cNvPicPr>
            <a:picLocks noChangeAspect="1" noChangeArrowheads="1"/>
          </p:cNvPicPr>
          <p:nvPr/>
        </p:nvPicPr>
        <p:blipFill>
          <a:blip r:embed="rId3" cstate="print"/>
          <a:srcRect/>
          <a:stretch>
            <a:fillRect/>
          </a:stretch>
        </p:blipFill>
        <p:spPr bwMode="auto">
          <a:xfrm>
            <a:off x="757238" y="2314575"/>
            <a:ext cx="3414712" cy="2609850"/>
          </a:xfrm>
          <a:prstGeom prst="rect">
            <a:avLst/>
          </a:prstGeom>
          <a:noFill/>
          <a:ln w="9525">
            <a:noFill/>
            <a:miter lim="800000"/>
            <a:headEnd/>
            <a:tailEnd/>
          </a:ln>
        </p:spPr>
      </p:pic>
      <p:pic>
        <p:nvPicPr>
          <p:cNvPr id="126980" name="Picture 4" descr="Prince Hassan"/>
          <p:cNvPicPr>
            <a:picLocks noChangeAspect="1" noChangeArrowheads="1"/>
          </p:cNvPicPr>
          <p:nvPr/>
        </p:nvPicPr>
        <p:blipFill>
          <a:blip r:embed="rId4" cstate="print"/>
          <a:srcRect/>
          <a:stretch>
            <a:fillRect/>
          </a:stretch>
        </p:blipFill>
        <p:spPr bwMode="auto">
          <a:xfrm>
            <a:off x="5057775" y="2286000"/>
            <a:ext cx="3663950" cy="27432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28613" y="0"/>
            <a:ext cx="7829550" cy="1123950"/>
          </a:xfrm>
        </p:spPr>
        <p:txBody>
          <a:bodyPr/>
          <a:lstStyle/>
          <a:p>
            <a:pPr rtl="1"/>
            <a:r>
              <a:rPr lang="ar-EG" sz="3200" b="0" dirty="0" smtClean="0">
                <a:solidFill>
                  <a:schemeClr val="tx1"/>
                </a:solidFill>
              </a:rPr>
              <a:t>الخطوة الثالثة</a:t>
            </a:r>
            <a:r>
              <a:rPr lang="ar-LB" sz="3200" b="0" dirty="0" smtClean="0">
                <a:solidFill>
                  <a:schemeClr val="tx1"/>
                </a:solidFill>
              </a:rPr>
              <a:t>: إدارة المعرفة</a:t>
            </a:r>
          </a:p>
        </p:txBody>
      </p:sp>
      <p:sp>
        <p:nvSpPr>
          <p:cNvPr id="128003" name="Rectangle 3"/>
          <p:cNvSpPr>
            <a:spLocks noGrp="1" noChangeArrowheads="1"/>
          </p:cNvSpPr>
          <p:nvPr>
            <p:ph type="body" idx="1"/>
          </p:nvPr>
        </p:nvSpPr>
        <p:spPr>
          <a:xfrm>
            <a:off x="0" y="1633538"/>
            <a:ext cx="8382000" cy="4525962"/>
          </a:xfrm>
        </p:spPr>
        <p:txBody>
          <a:bodyPr/>
          <a:lstStyle/>
          <a:p>
            <a:pPr algn="just" rtl="1" eaLnBrk="1" hangingPunct="1">
              <a:buNone/>
            </a:pPr>
            <a:r>
              <a:rPr lang="en-CA" sz="1800" b="0" dirty="0" smtClean="0">
                <a:solidFill>
                  <a:schemeClr val="tx1"/>
                </a:solidFill>
              </a:rPr>
              <a:t>	</a:t>
            </a:r>
            <a:r>
              <a:rPr lang="ar-LB" sz="2800" b="0" dirty="0" smtClean="0">
                <a:solidFill>
                  <a:schemeClr val="tx1"/>
                </a:solidFill>
              </a:rPr>
              <a:t> </a:t>
            </a:r>
            <a:r>
              <a:rPr lang="ar-SA" sz="2800" b="0" dirty="0" smtClean="0">
                <a:solidFill>
                  <a:schemeClr val="tx1"/>
                </a:solidFill>
              </a:rPr>
              <a:t>دراسة وتحليل ما يحتاجون لمعرفته، وما الذي تحتاج أنت لمعرفته الأمر الذي سيساعدهم في اتخاذ القرار أو التأثير في عملية اتخاذه</a:t>
            </a:r>
            <a:r>
              <a:rPr lang="ar-EG" sz="2800" b="0" dirty="0" smtClean="0">
                <a:solidFill>
                  <a:schemeClr val="tx1"/>
                </a:solidFill>
              </a:rPr>
              <a:t>.</a:t>
            </a:r>
            <a:endParaRPr lang="ar-LB" sz="2800" b="0" dirty="0" smtClean="0">
              <a:solidFill>
                <a:schemeClr val="tx1"/>
              </a:solidFill>
            </a:endParaRPr>
          </a:p>
          <a:p>
            <a:pPr eaLnBrk="1" hangingPunct="1">
              <a:buFont typeface="Wingdings 2" pitchFamily="18" charset="2"/>
              <a:buNone/>
            </a:pPr>
            <a:endParaRPr lang="en-US" sz="2800" b="0" dirty="0" smtClean="0">
              <a:solidFill>
                <a:schemeClr val="tx1"/>
              </a:solidFill>
            </a:endParaRPr>
          </a:p>
          <a:p>
            <a:pPr lvl="1" algn="r" rtl="1" eaLnBrk="1" hangingPunct="1">
              <a:buClr>
                <a:schemeClr val="tx1"/>
              </a:buClr>
              <a:buFont typeface="Wingdings" pitchFamily="2" charset="2"/>
              <a:buChar char="Ø"/>
            </a:pPr>
            <a:r>
              <a:rPr lang="ar-SA" b="0" dirty="0" smtClean="0">
                <a:solidFill>
                  <a:schemeClr val="tx1"/>
                </a:solidFill>
              </a:rPr>
              <a:t>الاهتمام بكيفية بناء الثقة في منتجك النهائي</a:t>
            </a:r>
            <a:endParaRPr lang="ar-EG" b="0" dirty="0" smtClean="0">
              <a:solidFill>
                <a:schemeClr val="tx1"/>
              </a:solidFill>
            </a:endParaRPr>
          </a:p>
          <a:p>
            <a:pPr lvl="1" algn="r" rtl="1" eaLnBrk="1" hangingPunct="1">
              <a:buClr>
                <a:schemeClr val="tx1"/>
              </a:buClr>
              <a:buFont typeface="Wingdings" pitchFamily="2" charset="2"/>
              <a:buChar char="Ø"/>
            </a:pPr>
            <a:r>
              <a:rPr lang="ar-LB" b="0" dirty="0" smtClean="0">
                <a:solidFill>
                  <a:schemeClr val="tx1"/>
                </a:solidFill>
              </a:rPr>
              <a:t>زيادة أهمية وابراز نتائجك بما في ذلك المشاركة من جانب صانعي القرار في هذه العملية</a:t>
            </a:r>
          </a:p>
          <a:p>
            <a:pPr lvl="1" algn="r" rtl="1" eaLnBrk="1" hangingPunct="1">
              <a:buClr>
                <a:schemeClr val="tx1"/>
              </a:buClr>
              <a:buFont typeface="Wingdings" pitchFamily="2" charset="2"/>
              <a:buChar char="Ø"/>
            </a:pPr>
            <a:r>
              <a:rPr lang="ar-LB" b="0" dirty="0" smtClean="0">
                <a:solidFill>
                  <a:schemeClr val="tx1"/>
                </a:solidFill>
              </a:rPr>
              <a:t>ضمان قدر أكبر من الشرعية من خلال مشاركة العلماء في عملية تنمية المعرفة.</a:t>
            </a:r>
          </a:p>
          <a:p>
            <a:pPr lvl="1" algn="r" rtl="1" eaLnBrk="1" hangingPunct="1">
              <a:buClr>
                <a:schemeClr val="tx1"/>
              </a:buClr>
              <a:buFont typeface="Wingdings" pitchFamily="2" charset="2"/>
              <a:buChar char="Ø"/>
            </a:pPr>
            <a:endParaRPr lang="ar-LB" b="0" dirty="0" smtClean="0">
              <a:solidFill>
                <a:schemeClr val="tx1"/>
              </a:solidFill>
            </a:endParaRPr>
          </a:p>
          <a:p>
            <a:pPr lvl="1" algn="r" rtl="1" eaLnBrk="1" hangingPunct="1">
              <a:buClr>
                <a:schemeClr val="tx1"/>
              </a:buClr>
              <a:buFont typeface="Wingdings" pitchFamily="2" charset="2"/>
              <a:buChar char="Ø"/>
            </a:pPr>
            <a:endParaRPr lang="ar-LB" b="0" dirty="0" smtClean="0">
              <a:solidFill>
                <a:schemeClr val="tx1"/>
              </a:solidFill>
            </a:endParaRPr>
          </a:p>
        </p:txBody>
      </p:sp>
      <p:pic>
        <p:nvPicPr>
          <p:cNvPr id="128004" name="Picture 4" descr="Decision makers 13"/>
          <p:cNvPicPr>
            <a:picLocks noChangeAspect="1" noChangeArrowheads="1"/>
          </p:cNvPicPr>
          <p:nvPr/>
        </p:nvPicPr>
        <p:blipFill>
          <a:blip r:embed="rId3" cstate="print"/>
          <a:srcRect/>
          <a:stretch>
            <a:fillRect/>
          </a:stretch>
        </p:blipFill>
        <p:spPr bwMode="auto">
          <a:xfrm>
            <a:off x="7816850" y="2490788"/>
            <a:ext cx="1143000" cy="809625"/>
          </a:xfrm>
          <a:prstGeom prst="rect">
            <a:avLst/>
          </a:prstGeom>
          <a:noFill/>
          <a:ln w="9525">
            <a:noFill/>
            <a:miter lim="800000"/>
            <a:headEnd/>
            <a:tailEnd/>
          </a:ln>
        </p:spPr>
      </p:pic>
      <p:pic>
        <p:nvPicPr>
          <p:cNvPr id="128005" name="Picture 5" descr="Decision makers 19"/>
          <p:cNvPicPr>
            <a:picLocks noChangeAspect="1" noChangeArrowheads="1"/>
          </p:cNvPicPr>
          <p:nvPr/>
        </p:nvPicPr>
        <p:blipFill>
          <a:blip r:embed="rId4" cstate="print"/>
          <a:srcRect/>
          <a:stretch>
            <a:fillRect/>
          </a:stretch>
        </p:blipFill>
        <p:spPr bwMode="auto">
          <a:xfrm>
            <a:off x="6773863" y="5421313"/>
            <a:ext cx="114300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442210" y="1861694"/>
            <a:ext cx="8229600" cy="4525963"/>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eaLnBrk="1" hangingPunct="1">
              <a:lnSpc>
                <a:spcPct val="90000"/>
              </a:lnSpc>
              <a:buClrTx/>
              <a:buSzPct val="100000"/>
              <a:buFont typeface="Wingdings" pitchFamily="2" charset="2"/>
              <a:buChar char="§"/>
            </a:pPr>
            <a:r>
              <a:rPr lang="ar-EG" b="0" dirty="0" smtClean="0">
                <a:solidFill>
                  <a:schemeClr val="tx1"/>
                </a:solidFill>
              </a:rPr>
              <a:t> التمكن من </a:t>
            </a:r>
            <a:r>
              <a:rPr lang="ar-BH" b="0" dirty="0" smtClean="0">
                <a:solidFill>
                  <a:schemeClr val="tx1"/>
                </a:solidFill>
              </a:rPr>
              <a:t>عملية تقييم</a:t>
            </a:r>
            <a:r>
              <a:rPr lang="ar-LB" b="0" dirty="0" smtClean="0">
                <a:solidFill>
                  <a:schemeClr val="tx1"/>
                </a:solidFill>
              </a:rPr>
              <a:t> </a:t>
            </a:r>
            <a:r>
              <a:rPr lang="ar-EG" b="0" dirty="0" smtClean="0">
                <a:solidFill>
                  <a:schemeClr val="tx1"/>
                </a:solidFill>
              </a:rPr>
              <a:t>المستهدفين </a:t>
            </a:r>
            <a:r>
              <a:rPr lang="ar-BH" b="0" dirty="0" smtClean="0">
                <a:solidFill>
                  <a:schemeClr val="tx1"/>
                </a:solidFill>
              </a:rPr>
              <a:t> </a:t>
            </a:r>
            <a:r>
              <a:rPr lang="ar-EG" b="0" dirty="0" smtClean="0">
                <a:solidFill>
                  <a:schemeClr val="tx1"/>
                </a:solidFill>
              </a:rPr>
              <a:t>ل</a:t>
            </a:r>
            <a:r>
              <a:rPr lang="ar-BH" b="0" dirty="0" smtClean="0">
                <a:solidFill>
                  <a:schemeClr val="tx1"/>
                </a:solidFill>
              </a:rPr>
              <a:t>كل</a:t>
            </a:r>
            <a:r>
              <a:rPr lang="ar-EG" b="0" dirty="0" smtClean="0">
                <a:solidFill>
                  <a:schemeClr val="tx1"/>
                </a:solidFill>
              </a:rPr>
              <a:t> عملية</a:t>
            </a:r>
            <a:r>
              <a:rPr lang="ar-BH" b="0" dirty="0" smtClean="0">
                <a:solidFill>
                  <a:schemeClr val="tx1"/>
                </a:solidFill>
              </a:rPr>
              <a:t> تقييم بيئي متكامل ، وفهم كيف</a:t>
            </a:r>
            <a:r>
              <a:rPr lang="ar-LB" b="0" dirty="0" smtClean="0">
                <a:solidFill>
                  <a:schemeClr val="tx1"/>
                </a:solidFill>
              </a:rPr>
              <a:t> </a:t>
            </a:r>
            <a:r>
              <a:rPr lang="ar-BH" b="0" dirty="0" smtClean="0">
                <a:solidFill>
                  <a:schemeClr val="tx1"/>
                </a:solidFill>
              </a:rPr>
              <a:t>كل </a:t>
            </a:r>
            <a:r>
              <a:rPr lang="ar-EG" b="0" dirty="0" smtClean="0">
                <a:solidFill>
                  <a:schemeClr val="tx1"/>
                </a:solidFill>
              </a:rPr>
              <a:t>من المستهدفين</a:t>
            </a:r>
            <a:r>
              <a:rPr lang="ar-BH" b="0" dirty="0" smtClean="0">
                <a:solidFill>
                  <a:schemeClr val="tx1"/>
                </a:solidFill>
              </a:rPr>
              <a:t> </a:t>
            </a:r>
            <a:r>
              <a:rPr lang="ar-LB" b="0" dirty="0" smtClean="0">
                <a:solidFill>
                  <a:schemeClr val="tx1"/>
                </a:solidFill>
              </a:rPr>
              <a:t>يعرف ا</a:t>
            </a:r>
            <a:r>
              <a:rPr lang="ar-EG" b="0" dirty="0" smtClean="0">
                <a:solidFill>
                  <a:schemeClr val="tx1"/>
                </a:solidFill>
              </a:rPr>
              <a:t>لتأثير</a:t>
            </a:r>
            <a:endParaRPr lang="en-US" b="0" dirty="0" smtClean="0">
              <a:solidFill>
                <a:schemeClr val="tx1"/>
              </a:solidFill>
            </a:endParaRPr>
          </a:p>
          <a:p>
            <a:pPr algn="just" rtl="1" eaLnBrk="1" hangingPunct="1">
              <a:lnSpc>
                <a:spcPct val="90000"/>
              </a:lnSpc>
              <a:buClrTx/>
              <a:buSzPct val="100000"/>
              <a:buFont typeface="Wingdings" pitchFamily="2" charset="2"/>
              <a:buChar char="§"/>
            </a:pPr>
            <a:endParaRPr lang="ar-BH" b="0" dirty="0" smtClean="0">
              <a:solidFill>
                <a:schemeClr val="tx1"/>
              </a:solidFill>
            </a:endParaRPr>
          </a:p>
          <a:p>
            <a:pPr algn="just" rtl="1" eaLnBrk="1" hangingPunct="1">
              <a:lnSpc>
                <a:spcPct val="90000"/>
              </a:lnSpc>
              <a:buClrTx/>
              <a:buSzPct val="100000"/>
              <a:buFont typeface="Wingdings" pitchFamily="2" charset="2"/>
              <a:buChar char="§"/>
            </a:pPr>
            <a:r>
              <a:rPr lang="ar-BH" b="0" dirty="0" smtClean="0">
                <a:solidFill>
                  <a:schemeClr val="tx1"/>
                </a:solidFill>
              </a:rPr>
              <a:t>فهم أن ال</a:t>
            </a:r>
            <a:r>
              <a:rPr lang="ar-EG" b="0" dirty="0" smtClean="0">
                <a:solidFill>
                  <a:schemeClr val="tx1"/>
                </a:solidFill>
              </a:rPr>
              <a:t>تأثير</a:t>
            </a:r>
            <a:r>
              <a:rPr lang="ar-BH" b="0" dirty="0" smtClean="0">
                <a:solidFill>
                  <a:schemeClr val="tx1"/>
                </a:solidFill>
              </a:rPr>
              <a:t> ذات المعنى هو نتيجة دينام</a:t>
            </a:r>
            <a:r>
              <a:rPr lang="ar-EG" b="0" dirty="0" smtClean="0">
                <a:solidFill>
                  <a:schemeClr val="tx1"/>
                </a:solidFill>
              </a:rPr>
              <a:t>اك</a:t>
            </a:r>
            <a:r>
              <a:rPr lang="ar-BH" b="0" dirty="0" smtClean="0">
                <a:solidFill>
                  <a:schemeClr val="tx1"/>
                </a:solidFill>
              </a:rPr>
              <a:t>ية تتطلب استراتيجية مستمرة والتي هي أكثر بكثير من مجرد منتج واحد في نهاية التقييم</a:t>
            </a:r>
            <a:r>
              <a:rPr lang="en-US" b="0" dirty="0" smtClean="0">
                <a:solidFill>
                  <a:schemeClr val="tx1"/>
                </a:solidFill>
              </a:rPr>
              <a:t>.</a:t>
            </a:r>
          </a:p>
          <a:p>
            <a:pPr algn="just" rtl="1" eaLnBrk="1" hangingPunct="1">
              <a:lnSpc>
                <a:spcPct val="90000"/>
              </a:lnSpc>
              <a:buClrTx/>
              <a:buSzPct val="100000"/>
              <a:buFont typeface="Wingdings" pitchFamily="2" charset="2"/>
              <a:buChar char="§"/>
            </a:pPr>
            <a:endParaRPr lang="en-US" b="0" dirty="0" smtClean="0">
              <a:solidFill>
                <a:schemeClr val="tx1"/>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69900" y="0"/>
            <a:ext cx="7924800" cy="1123950"/>
          </a:xfrm>
          <a:noFill/>
          <a:ln w="9525">
            <a:noFill/>
            <a:miter lim="800000"/>
            <a:headEnd/>
            <a:tailEnd/>
          </a:ln>
        </p:spPr>
        <p:txBody>
          <a:bodyPr vert="horz" wrap="square" lIns="91440" tIns="45720" rIns="91440" bIns="45720" numCol="1" anchor="ctr" anchorCtr="0" compatLnSpc="1">
            <a:prstTxWarp prst="textNoShape">
              <a:avLst/>
            </a:prstTxWarp>
          </a:bodyPr>
          <a:lstStyle/>
          <a:p>
            <a:pPr rtl="1"/>
            <a:r>
              <a:rPr lang="ar-EG" sz="3200" b="0" dirty="0" smtClean="0">
                <a:solidFill>
                  <a:schemeClr val="tx1"/>
                </a:solidFill>
              </a:rPr>
              <a:t>الخطوة الرابعة</a:t>
            </a:r>
            <a:r>
              <a:rPr lang="ar-LB" sz="3200" b="0" dirty="0" smtClean="0">
                <a:solidFill>
                  <a:schemeClr val="tx1"/>
                </a:solidFill>
              </a:rPr>
              <a:t>: إدارة الفرص</a:t>
            </a:r>
          </a:p>
        </p:txBody>
      </p:sp>
      <p:sp>
        <p:nvSpPr>
          <p:cNvPr id="235523" name="Rectangle 3"/>
          <p:cNvSpPr>
            <a:spLocks noGrp="1" noChangeArrowheads="1"/>
          </p:cNvSpPr>
          <p:nvPr>
            <p:ph type="body" idx="1"/>
          </p:nvPr>
        </p:nvSpPr>
        <p:spPr>
          <a:xfrm>
            <a:off x="341313" y="1609725"/>
            <a:ext cx="3943350" cy="1763713"/>
          </a:xfrm>
          <a:solidFill>
            <a:srgbClr val="FF66FF"/>
          </a:solidFill>
        </p:spPr>
        <p:txBody>
          <a:bodyPr/>
          <a:lstStyle/>
          <a:p>
            <a:pPr algn="r" rtl="1" eaLnBrk="1" hangingPunct="1">
              <a:lnSpc>
                <a:spcPct val="90000"/>
              </a:lnSpc>
              <a:spcAft>
                <a:spcPct val="100000"/>
              </a:spcAft>
            </a:pPr>
            <a:r>
              <a:rPr lang="ar-LB" sz="2800" smtClean="0"/>
              <a:t>نقل المعرفة إلى أيدي تلك التي تريد التأثير عليهم</a:t>
            </a:r>
            <a:endParaRPr lang="en-US" sz="2800" smtClean="0"/>
          </a:p>
        </p:txBody>
      </p:sp>
      <p:sp>
        <p:nvSpPr>
          <p:cNvPr id="235524" name="Text Box 4"/>
          <p:cNvSpPr txBox="1">
            <a:spLocks noChangeArrowheads="1"/>
          </p:cNvSpPr>
          <p:nvPr/>
        </p:nvSpPr>
        <p:spPr bwMode="auto">
          <a:xfrm>
            <a:off x="938213" y="5292725"/>
            <a:ext cx="7056437" cy="1196975"/>
          </a:xfrm>
          <a:prstGeom prst="rect">
            <a:avLst/>
          </a:prstGeom>
          <a:solidFill>
            <a:srgbClr val="FFFF00"/>
          </a:solidFill>
          <a:ln w="9525">
            <a:noFill/>
            <a:miter lim="800000"/>
            <a:headEnd/>
            <a:tailEnd/>
          </a:ln>
        </p:spPr>
        <p:txBody>
          <a:bodyPr/>
          <a:lstStyle/>
          <a:p>
            <a:pPr algn="r" rtl="1"/>
            <a:r>
              <a:rPr lang="ar-LB" sz="2800"/>
              <a:t>رسائل رئيسية قصيرة وبسيطة وتصريحات تستولي على جوهر العمل</a:t>
            </a:r>
            <a:r>
              <a:rPr lang="ar-LB"/>
              <a:t>.</a:t>
            </a:r>
          </a:p>
        </p:txBody>
      </p:sp>
      <p:sp>
        <p:nvSpPr>
          <p:cNvPr id="235525" name="Text Box 5"/>
          <p:cNvSpPr txBox="1">
            <a:spLocks noChangeArrowheads="1"/>
          </p:cNvSpPr>
          <p:nvPr/>
        </p:nvSpPr>
        <p:spPr bwMode="auto">
          <a:xfrm>
            <a:off x="509588" y="3821113"/>
            <a:ext cx="8270875" cy="868362"/>
          </a:xfrm>
          <a:prstGeom prst="rect">
            <a:avLst/>
          </a:prstGeom>
          <a:solidFill>
            <a:schemeClr val="folHlink"/>
          </a:solidFill>
          <a:ln w="9525">
            <a:noFill/>
            <a:miter lim="800000"/>
            <a:headEnd/>
            <a:tailEnd/>
          </a:ln>
        </p:spPr>
        <p:txBody>
          <a:bodyPr>
            <a:spAutoFit/>
          </a:bodyPr>
          <a:lstStyle/>
          <a:p>
            <a:pPr algn="r" rtl="1">
              <a:lnSpc>
                <a:spcPct val="90000"/>
              </a:lnSpc>
              <a:spcBef>
                <a:spcPct val="20000"/>
              </a:spcBef>
              <a:spcAft>
                <a:spcPct val="100000"/>
              </a:spcAft>
              <a:buClr>
                <a:srgbClr val="FF0066"/>
              </a:buClr>
              <a:buSzPct val="60000"/>
              <a:buFontTx/>
              <a:buBlip>
                <a:blip r:embed="rId3"/>
              </a:buBlip>
            </a:pPr>
            <a:r>
              <a:rPr lang="ar-LB" sz="2800"/>
              <a:t>الاستفادة من نوافذ رئيسية لنقل نتائج التقييم الى أيدي آخرى ، وخلق فرص مباشرة</a:t>
            </a:r>
            <a:r>
              <a:rPr lang="en-CA" sz="2800" b="1">
                <a:solidFill>
                  <a:srgbClr val="006666"/>
                </a:solidFill>
              </a:rPr>
              <a:t>.</a:t>
            </a:r>
          </a:p>
        </p:txBody>
      </p:sp>
      <p:sp>
        <p:nvSpPr>
          <p:cNvPr id="235526" name="Text Box 6"/>
          <p:cNvSpPr txBox="1">
            <a:spLocks noChangeArrowheads="1"/>
          </p:cNvSpPr>
          <p:nvPr/>
        </p:nvSpPr>
        <p:spPr bwMode="auto">
          <a:xfrm>
            <a:off x="4713288" y="1701800"/>
            <a:ext cx="3475037" cy="1255713"/>
          </a:xfrm>
          <a:prstGeom prst="rect">
            <a:avLst/>
          </a:prstGeom>
          <a:solidFill>
            <a:srgbClr val="FF9900"/>
          </a:solidFill>
          <a:ln w="9525">
            <a:noFill/>
            <a:miter lim="800000"/>
            <a:headEnd/>
            <a:tailEnd/>
          </a:ln>
        </p:spPr>
        <p:txBody>
          <a:bodyPr>
            <a:spAutoFit/>
          </a:bodyPr>
          <a:lstStyle/>
          <a:p>
            <a:pPr algn="r" rtl="1">
              <a:lnSpc>
                <a:spcPct val="90000"/>
              </a:lnSpc>
              <a:spcBef>
                <a:spcPct val="20000"/>
              </a:spcBef>
              <a:spcAft>
                <a:spcPct val="100000"/>
              </a:spcAft>
              <a:buClr>
                <a:srgbClr val="FF0066"/>
              </a:buClr>
              <a:buSzPct val="60000"/>
              <a:buFontTx/>
              <a:buBlip>
                <a:blip r:embed="rId3"/>
              </a:buBlip>
            </a:pPr>
            <a:r>
              <a:rPr lang="ar-LB" sz="2800"/>
              <a:t> من الضروري تطوير "الرسائل الرئيسية" في هذه الخطوة.</a:t>
            </a:r>
            <a:endParaRPr lang="en-US" sz="2800" b="1">
              <a:solidFill>
                <a:srgbClr val="0066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23">
                                            <p:bg/>
                                          </p:spTgt>
                                        </p:tgtEl>
                                        <p:attrNameLst>
                                          <p:attrName>style.visibility</p:attrName>
                                        </p:attrNameLst>
                                      </p:cBhvr>
                                      <p:to>
                                        <p:strVal val="visible"/>
                                      </p:to>
                                    </p:set>
                                    <p:animEffect transition="in" filter="wipe(down)">
                                      <p:cBhvr>
                                        <p:cTn id="7" dur="500"/>
                                        <p:tgtEl>
                                          <p:spTgt spid="23552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5523">
                                            <p:txEl>
                                              <p:pRg st="0" end="0"/>
                                            </p:txEl>
                                          </p:spTgt>
                                        </p:tgtEl>
                                        <p:attrNameLst>
                                          <p:attrName>style.visibility</p:attrName>
                                        </p:attrNameLst>
                                      </p:cBhvr>
                                      <p:to>
                                        <p:strVal val="visible"/>
                                      </p:to>
                                    </p:set>
                                    <p:animEffect transition="in" filter="wipe(down)">
                                      <p:cBhvr>
                                        <p:cTn id="10" dur="500"/>
                                        <p:tgtEl>
                                          <p:spTgt spid="2355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35526"/>
                                        </p:tgtEl>
                                        <p:attrNameLst>
                                          <p:attrName>style.visibility</p:attrName>
                                        </p:attrNameLst>
                                      </p:cBhvr>
                                      <p:to>
                                        <p:strVal val="visible"/>
                                      </p:to>
                                    </p:set>
                                    <p:animEffect transition="in" filter="strips(downLeft)">
                                      <p:cBhvr>
                                        <p:cTn id="15" dur="500"/>
                                        <p:tgtEl>
                                          <p:spTgt spid="2355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35525"/>
                                        </p:tgtEl>
                                        <p:attrNameLst>
                                          <p:attrName>style.visibility</p:attrName>
                                        </p:attrNameLst>
                                      </p:cBhvr>
                                      <p:to>
                                        <p:strVal val="visible"/>
                                      </p:to>
                                    </p:set>
                                    <p:animEffect transition="in" filter="wipe(down)">
                                      <p:cBhvr>
                                        <p:cTn id="20" dur="500"/>
                                        <p:tgtEl>
                                          <p:spTgt spid="23552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235524"/>
                                        </p:tgtEl>
                                        <p:attrNameLst>
                                          <p:attrName>style.visibility</p:attrName>
                                        </p:attrNameLst>
                                      </p:cBhvr>
                                      <p:to>
                                        <p:strVal val="visible"/>
                                      </p:to>
                                    </p:set>
                                    <p:animEffect transition="in" filter="wheel(4)">
                                      <p:cBhvr>
                                        <p:cTn id="25" dur="2000"/>
                                        <p:tgtEl>
                                          <p:spTgt spid="235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animBg="1"/>
      <p:bldP spid="235524" grpId="0" animBg="1"/>
      <p:bldP spid="235525" grpId="0" animBg="1"/>
      <p:bldP spid="23552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30213" y="0"/>
            <a:ext cx="7750175" cy="876300"/>
          </a:xfrm>
          <a:noFill/>
          <a:ln w="9525">
            <a:noFill/>
            <a:miter lim="800000"/>
            <a:headEnd/>
            <a:tailEnd/>
          </a:ln>
        </p:spPr>
        <p:txBody>
          <a:bodyPr vert="horz" wrap="square" lIns="91440" tIns="45720" rIns="91440" bIns="45720" numCol="1" anchor="ctr" anchorCtr="0" compatLnSpc="1">
            <a:prstTxWarp prst="textNoShape">
              <a:avLst/>
            </a:prstTxWarp>
          </a:bodyPr>
          <a:lstStyle/>
          <a:p>
            <a:pPr rtl="1"/>
            <a:r>
              <a:rPr lang="ar-EG" sz="3200" b="0" dirty="0" smtClean="0">
                <a:solidFill>
                  <a:schemeClr val="tx1"/>
                </a:solidFill>
              </a:rPr>
              <a:t>الخطوة الخامسة</a:t>
            </a:r>
            <a:r>
              <a:rPr lang="ar-LB" sz="3200" b="0" dirty="0" smtClean="0">
                <a:solidFill>
                  <a:schemeClr val="tx1"/>
                </a:solidFill>
              </a:rPr>
              <a:t>: التطوير والتنفيذ؟</a:t>
            </a:r>
            <a:br>
              <a:rPr lang="ar-LB" sz="3200" b="0" dirty="0" smtClean="0">
                <a:solidFill>
                  <a:schemeClr val="tx1"/>
                </a:solidFill>
              </a:rPr>
            </a:br>
            <a:r>
              <a:rPr lang="ar-LB" sz="3200" b="0" dirty="0" smtClean="0">
                <a:solidFill>
                  <a:schemeClr val="tx1"/>
                </a:solidFill>
              </a:rPr>
              <a:t>  الرصد والتقييم والتحسين </a:t>
            </a:r>
            <a:endParaRPr lang="en-US" sz="3200" b="0" dirty="0" smtClean="0">
              <a:solidFill>
                <a:schemeClr val="tx1"/>
              </a:solidFill>
            </a:endParaRPr>
          </a:p>
        </p:txBody>
      </p:sp>
      <p:sp>
        <p:nvSpPr>
          <p:cNvPr id="130051" name="Rectangle 3"/>
          <p:cNvSpPr>
            <a:spLocks noGrp="1" noChangeArrowheads="1"/>
          </p:cNvSpPr>
          <p:nvPr>
            <p:ph type="body" idx="1"/>
          </p:nvPr>
        </p:nvSpPr>
        <p:spPr>
          <a:xfrm>
            <a:off x="381000" y="1828800"/>
            <a:ext cx="8229600" cy="3638550"/>
          </a:xfrm>
        </p:spPr>
        <p:txBody>
          <a:bodyPr/>
          <a:lstStyle/>
          <a:p>
            <a:pPr algn="r" rtl="1" eaLnBrk="1" hangingPunct="1">
              <a:lnSpc>
                <a:spcPct val="90000"/>
              </a:lnSpc>
              <a:buClrTx/>
              <a:buSzPct val="100000"/>
              <a:buFont typeface="Wingdings" pitchFamily="2" charset="2"/>
              <a:buChar char="§"/>
            </a:pPr>
            <a:r>
              <a:rPr lang="ar-LB" sz="2800" b="0" dirty="0" smtClean="0">
                <a:solidFill>
                  <a:schemeClr val="tx1"/>
                </a:solidFill>
              </a:rPr>
              <a:t>قياس التغيرات المتزايدة في المواقف ، والأعمال والتصرفات.</a:t>
            </a:r>
          </a:p>
          <a:p>
            <a:pPr algn="r" rtl="1" eaLnBrk="1" hangingPunct="1">
              <a:lnSpc>
                <a:spcPct val="90000"/>
              </a:lnSpc>
              <a:buClrTx/>
              <a:buSzPct val="100000"/>
              <a:buFont typeface="Wingdings" pitchFamily="2" charset="2"/>
              <a:buChar char="§"/>
            </a:pPr>
            <a:r>
              <a:rPr lang="ar-LB" sz="2800" b="0" dirty="0" smtClean="0">
                <a:solidFill>
                  <a:schemeClr val="tx1"/>
                </a:solidFill>
              </a:rPr>
              <a:t>تحديد ورسم إجراء التغييرات التي من شأنها أن تؤدي إلى قرارات أو تغييرات تسعى اليها.</a:t>
            </a:r>
          </a:p>
          <a:p>
            <a:pPr algn="r" rtl="1" eaLnBrk="1" hangingPunct="1">
              <a:lnSpc>
                <a:spcPct val="90000"/>
              </a:lnSpc>
              <a:buClrTx/>
              <a:buSzPct val="100000"/>
              <a:buFont typeface="Wingdings" pitchFamily="2" charset="2"/>
              <a:buChar char="§"/>
            </a:pPr>
            <a:r>
              <a:rPr lang="ar-LB" sz="2800" b="0" dirty="0" smtClean="0">
                <a:solidFill>
                  <a:schemeClr val="tx1"/>
                </a:solidFill>
              </a:rPr>
              <a:t>تابع التفاعلات بين المعارف ووسائل الإعلام.</a:t>
            </a:r>
          </a:p>
          <a:p>
            <a:pPr algn="r" rtl="1" eaLnBrk="1" hangingPunct="1">
              <a:lnSpc>
                <a:spcPct val="90000"/>
              </a:lnSpc>
              <a:buClrTx/>
              <a:buSzPct val="100000"/>
              <a:buFont typeface="Wingdings" pitchFamily="2" charset="2"/>
              <a:buChar char="§"/>
            </a:pPr>
            <a:endParaRPr lang="ar-LB" sz="2800" b="0" dirty="0" smtClean="0">
              <a:solidFill>
                <a:schemeClr val="tx1"/>
              </a:solidFill>
            </a:endParaRPr>
          </a:p>
          <a:p>
            <a:pPr eaLnBrk="1" hangingPunct="1">
              <a:lnSpc>
                <a:spcPct val="90000"/>
              </a:lnSpc>
              <a:buClrTx/>
              <a:buSzPct val="100000"/>
              <a:buFont typeface="Wingdings" pitchFamily="2" charset="2"/>
              <a:buChar char="§"/>
            </a:pPr>
            <a:endParaRPr lang="en-US" sz="2800" b="0" dirty="0" smtClean="0">
              <a:solidFill>
                <a:schemeClr val="tx1"/>
              </a:solidFill>
            </a:endParaRPr>
          </a:p>
          <a:p>
            <a:pPr eaLnBrk="1" hangingPunct="1">
              <a:lnSpc>
                <a:spcPct val="90000"/>
              </a:lnSpc>
              <a:buClrTx/>
              <a:buSzPct val="100000"/>
              <a:buFont typeface="Wingdings" pitchFamily="2" charset="2"/>
              <a:buChar char="§"/>
            </a:pPr>
            <a:endParaRPr lang="en-US" sz="2800" b="0" dirty="0" smtClean="0">
              <a:solidFill>
                <a:schemeClr val="tx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1714500" y="285750"/>
            <a:ext cx="5443538" cy="571500"/>
          </a:xfrm>
          <a:noFill/>
          <a:ln w="9525">
            <a:noFill/>
            <a:miter lim="800000"/>
            <a:headEnd/>
            <a:tailEnd/>
          </a:ln>
        </p:spPr>
        <p:txBody>
          <a:bodyPr vert="horz" wrap="square" lIns="91440" tIns="45720" rIns="91440" bIns="45720" numCol="1" anchor="ctr" anchorCtr="0" compatLnSpc="1">
            <a:prstTxWarp prst="textNoShape">
              <a:avLst/>
            </a:prstTxWarp>
          </a:bodyPr>
          <a:lstStyle/>
          <a:p>
            <a:pPr rtl="1"/>
            <a:r>
              <a:rPr lang="ar-EG" sz="3200" b="0" dirty="0" smtClean="0">
                <a:solidFill>
                  <a:schemeClr val="tx1"/>
                </a:solidFill>
              </a:rPr>
              <a:t>مثال لقاعدة بيانات</a:t>
            </a:r>
            <a:endParaRPr lang="en-US" sz="3200" b="0" dirty="0" smtClean="0">
              <a:solidFill>
                <a:schemeClr val="tx1"/>
              </a:solidFill>
            </a:endParaRPr>
          </a:p>
        </p:txBody>
      </p:sp>
      <p:pic>
        <p:nvPicPr>
          <p:cNvPr id="129027" name="Picture 3" descr="contact form"/>
          <p:cNvPicPr>
            <a:picLocks noGrp="1" noChangeAspect="1" noChangeArrowheads="1"/>
          </p:cNvPicPr>
          <p:nvPr>
            <p:ph type="body" idx="4294967295"/>
          </p:nvPr>
        </p:nvPicPr>
        <p:blipFill>
          <a:blip r:embed="rId3" cstate="print"/>
          <a:srcRect/>
          <a:stretch>
            <a:fillRect/>
          </a:stretch>
        </p:blipFill>
        <p:spPr>
          <a:xfrm>
            <a:off x="720233" y="1412875"/>
            <a:ext cx="7343775" cy="50387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9026">
                                            <p:txEl>
                                              <p:charRg st="4294967295" end="4294967295"/>
                                            </p:txEl>
                                          </p:spTgt>
                                        </p:tgtEl>
                                        <p:attrNameLst>
                                          <p:attrName>style.visibility</p:attrName>
                                        </p:attrNameLst>
                                      </p:cBhvr>
                                      <p:to>
                                        <p:strVal val="visible"/>
                                      </p:to>
                                    </p:set>
                                    <p:animEffect transition="in" filter="fade">
                                      <p:cBhvr>
                                        <p:cTn id="7" dur="2000"/>
                                        <p:tgtEl>
                                          <p:spTgt spid="129026">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9027"/>
                                        </p:tgtEl>
                                        <p:attrNameLst>
                                          <p:attrName>style.visibility</p:attrName>
                                        </p:attrNameLst>
                                      </p:cBhvr>
                                      <p:to>
                                        <p:strVal val="visible"/>
                                      </p:to>
                                    </p:set>
                                    <p:animEffect transition="in" filter="wipe(left)">
                                      <p:cBhvr>
                                        <p:cTn id="12" dur="500"/>
                                        <p:tgtEl>
                                          <p:spTgt spid="129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1071563" y="142875"/>
            <a:ext cx="6715125" cy="725488"/>
          </a:xfrm>
          <a:noFill/>
          <a:ln w="9525">
            <a:noFill/>
            <a:miter lim="800000"/>
            <a:headEnd/>
            <a:tailEnd/>
          </a:ln>
        </p:spPr>
        <p:txBody>
          <a:bodyPr vert="horz" wrap="square" lIns="91440" tIns="45720" rIns="91440" bIns="45720" numCol="1" anchor="ctr" anchorCtr="0" compatLnSpc="1">
            <a:prstTxWarp prst="textNoShape">
              <a:avLst/>
            </a:prstTxWarp>
          </a:bodyPr>
          <a:lstStyle/>
          <a:p>
            <a:pPr rtl="1"/>
            <a:r>
              <a:rPr lang="ar-BH" sz="3200" b="0" dirty="0" smtClean="0">
                <a:solidFill>
                  <a:schemeClr val="tx1"/>
                </a:solidFill>
              </a:rPr>
              <a:t>ال</a:t>
            </a:r>
            <a:r>
              <a:rPr lang="ar-EG" sz="3200" b="0" dirty="0" smtClean="0">
                <a:solidFill>
                  <a:schemeClr val="tx1"/>
                </a:solidFill>
              </a:rPr>
              <a:t>تواصل للتغييرات السلوكية </a:t>
            </a:r>
            <a:r>
              <a:rPr lang="ar-BH" sz="3200" b="0" dirty="0" smtClean="0">
                <a:solidFill>
                  <a:schemeClr val="tx1"/>
                </a:solidFill>
              </a:rPr>
              <a:t>ال</a:t>
            </a:r>
            <a:r>
              <a:rPr lang="ar-EG" sz="3200" b="0" dirty="0" smtClean="0">
                <a:solidFill>
                  <a:schemeClr val="tx1"/>
                </a:solidFill>
              </a:rPr>
              <a:t>محتمل</a:t>
            </a:r>
            <a:r>
              <a:rPr lang="ar-BH" sz="3200" b="0" dirty="0" smtClean="0">
                <a:solidFill>
                  <a:schemeClr val="tx1"/>
                </a:solidFill>
              </a:rPr>
              <a:t>ة</a:t>
            </a:r>
            <a:r>
              <a:rPr lang="ar-EG" sz="3200" b="0" dirty="0" smtClean="0">
                <a:solidFill>
                  <a:schemeClr val="tx1"/>
                </a:solidFill>
              </a:rPr>
              <a:t> عند الأطراف المستهدفين</a:t>
            </a:r>
            <a:endParaRPr lang="en-US" sz="3200" b="0" dirty="0" smtClean="0">
              <a:solidFill>
                <a:schemeClr val="tx1"/>
              </a:solidFill>
            </a:endParaRPr>
          </a:p>
        </p:txBody>
      </p:sp>
      <p:sp>
        <p:nvSpPr>
          <p:cNvPr id="130051" name="Rectangle 3"/>
          <p:cNvSpPr>
            <a:spLocks noGrp="1" noChangeArrowheads="1"/>
          </p:cNvSpPr>
          <p:nvPr>
            <p:ph type="body" idx="4294967295"/>
          </p:nvPr>
        </p:nvSpPr>
        <p:spPr>
          <a:xfrm>
            <a:off x="642938" y="1500188"/>
            <a:ext cx="7848600" cy="4679950"/>
          </a:xfrm>
        </p:spPr>
        <p:txBody>
          <a:bodyPr/>
          <a:lstStyle/>
          <a:p>
            <a:pPr lvl="0" algn="just" rtl="1">
              <a:spcBef>
                <a:spcPts val="0"/>
              </a:spcBef>
              <a:buClrTx/>
              <a:buSzPct val="100000"/>
              <a:buFont typeface="Wingdings" pitchFamily="2" charset="2"/>
              <a:buChar char="§"/>
            </a:pPr>
            <a:r>
              <a:rPr lang="ar-SA" sz="2800" dirty="0" smtClean="0">
                <a:solidFill>
                  <a:schemeClr val="tx1"/>
                </a:solidFill>
              </a:rPr>
              <a:t>استقبال المعلومات</a:t>
            </a:r>
            <a:endParaRPr lang="en-US" sz="2800" dirty="0" smtClean="0">
              <a:solidFill>
                <a:schemeClr val="tx1"/>
              </a:solidFill>
            </a:endParaRPr>
          </a:p>
          <a:p>
            <a:pPr marL="639763" lvl="1" indent="-246063" algn="just" rtl="1" eaLnBrk="1" hangingPunct="1">
              <a:lnSpc>
                <a:spcPct val="90000"/>
              </a:lnSpc>
              <a:spcBef>
                <a:spcPts val="0"/>
              </a:spcBef>
            </a:pPr>
            <a:r>
              <a:rPr lang="ar-EG" sz="2000" b="0" dirty="0" smtClean="0">
                <a:solidFill>
                  <a:schemeClr val="tx1"/>
                </a:solidFill>
              </a:rPr>
              <a:t>إرسال المعلومات إلى الأطراف الفاعلة المستهدفة </a:t>
            </a:r>
          </a:p>
          <a:p>
            <a:pPr marL="639763" lvl="1" indent="-246063" algn="just" rtl="1" eaLnBrk="1" hangingPunct="1">
              <a:lnSpc>
                <a:spcPct val="90000"/>
              </a:lnSpc>
              <a:spcBef>
                <a:spcPts val="0"/>
              </a:spcBef>
            </a:pPr>
            <a:r>
              <a:rPr lang="ar-EG" sz="2000" b="0" dirty="0" smtClean="0">
                <a:solidFill>
                  <a:schemeClr val="tx1"/>
                </a:solidFill>
              </a:rPr>
              <a:t>عقد اجتماعات مع الأطراف الفاعلة المستهدفة</a:t>
            </a:r>
          </a:p>
          <a:p>
            <a:pPr lvl="0" algn="just" rtl="1">
              <a:spcBef>
                <a:spcPts val="1200"/>
              </a:spcBef>
              <a:buClrTx/>
              <a:buSzPct val="100000"/>
              <a:buFont typeface="Wingdings" pitchFamily="2" charset="2"/>
              <a:buChar char="§"/>
            </a:pPr>
            <a:r>
              <a:rPr lang="ar-SA" sz="2800" dirty="0" smtClean="0">
                <a:solidFill>
                  <a:schemeClr val="tx1"/>
                </a:solidFill>
              </a:rPr>
              <a:t>إيجاد المعلومات ومعالجتها</a:t>
            </a:r>
            <a:endParaRPr lang="en-US" sz="2800" dirty="0" smtClean="0">
              <a:solidFill>
                <a:schemeClr val="tx1"/>
              </a:solidFill>
            </a:endParaRPr>
          </a:p>
          <a:p>
            <a:pPr marL="639763" lvl="1" indent="-246063" algn="just" rtl="1" eaLnBrk="1" hangingPunct="1">
              <a:lnSpc>
                <a:spcPct val="90000"/>
              </a:lnSpc>
              <a:spcBef>
                <a:spcPts val="0"/>
              </a:spcBef>
            </a:pPr>
            <a:r>
              <a:rPr lang="ar-EG" sz="2000" b="0" dirty="0" smtClean="0">
                <a:solidFill>
                  <a:schemeClr val="tx1"/>
                </a:solidFill>
              </a:rPr>
              <a:t>يطلب الأطراف المستهدفون المعلومات من جهات أخري لـلتأكد من صحة المعلومات التي تلقوها من خلال عملية التقييم البيئي المتكامل </a:t>
            </a:r>
          </a:p>
          <a:p>
            <a:pPr marL="639763" lvl="1" indent="-246063" algn="just" rtl="1" eaLnBrk="1" hangingPunct="1">
              <a:lnSpc>
                <a:spcPct val="90000"/>
              </a:lnSpc>
              <a:spcBef>
                <a:spcPts val="0"/>
              </a:spcBef>
            </a:pPr>
            <a:r>
              <a:rPr lang="ar-EG" sz="2000" b="0" dirty="0" smtClean="0">
                <a:solidFill>
                  <a:schemeClr val="tx1"/>
                </a:solidFill>
              </a:rPr>
              <a:t>رسائل تقارير الإعلام متوافقة مع رسائل عملية التقييم البيئي المتكامل.</a:t>
            </a:r>
            <a:endParaRPr lang="en-US" sz="2000" b="0" dirty="0" smtClean="0">
              <a:solidFill>
                <a:schemeClr val="tx1"/>
              </a:solidFill>
            </a:endParaRPr>
          </a:p>
          <a:p>
            <a:pPr marL="273050" lvl="0" indent="-273050" algn="just" rtl="1" eaLnBrk="1" hangingPunct="1">
              <a:lnSpc>
                <a:spcPct val="90000"/>
              </a:lnSpc>
              <a:spcBef>
                <a:spcPts val="1200"/>
              </a:spcBef>
              <a:buClrTx/>
              <a:buSzPct val="100000"/>
              <a:buFont typeface="Wingdings" pitchFamily="2" charset="2"/>
              <a:buChar char="§"/>
            </a:pPr>
            <a:r>
              <a:rPr lang="ar-SA" sz="2800" dirty="0" smtClean="0">
                <a:solidFill>
                  <a:schemeClr val="tx1"/>
                </a:solidFill>
              </a:rPr>
              <a:t>التفعيل</a:t>
            </a:r>
            <a:endParaRPr lang="en-US" sz="2800" dirty="0" smtClean="0">
              <a:solidFill>
                <a:schemeClr val="tx1"/>
              </a:solidFill>
            </a:endParaRPr>
          </a:p>
          <a:p>
            <a:pPr marL="639763" lvl="1" indent="-246063" algn="just" rtl="1" eaLnBrk="1" hangingPunct="1">
              <a:lnSpc>
                <a:spcPct val="90000"/>
              </a:lnSpc>
              <a:spcBef>
                <a:spcPts val="0"/>
              </a:spcBef>
            </a:pPr>
            <a:r>
              <a:rPr lang="ar-EG" sz="2000" b="0" dirty="0" smtClean="0">
                <a:solidFill>
                  <a:schemeClr val="tx1"/>
                </a:solidFill>
              </a:rPr>
              <a:t>يقوم الأطراف المستهدفون بإصدار مذكرات سياسيات جديدة، والأوراق البيضاء، والأُطر، واللوائح، وأساليب الاستجابات الأخرى</a:t>
            </a:r>
            <a:r>
              <a:rPr lang="en-US" sz="2000" b="0" dirty="0" smtClean="0">
                <a:solidFill>
                  <a:schemeClr val="tx1"/>
                </a:solidFill>
              </a:rPr>
              <a:t>.</a:t>
            </a:r>
          </a:p>
          <a:p>
            <a:pPr marL="273050" lvl="0" indent="-273050" algn="just" rtl="1" eaLnBrk="1" hangingPunct="1">
              <a:lnSpc>
                <a:spcPct val="90000"/>
              </a:lnSpc>
              <a:spcBef>
                <a:spcPts val="1200"/>
              </a:spcBef>
              <a:buClrTx/>
              <a:buSzPct val="100000"/>
              <a:buFont typeface="Wingdings" pitchFamily="2" charset="2"/>
              <a:buChar char="§"/>
            </a:pPr>
            <a:r>
              <a:rPr lang="ar-SA" sz="2800" dirty="0" smtClean="0">
                <a:solidFill>
                  <a:schemeClr val="tx1"/>
                </a:solidFill>
              </a:rPr>
              <a:t>الطلب</a:t>
            </a:r>
            <a:endParaRPr lang="en-US" sz="2800" dirty="0" smtClean="0">
              <a:solidFill>
                <a:schemeClr val="tx1"/>
              </a:solidFill>
            </a:endParaRPr>
          </a:p>
          <a:p>
            <a:pPr marL="639763" lvl="1" indent="-246063" algn="just" rtl="1" eaLnBrk="1" hangingPunct="1">
              <a:lnSpc>
                <a:spcPct val="90000"/>
              </a:lnSpc>
              <a:spcBef>
                <a:spcPts val="0"/>
              </a:spcBef>
            </a:pPr>
            <a:r>
              <a:rPr lang="ar-EG" sz="2000" b="0" dirty="0" smtClean="0">
                <a:solidFill>
                  <a:schemeClr val="tx1"/>
                </a:solidFill>
              </a:rPr>
              <a:t>يتطلّب الأطراف المستهدفون من قادة عملية التقييم البيئي المتكامل العملَ بطاقة أكبر (مثال: متابعة التحقيقات، والعمل على تقييمات أكثر تعمقاً).</a:t>
            </a:r>
            <a:endParaRPr lang="en-US" sz="2000" b="0" dirty="0" smtClean="0">
              <a:solidFill>
                <a:schemeClr val="tx1"/>
              </a:solidFill>
            </a:endParaRPr>
          </a:p>
          <a:p>
            <a:pPr marL="639763" lvl="1" indent="-246063" algn="just" eaLnBrk="1" hangingPunct="1">
              <a:lnSpc>
                <a:spcPct val="90000"/>
              </a:lnSpc>
              <a:spcBef>
                <a:spcPts val="0"/>
              </a:spcBef>
            </a:pPr>
            <a:endParaRPr lang="en-US" sz="2000" b="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0050">
                                            <p:txEl>
                                              <p:charRg st="4294967295" end="4294967295"/>
                                            </p:txEl>
                                          </p:spTgt>
                                        </p:tgtEl>
                                        <p:attrNameLst>
                                          <p:attrName>style.visibility</p:attrName>
                                        </p:attrNameLst>
                                      </p:cBhvr>
                                      <p:to>
                                        <p:strVal val="visible"/>
                                      </p:to>
                                    </p:set>
                                    <p:animEffect transition="in" filter="fade">
                                      <p:cBhvr>
                                        <p:cTn id="7" dur="2000"/>
                                        <p:tgtEl>
                                          <p:spTgt spid="130050">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0051">
                                            <p:txEl>
                                              <p:pRg st="0" end="0"/>
                                            </p:txEl>
                                          </p:spTgt>
                                        </p:tgtEl>
                                        <p:attrNameLst>
                                          <p:attrName>style.visibility</p:attrName>
                                        </p:attrNameLst>
                                      </p:cBhvr>
                                      <p:to>
                                        <p:strVal val="visible"/>
                                      </p:to>
                                    </p:set>
                                    <p:animEffect transition="in" filter="wipe(left)">
                                      <p:cBhvr>
                                        <p:cTn id="12" dur="500"/>
                                        <p:tgtEl>
                                          <p:spTgt spid="130051">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30051">
                                            <p:txEl>
                                              <p:pRg st="1" end="1"/>
                                            </p:txEl>
                                          </p:spTgt>
                                        </p:tgtEl>
                                        <p:attrNameLst>
                                          <p:attrName>style.visibility</p:attrName>
                                        </p:attrNameLst>
                                      </p:cBhvr>
                                      <p:to>
                                        <p:strVal val="visible"/>
                                      </p:to>
                                    </p:set>
                                    <p:animEffect transition="in" filter="wipe(left)">
                                      <p:cBhvr>
                                        <p:cTn id="15" dur="500"/>
                                        <p:tgtEl>
                                          <p:spTgt spid="130051">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0051">
                                            <p:txEl>
                                              <p:pRg st="2" end="2"/>
                                            </p:txEl>
                                          </p:spTgt>
                                        </p:tgtEl>
                                        <p:attrNameLst>
                                          <p:attrName>style.visibility</p:attrName>
                                        </p:attrNameLst>
                                      </p:cBhvr>
                                      <p:to>
                                        <p:strVal val="visible"/>
                                      </p:to>
                                    </p:set>
                                    <p:animEffect transition="in" filter="wipe(left)">
                                      <p:cBhvr>
                                        <p:cTn id="18" dur="500"/>
                                        <p:tgtEl>
                                          <p:spTgt spid="13005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0051">
                                            <p:txEl>
                                              <p:pRg st="3" end="3"/>
                                            </p:txEl>
                                          </p:spTgt>
                                        </p:tgtEl>
                                        <p:attrNameLst>
                                          <p:attrName>style.visibility</p:attrName>
                                        </p:attrNameLst>
                                      </p:cBhvr>
                                      <p:to>
                                        <p:strVal val="visible"/>
                                      </p:to>
                                    </p:set>
                                    <p:animEffect transition="in" filter="wipe(left)">
                                      <p:cBhvr>
                                        <p:cTn id="23" dur="500"/>
                                        <p:tgtEl>
                                          <p:spTgt spid="13005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0051">
                                            <p:txEl>
                                              <p:pRg st="4" end="4"/>
                                            </p:txEl>
                                          </p:spTgt>
                                        </p:tgtEl>
                                        <p:attrNameLst>
                                          <p:attrName>style.visibility</p:attrName>
                                        </p:attrNameLst>
                                      </p:cBhvr>
                                      <p:to>
                                        <p:strVal val="visible"/>
                                      </p:to>
                                    </p:set>
                                    <p:animEffect transition="in" filter="wipe(left)">
                                      <p:cBhvr>
                                        <p:cTn id="28" dur="500"/>
                                        <p:tgtEl>
                                          <p:spTgt spid="13005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0051">
                                            <p:txEl>
                                              <p:pRg st="5" end="5"/>
                                            </p:txEl>
                                          </p:spTgt>
                                        </p:tgtEl>
                                        <p:attrNameLst>
                                          <p:attrName>style.visibility</p:attrName>
                                        </p:attrNameLst>
                                      </p:cBhvr>
                                      <p:to>
                                        <p:strVal val="visible"/>
                                      </p:to>
                                    </p:set>
                                    <p:animEffect transition="in" filter="wipe(left)">
                                      <p:cBhvr>
                                        <p:cTn id="33" dur="500"/>
                                        <p:tgtEl>
                                          <p:spTgt spid="13005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0051">
                                            <p:txEl>
                                              <p:pRg st="6" end="6"/>
                                            </p:txEl>
                                          </p:spTgt>
                                        </p:tgtEl>
                                        <p:attrNameLst>
                                          <p:attrName>style.visibility</p:attrName>
                                        </p:attrNameLst>
                                      </p:cBhvr>
                                      <p:to>
                                        <p:strVal val="visible"/>
                                      </p:to>
                                    </p:set>
                                    <p:animEffect transition="in" filter="wipe(left)">
                                      <p:cBhvr>
                                        <p:cTn id="38" dur="500"/>
                                        <p:tgtEl>
                                          <p:spTgt spid="130051">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0051">
                                            <p:txEl>
                                              <p:pRg st="7" end="7"/>
                                            </p:txEl>
                                          </p:spTgt>
                                        </p:tgtEl>
                                        <p:attrNameLst>
                                          <p:attrName>style.visibility</p:attrName>
                                        </p:attrNameLst>
                                      </p:cBhvr>
                                      <p:to>
                                        <p:strVal val="visible"/>
                                      </p:to>
                                    </p:set>
                                    <p:animEffect transition="in" filter="wipe(left)">
                                      <p:cBhvr>
                                        <p:cTn id="43" dur="500"/>
                                        <p:tgtEl>
                                          <p:spTgt spid="130051">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0051">
                                            <p:txEl>
                                              <p:pRg st="8" end="8"/>
                                            </p:txEl>
                                          </p:spTgt>
                                        </p:tgtEl>
                                        <p:attrNameLst>
                                          <p:attrName>style.visibility</p:attrName>
                                        </p:attrNameLst>
                                      </p:cBhvr>
                                      <p:to>
                                        <p:strVal val="visible"/>
                                      </p:to>
                                    </p:set>
                                    <p:animEffect transition="in" filter="wipe(left)">
                                      <p:cBhvr>
                                        <p:cTn id="48" dur="500"/>
                                        <p:tgtEl>
                                          <p:spTgt spid="130051">
                                            <p:txEl>
                                              <p:pRg st="8" end="8"/>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30051">
                                            <p:txEl>
                                              <p:pRg st="9" end="9"/>
                                            </p:txEl>
                                          </p:spTgt>
                                        </p:tgtEl>
                                        <p:attrNameLst>
                                          <p:attrName>style.visibility</p:attrName>
                                        </p:attrNameLst>
                                      </p:cBhvr>
                                      <p:to>
                                        <p:strVal val="visible"/>
                                      </p:to>
                                    </p:set>
                                    <p:animEffect transition="in" filter="wipe(left)">
                                      <p:cBhvr>
                                        <p:cTn id="51" dur="500"/>
                                        <p:tgtEl>
                                          <p:spTgt spid="130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1357313" y="214313"/>
            <a:ext cx="6300787" cy="714375"/>
          </a:xfrm>
          <a:noFill/>
          <a:ln w="9525">
            <a:noFill/>
            <a:miter lim="800000"/>
            <a:headEnd/>
            <a:tailEnd/>
          </a:ln>
        </p:spPr>
        <p:txBody>
          <a:bodyPr vert="horz" wrap="square" lIns="91440" tIns="45720" rIns="91440" bIns="45720" numCol="1" anchor="ctr" anchorCtr="0" compatLnSpc="1">
            <a:prstTxWarp prst="textNoShape">
              <a:avLst/>
            </a:prstTxWarp>
          </a:bodyPr>
          <a:lstStyle/>
          <a:p>
            <a:pPr rtl="1"/>
            <a:r>
              <a:rPr lang="ar-EG" sz="2800" b="0" dirty="0" smtClean="0">
                <a:solidFill>
                  <a:schemeClr val="tx1"/>
                </a:solidFill>
              </a:rPr>
              <a:t>تمرين: تأثير عملية التقييم البيئي المتكامل وتوقعات البيئة العالمية </a:t>
            </a:r>
            <a:endParaRPr lang="en-US" sz="2800" b="0" dirty="0" smtClean="0">
              <a:solidFill>
                <a:schemeClr val="tx1"/>
              </a:solidFill>
            </a:endParaRPr>
          </a:p>
        </p:txBody>
      </p:sp>
      <p:sp>
        <p:nvSpPr>
          <p:cNvPr id="131075" name="Rectangle 3"/>
          <p:cNvSpPr>
            <a:spLocks noGrp="1" noChangeArrowheads="1"/>
          </p:cNvSpPr>
          <p:nvPr>
            <p:ph type="body" idx="4294967295"/>
          </p:nvPr>
        </p:nvSpPr>
        <p:spPr>
          <a:xfrm>
            <a:off x="357188" y="1571625"/>
            <a:ext cx="8229600" cy="4714875"/>
          </a:xfrm>
        </p:spPr>
        <p:txBody>
          <a:bodyPr/>
          <a:lstStyle/>
          <a:p>
            <a:pPr marL="0" indent="0" algn="just" rtl="1" eaLnBrk="1" hangingPunct="1">
              <a:lnSpc>
                <a:spcPct val="80000"/>
              </a:lnSpc>
              <a:buFontTx/>
              <a:buNone/>
            </a:pPr>
            <a:r>
              <a:rPr lang="ar-EG" sz="2800" b="0" dirty="0" smtClean="0">
                <a:solidFill>
                  <a:schemeClr val="tx1"/>
                </a:solidFill>
                <a:cs typeface="Arabic Transparent" pitchFamily="2" charset="-78"/>
              </a:rPr>
              <a:t>في مجموعات من 3 إلي 5 أفراد، فكر فيما يلي:</a:t>
            </a:r>
            <a:endParaRPr lang="en-US" sz="2800" b="0" dirty="0" smtClean="0">
              <a:solidFill>
                <a:schemeClr val="tx1"/>
              </a:solidFill>
              <a:cs typeface="Arabic Transparent" pitchFamily="2" charset="-78"/>
            </a:endParaRPr>
          </a:p>
          <a:p>
            <a:pPr marL="0" indent="0" algn="just" eaLnBrk="1" hangingPunct="1">
              <a:lnSpc>
                <a:spcPct val="80000"/>
              </a:lnSpc>
            </a:pPr>
            <a:endParaRPr lang="en-US" sz="2800" b="0" dirty="0" smtClean="0">
              <a:solidFill>
                <a:schemeClr val="tx1"/>
              </a:solidFill>
              <a:cs typeface="Arabic Transparent" pitchFamily="2" charset="-78"/>
            </a:endParaRPr>
          </a:p>
          <a:p>
            <a:pPr marL="639763" lvl="1" indent="-246063" algn="just" rtl="1" eaLnBrk="1" hangingPunct="1">
              <a:lnSpc>
                <a:spcPct val="80000"/>
              </a:lnSpc>
            </a:pPr>
            <a:r>
              <a:rPr lang="ar-EG" b="0" dirty="0" smtClean="0">
                <a:solidFill>
                  <a:schemeClr val="tx1"/>
                </a:solidFill>
                <a:cs typeface="Arabic Transparent" pitchFamily="2" charset="-78"/>
              </a:rPr>
              <a:t>ما هي نوعية التغييرات التي تراها معقولة وذات مغزى كنتيجة لهذا التقييم؟</a:t>
            </a:r>
          </a:p>
          <a:p>
            <a:pPr marL="639763" lvl="1" indent="-246063" algn="just" rtl="1" eaLnBrk="1" hangingPunct="1">
              <a:lnSpc>
                <a:spcPct val="80000"/>
              </a:lnSpc>
            </a:pPr>
            <a:r>
              <a:rPr lang="ar-EG" b="0" dirty="0" smtClean="0">
                <a:solidFill>
                  <a:schemeClr val="tx1"/>
                </a:solidFill>
                <a:cs typeface="Arabic Transparent" pitchFamily="2" charset="-78"/>
              </a:rPr>
              <a:t>كيف تعرف ما إذا كانت تلك التغييرات قد تمت بالفعل واستمرت أم لا؟</a:t>
            </a:r>
            <a:endParaRPr lang="en-US" b="0" dirty="0" smtClean="0">
              <a:solidFill>
                <a:schemeClr val="tx1"/>
              </a:solidFill>
              <a:cs typeface="Arabic Transparent" pitchFamily="2" charset="-78"/>
            </a:endParaRPr>
          </a:p>
          <a:p>
            <a:pPr marL="639763" lvl="1" indent="-246063" algn="just" eaLnBrk="1" hangingPunct="1">
              <a:lnSpc>
                <a:spcPct val="80000"/>
              </a:lnSpc>
              <a:buFontTx/>
              <a:buNone/>
            </a:pPr>
            <a:endParaRPr lang="en-US" b="0" dirty="0" smtClean="0">
              <a:solidFill>
                <a:schemeClr val="tx1"/>
              </a:solidFill>
              <a:cs typeface="Arabic Transparent" pitchFamily="2" charset="-78"/>
            </a:endParaRPr>
          </a:p>
          <a:p>
            <a:pPr marL="0" indent="0" algn="just" rtl="1" eaLnBrk="1" hangingPunct="1">
              <a:lnSpc>
                <a:spcPct val="80000"/>
              </a:lnSpc>
              <a:buFontTx/>
              <a:buNone/>
            </a:pPr>
            <a:r>
              <a:rPr lang="ar-EG" sz="2800" b="0" dirty="0" smtClean="0">
                <a:solidFill>
                  <a:schemeClr val="tx1"/>
                </a:solidFill>
                <a:cs typeface="Arabic Transparent" pitchFamily="2" charset="-78"/>
              </a:rPr>
              <a:t>أمام الجلسة العامة، يعرض متحدث واحد عن كل مجموعة ملخصاً التغييرات المتوقعة. </a:t>
            </a:r>
            <a:endParaRPr lang="en-US" sz="2800" b="0" dirty="0" smtClean="0">
              <a:solidFill>
                <a:schemeClr val="tx1"/>
              </a:solidFill>
              <a:cs typeface="Arabic Transparen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1074">
                                            <p:txEl>
                                              <p:charRg st="4294967295" end="4294967295"/>
                                            </p:txEl>
                                          </p:spTgt>
                                        </p:tgtEl>
                                        <p:attrNameLst>
                                          <p:attrName>style.visibility</p:attrName>
                                        </p:attrNameLst>
                                      </p:cBhvr>
                                      <p:to>
                                        <p:strVal val="visible"/>
                                      </p:to>
                                    </p:set>
                                    <p:animEffect transition="in" filter="fade">
                                      <p:cBhvr>
                                        <p:cTn id="7" dur="2000"/>
                                        <p:tgtEl>
                                          <p:spTgt spid="131074">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1075">
                                            <p:txEl>
                                              <p:pRg st="0" end="0"/>
                                            </p:txEl>
                                          </p:spTgt>
                                        </p:tgtEl>
                                        <p:attrNameLst>
                                          <p:attrName>style.visibility</p:attrName>
                                        </p:attrNameLst>
                                      </p:cBhvr>
                                      <p:to>
                                        <p:strVal val="visible"/>
                                      </p:to>
                                    </p:set>
                                    <p:animEffect transition="in" filter="wipe(left)">
                                      <p:cBhvr>
                                        <p:cTn id="12" dur="500"/>
                                        <p:tgtEl>
                                          <p:spTgt spid="131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1075">
                                            <p:txEl>
                                              <p:pRg st="2" end="2"/>
                                            </p:txEl>
                                          </p:spTgt>
                                        </p:tgtEl>
                                        <p:attrNameLst>
                                          <p:attrName>style.visibility</p:attrName>
                                        </p:attrNameLst>
                                      </p:cBhvr>
                                      <p:to>
                                        <p:strVal val="visible"/>
                                      </p:to>
                                    </p:set>
                                    <p:animEffect transition="in" filter="wipe(left)">
                                      <p:cBhvr>
                                        <p:cTn id="17" dur="500"/>
                                        <p:tgtEl>
                                          <p:spTgt spid="131075">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1075">
                                            <p:txEl>
                                              <p:pRg st="3" end="3"/>
                                            </p:txEl>
                                          </p:spTgt>
                                        </p:tgtEl>
                                        <p:attrNameLst>
                                          <p:attrName>style.visibility</p:attrName>
                                        </p:attrNameLst>
                                      </p:cBhvr>
                                      <p:to>
                                        <p:strVal val="visible"/>
                                      </p:to>
                                    </p:set>
                                    <p:animEffect transition="in" filter="wipe(left)">
                                      <p:cBhvr>
                                        <p:cTn id="20" dur="500"/>
                                        <p:tgtEl>
                                          <p:spTgt spid="13107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1075">
                                            <p:txEl>
                                              <p:pRg st="5" end="5"/>
                                            </p:txEl>
                                          </p:spTgt>
                                        </p:tgtEl>
                                        <p:attrNameLst>
                                          <p:attrName>style.visibility</p:attrName>
                                        </p:attrNameLst>
                                      </p:cBhvr>
                                      <p:to>
                                        <p:strVal val="visible"/>
                                      </p:to>
                                    </p:set>
                                    <p:animEffect transition="in" filter="wipe(left)">
                                      <p:cBhvr>
                                        <p:cTn id="25" dur="500"/>
                                        <p:tgtEl>
                                          <p:spTgt spid="131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5"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857250" y="214313"/>
            <a:ext cx="6929438" cy="714375"/>
          </a:xfrm>
          <a:noFill/>
          <a:ln w="9525">
            <a:noFill/>
            <a:miter lim="800000"/>
            <a:headEnd/>
            <a:tailEnd/>
          </a:ln>
        </p:spPr>
        <p:txBody>
          <a:bodyPr vert="horz" wrap="square" lIns="91440" tIns="45720" rIns="91440" bIns="45720" numCol="1" anchor="ctr" anchorCtr="0" compatLnSpc="1">
            <a:prstTxWarp prst="textNoShape">
              <a:avLst/>
            </a:prstTxWarp>
          </a:bodyPr>
          <a:lstStyle/>
          <a:p>
            <a:pPr lvl="1" rtl="1"/>
            <a:r>
              <a:rPr lang="ar-EG" sz="3200" b="0" dirty="0" smtClean="0">
                <a:solidFill>
                  <a:schemeClr val="tx1"/>
                </a:solidFill>
                <a:latin typeface="+mj-lt"/>
                <a:ea typeface="+mj-ea"/>
                <a:cs typeface="+mj-cs"/>
              </a:rPr>
              <a:t>دراسات حالة للتقييمات التي لها تأثير</a:t>
            </a:r>
            <a:endParaRPr lang="en-US" sz="3200" b="0" dirty="0">
              <a:solidFill>
                <a:schemeClr val="tx1"/>
              </a:solidFill>
              <a:latin typeface="+mj-lt"/>
              <a:ea typeface="+mj-ea"/>
              <a:cs typeface="+mj-cs"/>
            </a:endParaRPr>
          </a:p>
        </p:txBody>
      </p:sp>
      <p:sp>
        <p:nvSpPr>
          <p:cNvPr id="132099" name="Rectangle 3"/>
          <p:cNvSpPr>
            <a:spLocks noGrp="1" noChangeArrowheads="1"/>
          </p:cNvSpPr>
          <p:nvPr>
            <p:ph type="body" idx="4294967295"/>
          </p:nvPr>
        </p:nvSpPr>
        <p:spPr>
          <a:xfrm>
            <a:off x="428625" y="1571625"/>
            <a:ext cx="8229600" cy="4525963"/>
          </a:xfrm>
        </p:spPr>
        <p:txBody>
          <a:bodyPr/>
          <a:lstStyle/>
          <a:p>
            <a:pPr marL="273050" indent="-273050" algn="just" rtl="1" eaLnBrk="1" hangingPunct="1">
              <a:buClrTx/>
              <a:buSzPct val="100000"/>
              <a:buFont typeface="Wingdings" pitchFamily="2" charset="2"/>
              <a:buChar char="§"/>
            </a:pPr>
            <a:r>
              <a:rPr lang="ar-EG" sz="2800" b="0" dirty="0" smtClean="0">
                <a:solidFill>
                  <a:schemeClr val="tx1"/>
                </a:solidFill>
              </a:rPr>
              <a:t>وجدت ”مجموعة التعلّم الاجتماعي“ (2001) أن تقييم العملية الواعي ذاتياً يعتبر أمراً نادراً في سياق إدارة المخاطر البيئية العالمية.</a:t>
            </a:r>
          </a:p>
          <a:p>
            <a:pPr marL="273050" indent="-273050" algn="just" rtl="1" eaLnBrk="1" hangingPunct="1">
              <a:buClrTx/>
              <a:buSzPct val="100000"/>
              <a:buFont typeface="Wingdings" pitchFamily="2" charset="2"/>
              <a:buChar char="§"/>
            </a:pPr>
            <a:r>
              <a:rPr lang="ar-EG" sz="2800" b="0" dirty="0" smtClean="0">
                <a:solidFill>
                  <a:schemeClr val="tx1"/>
                </a:solidFill>
              </a:rPr>
              <a:t>وعليه، هناك أمثلة قليلة ”لاستراتيجيات تأثير“ رسمية من أجل الاستقاء منها. </a:t>
            </a:r>
          </a:p>
          <a:p>
            <a:pPr marL="273050" indent="-273050" algn="just" rtl="1" eaLnBrk="1" hangingPunct="1">
              <a:buClrTx/>
              <a:buSzPct val="100000"/>
              <a:buFont typeface="Wingdings" pitchFamily="2" charset="2"/>
              <a:buChar char="§"/>
            </a:pPr>
            <a:r>
              <a:rPr lang="ar-EG" sz="2800" b="0" dirty="0" smtClean="0">
                <a:solidFill>
                  <a:schemeClr val="tx1"/>
                </a:solidFill>
              </a:rPr>
              <a:t>على الرغم من ذلك، يمكن أن نتعلّم من التقييمات </a:t>
            </a:r>
            <a:r>
              <a:rPr lang="ar-BH" sz="2800" b="0" dirty="0" smtClean="0">
                <a:solidFill>
                  <a:schemeClr val="tx1"/>
                </a:solidFill>
              </a:rPr>
              <a:t>الناجحة في </a:t>
            </a:r>
            <a:r>
              <a:rPr lang="ar-EG" sz="2800" b="0" dirty="0" smtClean="0">
                <a:solidFill>
                  <a:schemeClr val="tx1"/>
                </a:solidFill>
              </a:rPr>
              <a:t>إحداث تأثير.</a:t>
            </a:r>
          </a:p>
          <a:p>
            <a:pPr marL="273050" indent="-273050" algn="just" rtl="1" eaLnBrk="1" hangingPunct="1">
              <a:buClrTx/>
              <a:buSzPct val="100000"/>
              <a:buFont typeface="Wingdings" pitchFamily="2" charset="2"/>
              <a:buChar char="§"/>
            </a:pPr>
            <a:r>
              <a:rPr lang="ar-BH" sz="2800" b="0" dirty="0" smtClean="0">
                <a:solidFill>
                  <a:schemeClr val="tx1"/>
                </a:solidFill>
              </a:rPr>
              <a:t>وبالتالي ن</a:t>
            </a:r>
            <a:r>
              <a:rPr lang="ar-EG" sz="2800" b="0" dirty="0" smtClean="0">
                <a:solidFill>
                  <a:schemeClr val="tx1"/>
                </a:solidFill>
              </a:rPr>
              <a:t>عطي المشاركين من المنطقة مؤشرات </a:t>
            </a:r>
            <a:r>
              <a:rPr lang="ar-BH" sz="2800" b="0" dirty="0" smtClean="0">
                <a:solidFill>
                  <a:schemeClr val="tx1"/>
                </a:solidFill>
              </a:rPr>
              <a:t>لكيفية </a:t>
            </a:r>
            <a:r>
              <a:rPr lang="ar-EG" sz="2800" b="0" dirty="0" smtClean="0">
                <a:solidFill>
                  <a:schemeClr val="tx1"/>
                </a:solidFill>
              </a:rPr>
              <a:t>بناء استراتيجية تأثير.</a:t>
            </a:r>
            <a:endParaRPr lang="en-US" sz="2800" b="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2098">
                                            <p:txEl>
                                              <p:charRg st="4294967295" end="4294967295"/>
                                            </p:txEl>
                                          </p:spTgt>
                                        </p:tgtEl>
                                        <p:attrNameLst>
                                          <p:attrName>style.visibility</p:attrName>
                                        </p:attrNameLst>
                                      </p:cBhvr>
                                      <p:to>
                                        <p:strVal val="visible"/>
                                      </p:to>
                                    </p:set>
                                    <p:animEffect transition="in" filter="fade">
                                      <p:cBhvr>
                                        <p:cTn id="7" dur="2000"/>
                                        <p:tgtEl>
                                          <p:spTgt spid="132098">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2099">
                                            <p:txEl>
                                              <p:pRg st="0" end="0"/>
                                            </p:txEl>
                                          </p:spTgt>
                                        </p:tgtEl>
                                        <p:attrNameLst>
                                          <p:attrName>style.visibility</p:attrName>
                                        </p:attrNameLst>
                                      </p:cBhvr>
                                      <p:to>
                                        <p:strVal val="visible"/>
                                      </p:to>
                                    </p:set>
                                    <p:animEffect transition="in" filter="wipe(left)">
                                      <p:cBhvr>
                                        <p:cTn id="12" dur="500"/>
                                        <p:tgtEl>
                                          <p:spTgt spid="1320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2099">
                                            <p:txEl>
                                              <p:pRg st="1" end="1"/>
                                            </p:txEl>
                                          </p:spTgt>
                                        </p:tgtEl>
                                        <p:attrNameLst>
                                          <p:attrName>style.visibility</p:attrName>
                                        </p:attrNameLst>
                                      </p:cBhvr>
                                      <p:to>
                                        <p:strVal val="visible"/>
                                      </p:to>
                                    </p:set>
                                    <p:animEffect transition="in" filter="wipe(left)">
                                      <p:cBhvr>
                                        <p:cTn id="17" dur="500"/>
                                        <p:tgtEl>
                                          <p:spTgt spid="1320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2099">
                                            <p:txEl>
                                              <p:pRg st="2" end="2"/>
                                            </p:txEl>
                                          </p:spTgt>
                                        </p:tgtEl>
                                        <p:attrNameLst>
                                          <p:attrName>style.visibility</p:attrName>
                                        </p:attrNameLst>
                                      </p:cBhvr>
                                      <p:to>
                                        <p:strVal val="visible"/>
                                      </p:to>
                                    </p:set>
                                    <p:animEffect transition="in" filter="wipe(left)">
                                      <p:cBhvr>
                                        <p:cTn id="22" dur="500"/>
                                        <p:tgtEl>
                                          <p:spTgt spid="1320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2099">
                                            <p:txEl>
                                              <p:pRg st="3" end="3"/>
                                            </p:txEl>
                                          </p:spTgt>
                                        </p:tgtEl>
                                        <p:attrNameLst>
                                          <p:attrName>style.visibility</p:attrName>
                                        </p:attrNameLst>
                                      </p:cBhvr>
                                      <p:to>
                                        <p:strVal val="visible"/>
                                      </p:to>
                                    </p:set>
                                    <p:animEffect transition="in" filter="wipe(left)">
                                      <p:cBhvr>
                                        <p:cTn id="27" dur="500"/>
                                        <p:tgtEl>
                                          <p:spTgt spid="132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3" name="Rectangle 3"/>
          <p:cNvSpPr>
            <a:spLocks noGrp="1" noChangeArrowheads="1"/>
          </p:cNvSpPr>
          <p:nvPr>
            <p:ph type="body" idx="4294967295"/>
          </p:nvPr>
        </p:nvSpPr>
        <p:spPr/>
        <p:txBody>
          <a:bodyPr/>
          <a:lstStyle/>
          <a:p>
            <a:pPr marL="273050" indent="-273050" algn="just" rtl="1" eaLnBrk="1" hangingPunct="1">
              <a:spcBef>
                <a:spcPct val="50000"/>
              </a:spcBef>
              <a:buClrTx/>
              <a:buSzPct val="100000"/>
              <a:buFont typeface="Wingdings" pitchFamily="2" charset="2"/>
              <a:buChar char="§"/>
            </a:pPr>
            <a:r>
              <a:rPr lang="ar-EG" sz="2800" b="0" dirty="0" smtClean="0">
                <a:solidFill>
                  <a:schemeClr val="tx1"/>
                </a:solidFill>
              </a:rPr>
              <a:t>تقييم النظام البيئي للألفية </a:t>
            </a:r>
            <a:r>
              <a:rPr lang="en-US" sz="2800" b="0" dirty="0" smtClean="0">
                <a:solidFill>
                  <a:schemeClr val="tx1"/>
                </a:solidFill>
              </a:rPr>
              <a:t>(MA) </a:t>
            </a:r>
          </a:p>
          <a:p>
            <a:pPr marL="273050" indent="-273050" algn="just" rtl="1" eaLnBrk="1" hangingPunct="1">
              <a:spcBef>
                <a:spcPct val="50000"/>
              </a:spcBef>
              <a:buClrTx/>
              <a:buSzPct val="100000"/>
              <a:buFont typeface="Wingdings" pitchFamily="2" charset="2"/>
              <a:buChar char="§"/>
            </a:pPr>
            <a:endParaRPr lang="ar-EG" sz="2800" b="0" dirty="0" smtClean="0">
              <a:solidFill>
                <a:schemeClr val="tx1"/>
              </a:solidFill>
            </a:endParaRPr>
          </a:p>
          <a:p>
            <a:pPr marL="273050" indent="-273050" algn="just" rtl="1" eaLnBrk="1" hangingPunct="1">
              <a:spcBef>
                <a:spcPct val="50000"/>
              </a:spcBef>
              <a:buClrTx/>
              <a:buSzPct val="100000"/>
              <a:buFont typeface="Wingdings" pitchFamily="2" charset="2"/>
              <a:buChar char="§"/>
            </a:pPr>
            <a:r>
              <a:rPr lang="ar-EG" sz="2800" b="0" dirty="0" smtClean="0">
                <a:solidFill>
                  <a:schemeClr val="tx1"/>
                </a:solidFill>
              </a:rPr>
              <a:t>استراتيجية مملكة البحرين لتعزيز الوعي العام ودعم اتخاذ القرار</a:t>
            </a:r>
            <a:endParaRPr lang="en-US" sz="2800" b="0" dirty="0" smtClean="0">
              <a:solidFill>
                <a:schemeClr val="tx1"/>
              </a:solidFill>
            </a:endParaRPr>
          </a:p>
          <a:p>
            <a:pPr marL="273050" indent="-273050" algn="just" rtl="1" eaLnBrk="1" hangingPunct="1">
              <a:spcBef>
                <a:spcPct val="50000"/>
              </a:spcBef>
              <a:buClrTx/>
              <a:buSzPct val="100000"/>
              <a:buFont typeface="Wingdings" pitchFamily="2" charset="2"/>
              <a:buChar char="§"/>
            </a:pPr>
            <a:endParaRPr lang="ar-EG" sz="2800" b="0" dirty="0" smtClean="0">
              <a:solidFill>
                <a:schemeClr val="tx1"/>
              </a:solidFill>
            </a:endParaRPr>
          </a:p>
          <a:p>
            <a:pPr marL="273050" indent="-273050" algn="just" rtl="1" eaLnBrk="1" hangingPunct="1">
              <a:spcBef>
                <a:spcPct val="50000"/>
              </a:spcBef>
              <a:buClrTx/>
              <a:buSzPct val="100000"/>
              <a:buFont typeface="Wingdings" pitchFamily="2" charset="2"/>
              <a:buChar char="§"/>
            </a:pPr>
            <a:r>
              <a:rPr lang="ar-EG" sz="2800" b="0" dirty="0" smtClean="0">
                <a:solidFill>
                  <a:schemeClr val="tx1"/>
                </a:solidFill>
              </a:rPr>
              <a:t>التقرير اليمنى الوطني عن حالة البيئة لعام 2001</a:t>
            </a:r>
            <a:endParaRPr lang="en-US" sz="2800" b="0" dirty="0" smtClean="0">
              <a:solidFill>
                <a:schemeClr val="tx1"/>
              </a:solidFill>
            </a:endParaRPr>
          </a:p>
        </p:txBody>
      </p:sp>
      <p:sp>
        <p:nvSpPr>
          <p:cNvPr id="4" name="Rectangle 2"/>
          <p:cNvSpPr txBox="1">
            <a:spLocks noChangeArrowheads="1"/>
          </p:cNvSpPr>
          <p:nvPr/>
        </p:nvSpPr>
        <p:spPr bwMode="auto">
          <a:xfrm>
            <a:off x="857250" y="214313"/>
            <a:ext cx="6929438" cy="714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1" indent="0" algn="ctr" defTabSz="914400" rtl="1" eaLnBrk="0" fontAlgn="base" latinLnBrk="0" hangingPunct="0">
              <a:lnSpc>
                <a:spcPct val="100000"/>
              </a:lnSpc>
              <a:spcBef>
                <a:spcPct val="0"/>
              </a:spcBef>
              <a:spcAft>
                <a:spcPct val="0"/>
              </a:spcAft>
              <a:buClrTx/>
              <a:buSzTx/>
              <a:buFontTx/>
              <a:buNone/>
              <a:tabLst/>
              <a:defRPr/>
            </a:pPr>
            <a:r>
              <a:rPr kumimoji="0" lang="ar-EG" sz="3200" b="0" i="0" u="none" strike="noStrike" kern="0" cap="none" spc="0" normalizeH="0" baseline="0" noProof="0" dirty="0" smtClean="0">
                <a:ln>
                  <a:noFill/>
                </a:ln>
                <a:solidFill>
                  <a:schemeClr val="tx1"/>
                </a:solidFill>
                <a:effectLst/>
                <a:uLnTx/>
                <a:uFillTx/>
                <a:latin typeface="+mj-lt"/>
                <a:ea typeface="+mj-ea"/>
                <a:cs typeface="+mj-cs"/>
              </a:rPr>
              <a:t>دراسات حالة للتقييمات التي لها تأثير</a:t>
            </a:r>
            <a:endParaRPr kumimoji="0" lang="en-US" sz="32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wipe(left)">
                                      <p:cBhvr>
                                        <p:cTn id="7" dur="500"/>
                                        <p:tgtEl>
                                          <p:spTgt spid="133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23">
                                            <p:txEl>
                                              <p:pRg st="2" end="2"/>
                                            </p:txEl>
                                          </p:spTgt>
                                        </p:tgtEl>
                                        <p:attrNameLst>
                                          <p:attrName>style.visibility</p:attrName>
                                        </p:attrNameLst>
                                      </p:cBhvr>
                                      <p:to>
                                        <p:strVal val="visible"/>
                                      </p:to>
                                    </p:set>
                                    <p:animEffect transition="in" filter="wipe(left)">
                                      <p:cBhvr>
                                        <p:cTn id="12" dur="500"/>
                                        <p:tgtEl>
                                          <p:spTgt spid="13312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charRg st="4294967295" end="4294967295"/>
                                            </p:txEl>
                                          </p:spTgt>
                                        </p:tgtEl>
                                        <p:attrNameLst>
                                          <p:attrName>style.visibility</p:attrName>
                                        </p:attrNameLst>
                                      </p:cBhvr>
                                      <p:to>
                                        <p:strVal val="visible"/>
                                      </p:to>
                                    </p:set>
                                    <p:animEffect transition="in" filter="fade">
                                      <p:cBhvr>
                                        <p:cTn id="15" dur="2000"/>
                                        <p:tgtEl>
                                          <p:spTgt spid="4">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p:cNvSpPr>
          <p:nvPr>
            <p:ph type="title" idx="4294967295"/>
          </p:nvPr>
        </p:nvSpPr>
        <p:spPr>
          <a:xfrm>
            <a:off x="928688" y="285750"/>
            <a:ext cx="7186612" cy="582613"/>
          </a:xfrm>
          <a:noFill/>
          <a:ln w="9525">
            <a:noFill/>
            <a:miter lim="800000"/>
            <a:headEnd/>
            <a:tailEnd/>
          </a:ln>
        </p:spPr>
        <p:txBody>
          <a:bodyPr vert="horz" wrap="square" lIns="91440" tIns="45720" rIns="91440" bIns="45720" numCol="1" anchor="ctr" anchorCtr="0" compatLnSpc="1">
            <a:prstTxWarp prst="textNoShape">
              <a:avLst/>
            </a:prstTxWarp>
          </a:bodyPr>
          <a:lstStyle/>
          <a:p>
            <a:pPr lvl="1" rtl="1"/>
            <a:r>
              <a:rPr lang="ar-SA" sz="2800" b="0" dirty="0" smtClean="0">
                <a:solidFill>
                  <a:schemeClr val="tx1"/>
                </a:solidFill>
                <a:latin typeface="+mj-lt"/>
                <a:ea typeface="+mj-ea"/>
                <a:cs typeface="+mj-cs"/>
              </a:rPr>
              <a:t>استراتيجية مملكة البحرين لتعزيز الوعي العام </a:t>
            </a:r>
            <a:endParaRPr lang="en-US" sz="2800" b="0" dirty="0" smtClean="0">
              <a:solidFill>
                <a:schemeClr val="tx1"/>
              </a:solidFill>
              <a:latin typeface="+mj-lt"/>
              <a:ea typeface="+mj-ea"/>
              <a:cs typeface="+mj-cs"/>
            </a:endParaRPr>
          </a:p>
        </p:txBody>
      </p:sp>
      <p:sp>
        <p:nvSpPr>
          <p:cNvPr id="134147" name="Rectangle 3"/>
          <p:cNvSpPr>
            <a:spLocks noGrp="1"/>
          </p:cNvSpPr>
          <p:nvPr>
            <p:ph type="body" idx="4294967295"/>
          </p:nvPr>
        </p:nvSpPr>
        <p:spPr>
          <a:xfrm>
            <a:off x="263734" y="1424065"/>
            <a:ext cx="8229600" cy="4709853"/>
          </a:xfrm>
        </p:spPr>
        <p:txBody>
          <a:bodyPr/>
          <a:lstStyle/>
          <a:p>
            <a:pPr algn="just" rtl="1">
              <a:spcBef>
                <a:spcPts val="600"/>
              </a:spcBef>
              <a:spcAft>
                <a:spcPts val="600"/>
              </a:spcAft>
              <a:buClrTx/>
              <a:buSzPct val="100000"/>
              <a:buFont typeface="Wingdings" pitchFamily="2" charset="2"/>
              <a:buChar char="§"/>
            </a:pPr>
            <a:r>
              <a:rPr lang="ar-SA" sz="2600" dirty="0" smtClean="0">
                <a:solidFill>
                  <a:schemeClr val="tx1"/>
                </a:solidFill>
              </a:rPr>
              <a:t>الخطوة الأولى: بيان التأثير:</a:t>
            </a:r>
            <a:endParaRPr lang="ar-EG" sz="2600" dirty="0" smtClean="0">
              <a:solidFill>
                <a:schemeClr val="tx1"/>
              </a:solidFill>
            </a:endParaRPr>
          </a:p>
          <a:p>
            <a:pPr algn="just" rtl="1">
              <a:spcBef>
                <a:spcPts val="600"/>
              </a:spcBef>
              <a:spcAft>
                <a:spcPts val="600"/>
              </a:spcAft>
              <a:buClrTx/>
              <a:buNone/>
            </a:pPr>
            <a:r>
              <a:rPr lang="ar-SA" sz="2600" b="0" dirty="0" smtClean="0">
                <a:solidFill>
                  <a:schemeClr val="tx1"/>
                </a:solidFill>
              </a:rPr>
              <a:t>ما الذي تود الاستراتيجية تغييره كنتيجة للتقييم؟</a:t>
            </a:r>
            <a:endParaRPr lang="en-US" sz="2600" b="0" dirty="0" smtClean="0">
              <a:solidFill>
                <a:schemeClr val="tx1"/>
              </a:solidFill>
            </a:endParaRPr>
          </a:p>
          <a:p>
            <a:pPr marL="273050" indent="11113" algn="just" rtl="1">
              <a:lnSpc>
                <a:spcPct val="90000"/>
              </a:lnSpc>
              <a:spcBef>
                <a:spcPts val="600"/>
              </a:spcBef>
              <a:spcAft>
                <a:spcPts val="600"/>
              </a:spcAft>
              <a:buClrTx/>
              <a:buNone/>
            </a:pPr>
            <a:r>
              <a:rPr lang="ar-EG" sz="2600" b="0" dirty="0" smtClean="0">
                <a:solidFill>
                  <a:schemeClr val="tx1"/>
                </a:solidFill>
              </a:rPr>
              <a:t>نصت استراتيجية تعزيز مدى الوعي في البحرين على أن إحدى  "الخطوات الهامة نحو التصدي للتحديات التي يفرضها التغير المناخى تتمثل في البدء  في إجراء حوار وطني للنهوض بمستوى الوعي لدى صانعي السياسات الرئيسين ومنظمات المجتمع المدني والمنظمات غير الحكومية حول أسبابه وعواقبه المحتملة.</a:t>
            </a:r>
            <a:endParaRPr lang="en-US" sz="2600" b="0" dirty="0" smtClean="0">
              <a:solidFill>
                <a:schemeClr val="tx1"/>
              </a:solidFill>
            </a:endParaRPr>
          </a:p>
          <a:p>
            <a:pPr marL="273050" indent="11113" algn="just" rtl="1">
              <a:lnSpc>
                <a:spcPct val="90000"/>
              </a:lnSpc>
              <a:spcBef>
                <a:spcPts val="600"/>
              </a:spcBef>
              <a:spcAft>
                <a:spcPts val="600"/>
              </a:spcAft>
              <a:buClrTx/>
              <a:buNone/>
            </a:pPr>
            <a:r>
              <a:rPr lang="ar-SA" sz="2600" b="0" dirty="0" smtClean="0">
                <a:solidFill>
                  <a:schemeClr val="tx1"/>
                </a:solidFill>
              </a:rPr>
              <a:t>إذ أصبح من الضروري وجود فهم مشترك بين هؤلاء الأفراد والمؤسسات، ليس فقط لحشد تأييد الرأي العام، ولكن أيضاًً لتنفيذ مجموعة من الأنشطة القائمة على المشاركة والتي ستدعو إليها الحاجة لا محالة</a:t>
            </a:r>
            <a:r>
              <a:rPr lang="ar-EG" sz="2600" b="0" dirty="0" smtClean="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4146">
                                            <p:txEl>
                                              <p:charRg st="4294967295" end="4294967295"/>
                                            </p:txEl>
                                          </p:spTgt>
                                        </p:tgtEl>
                                        <p:attrNameLst>
                                          <p:attrName>style.visibility</p:attrName>
                                        </p:attrNameLst>
                                      </p:cBhvr>
                                      <p:to>
                                        <p:strVal val="visible"/>
                                      </p:to>
                                    </p:set>
                                    <p:animEffect transition="in" filter="fade">
                                      <p:cBhvr>
                                        <p:cTn id="7" dur="2000"/>
                                        <p:tgtEl>
                                          <p:spTgt spid="134146">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4147">
                                            <p:txEl>
                                              <p:pRg st="0" end="0"/>
                                            </p:txEl>
                                          </p:spTgt>
                                        </p:tgtEl>
                                        <p:attrNameLst>
                                          <p:attrName>style.visibility</p:attrName>
                                        </p:attrNameLst>
                                      </p:cBhvr>
                                      <p:to>
                                        <p:strVal val="visible"/>
                                      </p:to>
                                    </p:set>
                                    <p:animEffect transition="in" filter="wipe(left)">
                                      <p:cBhvr>
                                        <p:cTn id="12" dur="500"/>
                                        <p:tgtEl>
                                          <p:spTgt spid="134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4147">
                                            <p:txEl>
                                              <p:pRg st="1" end="1"/>
                                            </p:txEl>
                                          </p:spTgt>
                                        </p:tgtEl>
                                        <p:attrNameLst>
                                          <p:attrName>style.visibility</p:attrName>
                                        </p:attrNameLst>
                                      </p:cBhvr>
                                      <p:to>
                                        <p:strVal val="visible"/>
                                      </p:to>
                                    </p:set>
                                    <p:animEffect transition="in" filter="wipe(left)">
                                      <p:cBhvr>
                                        <p:cTn id="17" dur="500"/>
                                        <p:tgtEl>
                                          <p:spTgt spid="134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4147">
                                            <p:txEl>
                                              <p:pRg st="2" end="2"/>
                                            </p:txEl>
                                          </p:spTgt>
                                        </p:tgtEl>
                                        <p:attrNameLst>
                                          <p:attrName>style.visibility</p:attrName>
                                        </p:attrNameLst>
                                      </p:cBhvr>
                                      <p:to>
                                        <p:strVal val="visible"/>
                                      </p:to>
                                    </p:set>
                                    <p:animEffect transition="in" filter="wipe(left)">
                                      <p:cBhvr>
                                        <p:cTn id="22" dur="500"/>
                                        <p:tgtEl>
                                          <p:spTgt spid="1341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4147">
                                            <p:txEl>
                                              <p:pRg st="3" end="3"/>
                                            </p:txEl>
                                          </p:spTgt>
                                        </p:tgtEl>
                                        <p:attrNameLst>
                                          <p:attrName>style.visibility</p:attrName>
                                        </p:attrNameLst>
                                      </p:cBhvr>
                                      <p:to>
                                        <p:strVal val="visible"/>
                                      </p:to>
                                    </p:set>
                                    <p:animEffect transition="in" filter="wipe(left)">
                                      <p:cBhvr>
                                        <p:cTn id="27" dur="500"/>
                                        <p:tgtEl>
                                          <p:spTgt spid="134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P spid="134147"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1" name="Rectangle 3"/>
          <p:cNvSpPr>
            <a:spLocks noGrp="1" noChangeArrowheads="1"/>
          </p:cNvSpPr>
          <p:nvPr>
            <p:ph type="body" idx="4294967295"/>
          </p:nvPr>
        </p:nvSpPr>
        <p:spPr>
          <a:xfrm>
            <a:off x="357188" y="1500188"/>
            <a:ext cx="8229600" cy="4464050"/>
          </a:xfrm>
        </p:spPr>
        <p:txBody>
          <a:bodyPr/>
          <a:lstStyle/>
          <a:p>
            <a:pPr marL="1066800" lvl="1" indent="-609600" algn="just" rtl="1"/>
            <a:r>
              <a:rPr lang="ar-EG" sz="2600" b="0" dirty="0" smtClean="0">
                <a:solidFill>
                  <a:schemeClr val="tx1"/>
                </a:solidFill>
              </a:rPr>
              <a:t>الأهداف الرئيسية: </a:t>
            </a:r>
          </a:p>
          <a:p>
            <a:pPr marL="1466850" lvl="2" indent="-609600" algn="just" rtl="1">
              <a:spcBef>
                <a:spcPts val="1800"/>
              </a:spcBef>
              <a:spcAft>
                <a:spcPts val="1800"/>
              </a:spcAft>
              <a:buFont typeface="+mj-lt"/>
              <a:buAutoNum type="arabicPeriod"/>
            </a:pPr>
            <a:r>
              <a:rPr lang="ar-EG" sz="2600" dirty="0" smtClean="0">
                <a:solidFill>
                  <a:schemeClr val="tx1"/>
                </a:solidFill>
              </a:rPr>
              <a:t>تحديد</a:t>
            </a:r>
            <a:r>
              <a:rPr lang="ar-EG" sz="2600" b="0" dirty="0" smtClean="0">
                <a:solidFill>
                  <a:schemeClr val="tx1"/>
                </a:solidFill>
              </a:rPr>
              <a:t> الشرائح الرئيسية في المجتمع البحريني والارتفاع بمستويات الوعي البيئي لديها.</a:t>
            </a:r>
          </a:p>
          <a:p>
            <a:pPr marL="1466850" lvl="2" indent="-609600" algn="just" rtl="1">
              <a:spcBef>
                <a:spcPts val="1800"/>
              </a:spcBef>
              <a:spcAft>
                <a:spcPts val="1800"/>
              </a:spcAft>
              <a:buFont typeface="+mj-lt"/>
              <a:buAutoNum type="arabicPeriod"/>
            </a:pPr>
            <a:r>
              <a:rPr lang="ar-EG" sz="2600" dirty="0" smtClean="0">
                <a:solidFill>
                  <a:schemeClr val="tx1"/>
                </a:solidFill>
              </a:rPr>
              <a:t>حماية</a:t>
            </a:r>
            <a:r>
              <a:rPr lang="ar-EG" sz="2600" b="0" dirty="0" smtClean="0">
                <a:solidFill>
                  <a:schemeClr val="tx1"/>
                </a:solidFill>
              </a:rPr>
              <a:t> البيئة، وترشيد استهلاك الموارد الطبيعية، والحد من معدلات استنزاف الموارد.</a:t>
            </a:r>
          </a:p>
          <a:p>
            <a:pPr marL="1466850" lvl="2" indent="-609600" algn="just" rtl="1">
              <a:spcBef>
                <a:spcPts val="1800"/>
              </a:spcBef>
              <a:spcAft>
                <a:spcPts val="1800"/>
              </a:spcAft>
              <a:buFont typeface="+mj-lt"/>
              <a:buAutoNum type="arabicPeriod"/>
            </a:pPr>
            <a:r>
              <a:rPr lang="ar-EG" sz="2600" dirty="0" smtClean="0">
                <a:solidFill>
                  <a:schemeClr val="tx1"/>
                </a:solidFill>
              </a:rPr>
              <a:t>غرس </a:t>
            </a:r>
            <a:r>
              <a:rPr lang="ar-EG" sz="2600" b="0" dirty="0" smtClean="0">
                <a:solidFill>
                  <a:schemeClr val="tx1"/>
                </a:solidFill>
              </a:rPr>
              <a:t>مجموعة من القيم والمعايير الأخلاقية لدى الأجيال الشابة من شأنها أن تشكل لديهم توجهات وسلوكيات استباقية تجاه مواضيع تغير المناخ وحماية البيئة.</a:t>
            </a:r>
            <a:endParaRPr lang="en-US" sz="2600" b="0" dirty="0" smtClean="0">
              <a:solidFill>
                <a:schemeClr val="tx1"/>
              </a:solidFill>
            </a:endParaRPr>
          </a:p>
        </p:txBody>
      </p:sp>
      <p:sp>
        <p:nvSpPr>
          <p:cNvPr id="4" name="Rectangle 2"/>
          <p:cNvSpPr txBox="1">
            <a:spLocks/>
          </p:cNvSpPr>
          <p:nvPr/>
        </p:nvSpPr>
        <p:spPr bwMode="auto">
          <a:xfrm>
            <a:off x="928688" y="285750"/>
            <a:ext cx="7186612" cy="582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1" indent="0" algn="ctr" defTabSz="914400" rtl="1" eaLnBrk="0" fontAlgn="base" latinLnBrk="0" hangingPunct="0">
              <a:lnSpc>
                <a:spcPct val="100000"/>
              </a:lnSpc>
              <a:spcBef>
                <a:spcPct val="0"/>
              </a:spcBef>
              <a:spcAft>
                <a:spcPct val="0"/>
              </a:spcAft>
              <a:buClrTx/>
              <a:buSzTx/>
              <a:buFontTx/>
              <a:buNone/>
              <a:tabLst/>
              <a:defRPr/>
            </a:pPr>
            <a:r>
              <a:rPr kumimoji="0" lang="ar-SA" sz="3200" b="0" i="0" u="none" strike="noStrike" kern="0" cap="none" spc="0" normalizeH="0" baseline="0" noProof="0" dirty="0" smtClean="0">
                <a:ln>
                  <a:noFill/>
                </a:ln>
                <a:solidFill>
                  <a:schemeClr val="tx1"/>
                </a:solidFill>
                <a:effectLst/>
                <a:uLnTx/>
                <a:uFillTx/>
                <a:latin typeface="+mj-lt"/>
                <a:ea typeface="+mj-ea"/>
                <a:cs typeface="+mj-cs"/>
              </a:rPr>
              <a:t>استراتيجية مملكة البحرين لتعزيز الوعي العام </a:t>
            </a:r>
            <a:endParaRPr kumimoji="0" lang="en-US" sz="32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wipe(left)">
                                      <p:cBhvr>
                                        <p:cTn id="7" dur="500"/>
                                        <p:tgtEl>
                                          <p:spTgt spid="13517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5171">
                                            <p:txEl>
                                              <p:pRg st="1" end="1"/>
                                            </p:txEl>
                                          </p:spTgt>
                                        </p:tgtEl>
                                        <p:attrNameLst>
                                          <p:attrName>style.visibility</p:attrName>
                                        </p:attrNameLst>
                                      </p:cBhvr>
                                      <p:to>
                                        <p:strVal val="visible"/>
                                      </p:to>
                                    </p:set>
                                    <p:animEffect transition="in" filter="wipe(left)">
                                      <p:cBhvr>
                                        <p:cTn id="10" dur="500"/>
                                        <p:tgtEl>
                                          <p:spTgt spid="13517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5171">
                                            <p:txEl>
                                              <p:pRg st="2" end="2"/>
                                            </p:txEl>
                                          </p:spTgt>
                                        </p:tgtEl>
                                        <p:attrNameLst>
                                          <p:attrName>style.visibility</p:attrName>
                                        </p:attrNameLst>
                                      </p:cBhvr>
                                      <p:to>
                                        <p:strVal val="visible"/>
                                      </p:to>
                                    </p:set>
                                    <p:animEffect transition="in" filter="wipe(left)">
                                      <p:cBhvr>
                                        <p:cTn id="13" dur="500"/>
                                        <p:tgtEl>
                                          <p:spTgt spid="13517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5171">
                                            <p:txEl>
                                              <p:pRg st="3" end="3"/>
                                            </p:txEl>
                                          </p:spTgt>
                                        </p:tgtEl>
                                        <p:attrNameLst>
                                          <p:attrName>style.visibility</p:attrName>
                                        </p:attrNameLst>
                                      </p:cBhvr>
                                      <p:to>
                                        <p:strVal val="visible"/>
                                      </p:to>
                                    </p:set>
                                    <p:animEffect transition="in" filter="wipe(left)">
                                      <p:cBhvr>
                                        <p:cTn id="16" dur="500"/>
                                        <p:tgtEl>
                                          <p:spTgt spid="13517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charRg st="4294967295" end="4294967295"/>
                                            </p:txEl>
                                          </p:spTgt>
                                        </p:tgtEl>
                                        <p:attrNameLst>
                                          <p:attrName>style.visibility</p:attrName>
                                        </p:attrNameLst>
                                      </p:cBhvr>
                                      <p:to>
                                        <p:strVal val="visible"/>
                                      </p:to>
                                    </p:set>
                                    <p:animEffect transition="in" filter="fade">
                                      <p:cBhvr>
                                        <p:cTn id="19" dur="2000"/>
                                        <p:tgtEl>
                                          <p:spTgt spid="4">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4" name="Rectangle 7"/>
          <p:cNvSpPr>
            <a:spLocks noChangeArrowheads="1"/>
          </p:cNvSpPr>
          <p:nvPr/>
        </p:nvSpPr>
        <p:spPr bwMode="auto">
          <a:xfrm>
            <a:off x="500063" y="1500188"/>
            <a:ext cx="8229600" cy="5016758"/>
          </a:xfrm>
          <a:prstGeom prst="rect">
            <a:avLst/>
          </a:prstGeom>
          <a:noFill/>
          <a:ln w="9525">
            <a:noFill/>
            <a:miter lim="800000"/>
            <a:headEnd/>
            <a:tailEnd/>
          </a:ln>
        </p:spPr>
        <p:txBody>
          <a:bodyPr>
            <a:spAutoFit/>
          </a:bodyPr>
          <a:lstStyle/>
          <a:p>
            <a:pPr marL="914400" lvl="1" indent="-457200" algn="just" rtl="1">
              <a:spcBef>
                <a:spcPts val="0"/>
              </a:spcBef>
              <a:spcAft>
                <a:spcPts val="1200"/>
              </a:spcAft>
              <a:buFont typeface="+mj-lt"/>
              <a:buAutoNum type="arabicPeriod" startAt="4"/>
            </a:pPr>
            <a:r>
              <a:rPr lang="ar-EG" sz="2600" b="1" dirty="0" smtClean="0"/>
              <a:t>تيسير</a:t>
            </a:r>
            <a:r>
              <a:rPr lang="ar-EG" sz="2600" dirty="0" smtClean="0"/>
              <a:t> مشاركة الجمهور ودعمه لمسألة الحفاظ على الموارد.</a:t>
            </a:r>
          </a:p>
          <a:p>
            <a:pPr marL="914400" lvl="1" indent="-457200" algn="just" rtl="1">
              <a:spcBef>
                <a:spcPts val="1200"/>
              </a:spcBef>
              <a:spcAft>
                <a:spcPts val="1200"/>
              </a:spcAft>
              <a:buFont typeface="+mj-lt"/>
              <a:buAutoNum type="arabicPeriod" startAt="4"/>
            </a:pPr>
            <a:r>
              <a:rPr lang="ar-EG" sz="2600" b="1" dirty="0" smtClean="0"/>
              <a:t>تعزيز</a:t>
            </a:r>
            <a:r>
              <a:rPr lang="ar-EG" sz="2600" dirty="0" smtClean="0"/>
              <a:t> القدرات المؤسسية لمختلف الإدارات الحكومية، والمجتمع المدني، والكيانات الصناعية والاقتصادية ذات الصلة بتغير المناخ، والإدارة البيئية، والمحافظة على الموارد.</a:t>
            </a:r>
          </a:p>
          <a:p>
            <a:pPr marL="914400" lvl="1" indent="-457200" algn="just" rtl="1">
              <a:spcBef>
                <a:spcPts val="1200"/>
              </a:spcBef>
              <a:spcAft>
                <a:spcPts val="1200"/>
              </a:spcAft>
              <a:buFont typeface="+mj-lt"/>
              <a:buAutoNum type="arabicPeriod" startAt="4"/>
            </a:pPr>
            <a:r>
              <a:rPr lang="ar-EG" sz="2600" b="1" dirty="0" smtClean="0"/>
              <a:t>إنشاء</a:t>
            </a:r>
            <a:r>
              <a:rPr lang="ar-EG" sz="2600" dirty="0" smtClean="0"/>
              <a:t> شبكات للتأثير على السياسات الاجتماعية، والاقتصادية، والبيئية بحيث تفضي بشكل أكبر إلي تحقيق التنمية المستدامة.</a:t>
            </a:r>
          </a:p>
          <a:p>
            <a:pPr marL="914400" lvl="1" indent="-457200" algn="just" rtl="1">
              <a:spcBef>
                <a:spcPts val="1200"/>
              </a:spcBef>
              <a:spcAft>
                <a:spcPts val="1200"/>
              </a:spcAft>
              <a:buFont typeface="+mj-lt"/>
              <a:buAutoNum type="arabicPeriod" startAt="4"/>
            </a:pPr>
            <a:r>
              <a:rPr lang="ar-EG" sz="2600" b="1" dirty="0" smtClean="0"/>
              <a:t>استهداف</a:t>
            </a:r>
            <a:r>
              <a:rPr lang="ar-EG" sz="2600" dirty="0" smtClean="0"/>
              <a:t> المجموعات ذات التأثير سواء الخاصة أو من المجتمع المدني من أجل تنظيم حملات رفع الوعي حول سياسات وتدابير محددة للتكيف، والتخفيف، والحد من </a:t>
            </a:r>
            <a:r>
              <a:rPr lang="ar-BH" sz="2600" dirty="0" smtClean="0"/>
              <a:t>قابلية التأثر</a:t>
            </a:r>
            <a:r>
              <a:rPr lang="ar-EG" sz="2600" dirty="0" smtClean="0"/>
              <a:t>، يمكن تنفيذها بكفاءة. </a:t>
            </a:r>
            <a:endParaRPr lang="en-US" sz="2600" dirty="0" smtClean="0"/>
          </a:p>
        </p:txBody>
      </p:sp>
      <p:sp>
        <p:nvSpPr>
          <p:cNvPr id="4" name="Rectangle 2"/>
          <p:cNvSpPr txBox="1">
            <a:spLocks/>
          </p:cNvSpPr>
          <p:nvPr/>
        </p:nvSpPr>
        <p:spPr bwMode="auto">
          <a:xfrm>
            <a:off x="928688" y="285750"/>
            <a:ext cx="7186612" cy="582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1" indent="0" algn="ctr" defTabSz="914400" rtl="1" eaLnBrk="0" fontAlgn="base" latinLnBrk="0" hangingPunct="0">
              <a:lnSpc>
                <a:spcPct val="100000"/>
              </a:lnSpc>
              <a:spcBef>
                <a:spcPct val="0"/>
              </a:spcBef>
              <a:spcAft>
                <a:spcPct val="0"/>
              </a:spcAft>
              <a:buClrTx/>
              <a:buSzTx/>
              <a:buFontTx/>
              <a:buNone/>
              <a:tabLst/>
              <a:defRPr/>
            </a:pPr>
            <a:r>
              <a:rPr kumimoji="0" lang="ar-SA" sz="3200" b="0" i="0" u="none" strike="noStrike" kern="0" cap="none" spc="0" normalizeH="0" baseline="0" noProof="0" dirty="0" smtClean="0">
                <a:ln>
                  <a:noFill/>
                </a:ln>
                <a:solidFill>
                  <a:schemeClr val="tx1"/>
                </a:solidFill>
                <a:effectLst/>
                <a:uLnTx/>
                <a:uFillTx/>
                <a:latin typeface="+mj-lt"/>
                <a:ea typeface="+mj-ea"/>
                <a:cs typeface="+mj-cs"/>
              </a:rPr>
              <a:t>استراتيجية مملكة البحرين لتعزيز الوعي العام </a:t>
            </a:r>
            <a:endParaRPr kumimoji="0" lang="en-US" sz="32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charRg st="4294967295" end="4294967295"/>
                                            </p:txEl>
                                          </p:spTgt>
                                        </p:tgtEl>
                                        <p:attrNameLst>
                                          <p:attrName>style.visibility</p:attrName>
                                        </p:attrNameLst>
                                      </p:cBhvr>
                                      <p:to>
                                        <p:strVal val="visible"/>
                                      </p:to>
                                    </p:set>
                                    <p:animEffect transition="in" filter="fade">
                                      <p:cBhvr>
                                        <p:cTn id="7" dur="2000"/>
                                        <p:tgtEl>
                                          <p:spTgt spid="4">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title"/>
          </p:nvPr>
        </p:nvSpPr>
        <p:spPr>
          <a:xfrm>
            <a:off x="252282" y="2158583"/>
            <a:ext cx="2109788" cy="1498600"/>
          </a:xfrm>
        </p:spPr>
        <p:style>
          <a:lnRef idx="0">
            <a:schemeClr val="accent5"/>
          </a:lnRef>
          <a:fillRef idx="3">
            <a:schemeClr val="accent5"/>
          </a:fillRef>
          <a:effectRef idx="3">
            <a:schemeClr val="accent5"/>
          </a:effectRef>
          <a:fontRef idx="minor">
            <a:schemeClr val="lt1"/>
          </a:fontRef>
        </p:style>
        <p:txBody>
          <a:bodyPr/>
          <a:lstStyle/>
          <a:p>
            <a:pPr rtl="1" eaLnBrk="1" hangingPunct="1"/>
            <a:r>
              <a:rPr lang="ar-EG" sz="2400" b="0" dirty="0" smtClean="0">
                <a:solidFill>
                  <a:schemeClr val="tx1"/>
                </a:solidFill>
              </a:rPr>
              <a:t>فهم عملية التقييم البيئي المتكامل الوطنية بشكل قائم على المفاهيم</a:t>
            </a:r>
            <a:endParaRPr lang="en-US" sz="2400" b="0" dirty="0" smtClean="0">
              <a:solidFill>
                <a:schemeClr val="tx1"/>
              </a:solidFill>
            </a:endParaRPr>
          </a:p>
        </p:txBody>
      </p:sp>
      <p:pic>
        <p:nvPicPr>
          <p:cNvPr id="26625" name="Object 2"/>
          <p:cNvPicPr>
            <a:picLocks noChangeArrowheads="1"/>
          </p:cNvPicPr>
          <p:nvPr/>
        </p:nvPicPr>
        <p:blipFill>
          <a:blip r:embed="rId3" cstate="print"/>
          <a:srcRect l="-2467" t="-139" r="-69" b="-195"/>
          <a:stretch>
            <a:fillRect/>
          </a:stretch>
        </p:blipFill>
        <p:spPr bwMode="auto">
          <a:xfrm>
            <a:off x="2323475" y="1304143"/>
            <a:ext cx="5966086" cy="52765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3"/>
          <p:cNvSpPr>
            <a:spLocks noGrp="1" noChangeArrowheads="1"/>
          </p:cNvSpPr>
          <p:nvPr>
            <p:ph type="body" idx="4294967295"/>
          </p:nvPr>
        </p:nvSpPr>
        <p:spPr>
          <a:xfrm>
            <a:off x="500064" y="1573966"/>
            <a:ext cx="7669575" cy="4983293"/>
          </a:xfrm>
        </p:spPr>
        <p:txBody>
          <a:bodyPr/>
          <a:lstStyle/>
          <a:p>
            <a:pPr marL="609600" indent="-609600" algn="r" rtl="1" eaLnBrk="1" hangingPunct="1">
              <a:buFontTx/>
              <a:buNone/>
            </a:pPr>
            <a:r>
              <a:rPr lang="ar-EG" sz="2600" dirty="0" smtClean="0">
                <a:solidFill>
                  <a:schemeClr val="tx1"/>
                </a:solidFill>
              </a:rPr>
              <a:t>الخطوة الثانية: إدارة العلاقات</a:t>
            </a:r>
            <a:endParaRPr lang="en-US" sz="2600" dirty="0" smtClean="0">
              <a:solidFill>
                <a:schemeClr val="tx1"/>
              </a:solidFill>
            </a:endParaRPr>
          </a:p>
          <a:p>
            <a:pPr marL="609600" indent="-609600" algn="r" rtl="1" eaLnBrk="1" hangingPunct="1">
              <a:buFontTx/>
              <a:buNone/>
            </a:pPr>
            <a:r>
              <a:rPr lang="ar-EG" sz="2400" b="0" dirty="0" smtClean="0">
                <a:solidFill>
                  <a:schemeClr val="tx1"/>
                </a:solidFill>
              </a:rPr>
              <a:t>تحدد استراتيجة الاتصال عدة فئات من مجموعات المجتمع المدني، ومنهم:</a:t>
            </a:r>
          </a:p>
          <a:p>
            <a:pPr marL="609600" indent="-609600" algn="r" rtl="1" eaLnBrk="1" hangingPunct="1">
              <a:buClrTx/>
              <a:buSzPct val="96000"/>
              <a:buFont typeface="+mj-lt"/>
              <a:buAutoNum type="arabicPeriod"/>
            </a:pPr>
            <a:r>
              <a:rPr lang="ar-EG" sz="2400" b="0" dirty="0" smtClean="0">
                <a:solidFill>
                  <a:schemeClr val="tx1"/>
                </a:solidFill>
              </a:rPr>
              <a:t>الأطفال، والشباب، والمدرسون.</a:t>
            </a:r>
          </a:p>
          <a:p>
            <a:pPr marL="609600" indent="-609600" algn="r" rtl="1" eaLnBrk="1" hangingPunct="1">
              <a:buClrTx/>
              <a:buSzPct val="96000"/>
              <a:buFont typeface="+mj-lt"/>
              <a:buAutoNum type="arabicPeriod"/>
            </a:pPr>
            <a:r>
              <a:rPr lang="ar-EG" sz="2400" b="0" dirty="0" smtClean="0">
                <a:solidFill>
                  <a:schemeClr val="tx1"/>
                </a:solidFill>
              </a:rPr>
              <a:t>صناع السياسات والقرار الحكوميون</a:t>
            </a:r>
          </a:p>
          <a:p>
            <a:pPr marL="609600" indent="-609600" algn="r" rtl="1" eaLnBrk="1" hangingPunct="1">
              <a:buClrTx/>
              <a:buSzPct val="96000"/>
              <a:buFont typeface="+mj-lt"/>
              <a:buAutoNum type="arabicPeriod"/>
            </a:pPr>
            <a:r>
              <a:rPr lang="ar-EG" sz="2400" b="0" dirty="0" smtClean="0">
                <a:solidFill>
                  <a:schemeClr val="tx1"/>
                </a:solidFill>
              </a:rPr>
              <a:t>المنظمات غير الحكومية ومنظمات المجتمع المدني</a:t>
            </a:r>
          </a:p>
          <a:p>
            <a:pPr marL="609600" indent="-609600" algn="r" rtl="1" eaLnBrk="1" hangingPunct="1">
              <a:buClrTx/>
              <a:buSzPct val="96000"/>
              <a:buFont typeface="+mj-lt"/>
              <a:buAutoNum type="arabicPeriod"/>
            </a:pPr>
            <a:r>
              <a:rPr lang="ar-EG" sz="2400" b="0" dirty="0" smtClean="0">
                <a:solidFill>
                  <a:schemeClr val="tx1"/>
                </a:solidFill>
              </a:rPr>
              <a:t>الإعلام</a:t>
            </a:r>
          </a:p>
          <a:p>
            <a:pPr marL="609600" indent="-609600" algn="r" rtl="1" eaLnBrk="1" hangingPunct="1">
              <a:buClrTx/>
              <a:buSzPct val="96000"/>
              <a:buFont typeface="+mj-lt"/>
              <a:buAutoNum type="arabicPeriod"/>
            </a:pPr>
            <a:r>
              <a:rPr lang="ar-EG" sz="2400" b="0" dirty="0" smtClean="0">
                <a:solidFill>
                  <a:schemeClr val="tx1"/>
                </a:solidFill>
              </a:rPr>
              <a:t>المجتمع العلمي والاكاديمي</a:t>
            </a:r>
          </a:p>
          <a:p>
            <a:pPr marL="609600" indent="-609600" algn="r" rtl="1" eaLnBrk="1" hangingPunct="1">
              <a:buClrTx/>
              <a:buSzPct val="96000"/>
              <a:buFont typeface="+mj-lt"/>
              <a:buAutoNum type="arabicPeriod"/>
            </a:pPr>
            <a:r>
              <a:rPr lang="ar-SA" sz="2400" b="0" dirty="0" smtClean="0">
                <a:solidFill>
                  <a:schemeClr val="tx1"/>
                </a:solidFill>
              </a:rPr>
              <a:t>القيادات الدينية</a:t>
            </a:r>
            <a:endParaRPr lang="ar-EG" sz="2400" b="0" dirty="0" smtClean="0">
              <a:solidFill>
                <a:schemeClr val="tx1"/>
              </a:solidFill>
            </a:endParaRPr>
          </a:p>
          <a:p>
            <a:pPr marL="609600" indent="-609600" algn="r" rtl="1" eaLnBrk="1" hangingPunct="1">
              <a:buClrTx/>
              <a:buSzPct val="96000"/>
              <a:buFont typeface="+mj-lt"/>
              <a:buAutoNum type="arabicPeriod"/>
            </a:pPr>
            <a:r>
              <a:rPr lang="ar-EG" sz="2400" b="0" dirty="0" smtClean="0">
                <a:solidFill>
                  <a:schemeClr val="tx1"/>
                </a:solidFill>
              </a:rPr>
              <a:t>القطاع الخاص</a:t>
            </a:r>
            <a:endParaRPr lang="en-US" sz="2400" b="0" dirty="0" smtClean="0">
              <a:solidFill>
                <a:schemeClr val="tx1"/>
              </a:solidFill>
            </a:endParaRPr>
          </a:p>
        </p:txBody>
      </p:sp>
      <p:sp>
        <p:nvSpPr>
          <p:cNvPr id="4" name="Rectangle 2"/>
          <p:cNvSpPr txBox="1">
            <a:spLocks/>
          </p:cNvSpPr>
          <p:nvPr/>
        </p:nvSpPr>
        <p:spPr bwMode="auto">
          <a:xfrm>
            <a:off x="928688" y="285750"/>
            <a:ext cx="6746276" cy="582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1" indent="0" algn="ctr" defTabSz="914400" rtl="1" eaLnBrk="0" fontAlgn="base" latinLnBrk="0" hangingPunct="0">
              <a:lnSpc>
                <a:spcPct val="100000"/>
              </a:lnSpc>
              <a:spcBef>
                <a:spcPct val="0"/>
              </a:spcBef>
              <a:spcAft>
                <a:spcPct val="0"/>
              </a:spcAft>
              <a:buClrTx/>
              <a:buSzTx/>
              <a:buFontTx/>
              <a:buNone/>
              <a:tabLst/>
              <a:defRPr/>
            </a:pPr>
            <a:r>
              <a:rPr kumimoji="0" lang="ar-SA" sz="3200" b="0" i="0" u="none" strike="noStrike" kern="0" cap="none" spc="0" normalizeH="0" baseline="0" noProof="0" dirty="0" smtClean="0">
                <a:ln>
                  <a:noFill/>
                </a:ln>
                <a:solidFill>
                  <a:schemeClr val="tx1"/>
                </a:solidFill>
                <a:effectLst/>
                <a:uLnTx/>
                <a:uFillTx/>
                <a:latin typeface="+mj-lt"/>
                <a:ea typeface="+mj-ea"/>
                <a:cs typeface="+mj-cs"/>
              </a:rPr>
              <a:t>استراتيجية مملكة البحرين لتعزيز الوعي العام </a:t>
            </a:r>
            <a:endParaRPr kumimoji="0" lang="en-US" sz="32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animEffect transition="in" filter="wipe(left)">
                                      <p:cBhvr>
                                        <p:cTn id="7" dur="500"/>
                                        <p:tgtEl>
                                          <p:spTgt spid="137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218">
                                            <p:txEl>
                                              <p:pRg st="1" end="1"/>
                                            </p:txEl>
                                          </p:spTgt>
                                        </p:tgtEl>
                                        <p:attrNameLst>
                                          <p:attrName>style.visibility</p:attrName>
                                        </p:attrNameLst>
                                      </p:cBhvr>
                                      <p:to>
                                        <p:strVal val="visible"/>
                                      </p:to>
                                    </p:set>
                                    <p:animEffect transition="in" filter="wipe(left)">
                                      <p:cBhvr>
                                        <p:cTn id="12" dur="500"/>
                                        <p:tgtEl>
                                          <p:spTgt spid="1372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7218">
                                            <p:txEl>
                                              <p:pRg st="2" end="2"/>
                                            </p:txEl>
                                          </p:spTgt>
                                        </p:tgtEl>
                                        <p:attrNameLst>
                                          <p:attrName>style.visibility</p:attrName>
                                        </p:attrNameLst>
                                      </p:cBhvr>
                                      <p:to>
                                        <p:strVal val="visible"/>
                                      </p:to>
                                    </p:set>
                                    <p:animEffect transition="in" filter="wipe(left)">
                                      <p:cBhvr>
                                        <p:cTn id="17" dur="500"/>
                                        <p:tgtEl>
                                          <p:spTgt spid="1372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7218">
                                            <p:txEl>
                                              <p:pRg st="3" end="3"/>
                                            </p:txEl>
                                          </p:spTgt>
                                        </p:tgtEl>
                                        <p:attrNameLst>
                                          <p:attrName>style.visibility</p:attrName>
                                        </p:attrNameLst>
                                      </p:cBhvr>
                                      <p:to>
                                        <p:strVal val="visible"/>
                                      </p:to>
                                    </p:set>
                                    <p:animEffect transition="in" filter="wipe(left)">
                                      <p:cBhvr>
                                        <p:cTn id="22" dur="500"/>
                                        <p:tgtEl>
                                          <p:spTgt spid="1372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7218">
                                            <p:txEl>
                                              <p:pRg st="4" end="4"/>
                                            </p:txEl>
                                          </p:spTgt>
                                        </p:tgtEl>
                                        <p:attrNameLst>
                                          <p:attrName>style.visibility</p:attrName>
                                        </p:attrNameLst>
                                      </p:cBhvr>
                                      <p:to>
                                        <p:strVal val="visible"/>
                                      </p:to>
                                    </p:set>
                                    <p:animEffect transition="in" filter="wipe(left)">
                                      <p:cBhvr>
                                        <p:cTn id="27" dur="500"/>
                                        <p:tgtEl>
                                          <p:spTgt spid="1372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7218">
                                            <p:txEl>
                                              <p:pRg st="5" end="5"/>
                                            </p:txEl>
                                          </p:spTgt>
                                        </p:tgtEl>
                                        <p:attrNameLst>
                                          <p:attrName>style.visibility</p:attrName>
                                        </p:attrNameLst>
                                      </p:cBhvr>
                                      <p:to>
                                        <p:strVal val="visible"/>
                                      </p:to>
                                    </p:set>
                                    <p:animEffect transition="in" filter="wipe(left)">
                                      <p:cBhvr>
                                        <p:cTn id="32" dur="500"/>
                                        <p:tgtEl>
                                          <p:spTgt spid="1372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7218">
                                            <p:txEl>
                                              <p:pRg st="6" end="6"/>
                                            </p:txEl>
                                          </p:spTgt>
                                        </p:tgtEl>
                                        <p:attrNameLst>
                                          <p:attrName>style.visibility</p:attrName>
                                        </p:attrNameLst>
                                      </p:cBhvr>
                                      <p:to>
                                        <p:strVal val="visible"/>
                                      </p:to>
                                    </p:set>
                                    <p:animEffect transition="in" filter="wipe(left)">
                                      <p:cBhvr>
                                        <p:cTn id="37" dur="500"/>
                                        <p:tgtEl>
                                          <p:spTgt spid="1372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7218">
                                            <p:txEl>
                                              <p:pRg st="7" end="7"/>
                                            </p:txEl>
                                          </p:spTgt>
                                        </p:tgtEl>
                                        <p:attrNameLst>
                                          <p:attrName>style.visibility</p:attrName>
                                        </p:attrNameLst>
                                      </p:cBhvr>
                                      <p:to>
                                        <p:strVal val="visible"/>
                                      </p:to>
                                    </p:set>
                                    <p:animEffect transition="in" filter="wipe(left)">
                                      <p:cBhvr>
                                        <p:cTn id="42" dur="500"/>
                                        <p:tgtEl>
                                          <p:spTgt spid="13721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7218">
                                            <p:txEl>
                                              <p:pRg st="8" end="8"/>
                                            </p:txEl>
                                          </p:spTgt>
                                        </p:tgtEl>
                                        <p:attrNameLst>
                                          <p:attrName>style.visibility</p:attrName>
                                        </p:attrNameLst>
                                      </p:cBhvr>
                                      <p:to>
                                        <p:strVal val="visible"/>
                                      </p:to>
                                    </p:set>
                                    <p:animEffect transition="in" filter="wipe(left)">
                                      <p:cBhvr>
                                        <p:cTn id="47" dur="500"/>
                                        <p:tgtEl>
                                          <p:spTgt spid="137218">
                                            <p:txEl>
                                              <p:pRg st="8" end="8"/>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txEl>
                                              <p:charRg st="4294967295" end="4294967295"/>
                                            </p:txEl>
                                          </p:spTgt>
                                        </p:tgtEl>
                                        <p:attrNameLst>
                                          <p:attrName>style.visibility</p:attrName>
                                        </p:attrNameLst>
                                      </p:cBhvr>
                                      <p:to>
                                        <p:strVal val="visible"/>
                                      </p:to>
                                    </p:set>
                                    <p:animEffect transition="in" filter="fade">
                                      <p:cBhvr>
                                        <p:cTn id="50" dur="2000"/>
                                        <p:tgtEl>
                                          <p:spTgt spid="4">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build="p"/>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3"/>
          <p:cNvSpPr>
            <a:spLocks noGrp="1" noChangeArrowheads="1"/>
          </p:cNvSpPr>
          <p:nvPr>
            <p:ph type="body" idx="4294967295"/>
          </p:nvPr>
        </p:nvSpPr>
        <p:spPr>
          <a:xfrm>
            <a:off x="428625" y="1571625"/>
            <a:ext cx="8229600" cy="5068888"/>
          </a:xfrm>
        </p:spPr>
        <p:txBody>
          <a:bodyPr/>
          <a:lstStyle/>
          <a:p>
            <a:pPr marL="273050" indent="-273050" algn="just" rtl="1" eaLnBrk="1" hangingPunct="1">
              <a:buFontTx/>
              <a:buNone/>
            </a:pPr>
            <a:r>
              <a:rPr lang="ar-EG" sz="2600" dirty="0" smtClean="0">
                <a:solidFill>
                  <a:schemeClr val="tx1"/>
                </a:solidFill>
              </a:rPr>
              <a:t>الخطوة الثالثة: إدارة المعرفة</a:t>
            </a:r>
            <a:endParaRPr lang="en-US" sz="2600" dirty="0" smtClean="0">
              <a:solidFill>
                <a:schemeClr val="tx1"/>
              </a:solidFill>
            </a:endParaRPr>
          </a:p>
          <a:p>
            <a:pPr marL="273050" indent="-273050" algn="just" rtl="1" eaLnBrk="1" hangingPunct="1">
              <a:spcBef>
                <a:spcPct val="50000"/>
              </a:spcBef>
              <a:buFont typeface="Wingdings 2" pitchFamily="18" charset="2"/>
              <a:buChar char="•"/>
            </a:pPr>
            <a:r>
              <a:rPr lang="ar-EG" sz="3000" b="0" dirty="0" smtClean="0">
                <a:solidFill>
                  <a:schemeClr val="tx1"/>
                </a:solidFill>
              </a:rPr>
              <a:t>تم التخطيط لاستراتيجية الوعي العام بوصفها مكوّن موازي لأنشطة تغيّر المناخ، إلا أن انعقاد حلقة النقاش الخاصة بتنفيذها كان أخر الأنشطة. وذلك لأنها تعتمد على بيانات ومعلومات تم تجميعها وتحليلها بغرض تحقيق أهداف مشروع المناخ.</a:t>
            </a:r>
          </a:p>
          <a:p>
            <a:pPr marL="273050" indent="-273050" algn="just" rtl="1" eaLnBrk="1" hangingPunct="1">
              <a:spcBef>
                <a:spcPct val="50000"/>
              </a:spcBef>
              <a:buFont typeface="Wingdings 2" pitchFamily="18" charset="2"/>
              <a:buChar char="•"/>
            </a:pPr>
            <a:r>
              <a:rPr lang="ar-EG" sz="3000" b="0" dirty="0" smtClean="0">
                <a:solidFill>
                  <a:schemeClr val="tx1"/>
                </a:solidFill>
              </a:rPr>
              <a:t>إلا أنه تم التأكد من توافر وظائف إدارة المعرفة الأساسية، ومن أن نتائج التقييم تتسم بالصلة والوضوح والمصداقية، وذلك أثناء سلس</a:t>
            </a:r>
            <a:r>
              <a:rPr lang="ar-BH" sz="3000" b="0" dirty="0" smtClean="0">
                <a:solidFill>
                  <a:schemeClr val="tx1"/>
                </a:solidFill>
              </a:rPr>
              <a:t>ل</a:t>
            </a:r>
            <a:r>
              <a:rPr lang="ar-EG" sz="3000" b="0" dirty="0" smtClean="0">
                <a:solidFill>
                  <a:schemeClr val="tx1"/>
                </a:solidFill>
              </a:rPr>
              <a:t>ة من حلقات العمل التي شارك بها مختلف أصحاب المصلحة.</a:t>
            </a:r>
            <a:endParaRPr lang="en-US" sz="3000" b="0" dirty="0" smtClean="0">
              <a:solidFill>
                <a:schemeClr val="tx1"/>
              </a:solidFill>
            </a:endParaRPr>
          </a:p>
        </p:txBody>
      </p:sp>
      <p:sp>
        <p:nvSpPr>
          <p:cNvPr id="4" name="Rectangle 2"/>
          <p:cNvSpPr txBox="1">
            <a:spLocks/>
          </p:cNvSpPr>
          <p:nvPr/>
        </p:nvSpPr>
        <p:spPr bwMode="auto">
          <a:xfrm>
            <a:off x="928688" y="285750"/>
            <a:ext cx="7186612" cy="582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1" indent="0" algn="ctr" defTabSz="914400" rtl="1" eaLnBrk="0" fontAlgn="base" latinLnBrk="0" hangingPunct="0">
              <a:lnSpc>
                <a:spcPct val="100000"/>
              </a:lnSpc>
              <a:spcBef>
                <a:spcPct val="0"/>
              </a:spcBef>
              <a:spcAft>
                <a:spcPct val="0"/>
              </a:spcAft>
              <a:buClrTx/>
              <a:buSzTx/>
              <a:buFontTx/>
              <a:buNone/>
              <a:tabLst/>
              <a:defRPr/>
            </a:pPr>
            <a:r>
              <a:rPr kumimoji="0" lang="ar-SA" sz="3200" b="0" i="0" u="none" strike="noStrike" kern="0" cap="none" spc="0" normalizeH="0" baseline="0" noProof="0" dirty="0" smtClean="0">
                <a:ln>
                  <a:noFill/>
                </a:ln>
                <a:solidFill>
                  <a:schemeClr val="tx1"/>
                </a:solidFill>
                <a:effectLst/>
                <a:uLnTx/>
                <a:uFillTx/>
                <a:latin typeface="+mj-lt"/>
                <a:ea typeface="+mj-ea"/>
                <a:cs typeface="+mj-cs"/>
              </a:rPr>
              <a:t>استراتيجية مملكة البحرين لتعزيز الوعي العام </a:t>
            </a:r>
            <a:endParaRPr kumimoji="0" lang="en-US" sz="32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242">
                                            <p:txEl>
                                              <p:pRg st="0" end="0"/>
                                            </p:txEl>
                                          </p:spTgt>
                                        </p:tgtEl>
                                        <p:attrNameLst>
                                          <p:attrName>style.visibility</p:attrName>
                                        </p:attrNameLst>
                                      </p:cBhvr>
                                      <p:to>
                                        <p:strVal val="visible"/>
                                      </p:to>
                                    </p:set>
                                    <p:animEffect transition="in" filter="wipe(left)">
                                      <p:cBhvr>
                                        <p:cTn id="7" dur="500"/>
                                        <p:tgtEl>
                                          <p:spTgt spid="138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8242">
                                            <p:txEl>
                                              <p:pRg st="1" end="1"/>
                                            </p:txEl>
                                          </p:spTgt>
                                        </p:tgtEl>
                                        <p:attrNameLst>
                                          <p:attrName>style.visibility</p:attrName>
                                        </p:attrNameLst>
                                      </p:cBhvr>
                                      <p:to>
                                        <p:strVal val="visible"/>
                                      </p:to>
                                    </p:set>
                                    <p:animEffect transition="in" filter="wipe(left)">
                                      <p:cBhvr>
                                        <p:cTn id="12" dur="500"/>
                                        <p:tgtEl>
                                          <p:spTgt spid="1382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8242">
                                            <p:txEl>
                                              <p:pRg st="2" end="2"/>
                                            </p:txEl>
                                          </p:spTgt>
                                        </p:tgtEl>
                                        <p:attrNameLst>
                                          <p:attrName>style.visibility</p:attrName>
                                        </p:attrNameLst>
                                      </p:cBhvr>
                                      <p:to>
                                        <p:strVal val="visible"/>
                                      </p:to>
                                    </p:set>
                                    <p:animEffect transition="in" filter="wipe(left)">
                                      <p:cBhvr>
                                        <p:cTn id="17" dur="500"/>
                                        <p:tgtEl>
                                          <p:spTgt spid="138242">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charRg st="4294967295" end="4294967295"/>
                                            </p:txEl>
                                          </p:spTgt>
                                        </p:tgtEl>
                                        <p:attrNameLst>
                                          <p:attrName>style.visibility</p:attrName>
                                        </p:attrNameLst>
                                      </p:cBhvr>
                                      <p:to>
                                        <p:strVal val="visible"/>
                                      </p:to>
                                    </p:set>
                                    <p:animEffect transition="in" filter="fade">
                                      <p:cBhvr>
                                        <p:cTn id="20" dur="2000"/>
                                        <p:tgtEl>
                                          <p:spTgt spid="4">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build="p"/>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224852" y="1643063"/>
            <a:ext cx="8433373" cy="4525962"/>
          </a:xfrm>
        </p:spPr>
        <p:txBody>
          <a:bodyPr/>
          <a:lstStyle/>
          <a:p>
            <a:pPr marL="273050" indent="-273050" algn="just" rtl="1" eaLnBrk="1" hangingPunct="1">
              <a:lnSpc>
                <a:spcPct val="90000"/>
              </a:lnSpc>
              <a:buFontTx/>
              <a:buNone/>
            </a:pPr>
            <a:r>
              <a:rPr lang="ar-SA" sz="2600" dirty="0" smtClean="0">
                <a:solidFill>
                  <a:schemeClr val="tx1"/>
                </a:solidFill>
              </a:rPr>
              <a:t>الخطوة الرابعة:</a:t>
            </a:r>
            <a:r>
              <a:rPr lang="ar-EG" sz="2600" dirty="0" smtClean="0">
                <a:solidFill>
                  <a:schemeClr val="tx1"/>
                </a:solidFill>
              </a:rPr>
              <a:t>إدارة الفرص:</a:t>
            </a:r>
            <a:r>
              <a:rPr lang="ar-SA" sz="2600" dirty="0" smtClean="0">
                <a:solidFill>
                  <a:schemeClr val="tx1"/>
                </a:solidFill>
              </a:rPr>
              <a:t> </a:t>
            </a:r>
            <a:endParaRPr lang="en-US" sz="2600" dirty="0" smtClean="0">
              <a:solidFill>
                <a:schemeClr val="tx1"/>
              </a:solidFill>
            </a:endParaRPr>
          </a:p>
          <a:p>
            <a:pPr marL="273050" indent="11113" algn="just" rtl="1" eaLnBrk="1" hangingPunct="1">
              <a:lnSpc>
                <a:spcPct val="90000"/>
              </a:lnSpc>
              <a:buFontTx/>
              <a:buNone/>
            </a:pPr>
            <a:r>
              <a:rPr lang="ar-SA" sz="2400" b="0" dirty="0" smtClean="0">
                <a:solidFill>
                  <a:schemeClr val="tx1"/>
                </a:solidFill>
              </a:rPr>
              <a:t>إمكانية الوصول إلى الأطراف الفاعلة الرئيسية وإلى قاعدة جماهيرية على نطاق أوسع</a:t>
            </a:r>
            <a:r>
              <a:rPr lang="en-US" sz="2400" b="0" dirty="0" smtClean="0">
                <a:solidFill>
                  <a:schemeClr val="tx1"/>
                </a:solidFill>
              </a:rPr>
              <a:t> </a:t>
            </a:r>
            <a:r>
              <a:rPr lang="ar-BH" sz="2400" b="0" dirty="0" smtClean="0">
                <a:solidFill>
                  <a:schemeClr val="tx1"/>
                </a:solidFill>
              </a:rPr>
              <a:t>و</a:t>
            </a:r>
            <a:r>
              <a:rPr lang="ar-SA" sz="2400" b="0" dirty="0" smtClean="0">
                <a:solidFill>
                  <a:schemeClr val="tx1"/>
                </a:solidFill>
              </a:rPr>
              <a:t>قد حددت الاستراتيجية مجالات عمل معينة يمكن أن تساعد على نقل المعرفة إلى أيدي أولئك الأشخاص الذين تهدف استراتيجية الوعي التأثير </a:t>
            </a:r>
            <a:r>
              <a:rPr lang="ar-BH" sz="2400" b="0" dirty="0" smtClean="0">
                <a:solidFill>
                  <a:schemeClr val="tx1"/>
                </a:solidFill>
              </a:rPr>
              <a:t>علي</a:t>
            </a:r>
            <a:r>
              <a:rPr lang="ar-SA" sz="2400" b="0" dirty="0" smtClean="0">
                <a:solidFill>
                  <a:schemeClr val="tx1"/>
                </a:solidFill>
              </a:rPr>
              <a:t>هم، وهي تشمل:</a:t>
            </a:r>
            <a:endParaRPr lang="ar-EG" sz="2400" b="0" dirty="0" smtClean="0">
              <a:solidFill>
                <a:schemeClr val="tx1"/>
              </a:solidFill>
            </a:endParaRPr>
          </a:p>
          <a:p>
            <a:pPr marL="630238" indent="-346075" algn="just" rtl="1" eaLnBrk="1" hangingPunct="1">
              <a:lnSpc>
                <a:spcPct val="90000"/>
              </a:lnSpc>
              <a:spcBef>
                <a:spcPts val="600"/>
              </a:spcBef>
              <a:spcAft>
                <a:spcPts val="600"/>
              </a:spcAft>
              <a:buClrTx/>
              <a:buSzPct val="96000"/>
              <a:buFont typeface="Arial" pitchFamily="34" charset="0"/>
              <a:buChar char="•"/>
            </a:pPr>
            <a:r>
              <a:rPr lang="ar-EG" sz="2400" b="0" dirty="0" smtClean="0">
                <a:solidFill>
                  <a:schemeClr val="tx1"/>
                </a:solidFill>
              </a:rPr>
              <a:t>الحاجة إلي تخطيط  أنشطة تهدف إلي إطلاع أصحاب المصلحة وإشراكهم عبر كل أجزاء العملية التفاعلية. ولقد تحقق ذلك من خلال سلس</a:t>
            </a:r>
            <a:r>
              <a:rPr lang="ar-BH" sz="2400" b="0" dirty="0" smtClean="0">
                <a:solidFill>
                  <a:schemeClr val="tx1"/>
                </a:solidFill>
              </a:rPr>
              <a:t>ل</a:t>
            </a:r>
            <a:r>
              <a:rPr lang="ar-EG" sz="2400" b="0" dirty="0" smtClean="0">
                <a:solidFill>
                  <a:schemeClr val="tx1"/>
                </a:solidFill>
              </a:rPr>
              <a:t>ة من حلقات العمل.</a:t>
            </a:r>
          </a:p>
          <a:p>
            <a:pPr marL="630238" indent="-346075" algn="just" rtl="1" eaLnBrk="1" hangingPunct="1">
              <a:lnSpc>
                <a:spcPct val="90000"/>
              </a:lnSpc>
              <a:spcBef>
                <a:spcPts val="600"/>
              </a:spcBef>
              <a:spcAft>
                <a:spcPts val="600"/>
              </a:spcAft>
              <a:buClrTx/>
              <a:buSzPct val="96000"/>
              <a:buFont typeface="Arial" pitchFamily="34" charset="0"/>
              <a:buChar char="•"/>
            </a:pPr>
            <a:r>
              <a:rPr lang="ar-EG" sz="2400" b="0" dirty="0" smtClean="0">
                <a:solidFill>
                  <a:schemeClr val="tx1"/>
                </a:solidFill>
              </a:rPr>
              <a:t>إعداد الرسائل الرئيسية.</a:t>
            </a:r>
          </a:p>
          <a:p>
            <a:pPr marL="630238" indent="-346075" algn="just" rtl="1" eaLnBrk="1" hangingPunct="1">
              <a:lnSpc>
                <a:spcPct val="90000"/>
              </a:lnSpc>
              <a:spcBef>
                <a:spcPts val="600"/>
              </a:spcBef>
              <a:spcAft>
                <a:spcPts val="600"/>
              </a:spcAft>
              <a:buClrTx/>
              <a:buSzPct val="96000"/>
              <a:buFont typeface="Arial" pitchFamily="34" charset="0"/>
              <a:buChar char="•"/>
            </a:pPr>
            <a:r>
              <a:rPr lang="ar-EG" sz="2400" b="0" dirty="0" smtClean="0">
                <a:solidFill>
                  <a:schemeClr val="tx1"/>
                </a:solidFill>
              </a:rPr>
              <a:t>تشجيع المبادرات المجتمعية عبر تقاسم المعارف والاتصالات على المستوى الشعبي.</a:t>
            </a:r>
          </a:p>
          <a:p>
            <a:pPr marL="630238" indent="-346075" algn="just" rtl="1" eaLnBrk="1" hangingPunct="1">
              <a:lnSpc>
                <a:spcPct val="90000"/>
              </a:lnSpc>
              <a:spcBef>
                <a:spcPts val="600"/>
              </a:spcBef>
              <a:spcAft>
                <a:spcPts val="600"/>
              </a:spcAft>
              <a:buClrTx/>
              <a:buSzPct val="96000"/>
              <a:buFont typeface="Arial" pitchFamily="34" charset="0"/>
              <a:buChar char="•"/>
            </a:pPr>
            <a:r>
              <a:rPr lang="ar-EG" sz="2400" b="0" dirty="0" smtClean="0">
                <a:solidFill>
                  <a:schemeClr val="tx1"/>
                </a:solidFill>
              </a:rPr>
              <a:t>تشجيع وتدعيم الخطط التي صاغتها المنظمات غير الحكومية بهدف تعزيز القدرة التكيّفية للمجتمعات المحلية في مواجهة العديد من الضغوط اليبئية بما فيها تغير المناخ.</a:t>
            </a:r>
            <a:endParaRPr lang="en-US" sz="2400" dirty="0" smtClean="0">
              <a:solidFill>
                <a:schemeClr val="tx1"/>
              </a:solidFill>
            </a:endParaRPr>
          </a:p>
        </p:txBody>
      </p:sp>
      <p:sp>
        <p:nvSpPr>
          <p:cNvPr id="4" name="Rectangle 2"/>
          <p:cNvSpPr txBox="1">
            <a:spLocks/>
          </p:cNvSpPr>
          <p:nvPr/>
        </p:nvSpPr>
        <p:spPr bwMode="auto">
          <a:xfrm>
            <a:off x="928688" y="285750"/>
            <a:ext cx="7186612" cy="582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1" indent="0" algn="ctr" defTabSz="914400" rtl="1" eaLnBrk="0" fontAlgn="base" latinLnBrk="0" hangingPunct="0">
              <a:lnSpc>
                <a:spcPct val="100000"/>
              </a:lnSpc>
              <a:spcBef>
                <a:spcPct val="0"/>
              </a:spcBef>
              <a:spcAft>
                <a:spcPct val="0"/>
              </a:spcAft>
              <a:buClrTx/>
              <a:buSzTx/>
              <a:buFontTx/>
              <a:buNone/>
              <a:tabLst/>
              <a:defRPr/>
            </a:pPr>
            <a:r>
              <a:rPr kumimoji="0" lang="ar-SA" sz="2800" b="0" i="0" u="none" strike="noStrike" kern="0" cap="none" spc="0" normalizeH="0" baseline="0" noProof="0" dirty="0" smtClean="0">
                <a:ln>
                  <a:noFill/>
                </a:ln>
                <a:solidFill>
                  <a:schemeClr val="tx1"/>
                </a:solidFill>
                <a:effectLst/>
                <a:uLnTx/>
                <a:uFillTx/>
                <a:latin typeface="+mj-lt"/>
                <a:ea typeface="+mj-ea"/>
                <a:cs typeface="+mj-cs"/>
              </a:rPr>
              <a:t>استراتيجية مملكة البحرين لتعزيز الوعي العام </a:t>
            </a:r>
            <a:endParaRPr kumimoji="0" 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9266">
                                            <p:txEl>
                                              <p:pRg st="0" end="0"/>
                                            </p:txEl>
                                          </p:spTgt>
                                        </p:tgtEl>
                                        <p:attrNameLst>
                                          <p:attrName>style.visibility</p:attrName>
                                        </p:attrNameLst>
                                      </p:cBhvr>
                                      <p:to>
                                        <p:strVal val="visible"/>
                                      </p:to>
                                    </p:set>
                                    <p:animEffect transition="in" filter="wipe(left)">
                                      <p:cBhvr>
                                        <p:cTn id="7" dur="500"/>
                                        <p:tgtEl>
                                          <p:spTgt spid="139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9266">
                                            <p:txEl>
                                              <p:pRg st="1" end="1"/>
                                            </p:txEl>
                                          </p:spTgt>
                                        </p:tgtEl>
                                        <p:attrNameLst>
                                          <p:attrName>style.visibility</p:attrName>
                                        </p:attrNameLst>
                                      </p:cBhvr>
                                      <p:to>
                                        <p:strVal val="visible"/>
                                      </p:to>
                                    </p:set>
                                    <p:animEffect transition="in" filter="wipe(left)">
                                      <p:cBhvr>
                                        <p:cTn id="12" dur="500"/>
                                        <p:tgtEl>
                                          <p:spTgt spid="139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9266">
                                            <p:txEl>
                                              <p:pRg st="2" end="2"/>
                                            </p:txEl>
                                          </p:spTgt>
                                        </p:tgtEl>
                                        <p:attrNameLst>
                                          <p:attrName>style.visibility</p:attrName>
                                        </p:attrNameLst>
                                      </p:cBhvr>
                                      <p:to>
                                        <p:strVal val="visible"/>
                                      </p:to>
                                    </p:set>
                                    <p:animEffect transition="in" filter="wipe(left)">
                                      <p:cBhvr>
                                        <p:cTn id="17" dur="500"/>
                                        <p:tgtEl>
                                          <p:spTgt spid="1392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9266">
                                            <p:txEl>
                                              <p:pRg st="3" end="3"/>
                                            </p:txEl>
                                          </p:spTgt>
                                        </p:tgtEl>
                                        <p:attrNameLst>
                                          <p:attrName>style.visibility</p:attrName>
                                        </p:attrNameLst>
                                      </p:cBhvr>
                                      <p:to>
                                        <p:strVal val="visible"/>
                                      </p:to>
                                    </p:set>
                                    <p:animEffect transition="in" filter="wipe(left)">
                                      <p:cBhvr>
                                        <p:cTn id="22" dur="500"/>
                                        <p:tgtEl>
                                          <p:spTgt spid="1392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9266">
                                            <p:txEl>
                                              <p:pRg st="4" end="4"/>
                                            </p:txEl>
                                          </p:spTgt>
                                        </p:tgtEl>
                                        <p:attrNameLst>
                                          <p:attrName>style.visibility</p:attrName>
                                        </p:attrNameLst>
                                      </p:cBhvr>
                                      <p:to>
                                        <p:strVal val="visible"/>
                                      </p:to>
                                    </p:set>
                                    <p:animEffect transition="in" filter="wipe(left)">
                                      <p:cBhvr>
                                        <p:cTn id="27" dur="500"/>
                                        <p:tgtEl>
                                          <p:spTgt spid="1392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9266">
                                            <p:txEl>
                                              <p:pRg st="5" end="5"/>
                                            </p:txEl>
                                          </p:spTgt>
                                        </p:tgtEl>
                                        <p:attrNameLst>
                                          <p:attrName>style.visibility</p:attrName>
                                        </p:attrNameLst>
                                      </p:cBhvr>
                                      <p:to>
                                        <p:strVal val="visible"/>
                                      </p:to>
                                    </p:set>
                                    <p:animEffect transition="in" filter="wipe(left)">
                                      <p:cBhvr>
                                        <p:cTn id="32" dur="500"/>
                                        <p:tgtEl>
                                          <p:spTgt spid="139266">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charRg st="4294967295" end="4294967295"/>
                                            </p:txEl>
                                          </p:spTgt>
                                        </p:tgtEl>
                                        <p:attrNameLst>
                                          <p:attrName>style.visibility</p:attrName>
                                        </p:attrNameLst>
                                      </p:cBhvr>
                                      <p:to>
                                        <p:strVal val="visible"/>
                                      </p:to>
                                    </p:set>
                                    <p:animEffect transition="in" filter="fade">
                                      <p:cBhvr>
                                        <p:cTn id="35" dur="2000"/>
                                        <p:tgtEl>
                                          <p:spTgt spid="4">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build="p"/>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1" name="Rectangle 3"/>
          <p:cNvSpPr>
            <a:spLocks noGrp="1"/>
          </p:cNvSpPr>
          <p:nvPr>
            <p:ph type="body" idx="4294967295"/>
          </p:nvPr>
        </p:nvSpPr>
        <p:spPr/>
        <p:txBody>
          <a:bodyPr/>
          <a:lstStyle/>
          <a:p>
            <a:pPr marL="273050" indent="-273050" algn="r" rtl="1">
              <a:lnSpc>
                <a:spcPct val="80000"/>
              </a:lnSpc>
              <a:buClrTx/>
              <a:buNone/>
            </a:pPr>
            <a:r>
              <a:rPr lang="ar-EG" sz="2600" dirty="0" smtClean="0">
                <a:solidFill>
                  <a:schemeClr val="tx1"/>
                </a:solidFill>
              </a:rPr>
              <a:t>الخطوة الرابعة:</a:t>
            </a:r>
          </a:p>
          <a:p>
            <a:pPr marL="273050" indent="-273050" algn="r" rtl="1">
              <a:lnSpc>
                <a:spcPct val="80000"/>
              </a:lnSpc>
              <a:buClrTx/>
              <a:buSzPct val="100000"/>
              <a:buFont typeface="Wingdings" pitchFamily="2" charset="2"/>
              <a:buChar char="§"/>
            </a:pPr>
            <a:r>
              <a:rPr lang="ar-SA" sz="2400" b="0" dirty="0" smtClean="0">
                <a:solidFill>
                  <a:schemeClr val="tx1"/>
                </a:solidFill>
              </a:rPr>
              <a:t>يعتبر تعزيز القدرات الوطنية أمراً ضرورياً لتحقيق استدامة الإجراءات التي تتولّد عن استراتيجية بناء الوعي. </a:t>
            </a:r>
            <a:endParaRPr lang="ar-EG" sz="2400" b="0" dirty="0" smtClean="0">
              <a:solidFill>
                <a:schemeClr val="tx1"/>
              </a:solidFill>
            </a:endParaRPr>
          </a:p>
          <a:p>
            <a:pPr marL="273050" indent="-273050" algn="r" rtl="1">
              <a:lnSpc>
                <a:spcPct val="80000"/>
              </a:lnSpc>
              <a:buClrTx/>
              <a:buSzPct val="100000"/>
              <a:buFont typeface="Wingdings" pitchFamily="2" charset="2"/>
              <a:buChar char="§"/>
            </a:pPr>
            <a:r>
              <a:rPr lang="ar-EG" sz="2400" b="0" dirty="0" smtClean="0">
                <a:solidFill>
                  <a:schemeClr val="tx1"/>
                </a:solidFill>
              </a:rPr>
              <a:t>ويعتبر كل من التعليم والتدريب أثناء التوظيف وتنمية المهارات الرسمية وغير الرسمية من المتطلبات الأساسية لسد الثغرات في المعارف والتي من شأنها أن تساعد أصحاب المصلحة والمجتمعات على المشاركة بنشاط وفعالية في قضايا تغير المناخ</a:t>
            </a:r>
            <a:r>
              <a:rPr lang="en-US" sz="2000" b="0" dirty="0" smtClean="0">
                <a:solidFill>
                  <a:schemeClr val="tx1"/>
                </a:solidFill>
              </a:rPr>
              <a:t>.</a:t>
            </a:r>
            <a:endParaRPr lang="ar-EG" sz="2000" b="0" dirty="0" smtClean="0">
              <a:solidFill>
                <a:schemeClr val="tx1"/>
              </a:solidFill>
            </a:endParaRPr>
          </a:p>
          <a:p>
            <a:pPr marL="273050" indent="-273050" algn="r" rtl="1">
              <a:lnSpc>
                <a:spcPct val="80000"/>
              </a:lnSpc>
              <a:buClrTx/>
              <a:buSzPct val="100000"/>
              <a:buFont typeface="Wingdings" pitchFamily="2" charset="2"/>
              <a:buChar char="§"/>
            </a:pPr>
            <a:r>
              <a:rPr lang="ar-EG" sz="2200" b="0" dirty="0" smtClean="0">
                <a:solidFill>
                  <a:schemeClr val="tx1"/>
                </a:solidFill>
              </a:rPr>
              <a:t>حددت استراتيجية الاتصال نطاقاً أوسع من الفرص لتقديم المكونات المختلفة لاستراتيجية الوعي والتي تتضمن ما يلي: </a:t>
            </a:r>
          </a:p>
          <a:p>
            <a:pPr marL="630238" indent="-346075" algn="r" rtl="1">
              <a:lnSpc>
                <a:spcPct val="80000"/>
              </a:lnSpc>
              <a:buClrTx/>
              <a:buSzPct val="80000"/>
              <a:buFont typeface="Wingdings" pitchFamily="2" charset="2"/>
              <a:buChar char="ü"/>
            </a:pPr>
            <a:r>
              <a:rPr lang="ar-SA" sz="2200" b="0" dirty="0" smtClean="0">
                <a:solidFill>
                  <a:schemeClr val="tx1"/>
                </a:solidFill>
              </a:rPr>
              <a:t>تنظيم حلقات عمل واجتماعات مع ممثلي المنظمات غير الحكومية </a:t>
            </a:r>
            <a:r>
              <a:rPr lang="en-US" sz="2200" b="0" dirty="0" smtClean="0">
                <a:solidFill>
                  <a:schemeClr val="tx1"/>
                </a:solidFill>
              </a:rPr>
              <a:t>.</a:t>
            </a:r>
            <a:endParaRPr lang="ar-EG" sz="2200" b="0" dirty="0" smtClean="0">
              <a:solidFill>
                <a:schemeClr val="tx1"/>
              </a:solidFill>
            </a:endParaRPr>
          </a:p>
          <a:p>
            <a:pPr marL="630238" indent="-346075" algn="r" rtl="1">
              <a:lnSpc>
                <a:spcPct val="80000"/>
              </a:lnSpc>
              <a:buClrTx/>
              <a:buSzPct val="80000"/>
              <a:buFont typeface="Wingdings" pitchFamily="2" charset="2"/>
              <a:buChar char="ü"/>
            </a:pPr>
            <a:r>
              <a:rPr lang="ar-EG" sz="2200" b="0" dirty="0" smtClean="0">
                <a:solidFill>
                  <a:schemeClr val="tx1"/>
                </a:solidFill>
              </a:rPr>
              <a:t>وسائل الإعلام</a:t>
            </a:r>
          </a:p>
          <a:p>
            <a:pPr marL="630238" indent="-346075" algn="r" rtl="1">
              <a:lnSpc>
                <a:spcPct val="80000"/>
              </a:lnSpc>
              <a:buClrTx/>
              <a:buSzPct val="80000"/>
              <a:buFont typeface="Wingdings" pitchFamily="2" charset="2"/>
              <a:buChar char="ü"/>
            </a:pPr>
            <a:r>
              <a:rPr lang="ar-SA" sz="2200" b="0" dirty="0" smtClean="0">
                <a:solidFill>
                  <a:schemeClr val="tx1"/>
                </a:solidFill>
              </a:rPr>
              <a:t>العروض الرسمية أمام الإدارات واللجان البرلمانية</a:t>
            </a:r>
            <a:endParaRPr lang="ar-EG" sz="2200" b="0" dirty="0" smtClean="0">
              <a:solidFill>
                <a:schemeClr val="tx1"/>
              </a:solidFill>
            </a:endParaRPr>
          </a:p>
          <a:p>
            <a:pPr marL="630238" indent="-346075" algn="r" rtl="1">
              <a:lnSpc>
                <a:spcPct val="80000"/>
              </a:lnSpc>
              <a:buClrTx/>
              <a:buSzPct val="80000"/>
              <a:buFont typeface="Wingdings" pitchFamily="2" charset="2"/>
              <a:buChar char="ü"/>
            </a:pPr>
            <a:r>
              <a:rPr lang="ar-EG" sz="2200" b="0" dirty="0" smtClean="0">
                <a:solidFill>
                  <a:schemeClr val="tx1"/>
                </a:solidFill>
              </a:rPr>
              <a:t>برامج التدريب والتدريس</a:t>
            </a:r>
          </a:p>
          <a:p>
            <a:pPr marL="630238" indent="-346075" algn="r" rtl="1">
              <a:lnSpc>
                <a:spcPct val="80000"/>
              </a:lnSpc>
              <a:buClrTx/>
              <a:buSzPct val="80000"/>
              <a:buFont typeface="Wingdings" pitchFamily="2" charset="2"/>
              <a:buChar char="ü"/>
            </a:pPr>
            <a:r>
              <a:rPr lang="ar-SA" sz="2200" b="0" dirty="0" smtClean="0">
                <a:solidFill>
                  <a:schemeClr val="tx1"/>
                </a:solidFill>
              </a:rPr>
              <a:t>أحداث خاصة مع مؤسسات القطاع الخاص</a:t>
            </a:r>
            <a:endParaRPr lang="en-US" sz="2200" b="0" dirty="0" smtClean="0">
              <a:solidFill>
                <a:schemeClr val="tx1"/>
              </a:solidFill>
            </a:endParaRPr>
          </a:p>
          <a:p>
            <a:pPr marL="273050" indent="-273050">
              <a:lnSpc>
                <a:spcPct val="80000"/>
              </a:lnSpc>
            </a:pPr>
            <a:endParaRPr lang="en-US" sz="2000" dirty="0" smtClean="0">
              <a:solidFill>
                <a:schemeClr val="tx1"/>
              </a:solidFill>
            </a:endParaRPr>
          </a:p>
        </p:txBody>
      </p:sp>
      <p:sp>
        <p:nvSpPr>
          <p:cNvPr id="4" name="Rectangle 2"/>
          <p:cNvSpPr txBox="1">
            <a:spLocks/>
          </p:cNvSpPr>
          <p:nvPr/>
        </p:nvSpPr>
        <p:spPr bwMode="auto">
          <a:xfrm>
            <a:off x="928688" y="285750"/>
            <a:ext cx="7186612" cy="582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1" indent="0" algn="ctr" defTabSz="914400" rtl="1" eaLnBrk="0" fontAlgn="base" latinLnBrk="0" hangingPunct="0">
              <a:lnSpc>
                <a:spcPct val="100000"/>
              </a:lnSpc>
              <a:spcBef>
                <a:spcPct val="0"/>
              </a:spcBef>
              <a:spcAft>
                <a:spcPct val="0"/>
              </a:spcAft>
              <a:buClrTx/>
              <a:buSzTx/>
              <a:buFontTx/>
              <a:buNone/>
              <a:tabLst/>
              <a:defRPr/>
            </a:pPr>
            <a:r>
              <a:rPr kumimoji="0" lang="ar-SA" sz="2800" b="0" i="0" u="none" strike="noStrike" kern="0" cap="none" spc="0" normalizeH="0" baseline="0" noProof="0" dirty="0" smtClean="0">
                <a:ln>
                  <a:noFill/>
                </a:ln>
                <a:solidFill>
                  <a:schemeClr val="tx1"/>
                </a:solidFill>
                <a:effectLst/>
                <a:uLnTx/>
                <a:uFillTx/>
                <a:latin typeface="+mj-lt"/>
                <a:ea typeface="+mj-ea"/>
                <a:cs typeface="+mj-cs"/>
              </a:rPr>
              <a:t>استراتيجية مملكة البحرين لتعزيز الوعي العام </a:t>
            </a:r>
            <a:endParaRPr kumimoji="0" 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wipe(left)">
                                      <p:cBhvr>
                                        <p:cTn id="7" dur="500"/>
                                        <p:tgtEl>
                                          <p:spTgt spid="140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wipe(left)">
                                      <p:cBhvr>
                                        <p:cTn id="12" dur="500"/>
                                        <p:tgtEl>
                                          <p:spTgt spid="140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0291">
                                            <p:txEl>
                                              <p:pRg st="2" end="2"/>
                                            </p:txEl>
                                          </p:spTgt>
                                        </p:tgtEl>
                                        <p:attrNameLst>
                                          <p:attrName>style.visibility</p:attrName>
                                        </p:attrNameLst>
                                      </p:cBhvr>
                                      <p:to>
                                        <p:strVal val="visible"/>
                                      </p:to>
                                    </p:set>
                                    <p:animEffect transition="in" filter="wipe(left)">
                                      <p:cBhvr>
                                        <p:cTn id="17" dur="500"/>
                                        <p:tgtEl>
                                          <p:spTgt spid="140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0291">
                                            <p:txEl>
                                              <p:pRg st="3" end="3"/>
                                            </p:txEl>
                                          </p:spTgt>
                                        </p:tgtEl>
                                        <p:attrNameLst>
                                          <p:attrName>style.visibility</p:attrName>
                                        </p:attrNameLst>
                                      </p:cBhvr>
                                      <p:to>
                                        <p:strVal val="visible"/>
                                      </p:to>
                                    </p:set>
                                    <p:animEffect transition="in" filter="wipe(left)">
                                      <p:cBhvr>
                                        <p:cTn id="22" dur="500"/>
                                        <p:tgtEl>
                                          <p:spTgt spid="140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0291">
                                            <p:txEl>
                                              <p:pRg st="4" end="4"/>
                                            </p:txEl>
                                          </p:spTgt>
                                        </p:tgtEl>
                                        <p:attrNameLst>
                                          <p:attrName>style.visibility</p:attrName>
                                        </p:attrNameLst>
                                      </p:cBhvr>
                                      <p:to>
                                        <p:strVal val="visible"/>
                                      </p:to>
                                    </p:set>
                                    <p:animEffect transition="in" filter="wipe(left)">
                                      <p:cBhvr>
                                        <p:cTn id="27" dur="500"/>
                                        <p:tgtEl>
                                          <p:spTgt spid="1402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0291">
                                            <p:txEl>
                                              <p:pRg st="5" end="5"/>
                                            </p:txEl>
                                          </p:spTgt>
                                        </p:tgtEl>
                                        <p:attrNameLst>
                                          <p:attrName>style.visibility</p:attrName>
                                        </p:attrNameLst>
                                      </p:cBhvr>
                                      <p:to>
                                        <p:strVal val="visible"/>
                                      </p:to>
                                    </p:set>
                                    <p:animEffect transition="in" filter="wipe(left)">
                                      <p:cBhvr>
                                        <p:cTn id="32" dur="500"/>
                                        <p:tgtEl>
                                          <p:spTgt spid="1402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0291">
                                            <p:txEl>
                                              <p:pRg st="6" end="6"/>
                                            </p:txEl>
                                          </p:spTgt>
                                        </p:tgtEl>
                                        <p:attrNameLst>
                                          <p:attrName>style.visibility</p:attrName>
                                        </p:attrNameLst>
                                      </p:cBhvr>
                                      <p:to>
                                        <p:strVal val="visible"/>
                                      </p:to>
                                    </p:set>
                                    <p:animEffect transition="in" filter="wipe(left)">
                                      <p:cBhvr>
                                        <p:cTn id="37" dur="500"/>
                                        <p:tgtEl>
                                          <p:spTgt spid="1402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0291">
                                            <p:txEl>
                                              <p:pRg st="7" end="7"/>
                                            </p:txEl>
                                          </p:spTgt>
                                        </p:tgtEl>
                                        <p:attrNameLst>
                                          <p:attrName>style.visibility</p:attrName>
                                        </p:attrNameLst>
                                      </p:cBhvr>
                                      <p:to>
                                        <p:strVal val="visible"/>
                                      </p:to>
                                    </p:set>
                                    <p:animEffect transition="in" filter="wipe(left)">
                                      <p:cBhvr>
                                        <p:cTn id="42" dur="500"/>
                                        <p:tgtEl>
                                          <p:spTgt spid="14029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0291">
                                            <p:txEl>
                                              <p:pRg st="8" end="8"/>
                                            </p:txEl>
                                          </p:spTgt>
                                        </p:tgtEl>
                                        <p:attrNameLst>
                                          <p:attrName>style.visibility</p:attrName>
                                        </p:attrNameLst>
                                      </p:cBhvr>
                                      <p:to>
                                        <p:strVal val="visible"/>
                                      </p:to>
                                    </p:set>
                                    <p:animEffect transition="in" filter="wipe(left)">
                                      <p:cBhvr>
                                        <p:cTn id="47" dur="500"/>
                                        <p:tgtEl>
                                          <p:spTgt spid="140291">
                                            <p:txEl>
                                              <p:pRg st="8" end="8"/>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txEl>
                                              <p:charRg st="4294967295" end="4294967295"/>
                                            </p:txEl>
                                          </p:spTgt>
                                        </p:tgtEl>
                                        <p:attrNameLst>
                                          <p:attrName>style.visibility</p:attrName>
                                        </p:attrNameLst>
                                      </p:cBhvr>
                                      <p:to>
                                        <p:strVal val="visible"/>
                                      </p:to>
                                    </p:set>
                                    <p:animEffect transition="in" filter="fade">
                                      <p:cBhvr>
                                        <p:cTn id="50" dur="2000"/>
                                        <p:tgtEl>
                                          <p:spTgt spid="4">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3"/>
          <p:cNvSpPr>
            <a:spLocks noGrp="1" noChangeArrowheads="1"/>
          </p:cNvSpPr>
          <p:nvPr>
            <p:ph type="body" idx="4294967295"/>
          </p:nvPr>
        </p:nvSpPr>
        <p:spPr>
          <a:xfrm>
            <a:off x="214313" y="1588957"/>
            <a:ext cx="8458200" cy="4568956"/>
          </a:xfrm>
        </p:spPr>
        <p:txBody>
          <a:bodyPr/>
          <a:lstStyle/>
          <a:p>
            <a:pPr marL="609600" indent="-609600" algn="just" rtl="1" eaLnBrk="1" hangingPunct="1">
              <a:buFontTx/>
              <a:buNone/>
            </a:pPr>
            <a:r>
              <a:rPr lang="ar-SA" sz="2600" dirty="0" smtClean="0">
                <a:solidFill>
                  <a:schemeClr val="tx1"/>
                </a:solidFill>
              </a:rPr>
              <a:t>الخطوة الخامسة</a:t>
            </a:r>
            <a:r>
              <a:rPr lang="ar-SA" sz="2400" dirty="0" smtClean="0">
                <a:solidFill>
                  <a:schemeClr val="tx1"/>
                </a:solidFill>
              </a:rPr>
              <a:t>: الرصد والتقييم والتحسين </a:t>
            </a:r>
            <a:endParaRPr lang="en-US" sz="2400" dirty="0" smtClean="0">
              <a:solidFill>
                <a:schemeClr val="tx1"/>
              </a:solidFill>
            </a:endParaRPr>
          </a:p>
          <a:p>
            <a:pPr marL="0" indent="0" algn="just" rtl="1" eaLnBrk="1" hangingPunct="1">
              <a:buFontTx/>
              <a:buNone/>
            </a:pPr>
            <a:r>
              <a:rPr lang="ar-EG" sz="2400" b="0" dirty="0" smtClean="0">
                <a:solidFill>
                  <a:schemeClr val="tx1"/>
                </a:solidFill>
              </a:rPr>
              <a:t>كانت هذه مكونات أساسية لتغير المناخ، بما في ذلك أنشطة التوعية، المخطط لها أن ت</a:t>
            </a:r>
            <a:r>
              <a:rPr lang="ar-BH" sz="2400" b="0" dirty="0" smtClean="0">
                <a:solidFill>
                  <a:schemeClr val="tx1"/>
                </a:solidFill>
              </a:rPr>
              <a:t>رصد</a:t>
            </a:r>
            <a:r>
              <a:rPr lang="ar-EG" sz="2400" b="0" dirty="0" smtClean="0">
                <a:solidFill>
                  <a:schemeClr val="tx1"/>
                </a:solidFill>
              </a:rPr>
              <a:t> وتقيّم مسألة النجاح. ويعتبر كل من الرصد والتقييم أمرين ضروريين</a:t>
            </a:r>
            <a:r>
              <a:rPr lang="en-US" sz="2400" b="0" dirty="0" smtClean="0">
                <a:solidFill>
                  <a:schemeClr val="tx1"/>
                </a:solidFill>
              </a:rPr>
              <a:t> </a:t>
            </a:r>
            <a:r>
              <a:rPr lang="ar-EG" sz="2400" b="0" dirty="0" smtClean="0">
                <a:solidFill>
                  <a:schemeClr val="tx1"/>
                </a:solidFill>
              </a:rPr>
              <a:t>بالنسبة لما يلي: </a:t>
            </a:r>
          </a:p>
          <a:p>
            <a:pPr marL="569913" indent="-344488" algn="just" rtl="1" eaLnBrk="1" hangingPunct="1">
              <a:buClrTx/>
              <a:buSzPct val="100000"/>
              <a:buFont typeface="Wingdings" pitchFamily="2" charset="2"/>
              <a:buChar char="ü"/>
            </a:pPr>
            <a:r>
              <a:rPr lang="ar-EG" sz="2400" b="0" dirty="0" smtClean="0">
                <a:solidFill>
                  <a:schemeClr val="tx1"/>
                </a:solidFill>
              </a:rPr>
              <a:t>لإجراء قياس للتغييرات التراكمية في السلوكيات والمواقف، واستخدام ذلك في إدخال تعديلات على استراتيجية الوعي.</a:t>
            </a:r>
          </a:p>
          <a:p>
            <a:pPr marL="569913" indent="-344488" algn="just" rtl="1" eaLnBrk="1" hangingPunct="1">
              <a:buClrTx/>
              <a:buSzPct val="100000"/>
              <a:buFont typeface="Wingdings" pitchFamily="2" charset="2"/>
              <a:buChar char="ü"/>
            </a:pPr>
            <a:r>
              <a:rPr lang="ar-EG" sz="2400" b="0" dirty="0" smtClean="0">
                <a:solidFill>
                  <a:schemeClr val="tx1"/>
                </a:solidFill>
              </a:rPr>
              <a:t>تحديد التغييرات التراكمية، التي من شأنها أن تؤدي إلي اتخاذ القرارات وإحداث التغييرات التي تسعى إليها من خلال تنفيذ الاستراتيجية ، وعمل خريطة لها. </a:t>
            </a:r>
          </a:p>
          <a:p>
            <a:pPr marL="569913" indent="-344488" algn="just" rtl="1" eaLnBrk="1" hangingPunct="1">
              <a:buClrTx/>
              <a:buSzPct val="100000"/>
              <a:buFont typeface="Wingdings" pitchFamily="2" charset="2"/>
              <a:buChar char="ü"/>
            </a:pPr>
            <a:r>
              <a:rPr lang="ar-EG" sz="2400" b="0" dirty="0" smtClean="0">
                <a:solidFill>
                  <a:schemeClr val="tx1"/>
                </a:solidFill>
              </a:rPr>
              <a:t>إعادة تصميم استراتيجية الاتصال على ضوء تأثير التقييم وذلك من أجل إحداث التأثييرات المرجوة. </a:t>
            </a:r>
          </a:p>
          <a:p>
            <a:pPr marL="569913" indent="-344488" algn="just" rtl="1" eaLnBrk="1" hangingPunct="1">
              <a:buClrTx/>
              <a:buSzPct val="100000"/>
              <a:buFont typeface="Wingdings" pitchFamily="2" charset="2"/>
              <a:buChar char="ü"/>
            </a:pPr>
            <a:r>
              <a:rPr lang="ar-EG" sz="2400" b="0" dirty="0" smtClean="0">
                <a:solidFill>
                  <a:schemeClr val="tx1"/>
                </a:solidFill>
              </a:rPr>
              <a:t>بعض الأفكار الواردة هنا لم يتم تنفيذها من قبل، غير أنها حزمة جيدة من أهداف التحسين المتواصل. </a:t>
            </a:r>
          </a:p>
        </p:txBody>
      </p:sp>
      <p:sp>
        <p:nvSpPr>
          <p:cNvPr id="4" name="Rectangle 2"/>
          <p:cNvSpPr txBox="1">
            <a:spLocks/>
          </p:cNvSpPr>
          <p:nvPr/>
        </p:nvSpPr>
        <p:spPr bwMode="auto">
          <a:xfrm>
            <a:off x="928688" y="285750"/>
            <a:ext cx="7186612" cy="582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1" indent="0" algn="ctr" defTabSz="914400" rtl="1" eaLnBrk="0" fontAlgn="base" latinLnBrk="0" hangingPunct="0">
              <a:lnSpc>
                <a:spcPct val="100000"/>
              </a:lnSpc>
              <a:spcBef>
                <a:spcPct val="0"/>
              </a:spcBef>
              <a:spcAft>
                <a:spcPct val="0"/>
              </a:spcAft>
              <a:buClrTx/>
              <a:buSzTx/>
              <a:buFontTx/>
              <a:buNone/>
              <a:tabLst/>
              <a:defRPr/>
            </a:pPr>
            <a:r>
              <a:rPr kumimoji="0" lang="ar-SA" sz="2800" b="0" i="0" u="none" strike="noStrike" kern="0" cap="none" spc="0" normalizeH="0" baseline="0" noProof="0" dirty="0" smtClean="0">
                <a:ln>
                  <a:noFill/>
                </a:ln>
                <a:solidFill>
                  <a:schemeClr val="tx1"/>
                </a:solidFill>
                <a:effectLst/>
                <a:uLnTx/>
                <a:uFillTx/>
                <a:latin typeface="+mj-lt"/>
                <a:ea typeface="+mj-ea"/>
                <a:cs typeface="+mj-cs"/>
              </a:rPr>
              <a:t>استراتيجية مملكة البحرين لتعزيز الوعي العام </a:t>
            </a:r>
            <a:endParaRPr kumimoji="0" 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1314">
                                            <p:txEl>
                                              <p:pRg st="0" end="0"/>
                                            </p:txEl>
                                          </p:spTgt>
                                        </p:tgtEl>
                                        <p:attrNameLst>
                                          <p:attrName>style.visibility</p:attrName>
                                        </p:attrNameLst>
                                      </p:cBhvr>
                                      <p:to>
                                        <p:strVal val="visible"/>
                                      </p:to>
                                    </p:set>
                                    <p:animEffect transition="in" filter="wipe(left)">
                                      <p:cBhvr>
                                        <p:cTn id="7" dur="500"/>
                                        <p:tgtEl>
                                          <p:spTgt spid="141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1314">
                                            <p:txEl>
                                              <p:pRg st="1" end="1"/>
                                            </p:txEl>
                                          </p:spTgt>
                                        </p:tgtEl>
                                        <p:attrNameLst>
                                          <p:attrName>style.visibility</p:attrName>
                                        </p:attrNameLst>
                                      </p:cBhvr>
                                      <p:to>
                                        <p:strVal val="visible"/>
                                      </p:to>
                                    </p:set>
                                    <p:animEffect transition="in" filter="wipe(left)">
                                      <p:cBhvr>
                                        <p:cTn id="12" dur="500"/>
                                        <p:tgtEl>
                                          <p:spTgt spid="141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1314">
                                            <p:txEl>
                                              <p:pRg st="2" end="2"/>
                                            </p:txEl>
                                          </p:spTgt>
                                        </p:tgtEl>
                                        <p:attrNameLst>
                                          <p:attrName>style.visibility</p:attrName>
                                        </p:attrNameLst>
                                      </p:cBhvr>
                                      <p:to>
                                        <p:strVal val="visible"/>
                                      </p:to>
                                    </p:set>
                                    <p:animEffect transition="in" filter="wipe(left)">
                                      <p:cBhvr>
                                        <p:cTn id="17" dur="500"/>
                                        <p:tgtEl>
                                          <p:spTgt spid="1413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1314">
                                            <p:txEl>
                                              <p:pRg st="3" end="3"/>
                                            </p:txEl>
                                          </p:spTgt>
                                        </p:tgtEl>
                                        <p:attrNameLst>
                                          <p:attrName>style.visibility</p:attrName>
                                        </p:attrNameLst>
                                      </p:cBhvr>
                                      <p:to>
                                        <p:strVal val="visible"/>
                                      </p:to>
                                    </p:set>
                                    <p:animEffect transition="in" filter="wipe(left)">
                                      <p:cBhvr>
                                        <p:cTn id="22" dur="500"/>
                                        <p:tgtEl>
                                          <p:spTgt spid="1413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1314">
                                            <p:txEl>
                                              <p:pRg st="4" end="4"/>
                                            </p:txEl>
                                          </p:spTgt>
                                        </p:tgtEl>
                                        <p:attrNameLst>
                                          <p:attrName>style.visibility</p:attrName>
                                        </p:attrNameLst>
                                      </p:cBhvr>
                                      <p:to>
                                        <p:strVal val="visible"/>
                                      </p:to>
                                    </p:set>
                                    <p:animEffect transition="in" filter="wipe(left)">
                                      <p:cBhvr>
                                        <p:cTn id="27" dur="500"/>
                                        <p:tgtEl>
                                          <p:spTgt spid="1413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1314">
                                            <p:txEl>
                                              <p:pRg st="5" end="5"/>
                                            </p:txEl>
                                          </p:spTgt>
                                        </p:tgtEl>
                                        <p:attrNameLst>
                                          <p:attrName>style.visibility</p:attrName>
                                        </p:attrNameLst>
                                      </p:cBhvr>
                                      <p:to>
                                        <p:strVal val="visible"/>
                                      </p:to>
                                    </p:set>
                                    <p:animEffect transition="in" filter="wipe(left)">
                                      <p:cBhvr>
                                        <p:cTn id="32" dur="500"/>
                                        <p:tgtEl>
                                          <p:spTgt spid="141314">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charRg st="4294967295" end="4294967295"/>
                                            </p:txEl>
                                          </p:spTgt>
                                        </p:tgtEl>
                                        <p:attrNameLst>
                                          <p:attrName>style.visibility</p:attrName>
                                        </p:attrNameLst>
                                      </p:cBhvr>
                                      <p:to>
                                        <p:strVal val="visible"/>
                                      </p:to>
                                    </p:set>
                                    <p:animEffect transition="in" filter="fade">
                                      <p:cBhvr>
                                        <p:cTn id="35" dur="2000"/>
                                        <p:tgtEl>
                                          <p:spTgt spid="4">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build="p"/>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714375" y="274638"/>
            <a:ext cx="6858000" cy="654050"/>
          </a:xfrm>
          <a:noFill/>
          <a:ln w="9525">
            <a:noFill/>
            <a:miter lim="800000"/>
            <a:headEnd/>
            <a:tailEnd/>
          </a:ln>
        </p:spPr>
        <p:txBody>
          <a:bodyPr vert="horz" wrap="square" lIns="91440" tIns="45720" rIns="91440" bIns="45720" numCol="1" anchor="ctr" anchorCtr="0" compatLnSpc="1">
            <a:prstTxWarp prst="textNoShape">
              <a:avLst/>
            </a:prstTxWarp>
          </a:bodyPr>
          <a:lstStyle/>
          <a:p>
            <a:pPr lvl="1" rtl="1"/>
            <a:r>
              <a:rPr lang="ar-EG" sz="3200" b="0" dirty="0" smtClean="0">
                <a:solidFill>
                  <a:schemeClr val="tx1"/>
                </a:solidFill>
                <a:latin typeface="+mj-lt"/>
                <a:ea typeface="+mj-ea"/>
                <a:cs typeface="+mj-cs"/>
              </a:rPr>
              <a:t>دراسات حالة للتقييمات التي لها تأثير</a:t>
            </a:r>
            <a:endParaRPr lang="en-US" sz="3200" b="0" dirty="0" smtClean="0">
              <a:solidFill>
                <a:schemeClr val="tx1"/>
              </a:solidFill>
              <a:latin typeface="+mj-lt"/>
              <a:ea typeface="+mj-ea"/>
              <a:cs typeface="+mj-cs"/>
            </a:endParaRPr>
          </a:p>
        </p:txBody>
      </p:sp>
      <p:sp>
        <p:nvSpPr>
          <p:cNvPr id="142339" name="Rectangle 3"/>
          <p:cNvSpPr>
            <a:spLocks noGrp="1" noChangeArrowheads="1"/>
          </p:cNvSpPr>
          <p:nvPr>
            <p:ph type="body" idx="4294967295"/>
          </p:nvPr>
        </p:nvSpPr>
        <p:spPr>
          <a:xfrm>
            <a:off x="457200" y="1600200"/>
            <a:ext cx="7922302" cy="4525963"/>
          </a:xfrm>
        </p:spPr>
        <p:txBody>
          <a:bodyPr/>
          <a:lstStyle/>
          <a:p>
            <a:pPr marL="273050" indent="-273050" eaLnBrk="1" hangingPunct="1">
              <a:spcBef>
                <a:spcPct val="50000"/>
              </a:spcBef>
            </a:pPr>
            <a:endParaRPr lang="en-US" b="0" dirty="0" smtClean="0">
              <a:solidFill>
                <a:schemeClr val="tx1"/>
              </a:solidFill>
            </a:endParaRPr>
          </a:p>
          <a:p>
            <a:pPr marL="273050" indent="-273050" algn="r" rtl="1" eaLnBrk="1" hangingPunct="1">
              <a:spcBef>
                <a:spcPct val="50000"/>
              </a:spcBef>
              <a:buNone/>
            </a:pPr>
            <a:r>
              <a:rPr lang="ar-EG" b="0" dirty="0" smtClean="0">
                <a:solidFill>
                  <a:schemeClr val="tx1"/>
                </a:solidFill>
              </a:rPr>
              <a:t>راجع الوحدة التدريبية 3 لمطالعة مثالين لحالتين: </a:t>
            </a:r>
            <a:endParaRPr lang="en-US" b="0" dirty="0" smtClean="0">
              <a:solidFill>
                <a:schemeClr val="tx1"/>
              </a:solidFill>
            </a:endParaRPr>
          </a:p>
          <a:p>
            <a:pPr marL="273050" indent="-273050" algn="r" rtl="1" eaLnBrk="1" hangingPunct="1">
              <a:spcBef>
                <a:spcPct val="50000"/>
              </a:spcBef>
              <a:buClrTx/>
              <a:buSzPct val="100000"/>
              <a:buFont typeface="Wingdings" pitchFamily="2" charset="2"/>
              <a:buChar char="§"/>
            </a:pPr>
            <a:r>
              <a:rPr lang="ar-EG" b="0" dirty="0" smtClean="0">
                <a:solidFill>
                  <a:schemeClr val="tx1"/>
                </a:solidFill>
              </a:rPr>
              <a:t>تقييم النظام البيئي للألفية </a:t>
            </a:r>
            <a:r>
              <a:rPr lang="en-US" b="0" dirty="0" smtClean="0">
                <a:solidFill>
                  <a:schemeClr val="tx1"/>
                </a:solidFill>
              </a:rPr>
              <a:t>(MA) </a:t>
            </a:r>
            <a:endParaRPr lang="ar-EG" b="0" dirty="0" smtClean="0">
              <a:solidFill>
                <a:schemeClr val="tx1"/>
              </a:solidFill>
            </a:endParaRPr>
          </a:p>
          <a:p>
            <a:pPr marL="273050" indent="-273050" algn="r" rtl="1" eaLnBrk="1" hangingPunct="1">
              <a:spcBef>
                <a:spcPct val="50000"/>
              </a:spcBef>
              <a:buClrTx/>
              <a:buSzPct val="100000"/>
              <a:buFont typeface="Wingdings" pitchFamily="2" charset="2"/>
              <a:buChar char="§"/>
            </a:pPr>
            <a:r>
              <a:rPr lang="ar-EG" b="0" dirty="0" smtClean="0">
                <a:solidFill>
                  <a:schemeClr val="tx1"/>
                </a:solidFill>
              </a:rPr>
              <a:t>التقرير اليمنى الوطني عن حالة البيئة لعام 2001</a:t>
            </a:r>
            <a:endParaRPr lang="en-US" b="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2338">
                                            <p:txEl>
                                              <p:charRg st="4294967295" end="4294967295"/>
                                            </p:txEl>
                                          </p:spTgt>
                                        </p:tgtEl>
                                        <p:attrNameLst>
                                          <p:attrName>style.visibility</p:attrName>
                                        </p:attrNameLst>
                                      </p:cBhvr>
                                      <p:to>
                                        <p:strVal val="visible"/>
                                      </p:to>
                                    </p:set>
                                    <p:animEffect transition="in" filter="fade">
                                      <p:cBhvr>
                                        <p:cTn id="7" dur="2000"/>
                                        <p:tgtEl>
                                          <p:spTgt spid="142338">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2339">
                                            <p:txEl>
                                              <p:pRg st="1" end="1"/>
                                            </p:txEl>
                                          </p:spTgt>
                                        </p:tgtEl>
                                        <p:attrNameLst>
                                          <p:attrName>style.visibility</p:attrName>
                                        </p:attrNameLst>
                                      </p:cBhvr>
                                      <p:to>
                                        <p:strVal val="visible"/>
                                      </p:to>
                                    </p:set>
                                    <p:animEffect transition="in" filter="wipe(left)">
                                      <p:cBhvr>
                                        <p:cTn id="12" dur="500"/>
                                        <p:tgtEl>
                                          <p:spTgt spid="142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2339">
                                            <p:txEl>
                                              <p:pRg st="2" end="2"/>
                                            </p:txEl>
                                          </p:spTgt>
                                        </p:tgtEl>
                                        <p:attrNameLst>
                                          <p:attrName>style.visibility</p:attrName>
                                        </p:attrNameLst>
                                      </p:cBhvr>
                                      <p:to>
                                        <p:strVal val="visible"/>
                                      </p:to>
                                    </p:set>
                                    <p:animEffect transition="in" filter="wipe(left)">
                                      <p:cBhvr>
                                        <p:cTn id="17" dur="500"/>
                                        <p:tgtEl>
                                          <p:spTgt spid="142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P spid="142339"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Text Box 3"/>
          <p:cNvSpPr txBox="1">
            <a:spLocks noChangeArrowheads="1"/>
          </p:cNvSpPr>
          <p:nvPr/>
        </p:nvSpPr>
        <p:spPr bwMode="auto">
          <a:xfrm>
            <a:off x="1116013" y="246063"/>
            <a:ext cx="6624637" cy="584775"/>
          </a:xfrm>
          <a:prstGeom prst="rect">
            <a:avLst/>
          </a:prstGeom>
          <a:noFill/>
          <a:ln w="9525">
            <a:noFill/>
            <a:miter lim="800000"/>
            <a:headEnd/>
            <a:tailEnd/>
          </a:ln>
        </p:spPr>
        <p:txBody>
          <a:bodyPr>
            <a:spAutoFit/>
          </a:bodyPr>
          <a:lstStyle/>
          <a:p>
            <a:pPr algn="ctr" rtl="1">
              <a:spcBef>
                <a:spcPct val="50000"/>
              </a:spcBef>
            </a:pPr>
            <a:r>
              <a:rPr lang="ar-EG" sz="3200" dirty="0" smtClean="0"/>
              <a:t>تمرين: بناء استراتيجية التأثير</a:t>
            </a:r>
            <a:endParaRPr lang="en-US" sz="3200" dirty="0"/>
          </a:p>
        </p:txBody>
      </p:sp>
      <p:pic>
        <p:nvPicPr>
          <p:cNvPr id="5" name="Picture 1"/>
          <p:cNvPicPr>
            <a:picLocks noChangeAspect="1" noChangeArrowheads="1"/>
          </p:cNvPicPr>
          <p:nvPr/>
        </p:nvPicPr>
        <p:blipFill>
          <a:blip r:embed="rId3" cstate="print"/>
          <a:srcRect l="1195" t="4048" r="1694" b="1183"/>
          <a:stretch>
            <a:fillRect/>
          </a:stretch>
        </p:blipFill>
        <p:spPr bwMode="auto">
          <a:xfrm>
            <a:off x="1514006" y="1136900"/>
            <a:ext cx="5627557" cy="5212705"/>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571500" y="315446"/>
            <a:ext cx="7186613" cy="584775"/>
          </a:xfrm>
          <a:noFill/>
          <a:ln w="9525">
            <a:noFill/>
            <a:miter lim="800000"/>
            <a:headEnd/>
            <a:tailEnd/>
          </a:ln>
        </p:spPr>
        <p:txBody>
          <a:bodyPr>
            <a:spAutoFit/>
          </a:bodyPr>
          <a:lstStyle/>
          <a:p>
            <a:pPr rtl="1" eaLnBrk="1" hangingPunct="1">
              <a:spcBef>
                <a:spcPct val="50000"/>
              </a:spcBef>
            </a:pPr>
            <a:r>
              <a:rPr lang="ar-EG" sz="3200" b="0" kern="1200" dirty="0" smtClean="0">
                <a:solidFill>
                  <a:schemeClr val="tx1"/>
                </a:solidFill>
                <a:latin typeface="Arial" charset="0"/>
                <a:ea typeface="MS PGothic" pitchFamily="34" charset="-128"/>
                <a:cs typeface="+mn-cs"/>
              </a:rPr>
              <a:t>الخطوة 1: صياغة بيان التأثير</a:t>
            </a:r>
            <a:endParaRPr lang="en-US" sz="3200" b="0" kern="1200" dirty="0" smtClean="0">
              <a:solidFill>
                <a:schemeClr val="tx1"/>
              </a:solidFill>
              <a:latin typeface="Arial" charset="0"/>
              <a:ea typeface="MS PGothic" pitchFamily="34" charset="-128"/>
              <a:cs typeface="+mn-cs"/>
            </a:endParaRPr>
          </a:p>
        </p:txBody>
      </p:sp>
      <p:sp>
        <p:nvSpPr>
          <p:cNvPr id="144387" name="Rectangle 3"/>
          <p:cNvSpPr>
            <a:spLocks noGrp="1" noChangeArrowheads="1"/>
          </p:cNvSpPr>
          <p:nvPr>
            <p:ph type="body" idx="4294967295"/>
          </p:nvPr>
        </p:nvSpPr>
        <p:spPr>
          <a:xfrm>
            <a:off x="468313" y="1963711"/>
            <a:ext cx="8229600" cy="4057677"/>
          </a:xfrm>
        </p:spPr>
        <p:txBody>
          <a:bodyPr/>
          <a:lstStyle/>
          <a:p>
            <a:pPr marL="344488" indent="-344488" algn="just" rtl="1" eaLnBrk="1" hangingPunct="1">
              <a:spcBef>
                <a:spcPts val="1200"/>
              </a:spcBef>
              <a:spcAft>
                <a:spcPts val="1200"/>
              </a:spcAft>
              <a:buClrTx/>
              <a:buSzPct val="100000"/>
              <a:buFont typeface="Wingdings" pitchFamily="2" charset="2"/>
              <a:buChar char="§"/>
            </a:pPr>
            <a:r>
              <a:rPr lang="ar-EG" b="0" dirty="0" smtClean="0">
                <a:solidFill>
                  <a:schemeClr val="tx1"/>
                </a:solidFill>
              </a:rPr>
              <a:t>ما الذي ترغب في أن يتغيّر أو يتم عمله بطريقة مختلفة كنتيجة مباشرة للتقييم الخاص بك؟</a:t>
            </a:r>
          </a:p>
          <a:p>
            <a:pPr marL="344488" indent="-344488" algn="just" rtl="1" eaLnBrk="1" hangingPunct="1">
              <a:spcBef>
                <a:spcPts val="1200"/>
              </a:spcBef>
              <a:spcAft>
                <a:spcPts val="1200"/>
              </a:spcAft>
              <a:buClrTx/>
              <a:buSzPct val="100000"/>
              <a:buFont typeface="Wingdings" pitchFamily="2" charset="2"/>
              <a:buChar char="§"/>
            </a:pPr>
            <a:r>
              <a:rPr lang="ar-EG" b="0" dirty="0" smtClean="0">
                <a:solidFill>
                  <a:schemeClr val="tx1"/>
                </a:solidFill>
              </a:rPr>
              <a:t> ربما يكون بيان التأثير ذو صبغة عامة، ولربما يحدِد آليات السياسات الأساسية، وربما يركّز على مجال واحد ذ</a:t>
            </a:r>
            <a:r>
              <a:rPr lang="ar-BH" b="0" dirty="0" smtClean="0">
                <a:solidFill>
                  <a:schemeClr val="tx1"/>
                </a:solidFill>
              </a:rPr>
              <a:t>و</a:t>
            </a:r>
            <a:r>
              <a:rPr lang="ar-EG" b="0" dirty="0" smtClean="0">
                <a:solidFill>
                  <a:schemeClr val="tx1"/>
                </a:solidFill>
              </a:rPr>
              <a:t> أولوية.</a:t>
            </a:r>
            <a:endParaRPr lang="en-CA" b="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4386">
                                            <p:txEl>
                                              <p:charRg st="4294967295" end="4294967295"/>
                                            </p:txEl>
                                          </p:spTgt>
                                        </p:tgtEl>
                                        <p:attrNameLst>
                                          <p:attrName>style.visibility</p:attrName>
                                        </p:attrNameLst>
                                      </p:cBhvr>
                                      <p:to>
                                        <p:strVal val="visible"/>
                                      </p:to>
                                    </p:set>
                                    <p:animEffect transition="in" filter="fade">
                                      <p:cBhvr>
                                        <p:cTn id="7" dur="2000"/>
                                        <p:tgtEl>
                                          <p:spTgt spid="144386">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387">
                                            <p:txEl>
                                              <p:pRg st="0" end="0"/>
                                            </p:txEl>
                                          </p:spTgt>
                                        </p:tgtEl>
                                        <p:attrNameLst>
                                          <p:attrName>style.visibility</p:attrName>
                                        </p:attrNameLst>
                                      </p:cBhvr>
                                      <p:to>
                                        <p:strVal val="visible"/>
                                      </p:to>
                                    </p:set>
                                    <p:animEffect transition="in" filter="wipe(left)">
                                      <p:cBhvr>
                                        <p:cTn id="12" dur="500"/>
                                        <p:tgtEl>
                                          <p:spTgt spid="144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4387">
                                            <p:txEl>
                                              <p:pRg st="1" end="1"/>
                                            </p:txEl>
                                          </p:spTgt>
                                        </p:tgtEl>
                                        <p:attrNameLst>
                                          <p:attrName>style.visibility</p:attrName>
                                        </p:attrNameLst>
                                      </p:cBhvr>
                                      <p:to>
                                        <p:strVal val="visible"/>
                                      </p:to>
                                    </p:set>
                                    <p:animEffect transition="in" filter="wipe(left)">
                                      <p:cBhvr>
                                        <p:cTn id="17" dur="500"/>
                                        <p:tgtEl>
                                          <p:spTgt spid="144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44387"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a:xfrm>
            <a:off x="857250" y="244009"/>
            <a:ext cx="6757988" cy="523220"/>
          </a:xfrm>
          <a:noFill/>
          <a:ln w="9525">
            <a:noFill/>
            <a:miter lim="800000"/>
            <a:headEnd/>
            <a:tailEnd/>
          </a:ln>
        </p:spPr>
        <p:txBody>
          <a:bodyPr vert="horz" wrap="square" lIns="91440" tIns="45720" rIns="91440" bIns="45720" numCol="1" anchor="ctr" anchorCtr="0" compatLnSpc="1">
            <a:prstTxWarp prst="textNoShape">
              <a:avLst/>
            </a:prstTxWarp>
            <a:spAutoFit/>
          </a:bodyPr>
          <a:lstStyle/>
          <a:p>
            <a:pPr rtl="1" eaLnBrk="1" hangingPunct="1">
              <a:spcBef>
                <a:spcPct val="50000"/>
              </a:spcBef>
            </a:pPr>
            <a:r>
              <a:rPr lang="ar-EG" sz="2800" b="0" kern="1200" dirty="0" smtClean="0">
                <a:solidFill>
                  <a:schemeClr val="tx1"/>
                </a:solidFill>
                <a:latin typeface="Arial" charset="0"/>
                <a:ea typeface="MS PGothic" pitchFamily="34" charset="-128"/>
                <a:cs typeface="+mn-cs"/>
              </a:rPr>
              <a:t>الخطوة 2: تحديد هوية من تحاول التأثير عليه</a:t>
            </a:r>
            <a:endParaRPr lang="en-US" sz="2800" b="0" kern="1200" dirty="0">
              <a:solidFill>
                <a:schemeClr val="tx1"/>
              </a:solidFill>
              <a:latin typeface="Arial" charset="0"/>
              <a:ea typeface="MS PGothic" pitchFamily="34" charset="-128"/>
              <a:cs typeface="+mn-cs"/>
            </a:endParaRPr>
          </a:p>
        </p:txBody>
      </p:sp>
      <p:sp>
        <p:nvSpPr>
          <p:cNvPr id="147459" name="Rectangle 4"/>
          <p:cNvSpPr>
            <a:spLocks noChangeArrowheads="1"/>
          </p:cNvSpPr>
          <p:nvPr/>
        </p:nvSpPr>
        <p:spPr bwMode="auto">
          <a:xfrm>
            <a:off x="468313" y="1700213"/>
            <a:ext cx="8229600" cy="4851400"/>
          </a:xfrm>
          <a:prstGeom prst="rect">
            <a:avLst/>
          </a:prstGeom>
          <a:noFill/>
          <a:ln w="9525">
            <a:noFill/>
            <a:miter lim="800000"/>
            <a:headEnd/>
            <a:tailEnd/>
          </a:ln>
        </p:spPr>
        <p:txBody>
          <a:bodyPr/>
          <a:lstStyle/>
          <a:p>
            <a:pPr marL="342900" indent="-342900" algn="just" rtl="1">
              <a:lnSpc>
                <a:spcPct val="90000"/>
              </a:lnSpc>
              <a:spcBef>
                <a:spcPct val="20000"/>
              </a:spcBef>
              <a:buFont typeface="Wingdings" pitchFamily="2" charset="2"/>
              <a:buChar char="§"/>
            </a:pPr>
            <a:r>
              <a:rPr lang="ar-EG" sz="2600" dirty="0" smtClean="0"/>
              <a:t>حدد الأشخاص الذين تريد أن تصل إليهم، وكوّن فهمًا أفضل لوجهات نظرهم.</a:t>
            </a:r>
            <a:endParaRPr lang="en-US" sz="2600" dirty="0"/>
          </a:p>
          <a:p>
            <a:pPr marL="342900" indent="-342900" algn="just">
              <a:lnSpc>
                <a:spcPct val="90000"/>
              </a:lnSpc>
              <a:spcBef>
                <a:spcPct val="20000"/>
              </a:spcBef>
            </a:pPr>
            <a:endParaRPr lang="en-US" sz="2600" dirty="0"/>
          </a:p>
          <a:p>
            <a:pPr marL="742950" lvl="1" indent="-285750" algn="just" rtl="1">
              <a:lnSpc>
                <a:spcPct val="90000"/>
              </a:lnSpc>
              <a:spcBef>
                <a:spcPct val="20000"/>
              </a:spcBef>
              <a:buFont typeface="Wingdings" pitchFamily="2" charset="2"/>
              <a:buChar char="ü"/>
            </a:pPr>
            <a:r>
              <a:rPr lang="ar-EG" sz="2600" dirty="0" smtClean="0"/>
              <a:t>كيف يحصل هؤلاء الناس على المعلومات؟</a:t>
            </a:r>
          </a:p>
          <a:p>
            <a:pPr marL="742950" lvl="1" indent="-285750" algn="just" rtl="1">
              <a:lnSpc>
                <a:spcPct val="90000"/>
              </a:lnSpc>
              <a:spcBef>
                <a:spcPct val="20000"/>
              </a:spcBef>
              <a:buFont typeface="Wingdings" pitchFamily="2" charset="2"/>
              <a:buChar char="ü"/>
            </a:pPr>
            <a:r>
              <a:rPr lang="ar-SA" sz="2600" dirty="0" smtClean="0"/>
              <a:t>ما هي الأطراف محل ثقتهم </a:t>
            </a:r>
            <a:r>
              <a:rPr lang="ar-EG" sz="2600" dirty="0" smtClean="0"/>
              <a:t>؟</a:t>
            </a:r>
          </a:p>
          <a:p>
            <a:pPr marL="742950" lvl="1" indent="-285750" algn="just" rtl="1">
              <a:lnSpc>
                <a:spcPct val="90000"/>
              </a:lnSpc>
              <a:spcBef>
                <a:spcPct val="20000"/>
              </a:spcBef>
              <a:buFont typeface="Wingdings" pitchFamily="2" charset="2"/>
              <a:buChar char="ü"/>
            </a:pPr>
            <a:r>
              <a:rPr lang="ar-EG" sz="2600" dirty="0" smtClean="0"/>
              <a:t>من هم الأشخاص الذين ينصتون إليهم، وكيف يمكنك أن تصل إليهم؟</a:t>
            </a:r>
            <a:endParaRPr lang="en-US" sz="2600" dirty="0"/>
          </a:p>
          <a:p>
            <a:pPr marL="342900" indent="-342900" algn="just" rtl="1">
              <a:lnSpc>
                <a:spcPct val="90000"/>
              </a:lnSpc>
              <a:spcBef>
                <a:spcPts val="2400"/>
              </a:spcBef>
              <a:buFont typeface="Wingdings" pitchFamily="2" charset="2"/>
              <a:buChar char="§"/>
            </a:pPr>
            <a:r>
              <a:rPr lang="ar-EG" sz="2600" dirty="0" smtClean="0"/>
              <a:t>إن المفهوم الأساسي لإدارة العلاقات يتمثل في المحافظة على الروابط وإحداث التأثير على المدى الطويل.</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5410">
                                            <p:txEl>
                                              <p:charRg st="4294967295" end="4294967295"/>
                                            </p:txEl>
                                          </p:spTgt>
                                        </p:tgtEl>
                                        <p:attrNameLst>
                                          <p:attrName>style.visibility</p:attrName>
                                        </p:attrNameLst>
                                      </p:cBhvr>
                                      <p:to>
                                        <p:strVal val="visible"/>
                                      </p:to>
                                    </p:set>
                                    <p:animEffect transition="in" filter="fade">
                                      <p:cBhvr>
                                        <p:cTn id="7" dur="2000"/>
                                        <p:tgtEl>
                                          <p:spTgt spid="145410">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749508" y="274171"/>
            <a:ext cx="6790545" cy="523220"/>
          </a:xfrm>
          <a:noFill/>
          <a:ln w="9525">
            <a:noFill/>
            <a:miter lim="800000"/>
            <a:headEnd/>
            <a:tailEnd/>
          </a:ln>
        </p:spPr>
        <p:txBody>
          <a:bodyPr vert="horz" wrap="square" lIns="91440" tIns="45720" rIns="91440" bIns="45720" numCol="1" anchor="ctr" anchorCtr="0" compatLnSpc="1">
            <a:prstTxWarp prst="textNoShape">
              <a:avLst/>
            </a:prstTxWarp>
            <a:spAutoFit/>
          </a:bodyPr>
          <a:lstStyle/>
          <a:p>
            <a:pPr rtl="1" eaLnBrk="1" hangingPunct="1">
              <a:spcBef>
                <a:spcPct val="50000"/>
              </a:spcBef>
            </a:pPr>
            <a:r>
              <a:rPr lang="ar-EG" sz="2800" b="0" kern="1200" dirty="0" smtClean="0">
                <a:solidFill>
                  <a:schemeClr val="tx1"/>
                </a:solidFill>
                <a:latin typeface="Arial" charset="0"/>
                <a:ea typeface="MS PGothic" pitchFamily="34" charset="-128"/>
                <a:cs typeface="+mn-cs"/>
              </a:rPr>
              <a:t>الخطوة 3: المعرف</a:t>
            </a:r>
            <a:r>
              <a:rPr lang="ar-BH" sz="2800" b="0" kern="1200" dirty="0" smtClean="0">
                <a:solidFill>
                  <a:schemeClr val="tx1"/>
                </a:solidFill>
                <a:latin typeface="Arial" charset="0"/>
                <a:ea typeface="MS PGothic" pitchFamily="34" charset="-128"/>
                <a:cs typeface="+mn-cs"/>
              </a:rPr>
              <a:t>ة</a:t>
            </a:r>
            <a:r>
              <a:rPr lang="ar-EG" sz="2800" b="0" kern="1200" dirty="0" smtClean="0">
                <a:solidFill>
                  <a:schemeClr val="tx1"/>
                </a:solidFill>
                <a:latin typeface="Arial" charset="0"/>
                <a:ea typeface="MS PGothic" pitchFamily="34" charset="-128"/>
                <a:cs typeface="+mn-cs"/>
              </a:rPr>
              <a:t> المراد تحصيلها وكيفية القيام بذلك</a:t>
            </a:r>
            <a:endParaRPr lang="en-US" sz="2800" b="0" kern="1200" dirty="0">
              <a:solidFill>
                <a:schemeClr val="tx1"/>
              </a:solidFill>
              <a:latin typeface="Arial" charset="0"/>
              <a:ea typeface="MS PGothic" pitchFamily="34" charset="-128"/>
              <a:cs typeface="+mn-cs"/>
            </a:endParaRPr>
          </a:p>
        </p:txBody>
      </p:sp>
      <p:sp>
        <p:nvSpPr>
          <p:cNvPr id="66566" name="Rectangle 6"/>
          <p:cNvSpPr>
            <a:spLocks noGrp="1" noChangeArrowheads="1"/>
          </p:cNvSpPr>
          <p:nvPr>
            <p:ph type="body" idx="4294967295"/>
          </p:nvPr>
        </p:nvSpPr>
        <p:spPr>
          <a:xfrm>
            <a:off x="285750" y="1571625"/>
            <a:ext cx="8229600" cy="4786313"/>
          </a:xfrm>
        </p:spPr>
        <p:txBody>
          <a:bodyPr/>
          <a:lstStyle/>
          <a:p>
            <a:pPr marL="0" indent="0" algn="just" rtl="1" eaLnBrk="1" hangingPunct="1">
              <a:lnSpc>
                <a:spcPct val="90000"/>
              </a:lnSpc>
              <a:spcAft>
                <a:spcPts val="3000"/>
              </a:spcAft>
              <a:buFontTx/>
              <a:buNone/>
              <a:defRPr/>
            </a:pPr>
            <a:r>
              <a:rPr lang="ar-EG" sz="2800" b="0" dirty="0" smtClean="0">
                <a:solidFill>
                  <a:schemeClr val="tx1"/>
                </a:solidFill>
              </a:rPr>
              <a:t>حلّــلّ احتياجات المعرفة لديهم، وما تحتاج أن تعرفه لكي تساعدهم على اتخاذ القرار أو التأثير في اتخاذه</a:t>
            </a:r>
            <a:endParaRPr lang="en-US" sz="2800" b="0" dirty="0" smtClean="0">
              <a:solidFill>
                <a:schemeClr val="tx1"/>
              </a:solidFill>
            </a:endParaRPr>
          </a:p>
          <a:p>
            <a:pPr marL="830263" lvl="1" indent="-425450" algn="just" rtl="1" eaLnBrk="1" hangingPunct="1">
              <a:lnSpc>
                <a:spcPct val="90000"/>
              </a:lnSpc>
              <a:spcBef>
                <a:spcPts val="1800"/>
              </a:spcBef>
              <a:spcAft>
                <a:spcPts val="1200"/>
              </a:spcAft>
              <a:buFont typeface="Wingdings" pitchFamily="2" charset="2"/>
              <a:buChar char="§"/>
              <a:defRPr/>
            </a:pPr>
            <a:r>
              <a:rPr lang="ar-EG" b="0" dirty="0" smtClean="0">
                <a:solidFill>
                  <a:schemeClr val="tx1"/>
                </a:solidFill>
              </a:rPr>
              <a:t>فكّر في كيفية بناء الثقة في منتجك النهائي.</a:t>
            </a:r>
          </a:p>
          <a:p>
            <a:pPr marL="830263" lvl="1" indent="-425450" algn="just" rtl="1" eaLnBrk="1" hangingPunct="1">
              <a:lnSpc>
                <a:spcPct val="90000"/>
              </a:lnSpc>
              <a:spcBef>
                <a:spcPts val="1800"/>
              </a:spcBef>
              <a:spcAft>
                <a:spcPts val="1200"/>
              </a:spcAft>
              <a:buFont typeface="Wingdings" pitchFamily="2" charset="2"/>
              <a:buChar char="§"/>
              <a:defRPr/>
            </a:pPr>
            <a:r>
              <a:rPr lang="ar-BH" b="0" dirty="0" smtClean="0">
                <a:solidFill>
                  <a:schemeClr val="tx1"/>
                </a:solidFill>
              </a:rPr>
              <a:t>إحرص على و</a:t>
            </a:r>
            <a:r>
              <a:rPr lang="ar-EG" b="0" dirty="0" smtClean="0">
                <a:solidFill>
                  <a:schemeClr val="tx1"/>
                </a:solidFill>
              </a:rPr>
              <a:t>صف نتائجك بالصلة والوضوح، وذلك عبر إشراك صناع القرار في العملية.</a:t>
            </a:r>
          </a:p>
          <a:p>
            <a:pPr marL="830263" lvl="1" indent="-425450" algn="just" rtl="1" eaLnBrk="1" hangingPunct="1">
              <a:lnSpc>
                <a:spcPct val="90000"/>
              </a:lnSpc>
              <a:spcBef>
                <a:spcPts val="1800"/>
              </a:spcBef>
              <a:spcAft>
                <a:spcPts val="1200"/>
              </a:spcAft>
              <a:buFont typeface="Wingdings" pitchFamily="2" charset="2"/>
              <a:buChar char="§"/>
              <a:defRPr/>
            </a:pPr>
            <a:r>
              <a:rPr lang="ar-EG" b="0" dirty="0" smtClean="0">
                <a:solidFill>
                  <a:schemeClr val="tx1"/>
                </a:solidFill>
              </a:rPr>
              <a:t>اضمن المزيد من الشرعية عن طريق إشراك العلماء في عملية تكوين المع</a:t>
            </a:r>
            <a:r>
              <a:rPr lang="ar-BH" b="0" dirty="0" smtClean="0">
                <a:solidFill>
                  <a:schemeClr val="tx1"/>
                </a:solidFill>
              </a:rPr>
              <a:t>ر</a:t>
            </a:r>
            <a:r>
              <a:rPr lang="ar-EG" b="0" dirty="0" smtClean="0">
                <a:solidFill>
                  <a:schemeClr val="tx1"/>
                </a:solidFill>
              </a:rPr>
              <a:t>ف</a:t>
            </a:r>
            <a:r>
              <a:rPr lang="ar-BH" b="0" dirty="0" smtClean="0">
                <a:solidFill>
                  <a:schemeClr val="tx1"/>
                </a:solidFill>
              </a:rPr>
              <a:t>ة</a:t>
            </a:r>
            <a:r>
              <a:rPr lang="ar-EG" b="0" dirty="0" smtClean="0">
                <a:solidFill>
                  <a:schemeClr val="tx1"/>
                </a:solidFill>
              </a:rPr>
              <a:t>. </a:t>
            </a:r>
            <a:endParaRPr lang="en-US" b="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6434">
                                            <p:txEl>
                                              <p:charRg st="4294967295" end="4294967295"/>
                                            </p:txEl>
                                          </p:spTgt>
                                        </p:tgtEl>
                                        <p:attrNameLst>
                                          <p:attrName>style.visibility</p:attrName>
                                        </p:attrNameLst>
                                      </p:cBhvr>
                                      <p:to>
                                        <p:strVal val="visible"/>
                                      </p:to>
                                    </p:set>
                                    <p:animEffect transition="in" filter="fade">
                                      <p:cBhvr>
                                        <p:cTn id="7" dur="2000"/>
                                        <p:tgtEl>
                                          <p:spTgt spid="146434">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6">
                                            <p:txEl>
                                              <p:pRg st="0" end="0"/>
                                            </p:txEl>
                                          </p:spTgt>
                                        </p:tgtEl>
                                        <p:attrNameLst>
                                          <p:attrName>style.visibility</p:attrName>
                                        </p:attrNameLst>
                                      </p:cBhvr>
                                      <p:to>
                                        <p:strVal val="visible"/>
                                      </p:to>
                                    </p:set>
                                    <p:animEffect transition="in" filter="wipe(left)">
                                      <p:cBhvr>
                                        <p:cTn id="12" dur="500"/>
                                        <p:tgtEl>
                                          <p:spTgt spid="66566">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6566">
                                            <p:txEl>
                                              <p:pRg st="1" end="1"/>
                                            </p:txEl>
                                          </p:spTgt>
                                        </p:tgtEl>
                                        <p:attrNameLst>
                                          <p:attrName>style.visibility</p:attrName>
                                        </p:attrNameLst>
                                      </p:cBhvr>
                                      <p:to>
                                        <p:strVal val="visible"/>
                                      </p:to>
                                    </p:set>
                                    <p:animEffect transition="in" filter="wipe(left)">
                                      <p:cBhvr>
                                        <p:cTn id="15" dur="500"/>
                                        <p:tgtEl>
                                          <p:spTgt spid="66566">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6566">
                                            <p:txEl>
                                              <p:pRg st="2" end="2"/>
                                            </p:txEl>
                                          </p:spTgt>
                                        </p:tgtEl>
                                        <p:attrNameLst>
                                          <p:attrName>style.visibility</p:attrName>
                                        </p:attrNameLst>
                                      </p:cBhvr>
                                      <p:to>
                                        <p:strVal val="visible"/>
                                      </p:to>
                                    </p:set>
                                    <p:animEffect transition="in" filter="wipe(left)">
                                      <p:cBhvr>
                                        <p:cTn id="18" dur="500"/>
                                        <p:tgtEl>
                                          <p:spTgt spid="66566">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6566">
                                            <p:txEl>
                                              <p:pRg st="3" end="3"/>
                                            </p:txEl>
                                          </p:spTgt>
                                        </p:tgtEl>
                                        <p:attrNameLst>
                                          <p:attrName>style.visibility</p:attrName>
                                        </p:attrNameLst>
                                      </p:cBhvr>
                                      <p:to>
                                        <p:strVal val="visible"/>
                                      </p:to>
                                    </p:set>
                                    <p:animEffect transition="in" filter="wipe(left)">
                                      <p:cBhvr>
                                        <p:cTn id="21" dur="500"/>
                                        <p:tgtEl>
                                          <p:spTgt spid="665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P spid="66566"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2050" y="94758"/>
            <a:ext cx="7010400" cy="715962"/>
          </a:xfrm>
          <a:noFill/>
          <a:ln w="9525">
            <a:noFill/>
            <a:miter lim="800000"/>
            <a:headEnd/>
            <a:tailEnd/>
          </a:ln>
        </p:spPr>
        <p:style>
          <a:lnRef idx="0">
            <a:scrgbClr r="0" g="0" b="0"/>
          </a:lnRef>
          <a:fillRef idx="1002">
            <a:schemeClr val="lt1"/>
          </a:fillRef>
          <a:effectRef idx="0">
            <a:scrgbClr r="0" g="0" b="0"/>
          </a:effectRef>
          <a:fontRef idx="major"/>
        </p:style>
        <p:txBody>
          <a:bodyPr vert="horz" wrap="square" lIns="0" tIns="45720" rIns="0" bIns="0" numCol="1" anchor="b" anchorCtr="0" compatLnSpc="1">
            <a:prstTxWarp prst="textNoShape">
              <a:avLst/>
            </a:prstTxWarp>
          </a:bodyPr>
          <a:lstStyle/>
          <a:p>
            <a:pPr eaLnBrk="1" hangingPunct="1">
              <a:defRPr/>
            </a:pPr>
            <a:r>
              <a:rPr lang="ar-BH" sz="3200" b="0" dirty="0" smtClean="0">
                <a:solidFill>
                  <a:schemeClr val="tx1"/>
                </a:solidFill>
                <a:ea typeface="MS PGothic" pitchFamily="34" charset="-128"/>
              </a:rPr>
              <a:t>نماذج من صنع القرار</a:t>
            </a:r>
          </a:p>
        </p:txBody>
      </p:sp>
      <p:sp>
        <p:nvSpPr>
          <p:cNvPr id="194563" name="Rectangle 3"/>
          <p:cNvSpPr>
            <a:spLocks noGrp="1" noChangeArrowheads="1"/>
          </p:cNvSpPr>
          <p:nvPr>
            <p:ph type="body" idx="1"/>
          </p:nvPr>
        </p:nvSpPr>
        <p:spPr>
          <a:xfrm>
            <a:off x="457200" y="2009775"/>
            <a:ext cx="8229600" cy="3741738"/>
          </a:xfrm>
          <a:noFill/>
          <a:ln w="9525">
            <a:noFill/>
            <a:miter lim="800000"/>
            <a:headEnd/>
            <a:tailEnd/>
          </a:ln>
        </p:spPr>
        <p:txBody>
          <a:bodyPr vert="horz" wrap="square" lIns="91440" tIns="45720" rIns="91440" bIns="45720" numCol="1" anchor="t" anchorCtr="0" compatLnSpc="1">
            <a:prstTxWarp prst="textNoShape">
              <a:avLst/>
            </a:prstTxWarp>
          </a:bodyPr>
          <a:lstStyle/>
          <a:p>
            <a:pPr algn="r" rtl="1" eaLnBrk="1" hangingPunct="1">
              <a:lnSpc>
                <a:spcPct val="90000"/>
              </a:lnSpc>
              <a:buClrTx/>
              <a:buSzPct val="100000"/>
              <a:buFont typeface="Wingdings" pitchFamily="2" charset="2"/>
              <a:buChar char="§"/>
            </a:pPr>
            <a:r>
              <a:rPr lang="ar-BH" sz="3600" b="0" dirty="0" smtClean="0">
                <a:solidFill>
                  <a:schemeClr val="tx1"/>
                </a:solidFill>
              </a:rPr>
              <a:t>المعيار النموذجي</a:t>
            </a:r>
            <a:r>
              <a:rPr lang="ar-LB" sz="3600" b="0" dirty="0" smtClean="0">
                <a:solidFill>
                  <a:schemeClr val="tx1"/>
                </a:solidFill>
              </a:rPr>
              <a:t> </a:t>
            </a:r>
            <a:r>
              <a:rPr lang="ar-BH" sz="3600" b="0" dirty="0" smtClean="0">
                <a:solidFill>
                  <a:schemeClr val="tx1"/>
                </a:solidFill>
              </a:rPr>
              <a:t>الرشيد</a:t>
            </a:r>
            <a:endParaRPr lang="en-US" sz="3600" b="0" dirty="0" smtClean="0">
              <a:solidFill>
                <a:schemeClr val="tx1"/>
              </a:solidFill>
            </a:endParaRPr>
          </a:p>
          <a:p>
            <a:pPr algn="r" rtl="1" eaLnBrk="1" hangingPunct="1">
              <a:lnSpc>
                <a:spcPct val="90000"/>
              </a:lnSpc>
              <a:buClrTx/>
              <a:buSzPct val="100000"/>
              <a:buFont typeface="Wingdings" pitchFamily="2" charset="2"/>
              <a:buChar char="§"/>
            </a:pPr>
            <a:endParaRPr lang="en-US" sz="3600" b="0" dirty="0" smtClean="0">
              <a:solidFill>
                <a:schemeClr val="tx1"/>
              </a:solidFill>
            </a:endParaRPr>
          </a:p>
          <a:p>
            <a:pPr algn="r" rtl="1" eaLnBrk="1" hangingPunct="1">
              <a:lnSpc>
                <a:spcPct val="90000"/>
              </a:lnSpc>
              <a:buClrTx/>
              <a:buSzPct val="100000"/>
              <a:buFont typeface="Wingdings" pitchFamily="2" charset="2"/>
              <a:buChar char="§"/>
            </a:pPr>
            <a:endParaRPr lang="ar-BH" sz="3600" b="0" dirty="0" smtClean="0">
              <a:solidFill>
                <a:schemeClr val="tx1"/>
              </a:solidFill>
            </a:endParaRPr>
          </a:p>
          <a:p>
            <a:pPr algn="r" rtl="1" eaLnBrk="1" hangingPunct="1">
              <a:lnSpc>
                <a:spcPct val="90000"/>
              </a:lnSpc>
              <a:buClrTx/>
              <a:buSzPct val="100000"/>
              <a:buFont typeface="Wingdings" pitchFamily="2" charset="2"/>
              <a:buChar char="§"/>
            </a:pPr>
            <a:r>
              <a:rPr lang="ar-BH" sz="3600" b="0" dirty="0" smtClean="0">
                <a:solidFill>
                  <a:schemeClr val="tx1"/>
                </a:solidFill>
              </a:rPr>
              <a:t>التخبط</a:t>
            </a:r>
            <a:r>
              <a:rPr lang="ar-LB" sz="3600" b="0" dirty="0" smtClean="0">
                <a:solidFill>
                  <a:schemeClr val="tx1"/>
                </a:solidFill>
              </a:rPr>
              <a:t> </a:t>
            </a:r>
            <a:endParaRPr lang="ar-BH" sz="3600" b="0" dirty="0" smtClean="0">
              <a:solidFill>
                <a:schemeClr val="tx1"/>
              </a:solidFill>
            </a:endParaRPr>
          </a:p>
        </p:txBody>
      </p:sp>
      <p:pic>
        <p:nvPicPr>
          <p:cNvPr id="194564" name="Picture 4" descr="Decision makers 8"/>
          <p:cNvPicPr>
            <a:picLocks noChangeAspect="1" noChangeArrowheads="1"/>
          </p:cNvPicPr>
          <p:nvPr/>
        </p:nvPicPr>
        <p:blipFill>
          <a:blip r:embed="rId3" cstate="print"/>
          <a:srcRect/>
          <a:stretch>
            <a:fillRect/>
          </a:stretch>
        </p:blipFill>
        <p:spPr bwMode="auto">
          <a:xfrm>
            <a:off x="615950" y="2017713"/>
            <a:ext cx="1200150" cy="1531937"/>
          </a:xfrm>
          <a:prstGeom prst="rect">
            <a:avLst/>
          </a:prstGeom>
          <a:noFill/>
          <a:ln w="9525">
            <a:noFill/>
            <a:miter lim="800000"/>
            <a:headEnd/>
            <a:tailEnd/>
          </a:ln>
        </p:spPr>
      </p:pic>
      <p:pic>
        <p:nvPicPr>
          <p:cNvPr id="194565" name="Picture 5" descr="Decision makers 9"/>
          <p:cNvPicPr>
            <a:picLocks noChangeAspect="1" noChangeArrowheads="1"/>
          </p:cNvPicPr>
          <p:nvPr/>
        </p:nvPicPr>
        <p:blipFill>
          <a:blip r:embed="rId4" cstate="print"/>
          <a:srcRect/>
          <a:stretch>
            <a:fillRect/>
          </a:stretch>
        </p:blipFill>
        <p:spPr bwMode="auto">
          <a:xfrm>
            <a:off x="469900" y="3806825"/>
            <a:ext cx="1981200" cy="18002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194563">
                                            <p:txEl>
                                              <p:pRg st="0" end="0"/>
                                            </p:txEl>
                                          </p:spTgt>
                                        </p:tgtEl>
                                        <p:attrNameLst>
                                          <p:attrName>style.visibility</p:attrName>
                                        </p:attrNameLst>
                                      </p:cBhvr>
                                      <p:to>
                                        <p:strVal val="visible"/>
                                      </p:to>
                                    </p:set>
                                    <p:animEffect transition="in" filter="fade">
                                      <p:cBhvr>
                                        <p:cTn id="7" dur="1000"/>
                                        <p:tgtEl>
                                          <p:spTgt spid="194563">
                                            <p:txEl>
                                              <p:pRg st="0" end="0"/>
                                            </p:txEl>
                                          </p:spTgt>
                                        </p:tgtEl>
                                      </p:cBhvr>
                                    </p:animEffect>
                                    <p:anim calcmode="lin" valueType="num">
                                      <p:cBhvr>
                                        <p:cTn id="8" dur="1000" fill="hold"/>
                                        <p:tgtEl>
                                          <p:spTgt spid="1945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194563">
                                            <p:txEl>
                                              <p:pRg st="3" end="3"/>
                                            </p:txEl>
                                          </p:spTgt>
                                        </p:tgtEl>
                                        <p:attrNameLst>
                                          <p:attrName>style.visibility</p:attrName>
                                        </p:attrNameLst>
                                      </p:cBhvr>
                                      <p:to>
                                        <p:strVal val="visible"/>
                                      </p:to>
                                    </p:set>
                                    <p:animEffect transition="in" filter="fade">
                                      <p:cBhvr>
                                        <p:cTn id="14" dur="1000"/>
                                        <p:tgtEl>
                                          <p:spTgt spid="194563">
                                            <p:txEl>
                                              <p:pRg st="3" end="3"/>
                                            </p:txEl>
                                          </p:spTgt>
                                        </p:tgtEl>
                                      </p:cBhvr>
                                    </p:animEffect>
                                    <p:anim calcmode="lin" valueType="num">
                                      <p:cBhvr>
                                        <p:cTn id="15" dur="1000" fill="hold"/>
                                        <p:tgtEl>
                                          <p:spTgt spid="19456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945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accel="50000" fill="hold" nodeType="clickEffect">
                                  <p:stCondLst>
                                    <p:cond delay="0"/>
                                  </p:stCondLst>
                                  <p:childTnLst>
                                    <p:set>
                                      <p:cBhvr>
                                        <p:cTn id="20" dur="1" fill="hold">
                                          <p:stCondLst>
                                            <p:cond delay="0"/>
                                          </p:stCondLst>
                                        </p:cTn>
                                        <p:tgtEl>
                                          <p:spTgt spid="194564"/>
                                        </p:tgtEl>
                                        <p:attrNameLst>
                                          <p:attrName>style.visibility</p:attrName>
                                        </p:attrNameLst>
                                      </p:cBhvr>
                                      <p:to>
                                        <p:strVal val="visible"/>
                                      </p:to>
                                    </p:set>
                                    <p:anim calcmode="lin" valueType="num">
                                      <p:cBhvr additive="base">
                                        <p:cTn id="21" dur="500" fill="hold"/>
                                        <p:tgtEl>
                                          <p:spTgt spid="194564"/>
                                        </p:tgtEl>
                                        <p:attrNameLst>
                                          <p:attrName>ppt_x</p:attrName>
                                        </p:attrNameLst>
                                      </p:cBhvr>
                                      <p:tavLst>
                                        <p:tav tm="0">
                                          <p:val>
                                            <p:strVal val="1+#ppt_w/2"/>
                                          </p:val>
                                        </p:tav>
                                        <p:tav tm="100000">
                                          <p:val>
                                            <p:strVal val="#ppt_x"/>
                                          </p:val>
                                        </p:tav>
                                      </p:tavLst>
                                    </p:anim>
                                    <p:anim calcmode="lin" valueType="num">
                                      <p:cBhvr additive="base">
                                        <p:cTn id="22" dur="500" fill="hold"/>
                                        <p:tgtEl>
                                          <p:spTgt spid="19456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xfrm>
            <a:off x="785813" y="115059"/>
            <a:ext cx="7043737" cy="954107"/>
          </a:xfrm>
          <a:noFill/>
          <a:ln w="9525">
            <a:noFill/>
            <a:miter lim="800000"/>
            <a:headEnd/>
            <a:tailEnd/>
          </a:ln>
        </p:spPr>
        <p:txBody>
          <a:bodyPr vert="horz" wrap="square" lIns="91440" tIns="45720" rIns="91440" bIns="45720" numCol="1" anchor="ctr" anchorCtr="0" compatLnSpc="1">
            <a:prstTxWarp prst="textNoShape">
              <a:avLst/>
            </a:prstTxWarp>
            <a:spAutoFit/>
          </a:bodyPr>
          <a:lstStyle/>
          <a:p>
            <a:pPr rtl="1" eaLnBrk="1" hangingPunct="1">
              <a:spcBef>
                <a:spcPct val="50000"/>
              </a:spcBef>
            </a:pPr>
            <a:r>
              <a:rPr lang="ar-EG" sz="2800" b="0" kern="1200" dirty="0" smtClean="0">
                <a:solidFill>
                  <a:schemeClr val="tx1"/>
                </a:solidFill>
                <a:latin typeface="Arial" charset="0"/>
                <a:ea typeface="MS PGothic" pitchFamily="34" charset="-128"/>
                <a:cs typeface="+mn-cs"/>
              </a:rPr>
              <a:t>الخطوة 4: التخطيط لكيفية جذب انتباه ”الج</a:t>
            </a:r>
            <a:r>
              <a:rPr lang="ar-BH" sz="2800" b="0" kern="1200" dirty="0" smtClean="0">
                <a:solidFill>
                  <a:schemeClr val="tx1"/>
                </a:solidFill>
                <a:latin typeface="Arial" charset="0"/>
                <a:ea typeface="MS PGothic" pitchFamily="34" charset="-128"/>
                <a:cs typeface="+mn-cs"/>
              </a:rPr>
              <a:t>م</a:t>
            </a:r>
            <a:r>
              <a:rPr lang="ar-EG" sz="2800" b="0" kern="1200" dirty="0" smtClean="0">
                <a:solidFill>
                  <a:schemeClr val="tx1"/>
                </a:solidFill>
                <a:latin typeface="Arial" charset="0"/>
                <a:ea typeface="MS PGothic" pitchFamily="34" charset="-128"/>
                <a:cs typeface="+mn-cs"/>
              </a:rPr>
              <a:t>هور المستهدف“ إلي التقرير </a:t>
            </a:r>
            <a:endParaRPr lang="en-US" sz="2800" b="0" kern="1200" dirty="0" smtClean="0">
              <a:solidFill>
                <a:schemeClr val="tx1"/>
              </a:solidFill>
              <a:latin typeface="Arial" charset="0"/>
              <a:ea typeface="MS PGothic" pitchFamily="34" charset="-128"/>
              <a:cs typeface="+mn-cs"/>
            </a:endParaRPr>
          </a:p>
        </p:txBody>
      </p:sp>
      <p:sp>
        <p:nvSpPr>
          <p:cNvPr id="147459" name="Rectangle 6"/>
          <p:cNvSpPr>
            <a:spLocks noGrp="1" noChangeArrowheads="1"/>
          </p:cNvSpPr>
          <p:nvPr>
            <p:ph type="body" idx="4294967295"/>
          </p:nvPr>
        </p:nvSpPr>
        <p:spPr>
          <a:xfrm>
            <a:off x="468313" y="1828799"/>
            <a:ext cx="8218487" cy="3762531"/>
          </a:xfrm>
          <a:noFill/>
        </p:spPr>
        <p:txBody>
          <a:bodyPr/>
          <a:lstStyle/>
          <a:p>
            <a:pPr marL="273050" indent="-273050" algn="r" rtl="1" eaLnBrk="1" hangingPunct="1">
              <a:lnSpc>
                <a:spcPct val="80000"/>
              </a:lnSpc>
              <a:spcBef>
                <a:spcPts val="1200"/>
              </a:spcBef>
              <a:spcAft>
                <a:spcPts val="1200"/>
              </a:spcAft>
              <a:buClrTx/>
              <a:buSzPct val="100000"/>
              <a:buFont typeface="Wingdings" pitchFamily="2" charset="2"/>
              <a:buChar char="§"/>
            </a:pPr>
            <a:r>
              <a:rPr lang="ar-EG" sz="2800" b="0" dirty="0" smtClean="0">
                <a:solidFill>
                  <a:schemeClr val="tx1"/>
                </a:solidFill>
              </a:rPr>
              <a:t>ضع المعارف في أيدي أولئك الذين ترغب في التأثير </a:t>
            </a:r>
            <a:r>
              <a:rPr lang="ar-BH" sz="2800" b="0" dirty="0" smtClean="0">
                <a:solidFill>
                  <a:schemeClr val="tx1"/>
                </a:solidFill>
              </a:rPr>
              <a:t>علي</a:t>
            </a:r>
            <a:r>
              <a:rPr lang="ar-EG" sz="2800" b="0" dirty="0" smtClean="0">
                <a:solidFill>
                  <a:schemeClr val="tx1"/>
                </a:solidFill>
              </a:rPr>
              <a:t>هم. </a:t>
            </a:r>
          </a:p>
          <a:p>
            <a:pPr marL="273050" indent="-273050" algn="r" rtl="1" eaLnBrk="1" hangingPunct="1">
              <a:lnSpc>
                <a:spcPct val="80000"/>
              </a:lnSpc>
              <a:spcBef>
                <a:spcPts val="1200"/>
              </a:spcBef>
              <a:spcAft>
                <a:spcPts val="1200"/>
              </a:spcAft>
              <a:buClrTx/>
              <a:buSzPct val="100000"/>
              <a:buFont typeface="Wingdings" pitchFamily="2" charset="2"/>
              <a:buChar char="§"/>
            </a:pPr>
            <a:r>
              <a:rPr lang="ar-EG" sz="2800" b="0" dirty="0" smtClean="0">
                <a:solidFill>
                  <a:schemeClr val="tx1"/>
                </a:solidFill>
              </a:rPr>
              <a:t>استفد من النوافذ الرئيسية والتي تمكنك من وضع نتائج التقييم في أيدي الآخرين، وخلق </a:t>
            </a:r>
            <a:r>
              <a:rPr lang="ar-BH" sz="2800" b="0" dirty="0" smtClean="0">
                <a:solidFill>
                  <a:schemeClr val="tx1"/>
                </a:solidFill>
              </a:rPr>
              <a:t>ال</a:t>
            </a:r>
            <a:r>
              <a:rPr lang="ar-EG" sz="2800" b="0" dirty="0" smtClean="0">
                <a:solidFill>
                  <a:schemeClr val="tx1"/>
                </a:solidFill>
              </a:rPr>
              <a:t>فرص </a:t>
            </a:r>
            <a:r>
              <a:rPr lang="ar-BH" sz="2800" b="0" dirty="0" smtClean="0">
                <a:solidFill>
                  <a:schemeClr val="tx1"/>
                </a:solidFill>
              </a:rPr>
              <a:t>لذلك </a:t>
            </a:r>
            <a:r>
              <a:rPr lang="ar-EG" sz="2800" b="0" dirty="0" smtClean="0">
                <a:solidFill>
                  <a:schemeClr val="tx1"/>
                </a:solidFill>
              </a:rPr>
              <a:t>بشكل مباشر. </a:t>
            </a:r>
          </a:p>
          <a:p>
            <a:pPr marL="273050" indent="-273050" algn="r" rtl="1" eaLnBrk="1" hangingPunct="1">
              <a:lnSpc>
                <a:spcPct val="80000"/>
              </a:lnSpc>
              <a:spcBef>
                <a:spcPts val="1200"/>
              </a:spcBef>
              <a:spcAft>
                <a:spcPts val="1200"/>
              </a:spcAft>
              <a:buClrTx/>
              <a:buSzPct val="100000"/>
              <a:buFont typeface="Wingdings" pitchFamily="2" charset="2"/>
              <a:buChar char="§"/>
            </a:pPr>
            <a:r>
              <a:rPr lang="ar-EG" sz="2800" b="0" dirty="0" smtClean="0">
                <a:solidFill>
                  <a:schemeClr val="tx1"/>
                </a:solidFill>
              </a:rPr>
              <a:t>ويعتبر </a:t>
            </a:r>
            <a:r>
              <a:rPr lang="ar-EG" sz="3000" b="0" dirty="0" smtClean="0">
                <a:solidFill>
                  <a:schemeClr val="tx1"/>
                </a:solidFill>
              </a:rPr>
              <a:t>وضع ”الرسائل الرئيسية“ أمراً ضرورياً في هذه الخطوة.</a:t>
            </a:r>
            <a:endParaRPr lang="en-US" sz="3000" b="0" dirty="0" smtClean="0">
              <a:solidFill>
                <a:schemeClr val="tx1"/>
              </a:solidFill>
            </a:endParaRPr>
          </a:p>
        </p:txBody>
      </p:sp>
      <p:sp>
        <p:nvSpPr>
          <p:cNvPr id="67591" name="Text Box 7"/>
          <p:cNvSpPr txBox="1">
            <a:spLocks noChangeArrowheads="1"/>
          </p:cNvSpPr>
          <p:nvPr/>
        </p:nvSpPr>
        <p:spPr bwMode="auto">
          <a:xfrm>
            <a:off x="1096911" y="4624179"/>
            <a:ext cx="7056437" cy="892175"/>
          </a:xfrm>
          <a:prstGeom prst="rect">
            <a:avLst/>
          </a:prstGeom>
          <a:noFill/>
          <a:ln w="9525">
            <a:solidFill>
              <a:schemeClr val="tx1"/>
            </a:solidFill>
            <a:miter lim="800000"/>
            <a:headEnd/>
            <a:tailEnd/>
          </a:ln>
          <a:effectLst/>
        </p:spPr>
        <p:txBody>
          <a:bodyPr/>
          <a:lstStyle/>
          <a:p>
            <a:pPr marL="179388" lvl="1" algn="r" rtl="1">
              <a:lnSpc>
                <a:spcPct val="90000"/>
              </a:lnSpc>
              <a:spcBef>
                <a:spcPct val="20000"/>
              </a:spcBef>
              <a:defRPr/>
            </a:pPr>
            <a:r>
              <a:rPr lang="ar-EG" sz="2600" dirty="0" smtClean="0"/>
              <a:t>الرسائل الرئيسية هي عبارة عن سلسلة من الجمل القصيرة والمكتوبة بلغة بسيطة وواضحة والتي تعبر عن مضمون العمل.</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7458">
                                            <p:txEl>
                                              <p:charRg st="4294967295" end="4294967295"/>
                                            </p:txEl>
                                          </p:spTgt>
                                        </p:tgtEl>
                                        <p:attrNameLst>
                                          <p:attrName>style.visibility</p:attrName>
                                        </p:attrNameLst>
                                      </p:cBhvr>
                                      <p:to>
                                        <p:strVal val="visible"/>
                                      </p:to>
                                    </p:set>
                                    <p:animEffect transition="in" filter="fade">
                                      <p:cBhvr>
                                        <p:cTn id="7" dur="2000"/>
                                        <p:tgtEl>
                                          <p:spTgt spid="147458">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7459">
                                            <p:txEl>
                                              <p:pRg st="0" end="0"/>
                                            </p:txEl>
                                          </p:spTgt>
                                        </p:tgtEl>
                                        <p:attrNameLst>
                                          <p:attrName>style.visibility</p:attrName>
                                        </p:attrNameLst>
                                      </p:cBhvr>
                                      <p:to>
                                        <p:strVal val="visible"/>
                                      </p:to>
                                    </p:set>
                                    <p:animEffect transition="in" filter="wipe(left)">
                                      <p:cBhvr>
                                        <p:cTn id="12" dur="500"/>
                                        <p:tgtEl>
                                          <p:spTgt spid="147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7459">
                                            <p:txEl>
                                              <p:pRg st="1" end="1"/>
                                            </p:txEl>
                                          </p:spTgt>
                                        </p:tgtEl>
                                        <p:attrNameLst>
                                          <p:attrName>style.visibility</p:attrName>
                                        </p:attrNameLst>
                                      </p:cBhvr>
                                      <p:to>
                                        <p:strVal val="visible"/>
                                      </p:to>
                                    </p:set>
                                    <p:animEffect transition="in" filter="wipe(left)">
                                      <p:cBhvr>
                                        <p:cTn id="17" dur="500"/>
                                        <p:tgtEl>
                                          <p:spTgt spid="1474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7459">
                                            <p:txEl>
                                              <p:pRg st="2" end="2"/>
                                            </p:txEl>
                                          </p:spTgt>
                                        </p:tgtEl>
                                        <p:attrNameLst>
                                          <p:attrName>style.visibility</p:attrName>
                                        </p:attrNameLst>
                                      </p:cBhvr>
                                      <p:to>
                                        <p:strVal val="visible"/>
                                      </p:to>
                                    </p:set>
                                    <p:animEffect transition="in" filter="wipe(left)">
                                      <p:cBhvr>
                                        <p:cTn id="22" dur="500"/>
                                        <p:tgtEl>
                                          <p:spTgt spid="147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P spid="147459" grpId="0" build="p"/>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a:xfrm>
            <a:off x="1034321" y="309890"/>
            <a:ext cx="6400800" cy="523220"/>
          </a:xfrm>
          <a:noFill/>
          <a:ln w="9525">
            <a:noFill/>
            <a:miter lim="800000"/>
            <a:headEnd/>
            <a:tailEnd/>
          </a:ln>
        </p:spPr>
        <p:txBody>
          <a:bodyPr vert="horz" wrap="square" lIns="91440" tIns="45720" rIns="91440" bIns="45720" numCol="1" anchor="ctr" anchorCtr="0" compatLnSpc="1">
            <a:prstTxWarp prst="textNoShape">
              <a:avLst/>
            </a:prstTxWarp>
            <a:spAutoFit/>
          </a:bodyPr>
          <a:lstStyle/>
          <a:p>
            <a:pPr rtl="1" eaLnBrk="1" hangingPunct="1">
              <a:spcBef>
                <a:spcPct val="50000"/>
              </a:spcBef>
            </a:pPr>
            <a:r>
              <a:rPr lang="ar-EG" sz="2800" b="0" kern="1200" dirty="0" smtClean="0">
                <a:solidFill>
                  <a:schemeClr val="tx1"/>
                </a:solidFill>
                <a:latin typeface="Arial" charset="0"/>
                <a:ea typeface="MS PGothic" pitchFamily="34" charset="-128"/>
                <a:cs typeface="+mn-cs"/>
              </a:rPr>
              <a:t>تجميع أجزاء الاستراتيجية المختلفة مع بعضها البعض</a:t>
            </a:r>
            <a:endParaRPr lang="en-US" sz="2800" b="0" kern="1200" dirty="0" smtClean="0">
              <a:solidFill>
                <a:schemeClr val="tx1"/>
              </a:solidFill>
              <a:latin typeface="Arial" charset="0"/>
              <a:ea typeface="MS PGothic" pitchFamily="34" charset="-128"/>
              <a:cs typeface="+mn-cs"/>
            </a:endParaRPr>
          </a:p>
        </p:txBody>
      </p:sp>
      <p:sp>
        <p:nvSpPr>
          <p:cNvPr id="148483" name="Rectangle 3"/>
          <p:cNvSpPr>
            <a:spLocks noGrp="1" noChangeArrowheads="1"/>
          </p:cNvSpPr>
          <p:nvPr>
            <p:ph type="body" idx="4294967295"/>
          </p:nvPr>
        </p:nvSpPr>
        <p:spPr>
          <a:xfrm>
            <a:off x="457200" y="1845040"/>
            <a:ext cx="8229600" cy="4389438"/>
          </a:xfrm>
        </p:spPr>
        <p:txBody>
          <a:bodyPr/>
          <a:lstStyle/>
          <a:p>
            <a:pPr marL="273050" indent="-273050" algn="r" rtl="1" eaLnBrk="1" hangingPunct="1">
              <a:buClrTx/>
              <a:buSzPct val="100000"/>
              <a:buFont typeface="Wingdings" pitchFamily="2" charset="2"/>
              <a:buChar char="§"/>
            </a:pPr>
            <a:r>
              <a:rPr lang="ar-EG" sz="2800" b="0" dirty="0" smtClean="0">
                <a:solidFill>
                  <a:schemeClr val="tx1"/>
                </a:solidFill>
              </a:rPr>
              <a:t>تعرض </a:t>
            </a:r>
            <a:r>
              <a:rPr lang="ar-SA" sz="2800" b="0" dirty="0" smtClean="0">
                <a:solidFill>
                  <a:schemeClr val="tx1"/>
                </a:solidFill>
              </a:rPr>
              <a:t>كل مجموعة الاستراتيجية</a:t>
            </a:r>
            <a:r>
              <a:rPr lang="ar-EG" sz="2800" b="0" dirty="0" smtClean="0">
                <a:solidFill>
                  <a:schemeClr val="tx1"/>
                </a:solidFill>
              </a:rPr>
              <a:t> الخاصة بها.</a:t>
            </a:r>
            <a:endParaRPr lang="en-US" sz="2800" b="0" dirty="0" smtClean="0">
              <a:solidFill>
                <a:schemeClr val="tx1"/>
              </a:solidFill>
            </a:endParaRPr>
          </a:p>
          <a:p>
            <a:pPr marL="273050" indent="-273050" algn="r" rtl="1" eaLnBrk="1" hangingPunct="1">
              <a:buFontTx/>
              <a:buNone/>
            </a:pPr>
            <a:r>
              <a:rPr lang="en-US" sz="2800" b="0" dirty="0" smtClean="0">
                <a:solidFill>
                  <a:schemeClr val="tx1"/>
                </a:solidFill>
              </a:rPr>
              <a:t>    </a:t>
            </a:r>
            <a:r>
              <a:rPr lang="ar-EG" sz="2800" b="0" dirty="0" smtClean="0">
                <a:solidFill>
                  <a:schemeClr val="tx1"/>
                </a:solidFill>
              </a:rPr>
              <a:t>مراجعة المجموعات: </a:t>
            </a:r>
            <a:endParaRPr lang="en-US" sz="2800" b="0" dirty="0" smtClean="0">
              <a:solidFill>
                <a:schemeClr val="tx1"/>
              </a:solidFill>
            </a:endParaRPr>
          </a:p>
          <a:p>
            <a:pPr marL="639763" lvl="1" indent="-246063" algn="r" rtl="1" eaLnBrk="1" hangingPunct="1">
              <a:spcBef>
                <a:spcPts val="1800"/>
              </a:spcBef>
              <a:spcAft>
                <a:spcPts val="1800"/>
              </a:spcAft>
            </a:pPr>
            <a:r>
              <a:rPr lang="ar-EG" b="0" dirty="0" smtClean="0">
                <a:solidFill>
                  <a:schemeClr val="tx1"/>
                </a:solidFill>
              </a:rPr>
              <a:t>ما هي الأمور المتشابهة وغير المتشابهة فيما بين الاستراتيجيات؟</a:t>
            </a:r>
          </a:p>
          <a:p>
            <a:pPr marL="639763" lvl="1" indent="-246063" algn="r" rtl="1" eaLnBrk="1" hangingPunct="1">
              <a:spcBef>
                <a:spcPts val="1800"/>
              </a:spcBef>
              <a:spcAft>
                <a:spcPts val="1800"/>
              </a:spcAft>
            </a:pPr>
            <a:r>
              <a:rPr lang="ar-EG" b="0" dirty="0" smtClean="0">
                <a:solidFill>
                  <a:schemeClr val="tx1"/>
                </a:solidFill>
              </a:rPr>
              <a:t>ما هي نقاط قوة الاستراتيجيات؟</a:t>
            </a:r>
          </a:p>
          <a:p>
            <a:pPr marL="639763" lvl="1" indent="-246063" algn="r" rtl="1" eaLnBrk="1" hangingPunct="1">
              <a:spcBef>
                <a:spcPts val="1800"/>
              </a:spcBef>
              <a:spcAft>
                <a:spcPts val="1800"/>
              </a:spcAft>
            </a:pPr>
            <a:r>
              <a:rPr lang="ar-EG" b="0" dirty="0" smtClean="0">
                <a:solidFill>
                  <a:schemeClr val="tx1"/>
                </a:solidFill>
              </a:rPr>
              <a:t>ما هي المجالات التي تحتاح إلي مزيد من التنقيح؟</a:t>
            </a:r>
            <a:endParaRPr lang="en-US" b="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8482">
                                            <p:txEl>
                                              <p:charRg st="4294967295" end="4294967295"/>
                                            </p:txEl>
                                          </p:spTgt>
                                        </p:tgtEl>
                                        <p:attrNameLst>
                                          <p:attrName>style.visibility</p:attrName>
                                        </p:attrNameLst>
                                      </p:cBhvr>
                                      <p:to>
                                        <p:strVal val="visible"/>
                                      </p:to>
                                    </p:set>
                                    <p:animEffect transition="in" filter="fade">
                                      <p:cBhvr>
                                        <p:cTn id="7" dur="2000"/>
                                        <p:tgtEl>
                                          <p:spTgt spid="148482">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483">
                                            <p:txEl>
                                              <p:pRg st="1" end="1"/>
                                            </p:txEl>
                                          </p:spTgt>
                                        </p:tgtEl>
                                        <p:attrNameLst>
                                          <p:attrName>style.visibility</p:attrName>
                                        </p:attrNameLst>
                                      </p:cBhvr>
                                      <p:to>
                                        <p:strVal val="visible"/>
                                      </p:to>
                                    </p:set>
                                    <p:animEffect transition="in" filter="wipe(left)">
                                      <p:cBhvr>
                                        <p:cTn id="12" dur="500"/>
                                        <p:tgtEl>
                                          <p:spTgt spid="14848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8483">
                                            <p:txEl>
                                              <p:pRg st="2" end="2"/>
                                            </p:txEl>
                                          </p:spTgt>
                                        </p:tgtEl>
                                        <p:attrNameLst>
                                          <p:attrName>style.visibility</p:attrName>
                                        </p:attrNameLst>
                                      </p:cBhvr>
                                      <p:to>
                                        <p:strVal val="visible"/>
                                      </p:to>
                                    </p:set>
                                    <p:animEffect transition="in" filter="wipe(left)">
                                      <p:cBhvr>
                                        <p:cTn id="15" dur="500"/>
                                        <p:tgtEl>
                                          <p:spTgt spid="14848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8483">
                                            <p:txEl>
                                              <p:pRg st="3" end="3"/>
                                            </p:txEl>
                                          </p:spTgt>
                                        </p:tgtEl>
                                        <p:attrNameLst>
                                          <p:attrName>style.visibility</p:attrName>
                                        </p:attrNameLst>
                                      </p:cBhvr>
                                      <p:to>
                                        <p:strVal val="visible"/>
                                      </p:to>
                                    </p:set>
                                    <p:animEffect transition="in" filter="wipe(left)">
                                      <p:cBhvr>
                                        <p:cTn id="18" dur="500"/>
                                        <p:tgtEl>
                                          <p:spTgt spid="14848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8483">
                                            <p:txEl>
                                              <p:pRg st="4" end="4"/>
                                            </p:txEl>
                                          </p:spTgt>
                                        </p:tgtEl>
                                        <p:attrNameLst>
                                          <p:attrName>style.visibility</p:attrName>
                                        </p:attrNameLst>
                                      </p:cBhvr>
                                      <p:to>
                                        <p:strVal val="visible"/>
                                      </p:to>
                                    </p:set>
                                    <p:animEffect transition="in" filter="wipe(left)">
                                      <p:cBhvr>
                                        <p:cTn id="21" dur="500"/>
                                        <p:tgtEl>
                                          <p:spTgt spid="148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P spid="148483" grpId="0" build="p"/>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714375" y="309890"/>
            <a:ext cx="6972300" cy="584775"/>
          </a:xfrm>
          <a:noFill/>
          <a:ln w="9525">
            <a:noFill/>
            <a:miter lim="800000"/>
            <a:headEnd/>
            <a:tailEnd/>
          </a:ln>
        </p:spPr>
        <p:txBody>
          <a:bodyPr vert="horz" wrap="square" lIns="91440" tIns="45720" rIns="91440" bIns="45720" numCol="1" anchor="ctr" anchorCtr="0" compatLnSpc="1">
            <a:prstTxWarp prst="textNoShape">
              <a:avLst/>
            </a:prstTxWarp>
            <a:spAutoFit/>
          </a:bodyPr>
          <a:lstStyle/>
          <a:p>
            <a:pPr rtl="1" eaLnBrk="1" hangingPunct="1">
              <a:spcBef>
                <a:spcPct val="50000"/>
              </a:spcBef>
            </a:pPr>
            <a:r>
              <a:rPr lang="ar-EG" sz="3200" b="0" kern="1200" dirty="0" smtClean="0">
                <a:solidFill>
                  <a:schemeClr val="tx1"/>
                </a:solidFill>
                <a:latin typeface="Arial" charset="0"/>
                <a:ea typeface="MS PGothic" pitchFamily="34" charset="-128"/>
                <a:cs typeface="+mn-cs"/>
              </a:rPr>
              <a:t>الخطوة 5: الرصد والتقييم والتحسين</a:t>
            </a:r>
            <a:endParaRPr lang="en-US" sz="3200" b="0" kern="1200" dirty="0" smtClean="0">
              <a:solidFill>
                <a:schemeClr val="tx1"/>
              </a:solidFill>
              <a:latin typeface="Arial" charset="0"/>
              <a:ea typeface="MS PGothic" pitchFamily="34" charset="-128"/>
              <a:cs typeface="+mn-cs"/>
            </a:endParaRPr>
          </a:p>
        </p:txBody>
      </p:sp>
      <p:sp>
        <p:nvSpPr>
          <p:cNvPr id="149507" name="Rectangle 3"/>
          <p:cNvSpPr>
            <a:spLocks noGrp="1" noChangeArrowheads="1"/>
          </p:cNvSpPr>
          <p:nvPr>
            <p:ph type="body" idx="4294967295"/>
          </p:nvPr>
        </p:nvSpPr>
        <p:spPr>
          <a:xfrm>
            <a:off x="357188" y="1857375"/>
            <a:ext cx="8229600" cy="4572000"/>
          </a:xfr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algn="just" rtl="1" eaLnBrk="1" hangingPunct="1">
              <a:lnSpc>
                <a:spcPct val="90000"/>
              </a:lnSpc>
              <a:spcBef>
                <a:spcPts val="1800"/>
              </a:spcBef>
              <a:spcAft>
                <a:spcPts val="1800"/>
              </a:spcAft>
              <a:buClrTx/>
              <a:buSzPct val="100000"/>
              <a:buFont typeface="Wingdings" pitchFamily="2" charset="2"/>
              <a:buChar char="§"/>
            </a:pPr>
            <a:r>
              <a:rPr lang="ar-EG" sz="2800" b="0" dirty="0" smtClean="0">
                <a:solidFill>
                  <a:schemeClr val="tx1"/>
                </a:solidFill>
              </a:rPr>
              <a:t>قياس التغييرات التراكمية في المواقف، والإجراءات، والسلوكيات. </a:t>
            </a:r>
          </a:p>
          <a:p>
            <a:pPr marL="273050" indent="-273050" algn="just" rtl="1" eaLnBrk="1" hangingPunct="1">
              <a:lnSpc>
                <a:spcPct val="90000"/>
              </a:lnSpc>
              <a:spcBef>
                <a:spcPts val="1800"/>
              </a:spcBef>
              <a:spcAft>
                <a:spcPts val="1800"/>
              </a:spcAft>
              <a:buClrTx/>
              <a:buSzPct val="100000"/>
              <a:buFont typeface="Wingdings" pitchFamily="2" charset="2"/>
              <a:buChar char="§"/>
            </a:pPr>
            <a:r>
              <a:rPr lang="ar-EG" sz="2800" b="0" dirty="0" smtClean="0">
                <a:solidFill>
                  <a:schemeClr val="tx1"/>
                </a:solidFill>
              </a:rPr>
              <a:t>تحديد التغييرات التراكمية، التي من شأنها أن تؤدي إلي اتخاذ القرارات وإحداث التغييرات التي تسعى إليها، وعمل خريطة لها.</a:t>
            </a:r>
          </a:p>
          <a:p>
            <a:pPr marL="273050" indent="-273050" algn="just" rtl="1" eaLnBrk="1" hangingPunct="1">
              <a:lnSpc>
                <a:spcPct val="90000"/>
              </a:lnSpc>
              <a:spcBef>
                <a:spcPts val="1800"/>
              </a:spcBef>
              <a:spcAft>
                <a:spcPts val="1800"/>
              </a:spcAft>
              <a:buClrTx/>
              <a:buSzPct val="100000"/>
              <a:buFont typeface="Wingdings" pitchFamily="2" charset="2"/>
              <a:buChar char="§"/>
            </a:pPr>
            <a:r>
              <a:rPr lang="ar-EG" sz="2800" b="0" dirty="0" smtClean="0">
                <a:solidFill>
                  <a:schemeClr val="tx1"/>
                </a:solidFill>
              </a:rPr>
              <a:t>تتبّع التفاعلات مع من تربطك بهم معرفة ومع وسائل الإعلام.</a:t>
            </a:r>
            <a:endParaRPr lang="en-US" sz="2800" b="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9506">
                                            <p:txEl>
                                              <p:charRg st="4294967295" end="4294967295"/>
                                            </p:txEl>
                                          </p:spTgt>
                                        </p:tgtEl>
                                        <p:attrNameLst>
                                          <p:attrName>style.visibility</p:attrName>
                                        </p:attrNameLst>
                                      </p:cBhvr>
                                      <p:to>
                                        <p:strVal val="visible"/>
                                      </p:to>
                                    </p:set>
                                    <p:animEffect transition="in" filter="fade">
                                      <p:cBhvr>
                                        <p:cTn id="7" dur="2000"/>
                                        <p:tgtEl>
                                          <p:spTgt spid="149506">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9507">
                                            <p:txEl>
                                              <p:pRg st="0" end="0"/>
                                            </p:txEl>
                                          </p:spTgt>
                                        </p:tgtEl>
                                        <p:attrNameLst>
                                          <p:attrName>style.visibility</p:attrName>
                                        </p:attrNameLst>
                                      </p:cBhvr>
                                      <p:to>
                                        <p:strVal val="visible"/>
                                      </p:to>
                                    </p:set>
                                    <p:animEffect transition="in" filter="wipe(left)">
                                      <p:cBhvr>
                                        <p:cTn id="12" dur="500"/>
                                        <p:tgtEl>
                                          <p:spTgt spid="1495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9507">
                                            <p:txEl>
                                              <p:pRg st="1" end="1"/>
                                            </p:txEl>
                                          </p:spTgt>
                                        </p:tgtEl>
                                        <p:attrNameLst>
                                          <p:attrName>style.visibility</p:attrName>
                                        </p:attrNameLst>
                                      </p:cBhvr>
                                      <p:to>
                                        <p:strVal val="visible"/>
                                      </p:to>
                                    </p:set>
                                    <p:animEffect transition="in" filter="wipe(left)">
                                      <p:cBhvr>
                                        <p:cTn id="17" dur="500"/>
                                        <p:tgtEl>
                                          <p:spTgt spid="1495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9507">
                                            <p:txEl>
                                              <p:pRg st="2" end="2"/>
                                            </p:txEl>
                                          </p:spTgt>
                                        </p:tgtEl>
                                        <p:attrNameLst>
                                          <p:attrName>style.visibility</p:attrName>
                                        </p:attrNameLst>
                                      </p:cBhvr>
                                      <p:to>
                                        <p:strVal val="visible"/>
                                      </p:to>
                                    </p:set>
                                    <p:animEffect transition="in" filter="wipe(left)">
                                      <p:cBhvr>
                                        <p:cTn id="22" dur="500"/>
                                        <p:tgtEl>
                                          <p:spTgt spid="149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P spid="149507"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WordArt 24"/>
          <p:cNvSpPr>
            <a:spLocks noChangeArrowheads="1" noChangeShapeType="1" noTextEdit="1"/>
          </p:cNvSpPr>
          <p:nvPr/>
        </p:nvSpPr>
        <p:spPr bwMode="auto">
          <a:xfrm>
            <a:off x="2706688" y="2566988"/>
            <a:ext cx="3632200" cy="1471612"/>
          </a:xfrm>
          <a:prstGeom prst="rect">
            <a:avLst/>
          </a:prstGeom>
        </p:spPr>
        <p:txBody>
          <a:bodyPr wrap="none" fromWordArt="1">
            <a:prstTxWarp prst="textDeflateTop">
              <a:avLst>
                <a:gd name="adj" fmla="val 46875"/>
              </a:avLst>
            </a:prstTxWarp>
          </a:bodyPr>
          <a:lstStyle/>
          <a:p>
            <a:pPr algn="ctr" rtl="1"/>
            <a:r>
              <a:rPr lang="ar-EG" sz="3600" kern="10">
                <a:ln w="9525">
                  <a:noFill/>
                  <a:round/>
                  <a:headEnd/>
                  <a:tailEnd/>
                </a:ln>
                <a:gradFill rotWithShape="1">
                  <a:gsLst>
                    <a:gs pos="0">
                      <a:srgbClr val="FF0066"/>
                    </a:gs>
                    <a:gs pos="100000">
                      <a:srgbClr val="F7B43B"/>
                    </a:gs>
                  </a:gsLst>
                  <a:lin ang="2700000" scaled="1"/>
                </a:gradFill>
                <a:effectLst>
                  <a:outerShdw dist="35921" dir="2700000" algn="ctr" rotWithShape="0">
                    <a:srgbClr val="C0C0C0">
                      <a:alpha val="79999"/>
                    </a:srgbClr>
                  </a:outerShdw>
                </a:effectLst>
                <a:latin typeface="+mn-cs"/>
                <a:ea typeface="+mn-cs"/>
              </a:rPr>
              <a:t>شكراً</a:t>
            </a:r>
            <a:endParaRPr lang="en-US" sz="3600" kern="10">
              <a:ln w="9525">
                <a:noFill/>
                <a:round/>
                <a:headEnd/>
                <a:tailEnd/>
              </a:ln>
              <a:gradFill rotWithShape="1">
                <a:gsLst>
                  <a:gs pos="0">
                    <a:srgbClr val="FF0066"/>
                  </a:gs>
                  <a:gs pos="100000">
                    <a:srgbClr val="F7B43B"/>
                  </a:gs>
                </a:gsLst>
                <a:lin ang="2700000" scaled="1"/>
              </a:gradFill>
              <a:effectLst>
                <a:outerShdw dist="35921" dir="2700000" algn="ctr" rotWithShape="0">
                  <a:srgbClr val="C0C0C0">
                    <a:alpha val="79999"/>
                  </a:srgbClr>
                </a:outerShdw>
              </a:effectLst>
              <a:latin typeface="+mn-cs"/>
              <a:ea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064303" y="119922"/>
            <a:ext cx="6400800" cy="773503"/>
          </a:xfrm>
        </p:spPr>
        <p:txBody>
          <a:bodyPr/>
          <a:lstStyle/>
          <a:p>
            <a:pPr eaLnBrk="1" hangingPunct="1"/>
            <a:r>
              <a:rPr lang="ar-BH" sz="3200" b="0" dirty="0" smtClean="0">
                <a:solidFill>
                  <a:schemeClr val="tx1"/>
                </a:solidFill>
              </a:rPr>
              <a:t>تأثير العلم على السياسة والسياسة على العلم</a:t>
            </a:r>
            <a:endParaRPr lang="en-US" sz="3200" b="0" dirty="0" smtClean="0">
              <a:solidFill>
                <a:schemeClr val="tx1"/>
              </a:solidFill>
            </a:endParaRPr>
          </a:p>
        </p:txBody>
      </p:sp>
      <p:sp>
        <p:nvSpPr>
          <p:cNvPr id="195587" name="Rectangle 3"/>
          <p:cNvSpPr>
            <a:spLocks noGrp="1" noChangeArrowheads="1"/>
          </p:cNvSpPr>
          <p:nvPr>
            <p:ph type="body" idx="1"/>
          </p:nvPr>
        </p:nvSpPr>
        <p:spPr>
          <a:xfrm>
            <a:off x="344775" y="1498601"/>
            <a:ext cx="5213064" cy="4572416"/>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eaLnBrk="1" hangingPunct="1">
              <a:buClrTx/>
              <a:buSzPct val="100000"/>
              <a:buFont typeface="Arial" pitchFamily="34" charset="0"/>
              <a:buChar char="•"/>
            </a:pPr>
            <a:r>
              <a:rPr lang="ar-LB" sz="2800" b="0" dirty="0" smtClean="0">
                <a:solidFill>
                  <a:schemeClr val="tx1"/>
                </a:solidFill>
              </a:rPr>
              <a:t> </a:t>
            </a:r>
            <a:r>
              <a:rPr lang="ar-BH" sz="2800" b="0" dirty="0" smtClean="0">
                <a:solidFill>
                  <a:schemeClr val="tx1"/>
                </a:solidFill>
              </a:rPr>
              <a:t>العلماء والممارسين </a:t>
            </a:r>
            <a:r>
              <a:rPr lang="ar-EG" sz="2800" b="0" dirty="0" smtClean="0">
                <a:solidFill>
                  <a:schemeClr val="tx1"/>
                </a:solidFill>
              </a:rPr>
              <a:t>للتقييم</a:t>
            </a:r>
            <a:r>
              <a:rPr lang="ar-BH" sz="2800" b="0" dirty="0" smtClean="0">
                <a:solidFill>
                  <a:schemeClr val="tx1"/>
                </a:solidFill>
              </a:rPr>
              <a:t> بحاجة إلى استخدام المعرفة العلمية ذات </a:t>
            </a:r>
            <a:r>
              <a:rPr lang="ar-EG" sz="2800" b="0" dirty="0" smtClean="0">
                <a:solidFill>
                  <a:schemeClr val="tx1"/>
                </a:solidFill>
              </a:rPr>
              <a:t>ال</a:t>
            </a:r>
            <a:r>
              <a:rPr lang="ar-BH" sz="2800" b="0" dirty="0" smtClean="0">
                <a:solidFill>
                  <a:schemeClr val="tx1"/>
                </a:solidFill>
              </a:rPr>
              <a:t>مصداقية للتأثير على صانعي القرار</a:t>
            </a:r>
          </a:p>
          <a:p>
            <a:pPr algn="just" rtl="1" eaLnBrk="1" hangingPunct="1">
              <a:buClrTx/>
              <a:buSzPct val="100000"/>
              <a:buFont typeface="Arial" pitchFamily="34" charset="0"/>
              <a:buChar char="•"/>
            </a:pPr>
            <a:r>
              <a:rPr lang="ar-BH" sz="2800" b="0" dirty="0" smtClean="0">
                <a:solidFill>
                  <a:schemeClr val="tx1"/>
                </a:solidFill>
              </a:rPr>
              <a:t>كما ينبغي لهم أن يتأثروا ، ويستكشفوا مجالات وأجوبة </a:t>
            </a:r>
            <a:r>
              <a:rPr lang="ar-EG" sz="2800" b="0" dirty="0" smtClean="0">
                <a:solidFill>
                  <a:schemeClr val="tx1"/>
                </a:solidFill>
              </a:rPr>
              <a:t>ي</a:t>
            </a:r>
            <a:r>
              <a:rPr lang="ar-BH" sz="2800" b="0" dirty="0" smtClean="0">
                <a:solidFill>
                  <a:schemeClr val="tx1"/>
                </a:solidFill>
              </a:rPr>
              <a:t>سعى اليها ال</a:t>
            </a:r>
            <a:r>
              <a:rPr lang="ar-EG" sz="2800" b="0" dirty="0" smtClean="0">
                <a:solidFill>
                  <a:schemeClr val="tx1"/>
                </a:solidFill>
              </a:rPr>
              <a:t>فاعلين</a:t>
            </a:r>
            <a:r>
              <a:rPr lang="ar-BH" sz="2800" b="0" dirty="0" smtClean="0">
                <a:solidFill>
                  <a:schemeClr val="tx1"/>
                </a:solidFill>
              </a:rPr>
              <a:t> السياسي</a:t>
            </a:r>
            <a:r>
              <a:rPr lang="ar-EG" sz="2800" b="0" dirty="0" smtClean="0">
                <a:solidFill>
                  <a:schemeClr val="tx1"/>
                </a:solidFill>
              </a:rPr>
              <a:t>ين</a:t>
            </a:r>
            <a:r>
              <a:rPr lang="ar-BH" sz="2800" b="0" dirty="0" smtClean="0">
                <a:solidFill>
                  <a:schemeClr val="tx1"/>
                </a:solidFill>
              </a:rPr>
              <a:t>.</a:t>
            </a:r>
          </a:p>
          <a:p>
            <a:pPr algn="just" rtl="1" eaLnBrk="1" hangingPunct="1">
              <a:buClrTx/>
              <a:buSzPct val="100000"/>
              <a:buFont typeface="Arial" pitchFamily="34" charset="0"/>
              <a:buChar char="•"/>
            </a:pPr>
            <a:r>
              <a:rPr lang="ar-EG" sz="2800" b="0" dirty="0" smtClean="0">
                <a:solidFill>
                  <a:schemeClr val="tx1"/>
                </a:solidFill>
              </a:rPr>
              <a:t>اذا اثر فيك صانعوا القرار بما يسعون للحصول عليه من اجابات</a:t>
            </a:r>
            <a:r>
              <a:rPr lang="ar-LB" sz="2800" b="0" dirty="0" smtClean="0">
                <a:solidFill>
                  <a:schemeClr val="tx1"/>
                </a:solidFill>
              </a:rPr>
              <a:t> </a:t>
            </a:r>
            <a:r>
              <a:rPr lang="ar-EG" sz="2800" b="0" dirty="0" smtClean="0">
                <a:solidFill>
                  <a:schemeClr val="tx1"/>
                </a:solidFill>
              </a:rPr>
              <a:t>فسوف تكون فى وضع افضل لكى تاثر عليهم</a:t>
            </a:r>
            <a:r>
              <a:rPr lang="ar-LB" sz="2800" b="0" dirty="0" smtClean="0">
                <a:solidFill>
                  <a:schemeClr val="tx1"/>
                </a:solidFill>
              </a:rPr>
              <a:t>.</a:t>
            </a:r>
          </a:p>
          <a:p>
            <a:pPr algn="just" rtl="1" eaLnBrk="1" hangingPunct="1">
              <a:buClrTx/>
              <a:buSzPct val="100000"/>
              <a:buFont typeface="Arial" pitchFamily="34" charset="0"/>
              <a:buChar char="•"/>
            </a:pPr>
            <a:endParaRPr lang="ar-LB" sz="2800" b="0" dirty="0" smtClean="0">
              <a:solidFill>
                <a:schemeClr val="tx1"/>
              </a:solidFill>
            </a:endParaRPr>
          </a:p>
        </p:txBody>
      </p:sp>
      <p:pic>
        <p:nvPicPr>
          <p:cNvPr id="195588" name="Picture 4" descr="Discussion ROPME 2"/>
          <p:cNvPicPr>
            <a:picLocks noChangeAspect="1" noChangeArrowheads="1"/>
          </p:cNvPicPr>
          <p:nvPr/>
        </p:nvPicPr>
        <p:blipFill>
          <a:blip r:embed="rId3" cstate="print"/>
          <a:srcRect/>
          <a:stretch>
            <a:fillRect/>
          </a:stretch>
        </p:blipFill>
        <p:spPr bwMode="auto">
          <a:xfrm>
            <a:off x="5670550" y="1516063"/>
            <a:ext cx="2940050" cy="2208212"/>
          </a:xfrm>
          <a:prstGeom prst="rect">
            <a:avLst/>
          </a:prstGeom>
          <a:noFill/>
          <a:ln w="9525">
            <a:noFill/>
            <a:miter lim="800000"/>
            <a:headEnd/>
            <a:tailEnd/>
          </a:ln>
        </p:spPr>
      </p:pic>
      <p:pic>
        <p:nvPicPr>
          <p:cNvPr id="195591" name="Picture 7" descr="IS349-042"/>
          <p:cNvPicPr>
            <a:picLocks noChangeAspect="1" noChangeArrowheads="1"/>
          </p:cNvPicPr>
          <p:nvPr/>
        </p:nvPicPr>
        <p:blipFill>
          <a:blip r:embed="rId4" cstate="print"/>
          <a:srcRect l="2055" b="8815"/>
          <a:stretch>
            <a:fillRect/>
          </a:stretch>
        </p:blipFill>
        <p:spPr bwMode="auto">
          <a:xfrm>
            <a:off x="5668963" y="4057650"/>
            <a:ext cx="2886075" cy="2073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5586"/>
                                        </p:tgtEl>
                                        <p:attrNameLst>
                                          <p:attrName>style.visibility</p:attrName>
                                        </p:attrNameLst>
                                      </p:cBhvr>
                                      <p:to>
                                        <p:strVal val="visible"/>
                                      </p:to>
                                    </p:set>
                                    <p:animEffect transition="in" filter="fade">
                                      <p:cBhvr>
                                        <p:cTn id="7" dur="2000"/>
                                        <p:tgtEl>
                                          <p:spTgt spid="1955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5587">
                                            <p:txEl>
                                              <p:pRg st="0" end="0"/>
                                            </p:txEl>
                                          </p:spTgt>
                                        </p:tgtEl>
                                        <p:attrNameLst>
                                          <p:attrName>style.visibility</p:attrName>
                                        </p:attrNameLst>
                                      </p:cBhvr>
                                      <p:to>
                                        <p:strVal val="visible"/>
                                      </p:to>
                                    </p:set>
                                    <p:animEffect transition="in" filter="wipe(left)">
                                      <p:cBhvr>
                                        <p:cTn id="12" dur="500"/>
                                        <p:tgtEl>
                                          <p:spTgt spid="1955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5587">
                                            <p:txEl>
                                              <p:pRg st="1" end="1"/>
                                            </p:txEl>
                                          </p:spTgt>
                                        </p:tgtEl>
                                        <p:attrNameLst>
                                          <p:attrName>style.visibility</p:attrName>
                                        </p:attrNameLst>
                                      </p:cBhvr>
                                      <p:to>
                                        <p:strVal val="visible"/>
                                      </p:to>
                                    </p:set>
                                    <p:animEffect transition="in" filter="wipe(left)">
                                      <p:cBhvr>
                                        <p:cTn id="17" dur="500"/>
                                        <p:tgtEl>
                                          <p:spTgt spid="1955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5587">
                                            <p:txEl>
                                              <p:pRg st="2" end="2"/>
                                            </p:txEl>
                                          </p:spTgt>
                                        </p:tgtEl>
                                        <p:attrNameLst>
                                          <p:attrName>style.visibility</p:attrName>
                                        </p:attrNameLst>
                                      </p:cBhvr>
                                      <p:to>
                                        <p:strVal val="visible"/>
                                      </p:to>
                                    </p:set>
                                    <p:animEffect transition="in" filter="wipe(left)">
                                      <p:cBhvr>
                                        <p:cTn id="22" dur="500"/>
                                        <p:tgtEl>
                                          <p:spTgt spid="1955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195588"/>
                                        </p:tgtEl>
                                        <p:attrNameLst>
                                          <p:attrName>style.visibility</p:attrName>
                                        </p:attrNameLst>
                                      </p:cBhvr>
                                      <p:to>
                                        <p:strVal val="visible"/>
                                      </p:to>
                                    </p:set>
                                    <p:anim calcmode="lin" valueType="num">
                                      <p:cBhvr>
                                        <p:cTn id="27" dur="1000" fill="hold"/>
                                        <p:tgtEl>
                                          <p:spTgt spid="195588"/>
                                        </p:tgtEl>
                                        <p:attrNameLst>
                                          <p:attrName>ppt_w</p:attrName>
                                        </p:attrNameLst>
                                      </p:cBhvr>
                                      <p:tavLst>
                                        <p:tav tm="0">
                                          <p:val>
                                            <p:fltVal val="0"/>
                                          </p:val>
                                        </p:tav>
                                        <p:tav tm="100000">
                                          <p:val>
                                            <p:strVal val="#ppt_w"/>
                                          </p:val>
                                        </p:tav>
                                      </p:tavLst>
                                    </p:anim>
                                    <p:anim calcmode="lin" valueType="num">
                                      <p:cBhvr>
                                        <p:cTn id="28" dur="1000" fill="hold"/>
                                        <p:tgtEl>
                                          <p:spTgt spid="195588"/>
                                        </p:tgtEl>
                                        <p:attrNameLst>
                                          <p:attrName>ppt_h</p:attrName>
                                        </p:attrNameLst>
                                      </p:cBhvr>
                                      <p:tavLst>
                                        <p:tav tm="0">
                                          <p:val>
                                            <p:fltVal val="0"/>
                                          </p:val>
                                        </p:tav>
                                        <p:tav tm="100000">
                                          <p:val>
                                            <p:strVal val="#ppt_h"/>
                                          </p:val>
                                        </p:tav>
                                      </p:tavLst>
                                    </p:anim>
                                    <p:anim calcmode="lin" valueType="num">
                                      <p:cBhvr>
                                        <p:cTn id="29" dur="1000" fill="hold"/>
                                        <p:tgtEl>
                                          <p:spTgt spid="195588"/>
                                        </p:tgtEl>
                                        <p:attrNameLst>
                                          <p:attrName>style.rotation</p:attrName>
                                        </p:attrNameLst>
                                      </p:cBhvr>
                                      <p:tavLst>
                                        <p:tav tm="0">
                                          <p:val>
                                            <p:fltVal val="90"/>
                                          </p:val>
                                        </p:tav>
                                        <p:tav tm="100000">
                                          <p:val>
                                            <p:fltVal val="0"/>
                                          </p:val>
                                        </p:tav>
                                      </p:tavLst>
                                    </p:anim>
                                    <p:animEffect transition="in" filter="fade">
                                      <p:cBhvr>
                                        <p:cTn id="30" dur="1000"/>
                                        <p:tgtEl>
                                          <p:spTgt spid="19558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iterate type="lt">
                                    <p:tmPct val="5000"/>
                                  </p:iterate>
                                  <p:childTnLst>
                                    <p:set>
                                      <p:cBhvr>
                                        <p:cTn id="34" dur="1" fill="hold">
                                          <p:stCondLst>
                                            <p:cond delay="0"/>
                                          </p:stCondLst>
                                        </p:cTn>
                                        <p:tgtEl>
                                          <p:spTgt spid="195591"/>
                                        </p:tgtEl>
                                        <p:attrNameLst>
                                          <p:attrName>style.visibility</p:attrName>
                                        </p:attrNameLst>
                                      </p:cBhvr>
                                      <p:to>
                                        <p:strVal val="visible"/>
                                      </p:to>
                                    </p:set>
                                    <p:anim calcmode="lin" valueType="num">
                                      <p:cBhvr>
                                        <p:cTn id="35" dur="1000" fill="hold"/>
                                        <p:tgtEl>
                                          <p:spTgt spid="195591"/>
                                        </p:tgtEl>
                                        <p:attrNameLst>
                                          <p:attrName>ppt_w</p:attrName>
                                        </p:attrNameLst>
                                      </p:cBhvr>
                                      <p:tavLst>
                                        <p:tav tm="0">
                                          <p:val>
                                            <p:fltVal val="0"/>
                                          </p:val>
                                        </p:tav>
                                        <p:tav tm="100000">
                                          <p:val>
                                            <p:strVal val="#ppt_w"/>
                                          </p:val>
                                        </p:tav>
                                      </p:tavLst>
                                    </p:anim>
                                    <p:anim calcmode="lin" valueType="num">
                                      <p:cBhvr>
                                        <p:cTn id="36" dur="1000" fill="hold"/>
                                        <p:tgtEl>
                                          <p:spTgt spid="195591"/>
                                        </p:tgtEl>
                                        <p:attrNameLst>
                                          <p:attrName>ppt_h</p:attrName>
                                        </p:attrNameLst>
                                      </p:cBhvr>
                                      <p:tavLst>
                                        <p:tav tm="0">
                                          <p:val>
                                            <p:fltVal val="0"/>
                                          </p:val>
                                        </p:tav>
                                        <p:tav tm="100000">
                                          <p:val>
                                            <p:strVal val="#ppt_h"/>
                                          </p:val>
                                        </p:tav>
                                      </p:tavLst>
                                    </p:anim>
                                    <p:anim calcmode="lin" valueType="num">
                                      <p:cBhvr>
                                        <p:cTn id="37" dur="1000" fill="hold"/>
                                        <p:tgtEl>
                                          <p:spTgt spid="195591"/>
                                        </p:tgtEl>
                                        <p:attrNameLst>
                                          <p:attrName>style.rotation</p:attrName>
                                        </p:attrNameLst>
                                      </p:cBhvr>
                                      <p:tavLst>
                                        <p:tav tm="0">
                                          <p:val>
                                            <p:fltVal val="90"/>
                                          </p:val>
                                        </p:tav>
                                        <p:tav tm="100000">
                                          <p:val>
                                            <p:fltVal val="0"/>
                                          </p:val>
                                        </p:tav>
                                      </p:tavLst>
                                    </p:anim>
                                    <p:animEffect transition="in" filter="fade">
                                      <p:cBhvr>
                                        <p:cTn id="38" dur="1000"/>
                                        <p:tgtEl>
                                          <p:spTgt spid="195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P spid="195587" grpId="0" build="p"/>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5322</TotalTime>
  <Words>3848</Words>
  <Application>Microsoft Office PowerPoint</Application>
  <PresentationFormat>On-screen Show (4:3)</PresentationFormat>
  <Paragraphs>541</Paragraphs>
  <Slides>83</Slides>
  <Notes>83</Notes>
  <HiddenSlides>0</HiddenSlides>
  <MMClips>0</MMClips>
  <ScaleCrop>false</ScaleCrop>
  <HeadingPairs>
    <vt:vector size="4" baseType="variant">
      <vt:variant>
        <vt:lpstr>Theme</vt:lpstr>
      </vt:variant>
      <vt:variant>
        <vt:i4>5</vt:i4>
      </vt:variant>
      <vt:variant>
        <vt:lpstr>Slide Titles</vt:lpstr>
      </vt:variant>
      <vt:variant>
        <vt:i4>83</vt:i4>
      </vt:variant>
    </vt:vector>
  </HeadingPairs>
  <TitlesOfParts>
    <vt:vector size="88" baseType="lpstr">
      <vt:lpstr>Custom Design</vt:lpstr>
      <vt:lpstr>Default Design</vt:lpstr>
      <vt:lpstr>1_Default Design</vt:lpstr>
      <vt:lpstr>2_Default Design</vt:lpstr>
      <vt:lpstr>3_Default Design</vt:lpstr>
      <vt:lpstr>Slide 1</vt:lpstr>
      <vt:lpstr>لمحة عامة على الجلسات</vt:lpstr>
      <vt:lpstr>                نظرة عامة </vt:lpstr>
      <vt:lpstr>مخرجات الوحدة التدريبية</vt:lpstr>
      <vt:lpstr>أهداف الورشة  </vt:lpstr>
      <vt:lpstr>Slide 6</vt:lpstr>
      <vt:lpstr>فهم عملية التقييم البيئي المتكامل الوطنية بشكل قائم على المفاهيم</vt:lpstr>
      <vt:lpstr>نماذج من صنع القرار</vt:lpstr>
      <vt:lpstr>تأثير العلم على السياسة والسياسة على العلم</vt:lpstr>
      <vt:lpstr>تعريف التأثير</vt:lpstr>
      <vt:lpstr>بمعنى أوسع</vt:lpstr>
      <vt:lpstr>Slide 12</vt:lpstr>
      <vt:lpstr>نقاط للمساعدة على الحل</vt:lpstr>
      <vt:lpstr>Slide 14</vt:lpstr>
      <vt:lpstr>لمحة عامة عن الجلسات</vt:lpstr>
      <vt:lpstr>عملية التأثير</vt:lpstr>
      <vt:lpstr>ما هي استراتيجية التأثير؟</vt:lpstr>
      <vt:lpstr>متى يكون الوقت ملائما لتحضيرها؟</vt:lpstr>
      <vt:lpstr>من الذي يعده؟</vt:lpstr>
      <vt:lpstr>مراحل عملية التقييم البيئي المتكامل القائم على توقعات البيئة العالمية</vt:lpstr>
      <vt:lpstr>Slide 21</vt:lpstr>
      <vt:lpstr>Slide 22</vt:lpstr>
      <vt:lpstr>اعتبارات استراتيجية التأثير</vt:lpstr>
      <vt:lpstr>Slide 24</vt:lpstr>
      <vt:lpstr> بعض الاعتبارات فى استراتيجية التأثير</vt:lpstr>
      <vt:lpstr>الاعتبارات الخاصة باستراتيجية التأثير</vt:lpstr>
      <vt:lpstr>تمرين: تهيئة المجال أمام استراتيجية التأثير</vt:lpstr>
      <vt:lpstr>تمرين: تهيئة المجال أمام استراتيجية التأثير</vt:lpstr>
      <vt:lpstr>تمرين: تهيئة المجال أمام استراتيجية التأثير</vt:lpstr>
      <vt:lpstr>فهم دورات جذب الانتباه للقضايا </vt:lpstr>
      <vt:lpstr>Slide 31</vt:lpstr>
      <vt:lpstr>ثلاث مراحل فى تطور القضية</vt:lpstr>
      <vt:lpstr>ثلاث مراحل فى تطور القضية</vt:lpstr>
      <vt:lpstr>Slide 34</vt:lpstr>
      <vt:lpstr>مراحل دورة الاهتمام بقضية</vt:lpstr>
      <vt:lpstr>مناقشة: رادار القضايا</vt:lpstr>
      <vt:lpstr>قضية تغير المناخ في إقليم غرب آسيا</vt:lpstr>
      <vt:lpstr>لمحة عامة عن الجلسات</vt:lpstr>
      <vt:lpstr>  تستند استراتيجية التأثيرعلى أنشطة الاتصالات... </vt:lpstr>
      <vt:lpstr>خطوات بناء استراتيجية التأثير</vt:lpstr>
      <vt:lpstr>اعتبارات خاصة ببناء استراتيجية التأثير</vt:lpstr>
      <vt:lpstr>Slide 42</vt:lpstr>
      <vt:lpstr>الخطوة الأولى: صياغة بيان "التغيير" </vt:lpstr>
      <vt:lpstr>Slide 44</vt:lpstr>
      <vt:lpstr>أمثلة على بيانات التغيير</vt:lpstr>
      <vt:lpstr>Slide 46</vt:lpstr>
      <vt:lpstr>Slide 47</vt:lpstr>
      <vt:lpstr> الخطوة الثانية: إدارة العلاقات</vt:lpstr>
      <vt:lpstr>Slide 49</vt:lpstr>
      <vt:lpstr>وضع وجها إنسانيا للفاعلين فى التغيير</vt:lpstr>
      <vt:lpstr>القادة والثوار</vt:lpstr>
      <vt:lpstr>الفنانون والترفهيين</vt:lpstr>
      <vt:lpstr> المانحين </vt:lpstr>
      <vt:lpstr>البناة وكبار رجال العمال</vt:lpstr>
      <vt:lpstr>أبطال ورواد</vt:lpstr>
      <vt:lpstr>علماء ومفكرون</vt:lpstr>
      <vt:lpstr>Slide 57</vt:lpstr>
      <vt:lpstr>وجوه من غرب آسيا</vt:lpstr>
      <vt:lpstr>الخطوة الثالثة: إدارة المعرفة</vt:lpstr>
      <vt:lpstr>الخطوة الرابعة: إدارة الفرص</vt:lpstr>
      <vt:lpstr>الخطوة الخامسة: التطوير والتنفيذ؟   الرصد والتقييم والتحسين </vt:lpstr>
      <vt:lpstr>مثال لقاعدة بيانات</vt:lpstr>
      <vt:lpstr>التواصل للتغييرات السلوكية المحتملة عند الأطراف المستهدفين</vt:lpstr>
      <vt:lpstr>تمرين: تأثير عملية التقييم البيئي المتكامل وتوقعات البيئة العالمية </vt:lpstr>
      <vt:lpstr>دراسات حالة للتقييمات التي لها تأثير</vt:lpstr>
      <vt:lpstr>Slide 66</vt:lpstr>
      <vt:lpstr>استراتيجية مملكة البحرين لتعزيز الوعي العام </vt:lpstr>
      <vt:lpstr>Slide 68</vt:lpstr>
      <vt:lpstr>Slide 69</vt:lpstr>
      <vt:lpstr>Slide 70</vt:lpstr>
      <vt:lpstr>Slide 71</vt:lpstr>
      <vt:lpstr>Slide 72</vt:lpstr>
      <vt:lpstr>Slide 73</vt:lpstr>
      <vt:lpstr>Slide 74</vt:lpstr>
      <vt:lpstr>دراسات حالة للتقييمات التي لها تأثير</vt:lpstr>
      <vt:lpstr>Slide 76</vt:lpstr>
      <vt:lpstr>الخطوة 1: صياغة بيان التأثير</vt:lpstr>
      <vt:lpstr>الخطوة 2: تحديد هوية من تحاول التأثير عليه</vt:lpstr>
      <vt:lpstr>الخطوة 3: المعرفة المراد تحصيلها وكيفية القيام بذلك</vt:lpstr>
      <vt:lpstr>الخطوة 4: التخطيط لكيفية جذب انتباه ”الجمهور المستهدف“ إلي التقرير </vt:lpstr>
      <vt:lpstr>تجميع أجزاء الاستراتيجية المختلفة مع بعضها البعض</vt:lpstr>
      <vt:lpstr>الخطوة 5: الرصد والتقييم والتحسين</vt:lpstr>
      <vt:lpstr>Slide 83</vt:lpstr>
    </vt:vector>
  </TitlesOfParts>
  <Company>U 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 R</dc:creator>
  <cp:lastModifiedBy>Mona Radwan</cp:lastModifiedBy>
  <cp:revision>392</cp:revision>
  <cp:lastPrinted>2012-05-28T16:09:26Z</cp:lastPrinted>
  <dcterms:created xsi:type="dcterms:W3CDTF">2007-03-03T11:09:32Z</dcterms:created>
  <dcterms:modified xsi:type="dcterms:W3CDTF">2013-02-18T12:47:03Z</dcterms:modified>
</cp:coreProperties>
</file>