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750" r:id="rId2"/>
    <p:sldId id="719" r:id="rId3"/>
    <p:sldId id="720" r:id="rId4"/>
    <p:sldId id="752" r:id="rId5"/>
    <p:sldId id="721" r:id="rId6"/>
    <p:sldId id="722" r:id="rId7"/>
    <p:sldId id="753" r:id="rId8"/>
    <p:sldId id="754" r:id="rId9"/>
    <p:sldId id="724" r:id="rId10"/>
    <p:sldId id="755" r:id="rId11"/>
    <p:sldId id="756" r:id="rId12"/>
    <p:sldId id="757" r:id="rId13"/>
    <p:sldId id="758" r:id="rId14"/>
    <p:sldId id="725" r:id="rId15"/>
    <p:sldId id="726" r:id="rId16"/>
    <p:sldId id="759" r:id="rId17"/>
    <p:sldId id="760" r:id="rId18"/>
    <p:sldId id="761" r:id="rId19"/>
    <p:sldId id="762" r:id="rId20"/>
    <p:sldId id="763" r:id="rId21"/>
    <p:sldId id="764" r:id="rId22"/>
    <p:sldId id="727" r:id="rId23"/>
    <p:sldId id="765" r:id="rId24"/>
    <p:sldId id="766" r:id="rId25"/>
    <p:sldId id="767" r:id="rId26"/>
    <p:sldId id="709" r:id="rId27"/>
    <p:sldId id="768" r:id="rId28"/>
    <p:sldId id="769" r:id="rId29"/>
    <p:sldId id="770" r:id="rId30"/>
    <p:sldId id="728" r:id="rId31"/>
    <p:sldId id="729" r:id="rId32"/>
    <p:sldId id="730" r:id="rId33"/>
    <p:sldId id="731" r:id="rId34"/>
    <p:sldId id="732" r:id="rId35"/>
    <p:sldId id="733" r:id="rId36"/>
    <p:sldId id="771" r:id="rId37"/>
    <p:sldId id="772" r:id="rId38"/>
    <p:sldId id="734" r:id="rId39"/>
    <p:sldId id="773" r:id="rId40"/>
    <p:sldId id="774" r:id="rId41"/>
    <p:sldId id="735" r:id="rId42"/>
    <p:sldId id="736" r:id="rId43"/>
    <p:sldId id="737" r:id="rId44"/>
    <p:sldId id="738" r:id="rId45"/>
    <p:sldId id="739" r:id="rId46"/>
    <p:sldId id="740" r:id="rId47"/>
    <p:sldId id="741" r:id="rId48"/>
    <p:sldId id="716" r:id="rId49"/>
    <p:sldId id="751" r:id="rId50"/>
    <p:sldId id="776" r:id="rId51"/>
    <p:sldId id="777" r:id="rId52"/>
    <p:sldId id="742" r:id="rId53"/>
    <p:sldId id="779" r:id="rId54"/>
    <p:sldId id="743" r:id="rId55"/>
    <p:sldId id="744" r:id="rId56"/>
    <p:sldId id="745" r:id="rId57"/>
    <p:sldId id="746" r:id="rId58"/>
    <p:sldId id="747" r:id="rId59"/>
    <p:sldId id="748" r:id="rId60"/>
    <p:sldId id="749" r:id="rId61"/>
    <p:sldId id="780" r:id="rId62"/>
    <p:sldId id="781" r:id="rId63"/>
    <p:sldId id="713" r:id="rId64"/>
    <p:sldId id="718" r:id="rId65"/>
    <p:sldId id="708" r:id="rId66"/>
  </p:sldIdLst>
  <p:sldSz cx="9144000" cy="6858000" type="screen4x3"/>
  <p:notesSz cx="6858000" cy="9144000"/>
  <p:defaultTex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sz="800" kern="1200">
        <a:solidFill>
          <a:schemeClr val="tx1"/>
        </a:solidFill>
        <a:latin typeface="Arial" charset="0"/>
        <a:ea typeface="+mn-ea"/>
        <a:cs typeface="Arial" charset="0"/>
      </a:defRPr>
    </a:lvl2pPr>
    <a:lvl3pPr marL="914400" algn="l" rtl="0" fontAlgn="base">
      <a:spcBef>
        <a:spcPct val="0"/>
      </a:spcBef>
      <a:spcAft>
        <a:spcPct val="0"/>
      </a:spcAft>
      <a:defRPr sz="800" kern="1200">
        <a:solidFill>
          <a:schemeClr val="tx1"/>
        </a:solidFill>
        <a:latin typeface="Arial" charset="0"/>
        <a:ea typeface="+mn-ea"/>
        <a:cs typeface="Arial" charset="0"/>
      </a:defRPr>
    </a:lvl3pPr>
    <a:lvl4pPr marL="1371600" algn="l" rtl="0" fontAlgn="base">
      <a:spcBef>
        <a:spcPct val="0"/>
      </a:spcBef>
      <a:spcAft>
        <a:spcPct val="0"/>
      </a:spcAft>
      <a:defRPr sz="800" kern="1200">
        <a:solidFill>
          <a:schemeClr val="tx1"/>
        </a:solidFill>
        <a:latin typeface="Arial" charset="0"/>
        <a:ea typeface="+mn-ea"/>
        <a:cs typeface="Arial" charset="0"/>
      </a:defRPr>
    </a:lvl4pPr>
    <a:lvl5pPr marL="1828800" algn="l"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4BA"/>
    <a:srgbClr val="FFFF00"/>
    <a:srgbClr val="FFCC99"/>
    <a:srgbClr val="66FFCC"/>
    <a:srgbClr val="FFFFFF"/>
    <a:srgbClr val="CCECFF"/>
    <a:srgbClr val="99CC00"/>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38" autoAdjust="0"/>
    <p:restoredTop sz="95618" autoAdjust="0"/>
  </p:normalViewPr>
  <p:slideViewPr>
    <p:cSldViewPr>
      <p:cViewPr>
        <p:scale>
          <a:sx n="70" d="100"/>
          <a:sy n="70" d="100"/>
        </p:scale>
        <p:origin x="-858" y="-726"/>
      </p:cViewPr>
      <p:guideLst>
        <p:guide orient="horz" pos="2160"/>
        <p:guide pos="2880"/>
      </p:guideLst>
    </p:cSldViewPr>
  </p:slideViewPr>
  <p:outlineViewPr>
    <p:cViewPr>
      <p:scale>
        <a:sx n="33" d="100"/>
        <a:sy n="33" d="100"/>
      </p:scale>
      <p:origin x="0" y="504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58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D1AC2D63-E0CB-426F-B86D-D8477FBBA637}" type="slidenum">
              <a:rPr lang="en-US"/>
              <a:pPr>
                <a:defRPr/>
              </a:pPr>
              <a:t>‹#›</a:t>
            </a:fld>
            <a:endParaRPr lang="en-US"/>
          </a:p>
        </p:txBody>
      </p:sp>
    </p:spTree>
    <p:extLst>
      <p:ext uri="{BB962C8B-B14F-4D97-AF65-F5344CB8AC3E}">
        <p14:creationId xmlns:p14="http://schemas.microsoft.com/office/powerpoint/2010/main" xmlns="" val="692861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2C118B7-5CE9-4491-A842-C800C13B4118}" type="slidenum">
              <a:rPr lang="en-US" smtClean="0"/>
              <a:pPr>
                <a:defRPr/>
              </a:pPr>
              <a:t>1</a:t>
            </a:fld>
            <a:endParaRPr lang="en-US"/>
          </a:p>
        </p:txBody>
      </p:sp>
    </p:spTree>
    <p:extLst>
      <p:ext uri="{BB962C8B-B14F-4D97-AF65-F5344CB8AC3E}">
        <p14:creationId xmlns:p14="http://schemas.microsoft.com/office/powerpoint/2010/main" xmlns="" val="382076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26</a:t>
            </a:fld>
            <a:endParaRPr lang="en-US"/>
          </a:p>
        </p:txBody>
      </p:sp>
    </p:spTree>
    <p:extLst>
      <p:ext uri="{BB962C8B-B14F-4D97-AF65-F5344CB8AC3E}">
        <p14:creationId xmlns:p14="http://schemas.microsoft.com/office/powerpoint/2010/main" xmlns="" val="117991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30</a:t>
            </a:fld>
            <a:endParaRPr lang="en-US"/>
          </a:p>
        </p:txBody>
      </p:sp>
    </p:spTree>
    <p:extLst>
      <p:ext uri="{BB962C8B-B14F-4D97-AF65-F5344CB8AC3E}">
        <p14:creationId xmlns:p14="http://schemas.microsoft.com/office/powerpoint/2010/main" xmlns="" val="83270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31</a:t>
            </a:fld>
            <a:endParaRPr lang="en-US"/>
          </a:p>
        </p:txBody>
      </p:sp>
    </p:spTree>
    <p:extLst>
      <p:ext uri="{BB962C8B-B14F-4D97-AF65-F5344CB8AC3E}">
        <p14:creationId xmlns:p14="http://schemas.microsoft.com/office/powerpoint/2010/main" xmlns="" val="241157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32</a:t>
            </a:fld>
            <a:endParaRPr lang="en-US"/>
          </a:p>
        </p:txBody>
      </p:sp>
    </p:spTree>
    <p:extLst>
      <p:ext uri="{BB962C8B-B14F-4D97-AF65-F5344CB8AC3E}">
        <p14:creationId xmlns:p14="http://schemas.microsoft.com/office/powerpoint/2010/main" xmlns="" val="522599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33</a:t>
            </a:fld>
            <a:endParaRPr lang="en-US"/>
          </a:p>
        </p:txBody>
      </p:sp>
    </p:spTree>
    <p:extLst>
      <p:ext uri="{BB962C8B-B14F-4D97-AF65-F5344CB8AC3E}">
        <p14:creationId xmlns:p14="http://schemas.microsoft.com/office/powerpoint/2010/main" xmlns="" val="174976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34</a:t>
            </a:fld>
            <a:endParaRPr lang="en-US"/>
          </a:p>
        </p:txBody>
      </p:sp>
    </p:spTree>
    <p:extLst>
      <p:ext uri="{BB962C8B-B14F-4D97-AF65-F5344CB8AC3E}">
        <p14:creationId xmlns:p14="http://schemas.microsoft.com/office/powerpoint/2010/main" xmlns="" val="5772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35</a:t>
            </a:fld>
            <a:endParaRPr lang="en-US"/>
          </a:p>
        </p:txBody>
      </p:sp>
    </p:spTree>
    <p:extLst>
      <p:ext uri="{BB962C8B-B14F-4D97-AF65-F5344CB8AC3E}">
        <p14:creationId xmlns:p14="http://schemas.microsoft.com/office/powerpoint/2010/main" xmlns="" val="7853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38</a:t>
            </a:fld>
            <a:endParaRPr lang="en-US"/>
          </a:p>
        </p:txBody>
      </p:sp>
    </p:spTree>
    <p:extLst>
      <p:ext uri="{BB962C8B-B14F-4D97-AF65-F5344CB8AC3E}">
        <p14:creationId xmlns:p14="http://schemas.microsoft.com/office/powerpoint/2010/main" xmlns="" val="101380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A5FED0B-30D4-441C-9F8E-6A4AAA452A83}" type="slidenum">
              <a:rPr lang="en-US" sz="1200">
                <a:ea typeface="MS PGothic" pitchFamily="34" charset="-128"/>
              </a:rPr>
              <a:pPr algn="r" eaLnBrk="0" hangingPunct="0"/>
              <a:t>41</a:t>
            </a:fld>
            <a:endParaRPr lang="en-US" sz="1200">
              <a:ea typeface="MS PGothic" pitchFamily="34"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A paper report has a linear structure, where the reader goes through the contents in a predefined order. Web reports have a hierarchical structure, where the reader can choose to move horizontally from topic to topic, or vertically perusing a topic more in depth. Working in groups of four, take an existing report provided by the instructor and transform the report’s table of contents into a diagram of a web report. The web structure can be displayed on a large poster. Duration of the exercise 1 hour. Present results of the exercise at the plenary. The needs for exercise: A3 paper, markers of 4-5 </a:t>
            </a:r>
            <a:r>
              <a:rPr lang="en-US" dirty="0" err="1" smtClean="0">
                <a:latin typeface="Arial" charset="0"/>
                <a:cs typeface="Arial" charset="0"/>
              </a:rPr>
              <a:t>colours</a:t>
            </a:r>
            <a:r>
              <a:rPr lang="en-US" dirty="0" smtClean="0">
                <a:latin typeface="Arial" charset="0"/>
                <a:cs typeface="Arial"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42</a:t>
            </a:fld>
            <a:endParaRPr lang="en-US"/>
          </a:p>
        </p:txBody>
      </p:sp>
    </p:spTree>
    <p:extLst>
      <p:ext uri="{BB962C8B-B14F-4D97-AF65-F5344CB8AC3E}">
        <p14:creationId xmlns:p14="http://schemas.microsoft.com/office/powerpoint/2010/main" xmlns="" val="53506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2</a:t>
            </a:fld>
            <a:endParaRPr lang="en-US"/>
          </a:p>
        </p:txBody>
      </p:sp>
    </p:spTree>
    <p:extLst>
      <p:ext uri="{BB962C8B-B14F-4D97-AF65-F5344CB8AC3E}">
        <p14:creationId xmlns:p14="http://schemas.microsoft.com/office/powerpoint/2010/main" xmlns="" val="1075487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AD676A1-DA59-4328-A9A4-DC3B00CC1EC3}" type="slidenum">
              <a:rPr lang="en-US" sz="1200">
                <a:ea typeface="MS PGothic" pitchFamily="34" charset="-128"/>
              </a:rPr>
              <a:pPr algn="r" eaLnBrk="0" hangingPunct="0"/>
              <a:t>43</a:t>
            </a:fld>
            <a:endParaRPr lang="en-US" sz="1200">
              <a:ea typeface="MS PGothic" pitchFamily="34"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Visual communication can help us shape the interpretation of data, and strengthen messages delivered through the text. Images, maps and graphics can simplify complicated insights as well as displaying complex information in a very condensed way. So, by using the right images and colours, and by getting your maps and graphics properly done, your assessments messages and readability will be strengthened. See the presentation material on improved visual communication.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44</a:t>
            </a:fld>
            <a:endParaRPr lang="en-US"/>
          </a:p>
        </p:txBody>
      </p:sp>
    </p:spTree>
    <p:extLst>
      <p:ext uri="{BB962C8B-B14F-4D97-AF65-F5344CB8AC3E}">
        <p14:creationId xmlns:p14="http://schemas.microsoft.com/office/powerpoint/2010/main" xmlns="" val="255145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45</a:t>
            </a:fld>
            <a:endParaRPr lang="en-US"/>
          </a:p>
        </p:txBody>
      </p:sp>
    </p:spTree>
    <p:extLst>
      <p:ext uri="{BB962C8B-B14F-4D97-AF65-F5344CB8AC3E}">
        <p14:creationId xmlns:p14="http://schemas.microsoft.com/office/powerpoint/2010/main" xmlns="" val="182273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8025E26-2635-4B2B-842C-C226EE6674E3}" type="slidenum">
              <a:rPr lang="en-US" sz="1200">
                <a:ea typeface="MS PGothic" pitchFamily="34" charset="-128"/>
              </a:rPr>
              <a:pPr algn="r" eaLnBrk="0" hangingPunct="0"/>
              <a:t>46</a:t>
            </a:fld>
            <a:endParaRPr lang="en-US" sz="1200">
              <a:ea typeface="MS PGothic" pitchFamily="34"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47</a:t>
            </a:fld>
            <a:endParaRPr lang="en-US"/>
          </a:p>
        </p:txBody>
      </p:sp>
    </p:spTree>
    <p:extLst>
      <p:ext uri="{BB962C8B-B14F-4D97-AF65-F5344CB8AC3E}">
        <p14:creationId xmlns:p14="http://schemas.microsoft.com/office/powerpoint/2010/main" xmlns="" val="90542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48</a:t>
            </a:fld>
            <a:endParaRPr lang="en-US"/>
          </a:p>
        </p:txBody>
      </p:sp>
    </p:spTree>
    <p:extLst>
      <p:ext uri="{BB962C8B-B14F-4D97-AF65-F5344CB8AC3E}">
        <p14:creationId xmlns:p14="http://schemas.microsoft.com/office/powerpoint/2010/main" xmlns="" val="3685536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49</a:t>
            </a:fld>
            <a:endParaRPr lang="en-US"/>
          </a:p>
        </p:txBody>
      </p:sp>
    </p:spTree>
    <p:extLst>
      <p:ext uri="{BB962C8B-B14F-4D97-AF65-F5344CB8AC3E}">
        <p14:creationId xmlns:p14="http://schemas.microsoft.com/office/powerpoint/2010/main" xmlns="" val="57722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7F9495E-7935-4BFA-AC0A-D929602032C3}" type="slidenum">
              <a:rPr lang="en-US" sz="1200">
                <a:ea typeface="MS PGothic" pitchFamily="34" charset="-128"/>
              </a:rPr>
              <a:pPr algn="r" eaLnBrk="0" hangingPunct="0"/>
              <a:t>52</a:t>
            </a:fld>
            <a:endParaRPr lang="en-US" sz="1200">
              <a:ea typeface="MS PGothic" pitchFamily="34"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54</a:t>
            </a:fld>
            <a:endParaRPr lang="en-US"/>
          </a:p>
        </p:txBody>
      </p:sp>
    </p:spTree>
    <p:extLst>
      <p:ext uri="{BB962C8B-B14F-4D97-AF65-F5344CB8AC3E}">
        <p14:creationId xmlns:p14="http://schemas.microsoft.com/office/powerpoint/2010/main" xmlns="" val="33195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55</a:t>
            </a:fld>
            <a:endParaRPr lang="en-US"/>
          </a:p>
        </p:txBody>
      </p:sp>
    </p:spTree>
    <p:extLst>
      <p:ext uri="{BB962C8B-B14F-4D97-AF65-F5344CB8AC3E}">
        <p14:creationId xmlns:p14="http://schemas.microsoft.com/office/powerpoint/2010/main" xmlns="" val="246218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3</a:t>
            </a:fld>
            <a:endParaRPr lang="en-US"/>
          </a:p>
        </p:txBody>
      </p:sp>
    </p:spTree>
    <p:extLst>
      <p:ext uri="{BB962C8B-B14F-4D97-AF65-F5344CB8AC3E}">
        <p14:creationId xmlns:p14="http://schemas.microsoft.com/office/powerpoint/2010/main" xmlns="" val="1321132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56</a:t>
            </a:fld>
            <a:endParaRPr lang="en-US"/>
          </a:p>
        </p:txBody>
      </p:sp>
    </p:spTree>
    <p:extLst>
      <p:ext uri="{BB962C8B-B14F-4D97-AF65-F5344CB8AC3E}">
        <p14:creationId xmlns:p14="http://schemas.microsoft.com/office/powerpoint/2010/main" xmlns="" val="4033400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57</a:t>
            </a:fld>
            <a:endParaRPr lang="en-US"/>
          </a:p>
        </p:txBody>
      </p:sp>
    </p:spTree>
    <p:extLst>
      <p:ext uri="{BB962C8B-B14F-4D97-AF65-F5344CB8AC3E}">
        <p14:creationId xmlns:p14="http://schemas.microsoft.com/office/powerpoint/2010/main" xmlns="" val="3881436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58</a:t>
            </a:fld>
            <a:endParaRPr lang="en-US"/>
          </a:p>
        </p:txBody>
      </p:sp>
    </p:spTree>
    <p:extLst>
      <p:ext uri="{BB962C8B-B14F-4D97-AF65-F5344CB8AC3E}">
        <p14:creationId xmlns:p14="http://schemas.microsoft.com/office/powerpoint/2010/main" xmlns="" val="315989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59</a:t>
            </a:fld>
            <a:endParaRPr lang="en-US"/>
          </a:p>
        </p:txBody>
      </p:sp>
    </p:spTree>
    <p:extLst>
      <p:ext uri="{BB962C8B-B14F-4D97-AF65-F5344CB8AC3E}">
        <p14:creationId xmlns:p14="http://schemas.microsoft.com/office/powerpoint/2010/main" xmlns="" val="3129555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60</a:t>
            </a:fld>
            <a:endParaRPr lang="en-US"/>
          </a:p>
        </p:txBody>
      </p:sp>
    </p:spTree>
    <p:extLst>
      <p:ext uri="{BB962C8B-B14F-4D97-AF65-F5344CB8AC3E}">
        <p14:creationId xmlns:p14="http://schemas.microsoft.com/office/powerpoint/2010/main" xmlns="" val="1982803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63</a:t>
            </a:fld>
            <a:endParaRPr lang="en-US"/>
          </a:p>
        </p:txBody>
      </p:sp>
    </p:spTree>
    <p:extLst>
      <p:ext uri="{BB962C8B-B14F-4D97-AF65-F5344CB8AC3E}">
        <p14:creationId xmlns:p14="http://schemas.microsoft.com/office/powerpoint/2010/main" xmlns="" val="2358745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64</a:t>
            </a:fld>
            <a:endParaRPr lang="en-US"/>
          </a:p>
        </p:txBody>
      </p:sp>
    </p:spTree>
    <p:extLst>
      <p:ext uri="{BB962C8B-B14F-4D97-AF65-F5344CB8AC3E}">
        <p14:creationId xmlns:p14="http://schemas.microsoft.com/office/powerpoint/2010/main" xmlns="" val="1817447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65</a:t>
            </a:fld>
            <a:endParaRPr lang="en-US"/>
          </a:p>
        </p:txBody>
      </p:sp>
    </p:spTree>
    <p:extLst>
      <p:ext uri="{BB962C8B-B14F-4D97-AF65-F5344CB8AC3E}">
        <p14:creationId xmlns:p14="http://schemas.microsoft.com/office/powerpoint/2010/main" xmlns="" val="345647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8115420-1FD7-401E-B398-D0D38D0E6AA5}" type="slidenum">
              <a:rPr lang="en-US" sz="1200">
                <a:ea typeface="MS PGothic" pitchFamily="34" charset="-128"/>
              </a:rPr>
              <a:pPr algn="r" eaLnBrk="0" hangingPunct="0"/>
              <a:t>5</a:t>
            </a:fld>
            <a:endParaRPr lang="en-US" sz="1200">
              <a:ea typeface="MS PGothic"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i="1"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6</a:t>
            </a:fld>
            <a:endParaRPr lang="en-US"/>
          </a:p>
        </p:txBody>
      </p:sp>
    </p:spTree>
    <p:extLst>
      <p:ext uri="{BB962C8B-B14F-4D97-AF65-F5344CB8AC3E}">
        <p14:creationId xmlns:p14="http://schemas.microsoft.com/office/powerpoint/2010/main" xmlns="" val="267318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9</a:t>
            </a:fld>
            <a:endParaRPr lang="en-US"/>
          </a:p>
        </p:txBody>
      </p:sp>
    </p:spTree>
    <p:extLst>
      <p:ext uri="{BB962C8B-B14F-4D97-AF65-F5344CB8AC3E}">
        <p14:creationId xmlns:p14="http://schemas.microsoft.com/office/powerpoint/2010/main" xmlns="" val="360468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F578AE0-6A6F-4CE9-AD21-4C4AF6B4F75F}" type="slidenum">
              <a:rPr lang="en-US" sz="1200">
                <a:ea typeface="MS PGothic" pitchFamily="34" charset="-128"/>
              </a:rPr>
              <a:pPr algn="r" eaLnBrk="0" hangingPunct="0"/>
              <a:t>14</a:t>
            </a:fld>
            <a:endParaRPr lang="en-US" sz="1200">
              <a:ea typeface="MS PGothic" pitchFamily="34"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AC2D63-E0CB-426F-B86D-D8477FBBA637}" type="slidenum">
              <a:rPr lang="en-US" smtClean="0"/>
              <a:pPr>
                <a:defRPr/>
              </a:pPr>
              <a:t>15</a:t>
            </a:fld>
            <a:endParaRPr lang="en-US"/>
          </a:p>
        </p:txBody>
      </p:sp>
    </p:spTree>
    <p:extLst>
      <p:ext uri="{BB962C8B-B14F-4D97-AF65-F5344CB8AC3E}">
        <p14:creationId xmlns:p14="http://schemas.microsoft.com/office/powerpoint/2010/main" xmlns="" val="331034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F14F0CE-BBA2-4743-8064-8DEA6BA6532B}" type="slidenum">
              <a:rPr lang="en-US" sz="1200">
                <a:ea typeface="MS PGothic" pitchFamily="34" charset="-128"/>
              </a:rPr>
              <a:pPr algn="r" eaLnBrk="0" hangingPunct="0"/>
              <a:t>22</a:t>
            </a:fld>
            <a:endParaRPr lang="en-US" sz="1200">
              <a:ea typeface="MS PGothic"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3E6D6D9-5ED5-4799-8619-B3A17A63947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70D0CF-2865-4403-BA69-2C4E95EF0E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A8110-9D38-4825-8842-EC26B70664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488D2A-33F5-4B88-AFA3-341A3B9D51C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6E3AF-05B0-4795-8D84-C80AC8634CB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F1182B-73FC-4B1E-AF91-AAF79F8E2B9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7CC814-9567-4F9B-BD8A-0AC65CD91D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844A9F-15C0-46C4-9410-FB0F21B843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7002C-BB9C-4034-A4C2-D8FB2E4D95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1CB80B-6FD6-4253-9F54-07426397C42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EDB5CB-5B3D-4ED9-82DF-F8CE2557EC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B50F8D-FC45-4C80-9BE5-4C1F93A4A4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96D96E-4132-43AC-B666-CFF1D9095F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589688-12C5-4E76-AFE8-FC103E2B8E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8FF6FC2E-12FD-4F1C-9208-DC20494D77D2}" type="slidenum">
              <a:rPr lang="en-US"/>
              <a:pPr>
                <a:defRPr/>
              </a:pPr>
              <a:t>‹#›</a:t>
            </a:fld>
            <a:endParaRPr lang="en-US"/>
          </a:p>
        </p:txBody>
      </p:sp>
      <p:sp>
        <p:nvSpPr>
          <p:cNvPr id="103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sz="1400">
              <a:latin typeface="Arial" pitchFamily="34" charset="0"/>
              <a:cs typeface="Arial" pitchFamily="34" charset="0"/>
            </a:endParaRPr>
          </a:p>
        </p:txBody>
      </p:sp>
      <p:sp>
        <p:nvSpPr>
          <p:cNvPr id="1033"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sz="1400">
              <a:latin typeface="Arial" pitchFamily="34" charset="0"/>
              <a:cs typeface="Arial" pitchFamily="34" charset="0"/>
            </a:endParaRPr>
          </a:p>
        </p:txBody>
      </p:sp>
      <p:sp>
        <p:nvSpPr>
          <p:cNvPr id="1035"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sz="1400">
              <a:latin typeface="Arial" pitchFamily="34" charset="0"/>
              <a:cs typeface="Arial" pitchFamily="34" charset="0"/>
            </a:endParaRPr>
          </a:p>
        </p:txBody>
      </p:sp>
      <p:pic>
        <p:nvPicPr>
          <p:cNvPr id="2057" name="Picture 12" descr="Untitled-2"/>
          <p:cNvPicPr>
            <a:picLocks noChangeAspect="1" noChangeArrowheads="1"/>
          </p:cNvPicPr>
          <p:nvPr userDrawn="1"/>
        </p:nvPicPr>
        <p:blipFill>
          <a:blip r:embed="rId18" cstate="print"/>
          <a:srcRect/>
          <a:stretch>
            <a:fillRect/>
          </a:stretch>
        </p:blipFill>
        <p:spPr bwMode="auto">
          <a:xfrm>
            <a:off x="7696200" y="152400"/>
            <a:ext cx="1271588" cy="1447800"/>
          </a:xfrm>
          <a:prstGeom prst="rect">
            <a:avLst/>
          </a:prstGeom>
          <a:noFill/>
          <a:ln w="9525">
            <a:noFill/>
            <a:miter lim="800000"/>
            <a:headEnd/>
            <a:tailEnd/>
          </a:ln>
        </p:spPr>
      </p:pic>
      <p:pic>
        <p:nvPicPr>
          <p:cNvPr id="2058" name="Picture 13" descr="Untitled-1"/>
          <p:cNvPicPr>
            <a:picLocks noChangeAspect="1" noChangeArrowheads="1"/>
          </p:cNvPicPr>
          <p:nvPr userDrawn="1"/>
        </p:nvPicPr>
        <p:blipFill>
          <a:blip r:embed="rId19"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5" r:id="rId1"/>
    <p:sldLayoutId id="2147484123" r:id="rId2"/>
    <p:sldLayoutId id="2147484124" r:id="rId3"/>
    <p:sldLayoutId id="2147484125" r:id="rId4"/>
    <p:sldLayoutId id="2147484126" r:id="rId5"/>
    <p:sldLayoutId id="2147484127" r:id="rId6"/>
    <p:sldLayoutId id="2147484136" r:id="rId7"/>
    <p:sldLayoutId id="2147484137" r:id="rId8"/>
    <p:sldLayoutId id="2147484128" r:id="rId9"/>
    <p:sldLayoutId id="2147484138" r:id="rId10"/>
    <p:sldLayoutId id="2147484129" r:id="rId11"/>
    <p:sldLayoutId id="2147484130" r:id="rId12"/>
    <p:sldLayoutId id="2147484131" r:id="rId13"/>
    <p:sldLayoutId id="2147484132" r:id="rId14"/>
    <p:sldLayoutId id="2147484133" r:id="rId15"/>
    <p:sldLayoutId id="2147484134"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frecklescassie.files.wordpress.com/2007/04/clipart-tv.gif" TargetMode="Externa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0.wmf"/></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hyperlink" Target="mailto:karen.landmark@grida.no"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http://www.unep.org.bh/Newsroom/pdf/Press%20Release_Bahrain_%20GEO%20Eng.pdf"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www.ead.ae/en/?T=4&amp;ID=1673"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Rectangle 13"/>
          <p:cNvSpPr>
            <a:spLocks noChangeArrowheads="1"/>
          </p:cNvSpPr>
          <p:nvPr/>
        </p:nvSpPr>
        <p:spPr bwMode="auto">
          <a:xfrm>
            <a:off x="0" y="6781800"/>
            <a:ext cx="9144000" cy="76200"/>
          </a:xfrm>
          <a:prstGeom prst="rect">
            <a:avLst/>
          </a:prstGeom>
          <a:solidFill>
            <a:srgbClr val="008080"/>
          </a:solidFill>
          <a:ln w="9525">
            <a:noFill/>
            <a:miter lim="800000"/>
            <a:headEnd/>
            <a:tailEnd/>
          </a:ln>
        </p:spPr>
        <p:txBody>
          <a:bodyPr wrap="none" anchor="ctr"/>
          <a:lstStyle/>
          <a:p>
            <a:pPr eaLnBrk="0" hangingPunct="0"/>
            <a:endParaRPr lang="en-US" sz="4400">
              <a:ea typeface="MS PGothic" pitchFamily="34" charset="-128"/>
            </a:endParaRPr>
          </a:p>
        </p:txBody>
      </p:sp>
      <p:pic>
        <p:nvPicPr>
          <p:cNvPr id="8196" name="Picture 1029" descr="UNEP-Logo"/>
          <p:cNvPicPr>
            <a:picLocks noChangeAspect="1" noChangeArrowheads="1"/>
          </p:cNvPicPr>
          <p:nvPr/>
        </p:nvPicPr>
        <p:blipFill>
          <a:blip r:embed="rId4" cstate="print"/>
          <a:srcRect/>
          <a:stretch>
            <a:fillRect/>
          </a:stretch>
        </p:blipFill>
        <p:spPr bwMode="auto">
          <a:xfrm>
            <a:off x="3810000" y="174625"/>
            <a:ext cx="1431925" cy="1676400"/>
          </a:xfrm>
          <a:prstGeom prst="rect">
            <a:avLst/>
          </a:prstGeom>
          <a:noFill/>
          <a:ln w="9525">
            <a:noFill/>
            <a:miter lim="800000"/>
            <a:headEnd/>
            <a:tailEnd/>
          </a:ln>
        </p:spPr>
      </p:pic>
      <p:sp>
        <p:nvSpPr>
          <p:cNvPr id="6" name="Text Box 9"/>
          <p:cNvSpPr txBox="1">
            <a:spLocks noChangeArrowheads="1"/>
          </p:cNvSpPr>
          <p:nvPr/>
        </p:nvSpPr>
        <p:spPr bwMode="auto">
          <a:xfrm>
            <a:off x="357188" y="2000250"/>
            <a:ext cx="8435975" cy="2154436"/>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4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4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4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4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4000" kern="1200">
                <a:solidFill>
                  <a:schemeClr val="tx1"/>
                </a:solidFill>
                <a:latin typeface="Arial" charset="0"/>
                <a:ea typeface="MS PGothic" pitchFamily="34" charset="-128"/>
                <a:cs typeface="+mn-cs"/>
              </a:defRPr>
            </a:lvl5pPr>
            <a:lvl6pPr marL="2286000" algn="l" defTabSz="914400" rtl="0" eaLnBrk="1" latinLnBrk="0" hangingPunct="1">
              <a:defRPr sz="4000" kern="1200">
                <a:solidFill>
                  <a:schemeClr val="tx1"/>
                </a:solidFill>
                <a:latin typeface="Arial" charset="0"/>
                <a:ea typeface="MS PGothic" pitchFamily="34" charset="-128"/>
                <a:cs typeface="+mn-cs"/>
              </a:defRPr>
            </a:lvl6pPr>
            <a:lvl7pPr marL="2743200" algn="l" defTabSz="914400" rtl="0" eaLnBrk="1" latinLnBrk="0" hangingPunct="1">
              <a:defRPr sz="4000" kern="1200">
                <a:solidFill>
                  <a:schemeClr val="tx1"/>
                </a:solidFill>
                <a:latin typeface="Arial" charset="0"/>
                <a:ea typeface="MS PGothic" pitchFamily="34" charset="-128"/>
                <a:cs typeface="+mn-cs"/>
              </a:defRPr>
            </a:lvl7pPr>
            <a:lvl8pPr marL="3200400" algn="l" defTabSz="914400" rtl="0" eaLnBrk="1" latinLnBrk="0" hangingPunct="1">
              <a:defRPr sz="4000" kern="1200">
                <a:solidFill>
                  <a:schemeClr val="tx1"/>
                </a:solidFill>
                <a:latin typeface="Arial" charset="0"/>
                <a:ea typeface="MS PGothic" pitchFamily="34" charset="-128"/>
                <a:cs typeface="+mn-cs"/>
              </a:defRPr>
            </a:lvl8pPr>
            <a:lvl9pPr marL="3657600" algn="l" defTabSz="914400" rtl="0" eaLnBrk="1" latinLnBrk="0" hangingPunct="1">
              <a:defRPr sz="4000" kern="1200">
                <a:solidFill>
                  <a:schemeClr val="tx1"/>
                </a:solidFill>
                <a:latin typeface="Arial" charset="0"/>
                <a:ea typeface="MS PGothic" pitchFamily="34" charset="-128"/>
                <a:cs typeface="+mn-cs"/>
              </a:defRPr>
            </a:lvl9pPr>
          </a:lstStyle>
          <a:p>
            <a:pPr algn="ctr">
              <a:defRPr/>
            </a:pPr>
            <a:r>
              <a:rPr lang="ar-EG" sz="3800" b="1" dirty="0" smtClean="0">
                <a:solidFill>
                  <a:srgbClr val="003366"/>
                </a:solidFill>
                <a:effectLst>
                  <a:outerShdw blurRad="38100" dist="38100" dir="2700000" algn="tl">
                    <a:srgbClr val="C0C0C0"/>
                  </a:outerShdw>
                </a:effectLst>
                <a:latin typeface="+mj-lt"/>
              </a:rPr>
              <a:t>الدليل التدريبي للتقييم البيئي المتكامل للمنطقة العربية</a:t>
            </a:r>
            <a:endParaRPr lang="en-US" sz="3800" b="1" dirty="0">
              <a:solidFill>
                <a:srgbClr val="003366"/>
              </a:solidFill>
              <a:effectLst>
                <a:outerShdw blurRad="38100" dist="38100" dir="2700000" algn="tl">
                  <a:srgbClr val="C0C0C0"/>
                </a:outerShdw>
              </a:effectLst>
              <a:latin typeface="+mj-lt"/>
            </a:endParaRPr>
          </a:p>
          <a:p>
            <a:pPr algn="ctr">
              <a:defRPr/>
            </a:pPr>
            <a:r>
              <a:rPr lang="en-US" sz="2800" b="1" dirty="0">
                <a:solidFill>
                  <a:srgbClr val="008000"/>
                </a:solidFill>
                <a:effectLst>
                  <a:outerShdw blurRad="38100" dist="38100" dir="2700000" algn="tl">
                    <a:srgbClr val="C0C0C0"/>
                  </a:outerShdw>
                </a:effectLst>
              </a:rPr>
              <a:t/>
            </a:r>
            <a:br>
              <a:rPr lang="en-US" sz="2800" b="1" dirty="0">
                <a:solidFill>
                  <a:srgbClr val="008000"/>
                </a:solidFill>
                <a:effectLst>
                  <a:outerShdw blurRad="38100" dist="38100" dir="2700000" algn="tl">
                    <a:srgbClr val="C0C0C0"/>
                  </a:outerShdw>
                </a:effectLst>
              </a:rPr>
            </a:br>
            <a:r>
              <a:rPr lang="en-US" sz="2800" b="1" dirty="0"/>
              <a:t> </a:t>
            </a:r>
            <a:r>
              <a:rPr lang="ar-EG" sz="3400" b="1" dirty="0" smtClean="0"/>
              <a:t>الوحدة التدريبية رقم 7: </a:t>
            </a:r>
          </a:p>
          <a:p>
            <a:pPr algn="ctr" rtl="1" eaLnBrk="1" hangingPunct="1"/>
            <a:r>
              <a:rPr lang="ar-EG" sz="3400" b="1" i="1" dirty="0" smtClean="0"/>
              <a:t>صياغة مخرجات</a:t>
            </a:r>
            <a:r>
              <a:rPr lang="ar-BH" sz="3400" b="1" i="1" dirty="0" smtClean="0"/>
              <a:t> ال</a:t>
            </a:r>
            <a:r>
              <a:rPr lang="ar-EG" sz="3400" b="1" i="1" dirty="0" smtClean="0"/>
              <a:t>ا</a:t>
            </a:r>
            <a:r>
              <a:rPr lang="ar-BH" sz="3400" b="1" i="1" dirty="0" smtClean="0"/>
              <a:t>ت</a:t>
            </a:r>
            <a:r>
              <a:rPr lang="ar-EG" sz="3400" b="1" i="1" dirty="0" smtClean="0"/>
              <a:t>صال من خلال التقييم </a:t>
            </a:r>
            <a:endParaRPr lang="en-US" sz="3400" b="1" i="1" dirty="0"/>
          </a:p>
        </p:txBody>
      </p:sp>
    </p:spTree>
    <p:extLst>
      <p:ext uri="{BB962C8B-B14F-4D97-AF65-F5344CB8AC3E}">
        <p14:creationId xmlns:p14="http://schemas.microsoft.com/office/powerpoint/2010/main" xmlns="" val="31261636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1563" y="285750"/>
            <a:ext cx="6900862"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أركان الإعلام</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28625" y="1557932"/>
            <a:ext cx="8229600"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مصدر (مرسل)</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يتوقف نجاحه على مصداقيته، مهاراته الاتصالية، وإيجابية اتجاهاته نحو نفسه ونحو الرسالة ونحو المتلقي، ومدى اطلاعه المعرفي والمعلوماتي</a:t>
            </a: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مستقبل (متلقٍ)</a:t>
            </a:r>
            <a:r>
              <a:rPr kumimoji="0" lang="ar-SY" sz="2800" b="0" i="0" u="none" strike="noStrike" kern="0" cap="none" spc="0" normalizeH="0" baseline="0" noProof="0" dirty="0" smtClean="0">
                <a:ln>
                  <a:noFill/>
                </a:ln>
                <a:solidFill>
                  <a:schemeClr val="tx1"/>
                </a:solidFill>
                <a:effectLst/>
                <a:uLnTx/>
                <a:uFillTx/>
                <a:latin typeface="+mn-lt"/>
                <a:ea typeface="+mn-ea"/>
                <a:cs typeface="+mn-cs"/>
              </a:rPr>
              <a:t>: درجة </a:t>
            </a:r>
            <a:r>
              <a:rPr kumimoji="0" lang="ar-SA" sz="2800" b="0" i="0" u="none" strike="noStrike" kern="0" cap="none" spc="0" normalizeH="0" baseline="0" noProof="0" dirty="0" smtClean="0">
                <a:ln>
                  <a:noFill/>
                </a:ln>
                <a:solidFill>
                  <a:schemeClr val="tx1"/>
                </a:solidFill>
                <a:effectLst/>
                <a:uLnTx/>
                <a:uFillTx/>
                <a:latin typeface="+mn-lt"/>
                <a:ea typeface="+mn-ea"/>
                <a:cs typeface="+mn-cs"/>
              </a:rPr>
              <a:t>التعليم،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عمر</a:t>
            </a:r>
            <a:r>
              <a:rPr kumimoji="0" lang="ar-SY" sz="2800" b="0" i="0" u="none" strike="noStrike" kern="0" cap="none" spc="0" normalizeH="0" baseline="0" noProof="0" dirty="0" smtClean="0">
                <a:ln>
                  <a:noFill/>
                </a:ln>
                <a:solidFill>
                  <a:schemeClr val="tx1"/>
                </a:solidFill>
                <a:effectLst/>
                <a:uLnTx/>
                <a:uFillTx/>
                <a:latin typeface="+mn-lt"/>
                <a:ea typeface="+mn-ea"/>
                <a:cs typeface="+mn-cs"/>
              </a:rPr>
              <a:t> وال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جنس</a:t>
            </a:r>
            <a:r>
              <a:rPr kumimoji="0" lang="ar-SY" sz="2800" b="0" i="0" u="none" strike="noStrike" kern="0" cap="none" spc="0" normalizeH="0" baseline="0" noProof="0" dirty="0" smtClean="0">
                <a:ln>
                  <a:noFill/>
                </a:ln>
                <a:solidFill>
                  <a:schemeClr val="tx1"/>
                </a:solidFill>
                <a:effectLst/>
                <a:uLnTx/>
                <a:uFillTx/>
                <a:latin typeface="+mn-lt"/>
                <a:ea typeface="+mn-ea"/>
                <a:cs typeface="+mn-cs"/>
              </a:rPr>
              <a:t> وال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حال</a:t>
            </a:r>
            <a:r>
              <a:rPr kumimoji="0" lang="ar-SY" sz="2800" b="0" i="0" u="none" strike="noStrike" kern="0" cap="none" spc="0" normalizeH="0" baseline="0" noProof="0" dirty="0" smtClean="0">
                <a:ln>
                  <a:noFill/>
                </a:ln>
                <a:solidFill>
                  <a:schemeClr val="tx1"/>
                </a:solidFill>
                <a:effectLst/>
                <a:uLnTx/>
                <a:uFillTx/>
                <a:latin typeface="+mn-lt"/>
                <a:ea typeface="+mn-ea"/>
                <a:cs typeface="+mn-cs"/>
              </a:rPr>
              <a:t>ة</a:t>
            </a:r>
            <a:r>
              <a:rPr kumimoji="0" lang="ar-SA" sz="2800" b="0" i="0" u="none" strike="noStrike" kern="0" cap="none" spc="0" normalizeH="0" baseline="0" noProof="0" dirty="0" smtClean="0">
                <a:ln>
                  <a:noFill/>
                </a:ln>
                <a:solidFill>
                  <a:schemeClr val="tx1"/>
                </a:solidFill>
                <a:effectLst/>
                <a:uLnTx/>
                <a:uFillTx/>
                <a:latin typeface="+mn-lt"/>
                <a:ea typeface="+mn-ea"/>
                <a:cs typeface="+mn-cs"/>
              </a:rPr>
              <a:t> الاقتصادية،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وضع</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الاجتماعي </a:t>
            </a:r>
            <a:r>
              <a:rPr kumimoji="0" lang="ar-SY" sz="2800" b="0" i="0" u="none" strike="noStrike" kern="0" cap="none" spc="0" normalizeH="0" baseline="0" noProof="0" dirty="0" smtClean="0">
                <a:ln>
                  <a:noFill/>
                </a:ln>
                <a:solidFill>
                  <a:schemeClr val="tx1"/>
                </a:solidFill>
                <a:effectLst/>
                <a:uLnTx/>
                <a:uFillTx/>
                <a:latin typeface="+mn-lt"/>
                <a:ea typeface="+mn-ea"/>
                <a:cs typeface="+mn-cs"/>
              </a:rPr>
              <a:t>وال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ثقاف</a:t>
            </a:r>
            <a:r>
              <a:rPr kumimoji="0" lang="ar-SY" sz="2800" b="0" i="0" u="none" strike="noStrike" kern="0" cap="none" spc="0" normalizeH="0" baseline="0" noProof="0" dirty="0" smtClean="0">
                <a:ln>
                  <a:noFill/>
                </a:ln>
                <a:solidFill>
                  <a:schemeClr val="tx1"/>
                </a:solidFill>
                <a:effectLst/>
                <a:uLnTx/>
                <a:uFillTx/>
                <a:latin typeface="+mn-lt"/>
                <a:ea typeface="+mn-ea"/>
                <a:cs typeface="+mn-cs"/>
              </a:rPr>
              <a:t>ة</a:t>
            </a:r>
            <a:r>
              <a:rPr kumimoji="0" lang="ar-SA" sz="2800" b="0" i="0" u="none" strike="noStrike" kern="0" cap="none" spc="0" normalizeH="0" baseline="0" noProof="0" dirty="0" smtClean="0">
                <a:ln>
                  <a:noFill/>
                </a:ln>
                <a:solidFill>
                  <a:schemeClr val="tx1"/>
                </a:solidFill>
                <a:effectLst/>
                <a:uLnTx/>
                <a:uFillTx/>
                <a:latin typeface="+mn-lt"/>
                <a:ea typeface="+mn-ea"/>
                <a:cs typeface="+mn-cs"/>
              </a:rPr>
              <a:t>، </a:t>
            </a:r>
            <a:r>
              <a:rPr kumimoji="0" lang="ar-SY" sz="2800" b="0" i="0" u="none" strike="noStrike" kern="0" cap="none" spc="0" normalizeH="0" baseline="0" noProof="0" dirty="0" smtClean="0">
                <a:ln>
                  <a:noFill/>
                </a:ln>
                <a:solidFill>
                  <a:schemeClr val="tx1"/>
                </a:solidFill>
                <a:effectLst/>
                <a:uLnTx/>
                <a:uFillTx/>
                <a:latin typeface="+mn-lt"/>
                <a:ea typeface="+mn-ea"/>
                <a:cs typeface="+mn-cs"/>
              </a:rPr>
              <a:t>وال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خلفي</a:t>
            </a:r>
            <a:r>
              <a:rPr kumimoji="0" lang="ar-SY" sz="2800" b="0" i="0" u="none" strike="noStrike" kern="0" cap="none" spc="0" normalizeH="0" baseline="0" noProof="0" dirty="0" smtClean="0">
                <a:ln>
                  <a:noFill/>
                </a:ln>
                <a:solidFill>
                  <a:schemeClr val="tx1"/>
                </a:solidFill>
                <a:effectLst/>
                <a:uLnTx/>
                <a:uFillTx/>
                <a:latin typeface="+mn-lt"/>
                <a:ea typeface="+mn-ea"/>
                <a:cs typeface="+mn-cs"/>
              </a:rPr>
              <a:t>ة</a:t>
            </a:r>
            <a:r>
              <a:rPr kumimoji="0" lang="ar-SA" sz="2800" b="0" i="0" u="none" strike="noStrike" kern="0" cap="none" spc="0" normalizeH="0" baseline="0" noProof="0" dirty="0" smtClean="0">
                <a:ln>
                  <a:noFill/>
                </a:ln>
                <a:solidFill>
                  <a:schemeClr val="tx1"/>
                </a:solidFill>
                <a:effectLst/>
                <a:uLnTx/>
                <a:uFillTx/>
                <a:latin typeface="+mn-lt"/>
                <a:ea typeface="+mn-ea"/>
                <a:cs typeface="+mn-cs"/>
              </a:rPr>
              <a:t> التاريخية. </a:t>
            </a: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رسالة</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واضح</a:t>
            </a:r>
            <a:r>
              <a:rPr kumimoji="0" lang="ar-SY" sz="2800" b="0" i="0" u="none" strike="noStrike" kern="0" cap="none" spc="0" normalizeH="0" baseline="0" noProof="0" dirty="0" smtClean="0">
                <a:ln>
                  <a:noFill/>
                </a:ln>
                <a:solidFill>
                  <a:schemeClr val="tx1"/>
                </a:solidFill>
                <a:effectLst/>
                <a:uLnTx/>
                <a:uFillTx/>
                <a:latin typeface="+mn-lt"/>
                <a:ea typeface="+mn-ea"/>
                <a:cs typeface="+mn-cs"/>
              </a:rPr>
              <a:t>ة </a:t>
            </a:r>
            <a:r>
              <a:rPr kumimoji="0" lang="ar-SA" sz="2800" b="0" i="0" u="none" strike="noStrike" kern="0" cap="none" spc="0" normalizeH="0" baseline="0" noProof="0" dirty="0" smtClean="0">
                <a:ln>
                  <a:noFill/>
                </a:ln>
                <a:solidFill>
                  <a:schemeClr val="tx1"/>
                </a:solidFill>
                <a:effectLst/>
                <a:uLnTx/>
                <a:uFillTx/>
                <a:latin typeface="+mn-lt"/>
                <a:ea typeface="+mn-ea"/>
                <a:cs typeface="+mn-cs"/>
              </a:rPr>
              <a:t>الهدف</a:t>
            </a:r>
            <a:r>
              <a:rPr kumimoji="0" lang="ar-SY" sz="2800" b="0" i="0" u="none" strike="noStrike" kern="0" cap="none" spc="0" normalizeH="0" baseline="0" noProof="0" dirty="0" smtClean="0">
                <a:ln>
                  <a:noFill/>
                </a:ln>
                <a:solidFill>
                  <a:schemeClr val="tx1"/>
                </a:solidFill>
                <a:effectLst/>
                <a:uLnTx/>
                <a:uFillTx/>
                <a:latin typeface="+mn-lt"/>
                <a:ea typeface="+mn-ea"/>
                <a:cs typeface="+mn-cs"/>
              </a:rPr>
              <a:t>، مبسطة العرض...</a:t>
            </a:r>
            <a:r>
              <a:rPr kumimoji="0" lang="ar-SA" sz="2800" b="0" i="0" u="none" strike="noStrike" kern="0" cap="none" spc="0" normalizeH="0" baseline="0" noProof="0" dirty="0" smtClean="0">
                <a:ln>
                  <a:noFill/>
                </a:ln>
                <a:solidFill>
                  <a:schemeClr val="tx1"/>
                </a:solidFill>
                <a:effectLst/>
                <a:uLnTx/>
                <a:uFillTx/>
                <a:latin typeface="+mn-lt"/>
                <a:ea typeface="+mn-ea"/>
                <a:cs typeface="+mn-cs"/>
              </a:rPr>
              <a:t> </a:t>
            </a: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SA" sz="2800" b="0" i="0" u="none" strike="noStrike" kern="0" cap="none" spc="0" normalizeH="0" baseline="0" noProof="0" dirty="0" smtClean="0">
                <a:ln>
                  <a:noFill/>
                </a:ln>
                <a:solidFill>
                  <a:schemeClr val="tx1"/>
                </a:solidFill>
                <a:effectLst/>
                <a:uLnTx/>
                <a:uFillTx/>
                <a:latin typeface="+mn-lt"/>
                <a:ea typeface="+mn-ea"/>
                <a:cs typeface="+mn-cs"/>
              </a:rPr>
              <a:t>وسيلة</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مجلات وصحف وإذاعة </a:t>
            </a:r>
            <a:r>
              <a:rPr kumimoji="0" lang="ar-SY" sz="2800" b="0" i="0" u="none" strike="noStrike" kern="0" cap="none" spc="0" normalizeH="0" baseline="0" noProof="0" dirty="0" smtClean="0">
                <a:ln>
                  <a:noFill/>
                </a:ln>
                <a:solidFill>
                  <a:schemeClr val="tx1"/>
                </a:solidFill>
                <a:effectLst/>
                <a:uLnTx/>
                <a:uFillTx/>
                <a:latin typeface="+mn-lt"/>
                <a:ea typeface="+mn-ea"/>
                <a:cs typeface="+mn-cs"/>
              </a:rPr>
              <a:t>و</a:t>
            </a:r>
            <a:r>
              <a:rPr kumimoji="0" lang="ar-SA" sz="2800" b="0" i="0" u="none" strike="noStrike" kern="0" cap="none" spc="0" normalizeH="0" baseline="0" noProof="0" dirty="0" smtClean="0">
                <a:ln>
                  <a:noFill/>
                </a:ln>
                <a:solidFill>
                  <a:schemeClr val="tx1"/>
                </a:solidFill>
                <a:effectLst/>
                <a:uLnTx/>
                <a:uFillTx/>
                <a:latin typeface="+mn-lt"/>
                <a:ea typeface="+mn-ea"/>
                <a:cs typeface="+mn-cs"/>
              </a:rPr>
              <a:t>تلفاز</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ووسائل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النشر</a:t>
            </a:r>
            <a:r>
              <a:rPr kumimoji="0" lang="ar-SA" sz="2800" b="0" i="0" u="none" strike="noStrike" kern="0" cap="none" spc="0" normalizeH="0" baseline="0" noProof="0" dirty="0" smtClean="0">
                <a:ln>
                  <a:noFill/>
                </a:ln>
                <a:solidFill>
                  <a:schemeClr val="tx1"/>
                </a:solidFill>
                <a:effectLst/>
                <a:uLnTx/>
                <a:uFillTx/>
                <a:latin typeface="+mn-lt"/>
                <a:ea typeface="+mn-ea"/>
                <a:cs typeface="+mn-cs"/>
              </a:rPr>
              <a:t> الإلكترونية</a:t>
            </a: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 typeface="Arial" pitchFamily="34"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1563" y="285750"/>
            <a:ext cx="6472237" cy="582613"/>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اختيار المخرجات</a:t>
            </a:r>
          </a:p>
        </p:txBody>
      </p:sp>
      <p:sp>
        <p:nvSpPr>
          <p:cNvPr id="3" name="Rectangle 3"/>
          <p:cNvSpPr txBox="1">
            <a:spLocks noChangeArrowheads="1"/>
          </p:cNvSpPr>
          <p:nvPr/>
        </p:nvSpPr>
        <p:spPr bwMode="auto">
          <a:xfrm>
            <a:off x="-180528" y="1412776"/>
            <a:ext cx="82296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r>
              <a:rPr kumimoji="0" lang="ar-EG" sz="2800" b="0" i="0" u="none" strike="noStrike" kern="0" cap="none" spc="0" normalizeH="0" baseline="0" noProof="0" dirty="0" smtClean="0">
                <a:ln>
                  <a:noFill/>
                </a:ln>
                <a:solidFill>
                  <a:schemeClr val="tx1"/>
                </a:solidFill>
                <a:effectLst/>
                <a:uLnTx/>
                <a:uFillTx/>
                <a:latin typeface="+mn-lt"/>
                <a:ea typeface="+mn-ea"/>
                <a:cs typeface="+mn-cs"/>
              </a:rPr>
              <a:t>المجموعات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المستهدفة</a:t>
            </a:r>
            <a:endParaRPr kumimoji="0" lang="ar-SY" sz="2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r>
              <a:rPr kumimoji="0" lang="ar-EG" sz="2800" b="0" i="0" u="none" strike="noStrike" kern="0" cap="none" spc="0" normalizeH="0" baseline="0" noProof="0" dirty="0" smtClean="0">
                <a:ln>
                  <a:noFill/>
                </a:ln>
                <a:solidFill>
                  <a:schemeClr val="tx1"/>
                </a:solidFill>
                <a:effectLst/>
                <a:uLnTx/>
                <a:uFillTx/>
                <a:latin typeface="+mn-lt"/>
                <a:ea typeface="+mn-ea"/>
                <a:cs typeface="+mn-cs"/>
              </a:rPr>
              <a:t>المحتوى</a:t>
            </a:r>
            <a:endParaRPr kumimoji="0" lang="ar-SY" sz="2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endParaRPr kumimoji="0" lang="ar-SY" sz="2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الميزانية</a:t>
            </a:r>
            <a:endParaRPr kumimoji="0" lang="ar-SY" sz="2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endParaRPr kumimoji="0" lang="ar-SY" sz="2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الشكل</a:t>
            </a:r>
            <a:endParaRPr kumimoji="0" lang="ar-SY" sz="2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endParaRPr kumimoji="0" lang="ar-SY" sz="2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ct val="20000"/>
              </a:spcBef>
              <a:spcAft>
                <a:spcPct val="0"/>
              </a:spcAft>
              <a:buClrTx/>
              <a:buSzTx/>
              <a:buFont typeface="Arial" pitchFamily="34" charset="0"/>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القنوات</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00100" y="260648"/>
            <a:ext cx="6972320" cy="511156"/>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1. تحديد المجموعة المستهدفة</a:t>
            </a:r>
            <a:endParaRPr kumimoji="0" lang="ar-SY" sz="3600" b="0" i="0" u="none" strike="noStrike" kern="0" cap="none" spc="0" normalizeH="0" baseline="0" noProof="0" dirty="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28596" y="1268760"/>
            <a:ext cx="7764492"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ar-EG" sz="3200" b="0" i="0" u="none" strike="noStrike" kern="0" cap="none" spc="0" normalizeH="0" baseline="0" noProof="0" dirty="0" smtClean="0">
                <a:ln>
                  <a:noFill/>
                </a:ln>
                <a:solidFill>
                  <a:schemeClr val="tx1"/>
                </a:solidFill>
                <a:effectLst/>
                <a:uLnTx/>
                <a:uFillTx/>
                <a:latin typeface="+mn-lt"/>
                <a:ea typeface="+mn-ea"/>
                <a:cs typeface="+mn-cs"/>
              </a:rPr>
              <a:t>فكّر في الاعتبارات التالية:</a:t>
            </a:r>
            <a:endParaRPr kumimoji="0" lang="ar-SY"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ts val="1200"/>
              </a:spcBef>
              <a:spcAft>
                <a:spcPts val="1200"/>
              </a:spcAft>
              <a:buClrTx/>
              <a:buSzTx/>
              <a:buFont typeface="Arial" pitchFamily="34" charset="0"/>
              <a:buChar char="•"/>
              <a:tabLst/>
              <a:defRPr/>
            </a:pPr>
            <a:r>
              <a:rPr kumimoji="0" lang="ar-SY" sz="3000" b="0" i="0" u="none" strike="noStrike" kern="0" cap="none" spc="0" normalizeH="0" baseline="0" noProof="0" dirty="0" smtClean="0">
                <a:ln>
                  <a:noFill/>
                </a:ln>
                <a:solidFill>
                  <a:schemeClr val="tx1"/>
                </a:solidFill>
                <a:effectLst/>
                <a:uLnTx/>
                <a:uFillTx/>
                <a:latin typeface="+mn-lt"/>
                <a:ea typeface="+mn-ea"/>
                <a:cs typeface="+mn-cs"/>
              </a:rPr>
              <a:t>الأشخاص </a:t>
            </a:r>
            <a:r>
              <a:rPr kumimoji="0" lang="ar-EG" sz="3000" b="0" i="0" u="none" strike="noStrike" kern="0" cap="none" spc="0" normalizeH="0" baseline="0" noProof="0" dirty="0" smtClean="0">
                <a:ln>
                  <a:noFill/>
                </a:ln>
                <a:solidFill>
                  <a:schemeClr val="tx1"/>
                </a:solidFill>
                <a:effectLst/>
                <a:uLnTx/>
                <a:uFillTx/>
                <a:latin typeface="+mn-lt"/>
                <a:ea typeface="+mn-ea"/>
                <a:cs typeface="+mn-cs"/>
              </a:rPr>
              <a:t>الذين </a:t>
            </a:r>
            <a:r>
              <a:rPr kumimoji="0" lang="ar-SY" sz="3000" b="0" i="0" u="none" strike="noStrike" kern="0" cap="none" spc="0" normalizeH="0" baseline="0" noProof="0" dirty="0" smtClean="0">
                <a:ln>
                  <a:noFill/>
                </a:ln>
                <a:solidFill>
                  <a:schemeClr val="tx1"/>
                </a:solidFill>
                <a:effectLst/>
                <a:uLnTx/>
                <a:uFillTx/>
                <a:latin typeface="+mn-lt"/>
                <a:ea typeface="+mn-ea"/>
                <a:cs typeface="+mn-cs"/>
              </a:rPr>
              <a:t>ترغب أن تصلهم رسائلك </a:t>
            </a:r>
          </a:p>
          <a:p>
            <a:pPr marL="342900" marR="0" lvl="0" indent="-342900" algn="just" defTabSz="914400" rtl="1" eaLnBrk="1" fontAlgn="base" latinLnBrk="0" hangingPunct="1">
              <a:lnSpc>
                <a:spcPct val="100000"/>
              </a:lnSpc>
              <a:spcBef>
                <a:spcPts val="1200"/>
              </a:spcBef>
              <a:spcAft>
                <a:spcPts val="1200"/>
              </a:spcAft>
              <a:buClrTx/>
              <a:buSzTx/>
              <a:buFont typeface="Arial" pitchFamily="34" charset="0"/>
              <a:buChar char="•"/>
              <a:tabLst/>
              <a:defRPr/>
            </a:pPr>
            <a:r>
              <a:rPr kumimoji="0" lang="ar-EG" sz="3000" b="0" i="0" u="none" strike="noStrike" kern="0" cap="none" spc="0" normalizeH="0" baseline="0" noProof="0" dirty="0" smtClean="0">
                <a:ln>
                  <a:noFill/>
                </a:ln>
                <a:solidFill>
                  <a:schemeClr val="tx1"/>
                </a:solidFill>
                <a:effectLst/>
                <a:uLnTx/>
                <a:uFillTx/>
                <a:latin typeface="+mn-lt"/>
                <a:ea typeface="+mn-ea"/>
                <a:cs typeface="+mn-cs"/>
              </a:rPr>
              <a:t>الجمهور المحدد بالتفويض القانوني للتقييم البيئي المتكامل الخاص بك، مثل الحكومات</a:t>
            </a:r>
            <a:endParaRPr kumimoji="0" lang="ar-SY" sz="3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ts val="1200"/>
              </a:spcBef>
              <a:spcAft>
                <a:spcPts val="1200"/>
              </a:spcAft>
              <a:buClrTx/>
              <a:buSzTx/>
              <a:buFont typeface="Arial" pitchFamily="34" charset="0"/>
              <a:buChar char="•"/>
              <a:tabLst/>
              <a:defRPr/>
            </a:pPr>
            <a:r>
              <a:rPr kumimoji="0" lang="ar-EG" sz="3000" b="0" i="0" u="none" strike="noStrike" kern="0" cap="none" spc="0" normalizeH="0" baseline="0" noProof="0" dirty="0" smtClean="0">
                <a:ln>
                  <a:noFill/>
                </a:ln>
                <a:solidFill>
                  <a:schemeClr val="tx1"/>
                </a:solidFill>
                <a:effectLst/>
                <a:uLnTx/>
                <a:uFillTx/>
                <a:latin typeface="+mn-lt"/>
                <a:ea typeface="+mn-ea"/>
                <a:cs typeface="+mn-cs"/>
              </a:rPr>
              <a:t>الاختلافات </a:t>
            </a:r>
            <a:r>
              <a:rPr kumimoji="0" lang="ar-SY" sz="3000" b="0" i="0" u="none" strike="noStrike" kern="0" cap="none" spc="0" normalizeH="0" baseline="0" noProof="0" dirty="0" smtClean="0">
                <a:ln>
                  <a:noFill/>
                </a:ln>
                <a:solidFill>
                  <a:schemeClr val="tx1"/>
                </a:solidFill>
                <a:effectLst/>
                <a:uLnTx/>
                <a:uFillTx/>
                <a:latin typeface="+mn-lt"/>
                <a:ea typeface="+mn-ea"/>
                <a:cs typeface="+mn-cs"/>
              </a:rPr>
              <a:t>اللغوية </a:t>
            </a:r>
            <a:r>
              <a:rPr kumimoji="0" lang="ar-EG" sz="3000" b="0" i="0" u="none" strike="noStrike" kern="0" cap="none" spc="0" normalizeH="0" baseline="0" noProof="0" dirty="0" smtClean="0">
                <a:ln>
                  <a:noFill/>
                </a:ln>
                <a:solidFill>
                  <a:schemeClr val="tx1"/>
                </a:solidFill>
                <a:effectLst/>
                <a:uLnTx/>
                <a:uFillTx/>
                <a:latin typeface="+mn-lt"/>
                <a:ea typeface="+mn-ea"/>
                <a:cs typeface="+mn-cs"/>
              </a:rPr>
              <a:t>والثقافية</a:t>
            </a:r>
            <a:endParaRPr kumimoji="0" lang="ar-SY" sz="3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ts val="1200"/>
              </a:spcBef>
              <a:spcAft>
                <a:spcPts val="1200"/>
              </a:spcAft>
              <a:buClrTx/>
              <a:buSzTx/>
              <a:buFont typeface="Arial" pitchFamily="34" charset="0"/>
              <a:buChar char="•"/>
              <a:tabLst/>
              <a:defRPr/>
            </a:pPr>
            <a:r>
              <a:rPr kumimoji="0" lang="ar-SY" sz="3000" b="0" i="0" u="none" strike="noStrike" kern="0" cap="none" spc="0" normalizeH="0" baseline="0" noProof="0" dirty="0" smtClean="0">
                <a:ln>
                  <a:noFill/>
                </a:ln>
                <a:solidFill>
                  <a:schemeClr val="tx1"/>
                </a:solidFill>
                <a:effectLst/>
                <a:uLnTx/>
                <a:uFillTx/>
                <a:latin typeface="+mn-lt"/>
                <a:ea typeface="+mn-ea"/>
                <a:cs typeface="+mn-cs"/>
              </a:rPr>
              <a:t>جمهور بنطاق محدد أو  موسع </a:t>
            </a:r>
          </a:p>
          <a:p>
            <a:pPr marL="342900" marR="0" lvl="0" indent="-342900" algn="just" defTabSz="914400" rtl="1" eaLnBrk="1" fontAlgn="base" latinLnBrk="0" hangingPunct="1">
              <a:lnSpc>
                <a:spcPct val="100000"/>
              </a:lnSpc>
              <a:spcBef>
                <a:spcPts val="1200"/>
              </a:spcBef>
              <a:spcAft>
                <a:spcPts val="1200"/>
              </a:spcAft>
              <a:buClrTx/>
              <a:buSzTx/>
              <a:buFont typeface="Arial" pitchFamily="34" charset="0"/>
              <a:buChar char="•"/>
              <a:tabLst/>
              <a:defRPr/>
            </a:pPr>
            <a:r>
              <a:rPr kumimoji="0" lang="ar-SY" sz="3000" b="0" i="0" u="none" strike="noStrike" kern="0" cap="none" spc="0" normalizeH="0" baseline="0" noProof="0" dirty="0" smtClean="0">
                <a:ln>
                  <a:noFill/>
                </a:ln>
                <a:solidFill>
                  <a:schemeClr val="tx1"/>
                </a:solidFill>
                <a:effectLst/>
                <a:uLnTx/>
                <a:uFillTx/>
                <a:latin typeface="+mn-lt"/>
                <a:ea typeface="+mn-ea"/>
                <a:cs typeface="+mn-cs"/>
              </a:rPr>
              <a:t>المستخدمين النهائيين مقابل </a:t>
            </a:r>
            <a:r>
              <a:rPr kumimoji="0" lang="ar-EG" sz="3000" b="0" i="0" u="none" strike="noStrike" kern="0" cap="none" spc="0" normalizeH="0" baseline="0" noProof="0" dirty="0" smtClean="0">
                <a:ln>
                  <a:noFill/>
                </a:ln>
                <a:solidFill>
                  <a:schemeClr val="tx1"/>
                </a:solidFill>
                <a:effectLst/>
                <a:uLnTx/>
                <a:uFillTx/>
                <a:latin typeface="+mn-lt"/>
                <a:ea typeface="+mn-ea"/>
                <a:cs typeface="+mn-cs"/>
              </a:rPr>
              <a:t>”المذيعين“</a:t>
            </a:r>
            <a:endParaRPr kumimoji="0" lang="ar-SY" sz="3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1563" y="285750"/>
            <a:ext cx="6643687"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أكثر الفئات استهد</a:t>
            </a:r>
            <a:r>
              <a:rPr lang="ar-EG" sz="3600" kern="0" dirty="0" smtClean="0">
                <a:solidFill>
                  <a:schemeClr val="tx2"/>
                </a:solidFill>
                <a:latin typeface="+mj-lt"/>
                <a:ea typeface="+mj-ea"/>
                <a:cs typeface="+mj-cs"/>
              </a:rPr>
              <a:t>ا</a:t>
            </a:r>
            <a:r>
              <a:rPr kumimoji="0" lang="ar-SY" sz="3600" b="0" i="0" u="none" strike="noStrike" kern="0" cap="none" spc="0" normalizeH="0" baseline="0" noProof="0" dirty="0" smtClean="0">
                <a:ln>
                  <a:noFill/>
                </a:ln>
                <a:solidFill>
                  <a:schemeClr val="tx2"/>
                </a:solidFill>
                <a:effectLst/>
                <a:uLnTx/>
                <a:uFillTx/>
                <a:latin typeface="+mj-lt"/>
                <a:ea typeface="+mj-ea"/>
                <a:cs typeface="+mj-cs"/>
              </a:rPr>
              <a:t>فا</a:t>
            </a:r>
            <a:endParaRPr kumimoji="0" lang="ar-SY" sz="3600" b="0" i="0" u="none" strike="noStrike" kern="0" cap="none" spc="0" normalizeH="0" baseline="0" noProof="0" dirty="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2438" y="1500188"/>
            <a:ext cx="7905750" cy="4941887"/>
          </a:xfrm>
          <a:prstGeom prst="rect">
            <a:avLst/>
          </a:prstGeom>
          <a:noFill/>
          <a:ln w="9525">
            <a:noFill/>
            <a:miter lim="800000"/>
            <a:headEnd/>
            <a:tailEnd/>
          </a:ln>
        </p:spPr>
        <p:style>
          <a:lnRef idx="0">
            <a:scrgbClr r="0" g="0" b="0"/>
          </a:lnRef>
          <a:fillRef idx="1002">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Y" sz="2800" b="0" i="0" u="none" strike="noStrike" kern="0" cap="none" spc="0" normalizeH="0" baseline="0" noProof="0" smtClean="0">
                <a:ln>
                  <a:noFill/>
                </a:ln>
                <a:solidFill>
                  <a:schemeClr val="tx1"/>
                </a:solidFill>
                <a:effectLst/>
                <a:uLnTx/>
                <a:uFillTx/>
                <a:latin typeface="+mj-lt"/>
                <a:ea typeface="+mj-ea"/>
                <a:cs typeface="+mj-cs"/>
              </a:rPr>
              <a:t>الحكومات (</a:t>
            </a:r>
            <a:r>
              <a:rPr kumimoji="0" lang="ar-EG" sz="2800" b="0" i="0" u="none" strike="noStrike" kern="0" cap="none" spc="0" normalizeH="0" baseline="0" noProof="0" smtClean="0">
                <a:ln>
                  <a:noFill/>
                </a:ln>
                <a:solidFill>
                  <a:schemeClr val="tx1"/>
                </a:solidFill>
                <a:effectLst/>
                <a:uLnTx/>
                <a:uFillTx/>
                <a:latin typeface="+mj-lt"/>
                <a:ea typeface="+mj-ea"/>
                <a:cs typeface="+mj-cs"/>
              </a:rPr>
              <a:t>أجهزة البيئة</a:t>
            </a:r>
            <a:r>
              <a:rPr kumimoji="0" lang="ar-SY" sz="2800" b="0" i="0" u="none" strike="noStrike" kern="0" cap="none" spc="0" normalizeH="0" baseline="0" noProof="0" smtClean="0">
                <a:ln>
                  <a:noFill/>
                </a:ln>
                <a:solidFill>
                  <a:schemeClr val="tx1"/>
                </a:solidFill>
                <a:effectLst/>
                <a:uLnTx/>
                <a:uFillTx/>
                <a:latin typeface="+mj-lt"/>
                <a:ea typeface="+mj-ea"/>
                <a:cs typeface="+mj-cs"/>
              </a:rPr>
              <a:t>)</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Y" sz="2800" b="0" i="0" u="none" strike="noStrike" kern="0" cap="none" spc="0" normalizeH="0" baseline="0" noProof="0" smtClean="0">
                <a:ln>
                  <a:noFill/>
                </a:ln>
                <a:solidFill>
                  <a:schemeClr val="tx1"/>
                </a:solidFill>
                <a:effectLst/>
                <a:uLnTx/>
                <a:uFillTx/>
                <a:latin typeface="+mj-lt"/>
                <a:ea typeface="+mj-ea"/>
                <a:cs typeface="+mj-cs"/>
              </a:rPr>
              <a:t>المخططون</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EG" sz="2800" b="0" i="0" u="none" strike="noStrike" kern="0" cap="none" spc="0" normalizeH="0" baseline="0" noProof="0" smtClean="0">
                <a:ln>
                  <a:noFill/>
                </a:ln>
                <a:solidFill>
                  <a:schemeClr val="tx1"/>
                </a:solidFill>
                <a:effectLst/>
                <a:uLnTx/>
                <a:uFillTx/>
                <a:latin typeface="+mj-lt"/>
                <a:ea typeface="+mj-ea"/>
                <a:cs typeface="+mj-cs"/>
              </a:rPr>
              <a:t>الساسة</a:t>
            </a:r>
            <a:r>
              <a:rPr kumimoji="0" lang="ar-SY" sz="2800" b="0" i="0" u="none" strike="noStrike" kern="0" cap="none" spc="0" normalizeH="0" baseline="0" noProof="0" smtClean="0">
                <a:ln>
                  <a:noFill/>
                </a:ln>
                <a:solidFill>
                  <a:schemeClr val="tx1"/>
                </a:solidFill>
                <a:effectLst/>
                <a:uLnTx/>
                <a:uFillTx/>
                <a:latin typeface="+mj-lt"/>
                <a:ea typeface="+mj-ea"/>
                <a:cs typeface="+mj-cs"/>
              </a:rPr>
              <a:t> </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Y" sz="2800" b="0" i="0" u="none" strike="noStrike" kern="0" cap="none" spc="0" normalizeH="0" baseline="0" noProof="0" smtClean="0">
                <a:ln>
                  <a:noFill/>
                </a:ln>
                <a:solidFill>
                  <a:schemeClr val="tx1"/>
                </a:solidFill>
                <a:effectLst/>
                <a:uLnTx/>
                <a:uFillTx/>
                <a:latin typeface="+mj-lt"/>
                <a:ea typeface="+mj-ea"/>
                <a:cs typeface="+mj-cs"/>
              </a:rPr>
              <a:t>الباحثون والمحللون</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Y" sz="2800" b="0" i="0" u="none" strike="noStrike" kern="0" cap="none" spc="0" normalizeH="0" baseline="0" noProof="0" smtClean="0">
                <a:ln>
                  <a:noFill/>
                </a:ln>
                <a:solidFill>
                  <a:schemeClr val="tx1"/>
                </a:solidFill>
                <a:effectLst/>
                <a:uLnTx/>
                <a:uFillTx/>
                <a:latin typeface="+mj-lt"/>
                <a:ea typeface="+mj-ea"/>
                <a:cs typeface="+mj-cs"/>
              </a:rPr>
              <a:t>وسائل الإعلام</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Y" sz="2800" b="0" i="0" u="none" strike="noStrike" kern="0" cap="none" spc="0" normalizeH="0" baseline="0" noProof="0" smtClean="0">
                <a:ln>
                  <a:noFill/>
                </a:ln>
                <a:solidFill>
                  <a:schemeClr val="tx1"/>
                </a:solidFill>
                <a:effectLst/>
                <a:uLnTx/>
                <a:uFillTx/>
                <a:latin typeface="+mj-lt"/>
                <a:ea typeface="+mj-ea"/>
                <a:cs typeface="+mj-cs"/>
              </a:rPr>
              <a:t>المنظمات غير الحكومية</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EG" sz="2800" b="0" i="0" u="none" strike="noStrike" kern="0" cap="none" spc="0" normalizeH="0" baseline="0" noProof="0" smtClean="0">
                <a:ln>
                  <a:noFill/>
                </a:ln>
                <a:solidFill>
                  <a:schemeClr val="tx1"/>
                </a:solidFill>
                <a:effectLst/>
                <a:uLnTx/>
                <a:uFillTx/>
                <a:latin typeface="+mj-lt"/>
                <a:ea typeface="+mj-ea"/>
                <a:cs typeface="+mj-cs"/>
              </a:rPr>
              <a:t>عموم الجمهور</a:t>
            </a:r>
            <a:endParaRPr kumimoji="0" lang="ar-SY" sz="2800" b="0" i="0" u="none" strike="noStrike" kern="0" cap="none" spc="0" normalizeH="0" baseline="0" noProof="0" smtClean="0">
              <a:ln>
                <a:noFill/>
              </a:ln>
              <a:solidFill>
                <a:schemeClr val="tx1"/>
              </a:solidFill>
              <a:effectLst/>
              <a:uLnTx/>
              <a:uFillTx/>
              <a:latin typeface="+mj-lt"/>
              <a:ea typeface="+mj-ea"/>
              <a:cs typeface="+mj-cs"/>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Y" sz="2800" b="0" i="0" u="none" strike="noStrike" kern="0" cap="none" spc="0" normalizeH="0" baseline="0" noProof="0" smtClean="0">
                <a:ln>
                  <a:noFill/>
                </a:ln>
                <a:solidFill>
                  <a:schemeClr val="tx1"/>
                </a:solidFill>
                <a:effectLst/>
                <a:uLnTx/>
                <a:uFillTx/>
                <a:latin typeface="+mj-lt"/>
                <a:ea typeface="+mj-ea"/>
                <a:cs typeface="+mj-cs"/>
              </a:rPr>
              <a:t>المدارس والجامعات </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Y" sz="2800" b="0" i="0" u="none" strike="noStrike" kern="0" cap="none" spc="0" normalizeH="0" baseline="0" noProof="0" smtClean="0">
                <a:ln>
                  <a:noFill/>
                </a:ln>
                <a:solidFill>
                  <a:schemeClr val="tx1"/>
                </a:solidFill>
                <a:effectLst/>
                <a:uLnTx/>
                <a:uFillTx/>
                <a:latin typeface="+mj-lt"/>
                <a:ea typeface="+mj-ea"/>
                <a:cs typeface="+mj-cs"/>
              </a:rPr>
              <a:t>الصناعات </a:t>
            </a:r>
            <a:r>
              <a:rPr kumimoji="0" lang="ar-EG" sz="2800" b="0" i="0" u="none" strike="noStrike" kern="0" cap="none" spc="0" normalizeH="0" baseline="0" noProof="0" smtClean="0">
                <a:ln>
                  <a:noFill/>
                </a:ln>
                <a:solidFill>
                  <a:schemeClr val="tx1"/>
                </a:solidFill>
                <a:effectLst/>
                <a:uLnTx/>
                <a:uFillTx/>
                <a:latin typeface="+mj-lt"/>
                <a:ea typeface="+mj-ea"/>
                <a:cs typeface="+mj-cs"/>
              </a:rPr>
              <a:t>ومؤسسات الأعمال</a:t>
            </a:r>
            <a:endParaRPr kumimoji="0" lang="ar-SY" sz="2800" b="0" i="0" u="none" strike="noStrike" kern="0" cap="none" spc="0" normalizeH="0" baseline="0" noProof="0" smtClean="0">
              <a:ln>
                <a:noFill/>
              </a:ln>
              <a:solidFill>
                <a:schemeClr val="tx1"/>
              </a:solidFill>
              <a:effectLst/>
              <a:uLnTx/>
              <a:uFillTx/>
              <a:latin typeface="+mj-lt"/>
              <a:ea typeface="+mj-ea"/>
              <a:cs typeface="+mj-cs"/>
            </a:endParaRPr>
          </a:p>
          <a:p>
            <a:pPr marL="342900" marR="0" lvl="0" indent="-342900" algn="r"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bwMode="auto">
          <a:xfrm>
            <a:off x="785786" y="206398"/>
            <a:ext cx="7072362" cy="654032"/>
          </a:xfrm>
          <a:prstGeom prst="rect">
            <a:avLst/>
          </a:prstGeom>
          <a:noFill/>
          <a:ln>
            <a:noFill/>
            <a:miter lim="800000"/>
            <a:headEnd/>
            <a:tailEnd/>
          </a:ln>
        </p:spPr>
        <p:txBody>
          <a:bodyPr anchor="ctr"/>
          <a:lstStyle/>
          <a:p>
            <a:pPr eaLnBrk="1" hangingPunct="1">
              <a:defRPr/>
            </a:pPr>
            <a:r>
              <a:rPr lang="ar-EG" sz="3200" dirty="0" smtClean="0"/>
              <a:t>تمرين للمجموعة: مَن الذي يقرأ، وماذا يقرأ؟ </a:t>
            </a:r>
            <a:endParaRPr lang="en-US" sz="3200" dirty="0" smtClean="0"/>
          </a:p>
        </p:txBody>
      </p:sp>
      <p:sp>
        <p:nvSpPr>
          <p:cNvPr id="20485" name="Rectangle 3"/>
          <p:cNvSpPr>
            <a:spLocks noGrp="1" noChangeArrowheads="1"/>
          </p:cNvSpPr>
          <p:nvPr>
            <p:ph type="body" idx="4294967295"/>
          </p:nvPr>
        </p:nvSpPr>
        <p:spPr>
          <a:xfrm>
            <a:off x="457200" y="1600200"/>
            <a:ext cx="8291513" cy="4781550"/>
          </a:xfrm>
        </p:spPr>
        <p:txBody>
          <a:bodyPr/>
          <a:lstStyle/>
          <a:p>
            <a:pPr algn="just" rtl="1" eaLnBrk="1" hangingPunct="1">
              <a:lnSpc>
                <a:spcPct val="80000"/>
              </a:lnSpc>
            </a:pPr>
            <a:r>
              <a:rPr lang="ar-EG" sz="2800" b="1" dirty="0" smtClean="0"/>
              <a:t>الهدف: </a:t>
            </a:r>
            <a:endParaRPr lang="en-US" sz="2800" b="1" dirty="0" smtClean="0"/>
          </a:p>
          <a:p>
            <a:pPr indent="-1588" algn="just" rtl="1" eaLnBrk="1" hangingPunct="1">
              <a:lnSpc>
                <a:spcPct val="80000"/>
              </a:lnSpc>
              <a:buNone/>
            </a:pPr>
            <a:r>
              <a:rPr lang="ar-EG" sz="2400" dirty="0" smtClean="0"/>
              <a:t>توضيح الوسيلة التي تحصل بها مختلف المجموعات على معلومات ما، ومعرفة نظرائهم والأشخاص الذين يصغون إليهم، وتحديد ما يمكن لك أن تقدمه للمجموعات المستهدفة بصفتك منتجاً للمعلومات.</a:t>
            </a:r>
            <a:endParaRPr lang="en-US" sz="2400" dirty="0" smtClean="0"/>
          </a:p>
          <a:p>
            <a:pPr algn="just" eaLnBrk="1" hangingPunct="1">
              <a:lnSpc>
                <a:spcPct val="80000"/>
              </a:lnSpc>
              <a:buFontTx/>
              <a:buNone/>
            </a:pPr>
            <a:endParaRPr lang="en-US" sz="2400" dirty="0" smtClean="0"/>
          </a:p>
          <a:p>
            <a:pPr algn="just" rtl="1" eaLnBrk="1" hangingPunct="1">
              <a:lnSpc>
                <a:spcPct val="80000"/>
              </a:lnSpc>
            </a:pPr>
            <a:r>
              <a:rPr lang="ar-EG" sz="2800" b="1" dirty="0" smtClean="0"/>
              <a:t>الكيفية:</a:t>
            </a:r>
            <a:endParaRPr lang="en-US" sz="2800" dirty="0" smtClean="0"/>
          </a:p>
          <a:p>
            <a:pPr lvl="1" algn="just" rtl="1" eaLnBrk="1" hangingPunct="1">
              <a:lnSpc>
                <a:spcPct val="80000"/>
              </a:lnSpc>
            </a:pPr>
            <a:r>
              <a:rPr lang="ar-EG" sz="2400" dirty="0" smtClean="0"/>
              <a:t>تكوين مجموعات لا يزيد عدد أفرادها عن ستة أشخاص</a:t>
            </a:r>
            <a:endParaRPr lang="en-US" sz="2400" dirty="0" smtClean="0"/>
          </a:p>
          <a:p>
            <a:pPr lvl="1" algn="just" rtl="1" eaLnBrk="1" hangingPunct="1">
              <a:lnSpc>
                <a:spcPct val="80000"/>
              </a:lnSpc>
            </a:pPr>
            <a:r>
              <a:rPr lang="ar-EG" sz="2400" dirty="0" smtClean="0"/>
              <a:t>تحصل كل مجموعة على دور من أدوار المجموعات المستخدمة</a:t>
            </a:r>
          </a:p>
          <a:p>
            <a:pPr lvl="1" algn="just" rtl="1" eaLnBrk="1" hangingPunct="1">
              <a:lnSpc>
                <a:spcPct val="80000"/>
              </a:lnSpc>
            </a:pPr>
            <a:r>
              <a:rPr lang="ar-EG" sz="2400" dirty="0" smtClean="0"/>
              <a:t>ثم يتم تقسيم كل مجموعة بعد ذلك إلى مجموعتين فرعيتين</a:t>
            </a:r>
          </a:p>
          <a:p>
            <a:pPr lvl="2" algn="just" rtl="1" eaLnBrk="1" hangingPunct="1">
              <a:lnSpc>
                <a:spcPct val="80000"/>
              </a:lnSpc>
            </a:pPr>
            <a:r>
              <a:rPr lang="ar-EG" sz="2000" dirty="0" smtClean="0"/>
              <a:t>المجموعة الفرعية الأولى: أولئك الذين يقومون بإعداد التقييم</a:t>
            </a:r>
          </a:p>
          <a:p>
            <a:pPr lvl="2" algn="just" rtl="1" eaLnBrk="1" hangingPunct="1">
              <a:lnSpc>
                <a:spcPct val="80000"/>
              </a:lnSpc>
            </a:pPr>
            <a:r>
              <a:rPr lang="ar-EG" sz="2000" dirty="0" smtClean="0"/>
              <a:t>المجموعة الفرعية الثانية: أولئك الذين يمثلون مجموعة بعينها من المجموعات المستهدفة </a:t>
            </a:r>
            <a:endParaRPr lang="en-US" sz="2000" dirty="0" smtClean="0"/>
          </a:p>
          <a:p>
            <a:pPr lvl="2" algn="just" rtl="1" eaLnBrk="1" hangingPunct="1">
              <a:lnSpc>
                <a:spcPct val="80000"/>
              </a:lnSpc>
            </a:pPr>
            <a:endParaRPr lang="en-US" sz="2000" dirty="0" smtClean="0"/>
          </a:p>
          <a:p>
            <a:pPr lvl="1" algn="just" rtl="1" eaLnBrk="1" hangingPunct="1">
              <a:lnSpc>
                <a:spcPct val="80000"/>
              </a:lnSpc>
            </a:pPr>
            <a:r>
              <a:rPr lang="ar-EG" sz="2400" dirty="0" smtClean="0"/>
              <a:t>ناقش أنواع المنتجات التي يمكن تقديمها (15 دقيقة)</a:t>
            </a: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bwMode="auto">
          <a:xfrm>
            <a:off x="785786" y="285728"/>
            <a:ext cx="7115196" cy="654032"/>
          </a:xfrm>
          <a:prstGeom prst="rect">
            <a:avLst/>
          </a:prstGeom>
          <a:noFill/>
          <a:ln>
            <a:noFill/>
            <a:miter lim="800000"/>
            <a:headEnd/>
            <a:tailEnd/>
          </a:ln>
        </p:spPr>
        <p:txBody>
          <a:bodyPr anchor="ctr"/>
          <a:lstStyle/>
          <a:p>
            <a:pPr eaLnBrk="1" hangingPunct="1">
              <a:defRPr/>
            </a:pPr>
            <a:r>
              <a:rPr lang="ar-EG" sz="3200" dirty="0" smtClean="0"/>
              <a:t>تمرين للمجموعة: مَن الذي يقرأ، وماذا يقرأ؟</a:t>
            </a:r>
            <a:endParaRPr lang="en-US" sz="2800" dirty="0" smtClean="0"/>
          </a:p>
        </p:txBody>
      </p:sp>
      <p:graphicFrame>
        <p:nvGraphicFramePr>
          <p:cNvPr id="4" name="Table 3"/>
          <p:cNvGraphicFramePr>
            <a:graphicFrameLocks noGrp="1"/>
          </p:cNvGraphicFramePr>
          <p:nvPr/>
        </p:nvGraphicFramePr>
        <p:xfrm>
          <a:off x="251519" y="1700808"/>
          <a:ext cx="8352929" cy="4838128"/>
        </p:xfrm>
        <a:graphic>
          <a:graphicData uri="http://schemas.openxmlformats.org/drawingml/2006/table">
            <a:tbl>
              <a:tblPr rtl="1"/>
              <a:tblGrid>
                <a:gridCol w="1985478"/>
                <a:gridCol w="2021413"/>
                <a:gridCol w="2021413"/>
                <a:gridCol w="2324625"/>
              </a:tblGrid>
              <a:tr h="1449448">
                <a:tc>
                  <a:txBody>
                    <a:bodyPr/>
                    <a:lstStyle/>
                    <a:p>
                      <a:pPr marL="0" marR="21590" algn="ctr" rtl="1">
                        <a:spcBef>
                          <a:spcPts val="1000"/>
                        </a:spcBef>
                        <a:spcAft>
                          <a:spcPts val="1000"/>
                        </a:spcAft>
                      </a:pPr>
                      <a:r>
                        <a:rPr lang="ar-EG" sz="2400" b="1" dirty="0">
                          <a:latin typeface="Times New Roman"/>
                          <a:ea typeface="Times New Roman"/>
                          <a:cs typeface="Arial"/>
                        </a:rPr>
                        <a:t>المجموعة المستهدفة أو المجموعة </a:t>
                      </a:r>
                      <a:r>
                        <a:rPr lang="ar-EG" sz="2400" b="1" dirty="0" smtClean="0">
                          <a:latin typeface="Times New Roman"/>
                          <a:ea typeface="Times New Roman"/>
                          <a:cs typeface="Arial"/>
                        </a:rPr>
                        <a:t>ال</a:t>
                      </a:r>
                      <a:r>
                        <a:rPr lang="ar-BH" sz="2400" b="1" dirty="0" smtClean="0">
                          <a:latin typeface="Times New Roman"/>
                          <a:ea typeface="Times New Roman"/>
                          <a:cs typeface="Arial"/>
                        </a:rPr>
                        <a:t>مركزي</a:t>
                      </a:r>
                      <a:r>
                        <a:rPr lang="ar-EG" sz="2400" b="1" dirty="0" smtClean="0">
                          <a:latin typeface="Times New Roman"/>
                          <a:ea typeface="Times New Roman"/>
                          <a:cs typeface="Arial"/>
                        </a:rPr>
                        <a:t>ة</a:t>
                      </a:r>
                      <a:endParaRPr lang="en-US" sz="2400"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590" algn="ctr" defTabSz="914400" rtl="1" eaLnBrk="1" latinLnBrk="0" hangingPunct="1">
                        <a:spcBef>
                          <a:spcPts val="1000"/>
                        </a:spcBef>
                        <a:spcAft>
                          <a:spcPts val="1000"/>
                        </a:spcAft>
                      </a:pPr>
                      <a:r>
                        <a:rPr lang="ar-EG" sz="2400" b="1" kern="1200" dirty="0">
                          <a:solidFill>
                            <a:schemeClr val="tx1"/>
                          </a:solidFill>
                          <a:latin typeface="Times New Roman"/>
                          <a:ea typeface="Times New Roman"/>
                          <a:cs typeface="Arial"/>
                        </a:rPr>
                        <a:t>ما هي احتياجات المجموعة المستهدفة</a:t>
                      </a:r>
                      <a:endParaRPr lang="en-US" sz="2400" b="1" kern="1200" dirty="0">
                        <a:solidFill>
                          <a:schemeClr val="tx1"/>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590" algn="ctr" defTabSz="914400" rtl="1" eaLnBrk="1" latinLnBrk="0" hangingPunct="1">
                        <a:spcBef>
                          <a:spcPts val="1000"/>
                        </a:spcBef>
                        <a:spcAft>
                          <a:spcPts val="1000"/>
                        </a:spcAft>
                      </a:pPr>
                      <a:r>
                        <a:rPr lang="ar-EG" sz="2400" b="1" kern="1200" dirty="0">
                          <a:solidFill>
                            <a:schemeClr val="tx1"/>
                          </a:solidFill>
                          <a:latin typeface="Times New Roman"/>
                          <a:ea typeface="Times New Roman"/>
                          <a:cs typeface="Arial"/>
                        </a:rPr>
                        <a:t>ما هي الرسالة</a:t>
                      </a:r>
                      <a:endParaRPr lang="en-US" sz="2400" b="1" kern="1200" dirty="0">
                        <a:solidFill>
                          <a:schemeClr val="tx1"/>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590" algn="ctr" defTabSz="914400" rtl="1" eaLnBrk="1" latinLnBrk="0" hangingPunct="1">
                        <a:spcBef>
                          <a:spcPts val="1000"/>
                        </a:spcBef>
                        <a:spcAft>
                          <a:spcPts val="1000"/>
                        </a:spcAft>
                      </a:pPr>
                      <a:r>
                        <a:rPr lang="ar-EG" sz="2400" b="1" kern="1200" dirty="0">
                          <a:solidFill>
                            <a:schemeClr val="tx1"/>
                          </a:solidFill>
                          <a:latin typeface="Times New Roman"/>
                          <a:ea typeface="Times New Roman"/>
                          <a:cs typeface="Arial"/>
                        </a:rPr>
                        <a:t>الأشكال</a:t>
                      </a:r>
                      <a:endParaRPr lang="en-US" sz="2400" b="1" kern="1200" dirty="0">
                        <a:solidFill>
                          <a:schemeClr val="tx1"/>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572">
                <a:tc>
                  <a:txBody>
                    <a:bodyPr/>
                    <a:lstStyle/>
                    <a:p>
                      <a:pPr marL="0" marR="21590" algn="justLow" rtl="1">
                        <a:spcBef>
                          <a:spcPts val="1000"/>
                        </a:spcBef>
                        <a:spcAft>
                          <a:spcPts val="1000"/>
                        </a:spcAft>
                      </a:pPr>
                      <a:r>
                        <a:rPr lang="ar-EG" sz="2200" dirty="0">
                          <a:latin typeface="Times New Roman"/>
                          <a:ea typeface="Times New Roman"/>
                          <a:cs typeface="Arial"/>
                        </a:rPr>
                        <a:t>ممثلو الحكومة بالقطاعات ذات الصلة بالبيئة (مثل قطاع المواصلات، والزراعة)</a:t>
                      </a:r>
                      <a:endParaRPr lang="en-US" sz="2200" dirty="0">
                        <a:latin typeface="Times New Roman"/>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algn="justLow" rtl="1">
                        <a:spcBef>
                          <a:spcPts val="1000"/>
                        </a:spcBef>
                        <a:spcAft>
                          <a:spcPts val="1000"/>
                        </a:spcAft>
                      </a:pPr>
                      <a:r>
                        <a:rPr lang="ar-EG" sz="2200" dirty="0">
                          <a:latin typeface="Times New Roman"/>
                          <a:ea typeface="Times New Roman"/>
                          <a:cs typeface="Arial"/>
                        </a:rPr>
                        <a:t>فهم القضية البيئية وتأثيراتها وعلاقتها بالقضايا الأخرى</a:t>
                      </a:r>
                      <a:endParaRPr lang="en-US" sz="2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justLow" rtl="1">
                        <a:spcBef>
                          <a:spcPts val="1000"/>
                        </a:spcBef>
                        <a:spcAft>
                          <a:spcPts val="1000"/>
                        </a:spcAft>
                      </a:pPr>
                      <a:r>
                        <a:rPr lang="ar-EG" sz="2200" dirty="0">
                          <a:latin typeface="Times New Roman"/>
                          <a:ea typeface="Times New Roman"/>
                          <a:cs typeface="Arial"/>
                        </a:rPr>
                        <a:t>الاحترار العالمي وأسبابه</a:t>
                      </a:r>
                      <a:endParaRPr lang="en-US" sz="2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2200" dirty="0">
                          <a:latin typeface="Times New Roman"/>
                          <a:ea typeface="Times New Roman"/>
                          <a:cs typeface="Arial"/>
                        </a:rPr>
                        <a:t>بروشور مطوَّل من 10 صفحات؛ تحليلات قائمة على المؤشرات </a:t>
                      </a:r>
                      <a:endParaRPr lang="en-US" sz="2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516">
                <a:tc>
                  <a:txBody>
                    <a:bodyPr/>
                    <a:lstStyle/>
                    <a:p>
                      <a:pPr marL="0" marR="21590" algn="justLow" rtl="1">
                        <a:spcBef>
                          <a:spcPts val="1000"/>
                        </a:spcBef>
                        <a:spcAft>
                          <a:spcPts val="1000"/>
                        </a:spcAft>
                      </a:pPr>
                      <a:r>
                        <a:rPr lang="ar-EG" sz="1100">
                          <a:latin typeface="Times New Roman"/>
                          <a:ea typeface="Times New Roman"/>
                          <a:cs typeface="Arial"/>
                        </a:rPr>
                        <a:t>....</a:t>
                      </a:r>
                      <a:endParaRPr lang="en-US" sz="1200">
                        <a:latin typeface="Times New Roman"/>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050" algn="justLow" rtl="1">
                        <a:spcBef>
                          <a:spcPts val="1000"/>
                        </a:spcBef>
                        <a:spcAft>
                          <a:spcPts val="1000"/>
                        </a:spcAft>
                      </a:pPr>
                      <a:r>
                        <a:rPr lang="ar-EG" sz="1100">
                          <a:latin typeface="Times New Roman"/>
                          <a:ea typeface="Times New Roman"/>
                          <a:cs typeface="Arial"/>
                        </a:rPr>
                        <a:t>....</a:t>
                      </a:r>
                      <a:endParaRPr lang="en-US"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justLow" rtl="1">
                        <a:spcBef>
                          <a:spcPts val="1000"/>
                        </a:spcBef>
                        <a:spcAft>
                          <a:spcPts val="1000"/>
                        </a:spcAft>
                      </a:pPr>
                      <a:r>
                        <a:rPr lang="ar-EG" sz="1100">
                          <a:latin typeface="Times New Roman"/>
                          <a:ea typeface="Times New Roman"/>
                          <a:cs typeface="Arial"/>
                        </a:rPr>
                        <a:t>....</a:t>
                      </a:r>
                      <a:endParaRPr lang="en-US"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1100" dirty="0">
                          <a:latin typeface="Times New Roman"/>
                          <a:ea typeface="Times New Roman"/>
                          <a:cs typeface="Arial"/>
                        </a:rPr>
                        <a:t>....</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8662" y="285728"/>
            <a:ext cx="6900882" cy="582594"/>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0" i="0" u="none" strike="noStrike" kern="0" cap="none" spc="0" normalizeH="0" baseline="0" noProof="0" dirty="0" smtClean="0">
                <a:ln>
                  <a:noFill/>
                </a:ln>
                <a:solidFill>
                  <a:schemeClr val="tx2"/>
                </a:solidFill>
                <a:effectLst/>
                <a:uLnTx/>
                <a:uFillTx/>
                <a:latin typeface="+mj-lt"/>
                <a:ea typeface="+mj-ea"/>
                <a:cs typeface="+mj-cs"/>
              </a:rPr>
              <a:t>2. </a:t>
            </a:r>
            <a:r>
              <a:rPr kumimoji="0" lang="ar-SY" sz="3600" b="0" i="0" u="none" strike="noStrike" kern="0" cap="none" spc="0" normalizeH="0" baseline="0" noProof="0" dirty="0" smtClean="0">
                <a:ln>
                  <a:noFill/>
                </a:ln>
                <a:solidFill>
                  <a:schemeClr val="tx2"/>
                </a:solidFill>
                <a:effectLst/>
                <a:uLnTx/>
                <a:uFillTx/>
                <a:latin typeface="+mj-lt"/>
                <a:ea typeface="+mj-ea"/>
                <a:cs typeface="+mj-cs"/>
              </a:rPr>
              <a:t>ضبط محتوى الرسالة</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302840" y="1528911"/>
            <a:ext cx="8229600" cy="4924425"/>
          </a:xfrm>
          <a:prstGeom prst="rect">
            <a:avLst/>
          </a:prstGeom>
          <a:noFill/>
          <a:ln w="9525">
            <a:noFill/>
            <a:miter lim="800000"/>
            <a:headEnd/>
            <a:tailEnd/>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اضبط محتوى الرسالة لتتوافق وصفات المجموعة المستهدفة من حيث:</a:t>
            </a: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درجة المعرفة</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الموقف – السلوك</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المستوى التعليمي</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نمط الحياة</a:t>
            </a: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الثقافة</a:t>
            </a: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الاهتمام</a:t>
            </a: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المشاركة في المشكلة وحلها</a:t>
            </a:r>
          </a:p>
          <a:p>
            <a:pPr marL="342900" marR="0" lvl="2"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احرص على أن تكون الرسالة ذات مصداقية بالنسبة لجمهورك</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8688" y="285750"/>
            <a:ext cx="6972300"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0" i="0" u="none" strike="noStrike" kern="0" cap="none" spc="0" normalizeH="0" baseline="0" noProof="0" smtClean="0">
                <a:ln>
                  <a:noFill/>
                </a:ln>
                <a:solidFill>
                  <a:schemeClr val="tx2"/>
                </a:solidFill>
                <a:effectLst/>
                <a:uLnTx/>
                <a:uFillTx/>
                <a:latin typeface="+mj-lt"/>
                <a:ea typeface="+mj-ea"/>
                <a:cs typeface="+mj-cs"/>
              </a:rPr>
              <a:t>شروط نجاح الرسالة الإعلامية</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357188" y="1214438"/>
            <a:ext cx="8229600" cy="5000625"/>
          </a:xfrm>
          <a:prstGeom prst="rect">
            <a:avLst/>
          </a:prstGeom>
          <a:noFill/>
          <a:ln w="9525">
            <a:noFill/>
            <a:miter lim="800000"/>
            <a:headEnd/>
            <a:tailEnd/>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وضوح الرسالة الإعلامية: </a:t>
            </a:r>
            <a:r>
              <a:rPr kumimoji="0" lang="ar-SY" sz="2800" b="0" i="0" u="none" strike="noStrike" kern="0" cap="none" spc="0" normalizeH="0" baseline="0" noProof="0" dirty="0" smtClean="0">
                <a:ln>
                  <a:noFill/>
                </a:ln>
                <a:solidFill>
                  <a:schemeClr val="tx1"/>
                </a:solidFill>
                <a:effectLst/>
                <a:uLnTx/>
                <a:uFillTx/>
                <a:latin typeface="+mj-lt"/>
                <a:ea typeface="+mj-ea"/>
                <a:cs typeface="+mj-cs"/>
              </a:rPr>
              <a:t>---</a:t>
            </a:r>
            <a:r>
              <a:rPr kumimoji="0" lang="ar-SA" sz="2800" b="0" i="0" u="none" strike="noStrike" kern="0" cap="none" spc="0" normalizeH="0" baseline="0" noProof="0" dirty="0" smtClean="0">
                <a:ln>
                  <a:noFill/>
                </a:ln>
                <a:solidFill>
                  <a:schemeClr val="tx1"/>
                </a:solidFill>
                <a:effectLst/>
                <a:uLnTx/>
                <a:uFillTx/>
                <a:latin typeface="+mj-lt"/>
                <a:ea typeface="+mj-ea"/>
                <a:cs typeface="+mj-cs"/>
              </a:rPr>
              <a:t>تناغم بين المرسل والمستقبل</a:t>
            </a:r>
            <a:r>
              <a:rPr kumimoji="0" lang="ar-SY" sz="2800" b="0" i="0" u="none" strike="noStrike" kern="0" cap="none" spc="0" normalizeH="0" baseline="0" noProof="0" dirty="0" smtClean="0">
                <a:ln>
                  <a:noFill/>
                </a:ln>
                <a:solidFill>
                  <a:schemeClr val="tx1"/>
                </a:solidFill>
                <a:effectLst/>
                <a:uLnTx/>
                <a:uFillTx/>
                <a:latin typeface="+mj-lt"/>
                <a:ea typeface="+mj-ea"/>
                <a:cs typeface="+mj-cs"/>
              </a:rPr>
              <a:t>---</a:t>
            </a:r>
            <a:r>
              <a:rPr kumimoji="0" lang="ar-SA" sz="2800" b="0" i="0" u="none" strike="noStrike" kern="0" cap="none" spc="0" normalizeH="0" baseline="0" noProof="0" dirty="0" smtClean="0">
                <a:ln>
                  <a:noFill/>
                </a:ln>
                <a:solidFill>
                  <a:schemeClr val="tx1"/>
                </a:solidFill>
                <a:effectLst/>
                <a:uLnTx/>
                <a:uFillTx/>
                <a:latin typeface="+mj-lt"/>
                <a:ea typeface="+mj-ea"/>
                <a:cs typeface="+mj-cs"/>
              </a:rPr>
              <a:t>، التشويش أو التداخل قد </a:t>
            </a:r>
            <a:r>
              <a:rPr kumimoji="0" lang="ar-SY" sz="2800" b="0" i="0" u="none" strike="noStrike" kern="0" cap="none" spc="0" normalizeH="0" baseline="0" noProof="0" dirty="0" smtClean="0">
                <a:ln>
                  <a:noFill/>
                </a:ln>
                <a:solidFill>
                  <a:schemeClr val="tx1"/>
                </a:solidFill>
                <a:effectLst/>
                <a:uLnTx/>
                <a:uFillTx/>
                <a:latin typeface="+mj-lt"/>
                <a:ea typeface="+mj-ea"/>
                <a:cs typeface="+mj-cs"/>
              </a:rPr>
              <a:t>ي</a:t>
            </a:r>
            <a:r>
              <a:rPr kumimoji="0" lang="ar-SA" sz="2800" b="0" i="0" u="none" strike="noStrike" kern="0" cap="none" spc="0" normalizeH="0" baseline="0" noProof="0" dirty="0" smtClean="0">
                <a:ln>
                  <a:noFill/>
                </a:ln>
                <a:solidFill>
                  <a:schemeClr val="tx1"/>
                </a:solidFill>
                <a:effectLst/>
                <a:uLnTx/>
                <a:uFillTx/>
                <a:latin typeface="+mj-lt"/>
                <a:ea typeface="+mj-ea"/>
                <a:cs typeface="+mj-cs"/>
              </a:rPr>
              <a:t>قف عائقا دون فهم الرسالة، ومن أسباب ذلك التشويش : احتواء الرسالة على ألفاظ غير معروفة، أو الطباعة رديئة.</a:t>
            </a: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الظروف المحيطة بالرسالة: </a:t>
            </a:r>
            <a:r>
              <a:rPr kumimoji="0" lang="ar-SA" sz="2800" b="0" i="0" u="none" strike="noStrike" kern="0" cap="none" spc="0" normalizeH="0" baseline="0" noProof="0" dirty="0" smtClean="0">
                <a:ln>
                  <a:noFill/>
                </a:ln>
                <a:solidFill>
                  <a:schemeClr val="tx1"/>
                </a:solidFill>
                <a:effectLst/>
                <a:uLnTx/>
                <a:uFillTx/>
                <a:latin typeface="+mj-lt"/>
                <a:ea typeface="+mj-ea"/>
                <a:cs typeface="+mj-cs"/>
              </a:rPr>
              <a:t>حيث تؤثر تأثيرا كبيرا على مدى تقبل الرسالة أو رفضها؛ ذلك لأن نفسية المستقبل وطريقة تربيته ، ودرجة ثقافته تؤثر على كيفية استجابته لها .</a:t>
            </a: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القيم والمبادئ الاجتماعية</a:t>
            </a:r>
            <a:r>
              <a:rPr kumimoji="0" lang="ar-SA" sz="2800" b="0" i="0" u="none" strike="noStrike" kern="0" cap="none" spc="0" normalizeH="0" baseline="0" noProof="0" dirty="0" smtClean="0">
                <a:ln>
                  <a:noFill/>
                </a:ln>
                <a:solidFill>
                  <a:schemeClr val="tx1"/>
                </a:solidFill>
                <a:effectLst/>
                <a:uLnTx/>
                <a:uFillTx/>
                <a:latin typeface="+mj-lt"/>
                <a:ea typeface="+mj-ea"/>
                <a:cs typeface="+mj-cs"/>
              </a:rPr>
              <a:t>: إذ يعتمد مدى النجاح على درجة تأثر المستقبل بالقيم السائدة في المجتمع ، واندماجه فيه</a:t>
            </a:r>
            <a:r>
              <a:rPr kumimoji="0" lang="ar-SY" sz="2800" b="0" i="0" u="none" strike="noStrike" kern="0" cap="none" spc="0" normalizeH="0" baseline="0" noProof="0" dirty="0" smtClean="0">
                <a:ln>
                  <a:noFill/>
                </a:ln>
                <a:solidFill>
                  <a:schemeClr val="tx1"/>
                </a:solidFill>
                <a:effectLst/>
                <a:uLnTx/>
                <a:uFillTx/>
                <a:latin typeface="+mj-lt"/>
                <a:ea typeface="+mj-ea"/>
                <a:cs typeface="+mj-cs"/>
              </a:rPr>
              <a:t>.</a:t>
            </a:r>
            <a:endParaRPr kumimoji="0" 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8688" y="285750"/>
            <a:ext cx="6972300"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200" b="0" i="0" u="none" strike="noStrike" kern="0" cap="none" spc="0" normalizeH="0" baseline="0" noProof="0" dirty="0" smtClean="0">
                <a:ln>
                  <a:noFill/>
                </a:ln>
                <a:solidFill>
                  <a:schemeClr val="tx2"/>
                </a:solidFill>
                <a:effectLst/>
                <a:uLnTx/>
                <a:uFillTx/>
                <a:latin typeface="+mj-lt"/>
                <a:ea typeface="+mj-ea"/>
                <a:cs typeface="+mj-cs"/>
              </a:rPr>
              <a:t>صياغة رسائل محددة لجمهور معين</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357188" y="1214438"/>
            <a:ext cx="8229600" cy="4525962"/>
          </a:xfrm>
          <a:prstGeom prst="rect">
            <a:avLst/>
          </a:prstGeom>
          <a:noFill/>
          <a:ln w="9525">
            <a:noFill/>
            <a:miter lim="800000"/>
            <a:headEnd/>
            <a:tailEnd/>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هل تتضمن الرسائل قصة متماسكة الحبكة؟</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هل هناك تضارب أو غموض أو عدم يقين في المحتوى بحاجة إلى تصويب أو توضيح؟</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BH" sz="2800" b="0" i="0" u="none" strike="noStrike" kern="0" cap="none" spc="0" normalizeH="0" baseline="0" noProof="0" dirty="0" smtClean="0">
                <a:ln>
                  <a:noFill/>
                </a:ln>
                <a:solidFill>
                  <a:schemeClr val="tx1"/>
                </a:solidFill>
                <a:effectLst/>
                <a:uLnTx/>
                <a:uFillTx/>
                <a:latin typeface="+mj-lt"/>
                <a:ea typeface="+mj-ea"/>
                <a:cs typeface="+mj-cs"/>
              </a:rPr>
              <a:t>ما هى</a:t>
            </a:r>
            <a:r>
              <a:rPr kumimoji="0" lang="ar-SY" sz="2800" b="0" i="0" u="none" strike="noStrike" kern="0" cap="none" spc="0" normalizeH="0" baseline="0" noProof="0" dirty="0" smtClean="0">
                <a:ln>
                  <a:noFill/>
                </a:ln>
                <a:solidFill>
                  <a:schemeClr val="tx1"/>
                </a:solidFill>
                <a:effectLst/>
                <a:uLnTx/>
                <a:uFillTx/>
                <a:latin typeface="+mj-lt"/>
                <a:ea typeface="+mj-ea"/>
                <a:cs typeface="+mj-cs"/>
              </a:rPr>
              <a:t> الخلفية العلمية </a:t>
            </a:r>
            <a:r>
              <a:rPr kumimoji="0" lang="ar-BH" sz="2800" b="0" i="0" u="none" strike="noStrike" kern="0" cap="none" spc="0" normalizeH="0" baseline="0" noProof="0" dirty="0" smtClean="0">
                <a:ln>
                  <a:noFill/>
                </a:ln>
                <a:solidFill>
                  <a:schemeClr val="tx1"/>
                </a:solidFill>
                <a:effectLst/>
                <a:uLnTx/>
                <a:uFillTx/>
                <a:latin typeface="+mj-lt"/>
                <a:ea typeface="+mj-ea"/>
                <a:cs typeface="+mj-cs"/>
              </a:rPr>
              <a:t>التي </a:t>
            </a:r>
            <a:r>
              <a:rPr kumimoji="0" lang="ar-SY" sz="2800" b="0" i="0" u="none" strike="noStrike" kern="0" cap="none" spc="0" normalizeH="0" baseline="0" noProof="0" dirty="0" smtClean="0">
                <a:ln>
                  <a:noFill/>
                </a:ln>
                <a:solidFill>
                  <a:schemeClr val="tx1"/>
                </a:solidFill>
                <a:effectLst/>
                <a:uLnTx/>
                <a:uFillTx/>
                <a:latin typeface="+mj-lt"/>
                <a:ea typeface="+mj-ea"/>
                <a:cs typeface="+mj-cs"/>
              </a:rPr>
              <a:t>تمتلكها الجماعة المستهدفة؟</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كيف تنظر المجموعة إلى البيئة، ضرورة أم ترفا؟</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ما الذي يحفز المجموعة المستهدفة على الاخذ برسائلك؟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00125" y="285750"/>
            <a:ext cx="6900863" cy="725488"/>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2"/>
                </a:solidFill>
                <a:effectLst/>
                <a:uLnTx/>
                <a:uFillTx/>
                <a:latin typeface="+mj-lt"/>
                <a:ea typeface="+mj-ea"/>
                <a:cs typeface="+mj-cs"/>
              </a:rPr>
              <a:t>المجموعات المستهدفة والمحتوى</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539750" y="17002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80000"/>
              </a:lnSpc>
              <a:spcBef>
                <a:spcPts val="1200"/>
              </a:spcBef>
              <a:spcAft>
                <a:spcPts val="1200"/>
              </a:spcAft>
              <a:buClr>
                <a:schemeClr val="tx1"/>
              </a:buClr>
              <a:buSzTx/>
              <a:buFontTx/>
              <a:buChar char="•"/>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صناع القرار:</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يجب أن يكون المحتوى وجيزاً، ومحدداً، ومبنياً على حقائق، ومحتوياً على أحدث المعلومات.</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ts val="1200"/>
              </a:spcBef>
              <a:spcAft>
                <a:spcPts val="1200"/>
              </a:spcAft>
              <a:buClr>
                <a:schemeClr val="tx1"/>
              </a:buClr>
              <a:buSzTx/>
              <a:buFontTx/>
              <a:buChar char="•"/>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وسائل الإعلام:</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يجب أن يكون المحتوى وجيزاً، ومحتوياً على نتائج صالحة للاستخدام الإعلامي، كما يجب أن تكون الرسائل قابلة لربطها بطريقة سلسة مع باقي موضوعات النشرة الإخبارية</a:t>
            </a: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ts val="1200"/>
              </a:spcBef>
              <a:spcAft>
                <a:spcPts val="1200"/>
              </a:spcAft>
              <a:buClr>
                <a:schemeClr val="tx1"/>
              </a:buClr>
              <a:buSzTx/>
              <a:buFontTx/>
              <a:buChar char="•"/>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الطلاب:</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يجب أن يكون المحتوى مشروحا شرحاً جيداً، وأن وتكون اللغة المستخدمة في نقله لغة بسيطة وغير معقدة.</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ts val="1200"/>
              </a:spcBef>
              <a:spcAft>
                <a:spcPts val="1200"/>
              </a:spcAft>
              <a:buClr>
                <a:schemeClr val="tx1"/>
              </a:buClr>
              <a:buSzTx/>
              <a:buFontTx/>
              <a:buChar char="•"/>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العلماء:</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يجب أن يكون المحتوى قائماً على حقائق، ومبنياً على أحدث البيانات. ويمكن أن تكون اللغة المستخدمة هنا لغة علمية وتتضمن مصطلحات فنية.</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1116013" y="260350"/>
            <a:ext cx="6480175" cy="633413"/>
          </a:xfrm>
          <a:prstGeom prst="rect">
            <a:avLst/>
          </a:prstGeom>
          <a:noFill/>
          <a:ln>
            <a:noFill/>
            <a:miter lim="800000"/>
            <a:headEnd/>
            <a:tailEnd/>
          </a:ln>
        </p:spPr>
        <p:txBody>
          <a:bodyPr anchor="ctr"/>
          <a:lstStyle/>
          <a:p>
            <a:pPr eaLnBrk="1" hangingPunct="1"/>
            <a:r>
              <a:rPr lang="ar-EG" sz="3600" dirty="0" smtClean="0"/>
              <a:t>نظرة على الجلسات</a:t>
            </a:r>
            <a:endParaRPr lang="en-US" sz="3600" dirty="0" smtClean="0"/>
          </a:p>
        </p:txBody>
      </p:sp>
      <p:sp>
        <p:nvSpPr>
          <p:cNvPr id="8195" name="Rectangle 3"/>
          <p:cNvSpPr>
            <a:spLocks noGrp="1" noChangeArrowheads="1"/>
          </p:cNvSpPr>
          <p:nvPr>
            <p:ph type="body" idx="4294967295"/>
          </p:nvPr>
        </p:nvSpPr>
        <p:spPr>
          <a:xfrm>
            <a:off x="539750" y="2420938"/>
            <a:ext cx="8229600" cy="2808287"/>
          </a:xfrm>
        </p:spPr>
        <p:txBody>
          <a:bodyPr/>
          <a:lstStyle/>
          <a:p>
            <a:pPr algn="r" rtl="1" eaLnBrk="1" hangingPunct="1">
              <a:lnSpc>
                <a:spcPct val="90000"/>
              </a:lnSpc>
            </a:pPr>
            <a:r>
              <a:rPr lang="ar-EG" b="1" dirty="0" smtClean="0"/>
              <a:t>الجلسة الأولى: مقدمة</a:t>
            </a:r>
            <a:endParaRPr lang="en-US" b="1" dirty="0" smtClean="0"/>
          </a:p>
          <a:p>
            <a:pPr algn="r" rtl="1" eaLnBrk="1" hangingPunct="1">
              <a:lnSpc>
                <a:spcPct val="90000"/>
              </a:lnSpc>
            </a:pPr>
            <a:r>
              <a:rPr lang="ar-EG" b="1" dirty="0" smtClean="0">
                <a:solidFill>
                  <a:schemeClr val="bg2"/>
                </a:solidFill>
              </a:rPr>
              <a:t>الجلسة الثانية: الإعداد لعملية الإتصال</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الثالثة: اختيار المنتجات</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الرابعة: كيف نقوم بالعمل؟</a:t>
            </a:r>
            <a:endParaRPr lang="en-US" dirty="0" smtClean="0">
              <a:solidFill>
                <a:schemeClr val="bg2"/>
              </a:solidFill>
            </a:endParaRPr>
          </a:p>
          <a:p>
            <a:pPr algn="r" rtl="1" eaLnBrk="1" hangingPunct="1">
              <a:lnSpc>
                <a:spcPct val="90000"/>
              </a:lnSpc>
            </a:pPr>
            <a:r>
              <a:rPr lang="ar-EG" b="1" dirty="0" smtClean="0">
                <a:solidFill>
                  <a:schemeClr val="bg2"/>
                </a:solidFill>
              </a:rPr>
              <a:t>الجلسة الخامسة: التواصل</a:t>
            </a:r>
            <a:endParaRPr lang="en-US" b="1" dirty="0" smtClean="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4188570" y="1863725"/>
          <a:ext cx="2071687" cy="2643188"/>
        </p:xfrm>
        <a:graphic>
          <a:graphicData uri="http://schemas.openxmlformats.org/presentationml/2006/ole">
            <p:oleObj spid="_x0000_s59394" name="Acrobat Document" r:id="rId3" imgW="4896000" imgH="6255720" progId="AcroExch.Document.7">
              <p:embed/>
            </p:oleObj>
          </a:graphicData>
        </a:graphic>
      </p:graphicFrame>
      <p:pic>
        <p:nvPicPr>
          <p:cNvPr id="3" name="Picture 3" descr="D:\ABIDO OLD\GEO4 report and related files\GEO4 launch all files\GEO4_cover_highres.jpg"/>
          <p:cNvPicPr>
            <a:picLocks noChangeAspect="1" noChangeArrowheads="1"/>
          </p:cNvPicPr>
          <p:nvPr/>
        </p:nvPicPr>
        <p:blipFill>
          <a:blip r:embed="rId4" cstate="print"/>
          <a:srcRect/>
          <a:stretch>
            <a:fillRect/>
          </a:stretch>
        </p:blipFill>
        <p:spPr bwMode="auto">
          <a:xfrm>
            <a:off x="1517818" y="1340767"/>
            <a:ext cx="2445327" cy="3166145"/>
          </a:xfrm>
          <a:prstGeom prst="rect">
            <a:avLst/>
          </a:prstGeom>
          <a:noFill/>
          <a:ln w="9525">
            <a:noFill/>
            <a:miter lim="800000"/>
            <a:headEnd/>
            <a:tailEnd/>
          </a:ln>
        </p:spPr>
      </p:pic>
      <p:pic>
        <p:nvPicPr>
          <p:cNvPr id="4" name="Picture 33"/>
          <p:cNvPicPr>
            <a:picLocks noChangeAspect="1" noChangeArrowheads="1"/>
          </p:cNvPicPr>
          <p:nvPr/>
        </p:nvPicPr>
        <p:blipFill>
          <a:blip r:embed="rId5" cstate="print"/>
          <a:srcRect/>
          <a:stretch>
            <a:fillRect/>
          </a:stretch>
        </p:blipFill>
        <p:spPr bwMode="auto">
          <a:xfrm>
            <a:off x="1327872" y="4697127"/>
            <a:ext cx="2752725" cy="2065337"/>
          </a:xfrm>
          <a:prstGeom prst="rect">
            <a:avLst/>
          </a:prstGeom>
          <a:noFill/>
          <a:ln w="9525">
            <a:noFill/>
            <a:miter lim="800000"/>
            <a:headEnd/>
            <a:tailEnd/>
          </a:ln>
        </p:spPr>
      </p:pic>
      <p:pic>
        <p:nvPicPr>
          <p:cNvPr id="5" name="Picture 38"/>
          <p:cNvPicPr>
            <a:picLocks noChangeAspect="1" noChangeArrowheads="1"/>
          </p:cNvPicPr>
          <p:nvPr/>
        </p:nvPicPr>
        <p:blipFill>
          <a:blip r:embed="rId6" cstate="print"/>
          <a:srcRect/>
          <a:stretch>
            <a:fillRect/>
          </a:stretch>
        </p:blipFill>
        <p:spPr bwMode="auto">
          <a:xfrm>
            <a:off x="2256560" y="5268627"/>
            <a:ext cx="857250" cy="1008062"/>
          </a:xfrm>
          <a:prstGeom prst="rect">
            <a:avLst/>
          </a:prstGeom>
          <a:noFill/>
          <a:ln w="9525">
            <a:noFill/>
            <a:miter lim="800000"/>
            <a:headEnd/>
            <a:tailEnd/>
          </a:ln>
        </p:spPr>
      </p:pic>
      <p:graphicFrame>
        <p:nvGraphicFramePr>
          <p:cNvPr id="6" name="Object 4"/>
          <p:cNvGraphicFramePr>
            <a:graphicFrameLocks noChangeAspect="1"/>
          </p:cNvGraphicFramePr>
          <p:nvPr/>
        </p:nvGraphicFramePr>
        <p:xfrm>
          <a:off x="6474570" y="3221038"/>
          <a:ext cx="2373312" cy="3357562"/>
        </p:xfrm>
        <a:graphic>
          <a:graphicData uri="http://schemas.openxmlformats.org/presentationml/2006/ole">
            <p:oleObj spid="_x0000_s59395" name="Acrobat Document" r:id="rId7" imgW="4759920" imgH="6735960" progId="AcroExch.Document.7">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354764"/>
            <a:ext cx="6572250" cy="585036"/>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2"/>
                </a:solidFill>
                <a:effectLst/>
                <a:uLnTx/>
                <a:uFillTx/>
                <a:latin typeface="+mj-lt"/>
                <a:ea typeface="+mj-ea"/>
                <a:cs typeface="+mj-cs"/>
              </a:rPr>
              <a:t>3. </a:t>
            </a:r>
            <a:r>
              <a:rPr kumimoji="0" lang="ar-SY" sz="3200" b="0" i="0" u="none" strike="noStrike" kern="0" cap="none" spc="0" normalizeH="0" baseline="0" noProof="0" dirty="0" smtClean="0">
                <a:ln>
                  <a:noFill/>
                </a:ln>
                <a:solidFill>
                  <a:schemeClr val="tx2"/>
                </a:solidFill>
                <a:effectLst/>
                <a:uLnTx/>
                <a:uFillTx/>
                <a:latin typeface="+mj-lt"/>
                <a:ea typeface="+mj-ea"/>
                <a:cs typeface="+mj-cs"/>
              </a:rPr>
              <a:t>ضبط الميزانية</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28625" y="1700808"/>
            <a:ext cx="8229600" cy="4728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ts val="2400"/>
              </a:spcBef>
              <a:spcAft>
                <a:spcPts val="2400"/>
              </a:spcAft>
              <a:buClr>
                <a:schemeClr val="tx1"/>
              </a:buClr>
              <a:buSzTx/>
              <a:buFontTx/>
              <a:buChar char="•"/>
              <a:tabLst/>
              <a:defRPr/>
            </a:pPr>
            <a:r>
              <a:rPr kumimoji="0" lang="ar-SY" sz="2800" b="1" i="0" u="none" strike="noStrike" kern="0" cap="none" spc="0" normalizeH="0" baseline="0" noProof="0" dirty="0" smtClean="0">
                <a:ln>
                  <a:noFill/>
                </a:ln>
                <a:solidFill>
                  <a:schemeClr val="tx1"/>
                </a:solidFill>
                <a:effectLst/>
                <a:uLnTx/>
                <a:uFillTx/>
                <a:latin typeface="+mn-lt"/>
                <a:ea typeface="+mn-ea"/>
                <a:cs typeface="+mn-cs"/>
              </a:rPr>
              <a:t>تضمين تكاليف وقت العاملين</a:t>
            </a:r>
            <a:r>
              <a:rPr kumimoji="0" lang="ar-SY" sz="2800" b="0" i="0" u="none" strike="noStrike" kern="0" cap="none" spc="0" normalizeH="0" baseline="0" noProof="0" dirty="0" smtClean="0">
                <a:ln>
                  <a:noFill/>
                </a:ln>
                <a:solidFill>
                  <a:schemeClr val="tx1"/>
                </a:solidFill>
                <a:effectLst/>
                <a:uLnTx/>
                <a:uFillTx/>
                <a:latin typeface="+mn-lt"/>
                <a:ea typeface="+mn-ea"/>
                <a:cs typeface="+mn-cs"/>
              </a:rPr>
              <a:t>، كذلك تكاليف عملية التصميم والنشر والتوزيع، واللوازم المكتبية وتكاليف الطوارئ. </a:t>
            </a:r>
          </a:p>
          <a:p>
            <a:pPr marL="342900" marR="0" lvl="0" indent="-342900" algn="just" defTabSz="914400" rtl="1" eaLnBrk="1" fontAlgn="base" latinLnBrk="0" hangingPunct="1">
              <a:lnSpc>
                <a:spcPct val="90000"/>
              </a:lnSpc>
              <a:spcBef>
                <a:spcPts val="2400"/>
              </a:spcBef>
              <a:spcAft>
                <a:spcPts val="2400"/>
              </a:spcAft>
              <a:buClr>
                <a:schemeClr val="tx1"/>
              </a:buClr>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بعض الأشكال</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والصيغ</a:t>
            </a:r>
            <a:r>
              <a:rPr kumimoji="0" lang="ar-SY" sz="2800" b="0" i="0" u="none" strike="noStrike" kern="0" cap="none" spc="0" normalizeH="0" baseline="0" noProof="0" dirty="0" smtClean="0">
                <a:ln>
                  <a:noFill/>
                </a:ln>
                <a:solidFill>
                  <a:schemeClr val="tx1"/>
                </a:solidFill>
                <a:effectLst/>
                <a:uLnTx/>
                <a:uFillTx/>
                <a:latin typeface="+mn-lt"/>
                <a:ea typeface="+mn-ea"/>
                <a:cs typeface="+mn-cs"/>
              </a:rPr>
              <a:t> ، مثل </a:t>
            </a:r>
            <a:r>
              <a:rPr kumimoji="0" lang="ar-EG" sz="2800" b="0" i="0" u="none" strike="noStrike" kern="0" cap="none" spc="0" normalizeH="0" baseline="0" noProof="0" dirty="0" smtClean="0">
                <a:ln>
                  <a:noFill/>
                </a:ln>
                <a:solidFill>
                  <a:schemeClr val="tx1"/>
                </a:solidFill>
                <a:effectLst/>
                <a:uLnTx/>
                <a:uFillTx/>
                <a:latin typeface="+mn-lt"/>
                <a:ea typeface="+mn-ea"/>
                <a:cs typeface="+mn-cs"/>
              </a:rPr>
              <a:t>منتجات الويب تعتبر </a:t>
            </a:r>
            <a:r>
              <a:rPr kumimoji="0" lang="ar-EG" sz="2800" b="1" i="0" u="none" strike="noStrike" kern="0" cap="none" spc="0" normalizeH="0" baseline="0" noProof="0" dirty="0" smtClean="0">
                <a:ln>
                  <a:noFill/>
                </a:ln>
                <a:solidFill>
                  <a:schemeClr val="tx1"/>
                </a:solidFill>
                <a:effectLst/>
                <a:uLnTx/>
                <a:uFillTx/>
                <a:latin typeface="+mn-lt"/>
                <a:ea typeface="+mn-ea"/>
                <a:cs typeface="+mn-cs"/>
              </a:rPr>
              <a:t>أقل </a:t>
            </a:r>
            <a:r>
              <a:rPr kumimoji="0" lang="ar-SY" sz="2800" b="1" i="0" u="none" strike="noStrike" kern="0" cap="none" spc="0" normalizeH="0" baseline="0" noProof="0" dirty="0" smtClean="0">
                <a:ln>
                  <a:noFill/>
                </a:ln>
                <a:solidFill>
                  <a:schemeClr val="tx1"/>
                </a:solidFill>
                <a:effectLst/>
                <a:uLnTx/>
                <a:uFillTx/>
                <a:latin typeface="+mn-lt"/>
                <a:ea typeface="+mn-ea"/>
                <a:cs typeface="+mn-cs"/>
              </a:rPr>
              <a:t>تكلفة من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غيرها ، كالطباعة مثلا.</a:t>
            </a:r>
          </a:p>
          <a:p>
            <a:pPr marL="342900" marR="0" lvl="0" indent="-342900" algn="just" defTabSz="914400" rtl="1" eaLnBrk="1" fontAlgn="base" latinLnBrk="0" hangingPunct="1">
              <a:lnSpc>
                <a:spcPct val="90000"/>
              </a:lnSpc>
              <a:spcBef>
                <a:spcPts val="2400"/>
              </a:spcBef>
              <a:spcAft>
                <a:spcPts val="2400"/>
              </a:spcAft>
              <a:buClr>
                <a:schemeClr val="tx1"/>
              </a:buClr>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فكر في </a:t>
            </a:r>
            <a:r>
              <a:rPr kumimoji="0" lang="ar-SY" sz="2800" b="1" i="0" u="none" strike="noStrike" kern="0" cap="none" spc="0" normalizeH="0" baseline="0" noProof="0" dirty="0" smtClean="0">
                <a:ln>
                  <a:noFill/>
                </a:ln>
                <a:solidFill>
                  <a:schemeClr val="tx1"/>
                </a:solidFill>
                <a:effectLst/>
                <a:uLnTx/>
                <a:uFillTx/>
                <a:latin typeface="+mn-lt"/>
                <a:ea typeface="+mn-ea"/>
                <a:cs typeface="+mn-cs"/>
              </a:rPr>
              <a:t>طرق مبتكرة لجمع الأموال </a:t>
            </a:r>
            <a:r>
              <a:rPr kumimoji="0" lang="ar-SY" sz="2800" b="0" i="0" u="none" strike="noStrike" kern="0" cap="none" spc="0" normalizeH="0" baseline="0" noProof="0" dirty="0" smtClean="0">
                <a:ln>
                  <a:noFill/>
                </a:ln>
                <a:solidFill>
                  <a:schemeClr val="tx1"/>
                </a:solidFill>
                <a:effectLst/>
                <a:uLnTx/>
                <a:uFillTx/>
                <a:latin typeface="+mn-lt"/>
                <a:ea typeface="+mn-ea"/>
                <a:cs typeface="+mn-cs"/>
              </a:rPr>
              <a:t>مثل النشر المشترك أو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اتفاقات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الرعاية.</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484013" y="214313"/>
            <a:ext cx="7472363" cy="714375"/>
          </a:xfrm>
          <a:prstGeom prst="rect">
            <a:avLst/>
          </a:prstGeom>
          <a:noFill/>
          <a:ln>
            <a:noFill/>
            <a:miter lim="800000"/>
            <a:headEnd/>
            <a:tailEnd/>
          </a:ln>
        </p:spPr>
        <p:txBody>
          <a:bodyPr anchor="ctr"/>
          <a:lstStyle/>
          <a:p>
            <a:pPr eaLnBrk="1" hangingPunct="1">
              <a:defRPr/>
            </a:pPr>
            <a:r>
              <a:rPr lang="ar-EG" sz="3200" dirty="0" smtClean="0"/>
              <a:t>تمرين: ما هي البنود الأساسية في الميزانية؟ </a:t>
            </a:r>
            <a:endParaRPr lang="en-US" sz="2800" dirty="0" smtClean="0"/>
          </a:p>
        </p:txBody>
      </p:sp>
      <p:sp>
        <p:nvSpPr>
          <p:cNvPr id="27651" name="Rectangle 3"/>
          <p:cNvSpPr>
            <a:spLocks noGrp="1" noChangeArrowheads="1"/>
          </p:cNvSpPr>
          <p:nvPr>
            <p:ph type="body" sz="half" idx="4294967295"/>
          </p:nvPr>
        </p:nvSpPr>
        <p:spPr>
          <a:xfrm>
            <a:off x="457200" y="1600200"/>
            <a:ext cx="7901014" cy="1684338"/>
          </a:xfrm>
        </p:spPr>
        <p:txBody>
          <a:bodyPr/>
          <a:lstStyle/>
          <a:p>
            <a:pPr algn="just" rtl="1" eaLnBrk="1" hangingPunct="1"/>
            <a:r>
              <a:rPr lang="ar-EG" sz="2800" dirty="0" smtClean="0"/>
              <a:t>ما هي الكفاءات الأساسية، والبنود الرئيسية للميزانية اللازمة لإعداد تقرير وتصميم موقع على شبكة الإنترنت؟</a:t>
            </a:r>
          </a:p>
          <a:p>
            <a:pPr algn="just" rtl="1" eaLnBrk="1" hangingPunct="1"/>
            <a:r>
              <a:rPr lang="ar-EG" sz="2800" dirty="0" smtClean="0"/>
              <a:t>ما هي الخيارات المالية المحتملة؟</a:t>
            </a:r>
            <a:endParaRPr lang="en-US" sz="2800" dirty="0" smtClean="0"/>
          </a:p>
          <a:p>
            <a:pPr algn="just" rtl="1" eaLnBrk="1" hangingPunct="1"/>
            <a:endParaRPr lang="en-US" sz="2800" dirty="0" smtClean="0"/>
          </a:p>
        </p:txBody>
      </p:sp>
      <p:sp>
        <p:nvSpPr>
          <p:cNvPr id="27670" name="Text Box 22"/>
          <p:cNvSpPr txBox="1">
            <a:spLocks noChangeArrowheads="1"/>
          </p:cNvSpPr>
          <p:nvPr/>
        </p:nvSpPr>
        <p:spPr bwMode="auto">
          <a:xfrm>
            <a:off x="1547664" y="3284984"/>
            <a:ext cx="5256212" cy="457200"/>
          </a:xfrm>
          <a:prstGeom prst="rect">
            <a:avLst/>
          </a:prstGeom>
          <a:noFill/>
          <a:ln w="9525">
            <a:noFill/>
            <a:miter lim="800000"/>
            <a:headEnd/>
            <a:tailEnd/>
          </a:ln>
        </p:spPr>
        <p:txBody>
          <a:bodyPr>
            <a:spAutoFit/>
          </a:bodyPr>
          <a:lstStyle/>
          <a:p>
            <a:pPr algn="ctr">
              <a:spcBef>
                <a:spcPct val="50000"/>
              </a:spcBef>
            </a:pPr>
            <a:r>
              <a:rPr lang="ar-EG" sz="2400" b="1" dirty="0" smtClean="0">
                <a:ea typeface="MS PGothic" pitchFamily="34" charset="-128"/>
              </a:rPr>
              <a:t>جدول اختياري</a:t>
            </a:r>
            <a:endParaRPr lang="en-US" sz="2400" dirty="0">
              <a:ea typeface="MS PGothic" pitchFamily="34" charset="-128"/>
            </a:endParaRPr>
          </a:p>
        </p:txBody>
      </p:sp>
      <p:graphicFrame>
        <p:nvGraphicFramePr>
          <p:cNvPr id="6" name="Table 5"/>
          <p:cNvGraphicFramePr>
            <a:graphicFrameLocks noGrp="1"/>
          </p:cNvGraphicFramePr>
          <p:nvPr/>
        </p:nvGraphicFramePr>
        <p:xfrm>
          <a:off x="1187624" y="3933056"/>
          <a:ext cx="6840760" cy="2382474"/>
        </p:xfrm>
        <a:graphic>
          <a:graphicData uri="http://schemas.openxmlformats.org/drawingml/2006/table">
            <a:tbl>
              <a:tblPr rtl="1"/>
              <a:tblGrid>
                <a:gridCol w="2288224"/>
                <a:gridCol w="2483201"/>
                <a:gridCol w="2069335"/>
              </a:tblGrid>
              <a:tr h="509678">
                <a:tc>
                  <a:txBody>
                    <a:bodyPr/>
                    <a:lstStyle/>
                    <a:p>
                      <a:pPr marL="0" marR="0" algn="ctr" rtl="1">
                        <a:spcBef>
                          <a:spcPts val="1000"/>
                        </a:spcBef>
                        <a:spcAft>
                          <a:spcPts val="1000"/>
                        </a:spcAft>
                      </a:pPr>
                      <a:r>
                        <a:rPr lang="ar-EG" sz="2800" dirty="0" smtClean="0">
                          <a:solidFill>
                            <a:schemeClr val="tx1"/>
                          </a:solidFill>
                          <a:latin typeface="+mn-lt"/>
                          <a:ea typeface="+mn-ea"/>
                          <a:cs typeface="+mn-cs"/>
                        </a:rPr>
                        <a:t>الأنشطة</a:t>
                      </a:r>
                      <a:endParaRPr lang="en-US" sz="2800" dirty="0" smtClean="0">
                        <a:solidFill>
                          <a:schemeClr val="tx1"/>
                        </a:solidFill>
                        <a:latin typeface="+mn-lt"/>
                        <a:ea typeface="+mn-ea"/>
                        <a:cs typeface="+mn-cs"/>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1000"/>
                        </a:spcBef>
                        <a:spcAft>
                          <a:spcPts val="1000"/>
                        </a:spcAft>
                      </a:pPr>
                      <a:r>
                        <a:rPr lang="ar-EG" sz="2800" dirty="0" smtClean="0">
                          <a:solidFill>
                            <a:schemeClr val="tx1"/>
                          </a:solidFill>
                          <a:latin typeface="+mn-lt"/>
                          <a:ea typeface="+mn-ea"/>
                          <a:cs typeface="+mn-cs"/>
                        </a:rPr>
                        <a:t>الوحدة</a:t>
                      </a:r>
                      <a:endParaRPr lang="en-US" sz="28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1000"/>
                        </a:spcBef>
                        <a:spcAft>
                          <a:spcPts val="1000"/>
                        </a:spcAft>
                      </a:pPr>
                      <a:r>
                        <a:rPr lang="ar-EG" sz="2800" kern="1200" dirty="0" smtClean="0">
                          <a:solidFill>
                            <a:schemeClr val="tx1"/>
                          </a:solidFill>
                          <a:latin typeface="+mn-lt"/>
                          <a:ea typeface="+mn-ea"/>
                          <a:cs typeface="+mn-cs"/>
                        </a:rPr>
                        <a:t>التكاليف</a:t>
                      </a:r>
                      <a:endParaRPr lang="en-US" sz="28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78">
                <a:tc>
                  <a:txBody>
                    <a:bodyPr/>
                    <a:lstStyle/>
                    <a:p>
                      <a:pPr marL="0" marR="0" algn="justLow" rtl="1">
                        <a:spcBef>
                          <a:spcPts val="1000"/>
                        </a:spcBef>
                        <a:spcAft>
                          <a:spcPts val="1000"/>
                        </a:spcAft>
                      </a:pPr>
                      <a:r>
                        <a:rPr lang="ar-EG" sz="2800" dirty="0" smtClean="0">
                          <a:solidFill>
                            <a:schemeClr val="tx1"/>
                          </a:solidFill>
                          <a:latin typeface="+mn-lt"/>
                          <a:ea typeface="+mn-ea"/>
                          <a:cs typeface="+mn-cs"/>
                        </a:rPr>
                        <a:t>الكتابة</a:t>
                      </a:r>
                      <a:endParaRPr lang="en-US" sz="2800" dirty="0" smtClean="0">
                        <a:solidFill>
                          <a:schemeClr val="tx1"/>
                        </a:solidFill>
                        <a:latin typeface="+mn-lt"/>
                        <a:ea typeface="+mn-ea"/>
                        <a:cs typeface="+mn-cs"/>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2800" dirty="0" smtClean="0">
                          <a:solidFill>
                            <a:schemeClr val="tx1"/>
                          </a:solidFill>
                          <a:latin typeface="+mn-lt"/>
                          <a:ea typeface="+mn-ea"/>
                          <a:cs typeface="+mn-cs"/>
                        </a:rPr>
                        <a:t>5 خبراء × شهر واحد</a:t>
                      </a:r>
                      <a:endParaRPr lang="en-US" sz="2800" dirty="0" smtClean="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1100">
                          <a:latin typeface="Times New Roman"/>
                          <a:ea typeface="Times New Roman"/>
                          <a:cs typeface="Arial"/>
                        </a:rPr>
                        <a:t>.....</a:t>
                      </a:r>
                      <a:endParaRPr lang="en-US"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78">
                <a:tc>
                  <a:txBody>
                    <a:bodyPr/>
                    <a:lstStyle/>
                    <a:p>
                      <a:pPr marL="0" marR="0" algn="justLow" rtl="1">
                        <a:spcBef>
                          <a:spcPts val="1000"/>
                        </a:spcBef>
                        <a:spcAft>
                          <a:spcPts val="1000"/>
                        </a:spcAft>
                      </a:pPr>
                      <a:r>
                        <a:rPr lang="ar-EG" sz="2800" dirty="0" smtClean="0">
                          <a:solidFill>
                            <a:schemeClr val="tx1"/>
                          </a:solidFill>
                          <a:latin typeface="+mn-lt"/>
                          <a:ea typeface="+mn-ea"/>
                          <a:cs typeface="+mn-cs"/>
                        </a:rPr>
                        <a:t>التحرير </a:t>
                      </a:r>
                      <a:endParaRPr lang="en-US" sz="2800" dirty="0" smtClean="0">
                        <a:solidFill>
                          <a:schemeClr val="tx1"/>
                        </a:solidFill>
                        <a:latin typeface="+mn-lt"/>
                        <a:ea typeface="+mn-ea"/>
                        <a:cs typeface="+mn-cs"/>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2800" dirty="0" smtClean="0">
                          <a:solidFill>
                            <a:schemeClr val="tx1"/>
                          </a:solidFill>
                          <a:latin typeface="+mn-lt"/>
                          <a:ea typeface="+mn-ea"/>
                          <a:cs typeface="+mn-cs"/>
                        </a:rPr>
                        <a:t>محرر 1 × اسبوعين</a:t>
                      </a:r>
                      <a:endParaRPr lang="en-US" sz="2800" dirty="0" smtClean="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1100">
                          <a:latin typeface="Times New Roman"/>
                          <a:ea typeface="Times New Roman"/>
                          <a:cs typeface="Arial"/>
                        </a:rPr>
                        <a:t>.....</a:t>
                      </a:r>
                      <a:endParaRPr lang="en-US"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78">
                <a:tc>
                  <a:txBody>
                    <a:bodyPr/>
                    <a:lstStyle/>
                    <a:p>
                      <a:pPr marL="0" marR="0" algn="justLow" rtl="1">
                        <a:spcBef>
                          <a:spcPts val="1000"/>
                        </a:spcBef>
                        <a:spcAft>
                          <a:spcPts val="1000"/>
                        </a:spcAft>
                      </a:pPr>
                      <a:r>
                        <a:rPr lang="ar-EG" sz="2800" dirty="0" smtClean="0">
                          <a:solidFill>
                            <a:schemeClr val="tx1"/>
                          </a:solidFill>
                          <a:latin typeface="+mn-lt"/>
                          <a:ea typeface="+mn-ea"/>
                          <a:cs typeface="+mn-cs"/>
                        </a:rPr>
                        <a:t>.....</a:t>
                      </a:r>
                      <a:endParaRPr lang="en-US" sz="2800" dirty="0" smtClean="0">
                        <a:solidFill>
                          <a:schemeClr val="tx1"/>
                        </a:solidFill>
                        <a:latin typeface="+mn-lt"/>
                        <a:ea typeface="+mn-ea"/>
                        <a:cs typeface="+mn-cs"/>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2800" dirty="0" smtClean="0">
                          <a:solidFill>
                            <a:schemeClr val="tx1"/>
                          </a:solidFill>
                          <a:latin typeface="+mn-lt"/>
                          <a:ea typeface="+mn-ea"/>
                          <a:cs typeface="+mn-cs"/>
                        </a:rPr>
                        <a:t>.....</a:t>
                      </a:r>
                      <a:endParaRPr lang="en-US" sz="2800" dirty="0" smtClean="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r>
                        <a:rPr lang="ar-EG" sz="1100" dirty="0">
                          <a:latin typeface="Times New Roman"/>
                          <a:ea typeface="Times New Roman"/>
                          <a:cs typeface="Arial"/>
                        </a:rPr>
                        <a:t>.....</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28625" y="428625"/>
            <a:ext cx="8215313" cy="428625"/>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2"/>
                </a:solidFill>
                <a:effectLst/>
                <a:uLnTx/>
                <a:uFillTx/>
                <a:latin typeface="+mj-lt"/>
                <a:ea typeface="+mj-ea"/>
                <a:cs typeface="+mj-cs"/>
              </a:rPr>
              <a:t>4. </a:t>
            </a:r>
            <a:r>
              <a:rPr kumimoji="0" lang="ar-SY" sz="3200" b="0" i="0" u="none" strike="noStrike" kern="0" cap="none" spc="0" normalizeH="0" baseline="0" noProof="0" dirty="0" smtClean="0">
                <a:ln>
                  <a:noFill/>
                </a:ln>
                <a:solidFill>
                  <a:schemeClr val="tx2"/>
                </a:solidFill>
                <a:effectLst/>
                <a:uLnTx/>
                <a:uFillTx/>
                <a:latin typeface="+mj-lt"/>
                <a:ea typeface="+mj-ea"/>
                <a:cs typeface="+mj-cs"/>
              </a:rPr>
              <a:t>وسائل الإعلام</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323528" y="1238399"/>
            <a:ext cx="8229600" cy="5214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8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ar-SA" sz="2800" b="0" i="0" u="none" strike="noStrike" kern="0" cap="none" spc="0" normalizeH="0" baseline="0" noProof="0" dirty="0" smtClean="0">
                <a:ln>
                  <a:noFill/>
                </a:ln>
                <a:solidFill>
                  <a:schemeClr val="tx1"/>
                </a:solidFill>
                <a:effectLst/>
                <a:uLnTx/>
                <a:uFillTx/>
                <a:latin typeface="+mn-lt"/>
                <a:ea typeface="+mn-ea"/>
                <a:cs typeface="+mn-cs"/>
              </a:rPr>
              <a:t>مسموعة</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راديو، أشرطة، </a:t>
            </a:r>
            <a:r>
              <a:rPr kumimoji="0" lang="en-US" sz="2800" b="0" i="0" u="none" strike="noStrike" kern="0" cap="none" spc="0" normalizeH="0" baseline="0" noProof="0" dirty="0" smtClean="0">
                <a:ln>
                  <a:noFill/>
                </a:ln>
                <a:solidFill>
                  <a:schemeClr val="tx1"/>
                </a:solidFill>
                <a:effectLst/>
                <a:uLnTx/>
                <a:uFillTx/>
                <a:latin typeface="+mn-lt"/>
                <a:ea typeface="+mn-ea"/>
                <a:cs typeface="+mn-cs"/>
              </a:rPr>
              <a:t>CDs</a:t>
            </a:r>
            <a:r>
              <a:rPr kumimoji="0" lang="ar-SA" sz="2800" b="0" i="0" u="none" strike="noStrike" kern="0" cap="none" spc="0" normalizeH="0" baseline="0" noProof="0" dirty="0" smtClean="0">
                <a:ln>
                  <a:noFill/>
                </a:ln>
                <a:solidFill>
                  <a:schemeClr val="tx1"/>
                </a:solidFill>
                <a:effectLst/>
                <a:uLnTx/>
                <a:uFillTx/>
                <a:latin typeface="+mn-lt"/>
                <a:ea typeface="+mn-ea"/>
                <a:cs typeface="+mn-cs"/>
              </a:rPr>
              <a:t>، محاضرات، خطب، ندوات، مؤتمرات</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ar-SA" sz="2800" b="0" i="0" u="none" strike="noStrike" kern="0" cap="none" spc="0" normalizeH="0" baseline="0" noProof="0" dirty="0" smtClean="0">
                <a:ln>
                  <a:noFill/>
                </a:ln>
                <a:solidFill>
                  <a:schemeClr val="tx1"/>
                </a:solidFill>
                <a:effectLst/>
                <a:uLnTx/>
                <a:uFillTx/>
                <a:latin typeface="+mn-lt"/>
                <a:ea typeface="+mn-ea"/>
                <a:cs typeface="+mn-cs"/>
              </a:rPr>
              <a:t>مقروءة</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صحافة، مجلات، كتب، كتيبات، ملصقات، نشرات</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ar-SA" sz="2800" b="0" i="0" u="none" strike="noStrike" kern="0" cap="none" spc="0" normalizeH="0" baseline="0" noProof="0" dirty="0" smtClean="0">
                <a:ln>
                  <a:noFill/>
                </a:ln>
                <a:solidFill>
                  <a:schemeClr val="tx1"/>
                </a:solidFill>
                <a:effectLst/>
                <a:uLnTx/>
                <a:uFillTx/>
                <a:latin typeface="+mn-lt"/>
                <a:ea typeface="+mn-ea"/>
                <a:cs typeface="+mn-cs"/>
              </a:rPr>
              <a:t>مرئية</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SA" sz="2800" b="0" i="0" u="none" strike="noStrike" kern="0" cap="none" spc="0" normalizeH="0" baseline="0" noProof="0" dirty="0" smtClean="0">
                <a:ln>
                  <a:noFill/>
                </a:ln>
                <a:solidFill>
                  <a:schemeClr val="tx1"/>
                </a:solidFill>
                <a:effectLst/>
                <a:uLnTx/>
                <a:uFillTx/>
                <a:latin typeface="+mn-lt"/>
                <a:ea typeface="+mn-ea"/>
                <a:cs typeface="+mn-cs"/>
              </a:rPr>
              <a:t>تلفزيون، معارض، إنترنت، أفلام، قنوات فضائية متخصصة، رسائل الهاتف الجوال متعددة الوسائط</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شخصية:  </a:t>
            </a:r>
            <a:r>
              <a:rPr kumimoji="0" lang="ar-SA" sz="2800" b="0" i="0" u="none" strike="noStrike" kern="0" cap="none" spc="0" normalizeH="0" baseline="0" noProof="0" dirty="0" smtClean="0">
                <a:ln>
                  <a:noFill/>
                </a:ln>
                <a:solidFill>
                  <a:schemeClr val="tx1"/>
                </a:solidFill>
                <a:effectLst/>
                <a:uLnTx/>
                <a:uFillTx/>
                <a:latin typeface="+mn-lt"/>
                <a:ea typeface="+mn-ea"/>
                <a:cs typeface="+mn-cs"/>
              </a:rPr>
              <a:t>مقابلات، اجتماعات، زيارات، محادثات</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رقمية: انترنت، </a:t>
            </a:r>
            <a:r>
              <a:rPr kumimoji="0" lang="en-US" sz="2800" b="0" i="0" u="none" strike="noStrike" kern="0" cap="none" spc="0" normalizeH="0" baseline="0" noProof="0" dirty="0" smtClean="0">
                <a:ln>
                  <a:noFill/>
                </a:ln>
                <a:solidFill>
                  <a:schemeClr val="tx1"/>
                </a:solidFill>
                <a:effectLst/>
                <a:uLnTx/>
                <a:uFillTx/>
                <a:latin typeface="+mn-lt"/>
                <a:ea typeface="+mn-ea"/>
                <a:cs typeface="+mn-cs"/>
              </a:rPr>
              <a:t>CDs </a:t>
            </a:r>
            <a:r>
              <a:rPr kumimoji="0" lang="ar-SY" sz="2800" b="0" i="0" u="none" strike="noStrike" kern="0" cap="none" spc="0" normalizeH="0" baseline="0" noProof="0" dirty="0" smtClean="0">
                <a:ln>
                  <a:noFill/>
                </a:ln>
                <a:solidFill>
                  <a:schemeClr val="tx1"/>
                </a:solidFill>
                <a:effectLst/>
                <a:uLnTx/>
                <a:uFillTx/>
                <a:latin typeface="+mn-lt"/>
                <a:ea typeface="+mn-ea"/>
                <a:cs typeface="+mn-cs"/>
              </a:rPr>
              <a:t>، بريد الكتروني...</a:t>
            </a:r>
            <a:endParaRPr kumimoji="0" lang="ar-BH"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r>
            <a:br>
              <a:rPr kumimoji="0" lang="en-US" sz="2800" b="0" i="0" u="none" strike="noStrike" kern="0" cap="none" spc="0" normalizeH="0" baseline="0" noProof="0" dirty="0" smtClean="0">
                <a:ln>
                  <a:noFill/>
                </a:ln>
                <a:solidFill>
                  <a:schemeClr val="tx1"/>
                </a:solidFill>
                <a:effectLst/>
                <a:uLnTx/>
                <a:uFillTx/>
                <a:latin typeface="+mn-lt"/>
                <a:ea typeface="+mn-ea"/>
                <a:cs typeface="+mn-cs"/>
              </a:rPr>
            </a:b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br>
              <a:rPr kumimoji="0" lang="en-US" sz="2800" b="0" i="0" u="none" strike="noStrike" kern="0" cap="none" spc="0" normalizeH="0" baseline="0" noProof="0" dirty="0" smtClean="0">
                <a:ln>
                  <a:noFill/>
                </a:ln>
                <a:solidFill>
                  <a:schemeClr val="tx1"/>
                </a:solidFill>
                <a:effectLst/>
                <a:uLnTx/>
                <a:uFillTx/>
                <a:latin typeface="+mn-lt"/>
                <a:ea typeface="+mn-ea"/>
                <a:cs typeface="+mn-cs"/>
              </a:rPr>
            </a:b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br>
              <a:rPr kumimoji="0" lang="en-US" sz="2800" b="0" i="0" u="none" strike="noStrike" kern="0" cap="none" spc="0" normalizeH="0" baseline="0" noProof="0" dirty="0" smtClean="0">
                <a:ln>
                  <a:noFill/>
                </a:ln>
                <a:solidFill>
                  <a:schemeClr val="tx1"/>
                </a:solidFill>
                <a:effectLst/>
                <a:uLnTx/>
                <a:uFillTx/>
                <a:latin typeface="+mn-lt"/>
                <a:ea typeface="+mn-ea"/>
                <a:cs typeface="+mn-cs"/>
              </a:rPr>
            </a:br>
            <a:endParaRPr kumimoji="0" lang="en-US" sz="2800" b="0" i="0" u="none" strike="noStrike" kern="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28625" y="214313"/>
            <a:ext cx="8215313"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200" b="0" i="0" u="none" strike="noStrike" kern="0" cap="none" spc="0" normalizeH="0" baseline="0" noProof="0" dirty="0" smtClean="0">
                <a:ln>
                  <a:noFill/>
                </a:ln>
                <a:solidFill>
                  <a:schemeClr val="tx2"/>
                </a:solidFill>
                <a:effectLst/>
                <a:uLnTx/>
                <a:uFillTx/>
                <a:latin typeface="+mj-lt"/>
                <a:ea typeface="+mj-ea"/>
                <a:cs typeface="+mj-cs"/>
              </a:rPr>
              <a:t> الأشكال : </a:t>
            </a:r>
            <a:r>
              <a:rPr kumimoji="0" lang="ar-EG" sz="3200" b="0" i="0" u="none" strike="noStrike" kern="0" cap="none" spc="0" normalizeH="0" baseline="0" noProof="0" dirty="0" smtClean="0">
                <a:ln>
                  <a:noFill/>
                </a:ln>
                <a:solidFill>
                  <a:schemeClr val="tx2"/>
                </a:solidFill>
                <a:effectLst/>
                <a:uLnTx/>
                <a:uFillTx/>
                <a:latin typeface="+mj-lt"/>
                <a:ea typeface="+mj-ea"/>
                <a:cs typeface="+mj-cs"/>
              </a:rPr>
              <a:t>ما هي ال</a:t>
            </a:r>
            <a:r>
              <a:rPr kumimoji="0" lang="ar-SY" sz="3200" b="0" i="0" u="none" strike="noStrike" kern="0" cap="none" spc="0" normalizeH="0" baseline="0" noProof="0" dirty="0" smtClean="0">
                <a:ln>
                  <a:noFill/>
                </a:ln>
                <a:solidFill>
                  <a:schemeClr val="tx2"/>
                </a:solidFill>
                <a:effectLst/>
                <a:uLnTx/>
                <a:uFillTx/>
                <a:latin typeface="+mj-lt"/>
                <a:ea typeface="+mj-ea"/>
                <a:cs typeface="+mj-cs"/>
              </a:rPr>
              <a:t>فعالية </a:t>
            </a:r>
            <a:r>
              <a:rPr kumimoji="0" lang="ar-EG" sz="3200" b="0" i="0" u="none" strike="noStrike" kern="0" cap="none" spc="0" normalizeH="0" baseline="0" noProof="0" dirty="0" smtClean="0">
                <a:ln>
                  <a:noFill/>
                </a:ln>
                <a:solidFill>
                  <a:schemeClr val="tx2"/>
                </a:solidFill>
                <a:effectLst/>
                <a:uLnTx/>
                <a:uFillTx/>
                <a:latin typeface="+mj-lt"/>
                <a:ea typeface="+mj-ea"/>
                <a:cs typeface="+mj-cs"/>
              </a:rPr>
              <a:t>في التواصل</a:t>
            </a:r>
            <a:r>
              <a:rPr kumimoji="0" lang="ar-SY" sz="3200" b="0" i="0" u="none" strike="noStrike" kern="0" cap="none" spc="0" normalizeH="0" baseline="0" noProof="0" dirty="0" smtClean="0">
                <a:ln>
                  <a:noFill/>
                </a:ln>
                <a:solidFill>
                  <a:schemeClr val="tx2"/>
                </a:solidFill>
                <a:effectLst/>
                <a:uLnTx/>
                <a:uFillTx/>
                <a:latin typeface="+mj-lt"/>
                <a:ea typeface="+mj-ea"/>
                <a:cs typeface="+mj-cs"/>
              </a:rPr>
              <a:t>؟ </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743025"/>
            <a:ext cx="8229600" cy="5286375"/>
          </a:xfrm>
          <a:prstGeom prst="rect">
            <a:avLst/>
          </a:prstGeom>
          <a:noFill/>
          <a:ln w="9525">
            <a:noFill/>
            <a:miter lim="800000"/>
            <a:headEnd/>
            <a:tailEnd/>
          </a:ln>
        </p:spPr>
        <p:style>
          <a:lnRef idx="0">
            <a:scrgbClr r="0" g="0" b="0"/>
          </a:lnRef>
          <a:fillRef idx="1002">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BH" sz="2400" b="0" i="0" u="none" strike="noStrike" kern="0" cap="none" spc="0" normalizeH="0" baseline="0" noProof="0" dirty="0" smtClean="0">
                <a:ln>
                  <a:noFill/>
                </a:ln>
                <a:solidFill>
                  <a:schemeClr val="tx1"/>
                </a:solidFill>
                <a:effectLst/>
                <a:uLnTx/>
                <a:uFillTx/>
                <a:latin typeface="+mj-lt"/>
                <a:ea typeface="+mj-ea"/>
                <a:cs typeface="+mj-cs"/>
              </a:rPr>
              <a:t>هل </a:t>
            </a:r>
            <a:r>
              <a:rPr kumimoji="0" lang="ar-SY" sz="2400" b="0" i="0" u="none" strike="noStrike" kern="0" cap="none" spc="0" normalizeH="0" baseline="0" noProof="0" dirty="0" smtClean="0">
                <a:ln>
                  <a:noFill/>
                </a:ln>
                <a:solidFill>
                  <a:schemeClr val="tx1"/>
                </a:solidFill>
                <a:effectLst/>
                <a:uLnTx/>
                <a:uFillTx/>
                <a:latin typeface="+mj-lt"/>
                <a:ea typeface="+mj-ea"/>
                <a:cs typeface="+mj-cs"/>
              </a:rPr>
              <a:t>الرسالة:</a:t>
            </a:r>
          </a:p>
          <a:p>
            <a:pPr marL="342900" marR="0" lvl="0" indent="-342900" algn="r" defTabSz="914400" rtl="1" eaLnBrk="1" fontAlgn="base" latinLnBrk="0" hangingPunct="1">
              <a:lnSpc>
                <a:spcPct val="90000"/>
              </a:lnSpc>
              <a:spcBef>
                <a:spcPct val="20000"/>
              </a:spcBef>
              <a:spcAft>
                <a:spcPct val="0"/>
              </a:spcAft>
              <a:buClrTx/>
              <a:buSzTx/>
              <a:buFontTx/>
              <a:buNone/>
              <a:tabLst/>
              <a:defRPr/>
            </a:pPr>
            <a:endParaRPr kumimoji="0" lang="ar-SY" sz="24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r" defTabSz="914400" rtl="1" eaLnBrk="1" fontAlgn="base" latinLnBrk="0" hangingPunct="1">
              <a:lnSpc>
                <a:spcPct val="90000"/>
              </a:lnSpc>
              <a:spcBef>
                <a:spcPct val="20000"/>
              </a:spcBef>
              <a:spcAft>
                <a:spcPct val="0"/>
              </a:spcAft>
              <a:buClrTx/>
              <a:buSzTx/>
              <a:buFont typeface="Wingdings" pitchFamily="2" charset="2"/>
              <a:buChar char="ü"/>
              <a:tabLst/>
              <a:defRPr/>
            </a:pPr>
            <a:r>
              <a:rPr kumimoji="0" lang="ar-SY" sz="2400" b="0" i="0" u="none" strike="noStrike" kern="0" cap="none" spc="0" normalizeH="0" baseline="0" noProof="0" dirty="0" smtClean="0">
                <a:ln>
                  <a:noFill/>
                </a:ln>
                <a:solidFill>
                  <a:schemeClr val="tx1"/>
                </a:solidFill>
                <a:effectLst/>
                <a:uLnTx/>
                <a:uFillTx/>
                <a:latin typeface="+mj-lt"/>
                <a:ea typeface="+mj-ea"/>
                <a:cs typeface="+mj-cs"/>
              </a:rPr>
              <a:t> </a:t>
            </a:r>
            <a:r>
              <a:rPr kumimoji="0" lang="ar-EG" sz="2400" b="0" i="0" u="none" strike="noStrike" kern="0" cap="none" spc="0" normalizeH="0" baseline="0" noProof="0" dirty="0" smtClean="0">
                <a:ln>
                  <a:noFill/>
                </a:ln>
                <a:solidFill>
                  <a:schemeClr val="tx1"/>
                </a:solidFill>
                <a:effectLst/>
                <a:uLnTx/>
                <a:uFillTx/>
                <a:latin typeface="+mj-lt"/>
                <a:ea typeface="+mj-ea"/>
                <a:cs typeface="+mj-cs"/>
              </a:rPr>
              <a:t>يتم استلامها من قبل الجمهور المستهدف؛</a:t>
            </a:r>
            <a:endParaRPr kumimoji="0" lang="en-US" sz="24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r" defTabSz="914400" rtl="1" eaLnBrk="1" fontAlgn="base" latinLnBrk="0" hangingPunct="1">
              <a:lnSpc>
                <a:spcPct val="90000"/>
              </a:lnSpc>
              <a:spcBef>
                <a:spcPct val="20000"/>
              </a:spcBef>
              <a:spcAft>
                <a:spcPct val="0"/>
              </a:spcAft>
              <a:buClrTx/>
              <a:buSzTx/>
              <a:buFont typeface="Wingdings" pitchFamily="2" charset="2"/>
              <a:buChar char="ü"/>
              <a:tabLst/>
              <a:defRPr/>
            </a:pPr>
            <a:r>
              <a:rPr kumimoji="0" lang="ar-EG" sz="2400" b="0" i="0" u="none" strike="noStrike" kern="0" cap="none" spc="0" normalizeH="0" baseline="0" noProof="0" dirty="0" smtClean="0">
                <a:ln>
                  <a:noFill/>
                </a:ln>
                <a:solidFill>
                  <a:schemeClr val="tx1"/>
                </a:solidFill>
                <a:effectLst/>
                <a:uLnTx/>
                <a:uFillTx/>
                <a:latin typeface="+mj-lt"/>
                <a:ea typeface="+mj-ea"/>
                <a:cs typeface="+mj-cs"/>
              </a:rPr>
              <a:t>يتم تفسيرها من قبل مستلميها كما كان يريد راسلوها؛</a:t>
            </a:r>
          </a:p>
          <a:p>
            <a:pPr marL="342900" marR="0" lvl="0" indent="-342900" algn="r" defTabSz="914400" rtl="1" eaLnBrk="1" fontAlgn="base" latinLnBrk="0" hangingPunct="1">
              <a:lnSpc>
                <a:spcPct val="90000"/>
              </a:lnSpc>
              <a:spcBef>
                <a:spcPct val="20000"/>
              </a:spcBef>
              <a:spcAft>
                <a:spcPct val="0"/>
              </a:spcAft>
              <a:buClrTx/>
              <a:buSzTx/>
              <a:buFont typeface="Wingdings" pitchFamily="2" charset="2"/>
              <a:buChar char="ü"/>
              <a:tabLst/>
              <a:defRPr/>
            </a:pPr>
            <a:r>
              <a:rPr kumimoji="0" lang="ar-EG" sz="2400" b="0" i="0" u="none" strike="noStrike" kern="0" cap="none" spc="0" normalizeH="0" baseline="0" noProof="0" dirty="0" smtClean="0">
                <a:ln>
                  <a:noFill/>
                </a:ln>
                <a:solidFill>
                  <a:schemeClr val="tx1"/>
                </a:solidFill>
                <a:effectLst/>
                <a:uLnTx/>
                <a:uFillTx/>
                <a:latin typeface="+mj-lt"/>
                <a:ea typeface="+mj-ea"/>
                <a:cs typeface="+mj-cs"/>
              </a:rPr>
              <a:t>تظل في الذاكرة لفترة طويلة من الوقت؛</a:t>
            </a:r>
          </a:p>
          <a:p>
            <a:pPr marL="342900" marR="0" lvl="0" indent="-342900" algn="r" defTabSz="914400" rtl="1" eaLnBrk="1" fontAlgn="base" latinLnBrk="0" hangingPunct="1">
              <a:lnSpc>
                <a:spcPct val="90000"/>
              </a:lnSpc>
              <a:spcBef>
                <a:spcPct val="20000"/>
              </a:spcBef>
              <a:spcAft>
                <a:spcPct val="0"/>
              </a:spcAft>
              <a:buClrTx/>
              <a:buSzTx/>
              <a:buFont typeface="Wingdings" pitchFamily="2" charset="2"/>
              <a:buChar char="ü"/>
              <a:tabLst/>
              <a:defRPr/>
            </a:pPr>
            <a:r>
              <a:rPr kumimoji="0" lang="ar-EG" sz="2400" b="0" i="0" u="none" strike="noStrike" kern="0" cap="none" spc="0" normalizeH="0" baseline="0" noProof="0" dirty="0" smtClean="0">
                <a:ln>
                  <a:noFill/>
                </a:ln>
                <a:solidFill>
                  <a:schemeClr val="tx1"/>
                </a:solidFill>
                <a:effectLst/>
                <a:uLnTx/>
                <a:uFillTx/>
                <a:latin typeface="+mj-lt"/>
                <a:ea typeface="+mj-ea"/>
                <a:cs typeface="+mj-cs"/>
              </a:rPr>
              <a:t>أثارت رد فعل مناسب.</a:t>
            </a:r>
            <a:endParaRPr kumimoji="0" lang="en-US" sz="24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r" defTabSz="914400" rtl="1" eaLnBrk="1" fontAlgn="base" latinLnBrk="0" hangingPunct="1">
              <a:lnSpc>
                <a:spcPct val="90000"/>
              </a:lnSpc>
              <a:spcBef>
                <a:spcPct val="20000"/>
              </a:spcBef>
              <a:spcAft>
                <a:spcPct val="0"/>
              </a:spcAft>
              <a:buClrTx/>
              <a:buSzTx/>
              <a:buFontTx/>
              <a:buChar char="•"/>
              <a:tabLst/>
              <a:defRPr/>
            </a:pPr>
            <a:endParaRPr kumimoji="0" lang="ar-SY" sz="24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EG" sz="2400" b="0" i="0" u="none" strike="noStrike" kern="0" cap="none" spc="0" normalizeH="0" baseline="0" noProof="0" dirty="0" smtClean="0">
                <a:ln>
                  <a:noFill/>
                </a:ln>
                <a:solidFill>
                  <a:schemeClr val="tx1"/>
                </a:solidFill>
                <a:effectLst/>
                <a:uLnTx/>
                <a:uFillTx/>
                <a:latin typeface="+mj-lt"/>
                <a:ea typeface="+mj-ea"/>
                <a:cs typeface="+mj-cs"/>
              </a:rPr>
              <a:t>الفعاليـــة  =    التأثيــر الواقــع </a:t>
            </a:r>
            <a:endParaRPr kumimoji="0" lang="en-US" sz="2400" b="0" i="0" u="none" strike="noStrike" kern="0" cap="none" spc="0" normalizeH="0" baseline="0" noProof="0" dirty="0" smtClean="0">
              <a:ln>
                <a:noFill/>
              </a:ln>
              <a:solidFill>
                <a:schemeClr val="tx1"/>
              </a:solidFill>
              <a:effectLst/>
              <a:uLnTx/>
              <a:uFillTx/>
              <a:latin typeface="+mj-lt"/>
              <a:ea typeface="+mj-ea"/>
              <a:cs typeface="+mj-cs"/>
            </a:endParaRPr>
          </a:p>
          <a:p>
            <a:pPr marL="342900" marR="0" lvl="0" indent="-342900" algn="r" defTabSz="914400" rtl="1" eaLnBrk="0" fontAlgn="base" latinLnBrk="0" hangingPunct="0">
              <a:lnSpc>
                <a:spcPct val="100000"/>
              </a:lnSpc>
              <a:spcBef>
                <a:spcPct val="20000"/>
              </a:spcBef>
              <a:spcAft>
                <a:spcPct val="0"/>
              </a:spcAft>
              <a:buClrTx/>
              <a:buSzTx/>
              <a:buFontTx/>
              <a:buNone/>
              <a:tabLst/>
              <a:defRPr/>
            </a:pPr>
            <a:r>
              <a:rPr kumimoji="0" lang="ar-EG" sz="2400" b="0" i="0" u="none" strike="noStrike" kern="0" cap="none" spc="0" normalizeH="0" baseline="0" noProof="0" dirty="0" smtClean="0">
                <a:ln>
                  <a:noFill/>
                </a:ln>
                <a:solidFill>
                  <a:schemeClr val="tx1"/>
                </a:solidFill>
                <a:effectLst/>
                <a:uLnTx/>
                <a:uFillTx/>
                <a:latin typeface="+mj-lt"/>
                <a:ea typeface="+mj-ea"/>
                <a:cs typeface="+mj-cs"/>
              </a:rPr>
              <a:t>			تكلفة إخراج الرسالة</a:t>
            </a:r>
            <a:r>
              <a:rPr kumimoji="0" lang="ar-SA" sz="2400" b="0" i="0" u="none" strike="noStrike" kern="0" cap="none" spc="0" normalizeH="0" baseline="0" noProof="0" dirty="0" smtClean="0">
                <a:ln>
                  <a:noFill/>
                </a:ln>
                <a:solidFill>
                  <a:schemeClr val="tx1"/>
                </a:solidFill>
                <a:effectLst/>
                <a:uLnTx/>
                <a:uFillTx/>
                <a:latin typeface="+mj-lt"/>
                <a:ea typeface="+mj-ea"/>
                <a:cs typeface="+mj-cs"/>
              </a:rPr>
              <a:t>   </a:t>
            </a:r>
            <a:r>
              <a:rPr kumimoji="0" lang="ar-EG" sz="2400" b="0" i="0" u="none" strike="noStrike" kern="0" cap="none" spc="0" normalizeH="0" baseline="0" noProof="0" dirty="0" smtClean="0">
                <a:ln>
                  <a:noFill/>
                </a:ln>
                <a:solidFill>
                  <a:schemeClr val="tx1"/>
                </a:solidFill>
                <a:effectLst/>
                <a:uLnTx/>
                <a:uFillTx/>
                <a:latin typeface="+mj-lt"/>
                <a:ea typeface="+mj-ea"/>
                <a:cs typeface="+mj-cs"/>
              </a:rPr>
              <a:t>     </a:t>
            </a:r>
            <a:endParaRPr kumimoji="0" lang="en-US" sz="2400" b="0" i="0" u="none" strike="noStrike" kern="0" cap="none" spc="0" normalizeH="0" baseline="0" noProof="0" dirty="0">
              <a:ln>
                <a:noFill/>
              </a:ln>
              <a:solidFill>
                <a:schemeClr val="tx1"/>
              </a:solidFill>
              <a:effectLst/>
              <a:uLnTx/>
              <a:uFillTx/>
              <a:latin typeface="+mj-lt"/>
              <a:ea typeface="+mj-ea"/>
              <a:cs typeface="+mj-cs"/>
            </a:endParaRPr>
          </a:p>
        </p:txBody>
      </p:sp>
      <p:cxnSp>
        <p:nvCxnSpPr>
          <p:cNvPr id="5" name="Straight Connector 4"/>
          <p:cNvCxnSpPr/>
          <p:nvPr/>
        </p:nvCxnSpPr>
        <p:spPr>
          <a:xfrm rot="10800000">
            <a:off x="4851356" y="5011086"/>
            <a:ext cx="2071702" cy="1588"/>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8688" y="214313"/>
            <a:ext cx="6943725" cy="714375"/>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2"/>
                </a:solidFill>
                <a:effectLst/>
                <a:uLnTx/>
                <a:uFillTx/>
                <a:latin typeface="+mj-lt"/>
                <a:ea typeface="+mj-ea"/>
                <a:cs typeface="+mj-cs"/>
              </a:rPr>
              <a:t>5. م</a:t>
            </a:r>
            <a:r>
              <a:rPr kumimoji="0" lang="ar-SY" sz="3200" b="0" i="0" u="none" strike="noStrike" kern="0" cap="none" spc="0" normalizeH="0" baseline="0" noProof="0" dirty="0" smtClean="0">
                <a:ln>
                  <a:noFill/>
                </a:ln>
                <a:solidFill>
                  <a:schemeClr val="tx2"/>
                </a:solidFill>
                <a:effectLst/>
                <a:uLnTx/>
                <a:uFillTx/>
                <a:latin typeface="+mj-lt"/>
                <a:ea typeface="+mj-ea"/>
                <a:cs typeface="+mj-cs"/>
              </a:rPr>
              <a:t>ا هي </a:t>
            </a:r>
            <a:r>
              <a:rPr kumimoji="0" lang="ar-EG" sz="3200" b="0" i="0" u="none" strike="noStrike" kern="0" cap="none" spc="0" normalizeH="0" baseline="0" noProof="0" dirty="0" smtClean="0">
                <a:ln>
                  <a:noFill/>
                </a:ln>
                <a:solidFill>
                  <a:schemeClr val="tx2"/>
                </a:solidFill>
                <a:effectLst/>
                <a:uLnTx/>
                <a:uFillTx/>
                <a:latin typeface="+mj-lt"/>
                <a:ea typeface="+mj-ea"/>
                <a:cs typeface="+mj-cs"/>
              </a:rPr>
              <a:t>ال</a:t>
            </a:r>
            <a:r>
              <a:rPr kumimoji="0" lang="ar-SY" sz="3200" b="0" i="0" u="none" strike="noStrike" kern="0" cap="none" spc="0" normalizeH="0" baseline="0" noProof="0" dirty="0" smtClean="0">
                <a:ln>
                  <a:noFill/>
                </a:ln>
                <a:solidFill>
                  <a:schemeClr val="tx2"/>
                </a:solidFill>
                <a:effectLst/>
                <a:uLnTx/>
                <a:uFillTx/>
                <a:latin typeface="+mj-lt"/>
                <a:ea typeface="+mj-ea"/>
                <a:cs typeface="+mj-cs"/>
              </a:rPr>
              <a:t>كفاءة </a:t>
            </a:r>
            <a:r>
              <a:rPr kumimoji="0" lang="ar-EG" sz="3200" b="0" i="0" u="none" strike="noStrike" kern="0" cap="none" spc="0" normalizeH="0" baseline="0" noProof="0" dirty="0" smtClean="0">
                <a:ln>
                  <a:noFill/>
                </a:ln>
                <a:solidFill>
                  <a:schemeClr val="tx2"/>
                </a:solidFill>
                <a:effectLst/>
                <a:uLnTx/>
                <a:uFillTx/>
                <a:latin typeface="+mj-lt"/>
                <a:ea typeface="+mj-ea"/>
                <a:cs typeface="+mj-cs"/>
              </a:rPr>
              <a:t>في التواصل</a:t>
            </a:r>
            <a:r>
              <a:rPr kumimoji="0" lang="ar-SY" sz="3200" b="0" i="0" u="none" strike="noStrike" kern="0" cap="none" spc="0" normalizeH="0" baseline="0" noProof="0" dirty="0" smtClean="0">
                <a:ln>
                  <a:noFill/>
                </a:ln>
                <a:solidFill>
                  <a:schemeClr val="tx2"/>
                </a:solidFill>
                <a:effectLst/>
                <a:uLnTx/>
                <a:uFillTx/>
                <a:latin typeface="+mj-lt"/>
                <a:ea typeface="+mj-ea"/>
                <a:cs typeface="+mj-cs"/>
              </a:rPr>
              <a:t>؟</a:t>
            </a:r>
            <a:r>
              <a:rPr kumimoji="0" lang="en-US" sz="3200" b="0" i="0" u="none" strike="noStrike" kern="0" cap="none" spc="0" normalizeH="0" baseline="0" noProof="0" dirty="0" smtClean="0">
                <a:ln>
                  <a:noFill/>
                </a:ln>
                <a:solidFill>
                  <a:schemeClr val="tx2"/>
                </a:solidFill>
                <a:effectLst/>
                <a:uLnTx/>
                <a:uFillTx/>
                <a:latin typeface="+mj-lt"/>
                <a:ea typeface="+mj-ea"/>
                <a:cs typeface="+mj-cs"/>
              </a:rPr>
              <a:t> </a:t>
            </a:r>
          </a:p>
        </p:txBody>
      </p:sp>
      <p:sp>
        <p:nvSpPr>
          <p:cNvPr id="3" name="Rectangle 3"/>
          <p:cNvSpPr txBox="1">
            <a:spLocks noChangeArrowheads="1"/>
          </p:cNvSpPr>
          <p:nvPr/>
        </p:nvSpPr>
        <p:spPr bwMode="auto">
          <a:xfrm>
            <a:off x="500063" y="1988839"/>
            <a:ext cx="8229600" cy="3869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0" fontAlgn="base" latinLnBrk="0" hangingPunct="0">
              <a:lnSpc>
                <a:spcPct val="100000"/>
              </a:lnSpc>
              <a:spcBef>
                <a:spcPct val="20000"/>
              </a:spcBef>
              <a:spcAft>
                <a:spcPct val="0"/>
              </a:spcAft>
              <a:buClrTx/>
              <a:buSzTx/>
              <a:buFontTx/>
              <a:buChar char="•"/>
              <a:tabLst>
                <a:tab pos="341313" algn="l"/>
                <a:tab pos="3998913" algn="l"/>
                <a:tab pos="4284663" algn="l"/>
              </a:tabLst>
              <a:defRPr/>
            </a:pPr>
            <a:r>
              <a:rPr kumimoji="0" lang="ar-EG" sz="2800" b="0" i="0" u="none" strike="noStrike" kern="0" cap="none" spc="0" normalizeH="0" baseline="0" noProof="0" dirty="0" smtClean="0">
                <a:ln>
                  <a:noFill/>
                </a:ln>
                <a:solidFill>
                  <a:schemeClr val="tx1"/>
                </a:solidFill>
                <a:effectLst/>
                <a:uLnTx/>
                <a:uFillTx/>
                <a:latin typeface="+mn-lt"/>
                <a:ea typeface="+mn-ea"/>
                <a:cs typeface="+mn-cs"/>
              </a:rPr>
              <a:t>الوصول إلى أقصى عدد ممكن من المستمعين في ظل تكلفة الوحدة</a:t>
            </a:r>
            <a:r>
              <a:rPr kumimoji="0" lang="ar-BH" sz="2800" b="0" i="0" u="none" strike="noStrike" kern="0" cap="none" spc="0" normalizeH="0" baseline="0" noProof="0" dirty="0" smtClean="0">
                <a:ln>
                  <a:noFill/>
                </a:ln>
                <a:solidFill>
                  <a:schemeClr val="tx1"/>
                </a:solidFill>
                <a:effectLst/>
                <a:uLnTx/>
                <a:uFillTx/>
                <a:latin typeface="+mn-lt"/>
                <a:ea typeface="+mn-ea"/>
                <a:cs typeface="+mn-cs"/>
              </a:rPr>
              <a:t> الواحدة. </a:t>
            </a:r>
            <a:r>
              <a:rPr kumimoji="0" lang="ar-BH" sz="2800" b="0" i="0" u="none" strike="noStrike" kern="0" cap="none" spc="0" normalizeH="0" noProof="0" dirty="0" smtClean="0">
                <a:ln>
                  <a:noFill/>
                </a:ln>
                <a:solidFill>
                  <a:schemeClr val="tx1"/>
                </a:solidFill>
                <a:effectLst/>
                <a:uLnTx/>
                <a:uFillTx/>
                <a:latin typeface="+mn-lt"/>
                <a:ea typeface="+mn-ea"/>
                <a:cs typeface="+mn-cs"/>
              </a:rPr>
              <a:t> </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r>
            <a:br>
              <a:rPr kumimoji="0" lang="ar-SY" sz="2800" b="0" i="0" u="none" strike="noStrike" kern="0" cap="none" spc="0" normalizeH="0" baseline="0" noProof="0" dirty="0" smtClean="0">
                <a:ln>
                  <a:noFill/>
                </a:ln>
                <a:solidFill>
                  <a:schemeClr val="tx1"/>
                </a:solidFill>
                <a:effectLst/>
                <a:uLnTx/>
                <a:uFillTx/>
                <a:latin typeface="+mn-lt"/>
                <a:ea typeface="+mn-ea"/>
                <a:cs typeface="+mn-cs"/>
              </a:rPr>
            </a:br>
            <a:r>
              <a:rPr kumimoji="0" lang="ar-SY" sz="2800" b="0" i="0" u="none" strike="noStrike" kern="0" cap="none" spc="0" normalizeH="0" baseline="0" noProof="0" dirty="0" smtClean="0">
                <a:ln>
                  <a:noFill/>
                </a:ln>
                <a:solidFill>
                  <a:schemeClr val="tx1"/>
                </a:solidFill>
                <a:effectLst/>
                <a:uLnTx/>
                <a:uFillTx/>
                <a:latin typeface="+mn-lt"/>
                <a:ea typeface="+mn-ea"/>
                <a:cs typeface="+mn-cs"/>
              </a:rPr>
              <a:t/>
            </a:r>
            <a:br>
              <a:rPr kumimoji="0" lang="ar-SY" sz="2800" b="0" i="0" u="none" strike="noStrike" kern="0" cap="none" spc="0" normalizeH="0" baseline="0" noProof="0" dirty="0" smtClean="0">
                <a:ln>
                  <a:noFill/>
                </a:ln>
                <a:solidFill>
                  <a:schemeClr val="tx1"/>
                </a:solidFill>
                <a:effectLst/>
                <a:uLnTx/>
                <a:uFillTx/>
                <a:latin typeface="+mn-lt"/>
                <a:ea typeface="+mn-ea"/>
                <a:cs typeface="+mn-cs"/>
              </a:rPr>
            </a:br>
            <a:r>
              <a:rPr kumimoji="0" lang="ar-EG" sz="2800" b="0" i="0" u="none" strike="noStrike" kern="0" cap="none" spc="0" normalizeH="0" baseline="0" noProof="0" dirty="0" smtClean="0">
                <a:ln>
                  <a:noFill/>
                </a:ln>
                <a:solidFill>
                  <a:schemeClr val="tx1"/>
                </a:solidFill>
                <a:effectLst/>
                <a:uLnTx/>
                <a:uFillTx/>
                <a:latin typeface="+mn-lt"/>
                <a:ea typeface="+mn-ea"/>
                <a:cs typeface="+mn-cs"/>
              </a:rPr>
              <a:t> الكفــاءة  =  عدد المستلمين الذين تم التوصل إليهم</a:t>
            </a:r>
          </a:p>
          <a:p>
            <a:pPr marL="342900" marR="0" lvl="0" indent="-342900" algn="just" defTabSz="914400" rtl="1" eaLnBrk="0" fontAlgn="base" latinLnBrk="0" hangingPunct="0">
              <a:lnSpc>
                <a:spcPct val="100000"/>
              </a:lnSpc>
              <a:spcBef>
                <a:spcPct val="20000"/>
              </a:spcBef>
              <a:spcAft>
                <a:spcPct val="0"/>
              </a:spcAft>
              <a:buClrTx/>
              <a:buSzTx/>
              <a:buFontTx/>
              <a:buNone/>
              <a:tabLst/>
              <a:defRPr/>
            </a:pPr>
            <a:r>
              <a:rPr kumimoji="0" lang="ar-EG" sz="2800" b="0" i="0" u="none" strike="noStrike" kern="0" cap="none" spc="0" normalizeH="0" baseline="0" noProof="0" dirty="0" smtClean="0">
                <a:ln>
                  <a:noFill/>
                </a:ln>
                <a:solidFill>
                  <a:schemeClr val="tx1"/>
                </a:solidFill>
                <a:effectLst/>
                <a:uLnTx/>
                <a:uFillTx/>
                <a:latin typeface="+mn-lt"/>
                <a:ea typeface="+mn-ea"/>
                <a:cs typeface="+mn-cs"/>
              </a:rPr>
              <a:t>				تكلفة إخراج الرسالة</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cxnSp>
        <p:nvCxnSpPr>
          <p:cNvPr id="4" name="Straight Connector 3"/>
          <p:cNvCxnSpPr/>
          <p:nvPr/>
        </p:nvCxnSpPr>
        <p:spPr>
          <a:xfrm rot="10800000">
            <a:off x="2571736" y="3786191"/>
            <a:ext cx="4351322" cy="1589"/>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30723" name="Picture 2" descr="D:\ABIDO OLD\VULNERABILITY TEAM\محاضرات المعهد الدانمركي - الإعلام\Final-صحافة\ياسين الخليل\9.jpg"/>
          <p:cNvPicPr>
            <a:picLocks noChangeAspect="1" noChangeArrowheads="1"/>
          </p:cNvPicPr>
          <p:nvPr/>
        </p:nvPicPr>
        <p:blipFill>
          <a:blip r:embed="rId3" cstate="print"/>
          <a:srcRect/>
          <a:stretch>
            <a:fillRect/>
          </a:stretch>
        </p:blipFill>
        <p:spPr bwMode="auto">
          <a:xfrm>
            <a:off x="0" y="0"/>
            <a:ext cx="89614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00125" y="285750"/>
            <a:ext cx="6900863" cy="582613"/>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200" b="0" i="0" u="none" strike="noStrike" kern="0" cap="none" spc="0" normalizeH="0" baseline="0" noProof="0" dirty="0" smtClean="0">
                <a:ln>
                  <a:noFill/>
                </a:ln>
                <a:solidFill>
                  <a:schemeClr val="tx2"/>
                </a:solidFill>
                <a:effectLst/>
                <a:uLnTx/>
                <a:uFillTx/>
                <a:latin typeface="+mj-lt"/>
                <a:ea typeface="+mj-ea"/>
                <a:cs typeface="+mj-cs"/>
              </a:rPr>
              <a:t>اختيار قنوات/ وسائل الاتصال</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28625" y="1628800"/>
            <a:ext cx="822960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Tx/>
              <a:buSzTx/>
              <a:buFont typeface="Wingdings" pitchFamily="2" charset="2"/>
              <a:buChar char="q"/>
              <a:tabLst/>
              <a:defRPr/>
            </a:pPr>
            <a:r>
              <a:rPr kumimoji="0" lang="ar-SY" sz="2400" b="0" i="0" u="none" strike="noStrike" kern="0" cap="none" spc="0" normalizeH="0" baseline="0" noProof="0" dirty="0" smtClean="0">
                <a:ln>
                  <a:noFill/>
                </a:ln>
                <a:solidFill>
                  <a:schemeClr val="tx1"/>
                </a:solidFill>
                <a:effectLst/>
                <a:uLnTx/>
                <a:uFillTx/>
                <a:latin typeface="+mn-lt"/>
                <a:ea typeface="+mn-ea"/>
                <a:cs typeface="+mn-cs"/>
              </a:rPr>
              <a:t>حدد قنوات التواصل الأكثر استعمالا من قبل جمهورك</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ar-SY" sz="2400" b="0" i="0" u="none" strike="noStrike" kern="0" cap="none" spc="0" normalizeH="0" baseline="0" noProof="0" dirty="0" smtClean="0">
                <a:ln>
                  <a:noFill/>
                </a:ln>
                <a:solidFill>
                  <a:schemeClr val="tx1"/>
                </a:solidFill>
                <a:effectLst/>
                <a:uLnTx/>
                <a:uFillTx/>
                <a:latin typeface="+mn-lt"/>
                <a:ea typeface="+mn-ea"/>
                <a:cs typeface="+mn-cs"/>
              </a:rPr>
              <a:t>			صحف – تلفاز – راديو....</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ar-EG" sz="2400" b="0" i="0" u="none" strike="noStrike" kern="0" cap="none" spc="0" normalizeH="0" baseline="0" noProof="0" dirty="0" smtClean="0">
                <a:ln>
                  <a:noFill/>
                </a:ln>
                <a:solidFill>
                  <a:schemeClr val="tx1"/>
                </a:solidFill>
                <a:effectLst/>
                <a:uLnTx/>
                <a:uFillTx/>
                <a:latin typeface="+mn-lt"/>
                <a:ea typeface="+mn-ea"/>
                <a:cs typeface="+mn-cs"/>
              </a:rPr>
              <a:t>في النرويج، كثيراً ما يقرأ الناس </a:t>
            </a:r>
            <a:r>
              <a:rPr kumimoji="0" lang="ar-EG" sz="2400" b="1" i="0" u="none" strike="noStrike" kern="0" cap="none" spc="0" normalizeH="0" baseline="0" noProof="0" dirty="0" smtClean="0">
                <a:ln>
                  <a:noFill/>
                </a:ln>
                <a:solidFill>
                  <a:schemeClr val="tx1"/>
                </a:solidFill>
                <a:effectLst/>
                <a:uLnTx/>
                <a:uFillTx/>
                <a:latin typeface="+mn-lt"/>
                <a:ea typeface="+mn-ea"/>
                <a:cs typeface="+mn-cs"/>
              </a:rPr>
              <a:t>الصحف</a:t>
            </a:r>
            <a:r>
              <a:rPr kumimoji="0" lang="ar-EG" sz="24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ar-EG" sz="2400" b="0" i="0" u="none" strike="noStrike" kern="0" cap="none" spc="0" normalizeH="0" baseline="0" noProof="0" dirty="0" smtClean="0">
                <a:ln>
                  <a:noFill/>
                </a:ln>
                <a:solidFill>
                  <a:schemeClr val="tx1"/>
                </a:solidFill>
                <a:effectLst/>
                <a:uLnTx/>
                <a:uFillTx/>
                <a:latin typeface="+mn-lt"/>
                <a:ea typeface="+mn-ea"/>
                <a:cs typeface="+mn-cs"/>
              </a:rPr>
              <a:t>في أوزبكستان، يستمع الناس بحماسة إلي </a:t>
            </a:r>
            <a:r>
              <a:rPr kumimoji="0" lang="ar-EG" sz="2400" b="1" i="0" u="none" strike="noStrike" kern="0" cap="none" spc="0" normalizeH="0" baseline="0" noProof="0" dirty="0" smtClean="0">
                <a:ln>
                  <a:noFill/>
                </a:ln>
                <a:solidFill>
                  <a:schemeClr val="tx1"/>
                </a:solidFill>
                <a:effectLst/>
                <a:uLnTx/>
                <a:uFillTx/>
                <a:latin typeface="+mn-lt"/>
                <a:ea typeface="+mn-ea"/>
                <a:cs typeface="+mn-cs"/>
              </a:rPr>
              <a:t>الراديو</a:t>
            </a:r>
            <a:r>
              <a:rPr kumimoji="0" lang="ar-EG" sz="2400" b="0" i="0" u="none" strike="noStrike" kern="0" cap="none" spc="0" normalizeH="0" baseline="0" noProof="0" dirty="0" smtClean="0">
                <a:ln>
                  <a:noFill/>
                </a:ln>
                <a:solidFill>
                  <a:schemeClr val="tx1"/>
                </a:solidFill>
                <a:effectLst/>
                <a:uLnTx/>
                <a:uFillTx/>
                <a:latin typeface="+mn-lt"/>
                <a:ea typeface="+mn-ea"/>
                <a:cs typeface="+mn-cs"/>
              </a:rPr>
              <a:t>.</a:t>
            </a:r>
            <a:endParaRPr kumimoji="0" lang="ar-SY"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None/>
              <a:tabLst/>
              <a:defRPr/>
            </a:pPr>
            <a:endParaRPr kumimoji="0" lang="ar-EG"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None/>
              <a:tabLst/>
              <a:defRPr/>
            </a:pPr>
            <a:endParaRPr kumimoji="0" lang="ar-EG"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None/>
              <a:tabLst/>
              <a:defRPr/>
            </a:pPr>
            <a:endParaRPr kumimoji="0" lang="ar-SY"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 typeface="Wingdings" pitchFamily="2" charset="2"/>
              <a:buChar char="q"/>
              <a:tabLst/>
              <a:defRPr/>
            </a:pPr>
            <a:r>
              <a:rPr kumimoji="0" lang="ar-SY" sz="2400" b="0" i="0" u="none" strike="noStrike" kern="0" cap="none" spc="0" normalizeH="0" baseline="0" noProof="0" dirty="0" smtClean="0">
                <a:ln>
                  <a:noFill/>
                </a:ln>
                <a:solidFill>
                  <a:schemeClr val="tx1"/>
                </a:solidFill>
                <a:effectLst/>
                <a:uLnTx/>
                <a:uFillTx/>
                <a:latin typeface="+mn-lt"/>
                <a:ea typeface="+mn-ea"/>
                <a:cs typeface="+mn-cs"/>
              </a:rPr>
              <a:t>اختر عدة قنوات للاتصال للتعويض عن ضعف بعض الوسائل والاستفادة من نقاط القوة في كل قناة او وسيلة.</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ar-SY"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2" descr="TV clipart">
            <a:hlinkClick r:id="rId2" tooltip="TV clipart"/>
          </p:cNvPr>
          <p:cNvPicPr>
            <a:picLocks noChangeAspect="1" noChangeArrowheads="1"/>
          </p:cNvPicPr>
          <p:nvPr/>
        </p:nvPicPr>
        <p:blipFill>
          <a:blip r:embed="rId3" cstate="print"/>
          <a:srcRect/>
          <a:stretch>
            <a:fillRect/>
          </a:stretch>
        </p:blipFill>
        <p:spPr bwMode="auto">
          <a:xfrm>
            <a:off x="539552" y="1124744"/>
            <a:ext cx="1214438" cy="987425"/>
          </a:xfrm>
          <a:prstGeom prst="rect">
            <a:avLst/>
          </a:prstGeom>
          <a:noFill/>
          <a:ln w="9525">
            <a:noFill/>
            <a:miter lim="800000"/>
            <a:headEnd/>
            <a:tailEnd/>
          </a:ln>
        </p:spPr>
      </p:pic>
      <p:pic>
        <p:nvPicPr>
          <p:cNvPr id="5" name="Picture 2" descr="Man Looking for a Job in the Newspaper"/>
          <p:cNvPicPr>
            <a:picLocks noChangeAspect="1" noChangeArrowheads="1"/>
          </p:cNvPicPr>
          <p:nvPr/>
        </p:nvPicPr>
        <p:blipFill>
          <a:blip r:embed="rId4" cstate="print"/>
          <a:srcRect/>
          <a:stretch>
            <a:fillRect/>
          </a:stretch>
        </p:blipFill>
        <p:spPr bwMode="auto">
          <a:xfrm>
            <a:off x="1259632" y="2348880"/>
            <a:ext cx="1143000" cy="1282700"/>
          </a:xfrm>
          <a:prstGeom prst="rect">
            <a:avLst/>
          </a:prstGeom>
          <a:noFill/>
          <a:ln w="9525">
            <a:noFill/>
            <a:miter lim="800000"/>
            <a:headEnd/>
            <a:tailEnd/>
          </a:ln>
        </p:spPr>
      </p:pic>
      <p:pic>
        <p:nvPicPr>
          <p:cNvPr id="6" name="Picture 4" descr="http://www.fotosearch.com/bthumb/CSP/CSP149/k1497444.jpg"/>
          <p:cNvPicPr>
            <a:picLocks noChangeAspect="1" noChangeArrowheads="1"/>
          </p:cNvPicPr>
          <p:nvPr/>
        </p:nvPicPr>
        <p:blipFill>
          <a:blip r:embed="rId5" cstate="print"/>
          <a:srcRect/>
          <a:stretch>
            <a:fillRect/>
          </a:stretch>
        </p:blipFill>
        <p:spPr bwMode="auto">
          <a:xfrm>
            <a:off x="2699792" y="5238328"/>
            <a:ext cx="1619250" cy="1143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00125" y="285750"/>
            <a:ext cx="7000875"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200" b="0" i="0" u="none" strike="noStrike" kern="0" cap="none" spc="0" normalizeH="0" baseline="0" noProof="0" dirty="0" smtClean="0">
                <a:ln>
                  <a:noFill/>
                </a:ln>
                <a:solidFill>
                  <a:schemeClr val="tx2"/>
                </a:solidFill>
                <a:effectLst/>
                <a:uLnTx/>
                <a:uFillTx/>
                <a:latin typeface="+mj-lt"/>
                <a:ea typeface="+mj-ea"/>
                <a:cs typeface="+mj-cs"/>
              </a:rPr>
              <a:t>التواصل مع الجمهور</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500063" y="1628800"/>
            <a:ext cx="8229600" cy="49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ما هي المجموعات من وسائل الاتصال المباشر المتاحة لكم، غير محطات الإذاعة والتلفزيون والصحف؟ </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ما هي القنوات التي تصل جمهورك اخذا بالاعتبار </a:t>
            </a:r>
            <a:r>
              <a:rPr kumimoji="0" lang="ar-SY" sz="2800" b="1" i="0" u="none" strike="noStrike" kern="0" cap="none" spc="0" normalizeH="0" baseline="0" noProof="0" dirty="0" smtClean="0">
                <a:ln>
                  <a:noFill/>
                </a:ln>
                <a:solidFill>
                  <a:schemeClr val="tx1"/>
                </a:solidFill>
                <a:effectLst/>
                <a:uLnTx/>
                <a:uFillTx/>
                <a:latin typeface="+mn-lt"/>
                <a:ea typeface="+mn-ea"/>
                <a:cs typeface="+mn-cs"/>
              </a:rPr>
              <a:t>لغتهم وثقافتهم</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كيف تضمن </a:t>
            </a:r>
            <a:r>
              <a:rPr kumimoji="0" lang="ar-SY" sz="2800" b="1" i="0" u="none" strike="noStrike" kern="0" cap="none" spc="0" normalizeH="0" baseline="0" noProof="0" dirty="0" smtClean="0">
                <a:ln>
                  <a:noFill/>
                </a:ln>
                <a:solidFill>
                  <a:schemeClr val="tx1"/>
                </a:solidFill>
                <a:effectLst/>
                <a:uLnTx/>
                <a:uFillTx/>
                <a:latin typeface="+mn-lt"/>
                <a:ea typeface="+mn-ea"/>
                <a:cs typeface="+mn-cs"/>
              </a:rPr>
              <a:t>استمرار وتكرار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الرسائل على مدى فترة زمنية أطول؟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8688" y="285750"/>
            <a:ext cx="6929437"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200" b="0" i="0" u="none" strike="noStrike" kern="0" cap="none" spc="0" normalizeH="0" baseline="0" noProof="0" dirty="0" smtClean="0">
                <a:ln>
                  <a:noFill/>
                </a:ln>
                <a:solidFill>
                  <a:schemeClr val="tx2"/>
                </a:solidFill>
                <a:effectLst/>
                <a:uLnTx/>
                <a:uFillTx/>
                <a:latin typeface="+mj-lt"/>
                <a:ea typeface="+mj-ea"/>
                <a:cs typeface="+mj-cs"/>
              </a:rPr>
              <a:t>نشر /توزيع التقرير</a:t>
            </a:r>
          </a:p>
        </p:txBody>
      </p:sp>
      <p:graphicFrame>
        <p:nvGraphicFramePr>
          <p:cNvPr id="3" name="Group 3"/>
          <p:cNvGraphicFramePr>
            <a:graphicFrameLocks/>
          </p:cNvGraphicFramePr>
          <p:nvPr/>
        </p:nvGraphicFramePr>
        <p:xfrm>
          <a:off x="395536" y="2205038"/>
          <a:ext cx="8362950" cy="3024188"/>
        </p:xfrm>
        <a:graphic>
          <a:graphicData uri="http://schemas.openxmlformats.org/drawingml/2006/table">
            <a:tbl>
              <a:tblPr/>
              <a:tblGrid>
                <a:gridCol w="936625"/>
                <a:gridCol w="1079500"/>
                <a:gridCol w="1368425"/>
                <a:gridCol w="1368425"/>
                <a:gridCol w="1220787"/>
                <a:gridCol w="1082675"/>
                <a:gridCol w="1306513"/>
              </a:tblGrid>
              <a:tr h="9937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التوقيت</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نشاط النشر</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الغرض</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ea typeface="MS PGothic" pitchFamily="34" charset="-128"/>
                          <a:cs typeface="Arial" charset="0"/>
                        </a:rPr>
                        <a:t>الجمهور المستهدف</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التأثير المحتمل</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ea typeface="MS PGothic" pitchFamily="34" charset="-128"/>
                          <a:cs typeface="Arial" charset="0"/>
                        </a:rPr>
                        <a:t>الوسيلة </a:t>
                      </a: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 </a:t>
                      </a:r>
                      <a:r>
                        <a:rPr kumimoji="0" lang="ar-SY" sz="1800" b="1" i="0" u="none" strike="noStrike" cap="none" normalizeH="0" baseline="0" dirty="0" smtClean="0">
                          <a:ln>
                            <a:noFill/>
                          </a:ln>
                          <a:solidFill>
                            <a:schemeClr val="tx1"/>
                          </a:solidFill>
                          <a:effectLst/>
                          <a:latin typeface="Arial" charset="0"/>
                          <a:ea typeface="MS PGothic" pitchFamily="34" charset="-128"/>
                          <a:cs typeface="Arial" charset="0"/>
                        </a:rPr>
                        <a:t>ال</a:t>
                      </a: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إ</a:t>
                      </a:r>
                      <a:r>
                        <a:rPr kumimoji="0" lang="ar-SY" sz="1800" b="1" i="0" u="none" strike="noStrike" cap="none" normalizeH="0" baseline="0" dirty="0" smtClean="0">
                          <a:ln>
                            <a:noFill/>
                          </a:ln>
                          <a:solidFill>
                            <a:schemeClr val="tx1"/>
                          </a:solidFill>
                          <a:effectLst/>
                          <a:latin typeface="Arial" charset="0"/>
                          <a:ea typeface="MS PGothic" pitchFamily="34" charset="-128"/>
                          <a:cs typeface="Arial" charset="0"/>
                        </a:rPr>
                        <a:t>علامية</a:t>
                      </a: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 المستخدمة</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ea typeface="MS PGothic" pitchFamily="34" charset="-128"/>
                          <a:cs typeface="Arial" charset="0"/>
                        </a:rPr>
                        <a:t>المتابعة</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r>
              <a:tr h="20304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b="0" i="0" u="none" strike="noStrike" cap="none" normalizeH="0" baseline="0" dirty="0" smtClean="0">
                          <a:ln>
                            <a:noFill/>
                          </a:ln>
                          <a:solidFill>
                            <a:schemeClr val="tx1"/>
                          </a:solidFill>
                          <a:effectLst/>
                          <a:latin typeface="Arial" charset="0"/>
                          <a:ea typeface="MS PGothic" pitchFamily="34" charset="-128"/>
                          <a:cs typeface="Arial" charset="0"/>
                        </a:rPr>
                        <a:t>التاريخ</a:t>
                      </a:r>
                      <a:endParaRPr kumimoji="0" lang="en-US" sz="18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حدث خاص بوجود وسائل ال</a:t>
                      </a:r>
                      <a:r>
                        <a:rPr kumimoji="0" lang="ar-EG" sz="1800" b="0" i="0" u="none" strike="noStrike" cap="none" normalizeH="0" baseline="0" dirty="0" smtClean="0">
                          <a:ln>
                            <a:noFill/>
                          </a:ln>
                          <a:solidFill>
                            <a:schemeClr val="tx1"/>
                          </a:solidFill>
                          <a:effectLst/>
                          <a:latin typeface="Arial" charset="0"/>
                          <a:ea typeface="MS PGothic" pitchFamily="34" charset="-128"/>
                          <a:cs typeface="Arial" charset="0"/>
                        </a:rPr>
                        <a:t>إ</a:t>
                      </a: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علام</a:t>
                      </a:r>
                      <a:endParaRPr kumimoji="0" lang="en-US" sz="18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b="0" i="0" u="none" strike="noStrike" cap="none" normalizeH="0" baseline="0" dirty="0" smtClean="0">
                          <a:ln>
                            <a:noFill/>
                          </a:ln>
                          <a:solidFill>
                            <a:schemeClr val="tx1"/>
                          </a:solidFill>
                          <a:effectLst/>
                          <a:latin typeface="Arial" charset="0"/>
                          <a:ea typeface="MS PGothic" pitchFamily="34" charset="-128"/>
                          <a:cs typeface="Arial" charset="0"/>
                        </a:rPr>
                        <a:t>إ</a:t>
                      </a: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طلاق التقرير</a:t>
                      </a:r>
                      <a:endParaRPr kumimoji="0" lang="en-US" sz="18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الشركاء</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الهيئات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المنظمات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العامة</a:t>
                      </a:r>
                      <a:endParaRPr kumimoji="0" lang="en-US" sz="18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تغطية </a:t>
                      </a:r>
                      <a:r>
                        <a:rPr kumimoji="0" lang="ar-EG" sz="1800" b="0" i="0" u="none" strike="noStrike" cap="none" normalizeH="0" baseline="0" dirty="0" smtClean="0">
                          <a:ln>
                            <a:noFill/>
                          </a:ln>
                          <a:solidFill>
                            <a:schemeClr val="tx1"/>
                          </a:solidFill>
                          <a:effectLst/>
                          <a:latin typeface="Arial" charset="0"/>
                          <a:ea typeface="MS PGothic" pitchFamily="34" charset="-128"/>
                          <a:cs typeface="Arial" charset="0"/>
                        </a:rPr>
                        <a:t>إ</a:t>
                      </a: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علامية وتواصل مع الوزارات</a:t>
                      </a:r>
                      <a:endParaRPr kumimoji="0" lang="en-US" sz="18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حدث الاطلاق والتغطية الاعلامية</a:t>
                      </a:r>
                      <a:endParaRPr kumimoji="0" lang="en-US" sz="18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1800" b="0" i="0" u="none" strike="noStrike" cap="none" normalizeH="0" baseline="0" dirty="0" smtClean="0">
                          <a:ln>
                            <a:noFill/>
                          </a:ln>
                          <a:solidFill>
                            <a:schemeClr val="tx1"/>
                          </a:solidFill>
                          <a:effectLst/>
                          <a:latin typeface="Arial" charset="0"/>
                          <a:ea typeface="MS PGothic" pitchFamily="34" charset="-128"/>
                          <a:cs typeface="Arial" charset="0"/>
                        </a:rPr>
                        <a:t>مراقبة </a:t>
                      </a: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وسائل ال</a:t>
                      </a:r>
                      <a:r>
                        <a:rPr kumimoji="0" lang="ar-EG" sz="1800" b="0" i="0" u="none" strike="noStrike" cap="none" normalizeH="0" baseline="0" dirty="0" smtClean="0">
                          <a:ln>
                            <a:noFill/>
                          </a:ln>
                          <a:solidFill>
                            <a:schemeClr val="tx1"/>
                          </a:solidFill>
                          <a:effectLst/>
                          <a:latin typeface="Arial" charset="0"/>
                          <a:ea typeface="MS PGothic" pitchFamily="34" charset="-128"/>
                          <a:cs typeface="Arial" charset="0"/>
                        </a:rPr>
                        <a:t>إ</a:t>
                      </a:r>
                      <a:r>
                        <a:rPr kumimoji="0" lang="ar-SY" sz="1800" b="0" i="0" u="none" strike="noStrike" cap="none" normalizeH="0" baseline="0" dirty="0" smtClean="0">
                          <a:ln>
                            <a:noFill/>
                          </a:ln>
                          <a:solidFill>
                            <a:schemeClr val="tx1"/>
                          </a:solidFill>
                          <a:effectLst/>
                          <a:latin typeface="Arial" charset="0"/>
                          <a:ea typeface="MS PGothic" pitchFamily="34" charset="-128"/>
                          <a:cs typeface="Arial" charset="0"/>
                        </a:rPr>
                        <a:t>علام وتوزيع التقرير على الوزارات</a:t>
                      </a:r>
                      <a:endParaRPr kumimoji="0" lang="en-US" sz="18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sp>
        <p:nvSpPr>
          <p:cNvPr id="4" name="Text Box 29"/>
          <p:cNvSpPr txBox="1">
            <a:spLocks noChangeArrowheads="1"/>
          </p:cNvSpPr>
          <p:nvPr/>
        </p:nvSpPr>
        <p:spPr bwMode="auto">
          <a:xfrm>
            <a:off x="719138" y="1628775"/>
            <a:ext cx="7704137" cy="457200"/>
          </a:xfrm>
          <a:prstGeom prst="rect">
            <a:avLst/>
          </a:prstGeom>
          <a:noFill/>
          <a:ln w="9525">
            <a:noFill/>
            <a:miter lim="800000"/>
            <a:headEnd/>
            <a:tailEnd/>
          </a:ln>
        </p:spPr>
        <p:txBody>
          <a:bodyPr>
            <a:spAutoFit/>
          </a:bodyPr>
          <a:lstStyle/>
          <a:p>
            <a:pPr algn="ctr">
              <a:spcBef>
                <a:spcPct val="50000"/>
              </a:spcBef>
            </a:pPr>
            <a:r>
              <a:rPr lang="ar-SY" sz="2400" b="1">
                <a:ea typeface="MS PGothic" pitchFamily="34" charset="-128"/>
              </a:rPr>
              <a:t>جدول زمني</a:t>
            </a:r>
            <a:endParaRPr lang="en-US" sz="2400" b="1">
              <a:ea typeface="MS PGothic"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bwMode="auto">
          <a:xfrm>
            <a:off x="1071538" y="214290"/>
            <a:ext cx="6900882" cy="654032"/>
          </a:xfrm>
          <a:prstGeom prst="rect">
            <a:avLst/>
          </a:prstGeom>
          <a:noFill/>
          <a:ln>
            <a:noFill/>
            <a:miter lim="800000"/>
            <a:headEnd/>
            <a:tailEnd/>
          </a:ln>
        </p:spPr>
        <p:txBody>
          <a:bodyPr anchor="ctr"/>
          <a:lstStyle/>
          <a:p>
            <a:pPr eaLnBrk="1" hangingPunct="1">
              <a:defRPr/>
            </a:pPr>
            <a:r>
              <a:rPr lang="ar-EG" sz="3600" dirty="0" smtClean="0"/>
              <a:t>مقدمة</a:t>
            </a:r>
            <a:endParaRPr lang="en-US" sz="3600" dirty="0" smtClean="0"/>
          </a:p>
        </p:txBody>
      </p:sp>
      <p:sp>
        <p:nvSpPr>
          <p:cNvPr id="9221" name="Rectangle 3"/>
          <p:cNvSpPr>
            <a:spLocks noGrp="1" noChangeArrowheads="1"/>
          </p:cNvSpPr>
          <p:nvPr>
            <p:ph type="body" idx="4294967295"/>
          </p:nvPr>
        </p:nvSpPr>
        <p:spPr>
          <a:xfrm>
            <a:off x="468313" y="2349500"/>
            <a:ext cx="8229600" cy="2189163"/>
          </a:xfrm>
        </p:spPr>
        <p:txBody>
          <a:bodyPr/>
          <a:lstStyle/>
          <a:p>
            <a:pPr algn="ctr" rtl="1" eaLnBrk="1" hangingPunct="1">
              <a:buFontTx/>
              <a:buNone/>
            </a:pPr>
            <a:r>
              <a:rPr lang="en-CA" dirty="0" smtClean="0"/>
              <a:t>	</a:t>
            </a:r>
            <a:r>
              <a:rPr lang="ar-EG" sz="3600" dirty="0" smtClean="0">
                <a:solidFill>
                  <a:schemeClr val="tx1"/>
                </a:solidFill>
                <a:latin typeface="+mn-lt"/>
                <a:ea typeface="+mn-ea"/>
                <a:cs typeface="+mn-cs"/>
              </a:rPr>
              <a:t>تلقي هذه الوحدة الضوء على سبل تطوير مخرجات مبتكرة للتواصل من أجل عملية التقييم البيئي المتكامل، كما يقدم خطوات عملية يمكن اتخاذها للقيام بعملية النشر.</a:t>
            </a:r>
            <a:endParaRPr lang="en-US" sz="3600" dirty="0" smtClean="0">
              <a:solidFill>
                <a:schemeClr val="tx1"/>
              </a:solidFill>
              <a:latin typeface="+mn-lt"/>
              <a:ea typeface="+mn-ea"/>
              <a:cs typeface="+mn-cs"/>
            </a:endParaRPr>
          </a:p>
          <a:p>
            <a:pPr eaLnBrk="1" hangingPunct="1">
              <a:buFontTx/>
              <a:buNone/>
            </a:pPr>
            <a:r>
              <a:rPr lang="en-CA" sz="3600" dirty="0" smtClean="0"/>
              <a:t> </a:t>
            </a:r>
            <a:endParaRPr lang="en-US" sz="3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899592" y="169243"/>
            <a:ext cx="7115175" cy="739477"/>
          </a:xfrm>
          <a:prstGeom prst="rect">
            <a:avLst/>
          </a:prstGeom>
          <a:noFill/>
          <a:ln>
            <a:noFill/>
            <a:miter lim="800000"/>
            <a:headEnd/>
            <a:tailEnd/>
          </a:ln>
        </p:spPr>
        <p:txBody>
          <a:bodyPr anchor="ctr"/>
          <a:lstStyle/>
          <a:p>
            <a:pPr eaLnBrk="1" hangingPunct="1">
              <a:defRPr/>
            </a:pPr>
            <a:r>
              <a:rPr lang="ar-EG" sz="3200" dirty="0" smtClean="0"/>
              <a:t>مناقشة: العلاقات الإعلامية القائمة في بلدك</a:t>
            </a:r>
            <a:endParaRPr lang="en-US" sz="2800" dirty="0" smtClean="0"/>
          </a:p>
        </p:txBody>
      </p:sp>
      <p:sp>
        <p:nvSpPr>
          <p:cNvPr id="35843" name="Rectangle 3"/>
          <p:cNvSpPr>
            <a:spLocks noGrp="1" noChangeArrowheads="1"/>
          </p:cNvSpPr>
          <p:nvPr>
            <p:ph type="body" idx="4294967295"/>
          </p:nvPr>
        </p:nvSpPr>
        <p:spPr>
          <a:xfrm>
            <a:off x="395288" y="1700213"/>
            <a:ext cx="8229600" cy="4895850"/>
          </a:xfrm>
        </p:spPr>
        <p:txBody>
          <a:bodyPr/>
          <a:lstStyle/>
          <a:p>
            <a:pPr algn="just" rtl="1" eaLnBrk="1" hangingPunct="1"/>
            <a:r>
              <a:rPr lang="ar-EG" sz="2800" dirty="0" smtClean="0"/>
              <a:t>في مجموعات من أربعة أشخاص، ناقش احتياجات الاتصال والموارد المتاحة له.</a:t>
            </a:r>
            <a:endParaRPr lang="en-US" sz="2800" dirty="0" smtClean="0"/>
          </a:p>
          <a:p>
            <a:pPr algn="just" rtl="1" eaLnBrk="1" hangingPunct="1">
              <a:buFontTx/>
              <a:buNone/>
            </a:pPr>
            <a:r>
              <a:rPr lang="ar-EG" sz="2800" b="1" dirty="0" smtClean="0"/>
              <a:t>الجزء الأول:</a:t>
            </a:r>
            <a:endParaRPr lang="ar-EG" sz="2800" dirty="0" smtClean="0"/>
          </a:p>
          <a:p>
            <a:pPr lvl="1" algn="just" rtl="1" eaLnBrk="1" hangingPunct="1"/>
            <a:r>
              <a:rPr lang="ar-EG" sz="2400" dirty="0" smtClean="0"/>
              <a:t>ما هي العلاقات المستمرة مع وسائل الإعلام التقليدية القائمة داخل منظمتك / إدارتك؟ </a:t>
            </a:r>
          </a:p>
          <a:p>
            <a:pPr lvl="1" algn="just" rtl="1" eaLnBrk="1" hangingPunct="1"/>
            <a:r>
              <a:rPr lang="ar-EG" sz="2400" dirty="0" smtClean="0"/>
              <a:t>هل لديك من العاملين/ الأعضاء من هم على دراية بمعايير وسائل الإعلام التقليدية ومتطلباتها؟ هل لدى هؤلاء العاملين وقت كاف للتواصل مع الإعلام بشكل منتظم؟</a:t>
            </a:r>
            <a:endParaRPr lang="en-US" sz="2400" dirty="0" smtClean="0"/>
          </a:p>
          <a:p>
            <a:pPr lvl="1" algn="just" rtl="1" eaLnBrk="1" hangingPunct="1"/>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467544" y="1844824"/>
            <a:ext cx="8229600" cy="4392488"/>
          </a:xfrm>
        </p:spPr>
        <p:txBody>
          <a:bodyPr/>
          <a:lstStyle/>
          <a:p>
            <a:pPr algn="just" rtl="1" eaLnBrk="1" hangingPunct="1">
              <a:buFontTx/>
              <a:buNone/>
              <a:tabLst>
                <a:tab pos="0" algn="l"/>
              </a:tabLst>
            </a:pPr>
            <a:r>
              <a:rPr lang="ar-EG" sz="2800" b="1" dirty="0" smtClean="0"/>
              <a:t>الجزء الثاني: </a:t>
            </a:r>
            <a:endParaRPr lang="en-US" sz="2800" b="1" dirty="0" smtClean="0"/>
          </a:p>
          <a:p>
            <a:pPr lvl="1" indent="-220663" algn="just" rtl="1" eaLnBrk="1" hangingPunct="1">
              <a:tabLst>
                <a:tab pos="0" algn="l"/>
              </a:tabLst>
            </a:pPr>
            <a:r>
              <a:rPr lang="ar-EG" sz="3200" dirty="0" smtClean="0"/>
              <a:t>قم بإعداد قائمة بأسماء الصحفيين المتعاونين وغيرهم من "المطلعين" وضع خطة للاستفادة بهم في نشر رسالتك.</a:t>
            </a:r>
            <a:endParaRPr lang="en-US" sz="3200" dirty="0" smtClean="0"/>
          </a:p>
          <a:p>
            <a:pPr lvl="1" indent="-220663" algn="just" rtl="1" eaLnBrk="1" hangingPunct="1">
              <a:tabLst>
                <a:tab pos="0" algn="l"/>
              </a:tabLst>
            </a:pPr>
            <a:endParaRPr lang="en-US" sz="3200" dirty="0" smtClean="0"/>
          </a:p>
          <a:p>
            <a:pPr lvl="1" indent="-220663" algn="just" rtl="1" eaLnBrk="1" hangingPunct="1">
              <a:tabLst>
                <a:tab pos="0" algn="l"/>
              </a:tabLst>
            </a:pPr>
            <a:r>
              <a:rPr lang="ar-EG" sz="3200" dirty="0" smtClean="0"/>
              <a:t>هل تمتلك منظمتك شبكة توزيع؟ هل هي شبكة حديثة وجاهزة للاستخدام؟</a:t>
            </a:r>
            <a:endParaRPr lang="en-US" sz="3200" dirty="0" smtClean="0"/>
          </a:p>
          <a:p>
            <a:pPr algn="just" eaLnBrk="1" hangingPunct="1">
              <a:tabLst>
                <a:tab pos="0" algn="l"/>
              </a:tabLst>
            </a:pPr>
            <a:endParaRPr lang="en-US" sz="2800" dirty="0" smtClean="0"/>
          </a:p>
        </p:txBody>
      </p:sp>
      <p:sp>
        <p:nvSpPr>
          <p:cNvPr id="4" name="Rectangle 2"/>
          <p:cNvSpPr txBox="1">
            <a:spLocks noChangeArrowheads="1"/>
          </p:cNvSpPr>
          <p:nvPr/>
        </p:nvSpPr>
        <p:spPr bwMode="auto">
          <a:xfrm>
            <a:off x="899592" y="169243"/>
            <a:ext cx="7115175" cy="739477"/>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2"/>
                </a:solidFill>
                <a:effectLst/>
                <a:uLnTx/>
                <a:uFillTx/>
                <a:latin typeface="+mj-lt"/>
                <a:ea typeface="+mj-ea"/>
                <a:cs typeface="+mj-cs"/>
              </a:rPr>
              <a:t>مناقشة: العلاقات الإعلامية القائمة في بلدك</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928688" y="142875"/>
            <a:ext cx="6929437" cy="785813"/>
          </a:xfrm>
          <a:prstGeom prst="rect">
            <a:avLst/>
          </a:prstGeom>
          <a:noFill/>
          <a:ln>
            <a:noFill/>
            <a:miter lim="800000"/>
            <a:headEnd/>
            <a:tailEnd/>
          </a:ln>
        </p:spPr>
        <p:txBody>
          <a:bodyPr anchor="ctr"/>
          <a:lstStyle/>
          <a:p>
            <a:pPr rtl="1" eaLnBrk="1" hangingPunct="1">
              <a:defRPr/>
            </a:pPr>
            <a:r>
              <a:rPr lang="ar-EG" sz="3200" dirty="0" smtClean="0"/>
              <a:t>تمرين: رسم خارطة للاتصال </a:t>
            </a:r>
            <a:endParaRPr lang="en-US" sz="3200" dirty="0" smtClean="0"/>
          </a:p>
        </p:txBody>
      </p:sp>
      <p:sp>
        <p:nvSpPr>
          <p:cNvPr id="37891" name="Rectangle 3"/>
          <p:cNvSpPr>
            <a:spLocks noGrp="1" noChangeArrowheads="1"/>
          </p:cNvSpPr>
          <p:nvPr>
            <p:ph type="body" idx="4294967295"/>
          </p:nvPr>
        </p:nvSpPr>
        <p:spPr>
          <a:xfrm>
            <a:off x="468313" y="1773238"/>
            <a:ext cx="8229600" cy="4525962"/>
          </a:xfrm>
        </p:spPr>
        <p:txBody>
          <a:bodyPr/>
          <a:lstStyle/>
          <a:p>
            <a:pPr algn="just" rtl="1" eaLnBrk="1" hangingPunct="1">
              <a:spcBef>
                <a:spcPts val="1800"/>
              </a:spcBef>
              <a:spcAft>
                <a:spcPts val="1800"/>
              </a:spcAft>
            </a:pPr>
            <a:r>
              <a:rPr lang="ar-EG" dirty="0" smtClean="0"/>
              <a:t>الهدف من التمرين هو اكتشاف أفضل قنوات الاتصال في ظل </a:t>
            </a:r>
            <a:r>
              <a:rPr lang="ar-EG" b="1" dirty="0" smtClean="0"/>
              <a:t>الوقت والموارد والإمكانيات المتاحة.</a:t>
            </a:r>
          </a:p>
          <a:p>
            <a:pPr algn="just" rtl="1" eaLnBrk="1" hangingPunct="1">
              <a:spcBef>
                <a:spcPts val="1800"/>
              </a:spcBef>
              <a:spcAft>
                <a:spcPts val="1800"/>
              </a:spcAft>
            </a:pPr>
            <a:r>
              <a:rPr lang="ar-EG" dirty="0" smtClean="0"/>
              <a:t>عمل خارطة لخيارات التواصل والاتصال من خلال مقارنة نقاط القوة ونقاط الضعف، بإتباع الشكل الوارد في الشريحة التالية.</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9552" y="1412776"/>
          <a:ext cx="7056783" cy="3995074"/>
        </p:xfrm>
        <a:graphic>
          <a:graphicData uri="http://schemas.openxmlformats.org/drawingml/2006/table">
            <a:tbl>
              <a:tblPr rtl="1"/>
              <a:tblGrid>
                <a:gridCol w="1762773"/>
                <a:gridCol w="1793132"/>
                <a:gridCol w="1793132"/>
                <a:gridCol w="1707746"/>
              </a:tblGrid>
              <a:tr h="368946">
                <a:tc>
                  <a:txBody>
                    <a:bodyPr/>
                    <a:lstStyle/>
                    <a:p>
                      <a:pPr marL="0" marR="0" algn="ctr" rtl="1">
                        <a:spcBef>
                          <a:spcPts val="1000"/>
                        </a:spcBef>
                        <a:spcAft>
                          <a:spcPts val="1000"/>
                        </a:spcAft>
                      </a:pPr>
                      <a:r>
                        <a:rPr lang="ar-EG" sz="2800" b="1" dirty="0">
                          <a:latin typeface="Times New Roman"/>
                          <a:ea typeface="Times New Roman"/>
                        </a:rPr>
                        <a:t>القناة / وسيلة الإعلام</a:t>
                      </a:r>
                      <a:endParaRPr lang="en-US" sz="2800" dirty="0">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1" eaLnBrk="1" latinLnBrk="0" hangingPunct="1">
                        <a:spcBef>
                          <a:spcPts val="1000"/>
                        </a:spcBef>
                        <a:spcAft>
                          <a:spcPts val="1000"/>
                        </a:spcAft>
                      </a:pPr>
                      <a:r>
                        <a:rPr lang="ar-EG" sz="2800" b="1" kern="1200" dirty="0">
                          <a:solidFill>
                            <a:schemeClr val="tx1"/>
                          </a:solidFill>
                          <a:latin typeface="Times New Roman"/>
                          <a:ea typeface="Times New Roman"/>
                          <a:cs typeface="+mn-cs"/>
                        </a:rPr>
                        <a:t>نقاط القوة</a:t>
                      </a:r>
                      <a:endParaRPr lang="en-US" sz="2800" b="1"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1" eaLnBrk="1" latinLnBrk="0" hangingPunct="1">
                        <a:spcBef>
                          <a:spcPts val="1000"/>
                        </a:spcBef>
                        <a:spcAft>
                          <a:spcPts val="1000"/>
                        </a:spcAft>
                        <a:tabLst>
                          <a:tab pos="1116330" algn="r"/>
                        </a:tabLst>
                      </a:pPr>
                      <a:r>
                        <a:rPr lang="ar-EG" sz="2800" b="1" kern="1200" dirty="0">
                          <a:solidFill>
                            <a:schemeClr val="tx1"/>
                          </a:solidFill>
                          <a:latin typeface="Times New Roman"/>
                          <a:ea typeface="Times New Roman"/>
                          <a:cs typeface="+mn-cs"/>
                        </a:rPr>
                        <a:t>نقاط الضعف</a:t>
                      </a:r>
                      <a:endParaRPr lang="en-US" sz="2800" b="1"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1" eaLnBrk="1" latinLnBrk="0" hangingPunct="1">
                        <a:spcBef>
                          <a:spcPts val="1000"/>
                        </a:spcBef>
                        <a:spcAft>
                          <a:spcPts val="1000"/>
                        </a:spcAft>
                      </a:pPr>
                      <a:r>
                        <a:rPr lang="ar-EG" sz="2800" b="1" kern="1200" dirty="0">
                          <a:solidFill>
                            <a:schemeClr val="tx1"/>
                          </a:solidFill>
                          <a:latin typeface="Times New Roman"/>
                          <a:ea typeface="Times New Roman"/>
                          <a:cs typeface="+mn-cs"/>
                        </a:rPr>
                        <a:t>الأولويات</a:t>
                      </a:r>
                      <a:endParaRPr lang="en-US" sz="2800" b="1"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741">
                <a:tc>
                  <a:txBody>
                    <a:bodyPr/>
                    <a:lstStyle/>
                    <a:p>
                      <a:pPr marL="0" marR="0" algn="justLow" rtl="1">
                        <a:spcBef>
                          <a:spcPts val="1000"/>
                        </a:spcBef>
                        <a:spcAft>
                          <a:spcPts val="1000"/>
                        </a:spcAft>
                      </a:pPr>
                      <a:r>
                        <a:rPr lang="ar-EG" sz="2000" dirty="0">
                          <a:latin typeface="Times New Roman"/>
                          <a:ea typeface="Times New Roman"/>
                        </a:rPr>
                        <a:t>التلفاز</a:t>
                      </a:r>
                      <a:endParaRPr lang="en-US" sz="2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justLow" rtl="1">
                        <a:spcBef>
                          <a:spcPts val="1000"/>
                        </a:spcBef>
                        <a:spcAft>
                          <a:spcPts val="1000"/>
                        </a:spcAft>
                      </a:pPr>
                      <a:r>
                        <a:rPr lang="ar-EG" sz="2000" dirty="0">
                          <a:latin typeface="Times New Roman"/>
                          <a:ea typeface="Times New Roman"/>
                        </a:rPr>
                        <a:t>يمكن أن تصل إلى كثير من الناس.</a:t>
                      </a:r>
                      <a:endParaRPr lang="en-US" sz="2000" dirty="0">
                        <a:latin typeface="Times New Roman"/>
                        <a:ea typeface="Times New Roman"/>
                      </a:endParaRPr>
                    </a:p>
                    <a:p>
                      <a:pPr marL="0" marR="3810" algn="justLow" rtl="1">
                        <a:spcBef>
                          <a:spcPts val="1000"/>
                        </a:spcBef>
                        <a:spcAft>
                          <a:spcPts val="1000"/>
                        </a:spcAft>
                      </a:pPr>
                      <a:r>
                        <a:rPr lang="ar-EG" sz="2000" dirty="0">
                          <a:latin typeface="Times New Roman"/>
                          <a:ea typeface="Times New Roman"/>
                        </a:rPr>
                        <a:t>وسيط مرئي له تأثير أكبر ويمكن عرض السلوك من خلاله.</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tabLst>
                          <a:tab pos="1116330" algn="r"/>
                        </a:tabLst>
                      </a:pPr>
                      <a:r>
                        <a:rPr lang="ar-EG" sz="2000" dirty="0">
                          <a:latin typeface="Times New Roman"/>
                          <a:ea typeface="Times New Roman"/>
                        </a:rPr>
                        <a:t>مكلف في الإنتاج وشراء الوقت.</a:t>
                      </a:r>
                      <a:endParaRPr lang="en-US" sz="2000" dirty="0">
                        <a:latin typeface="Times New Roman"/>
                        <a:ea typeface="Times New Roman"/>
                      </a:endParaRPr>
                    </a:p>
                    <a:p>
                      <a:pPr marL="0" marR="0" algn="justLow" rtl="1">
                        <a:spcBef>
                          <a:spcPts val="1000"/>
                        </a:spcBef>
                        <a:spcAft>
                          <a:spcPts val="1000"/>
                        </a:spcAft>
                        <a:tabLst>
                          <a:tab pos="1116330" algn="r"/>
                        </a:tabLst>
                      </a:pPr>
                      <a:r>
                        <a:rPr lang="ar-EG" sz="2000" dirty="0">
                          <a:latin typeface="Times New Roman"/>
                          <a:ea typeface="Times New Roman"/>
                        </a:rPr>
                        <a:t>لا يسمح الشكل الصغير بإحراز ما هو أكثر من مجرد التوعية.</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endParaRPr lang="ar-EG"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893">
                <a:tc>
                  <a:txBody>
                    <a:bodyPr/>
                    <a:lstStyle/>
                    <a:p>
                      <a:pPr marL="0" marR="0" algn="justLow" rtl="1">
                        <a:spcBef>
                          <a:spcPts val="1000"/>
                        </a:spcBef>
                        <a:spcAft>
                          <a:spcPts val="1000"/>
                        </a:spcAft>
                      </a:pPr>
                      <a:r>
                        <a:rPr lang="ar-EG" sz="2000">
                          <a:latin typeface="Times New Roman"/>
                          <a:ea typeface="Times New Roman"/>
                        </a:rPr>
                        <a:t>الصحافة (الصحف، المجلات)</a:t>
                      </a:r>
                      <a:endParaRPr lang="en-US" sz="2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justLow" rtl="1">
                        <a:spcBef>
                          <a:spcPts val="1000"/>
                        </a:spcBef>
                        <a:spcAft>
                          <a:spcPts val="1000"/>
                        </a:spcAft>
                      </a:pPr>
                      <a:r>
                        <a:rPr lang="ar-EG" sz="2000">
                          <a:latin typeface="Times New Roman"/>
                          <a:ea typeface="Times New Roman"/>
                        </a:rPr>
                        <a:t>...</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tabLst>
                          <a:tab pos="1116330" algn="r"/>
                        </a:tabLst>
                      </a:pPr>
                      <a:r>
                        <a:rPr lang="ar-EG" sz="2000">
                          <a:latin typeface="Times New Roman"/>
                          <a:ea typeface="Times New Roman"/>
                        </a:rPr>
                        <a:t>...</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1">
                        <a:spcBef>
                          <a:spcPts val="1000"/>
                        </a:spcBef>
                        <a:spcAft>
                          <a:spcPts val="1000"/>
                        </a:spcAft>
                      </a:pPr>
                      <a:endParaRPr lang="ar-EG"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txBox="1">
            <a:spLocks noChangeArrowheads="1"/>
          </p:cNvSpPr>
          <p:nvPr/>
        </p:nvSpPr>
        <p:spPr bwMode="auto">
          <a:xfrm>
            <a:off x="928688" y="142875"/>
            <a:ext cx="6929437" cy="785813"/>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0" i="0" u="none" strike="noStrike" kern="0" cap="none" spc="0" normalizeH="0" baseline="0" noProof="0" dirty="0" smtClean="0">
                <a:ln>
                  <a:noFill/>
                </a:ln>
                <a:solidFill>
                  <a:schemeClr val="tx2"/>
                </a:solidFill>
                <a:effectLst/>
                <a:uLnTx/>
                <a:uFillTx/>
                <a:latin typeface="+mj-lt"/>
                <a:ea typeface="+mj-ea"/>
                <a:cs typeface="+mj-cs"/>
              </a:rPr>
              <a:t>تمرين: رسم خارطة للاتصال</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785813" y="285750"/>
            <a:ext cx="6829425" cy="654050"/>
          </a:xfrm>
          <a:prstGeom prst="rect">
            <a:avLst/>
          </a:prstGeom>
          <a:noFill/>
          <a:ln>
            <a:noFill/>
            <a:miter lim="800000"/>
            <a:headEnd/>
            <a:tailEnd/>
          </a:ln>
        </p:spPr>
        <p:txBody>
          <a:bodyPr anchor="ctr"/>
          <a:lstStyle/>
          <a:p>
            <a:pPr eaLnBrk="1" hangingPunct="1">
              <a:defRPr/>
            </a:pPr>
            <a:r>
              <a:rPr lang="ar-EG" sz="3600" dirty="0" smtClean="0"/>
              <a:t>نظرة على الجلسات</a:t>
            </a:r>
            <a:endParaRPr lang="en-US" sz="3600" dirty="0" smtClean="0"/>
          </a:p>
        </p:txBody>
      </p:sp>
      <p:sp>
        <p:nvSpPr>
          <p:cNvPr id="39939" name="Rectangle 3"/>
          <p:cNvSpPr>
            <a:spLocks noGrp="1" noChangeArrowheads="1"/>
          </p:cNvSpPr>
          <p:nvPr>
            <p:ph type="body" idx="4294967295"/>
          </p:nvPr>
        </p:nvSpPr>
        <p:spPr>
          <a:xfrm>
            <a:off x="539750" y="2420938"/>
            <a:ext cx="8229600" cy="2808287"/>
          </a:xfrm>
        </p:spPr>
        <p:txBody>
          <a:bodyPr/>
          <a:lstStyle/>
          <a:p>
            <a:pPr algn="r" rtl="1" eaLnBrk="1" hangingPunct="1">
              <a:lnSpc>
                <a:spcPct val="90000"/>
              </a:lnSpc>
            </a:pPr>
            <a:r>
              <a:rPr lang="ar-EG" b="1" dirty="0" smtClean="0">
                <a:solidFill>
                  <a:schemeClr val="bg2"/>
                </a:solidFill>
              </a:rPr>
              <a:t>الجلسة الأولى: مقدمة</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الثانية: الإعداد لعملية الإتصال</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الثالثة: اختيار المنتجات</a:t>
            </a:r>
            <a:endParaRPr lang="en-US" b="1" dirty="0" smtClean="0">
              <a:solidFill>
                <a:schemeClr val="bg2"/>
              </a:solidFill>
            </a:endParaRPr>
          </a:p>
          <a:p>
            <a:pPr algn="r" rtl="1" eaLnBrk="1" hangingPunct="1">
              <a:lnSpc>
                <a:spcPct val="90000"/>
              </a:lnSpc>
            </a:pPr>
            <a:r>
              <a:rPr lang="ar-EG" b="1" dirty="0" smtClean="0"/>
              <a:t>الجلسة الرابعة: كيف نقوم بالعمل؟</a:t>
            </a:r>
            <a:endParaRPr lang="en-US" b="1" dirty="0" smtClean="0"/>
          </a:p>
          <a:p>
            <a:pPr algn="r" rtl="1" eaLnBrk="1" hangingPunct="1">
              <a:lnSpc>
                <a:spcPct val="90000"/>
              </a:lnSpc>
            </a:pPr>
            <a:r>
              <a:rPr lang="ar-EG" b="1" dirty="0" smtClean="0">
                <a:solidFill>
                  <a:schemeClr val="bg2"/>
                </a:solidFill>
              </a:rPr>
              <a:t>الجلسة الخامسة: التواصل</a:t>
            </a:r>
            <a:endParaRPr lang="en-US" b="1" dirty="0" smtClean="0">
              <a:solidFill>
                <a:schemeClr val="bg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1000125" y="285750"/>
            <a:ext cx="6615113" cy="654050"/>
          </a:xfrm>
          <a:prstGeom prst="rect">
            <a:avLst/>
          </a:prstGeom>
          <a:noFill/>
          <a:ln>
            <a:noFill/>
            <a:miter lim="800000"/>
            <a:headEnd/>
            <a:tailEnd/>
          </a:ln>
        </p:spPr>
        <p:txBody>
          <a:bodyPr anchor="ctr"/>
          <a:lstStyle/>
          <a:p>
            <a:pPr eaLnBrk="1" hangingPunct="1">
              <a:defRPr/>
            </a:pPr>
            <a:r>
              <a:rPr lang="ar-EG" sz="3600" dirty="0" smtClean="0"/>
              <a:t>كيف نقوم بالعمل؟</a:t>
            </a:r>
            <a:endParaRPr lang="en-US" sz="3600" dirty="0" smtClean="0"/>
          </a:p>
        </p:txBody>
      </p:sp>
      <p:sp>
        <p:nvSpPr>
          <p:cNvPr id="40963" name="Rectangle 3"/>
          <p:cNvSpPr>
            <a:spLocks noGrp="1" noChangeArrowheads="1"/>
          </p:cNvSpPr>
          <p:nvPr>
            <p:ph type="body" idx="4294967295"/>
          </p:nvPr>
        </p:nvSpPr>
        <p:spPr/>
        <p:txBody>
          <a:bodyPr/>
          <a:lstStyle/>
          <a:p>
            <a:pPr marL="609600" indent="-609600" algn="r" rtl="1" eaLnBrk="1" hangingPunct="1">
              <a:spcBef>
                <a:spcPts val="1800"/>
              </a:spcBef>
              <a:spcAft>
                <a:spcPts val="1800"/>
              </a:spcAft>
              <a:buFontTx/>
              <a:buAutoNum type="arabicPeriod"/>
            </a:pPr>
            <a:r>
              <a:rPr lang="ar-EG" sz="3600" dirty="0" smtClean="0"/>
              <a:t>المنتجات المطبوعة</a:t>
            </a:r>
          </a:p>
          <a:p>
            <a:pPr marL="609600" indent="-609600" algn="r" rtl="1" eaLnBrk="1" hangingPunct="1">
              <a:spcBef>
                <a:spcPts val="1800"/>
              </a:spcBef>
              <a:spcAft>
                <a:spcPts val="1800"/>
              </a:spcAft>
              <a:buFontTx/>
              <a:buAutoNum type="arabicPeriod"/>
            </a:pPr>
            <a:r>
              <a:rPr lang="ar-SA" sz="3600" dirty="0" smtClean="0"/>
              <a:t>المنتجات الإلكترونية / الرقمية</a:t>
            </a:r>
            <a:endParaRPr lang="ar-EG" sz="3600" dirty="0" smtClean="0"/>
          </a:p>
          <a:p>
            <a:pPr marL="609600" indent="-609600" algn="r" rtl="1" eaLnBrk="1" hangingPunct="1">
              <a:spcBef>
                <a:spcPts val="1800"/>
              </a:spcBef>
              <a:spcAft>
                <a:spcPts val="1800"/>
              </a:spcAft>
              <a:buFontTx/>
              <a:buAutoNum type="arabicPeriod"/>
            </a:pPr>
            <a:r>
              <a:rPr lang="ar-EG" sz="3600" dirty="0" smtClean="0"/>
              <a:t>العرض المرئي للبيانات (بما في ذلك عمليات رسم الخرائط والأساليب الموفرة للوقت)</a:t>
            </a:r>
            <a:endParaRPr lang="en-US" sz="36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0" y="357188"/>
            <a:ext cx="6384925" cy="595312"/>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0" i="0" u="none" strike="noStrike" kern="0" cap="none" spc="0" normalizeH="0" baseline="0" noProof="0" dirty="0" smtClean="0">
                <a:ln>
                  <a:noFill/>
                </a:ln>
                <a:solidFill>
                  <a:schemeClr val="tx2"/>
                </a:solidFill>
                <a:effectLst/>
                <a:uLnTx/>
                <a:uFillTx/>
                <a:latin typeface="+mj-lt"/>
                <a:ea typeface="+mj-ea"/>
                <a:cs typeface="+mj-cs"/>
              </a:rPr>
              <a:t>خطوات إنتاج نسخة مطبوعة من التقرير</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517723" y="1556792"/>
            <a:ext cx="8086725" cy="5088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r" defTabSz="914400" rtl="1" eaLnBrk="0" fontAlgn="base" latinLnBrk="0" hangingPunct="0">
              <a:lnSpc>
                <a:spcPct val="100000"/>
              </a:lnSpc>
              <a:spcBef>
                <a:spcPts val="1200"/>
              </a:spcBef>
              <a:spcAft>
                <a:spcPts val="1200"/>
              </a:spcAft>
              <a:buClrTx/>
              <a:buSzTx/>
              <a:buFont typeface="+mj-lt"/>
              <a:buAutoNum type="arabicPeriod"/>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المواصفات:</a:t>
            </a:r>
            <a:r>
              <a:rPr kumimoji="0" lang="ar-EG" sz="2800" b="0" i="0" u="none" strike="noStrike" kern="0" cap="none" spc="0" normalizeH="0" baseline="0" noProof="0" dirty="0" smtClean="0">
                <a:ln>
                  <a:noFill/>
                </a:ln>
                <a:solidFill>
                  <a:schemeClr val="tx1"/>
                </a:solidFill>
                <a:effectLst/>
                <a:uLnTx/>
                <a:uFillTx/>
                <a:latin typeface="+mn-lt"/>
                <a:ea typeface="+mn-ea"/>
                <a:cs typeface="+mn-cs"/>
              </a:rPr>
              <a:t> بما في ذلك الحجم، وإرشادات التصميم. ومن المقترح تقديم </a:t>
            </a:r>
            <a:r>
              <a:rPr kumimoji="0" lang="ar-BH" sz="2800" b="0" i="0" u="none" strike="noStrike" kern="0" cap="none" spc="0" normalizeH="0" baseline="0" noProof="0" dirty="0" smtClean="0">
                <a:ln>
                  <a:noFill/>
                </a:ln>
                <a:solidFill>
                  <a:schemeClr val="tx1"/>
                </a:solidFill>
                <a:effectLst/>
                <a:uLnTx/>
                <a:uFillTx/>
                <a:latin typeface="+mn-lt"/>
                <a:ea typeface="+mn-ea"/>
                <a:cs typeface="+mn-cs"/>
              </a:rPr>
              <a:t>نموذج لل</a:t>
            </a:r>
            <a:r>
              <a:rPr kumimoji="0" lang="ar-EG" sz="2800" b="0" i="0" u="none" strike="noStrike" kern="0" cap="none" spc="0" normalizeH="0" baseline="0" noProof="0" dirty="0" smtClean="0">
                <a:ln>
                  <a:noFill/>
                </a:ln>
                <a:solidFill>
                  <a:schemeClr val="tx1"/>
                </a:solidFill>
                <a:effectLst/>
                <a:uLnTx/>
                <a:uFillTx/>
                <a:latin typeface="+mn-lt"/>
                <a:ea typeface="+mn-ea"/>
                <a:cs typeface="+mn-cs"/>
              </a:rPr>
              <a:t>تقارير </a:t>
            </a:r>
            <a:r>
              <a:rPr kumimoji="0" lang="ar-BH" sz="2800" b="0" i="0" u="none" strike="noStrike" kern="0" cap="none" spc="0" normalizeH="0" baseline="0" noProof="0" dirty="0" smtClean="0">
                <a:ln>
                  <a:noFill/>
                </a:ln>
                <a:solidFill>
                  <a:schemeClr val="tx1"/>
                </a:solidFill>
                <a:effectLst/>
                <a:uLnTx/>
                <a:uFillTx/>
                <a:latin typeface="+mn-lt"/>
                <a:ea typeface="+mn-ea"/>
                <a:cs typeface="+mn-cs"/>
              </a:rPr>
              <a:t>كع</a:t>
            </a:r>
            <a:r>
              <a:rPr kumimoji="0" lang="ar-EG" sz="2800" b="0" i="0" u="none" strike="noStrike" kern="0" cap="none" spc="0" normalizeH="0" baseline="0" noProof="0" dirty="0" smtClean="0">
                <a:ln>
                  <a:noFill/>
                </a:ln>
                <a:solidFill>
                  <a:schemeClr val="tx1"/>
                </a:solidFill>
                <a:effectLst/>
                <a:uLnTx/>
                <a:uFillTx/>
                <a:latin typeface="+mn-lt"/>
                <a:ea typeface="+mn-ea"/>
                <a:cs typeface="+mn-cs"/>
              </a:rPr>
              <a:t>ينات </a:t>
            </a:r>
            <a:r>
              <a:rPr kumimoji="0" lang="ar-BH" sz="2800" b="0" i="0" u="none" strike="noStrike" kern="0" cap="none" spc="0" normalizeH="0" baseline="0" noProof="0" dirty="0" smtClean="0">
                <a:ln>
                  <a:noFill/>
                </a:ln>
                <a:solidFill>
                  <a:schemeClr val="tx1"/>
                </a:solidFill>
                <a:effectLst/>
                <a:uLnTx/>
                <a:uFillTx/>
                <a:latin typeface="+mn-lt"/>
                <a:ea typeface="+mn-ea"/>
                <a:cs typeface="+mn-cs"/>
              </a:rPr>
              <a:t>لل</a:t>
            </a:r>
            <a:r>
              <a:rPr kumimoji="0" lang="ar-EG" sz="2800" b="0" i="0" u="none" strike="noStrike" kern="0" cap="none" spc="0" normalizeH="0" baseline="0" noProof="0" dirty="0" smtClean="0">
                <a:ln>
                  <a:noFill/>
                </a:ln>
                <a:solidFill>
                  <a:schemeClr val="tx1"/>
                </a:solidFill>
                <a:effectLst/>
                <a:uLnTx/>
                <a:uFillTx/>
                <a:latin typeface="+mn-lt"/>
                <a:ea typeface="+mn-ea"/>
                <a:cs typeface="+mn-cs"/>
              </a:rPr>
              <a:t>عرض.</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ts val="1200"/>
              </a:spcBef>
              <a:spcAft>
                <a:spcPts val="1200"/>
              </a:spcAft>
              <a:buClr>
                <a:schemeClr val="tx1"/>
              </a:buClr>
              <a:buSzTx/>
              <a:buFontTx/>
              <a:buAutoNum type="arabicPeriod"/>
              <a:tabLst/>
              <a:defRPr/>
            </a:pPr>
            <a:r>
              <a:rPr kumimoji="0" lang="ar-SY" sz="2800" b="1" i="0" u="none" strike="noStrike" kern="0" cap="none" spc="0" normalizeH="0" baseline="0" noProof="0" dirty="0" smtClean="0">
                <a:ln>
                  <a:noFill/>
                </a:ln>
                <a:solidFill>
                  <a:schemeClr val="tx1"/>
                </a:solidFill>
                <a:effectLst/>
                <a:uLnTx/>
                <a:uFillTx/>
                <a:latin typeface="+mn-lt"/>
                <a:ea typeface="+mn-ea"/>
                <a:cs typeface="+mn-cs"/>
              </a:rPr>
              <a:t>المحتويات</a:t>
            </a:r>
            <a:r>
              <a:rPr kumimoji="0" lang="ar-SY" sz="2800" b="0" i="0" u="none" strike="noStrike" kern="0" cap="none" spc="0" normalizeH="0" baseline="0" noProof="0" dirty="0" smtClean="0">
                <a:ln>
                  <a:noFill/>
                </a:ln>
                <a:solidFill>
                  <a:schemeClr val="tx1"/>
                </a:solidFill>
                <a:effectLst/>
                <a:uLnTx/>
                <a:uFillTx/>
                <a:latin typeface="+mn-lt"/>
                <a:ea typeface="+mn-ea"/>
                <a:cs typeface="+mn-cs"/>
              </a:rPr>
              <a:t> بما فيها النصوص والرسوم</a:t>
            </a:r>
            <a:r>
              <a:rPr kumimoji="0" lang="ar-EG" sz="2800" b="0" i="0" u="none" strike="noStrike" kern="0" cap="none" spc="0" normalizeH="0" baseline="0" noProof="0" dirty="0" smtClean="0">
                <a:ln>
                  <a:noFill/>
                </a:ln>
                <a:solidFill>
                  <a:schemeClr val="tx1"/>
                </a:solidFill>
                <a:effectLst/>
                <a:uLnTx/>
                <a:uFillTx/>
                <a:latin typeface="+mn-lt"/>
                <a:ea typeface="+mn-ea"/>
                <a:cs typeface="+mn-cs"/>
              </a:rPr>
              <a:t> البيانية</a:t>
            </a:r>
            <a:r>
              <a:rPr kumimoji="0" lang="ar-SY" sz="2800" b="0" i="0" u="none" strike="noStrike" kern="0" cap="none" spc="0" normalizeH="0" baseline="0" noProof="0" dirty="0" smtClean="0">
                <a:ln>
                  <a:noFill/>
                </a:ln>
                <a:solidFill>
                  <a:schemeClr val="tx1"/>
                </a:solidFill>
                <a:effectLst/>
                <a:uLnTx/>
                <a:uFillTx/>
                <a:latin typeface="+mn-lt"/>
                <a:ea typeface="+mn-ea"/>
                <a:cs typeface="+mn-cs"/>
              </a:rPr>
              <a:t> والصور ، وكذلك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النصوص المصورة، </a:t>
            </a:r>
            <a:r>
              <a:rPr kumimoji="0" lang="ar-SY" sz="2800" b="0" i="0" u="none" strike="noStrike" kern="0" cap="none" spc="0" normalizeH="0" baseline="0" noProof="0" dirty="0" smtClean="0">
                <a:ln>
                  <a:noFill/>
                </a:ln>
                <a:solidFill>
                  <a:schemeClr val="tx1"/>
                </a:solidFill>
                <a:effectLst/>
                <a:uLnTx/>
                <a:uFillTx/>
                <a:latin typeface="+mn-lt"/>
                <a:ea typeface="+mn-ea"/>
                <a:cs typeface="+mn-cs"/>
              </a:rPr>
              <a:t>والمراجع والعناوين. </a:t>
            </a:r>
          </a:p>
          <a:p>
            <a:pPr marL="609600" marR="0" lvl="0" indent="-609600" algn="r" defTabSz="914400" rtl="1" eaLnBrk="1" fontAlgn="base" latinLnBrk="0" hangingPunct="1">
              <a:lnSpc>
                <a:spcPct val="100000"/>
              </a:lnSpc>
              <a:spcBef>
                <a:spcPts val="1200"/>
              </a:spcBef>
              <a:spcAft>
                <a:spcPts val="1200"/>
              </a:spcAft>
              <a:buClr>
                <a:schemeClr val="tx1"/>
              </a:buClr>
              <a:buSzTx/>
              <a:buFontTx/>
              <a:buAutoNum type="arabicPeriod"/>
              <a:tabLst/>
              <a:defRPr/>
            </a:pPr>
            <a:r>
              <a:rPr kumimoji="0" lang="ar-SY" sz="2800" b="1" i="0" u="none" strike="noStrike" kern="0" cap="none" spc="0" normalizeH="0" baseline="0" noProof="0" dirty="0" smtClean="0">
                <a:ln>
                  <a:noFill/>
                </a:ln>
                <a:solidFill>
                  <a:schemeClr val="tx1"/>
                </a:solidFill>
                <a:effectLst/>
                <a:uLnTx/>
                <a:uFillTx/>
                <a:latin typeface="+mn-lt"/>
                <a:ea typeface="+mn-ea"/>
                <a:cs typeface="+mn-cs"/>
              </a:rPr>
              <a:t>مراقبة الجودة </a:t>
            </a:r>
            <a:r>
              <a:rPr kumimoji="0" lang="ar-EG" sz="2800" b="0" i="0" u="none" strike="noStrike" kern="0" cap="none" spc="0" normalizeH="0" baseline="0" noProof="0" dirty="0" smtClean="0">
                <a:ln>
                  <a:noFill/>
                </a:ln>
                <a:solidFill>
                  <a:schemeClr val="tx1"/>
                </a:solidFill>
                <a:effectLst/>
                <a:uLnTx/>
                <a:uFillTx/>
                <a:latin typeface="+mn-lt"/>
                <a:ea typeface="+mn-ea"/>
                <a:cs typeface="+mn-cs"/>
              </a:rPr>
              <a:t>:</a:t>
            </a:r>
            <a:r>
              <a:rPr kumimoji="0" lang="ar-SY" sz="2800" b="0" i="0" u="none" strike="noStrike" kern="0" cap="none" spc="0" normalizeH="0" baseline="0" noProof="0" dirty="0" smtClean="0">
                <a:ln>
                  <a:noFill/>
                </a:ln>
                <a:solidFill>
                  <a:schemeClr val="tx1"/>
                </a:solidFill>
                <a:effectLst/>
                <a:uLnTx/>
                <a:uFillTx/>
                <a:latin typeface="+mn-lt"/>
                <a:ea typeface="+mn-ea"/>
                <a:cs typeface="+mn-cs"/>
              </a:rPr>
              <a:t>التنقيحات والتحرير.</a:t>
            </a:r>
          </a:p>
          <a:p>
            <a:pPr marL="609600" marR="0" lvl="0" indent="-609600" algn="r" defTabSz="914400" rtl="1" eaLnBrk="1" fontAlgn="base" latinLnBrk="0" hangingPunct="1">
              <a:lnSpc>
                <a:spcPct val="100000"/>
              </a:lnSpc>
              <a:spcBef>
                <a:spcPts val="1200"/>
              </a:spcBef>
              <a:spcAft>
                <a:spcPts val="1200"/>
              </a:spcAft>
              <a:buClr>
                <a:schemeClr val="tx1"/>
              </a:buClr>
              <a:buSzTx/>
              <a:buFontTx/>
              <a:buAutoNum type="arabicPeriod"/>
              <a:tabLst/>
              <a:defRPr/>
            </a:pPr>
            <a:r>
              <a:rPr kumimoji="0" lang="ar-SY" sz="2800" b="1" i="0" u="none" strike="noStrike" kern="0" cap="none" spc="0" normalizeH="0" baseline="0" noProof="0" dirty="0" smtClean="0">
                <a:ln>
                  <a:noFill/>
                </a:ln>
                <a:solidFill>
                  <a:schemeClr val="tx1"/>
                </a:solidFill>
                <a:effectLst/>
                <a:uLnTx/>
                <a:uFillTx/>
                <a:latin typeface="+mn-lt"/>
                <a:ea typeface="+mn-ea"/>
                <a:cs typeface="+mn-cs"/>
              </a:rPr>
              <a:t>الترجمة</a:t>
            </a:r>
            <a:r>
              <a:rPr kumimoji="0" lang="ar-SY" sz="2800" b="0" i="0" u="none" strike="noStrike" kern="0" cap="none" spc="0" normalizeH="0" baseline="0" noProof="0" dirty="0" smtClean="0">
                <a:ln>
                  <a:noFill/>
                </a:ln>
                <a:solidFill>
                  <a:schemeClr val="tx1"/>
                </a:solidFill>
                <a:effectLst/>
                <a:uLnTx/>
                <a:uFillTx/>
                <a:latin typeface="+mn-lt"/>
                <a:ea typeface="+mn-ea"/>
                <a:cs typeface="+mn-cs"/>
              </a:rPr>
              <a:t> (إذا لزم الأمر.)</a:t>
            </a:r>
            <a:endParaRPr kumimoji="0" lang="ar-EG" sz="28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r" defTabSz="914400" rtl="1" eaLnBrk="1" fontAlgn="base" latinLnBrk="0" hangingPunct="1">
              <a:lnSpc>
                <a:spcPct val="100000"/>
              </a:lnSpc>
              <a:spcBef>
                <a:spcPts val="1200"/>
              </a:spcBef>
              <a:spcAft>
                <a:spcPts val="1200"/>
              </a:spcAft>
              <a:buClr>
                <a:schemeClr val="tx1"/>
              </a:buClr>
              <a:buSzTx/>
              <a:buFontTx/>
              <a:buAutoNum type="arabicPeriod"/>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التصميم المسبق:</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قد يكون مفيداً لاختبار التصميم من أجل إجراء المراجعات قبل وضع المحتوى </a:t>
            </a:r>
            <a:r>
              <a:rPr kumimoji="0" lang="ar-BH"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EG" sz="2800" b="0" i="0" u="none" strike="noStrike" kern="0" cap="none" spc="0" normalizeH="0" baseline="0" noProof="0" dirty="0" smtClean="0">
                <a:ln>
                  <a:noFill/>
                </a:ln>
                <a:solidFill>
                  <a:schemeClr val="tx1"/>
                </a:solidFill>
                <a:effectLst/>
                <a:uLnTx/>
                <a:uFillTx/>
                <a:latin typeface="+mn-lt"/>
                <a:ea typeface="+mn-ea"/>
                <a:cs typeface="+mn-cs"/>
              </a:rPr>
              <a:t>ك</a:t>
            </a:r>
            <a:r>
              <a:rPr kumimoji="0" lang="ar-BH" sz="2800" b="0" i="0" u="none" strike="noStrike" kern="0" cap="none" spc="0" normalizeH="0" baseline="0" noProof="0" dirty="0" smtClean="0">
                <a:ln>
                  <a:noFill/>
                </a:ln>
                <a:solidFill>
                  <a:schemeClr val="tx1"/>
                </a:solidFill>
                <a:effectLst/>
                <a:uLnTx/>
                <a:uFillTx/>
                <a:latin typeface="+mn-lt"/>
                <a:ea typeface="+mn-ea"/>
                <a:cs typeface="+mn-cs"/>
              </a:rPr>
              <a:t>ا</a:t>
            </a:r>
            <a:r>
              <a:rPr kumimoji="0" lang="ar-EG" sz="2800" b="0" i="0" u="none" strike="noStrike" kern="0" cap="none" spc="0" normalizeH="0" baseline="0" noProof="0" dirty="0" smtClean="0">
                <a:ln>
                  <a:noFill/>
                </a:ln>
                <a:solidFill>
                  <a:schemeClr val="tx1"/>
                </a:solidFill>
                <a:effectLst/>
                <a:uLnTx/>
                <a:uFillTx/>
                <a:latin typeface="+mn-lt"/>
                <a:ea typeface="+mn-ea"/>
                <a:cs typeface="+mn-cs"/>
              </a:rPr>
              <a:t>مل.</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MCj03077290000[1]"/>
          <p:cNvPicPr>
            <a:picLocks noChangeAspect="1" noChangeArrowheads="1"/>
          </p:cNvPicPr>
          <p:nvPr/>
        </p:nvPicPr>
        <p:blipFill>
          <a:blip r:embed="rId2" cstate="print"/>
          <a:srcRect/>
          <a:stretch>
            <a:fillRect/>
          </a:stretch>
        </p:blipFill>
        <p:spPr bwMode="auto">
          <a:xfrm>
            <a:off x="323528" y="3140968"/>
            <a:ext cx="1152525" cy="10445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0" y="214313"/>
            <a:ext cx="6357938" cy="642937"/>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0" i="0" u="none" strike="noStrike" kern="0" cap="none" spc="0" normalizeH="0" baseline="0" noProof="0" dirty="0" smtClean="0">
                <a:ln>
                  <a:noFill/>
                </a:ln>
                <a:solidFill>
                  <a:schemeClr val="tx2"/>
                </a:solidFill>
                <a:effectLst/>
                <a:uLnTx/>
                <a:uFillTx/>
                <a:latin typeface="+mj-lt"/>
                <a:ea typeface="+mj-ea"/>
                <a:cs typeface="+mj-cs"/>
              </a:rPr>
              <a:t>المنتجات المطبوعة: 9 خطوات مشتركة</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500063" y="1700808"/>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just" defTabSz="914400" rtl="1" eaLnBrk="1" fontAlgn="base" latinLnBrk="0" hangingPunct="1">
              <a:lnSpc>
                <a:spcPct val="100000"/>
              </a:lnSpc>
              <a:spcBef>
                <a:spcPts val="1200"/>
              </a:spcBef>
              <a:spcAft>
                <a:spcPts val="1200"/>
              </a:spcAft>
              <a:buClr>
                <a:schemeClr val="tx1"/>
              </a:buClr>
              <a:buSzTx/>
              <a:buFontTx/>
              <a:buAutoNum type="arabicPeriod" startAt="6"/>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عرض</a:t>
            </a:r>
            <a:r>
              <a:rPr kumimoji="0" lang="ar-SY" sz="2800" b="1" i="0" u="none" strike="noStrike" kern="0" cap="none" spc="0" normalizeH="0" baseline="0" noProof="0" dirty="0" smtClean="0">
                <a:ln>
                  <a:noFill/>
                </a:ln>
                <a:solidFill>
                  <a:schemeClr val="tx1"/>
                </a:solidFill>
                <a:effectLst/>
                <a:uLnTx/>
                <a:uFillTx/>
                <a:latin typeface="+mn-lt"/>
                <a:ea typeface="+mn-ea"/>
                <a:cs typeface="+mn-cs"/>
              </a:rPr>
              <a:t>(</a:t>
            </a:r>
            <a:r>
              <a:rPr kumimoji="0" lang="en-US" sz="2000" b="1" i="0" u="none" strike="noStrike" kern="0" cap="none" spc="0" normalizeH="0" baseline="0" noProof="0" dirty="0" smtClean="0">
                <a:ln>
                  <a:noFill/>
                </a:ln>
                <a:solidFill>
                  <a:schemeClr val="tx1"/>
                </a:solidFill>
                <a:effectLst/>
                <a:uLnTx/>
                <a:uFillTx/>
                <a:latin typeface="+mn-lt"/>
                <a:ea typeface="+mn-ea"/>
                <a:cs typeface="+mn-cs"/>
              </a:rPr>
              <a:t>layout</a:t>
            </a:r>
            <a:r>
              <a:rPr kumimoji="0" lang="ar-SY" sz="2800" b="1" i="0" u="none" strike="noStrike" kern="0" cap="none" spc="0" normalizeH="0" baseline="0" noProof="0" dirty="0" smtClean="0">
                <a:ln>
                  <a:noFill/>
                </a:ln>
                <a:solidFill>
                  <a:schemeClr val="tx1"/>
                </a:solidFill>
                <a:effectLst/>
                <a:uLnTx/>
                <a:uFillTx/>
                <a:latin typeface="+mn-lt"/>
                <a:ea typeface="+mn-ea"/>
                <a:cs typeface="+mn-cs"/>
              </a:rPr>
              <a:t>) المحتويات في</a:t>
            </a: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ar-EG" sz="2800" b="1" i="0" u="none" strike="noStrike" kern="0" cap="none" spc="0" normalizeH="0" baseline="0" noProof="0" dirty="0" smtClean="0">
                <a:ln>
                  <a:noFill/>
                </a:ln>
                <a:solidFill>
                  <a:schemeClr val="tx1"/>
                </a:solidFill>
                <a:effectLst/>
                <a:uLnTx/>
                <a:uFillTx/>
                <a:latin typeface="+mn-lt"/>
                <a:ea typeface="+mn-ea"/>
                <a:cs typeface="+mn-cs"/>
              </a:rPr>
              <a:t>حدود </a:t>
            </a:r>
            <a:r>
              <a:rPr kumimoji="0" lang="ar-SY" sz="2800" b="1" i="0" u="none" strike="noStrike" kern="0" cap="none" spc="0" normalizeH="0" baseline="0" noProof="0" dirty="0" smtClean="0">
                <a:ln>
                  <a:noFill/>
                </a:ln>
                <a:solidFill>
                  <a:schemeClr val="tx1"/>
                </a:solidFill>
                <a:effectLst/>
                <a:uLnTx/>
                <a:uFillTx/>
                <a:latin typeface="+mn-lt"/>
                <a:ea typeface="+mn-ea"/>
                <a:cs typeface="+mn-cs"/>
              </a:rPr>
              <a:t> التصميم</a:t>
            </a:r>
            <a:r>
              <a:rPr kumimoji="0" lang="ar-EG" sz="2800" b="1" i="0" u="none" strike="noStrike" kern="0" cap="none" spc="0" normalizeH="0" baseline="0" noProof="0" dirty="0" smtClean="0">
                <a:ln>
                  <a:noFill/>
                </a:ln>
                <a:solidFill>
                  <a:schemeClr val="tx1"/>
                </a:solidFill>
                <a:effectLst/>
                <a:uLnTx/>
                <a:uFillTx/>
                <a:latin typeface="+mn-lt"/>
                <a:ea typeface="+mn-ea"/>
                <a:cs typeface="+mn-cs"/>
              </a:rPr>
              <a:t> الذي تم اختياره</a:t>
            </a: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a:p>
            <a:pPr marL="609600" lvl="0" indent="-609600" algn="just" rtl="1">
              <a:spcBef>
                <a:spcPts val="1200"/>
              </a:spcBef>
              <a:spcAft>
                <a:spcPts val="1200"/>
              </a:spcAft>
              <a:buClr>
                <a:schemeClr val="tx1"/>
              </a:buClr>
              <a:buFontTx/>
              <a:buAutoNum type="arabicPeriod" startAt="6"/>
              <a:defRPr/>
            </a:pPr>
            <a:r>
              <a:rPr lang="ar-BH" sz="2800" b="1" kern="0" dirty="0" smtClean="0"/>
              <a:t>التدقيق</a:t>
            </a:r>
            <a:r>
              <a:rPr lang="en-US" sz="2800" b="1" kern="0" dirty="0" smtClean="0"/>
              <a:t> </a:t>
            </a:r>
            <a:r>
              <a:rPr lang="ar-BH" sz="2800" b="1" kern="0" dirty="0" smtClean="0"/>
              <a:t>و</a:t>
            </a:r>
            <a:r>
              <a:rPr kumimoji="0" lang="ar-BH" sz="2800" b="1" i="0" u="none" strike="noStrike" kern="0" cap="none" spc="0" normalizeH="0" baseline="0" noProof="0" dirty="0" smtClean="0">
                <a:ln>
                  <a:noFill/>
                </a:ln>
                <a:solidFill>
                  <a:schemeClr val="tx1"/>
                </a:solidFill>
                <a:effectLst/>
                <a:uLnTx/>
                <a:uFillTx/>
                <a:latin typeface="+mn-lt"/>
                <a:ea typeface="+mn-ea"/>
                <a:cs typeface="+mn-cs"/>
              </a:rPr>
              <a:t>المراجعة النهائية</a:t>
            </a:r>
            <a:r>
              <a:rPr kumimoji="0" lang="ar-EG" sz="2800" b="1" i="0" u="none" strike="noStrike" kern="0" cap="none" spc="0" normalizeH="0" baseline="0" noProof="0" dirty="0" smtClean="0">
                <a:ln>
                  <a:noFill/>
                </a:ln>
                <a:solidFill>
                  <a:schemeClr val="tx1"/>
                </a:solidFill>
                <a:effectLst/>
                <a:uLnTx/>
                <a:uFillTx/>
                <a:latin typeface="+mn-lt"/>
                <a:ea typeface="+mn-ea"/>
                <a:cs typeface="+mn-cs"/>
              </a:rPr>
              <a:t>: </a:t>
            </a:r>
            <a:r>
              <a:rPr kumimoji="0" lang="ar-EG" sz="2800" b="0" i="0" u="none" strike="noStrike" kern="0" cap="none" spc="0" normalizeH="0" baseline="0" noProof="0" dirty="0" smtClean="0">
                <a:ln>
                  <a:noFill/>
                </a:ln>
                <a:solidFill>
                  <a:schemeClr val="tx1"/>
                </a:solidFill>
                <a:effectLst/>
                <a:uLnTx/>
                <a:uFillTx/>
                <a:latin typeface="+mn-lt"/>
                <a:ea typeface="+mn-ea"/>
                <a:cs typeface="+mn-cs"/>
              </a:rPr>
              <a:t>هذه أخر فرصة للمراجعة قبل إرسال التقرير للمطابع.</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just" defTabSz="914400" rtl="1" eaLnBrk="1" fontAlgn="base" latinLnBrk="0" hangingPunct="1">
              <a:lnSpc>
                <a:spcPct val="100000"/>
              </a:lnSpc>
              <a:spcBef>
                <a:spcPts val="1200"/>
              </a:spcBef>
              <a:spcAft>
                <a:spcPts val="1200"/>
              </a:spcAft>
              <a:buClr>
                <a:schemeClr val="tx1"/>
              </a:buClr>
              <a:buSzTx/>
              <a:buFontTx/>
              <a:buAutoNum type="arabicPeriod" startAt="6"/>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اختبار طباعة:</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من أجل التخلّص من الأخطاء الأخيرة، ولضبط الألوان، وتحديد العناصر المفقودة، الخ.</a:t>
            </a:r>
          </a:p>
          <a:p>
            <a:pPr marL="609600" marR="0" lvl="0" indent="-609600" algn="just" defTabSz="914400" rtl="1" eaLnBrk="1" fontAlgn="base" latinLnBrk="0" hangingPunct="1">
              <a:lnSpc>
                <a:spcPct val="100000"/>
              </a:lnSpc>
              <a:spcBef>
                <a:spcPts val="1200"/>
              </a:spcBef>
              <a:spcAft>
                <a:spcPts val="1200"/>
              </a:spcAft>
              <a:buClr>
                <a:schemeClr val="tx1"/>
              </a:buClr>
              <a:buSzTx/>
              <a:buFontTx/>
              <a:buAutoNum type="arabicPeriod" startAt="6"/>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اطبع</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وقم بالتوزيع على الجمهور المستهدف.</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MCj03077290000[1]"/>
          <p:cNvPicPr>
            <a:picLocks noChangeAspect="1" noChangeArrowheads="1"/>
          </p:cNvPicPr>
          <p:nvPr/>
        </p:nvPicPr>
        <p:blipFill>
          <a:blip r:embed="rId2" cstate="print"/>
          <a:srcRect/>
          <a:stretch>
            <a:fillRect/>
          </a:stretch>
        </p:blipFill>
        <p:spPr bwMode="auto">
          <a:xfrm>
            <a:off x="467544" y="4293096"/>
            <a:ext cx="1152525" cy="10445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xfrm>
            <a:off x="683568" y="285750"/>
            <a:ext cx="7145982" cy="654050"/>
          </a:xfrm>
          <a:prstGeom prst="rect">
            <a:avLst/>
          </a:prstGeom>
          <a:noFill/>
          <a:ln>
            <a:noFill/>
            <a:miter lim="800000"/>
            <a:headEnd/>
            <a:tailEnd/>
          </a:ln>
        </p:spPr>
        <p:txBody>
          <a:bodyPr anchor="ctr"/>
          <a:lstStyle/>
          <a:p>
            <a:pPr eaLnBrk="1" hangingPunct="1">
              <a:defRPr/>
            </a:pPr>
            <a:r>
              <a:rPr lang="ar-EG" sz="2800" dirty="0" smtClean="0"/>
              <a:t>تمرين: متطلبات الميزانية والمهارات اللازمة لها</a:t>
            </a:r>
            <a:endParaRPr lang="en-US" sz="2800" dirty="0"/>
          </a:p>
        </p:txBody>
      </p:sp>
      <p:sp>
        <p:nvSpPr>
          <p:cNvPr id="44035" name="Rectangle 3"/>
          <p:cNvSpPr>
            <a:spLocks noGrp="1" noChangeArrowheads="1"/>
          </p:cNvSpPr>
          <p:nvPr>
            <p:ph type="body" idx="4294967295"/>
          </p:nvPr>
        </p:nvSpPr>
        <p:spPr>
          <a:xfrm>
            <a:off x="468313" y="1556792"/>
            <a:ext cx="8229600" cy="4742408"/>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lnSpc>
                <a:spcPct val="90000"/>
              </a:lnSpc>
              <a:spcBef>
                <a:spcPts val="1800"/>
              </a:spcBef>
              <a:spcAft>
                <a:spcPts val="1800"/>
              </a:spcAft>
            </a:pPr>
            <a:r>
              <a:rPr lang="en-US" sz="2800" dirty="0" smtClean="0"/>
              <a:t> </a:t>
            </a:r>
            <a:r>
              <a:rPr lang="ar-EG" sz="2800" dirty="0" smtClean="0"/>
              <a:t>ما هي الخبرات والمهارات التي تحتاجها لتحقق النجاح لمشروعك؟</a:t>
            </a:r>
          </a:p>
          <a:p>
            <a:pPr algn="just" rtl="1" eaLnBrk="1" hangingPunct="1">
              <a:lnSpc>
                <a:spcPct val="90000"/>
              </a:lnSpc>
              <a:spcBef>
                <a:spcPts val="1800"/>
              </a:spcBef>
              <a:spcAft>
                <a:spcPts val="1800"/>
              </a:spcAft>
            </a:pPr>
            <a:r>
              <a:rPr lang="ar-EG" sz="2800" dirty="0" smtClean="0"/>
              <a:t>في مجموعات من 4 إلي 5 أشخاص، قم بإعداد ميزانية وخطة زمنية بناء على ما يلي:</a:t>
            </a:r>
            <a:endParaRPr lang="en-GB" sz="2800" dirty="0" smtClean="0"/>
          </a:p>
          <a:p>
            <a:pPr lvl="1" algn="just" rtl="1" eaLnBrk="1" hangingPunct="1">
              <a:lnSpc>
                <a:spcPct val="90000"/>
              </a:lnSpc>
              <a:spcBef>
                <a:spcPts val="1200"/>
              </a:spcBef>
              <a:spcAft>
                <a:spcPts val="1200"/>
              </a:spcAft>
            </a:pPr>
            <a:r>
              <a:rPr lang="ar-EG" dirty="0" smtClean="0">
                <a:ea typeface="+mn-ea"/>
              </a:rPr>
              <a:t>مَن سيشارك في المشروع (الخبرة الداخلية والخارجية)؟</a:t>
            </a:r>
          </a:p>
          <a:p>
            <a:pPr lvl="1" algn="just" rtl="1" eaLnBrk="1" hangingPunct="1">
              <a:lnSpc>
                <a:spcPct val="90000"/>
              </a:lnSpc>
              <a:spcBef>
                <a:spcPts val="1200"/>
              </a:spcBef>
              <a:spcAft>
                <a:spcPts val="1200"/>
              </a:spcAft>
            </a:pPr>
            <a:r>
              <a:rPr lang="ar-EG" dirty="0" smtClean="0">
                <a:ea typeface="+mn-ea"/>
              </a:rPr>
              <a:t>ما هي المصروفات المباشرة (مثل: الاجتماعات، والاتصالات، والطباعة، والانتقالات)؟</a:t>
            </a:r>
          </a:p>
          <a:p>
            <a:pPr lvl="1" algn="just" rtl="1" eaLnBrk="1" hangingPunct="1">
              <a:lnSpc>
                <a:spcPct val="90000"/>
              </a:lnSpc>
              <a:spcBef>
                <a:spcPts val="1200"/>
              </a:spcBef>
              <a:spcAft>
                <a:spcPts val="1200"/>
              </a:spcAft>
            </a:pPr>
            <a:r>
              <a:rPr lang="ar-EG" dirty="0" smtClean="0">
                <a:ea typeface="+mn-ea"/>
              </a:rPr>
              <a:t>ما هي التكلفة اللازمة؟</a:t>
            </a:r>
          </a:p>
          <a:p>
            <a:pPr lvl="1" algn="just" rtl="1" eaLnBrk="1" hangingPunct="1">
              <a:lnSpc>
                <a:spcPct val="90000"/>
              </a:lnSpc>
              <a:spcBef>
                <a:spcPts val="1200"/>
              </a:spcBef>
              <a:spcAft>
                <a:spcPts val="1200"/>
              </a:spcAft>
            </a:pPr>
            <a:r>
              <a:rPr lang="ar-EG" dirty="0" smtClean="0">
                <a:ea typeface="+mn-ea"/>
              </a:rPr>
              <a:t>ما هو الإطار الزمني لكل خطوة من الخطوات؟</a:t>
            </a:r>
            <a:endParaRPr lang="en-US" dirty="0" smtClean="0">
              <a:ea typeface="+mn-ea"/>
            </a:endParaRPr>
          </a:p>
        </p:txBody>
      </p:sp>
      <p:pic>
        <p:nvPicPr>
          <p:cNvPr id="44036" name="Picture 4" descr="MCj03077280000[1]"/>
          <p:cNvPicPr>
            <a:picLocks noChangeAspect="1" noChangeArrowheads="1"/>
          </p:cNvPicPr>
          <p:nvPr/>
        </p:nvPicPr>
        <p:blipFill>
          <a:blip r:embed="rId3" cstate="print"/>
          <a:srcRect/>
          <a:stretch>
            <a:fillRect/>
          </a:stretch>
        </p:blipFill>
        <p:spPr bwMode="auto">
          <a:xfrm>
            <a:off x="1259632" y="4581128"/>
            <a:ext cx="1022350" cy="105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214313"/>
            <a:ext cx="6362700" cy="642937"/>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النشر الالكتروني</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357188" y="157162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000" b="0" i="0" u="none" strike="noStrike" kern="0" cap="none" spc="0" normalizeH="0" baseline="0" noProof="0" dirty="0" smtClean="0">
                <a:ln>
                  <a:noFill/>
                </a:ln>
                <a:solidFill>
                  <a:schemeClr val="tx1"/>
                </a:solidFill>
                <a:effectLst/>
                <a:uLnTx/>
                <a:uFillTx/>
                <a:latin typeface="+mn-lt"/>
                <a:ea typeface="+mn-ea"/>
                <a:cs typeface="+mn-cs"/>
              </a:rPr>
              <a:t>المرونة</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000" b="0" i="0" u="none" strike="noStrike" kern="0" cap="none" spc="0" normalizeH="0" baseline="0" noProof="0" dirty="0" smtClean="0">
                <a:ln>
                  <a:noFill/>
                </a:ln>
                <a:solidFill>
                  <a:schemeClr val="tx1"/>
                </a:solidFill>
                <a:effectLst/>
                <a:uLnTx/>
                <a:uFillTx/>
                <a:latin typeface="+mn-lt"/>
                <a:ea typeface="+mn-ea"/>
                <a:cs typeface="+mn-cs"/>
              </a:rPr>
              <a:t>سهولة التحديث الدوري</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000" b="0" i="0" u="none" strike="noStrike" kern="0" cap="none" spc="0" normalizeH="0" baseline="0" noProof="0" dirty="0" smtClean="0">
                <a:ln>
                  <a:noFill/>
                </a:ln>
                <a:solidFill>
                  <a:schemeClr val="tx1"/>
                </a:solidFill>
                <a:effectLst/>
                <a:uLnTx/>
                <a:uFillTx/>
                <a:latin typeface="+mn-lt"/>
                <a:ea typeface="+mn-ea"/>
                <a:cs typeface="+mn-cs"/>
              </a:rPr>
              <a:t>صعوبة الوصول إلى </a:t>
            </a:r>
            <a:r>
              <a:rPr kumimoji="0" lang="ar-SY" sz="2000" b="0" i="0" u="none" strike="noStrike" kern="0" cap="none" spc="0" normalizeH="0" baseline="0" noProof="0" dirty="0" smtClean="0">
                <a:ln>
                  <a:noFill/>
                </a:ln>
                <a:solidFill>
                  <a:schemeClr val="tx1"/>
                </a:solidFill>
                <a:effectLst/>
                <a:uLnTx/>
                <a:uFillTx/>
                <a:latin typeface="+mn-lt"/>
                <a:ea typeface="+mn-ea"/>
                <a:cs typeface="+mn-cs"/>
              </a:rPr>
              <a:t>الانترنت</a:t>
            </a:r>
            <a:r>
              <a:rPr kumimoji="0" lang="ar-BH" sz="2000" b="0" i="0" u="none" strike="noStrike" kern="0" cap="none" spc="0" normalizeH="0" baseline="0" noProof="0" dirty="0" smtClean="0">
                <a:ln>
                  <a:noFill/>
                </a:ln>
                <a:solidFill>
                  <a:schemeClr val="tx1"/>
                </a:solidFill>
                <a:effectLst/>
                <a:uLnTx/>
                <a:uFillTx/>
                <a:latin typeface="+mn-lt"/>
                <a:ea typeface="+mn-ea"/>
                <a:cs typeface="+mn-cs"/>
              </a:rPr>
              <a:t> في بعض الدول</a:t>
            </a:r>
            <a:endParaRPr kumimoji="0" lang="ar-SY"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EG" sz="2000" b="1" i="0" u="none" strike="noStrike" kern="0" cap="none" spc="0" normalizeH="0" baseline="0" noProof="0" dirty="0" smtClean="0">
                <a:ln>
                  <a:noFill/>
                </a:ln>
                <a:solidFill>
                  <a:schemeClr val="tx1"/>
                </a:solidFill>
                <a:effectLst/>
                <a:uLnTx/>
                <a:uFillTx/>
                <a:latin typeface="+mn-lt"/>
                <a:ea typeface="+mn-ea"/>
                <a:cs typeface="+mn-cs"/>
              </a:rPr>
              <a:t>شكل الوثيقة المحمولة </a:t>
            </a:r>
            <a:r>
              <a:rPr kumimoji="0" lang="en-US" sz="2000" b="1" i="0" u="none" strike="noStrike" kern="0" cap="none" spc="0" normalizeH="0" baseline="0" noProof="0" dirty="0" smtClean="0">
                <a:ln>
                  <a:noFill/>
                </a:ln>
                <a:solidFill>
                  <a:schemeClr val="tx1"/>
                </a:solidFill>
                <a:effectLst/>
                <a:uLnTx/>
                <a:uFillTx/>
                <a:latin typeface="+mn-lt"/>
                <a:ea typeface="+mn-ea"/>
                <a:cs typeface="+mn-cs"/>
              </a:rPr>
              <a:t>(PDF)</a:t>
            </a:r>
            <a:r>
              <a:rPr kumimoji="0" lang="ar-EG" sz="2000" b="1" i="0" u="none" strike="noStrike" kern="0" cap="none" spc="0" normalizeH="0" baseline="0" noProof="0" dirty="0" smtClean="0">
                <a:ln>
                  <a:noFill/>
                </a:ln>
                <a:solidFill>
                  <a:schemeClr val="tx1"/>
                </a:solidFill>
                <a:effectLst/>
                <a:uLnTx/>
                <a:uFillTx/>
                <a:latin typeface="+mn-lt"/>
                <a:ea typeface="+mn-ea"/>
                <a:cs typeface="+mn-cs"/>
              </a:rPr>
              <a:t>: </a:t>
            </a:r>
            <a:r>
              <a:rPr kumimoji="0" lang="ar-EG" sz="2000" b="0" i="0" u="none" strike="noStrike" kern="0" cap="none" spc="0" normalizeH="0" baseline="0" noProof="0" dirty="0" smtClean="0">
                <a:ln>
                  <a:noFill/>
                </a:ln>
                <a:solidFill>
                  <a:schemeClr val="tx1"/>
                </a:solidFill>
                <a:effectLst/>
                <a:uLnTx/>
                <a:uFillTx/>
                <a:latin typeface="+mn-lt"/>
                <a:ea typeface="+mn-ea"/>
                <a:cs typeface="+mn-cs"/>
              </a:rPr>
              <a:t>أصبح هذا الشكل شائعاً لنشر الوثائق الإلكترونية، وفي أغلب الأحوال يكون هو الوسيلة الأفضل لنقل الوثائق والإطلاع عليها على شبكة الإنترنت أو باستخدام البريد الإلكتروني.</a:t>
            </a: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EG" sz="2000" b="1" i="0" u="none" strike="noStrike" kern="0" cap="none" spc="0" normalizeH="0" baseline="0" noProof="0" dirty="0" smtClean="0">
                <a:ln>
                  <a:noFill/>
                </a:ln>
                <a:solidFill>
                  <a:schemeClr val="tx1"/>
                </a:solidFill>
                <a:effectLst/>
                <a:uLnTx/>
                <a:uFillTx/>
                <a:latin typeface="+mn-lt"/>
                <a:ea typeface="+mn-ea"/>
                <a:cs typeface="+mn-cs"/>
              </a:rPr>
              <a:t>لغة التمييز الترابطية </a:t>
            </a:r>
            <a:r>
              <a:rPr kumimoji="0" lang="en-US" sz="2000" b="1" i="0" u="none" strike="noStrike" kern="0" cap="none" spc="0" normalizeH="0" baseline="0" noProof="0" dirty="0" smtClean="0">
                <a:ln>
                  <a:noFill/>
                </a:ln>
                <a:solidFill>
                  <a:schemeClr val="tx1"/>
                </a:solidFill>
                <a:effectLst/>
                <a:uLnTx/>
                <a:uFillTx/>
                <a:latin typeface="+mn-lt"/>
                <a:ea typeface="+mn-ea"/>
                <a:cs typeface="+mn-cs"/>
              </a:rPr>
              <a:t>(HTML)</a:t>
            </a:r>
            <a:r>
              <a:rPr kumimoji="0" lang="ar-EG" sz="2000" b="1" i="0" u="none" strike="noStrike" kern="0" cap="none" spc="0" normalizeH="0" baseline="0" noProof="0" dirty="0" smtClean="0">
                <a:ln>
                  <a:noFill/>
                </a:ln>
                <a:solidFill>
                  <a:schemeClr val="tx1"/>
                </a:solidFill>
                <a:effectLst/>
                <a:uLnTx/>
                <a:uFillTx/>
                <a:latin typeface="+mn-lt"/>
                <a:ea typeface="+mn-ea"/>
                <a:cs typeface="+mn-cs"/>
              </a:rPr>
              <a:t>:</a:t>
            </a:r>
            <a:r>
              <a:rPr kumimoji="0" lang="ar-EG" sz="2000" b="0" i="0" u="none" strike="noStrike" kern="0" cap="none" spc="0" normalizeH="0" baseline="0" noProof="0" dirty="0" smtClean="0">
                <a:ln>
                  <a:noFill/>
                </a:ln>
                <a:solidFill>
                  <a:schemeClr val="tx1"/>
                </a:solidFill>
                <a:effectLst/>
                <a:uLnTx/>
                <a:uFillTx/>
                <a:latin typeface="+mn-lt"/>
                <a:ea typeface="+mn-ea"/>
                <a:cs typeface="+mn-cs"/>
              </a:rPr>
              <a:t> هي لغة ترميز تستخدم في تصميم الوثائق ذات النصوص الشعبية على شبكة الإنترنت. وباستخدام شكل الـ </a:t>
            </a:r>
            <a:r>
              <a:rPr kumimoji="0" lang="en-US" sz="2000" b="0" i="0" u="none" strike="noStrike" kern="0" cap="none" spc="0" normalizeH="0" baseline="0" noProof="0" dirty="0" smtClean="0">
                <a:ln>
                  <a:noFill/>
                </a:ln>
                <a:solidFill>
                  <a:schemeClr val="tx1"/>
                </a:solidFill>
                <a:effectLst/>
                <a:uLnTx/>
                <a:uFillTx/>
                <a:latin typeface="+mn-lt"/>
                <a:ea typeface="+mn-ea"/>
                <a:cs typeface="+mn-cs"/>
              </a:rPr>
              <a:t>HTML</a:t>
            </a:r>
            <a:r>
              <a:rPr kumimoji="0" lang="ar-EG" sz="2000" b="0" i="0" u="none" strike="noStrike" kern="0" cap="none" spc="0" normalizeH="0" baseline="0" noProof="0" dirty="0" smtClean="0">
                <a:ln>
                  <a:noFill/>
                </a:ln>
                <a:solidFill>
                  <a:schemeClr val="tx1"/>
                </a:solidFill>
                <a:effectLst/>
                <a:uLnTx/>
                <a:uFillTx/>
                <a:latin typeface="+mn-lt"/>
                <a:ea typeface="+mn-ea"/>
                <a:cs typeface="+mn-cs"/>
              </a:rPr>
              <a:t> يمكن إحاطة جزء من النص بـ"علامات" إلكترونية تشير إلى الشكل الذي سيظهر به النص على شاشة الحاسوب.</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EG" sz="2000" b="1" i="0" u="none" strike="noStrike" kern="0" cap="none" spc="0" normalizeH="0" baseline="0" noProof="0" dirty="0" smtClean="0">
                <a:ln>
                  <a:noFill/>
                </a:ln>
                <a:solidFill>
                  <a:schemeClr val="tx1"/>
                </a:solidFill>
                <a:effectLst/>
                <a:uLnTx/>
                <a:uFillTx/>
                <a:latin typeface="+mn-lt"/>
                <a:ea typeface="+mn-ea"/>
                <a:cs typeface="+mn-cs"/>
              </a:rPr>
              <a:t>الملخص المكثف للموقع </a:t>
            </a:r>
            <a:r>
              <a:rPr kumimoji="0" lang="en-US" sz="2000" b="1" i="0" u="none" strike="noStrike" kern="0" cap="none" spc="0" normalizeH="0" baseline="0" noProof="0" dirty="0" smtClean="0">
                <a:ln>
                  <a:noFill/>
                </a:ln>
                <a:solidFill>
                  <a:schemeClr val="tx1"/>
                </a:solidFill>
                <a:effectLst/>
                <a:uLnTx/>
                <a:uFillTx/>
                <a:latin typeface="+mn-lt"/>
                <a:ea typeface="+mn-ea"/>
                <a:cs typeface="+mn-cs"/>
              </a:rPr>
              <a:t>(RSS)</a:t>
            </a:r>
            <a:r>
              <a:rPr kumimoji="0" lang="ar-EG" sz="2000" b="1" i="0" u="none" strike="noStrike" kern="0" cap="none" spc="0" normalizeH="0" baseline="0" noProof="0" dirty="0" smtClean="0">
                <a:ln>
                  <a:noFill/>
                </a:ln>
                <a:solidFill>
                  <a:schemeClr val="tx1"/>
                </a:solidFill>
                <a:effectLst/>
                <a:uLnTx/>
                <a:uFillTx/>
                <a:latin typeface="+mn-lt"/>
                <a:ea typeface="+mn-ea"/>
                <a:cs typeface="+mn-cs"/>
              </a:rPr>
              <a:t>:</a:t>
            </a:r>
            <a:r>
              <a:rPr kumimoji="0" lang="ar-EG" sz="2000" b="0" i="0" u="none" strike="noStrike" kern="0" cap="none" spc="0" normalizeH="0" baseline="0" noProof="0" dirty="0" smtClean="0">
                <a:ln>
                  <a:noFill/>
                </a:ln>
                <a:solidFill>
                  <a:schemeClr val="tx1"/>
                </a:solidFill>
                <a:effectLst/>
                <a:uLnTx/>
                <a:uFillTx/>
                <a:latin typeface="+mn-lt"/>
                <a:ea typeface="+mn-ea"/>
                <a:cs typeface="+mn-cs"/>
              </a:rPr>
              <a:t> تكنولوجيا إنترنت تجعل من عملية المشاركة التلقائية للمحتوى فيما بين المواقع المختلفة على الشبكة عملية سهلة.</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EG" sz="2000" b="1" i="0" u="none" strike="noStrike" kern="0" cap="none" spc="0" normalizeH="0" baseline="0" noProof="0" dirty="0" smtClean="0">
                <a:ln>
                  <a:noFill/>
                </a:ln>
                <a:solidFill>
                  <a:schemeClr val="tx1"/>
                </a:solidFill>
                <a:effectLst/>
                <a:uLnTx/>
                <a:uFillTx/>
                <a:latin typeface="+mn-lt"/>
                <a:ea typeface="+mn-ea"/>
                <a:cs typeface="+mn-cs"/>
              </a:rPr>
              <a:t>المدونة الإلكترونية (المدونة):</a:t>
            </a:r>
            <a:r>
              <a:rPr kumimoji="0" lang="ar-EG" sz="2000" b="0" i="0" u="none" strike="noStrike" kern="0" cap="none" spc="0" normalizeH="0" baseline="0" noProof="0" dirty="0" smtClean="0">
                <a:ln>
                  <a:noFill/>
                </a:ln>
                <a:solidFill>
                  <a:schemeClr val="tx1"/>
                </a:solidFill>
                <a:effectLst/>
                <a:uLnTx/>
                <a:uFillTx/>
                <a:latin typeface="+mn-lt"/>
                <a:ea typeface="+mn-ea"/>
                <a:cs typeface="+mn-cs"/>
              </a:rPr>
              <a:t> تعتبر سجلاً يومياً شخصياً لفرد ما قام هو بتصميمه ثم </a:t>
            </a:r>
            <a:r>
              <a:rPr kumimoji="0" lang="ar-EG" sz="2000" b="0" i="0" u="none" strike="noStrike" kern="0" cap="none" spc="0" normalizeH="0" baseline="0" noProof="0" dirty="0" smtClean="0">
                <a:ln>
                  <a:noFill/>
                </a:ln>
                <a:solidFill>
                  <a:schemeClr val="tx1"/>
                </a:solidFill>
                <a:effectLst/>
                <a:uLnTx/>
                <a:uFillTx/>
                <a:latin typeface="+mn-lt"/>
                <a:ea typeface="+mn-ea"/>
                <a:cs typeface="+mn-cs"/>
              </a:rPr>
              <a:t>أتاحة</a:t>
            </a:r>
            <a:r>
              <a:rPr kumimoji="0" lang="ar-BH" sz="2000" b="0" i="0" u="none" strike="noStrike" kern="0" cap="none" spc="0" normalizeH="0" baseline="0" noProof="0" dirty="0" smtClean="0">
                <a:ln>
                  <a:noFill/>
                </a:ln>
                <a:solidFill>
                  <a:schemeClr val="tx1"/>
                </a:solidFill>
                <a:effectLst/>
                <a:uLnTx/>
                <a:uFillTx/>
                <a:latin typeface="+mn-lt"/>
                <a:ea typeface="+mn-ea"/>
                <a:cs typeface="+mn-cs"/>
              </a:rPr>
              <a:t> الفرصة</a:t>
            </a:r>
            <a:r>
              <a:rPr kumimoji="0" lang="ar-EG" sz="2000" b="0" i="0" u="none" strike="noStrike" kern="0" cap="none" spc="0" normalizeH="0" baseline="0" noProof="0" dirty="0" smtClean="0">
                <a:ln>
                  <a:noFill/>
                </a:ln>
                <a:solidFill>
                  <a:schemeClr val="tx1"/>
                </a:solidFill>
                <a:effectLst/>
                <a:uLnTx/>
                <a:uFillTx/>
                <a:latin typeface="+mn-lt"/>
                <a:ea typeface="+mn-ea"/>
                <a:cs typeface="+mn-cs"/>
              </a:rPr>
              <a:t> </a:t>
            </a:r>
            <a:r>
              <a:rPr kumimoji="0" lang="ar-EG" sz="2000" b="0" i="0" u="none" strike="noStrike" kern="0" cap="none" spc="0" normalizeH="0" baseline="0" noProof="0" dirty="0" smtClean="0">
                <a:ln>
                  <a:noFill/>
                </a:ln>
                <a:solidFill>
                  <a:schemeClr val="tx1"/>
                </a:solidFill>
                <a:effectLst/>
                <a:uLnTx/>
                <a:uFillTx/>
                <a:latin typeface="+mn-lt"/>
                <a:ea typeface="+mn-ea"/>
                <a:cs typeface="+mn-cs"/>
              </a:rPr>
              <a:t>للجميع لمشاركته فيه عبر شبكة الإنترنت. </a:t>
            </a:r>
          </a:p>
        </p:txBody>
      </p:sp>
      <p:pic>
        <p:nvPicPr>
          <p:cNvPr id="4" name="Picture 4" descr="MCj02943500000[1]"/>
          <p:cNvPicPr>
            <a:picLocks noChangeAspect="1" noChangeArrowheads="1"/>
          </p:cNvPicPr>
          <p:nvPr/>
        </p:nvPicPr>
        <p:blipFill>
          <a:blip r:embed="rId2" cstate="print"/>
          <a:srcRect/>
          <a:stretch>
            <a:fillRect/>
          </a:stretch>
        </p:blipFill>
        <p:spPr bwMode="auto">
          <a:xfrm>
            <a:off x="899592" y="1340768"/>
            <a:ext cx="1095375" cy="10017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8625" y="280988"/>
            <a:ext cx="8215313" cy="646112"/>
          </a:xfrm>
          <a:prstGeom prst="rect">
            <a:avLst/>
          </a:prstGeom>
          <a:noFill/>
          <a:ln>
            <a:noFill/>
            <a:miter lim="800000"/>
            <a:headEnd/>
            <a:tailEnd/>
          </a:ln>
        </p:spPr>
        <p:txBody>
          <a:bodyPr anchor="ctr"/>
          <a:lstStyle/>
          <a:p>
            <a:pPr algn="ctr">
              <a:defRPr/>
            </a:pPr>
            <a:r>
              <a:rPr lang="ar-SY" sz="3600" dirty="0">
                <a:solidFill>
                  <a:schemeClr val="tx2"/>
                </a:solidFill>
                <a:latin typeface="+mj-lt"/>
                <a:ea typeface="+mj-ea"/>
                <a:cs typeface="+mj-cs"/>
              </a:rPr>
              <a:t>الأهداف التعليمية</a:t>
            </a:r>
            <a:endParaRPr lang="en-US" sz="3600" dirty="0">
              <a:solidFill>
                <a:schemeClr val="tx2"/>
              </a:solidFill>
              <a:latin typeface="+mj-lt"/>
              <a:ea typeface="+mj-ea"/>
              <a:cs typeface="+mj-cs"/>
            </a:endParaRPr>
          </a:p>
        </p:txBody>
      </p:sp>
      <p:sp>
        <p:nvSpPr>
          <p:cNvPr id="3" name="Rectangle 3"/>
          <p:cNvSpPr txBox="1">
            <a:spLocks noChangeArrowheads="1"/>
          </p:cNvSpPr>
          <p:nvPr/>
        </p:nvSpPr>
        <p:spPr bwMode="auto">
          <a:xfrm>
            <a:off x="251520" y="1556792"/>
            <a:ext cx="8215313" cy="5214937"/>
          </a:xfrm>
          <a:prstGeom prst="rect">
            <a:avLst/>
          </a:prstGeom>
          <a:noFill/>
          <a:ln w="9525">
            <a:noFill/>
            <a:miter lim="800000"/>
            <a:headEnd/>
            <a:tailEnd/>
          </a:ln>
        </p:spPr>
        <p:style>
          <a:lnRef idx="0">
            <a:scrgbClr r="0" g="0" b="0"/>
          </a:lnRef>
          <a:fillRef idx="1002">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marL="457200" marR="0" lvl="0" indent="-457200" algn="just" defTabSz="914400" rtl="1" eaLnBrk="1" fontAlgn="base" latinLnBrk="0" hangingPunct="1">
              <a:lnSpc>
                <a:spcPct val="100000"/>
              </a:lnSpc>
              <a:spcBef>
                <a:spcPct val="20000"/>
              </a:spcBef>
              <a:spcAft>
                <a:spcPct val="0"/>
              </a:spcAft>
              <a:buClr>
                <a:srgbClr val="009999"/>
              </a:buClr>
              <a:buSzTx/>
              <a:buFont typeface="Wingdings" pitchFamily="2" charset="2"/>
              <a:buChar char="q"/>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إظهار المقدرة على ربط المجموعات المستهدفة والمحتوى بما يقع عليه اختيارهم من أشكال للعرض وقنوات للتواصل</a:t>
            </a:r>
          </a:p>
          <a:p>
            <a:pPr marL="457200" marR="0" lvl="0" indent="-457200" algn="just" defTabSz="914400" rtl="1" eaLnBrk="1" fontAlgn="base" latinLnBrk="0" hangingPunct="1">
              <a:lnSpc>
                <a:spcPct val="100000"/>
              </a:lnSpc>
              <a:spcBef>
                <a:spcPct val="20000"/>
              </a:spcBef>
              <a:spcAft>
                <a:spcPct val="0"/>
              </a:spcAft>
              <a:buClr>
                <a:srgbClr val="009999"/>
              </a:buClr>
              <a:buSzTx/>
              <a:buFont typeface="Wingdings" pitchFamily="2" charset="2"/>
              <a:buChar char="q"/>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فهم منهجية تنفيذ خطوات خطة التواصل ، وسبل الوصول إلى الجماهير</a:t>
            </a:r>
            <a:endParaRPr kumimoji="0" lang="ar-EG" sz="2800" b="0" i="0" u="none" strike="noStrike" kern="0" cap="none" spc="0" normalizeH="0" baseline="0" noProof="0" dirty="0" smtClean="0">
              <a:ln>
                <a:noFill/>
              </a:ln>
              <a:solidFill>
                <a:schemeClr val="tx1"/>
              </a:solidFill>
              <a:effectLst/>
              <a:uLnTx/>
              <a:uFillTx/>
              <a:latin typeface="+mj-lt"/>
              <a:ea typeface="+mj-ea"/>
              <a:cs typeface="+mj-cs"/>
            </a:endParaRPr>
          </a:p>
          <a:p>
            <a:pPr marL="457200" marR="0" lvl="0" indent="-457200" algn="just" defTabSz="914400" rtl="1" eaLnBrk="1" fontAlgn="base" latinLnBrk="0" hangingPunct="1">
              <a:lnSpc>
                <a:spcPct val="100000"/>
              </a:lnSpc>
              <a:spcBef>
                <a:spcPct val="20000"/>
              </a:spcBef>
              <a:spcAft>
                <a:spcPct val="0"/>
              </a:spcAft>
              <a:buClr>
                <a:srgbClr val="009999"/>
              </a:buClr>
              <a:buSzTx/>
              <a:buFont typeface="Wingdings" pitchFamily="2" charset="2"/>
              <a:buChar char="q"/>
              <a:tabLst/>
              <a:defRPr/>
            </a:pPr>
            <a:r>
              <a:rPr kumimoji="0" lang="ar-SA" sz="2800" b="0" i="0" u="none" strike="noStrike" kern="0" cap="none" spc="0" normalizeH="0" baseline="0" noProof="0" dirty="0" smtClean="0">
                <a:ln>
                  <a:noFill/>
                </a:ln>
                <a:solidFill>
                  <a:schemeClr val="tx1"/>
                </a:solidFill>
                <a:effectLst/>
                <a:uLnTx/>
                <a:uFillTx/>
                <a:latin typeface="+mj-lt"/>
                <a:ea typeface="+mj-ea"/>
                <a:cs typeface="+mj-cs"/>
              </a:rPr>
              <a:t>فهم خطة النشر، ودراستها وتنفيذها على نحو منظم</a:t>
            </a: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a:p>
            <a:pPr marL="457200" marR="0" lvl="0" indent="-457200" algn="just" defTabSz="914400" rtl="1" eaLnBrk="1" fontAlgn="base" latinLnBrk="0" hangingPunct="1">
              <a:lnSpc>
                <a:spcPct val="100000"/>
              </a:lnSpc>
              <a:spcBef>
                <a:spcPct val="20000"/>
              </a:spcBef>
              <a:spcAft>
                <a:spcPct val="0"/>
              </a:spcAft>
              <a:buClr>
                <a:srgbClr val="009999"/>
              </a:buClr>
              <a:buSzTx/>
              <a:buFont typeface="Wingdings" pitchFamily="2" charset="2"/>
              <a:buChar char="q"/>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تنظيم عملية إنتاج المخرجات</a:t>
            </a:r>
          </a:p>
          <a:p>
            <a:pPr marL="457200" marR="0" lvl="0" indent="-457200" algn="just" defTabSz="914400" rtl="1" eaLnBrk="1" fontAlgn="base" latinLnBrk="0" hangingPunct="1">
              <a:lnSpc>
                <a:spcPct val="100000"/>
              </a:lnSpc>
              <a:spcBef>
                <a:spcPct val="20000"/>
              </a:spcBef>
              <a:spcAft>
                <a:spcPct val="0"/>
              </a:spcAft>
              <a:buClr>
                <a:srgbClr val="009999"/>
              </a:buClr>
              <a:buSzTx/>
              <a:buFont typeface="Wingdings" pitchFamily="2" charset="2"/>
              <a:buChar char="q"/>
              <a:tabLst/>
              <a:defRPr/>
            </a:pPr>
            <a:r>
              <a:rPr kumimoji="0" lang="ar-SY" sz="2800" b="0" i="0" u="none" strike="noStrike" kern="0" cap="none" spc="0" normalizeH="0" baseline="0" noProof="0" dirty="0" smtClean="0">
                <a:ln>
                  <a:noFill/>
                </a:ln>
                <a:solidFill>
                  <a:schemeClr val="tx1"/>
                </a:solidFill>
                <a:effectLst/>
                <a:uLnTx/>
                <a:uFillTx/>
                <a:latin typeface="+mj-lt"/>
                <a:ea typeface="+mj-ea"/>
                <a:cs typeface="+mj-cs"/>
              </a:rPr>
              <a:t>فهم أهمية توزيع المخرجات ونشرها، مع التركيز بصفة خاصة على وسائل الإعلام</a:t>
            </a:r>
            <a:endParaRPr kumimoji="0" lang="ar-EG" sz="2800" b="0" i="0" u="none" strike="noStrike" kern="0" cap="none" spc="0" normalizeH="0" baseline="0" noProof="0" dirty="0" smtClean="0">
              <a:ln>
                <a:noFill/>
              </a:ln>
              <a:solidFill>
                <a:schemeClr val="tx1"/>
              </a:solidFill>
              <a:effectLst/>
              <a:uLnTx/>
              <a:uFillTx/>
              <a:latin typeface="+mj-lt"/>
              <a:ea typeface="+mj-ea"/>
              <a:cs typeface="+mj-cs"/>
            </a:endParaRPr>
          </a:p>
          <a:p>
            <a:pPr marL="457200" marR="0" lvl="0" indent="-457200" algn="just" defTabSz="914400" rtl="1" eaLnBrk="1" fontAlgn="base" latinLnBrk="0" hangingPunct="1">
              <a:lnSpc>
                <a:spcPct val="100000"/>
              </a:lnSpc>
              <a:spcBef>
                <a:spcPct val="20000"/>
              </a:spcBef>
              <a:spcAft>
                <a:spcPct val="0"/>
              </a:spcAft>
              <a:buClr>
                <a:srgbClr val="009999"/>
              </a:buClr>
              <a:buSzTx/>
              <a:buFont typeface="Wingdings" pitchFamily="2" charset="2"/>
              <a:buChar char="q"/>
              <a:tabLst/>
              <a:defRPr/>
            </a:pPr>
            <a:r>
              <a:rPr kumimoji="0" lang="ar-EG" sz="2800" b="0" i="0" u="none" strike="noStrike" kern="0" cap="none" spc="0" normalizeH="0" baseline="0" noProof="0" dirty="0" smtClean="0">
                <a:ln>
                  <a:noFill/>
                </a:ln>
                <a:solidFill>
                  <a:schemeClr val="tx1"/>
                </a:solidFill>
                <a:effectLst/>
                <a:uLnTx/>
                <a:uFillTx/>
                <a:latin typeface="+mj-lt"/>
                <a:ea typeface="+mj-ea"/>
                <a:cs typeface="+mj-cs"/>
              </a:rPr>
              <a:t>إدراك أهمية عملية التوزيع/النشر، مع التركيز الخاص على الوصول إلى وسائل الإعلام</a:t>
            </a:r>
            <a:endParaRPr kumimoji="0" lang="ar-SY"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7313" y="460631"/>
            <a:ext cx="6286500" cy="431896"/>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إرشادات للنشر الالكتروني</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500063" y="1772816"/>
            <a:ext cx="8229600"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ts val="1200"/>
              </a:spcBef>
              <a:spcAft>
                <a:spcPts val="1200"/>
              </a:spcAft>
              <a:buClrTx/>
              <a:buSzTx/>
              <a:buFontTx/>
              <a:buChar char="•"/>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اجعل النص موجزاً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بحيث يركز على رسائلك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الرئيس</a:t>
            </a:r>
            <a:r>
              <a:rPr kumimoji="0" lang="ar-BH" sz="2800" b="0" i="0" u="none" strike="noStrike" kern="0" cap="none" spc="0" normalizeH="0" baseline="0" noProof="0" dirty="0" smtClean="0">
                <a:ln>
                  <a:noFill/>
                </a:ln>
                <a:solidFill>
                  <a:schemeClr val="tx1"/>
                </a:solidFill>
                <a:effectLst/>
                <a:uLnTx/>
                <a:uFillTx/>
                <a:latin typeface="+mn-lt"/>
                <a:ea typeface="+mn-ea"/>
                <a:cs typeface="+mn-cs"/>
              </a:rPr>
              <a:t>ي</a:t>
            </a:r>
            <a:r>
              <a:rPr kumimoji="0" lang="ar-EG" sz="2800" b="0" i="0" u="none" strike="noStrike" kern="0" cap="none" spc="0" normalizeH="0" baseline="0" noProof="0" dirty="0" smtClean="0">
                <a:ln>
                  <a:noFill/>
                </a:ln>
                <a:solidFill>
                  <a:schemeClr val="tx1"/>
                </a:solidFill>
                <a:effectLst/>
                <a:uLnTx/>
                <a:uFillTx/>
                <a:latin typeface="+mn-lt"/>
                <a:ea typeface="+mn-ea"/>
                <a:cs typeface="+mn-cs"/>
              </a:rPr>
              <a:t>ة</a:t>
            </a:r>
            <a:r>
              <a:rPr kumimoji="0" lang="ar-EG"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ts val="1200"/>
              </a:spcBef>
              <a:spcAft>
                <a:spcPts val="1200"/>
              </a:spcAft>
              <a:buClrTx/>
              <a:buSzTx/>
              <a:buFontTx/>
              <a:buChar char="•"/>
              <a:tabLst/>
              <a:defRPr/>
            </a:pPr>
            <a:r>
              <a:rPr kumimoji="0" lang="ar-SY" sz="2800" b="1" i="0" u="none" strike="noStrike" kern="0" cap="none" spc="0" normalizeH="0" baseline="0" noProof="0" dirty="0" smtClean="0">
                <a:ln>
                  <a:noFill/>
                </a:ln>
                <a:solidFill>
                  <a:schemeClr val="tx1"/>
                </a:solidFill>
                <a:effectLst/>
                <a:uLnTx/>
                <a:uFillTx/>
                <a:latin typeface="+mn-lt"/>
                <a:ea typeface="+mn-ea"/>
                <a:cs typeface="+mn-cs"/>
              </a:rPr>
              <a:t>استعمل صور ذات أحجام صغيرة </a:t>
            </a:r>
            <a:r>
              <a:rPr kumimoji="0" lang="ar-EG" sz="2800" b="0" i="0" u="none" strike="noStrike" kern="0" cap="none" spc="0" normalizeH="0" baseline="0" noProof="0" dirty="0" smtClean="0">
                <a:ln>
                  <a:noFill/>
                </a:ln>
                <a:solidFill>
                  <a:schemeClr val="tx1"/>
                </a:solidFill>
                <a:effectLst/>
                <a:uLnTx/>
                <a:uFillTx/>
                <a:latin typeface="+mn-lt"/>
                <a:ea typeface="+mn-ea"/>
                <a:cs typeface="+mn-cs"/>
              </a:rPr>
              <a:t>يسهل على عدد أكبر من الأشخاص تحميلها</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ts val="1200"/>
              </a:spcBef>
              <a:spcAft>
                <a:spcPts val="1200"/>
              </a:spcAft>
              <a:buClrTx/>
              <a:buSzTx/>
              <a:buFontTx/>
              <a:buChar char="•"/>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قم بتضمين خاصية ”الروابط“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إلي مواقع انترنت أخرى </a:t>
            </a:r>
            <a:r>
              <a:rPr kumimoji="0" lang="ar-SY" sz="2800" b="0" i="0" u="none" strike="noStrike" kern="0" cap="none" spc="0" normalizeH="0" baseline="0" noProof="0" dirty="0" smtClean="0">
                <a:ln>
                  <a:noFill/>
                </a:ln>
                <a:solidFill>
                  <a:schemeClr val="tx1"/>
                </a:solidFill>
                <a:effectLst/>
                <a:uLnTx/>
                <a:uFillTx/>
                <a:latin typeface="+mn-lt"/>
                <a:ea typeface="+mn-ea"/>
                <a:cs typeface="+mn-cs"/>
              </a:rPr>
              <a:t>لمزيد من الايضاح</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والمعلومات.</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ts val="1200"/>
              </a:spcBef>
              <a:spcAft>
                <a:spcPts val="1200"/>
              </a:spcAft>
              <a:buClrTx/>
              <a:buSzTx/>
              <a:buFontTx/>
              <a:buChar char="•"/>
              <a:tabLst/>
              <a:defRPr/>
            </a:pPr>
            <a:r>
              <a:rPr kumimoji="0" lang="ar-SY" sz="2800" b="1" i="0" u="none" strike="noStrike" kern="0" cap="none" spc="0" normalizeH="0" baseline="0" noProof="0" dirty="0" smtClean="0">
                <a:ln>
                  <a:noFill/>
                </a:ln>
                <a:solidFill>
                  <a:schemeClr val="tx1"/>
                </a:solidFill>
                <a:effectLst/>
                <a:uLnTx/>
                <a:uFillTx/>
                <a:latin typeface="+mn-lt"/>
                <a:ea typeface="+mn-ea"/>
                <a:cs typeface="+mn-cs"/>
              </a:rPr>
              <a:t>انسخ أقراص مدمجة </a:t>
            </a:r>
            <a:r>
              <a:rPr kumimoji="0" lang="ar-SY" sz="2800" b="0" i="0" u="none" strike="noStrike" kern="0" cap="none" spc="0" normalizeH="0" baseline="0" noProof="0" dirty="0" smtClean="0">
                <a:ln>
                  <a:noFill/>
                </a:ln>
                <a:solidFill>
                  <a:schemeClr val="tx1"/>
                </a:solidFill>
                <a:effectLst/>
                <a:uLnTx/>
                <a:uFillTx/>
                <a:latin typeface="+mn-lt"/>
                <a:ea typeface="+mn-ea"/>
                <a:cs typeface="+mn-cs"/>
              </a:rPr>
              <a:t>للتعويض عن صعوبة الوصول إلى الانترنت</a:t>
            </a:r>
            <a:r>
              <a:rPr kumimoji="0" lang="ar-EG" sz="2800" b="0" i="0" u="none" strike="noStrike" kern="0" cap="none" spc="0" normalizeH="0" baseline="0" noProof="0" dirty="0" smtClean="0">
                <a:ln>
                  <a:noFill/>
                </a:ln>
                <a:solidFill>
                  <a:schemeClr val="tx1"/>
                </a:solidFill>
                <a:effectLst/>
                <a:uLnTx/>
                <a:uFillTx/>
                <a:latin typeface="+mn-lt"/>
                <a:ea typeface="+mn-ea"/>
                <a:cs typeface="+mn-cs"/>
              </a:rPr>
              <a:t> (بالنسبة لبعض </a:t>
            </a:r>
            <a:r>
              <a:rPr kumimoji="0" lang="ar-BH" sz="2800" b="0" i="0" u="none" strike="noStrike" kern="0" cap="none" spc="0" normalizeH="0" baseline="0" noProof="0" dirty="0" smtClean="0">
                <a:ln>
                  <a:noFill/>
                </a:ln>
                <a:solidFill>
                  <a:schemeClr val="tx1"/>
                </a:solidFill>
                <a:effectLst/>
                <a:uLnTx/>
                <a:uFillTx/>
                <a:latin typeface="+mn-lt"/>
                <a:ea typeface="+mn-ea"/>
                <a:cs typeface="+mn-cs"/>
              </a:rPr>
              <a:t>ال</a:t>
            </a:r>
            <a:r>
              <a:rPr kumimoji="0" lang="ar-EG" sz="2800" b="0" i="0" u="none" strike="noStrike" kern="0" cap="none" spc="0" normalizeH="0" baseline="0" noProof="0" dirty="0" smtClean="0">
                <a:ln>
                  <a:noFill/>
                </a:ln>
                <a:solidFill>
                  <a:schemeClr val="tx1"/>
                </a:solidFill>
                <a:effectLst/>
                <a:uLnTx/>
                <a:uFillTx/>
                <a:latin typeface="+mn-lt"/>
                <a:ea typeface="+mn-ea"/>
                <a:cs typeface="+mn-cs"/>
              </a:rPr>
              <a:t>مجموعات </a:t>
            </a:r>
            <a:r>
              <a:rPr kumimoji="0" lang="ar-BH" sz="2800" b="0" i="0" u="none" strike="noStrike" kern="0" cap="none" spc="0" normalizeH="0" baseline="0" noProof="0" dirty="0" smtClean="0">
                <a:ln>
                  <a:noFill/>
                </a:ln>
                <a:solidFill>
                  <a:schemeClr val="tx1"/>
                </a:solidFill>
                <a:effectLst/>
                <a:uLnTx/>
                <a:uFillTx/>
                <a:latin typeface="+mn-lt"/>
                <a:ea typeface="+mn-ea"/>
                <a:cs typeface="+mn-cs"/>
              </a:rPr>
              <a:t>/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الجمهور </a:t>
            </a:r>
            <a:r>
              <a:rPr kumimoji="0" lang="ar-EG" sz="2800" b="0" i="0" u="none" strike="noStrike" kern="0" cap="none" spc="0" normalizeH="0" baseline="0" noProof="0" dirty="0" smtClean="0">
                <a:ln>
                  <a:noFill/>
                </a:ln>
                <a:solidFill>
                  <a:schemeClr val="tx1"/>
                </a:solidFill>
                <a:effectLst/>
                <a:uLnTx/>
                <a:uFillTx/>
                <a:latin typeface="+mn-lt"/>
                <a:ea typeface="+mn-ea"/>
                <a:cs typeface="+mn-cs"/>
              </a:rPr>
              <a:t>مثل المدارس)</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MCj02943500000[1]"/>
          <p:cNvPicPr>
            <a:picLocks noChangeAspect="1" noChangeArrowheads="1"/>
          </p:cNvPicPr>
          <p:nvPr/>
        </p:nvPicPr>
        <p:blipFill>
          <a:blip r:embed="rId2" cstate="print"/>
          <a:srcRect/>
          <a:stretch>
            <a:fillRect/>
          </a:stretch>
        </p:blipFill>
        <p:spPr bwMode="auto">
          <a:xfrm>
            <a:off x="755576" y="1412776"/>
            <a:ext cx="1095375" cy="95623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bwMode="auto">
          <a:xfrm>
            <a:off x="928688" y="0"/>
            <a:ext cx="7000875" cy="980727"/>
          </a:xfrm>
          <a:prstGeom prst="rect">
            <a:avLst/>
          </a:prstGeom>
          <a:noFill/>
          <a:ln>
            <a:noFill/>
            <a:miter lim="800000"/>
            <a:headEnd/>
            <a:tailEnd/>
          </a:ln>
        </p:spPr>
        <p:txBody>
          <a:bodyPr anchor="ctr"/>
          <a:lstStyle/>
          <a:p>
            <a:pPr eaLnBrk="1" hangingPunct="1">
              <a:defRPr/>
            </a:pPr>
            <a:r>
              <a:rPr lang="ar-EG" sz="3200" dirty="0" smtClean="0"/>
              <a:t>تمرين: تصميم مخطط لهيكل ما</a:t>
            </a:r>
            <a:br>
              <a:rPr lang="ar-EG" sz="3200" dirty="0" smtClean="0"/>
            </a:br>
            <a:r>
              <a:rPr lang="ar-EG" sz="3200" dirty="0" smtClean="0"/>
              <a:t> على شبكة </a:t>
            </a:r>
            <a:r>
              <a:rPr lang="ar-EG" sz="3200" dirty="0" smtClean="0"/>
              <a:t>الإنترنت</a:t>
            </a:r>
            <a:endParaRPr lang="en-US" sz="3200" dirty="0" smtClean="0"/>
          </a:p>
        </p:txBody>
      </p:sp>
      <p:sp>
        <p:nvSpPr>
          <p:cNvPr id="47107" name="Rectangle 3"/>
          <p:cNvSpPr>
            <a:spLocks noGrp="1" noChangeArrowheads="1"/>
          </p:cNvSpPr>
          <p:nvPr>
            <p:ph type="body" idx="4294967295"/>
          </p:nvPr>
        </p:nvSpPr>
        <p:spPr>
          <a:xfrm>
            <a:off x="428596" y="1643050"/>
            <a:ext cx="8229600" cy="4525962"/>
          </a:xfrm>
        </p:spPr>
        <p:txBody>
          <a:bodyPr/>
          <a:lstStyle/>
          <a:p>
            <a:pPr algn="just" rtl="1" eaLnBrk="1" hangingPunct="1">
              <a:buFontTx/>
              <a:buNone/>
            </a:pPr>
            <a:r>
              <a:rPr lang="ar-EG" dirty="0" smtClean="0"/>
              <a:t>أعمل في مجموعات من أربعة أشخاص</a:t>
            </a:r>
            <a:endParaRPr lang="en-US" dirty="0" smtClean="0"/>
          </a:p>
          <a:p>
            <a:pPr algn="just" rtl="1" eaLnBrk="1" hangingPunct="1">
              <a:spcBef>
                <a:spcPts val="1200"/>
              </a:spcBef>
              <a:spcAft>
                <a:spcPts val="1200"/>
              </a:spcAft>
            </a:pPr>
            <a:r>
              <a:rPr lang="ar-EG" dirty="0" smtClean="0"/>
              <a:t>قم بتناول تقرير من التقارير المقدمة، وحوِّل جدول محتوياته إلى رسم لتقرير يمكن عرضه على شبكة الإنترنت.</a:t>
            </a:r>
          </a:p>
          <a:p>
            <a:pPr algn="just" rtl="1" eaLnBrk="1" hangingPunct="1">
              <a:spcBef>
                <a:spcPts val="1200"/>
              </a:spcBef>
              <a:spcAft>
                <a:spcPts val="1200"/>
              </a:spcAft>
            </a:pPr>
            <a:r>
              <a:rPr lang="ar-BH" dirty="0" smtClean="0"/>
              <a:t>عرض التصميم ع</a:t>
            </a:r>
            <a:r>
              <a:rPr lang="ar-EG" dirty="0" smtClean="0"/>
              <a:t>لى </a:t>
            </a:r>
            <a:r>
              <a:rPr lang="ar-EG" dirty="0" smtClean="0"/>
              <a:t>لافتة كبيرة</a:t>
            </a:r>
          </a:p>
          <a:p>
            <a:pPr algn="just" rtl="1" eaLnBrk="1" hangingPunct="1"/>
            <a:r>
              <a:rPr lang="ar-EG" dirty="0" smtClean="0"/>
              <a:t>عرض النتائج أمام المجموعة الكبيرة</a:t>
            </a: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1785938" y="357188"/>
            <a:ext cx="5800725" cy="571500"/>
          </a:xfrm>
          <a:prstGeom prst="rect">
            <a:avLst/>
          </a:prstGeom>
          <a:noFill/>
          <a:ln>
            <a:noFill/>
            <a:miter lim="800000"/>
            <a:headEnd/>
            <a:tailEnd/>
          </a:ln>
        </p:spPr>
        <p:txBody>
          <a:bodyPr anchor="ctr"/>
          <a:lstStyle/>
          <a:p>
            <a:pPr eaLnBrk="1" hangingPunct="1">
              <a:defRPr/>
            </a:pPr>
            <a:r>
              <a:rPr lang="ar-EG" sz="3600" dirty="0" smtClean="0"/>
              <a:t>العرض البصري للبيانات </a:t>
            </a:r>
            <a:endParaRPr lang="en-US" sz="3600" dirty="0" smtClean="0"/>
          </a:p>
        </p:txBody>
      </p:sp>
      <p:sp>
        <p:nvSpPr>
          <p:cNvPr id="48131" name="Rectangle 3"/>
          <p:cNvSpPr>
            <a:spLocks noGrp="1" noChangeArrowheads="1"/>
          </p:cNvSpPr>
          <p:nvPr>
            <p:ph type="body" idx="4294967295"/>
          </p:nvPr>
        </p:nvSpPr>
        <p:spPr>
          <a:xfrm>
            <a:off x="357158" y="1785926"/>
            <a:ext cx="8229600" cy="4525963"/>
          </a:xfrm>
        </p:spPr>
        <p:txBody>
          <a:bodyPr/>
          <a:lstStyle/>
          <a:p>
            <a:pPr algn="just" eaLnBrk="1" hangingPunct="1">
              <a:lnSpc>
                <a:spcPct val="90000"/>
              </a:lnSpc>
              <a:spcBef>
                <a:spcPts val="1800"/>
              </a:spcBef>
              <a:buFontTx/>
              <a:buNone/>
            </a:pPr>
            <a:r>
              <a:rPr lang="en-US" dirty="0" smtClean="0"/>
              <a:t>	</a:t>
            </a:r>
            <a:r>
              <a:rPr lang="ar-EG" sz="3400" dirty="0" smtClean="0"/>
              <a:t>أكثر الرسائل قوة، وأبلغها معنى، وأهمها ثقافة هي الرسائل التي تجمع بين </a:t>
            </a:r>
            <a:r>
              <a:rPr lang="ar-EG" sz="3400" b="1" dirty="0" smtClean="0"/>
              <a:t>الكلمات والصور </a:t>
            </a:r>
            <a:r>
              <a:rPr lang="ar-EG" sz="3400" dirty="0" smtClean="0"/>
              <a:t>بطرق متساوية.</a:t>
            </a:r>
          </a:p>
          <a:p>
            <a:pPr algn="just" rtl="1" eaLnBrk="1" hangingPunct="1">
              <a:lnSpc>
                <a:spcPct val="90000"/>
              </a:lnSpc>
              <a:spcBef>
                <a:spcPts val="1800"/>
              </a:spcBef>
              <a:buFontTx/>
              <a:buNone/>
            </a:pPr>
            <a:endParaRPr lang="ar-EG" sz="3400" dirty="0" smtClean="0"/>
          </a:p>
          <a:p>
            <a:pPr algn="just" rtl="1" eaLnBrk="1" hangingPunct="1">
              <a:lnSpc>
                <a:spcPct val="90000"/>
              </a:lnSpc>
              <a:spcBef>
                <a:spcPts val="1800"/>
              </a:spcBef>
              <a:buFontTx/>
              <a:buNone/>
            </a:pPr>
            <a:endParaRPr lang="ar-EG" sz="3400" dirty="0" smtClean="0"/>
          </a:p>
          <a:p>
            <a:pPr algn="just" rtl="1" eaLnBrk="1" hangingPunct="1">
              <a:lnSpc>
                <a:spcPct val="90000"/>
              </a:lnSpc>
              <a:spcBef>
                <a:spcPts val="1800"/>
              </a:spcBef>
              <a:buFontTx/>
              <a:buNone/>
            </a:pPr>
            <a:r>
              <a:rPr lang="ar-EG" sz="3400" dirty="0" smtClean="0"/>
              <a:t>كما أن الرسائل المرئية التي لا </a:t>
            </a:r>
            <a:r>
              <a:rPr lang="ar-EG" sz="3400" dirty="0" smtClean="0"/>
              <a:t>تُنسى </a:t>
            </a:r>
            <a:r>
              <a:rPr lang="ar-EG" sz="3400" dirty="0" smtClean="0"/>
              <a:t>والتي تكون مصحوبة بنص </a:t>
            </a:r>
            <a:r>
              <a:rPr lang="ar-EG" sz="3400" dirty="0" smtClean="0"/>
              <a:t>ما</a:t>
            </a:r>
            <a:r>
              <a:rPr lang="ar-BH" sz="3400" dirty="0" smtClean="0"/>
              <a:t>،</a:t>
            </a:r>
            <a:r>
              <a:rPr lang="ar-EG" sz="3400" dirty="0" smtClean="0"/>
              <a:t> </a:t>
            </a:r>
            <a:r>
              <a:rPr lang="ar-EG" sz="3400" dirty="0" smtClean="0"/>
              <a:t>هي أكثر الرسائل قدرة على </a:t>
            </a:r>
            <a:r>
              <a:rPr lang="ar-EG" sz="3400" b="1" dirty="0" smtClean="0"/>
              <a:t>الإبلاغ، والتعليم، والإقناع.</a:t>
            </a:r>
            <a:endParaRPr lang="en-US" sz="3400" b="1" dirty="0" smtClean="0"/>
          </a:p>
        </p:txBody>
      </p:sp>
      <p:pic>
        <p:nvPicPr>
          <p:cNvPr id="48132" name="Picture 4" descr="MCj03076560000[1]"/>
          <p:cNvPicPr>
            <a:picLocks noChangeAspect="1" noChangeArrowheads="1"/>
          </p:cNvPicPr>
          <p:nvPr/>
        </p:nvPicPr>
        <p:blipFill>
          <a:blip r:embed="rId3" cstate="print"/>
          <a:srcRect/>
          <a:stretch>
            <a:fillRect/>
          </a:stretch>
        </p:blipFill>
        <p:spPr bwMode="auto">
          <a:xfrm>
            <a:off x="467544" y="2708920"/>
            <a:ext cx="118110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a:xfrm>
            <a:off x="468313" y="1773238"/>
            <a:ext cx="8229600" cy="4525962"/>
          </a:xfrm>
        </p:spPr>
        <p:txBody>
          <a:bodyPr/>
          <a:lstStyle/>
          <a:p>
            <a:pPr algn="r" rtl="1" eaLnBrk="1" hangingPunct="1">
              <a:spcBef>
                <a:spcPct val="50000"/>
              </a:spcBef>
            </a:pPr>
            <a:r>
              <a:rPr lang="ar-EG" sz="2800" dirty="0" smtClean="0"/>
              <a:t>يساعد التواصل المرئي على </a:t>
            </a:r>
            <a:r>
              <a:rPr lang="ar-EG" sz="2800" b="1" dirty="0" smtClean="0"/>
              <a:t>تفسير</a:t>
            </a:r>
            <a:r>
              <a:rPr lang="ar-EG" sz="2800" dirty="0" smtClean="0"/>
              <a:t> البيانات وتعزيز الرسائل المنقولة عبر النص؛</a:t>
            </a:r>
          </a:p>
          <a:p>
            <a:pPr algn="r" rtl="1" eaLnBrk="1" hangingPunct="1">
              <a:spcBef>
                <a:spcPct val="50000"/>
              </a:spcBef>
            </a:pPr>
            <a:r>
              <a:rPr lang="ar-EG" sz="2800" dirty="0" smtClean="0"/>
              <a:t>تعمل </a:t>
            </a:r>
            <a:r>
              <a:rPr lang="ar-EG" sz="2800" b="1" dirty="0" smtClean="0"/>
              <a:t>الصور، والخرائط، والرسوم البيانية </a:t>
            </a:r>
            <a:r>
              <a:rPr lang="ar-EG" sz="2800" dirty="0" smtClean="0"/>
              <a:t>على تبسيط الرؤى المعقدة وأن تعرض المعلومات المركبة بشكل أكثر </a:t>
            </a:r>
            <a:r>
              <a:rPr lang="ar-BH" sz="2800" dirty="0" smtClean="0"/>
              <a:t>تركيز</a:t>
            </a:r>
            <a:r>
              <a:rPr lang="ar-EG" sz="2800" dirty="0" smtClean="0"/>
              <a:t>.</a:t>
            </a:r>
            <a:endParaRPr lang="ar-EG" sz="2800" dirty="0" smtClean="0"/>
          </a:p>
          <a:p>
            <a:pPr algn="r" rtl="1" eaLnBrk="1" hangingPunct="1">
              <a:spcBef>
                <a:spcPct val="50000"/>
              </a:spcBef>
            </a:pPr>
            <a:r>
              <a:rPr lang="ar-EG" sz="2800" dirty="0" smtClean="0"/>
              <a:t>عليك </a:t>
            </a:r>
            <a:r>
              <a:rPr lang="ar-EG" sz="2800" b="1" dirty="0" smtClean="0"/>
              <a:t>تعزيز </a:t>
            </a:r>
            <a:r>
              <a:rPr lang="ar-EG" sz="2800" dirty="0" smtClean="0"/>
              <a:t>قابلية</a:t>
            </a:r>
            <a:r>
              <a:rPr lang="ar-BH" sz="2800" dirty="0" smtClean="0"/>
              <a:t> </a:t>
            </a:r>
            <a:r>
              <a:rPr lang="ar-EG" sz="2800" dirty="0" smtClean="0"/>
              <a:t>قراءة</a:t>
            </a:r>
            <a:r>
              <a:rPr lang="ar-BH" sz="2800" dirty="0" smtClean="0"/>
              <a:t> وفهم</a:t>
            </a:r>
            <a:r>
              <a:rPr lang="ar-EG" sz="2800" dirty="0" smtClean="0"/>
              <a:t> </a:t>
            </a:r>
            <a:r>
              <a:rPr lang="ar-EG" sz="2800" dirty="0" smtClean="0"/>
              <a:t>تقييمك، </a:t>
            </a:r>
            <a:r>
              <a:rPr lang="ar-EG" sz="2800" dirty="0" smtClean="0"/>
              <a:t>وذلك من خلال:</a:t>
            </a:r>
            <a:endParaRPr lang="en-US" sz="2800" dirty="0" smtClean="0"/>
          </a:p>
          <a:p>
            <a:pPr lvl="1" algn="r" rtl="1" eaLnBrk="1" hangingPunct="1">
              <a:buFont typeface="Wingdings" pitchFamily="2" charset="2"/>
              <a:buChar char="ü"/>
            </a:pPr>
            <a:r>
              <a:rPr lang="ar-EG" sz="2400" dirty="0" smtClean="0"/>
              <a:t>استخدام الصور والألوان الملائمة.</a:t>
            </a:r>
          </a:p>
          <a:p>
            <a:pPr lvl="1" algn="r" rtl="1" eaLnBrk="1" hangingPunct="1">
              <a:buFont typeface="Wingdings" pitchFamily="2" charset="2"/>
              <a:buChar char="ü"/>
            </a:pPr>
            <a:r>
              <a:rPr lang="ar-EG" sz="2400" dirty="0" smtClean="0"/>
              <a:t>وضع الخرائط والرسوم البيانية بطريقة صحيحة.</a:t>
            </a:r>
            <a:endParaRPr lang="en-US" sz="2400" dirty="0" smtClean="0"/>
          </a:p>
        </p:txBody>
      </p:sp>
      <p:pic>
        <p:nvPicPr>
          <p:cNvPr id="49156" name="Picture 4" descr="MCj03076560000[1]"/>
          <p:cNvPicPr>
            <a:picLocks noChangeAspect="1" noChangeArrowheads="1"/>
          </p:cNvPicPr>
          <p:nvPr/>
        </p:nvPicPr>
        <p:blipFill>
          <a:blip r:embed="rId3" cstate="print"/>
          <a:srcRect/>
          <a:stretch>
            <a:fillRect/>
          </a:stretch>
        </p:blipFill>
        <p:spPr bwMode="auto">
          <a:xfrm>
            <a:off x="539552" y="3933056"/>
            <a:ext cx="1181100" cy="1123950"/>
          </a:xfrm>
          <a:prstGeom prst="rect">
            <a:avLst/>
          </a:prstGeom>
          <a:noFill/>
          <a:ln w="9525">
            <a:noFill/>
            <a:miter lim="800000"/>
            <a:headEnd/>
            <a:tailEnd/>
          </a:ln>
        </p:spPr>
      </p:pic>
      <p:sp>
        <p:nvSpPr>
          <p:cNvPr id="5" name="Rectangle 2"/>
          <p:cNvSpPr txBox="1">
            <a:spLocks noChangeArrowheads="1"/>
          </p:cNvSpPr>
          <p:nvPr/>
        </p:nvSpPr>
        <p:spPr bwMode="auto">
          <a:xfrm>
            <a:off x="1785938" y="357188"/>
            <a:ext cx="5800725" cy="57150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0" i="0" u="none" strike="noStrike" kern="0" cap="none" spc="0" normalizeH="0" baseline="0" noProof="0" dirty="0" smtClean="0">
                <a:ln>
                  <a:noFill/>
                </a:ln>
                <a:solidFill>
                  <a:schemeClr val="tx2"/>
                </a:solidFill>
                <a:effectLst/>
                <a:uLnTx/>
                <a:uFillTx/>
                <a:latin typeface="+mj-lt"/>
                <a:ea typeface="+mj-ea"/>
                <a:cs typeface="+mj-cs"/>
              </a:rPr>
              <a:t>العرض البصري للبيانات </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bwMode="auto">
          <a:xfrm>
            <a:off x="1000125" y="285750"/>
            <a:ext cx="6615113" cy="725488"/>
          </a:xfrm>
          <a:prstGeom prst="rect">
            <a:avLst/>
          </a:prstGeom>
          <a:noFill/>
          <a:ln>
            <a:noFill/>
            <a:miter lim="800000"/>
            <a:headEnd/>
            <a:tailEnd/>
          </a:ln>
        </p:spPr>
        <p:txBody>
          <a:bodyPr anchor="ctr"/>
          <a:lstStyle/>
          <a:p>
            <a:pPr eaLnBrk="1" hangingPunct="1">
              <a:defRPr/>
            </a:pPr>
            <a:r>
              <a:rPr lang="ar-EG" sz="3600" dirty="0" smtClean="0"/>
              <a:t>خطوات رسم الخرائط والرسوم البيانية </a:t>
            </a:r>
            <a:endParaRPr lang="en-US" sz="3600" dirty="0" smtClean="0"/>
          </a:p>
        </p:txBody>
      </p:sp>
      <p:sp>
        <p:nvSpPr>
          <p:cNvPr id="50179" name="Rectangle 3"/>
          <p:cNvSpPr>
            <a:spLocks noGrp="1" noChangeArrowheads="1"/>
          </p:cNvSpPr>
          <p:nvPr>
            <p:ph type="body" idx="4294967295"/>
          </p:nvPr>
        </p:nvSpPr>
        <p:spPr/>
        <p:txBody>
          <a:bodyPr/>
          <a:lstStyle/>
          <a:p>
            <a:pPr marL="609600" indent="-609600" algn="just" rtl="1" eaLnBrk="1" hangingPunct="1">
              <a:buFontTx/>
              <a:buAutoNum type="arabicPeriod"/>
            </a:pPr>
            <a:r>
              <a:rPr lang="ar-EG" b="1" dirty="0" smtClean="0"/>
              <a:t>اخترّ</a:t>
            </a:r>
            <a:r>
              <a:rPr lang="ar-EG" dirty="0" smtClean="0"/>
              <a:t> موضوعك </a:t>
            </a:r>
            <a:r>
              <a:rPr lang="ar-EG" b="1" dirty="0" smtClean="0"/>
              <a:t>واجمع</a:t>
            </a:r>
            <a:r>
              <a:rPr lang="ar-EG" dirty="0" smtClean="0"/>
              <a:t> المعلومات المكانية. </a:t>
            </a:r>
          </a:p>
          <a:p>
            <a:pPr marL="609600" indent="-609600" algn="just" rtl="1" eaLnBrk="1" hangingPunct="1">
              <a:buFontTx/>
              <a:buAutoNum type="arabicPeriod"/>
            </a:pPr>
            <a:r>
              <a:rPr lang="ar-EG" b="1" dirty="0" smtClean="0"/>
              <a:t>اخترّ</a:t>
            </a:r>
            <a:r>
              <a:rPr lang="ar-EG" dirty="0" smtClean="0"/>
              <a:t> البيانات وابدأ </a:t>
            </a:r>
            <a:r>
              <a:rPr lang="ar-EG" b="1" dirty="0" smtClean="0"/>
              <a:t>عملية معالجتها </a:t>
            </a:r>
            <a:r>
              <a:rPr lang="ar-EG" dirty="0" smtClean="0"/>
              <a:t>وذلك </a:t>
            </a:r>
            <a:r>
              <a:rPr lang="ar-BH" dirty="0" smtClean="0"/>
              <a:t>لإ</a:t>
            </a:r>
            <a:r>
              <a:rPr lang="ar-EG" dirty="0" smtClean="0"/>
              <a:t>ستخراج </a:t>
            </a:r>
            <a:r>
              <a:rPr lang="ar-EG" dirty="0" smtClean="0"/>
              <a:t>المعلومات </a:t>
            </a:r>
            <a:r>
              <a:rPr lang="ar-BH" dirty="0" smtClean="0"/>
              <a:t>المطلوبة ل</a:t>
            </a:r>
            <a:r>
              <a:rPr lang="ar-EG" dirty="0" smtClean="0"/>
              <a:t>رسم </a:t>
            </a:r>
            <a:r>
              <a:rPr lang="ar-EG" dirty="0" smtClean="0"/>
              <a:t>الخرائط والرسوم البيانية.</a:t>
            </a:r>
          </a:p>
          <a:p>
            <a:pPr marL="609600" indent="-609600" algn="just" rtl="1" eaLnBrk="1" hangingPunct="1">
              <a:buFontTx/>
              <a:buAutoNum type="arabicPeriod"/>
            </a:pPr>
            <a:r>
              <a:rPr lang="ar-EG" b="1" dirty="0" smtClean="0"/>
              <a:t>ارسم</a:t>
            </a:r>
            <a:r>
              <a:rPr lang="ar-EG" dirty="0" smtClean="0"/>
              <a:t> الخرائط والرسوم البيانية الخاصة بك.</a:t>
            </a:r>
          </a:p>
          <a:p>
            <a:pPr marL="609600" indent="-609600" algn="just" rtl="1" eaLnBrk="1" hangingPunct="1">
              <a:buFontTx/>
              <a:buAutoNum type="arabicPeriod"/>
            </a:pPr>
            <a:r>
              <a:rPr lang="ar-EG" b="1" dirty="0" smtClean="0"/>
              <a:t>تحقق من جودة </a:t>
            </a:r>
            <a:r>
              <a:rPr lang="ar-EG" dirty="0" smtClean="0"/>
              <a:t>المنتج الخاص بك من أجل ضمان الاتساق مع البيانات.</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683568" y="214313"/>
            <a:ext cx="7200800" cy="725487"/>
          </a:xfrm>
          <a:prstGeom prst="rect">
            <a:avLst/>
          </a:prstGeom>
          <a:noFill/>
          <a:ln>
            <a:noFill/>
            <a:miter lim="800000"/>
            <a:headEnd/>
            <a:tailEnd/>
          </a:ln>
        </p:spPr>
        <p:txBody>
          <a:bodyPr anchor="ctr"/>
          <a:lstStyle/>
          <a:p>
            <a:pPr eaLnBrk="1" hangingPunct="1">
              <a:defRPr/>
            </a:pPr>
            <a:r>
              <a:rPr lang="ar-EG" sz="3100" dirty="0" smtClean="0"/>
              <a:t>الخطوة 3: ارسم الخرائط والرسوم البيانية الخاصة بك</a:t>
            </a:r>
            <a:endParaRPr lang="en-US" sz="3100" dirty="0" smtClean="0"/>
          </a:p>
        </p:txBody>
      </p:sp>
      <p:sp>
        <p:nvSpPr>
          <p:cNvPr id="51203" name="Rectangle 3"/>
          <p:cNvSpPr>
            <a:spLocks noGrp="1" noChangeArrowheads="1"/>
          </p:cNvSpPr>
          <p:nvPr>
            <p:ph type="body" idx="4294967295"/>
          </p:nvPr>
        </p:nvSpPr>
        <p:spPr>
          <a:xfrm>
            <a:off x="457200" y="1600200"/>
            <a:ext cx="8229600" cy="4924425"/>
          </a:xfrm>
        </p:spPr>
        <p:txBody>
          <a:bodyPr/>
          <a:lstStyle/>
          <a:p>
            <a:pPr marL="968375" indent="-968375" algn="just" rtl="1" eaLnBrk="1" hangingPunct="1">
              <a:buFontTx/>
              <a:buNone/>
            </a:pPr>
            <a:r>
              <a:rPr lang="en-US" dirty="0" smtClean="0"/>
              <a:t>3a. </a:t>
            </a:r>
            <a:r>
              <a:rPr lang="ar-EG" dirty="0" smtClean="0"/>
              <a:t> </a:t>
            </a:r>
            <a:r>
              <a:rPr lang="ar-EG" b="1" dirty="0" smtClean="0"/>
              <a:t>اخترّ</a:t>
            </a:r>
            <a:r>
              <a:rPr lang="ar-EG" dirty="0" smtClean="0"/>
              <a:t> أسلوب عرض </a:t>
            </a:r>
            <a:r>
              <a:rPr lang="ar-EG" dirty="0" smtClean="0"/>
              <a:t>بصري </a:t>
            </a:r>
            <a:r>
              <a:rPr lang="ar-EG" dirty="0" smtClean="0"/>
              <a:t>(خريطة، رسم بياني).</a:t>
            </a:r>
          </a:p>
          <a:p>
            <a:pPr algn="just" rtl="1" eaLnBrk="1" hangingPunct="1">
              <a:buFontTx/>
              <a:buNone/>
            </a:pPr>
            <a:r>
              <a:rPr lang="en-US" dirty="0" smtClean="0"/>
              <a:t>3b</a:t>
            </a:r>
            <a:r>
              <a:rPr lang="ar-EG" dirty="0" smtClean="0"/>
              <a:t>. ضعّ التصميم وما به من رموز وألوان وخطوط وعناوين.</a:t>
            </a:r>
            <a:endParaRPr lang="en-US" dirty="0" smtClean="0"/>
          </a:p>
          <a:p>
            <a:pPr algn="just" eaLnBrk="1" hangingPunct="1">
              <a:buFontTx/>
              <a:buNone/>
            </a:pPr>
            <a:endParaRPr lang="en-US" dirty="0" smtClean="0"/>
          </a:p>
          <a:p>
            <a:pPr algn="just" rtl="1" eaLnBrk="1" hangingPunct="1">
              <a:buFontTx/>
              <a:buNone/>
            </a:pPr>
            <a:r>
              <a:rPr lang="en-US" dirty="0" smtClean="0"/>
              <a:t>		</a:t>
            </a:r>
            <a:r>
              <a:rPr lang="ar-EG" b="1" i="1" dirty="0" smtClean="0"/>
              <a:t>تعامل بحذر مع: </a:t>
            </a:r>
            <a:endParaRPr lang="en-US" b="1" i="1" dirty="0" smtClean="0"/>
          </a:p>
          <a:p>
            <a:pPr lvl="2" algn="just" rtl="1" eaLnBrk="1" hangingPunct="1"/>
            <a:r>
              <a:rPr lang="ar-EG" sz="2800" dirty="0" smtClean="0"/>
              <a:t>الألوان التي تتوافق مع بعضها البعض.</a:t>
            </a:r>
            <a:endParaRPr lang="en-US" sz="2800" dirty="0" smtClean="0"/>
          </a:p>
          <a:p>
            <a:pPr lvl="2" algn="just" rtl="1" eaLnBrk="1" hangingPunct="1"/>
            <a:r>
              <a:rPr lang="ar-EG" sz="2800" dirty="0" smtClean="0"/>
              <a:t>الاستخدام المتسق للرموز.</a:t>
            </a:r>
            <a:endParaRPr lang="en-US" sz="2800" dirty="0" smtClean="0"/>
          </a:p>
          <a:p>
            <a:pPr lvl="2" algn="just" rtl="1" eaLnBrk="1" hangingPunct="1"/>
            <a:r>
              <a:rPr lang="ar-EG" sz="2800" dirty="0" smtClean="0"/>
              <a:t>السمك الملائم </a:t>
            </a:r>
            <a:r>
              <a:rPr lang="ar-EG" sz="2800" dirty="0" smtClean="0"/>
              <a:t>للخطوط.</a:t>
            </a:r>
            <a:endParaRPr lang="en-US" sz="2800" dirty="0" smtClean="0"/>
          </a:p>
        </p:txBody>
      </p:sp>
      <p:pic>
        <p:nvPicPr>
          <p:cNvPr id="51204" name="Picture 4" descr="MCj02908900000[1]"/>
          <p:cNvPicPr>
            <a:picLocks noChangeAspect="1" noChangeArrowheads="1"/>
          </p:cNvPicPr>
          <p:nvPr/>
        </p:nvPicPr>
        <p:blipFill>
          <a:blip r:embed="rId3" cstate="print"/>
          <a:srcRect/>
          <a:stretch>
            <a:fillRect/>
          </a:stretch>
        </p:blipFill>
        <p:spPr bwMode="auto">
          <a:xfrm>
            <a:off x="683568" y="3789040"/>
            <a:ext cx="1654175" cy="14462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bwMode="auto">
          <a:xfrm>
            <a:off x="785813" y="214313"/>
            <a:ext cx="7258050" cy="714375"/>
          </a:xfrm>
          <a:prstGeom prst="rect">
            <a:avLst/>
          </a:prstGeom>
          <a:noFill/>
          <a:ln>
            <a:noFill/>
            <a:miter lim="800000"/>
            <a:headEnd/>
            <a:tailEnd/>
          </a:ln>
        </p:spPr>
        <p:txBody>
          <a:bodyPr anchor="ctr"/>
          <a:lstStyle/>
          <a:p>
            <a:pPr eaLnBrk="1" hangingPunct="1">
              <a:defRPr/>
            </a:pPr>
            <a:r>
              <a:rPr lang="ar-EG" sz="3100" dirty="0" smtClean="0"/>
              <a:t>تمرين: تحسين العرض </a:t>
            </a:r>
            <a:r>
              <a:rPr lang="ar-EG" sz="3100" dirty="0" smtClean="0"/>
              <a:t>البصري</a:t>
            </a:r>
            <a:endParaRPr lang="en-US" sz="3100" dirty="0" smtClean="0"/>
          </a:p>
        </p:txBody>
      </p:sp>
      <p:sp>
        <p:nvSpPr>
          <p:cNvPr id="52227" name="Rectangle 3"/>
          <p:cNvSpPr>
            <a:spLocks noGrp="1" noChangeArrowheads="1"/>
          </p:cNvSpPr>
          <p:nvPr>
            <p:ph type="body" idx="4294967295"/>
          </p:nvPr>
        </p:nvSpPr>
        <p:spPr/>
        <p:txBody>
          <a:bodyPr/>
          <a:lstStyle/>
          <a:p>
            <a:pPr algn="r" rtl="1" eaLnBrk="1" hangingPunct="1"/>
            <a:r>
              <a:rPr lang="ar-EG" dirty="0" smtClean="0"/>
              <a:t>العمل في مجموعات مكونة من 2-3 أفراد</a:t>
            </a:r>
          </a:p>
          <a:p>
            <a:pPr algn="r" rtl="1" eaLnBrk="1" hangingPunct="1">
              <a:buNone/>
            </a:pPr>
            <a:endParaRPr lang="ar-EG" dirty="0" smtClean="0"/>
          </a:p>
          <a:p>
            <a:pPr algn="r" rtl="1" eaLnBrk="1" hangingPunct="1"/>
            <a:r>
              <a:rPr lang="ar-EG" dirty="0" smtClean="0"/>
              <a:t>استخدم البيانات التي تم توفيرها، لوضع عرض بصري.</a:t>
            </a:r>
            <a:endParaRPr lang="en-US" dirty="0" smtClean="0"/>
          </a:p>
          <a:p>
            <a:pPr algn="r" rtl="1" eaLnBrk="1" hangingPunct="1">
              <a:buClr>
                <a:schemeClr val="tx1"/>
              </a:buClr>
            </a:pPr>
            <a:r>
              <a:rPr lang="ar-EG" dirty="0" smtClean="0"/>
              <a:t>فكّر في: </a:t>
            </a:r>
            <a:endParaRPr lang="en-US" dirty="0" smtClean="0"/>
          </a:p>
          <a:p>
            <a:pPr lvl="1" algn="r" rtl="1" eaLnBrk="1" hangingPunct="1">
              <a:buFont typeface="Wingdings" pitchFamily="2" charset="2"/>
              <a:buChar char="ü"/>
            </a:pPr>
            <a:r>
              <a:rPr lang="ar-EG" dirty="0" smtClean="0"/>
              <a:t>العرض </a:t>
            </a:r>
            <a:r>
              <a:rPr lang="ar-BH" dirty="0" smtClean="0"/>
              <a:t>بالرسم </a:t>
            </a:r>
            <a:r>
              <a:rPr lang="ar-EG" dirty="0" smtClean="0"/>
              <a:t>البياني </a:t>
            </a:r>
            <a:endParaRPr lang="ar-BH" dirty="0" smtClean="0"/>
          </a:p>
          <a:p>
            <a:pPr lvl="1" algn="r" rtl="1" eaLnBrk="1" hangingPunct="1">
              <a:buFont typeface="Wingdings" pitchFamily="2" charset="2"/>
              <a:buChar char="ü"/>
            </a:pPr>
            <a:r>
              <a:rPr lang="ar-EG" dirty="0" smtClean="0"/>
              <a:t>خط </a:t>
            </a:r>
            <a:r>
              <a:rPr lang="ar-EG" dirty="0" smtClean="0"/>
              <a:t>الكتابة وحجمها </a:t>
            </a:r>
          </a:p>
          <a:p>
            <a:pPr lvl="1" algn="r" rtl="1" eaLnBrk="1" hangingPunct="1">
              <a:buFont typeface="Wingdings" pitchFamily="2" charset="2"/>
              <a:buChar char="ü"/>
            </a:pPr>
            <a:r>
              <a:rPr lang="ar-EG" dirty="0" smtClean="0"/>
              <a:t>الألوان</a:t>
            </a:r>
            <a:endParaRPr lang="en-US" dirty="0" smtClean="0"/>
          </a:p>
          <a:p>
            <a:pPr lvl="1" algn="r" rtl="1" eaLnBrk="1" hangingPunct="1">
              <a:buFont typeface="Wingdings" pitchFamily="2" charset="2"/>
              <a:buChar char="ü"/>
            </a:pPr>
            <a:r>
              <a:rPr lang="ar-EG" dirty="0" smtClean="0"/>
              <a:t>بساطة العرض</a:t>
            </a:r>
            <a:endParaRPr lang="en-US" dirty="0" smtClean="0"/>
          </a:p>
        </p:txBody>
      </p:sp>
      <p:pic>
        <p:nvPicPr>
          <p:cNvPr id="52228" name="Picture 4" descr="MCj02808160000[1]"/>
          <p:cNvPicPr>
            <a:picLocks noChangeAspect="1" noChangeArrowheads="1"/>
          </p:cNvPicPr>
          <p:nvPr/>
        </p:nvPicPr>
        <p:blipFill>
          <a:blip r:embed="rId3" cstate="print"/>
          <a:srcRect/>
          <a:stretch>
            <a:fillRect/>
          </a:stretch>
        </p:blipFill>
        <p:spPr bwMode="auto">
          <a:xfrm>
            <a:off x="755576" y="3356992"/>
            <a:ext cx="1674812" cy="1262063"/>
          </a:xfrm>
          <a:prstGeom prst="rect">
            <a:avLst/>
          </a:prstGeom>
          <a:noFill/>
          <a:ln w="9525">
            <a:noFill/>
            <a:miter lim="800000"/>
            <a:headEnd/>
            <a:tailEnd/>
          </a:ln>
        </p:spPr>
      </p:pic>
      <p:pic>
        <p:nvPicPr>
          <p:cNvPr id="52229" name="Picture 5" descr="MCj02990490000[1]"/>
          <p:cNvPicPr>
            <a:picLocks noChangeAspect="1" noChangeArrowheads="1"/>
          </p:cNvPicPr>
          <p:nvPr/>
        </p:nvPicPr>
        <p:blipFill>
          <a:blip r:embed="rId4" cstate="print"/>
          <a:srcRect/>
          <a:stretch>
            <a:fillRect/>
          </a:stretch>
        </p:blipFill>
        <p:spPr bwMode="auto">
          <a:xfrm>
            <a:off x="755576" y="1124744"/>
            <a:ext cx="1514475" cy="182403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xercise_excel"/>
          <p:cNvPicPr>
            <a:picLocks noChangeAspect="1" noChangeArrowheads="1"/>
          </p:cNvPicPr>
          <p:nvPr/>
        </p:nvPicPr>
        <p:blipFill>
          <a:blip r:embed="rId3" cstate="print"/>
          <a:srcRect r="-3288" b="3735"/>
          <a:stretch>
            <a:fillRect/>
          </a:stretch>
        </p:blipFill>
        <p:spPr bwMode="auto">
          <a:xfrm>
            <a:off x="2843609" y="1268760"/>
            <a:ext cx="5184775" cy="5400675"/>
          </a:xfrm>
          <a:prstGeom prst="rect">
            <a:avLst/>
          </a:prstGeom>
          <a:noFill/>
          <a:ln w="9525">
            <a:noFill/>
            <a:miter lim="800000"/>
            <a:headEnd/>
            <a:tailEnd/>
          </a:ln>
        </p:spPr>
      </p:pic>
      <p:sp>
        <p:nvSpPr>
          <p:cNvPr id="53251" name="Text Box 3"/>
          <p:cNvSpPr txBox="1">
            <a:spLocks noChangeArrowheads="1"/>
          </p:cNvSpPr>
          <p:nvPr/>
        </p:nvSpPr>
        <p:spPr bwMode="auto">
          <a:xfrm>
            <a:off x="611188" y="1412875"/>
            <a:ext cx="2232025" cy="4601260"/>
          </a:xfrm>
          <a:prstGeom prst="rect">
            <a:avLst/>
          </a:prstGeom>
          <a:noFill/>
          <a:ln w="9525">
            <a:noFill/>
            <a:miter lim="800000"/>
            <a:headEnd/>
            <a:tailEnd/>
          </a:ln>
        </p:spPr>
        <p:txBody>
          <a:bodyPr>
            <a:spAutoFit/>
          </a:bodyPr>
          <a:lstStyle/>
          <a:p>
            <a:pPr algn="r" rtl="1">
              <a:spcBef>
                <a:spcPct val="50000"/>
              </a:spcBef>
            </a:pPr>
            <a:r>
              <a:rPr lang="ar-EG" sz="3000" b="1" dirty="0" smtClean="0">
                <a:ea typeface="MS PGothic" pitchFamily="34" charset="-128"/>
              </a:rPr>
              <a:t>مثال: </a:t>
            </a:r>
          </a:p>
          <a:p>
            <a:pPr algn="r" rtl="1">
              <a:spcBef>
                <a:spcPct val="50000"/>
              </a:spcBef>
            </a:pPr>
            <a:r>
              <a:rPr lang="ar-EG" sz="3000" b="1" dirty="0" smtClean="0">
                <a:ea typeface="MS PGothic" pitchFamily="34" charset="-128"/>
              </a:rPr>
              <a:t>عرض الرسوم البيانية بصرياً.</a:t>
            </a:r>
          </a:p>
          <a:p>
            <a:pPr algn="r" rtl="1">
              <a:spcBef>
                <a:spcPct val="50000"/>
              </a:spcBef>
            </a:pPr>
            <a:endParaRPr lang="ar-EG" sz="2400" b="1" dirty="0" smtClean="0">
              <a:ea typeface="MS PGothic" pitchFamily="34" charset="-128"/>
            </a:endParaRPr>
          </a:p>
          <a:p>
            <a:pPr algn="r" rtl="1">
              <a:spcBef>
                <a:spcPct val="50000"/>
              </a:spcBef>
            </a:pPr>
            <a:endParaRPr lang="ar-EG" sz="2400" b="1" dirty="0" smtClean="0">
              <a:ea typeface="MS PGothic" pitchFamily="34" charset="-128"/>
            </a:endParaRPr>
          </a:p>
          <a:p>
            <a:pPr algn="r" rtl="1">
              <a:spcBef>
                <a:spcPct val="50000"/>
              </a:spcBef>
            </a:pPr>
            <a:endParaRPr lang="en-US" sz="2400" dirty="0">
              <a:ea typeface="MS PGothic" pitchFamily="34" charset="-128"/>
            </a:endParaRPr>
          </a:p>
          <a:p>
            <a:pPr algn="r" rtl="1">
              <a:spcBef>
                <a:spcPct val="50000"/>
              </a:spcBef>
            </a:pPr>
            <a:r>
              <a:rPr lang="ar-EG" sz="3200" dirty="0" smtClean="0">
                <a:ea typeface="MS PGothic" pitchFamily="34" charset="-128"/>
              </a:rPr>
              <a:t>لاحظ التناقض بين الرسمين</a:t>
            </a:r>
            <a:endParaRPr lang="en-US" sz="3200" dirty="0">
              <a:ea typeface="MS PGothic"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p:cNvPicPr>
            <a:picLocks noChangeAspect="1" noChangeArrowheads="1"/>
          </p:cNvPicPr>
          <p:nvPr/>
        </p:nvPicPr>
        <p:blipFill>
          <a:blip r:embed="rId3" cstate="print"/>
          <a:srcRect/>
          <a:stretch>
            <a:fillRect/>
          </a:stretch>
        </p:blipFill>
        <p:spPr bwMode="auto">
          <a:xfrm>
            <a:off x="304800" y="838200"/>
            <a:ext cx="8555038" cy="5462588"/>
          </a:xfrm>
          <a:prstGeom prst="rect">
            <a:avLst/>
          </a:prstGeom>
          <a:solidFill>
            <a:srgbClr val="FFFF00"/>
          </a:solidFill>
          <a:ln w="38100">
            <a:solidFill>
              <a:schemeClr val="bg2">
                <a:lumMod val="20000"/>
                <a:lumOff val="80000"/>
              </a:schemeClr>
            </a:solidFill>
            <a:miter lim="800000"/>
            <a:headEnd/>
            <a:tailEnd/>
          </a:ln>
        </p:spPr>
      </p:pic>
      <p:sp>
        <p:nvSpPr>
          <p:cNvPr id="4" name="Rectangle 3"/>
          <p:cNvSpPr/>
          <p:nvPr/>
        </p:nvSpPr>
        <p:spPr>
          <a:xfrm>
            <a:off x="304800" y="228600"/>
            <a:ext cx="8610600" cy="400110"/>
          </a:xfrm>
          <a:prstGeom prst="rect">
            <a:avLst/>
          </a:prstGeom>
          <a:solidFill>
            <a:srgbClr val="FFFF00"/>
          </a:solidFill>
          <a:ln>
            <a:solidFill>
              <a:schemeClr val="bg2">
                <a:lumMod val="20000"/>
                <a:lumOff val="80000"/>
              </a:schemeClr>
            </a:solidFill>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000" dirty="0">
                <a:solidFill>
                  <a:srgbClr val="00B050"/>
                </a:solidFill>
                <a:effectLst>
                  <a:outerShdw blurRad="38100" dist="38100" dir="2700000" algn="tl">
                    <a:srgbClr val="000000">
                      <a:alpha val="43137"/>
                    </a:srgbClr>
                  </a:outerShdw>
                </a:effectLst>
              </a:rPr>
              <a:t>http://www.soe.ae/Abu_Frontpage.aspx?m=209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785813" y="285750"/>
            <a:ext cx="6829425" cy="654050"/>
          </a:xfrm>
          <a:prstGeom prst="rect">
            <a:avLst/>
          </a:prstGeom>
          <a:noFill/>
          <a:ln>
            <a:noFill/>
            <a:miter lim="800000"/>
            <a:headEnd/>
            <a:tailEnd/>
          </a:ln>
        </p:spPr>
        <p:txBody>
          <a:bodyPr anchor="ctr"/>
          <a:lstStyle/>
          <a:p>
            <a:pPr eaLnBrk="1" hangingPunct="1">
              <a:defRPr/>
            </a:pPr>
            <a:r>
              <a:rPr lang="ar-EG" sz="3600" dirty="0" smtClean="0"/>
              <a:t>نظرة على الجلسات</a:t>
            </a:r>
            <a:endParaRPr lang="en-US" sz="3600" dirty="0" smtClean="0"/>
          </a:p>
        </p:txBody>
      </p:sp>
      <p:sp>
        <p:nvSpPr>
          <p:cNvPr id="39939" name="Rectangle 3"/>
          <p:cNvSpPr>
            <a:spLocks noGrp="1" noChangeArrowheads="1"/>
          </p:cNvSpPr>
          <p:nvPr>
            <p:ph type="body" idx="4294967295"/>
          </p:nvPr>
        </p:nvSpPr>
        <p:spPr>
          <a:xfrm>
            <a:off x="539750" y="2420938"/>
            <a:ext cx="8229600" cy="2808287"/>
          </a:xfrm>
        </p:spPr>
        <p:txBody>
          <a:bodyPr/>
          <a:lstStyle/>
          <a:p>
            <a:pPr algn="r" rtl="1" eaLnBrk="1" hangingPunct="1">
              <a:lnSpc>
                <a:spcPct val="90000"/>
              </a:lnSpc>
            </a:pPr>
            <a:r>
              <a:rPr lang="ar-EG" b="1" dirty="0" smtClean="0">
                <a:solidFill>
                  <a:schemeClr val="bg2"/>
                </a:solidFill>
              </a:rPr>
              <a:t>الجلسة الأولى: مقدمة</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الثانية: الإعداد لعملية الإتصال</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الثالثة: اختيار المنتجات</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الرابعة: كيف نقوم بالعمل؟</a:t>
            </a:r>
            <a:endParaRPr lang="en-US" b="1" dirty="0" smtClean="0">
              <a:solidFill>
                <a:schemeClr val="bg2"/>
              </a:solidFill>
            </a:endParaRPr>
          </a:p>
          <a:p>
            <a:pPr algn="r" rtl="1" eaLnBrk="1" hangingPunct="1">
              <a:lnSpc>
                <a:spcPct val="90000"/>
              </a:lnSpc>
            </a:pPr>
            <a:r>
              <a:rPr lang="ar-EG" b="1" dirty="0" smtClean="0"/>
              <a:t>الجلسة الخامسة: التواصل</a:t>
            </a:r>
            <a:endParaRPr lang="en-US"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839490" y="-99392"/>
            <a:ext cx="6900862" cy="1271042"/>
          </a:xfrm>
          <a:prstGeom prst="rect">
            <a:avLst/>
          </a:prstGeom>
          <a:noFill/>
          <a:ln>
            <a:noFill/>
            <a:miter lim="800000"/>
            <a:headEnd/>
            <a:tailEnd/>
          </a:ln>
        </p:spPr>
        <p:txBody>
          <a:bodyPr anchor="ctr"/>
          <a:lstStyle/>
          <a:p>
            <a:pPr eaLnBrk="1" hangingPunct="1">
              <a:defRPr/>
            </a:pPr>
            <a:r>
              <a:rPr lang="ar-EG" sz="2800" kern="1200" dirty="0" smtClean="0"/>
              <a:t>تمرين: عمل </a:t>
            </a:r>
            <a:r>
              <a:rPr lang="ar-SA" sz="2800" kern="1200" dirty="0" smtClean="0"/>
              <a:t>رسم تخطيطي </a:t>
            </a:r>
            <a:r>
              <a:rPr lang="ar-EG" sz="2800" kern="1200" dirty="0" smtClean="0"/>
              <a:t>ل</a:t>
            </a:r>
            <a:r>
              <a:rPr lang="ar-SA" sz="2800" kern="1200" dirty="0" smtClean="0"/>
              <a:t>مخرجات الاتصال القائمة</a:t>
            </a:r>
            <a:endParaRPr lang="en-US" sz="2800" kern="1200" dirty="0" smtClean="0"/>
          </a:p>
        </p:txBody>
      </p:sp>
      <p:sp>
        <p:nvSpPr>
          <p:cNvPr id="11267" name="Rectangle 3"/>
          <p:cNvSpPr>
            <a:spLocks noGrp="1" noChangeArrowheads="1"/>
          </p:cNvSpPr>
          <p:nvPr>
            <p:ph type="body" idx="4294967295"/>
          </p:nvPr>
        </p:nvSpPr>
        <p:spPr>
          <a:xfrm>
            <a:off x="468313" y="1773238"/>
            <a:ext cx="8229600" cy="4751387"/>
          </a:xfrm>
        </p:spPr>
        <p:txBody>
          <a:bodyPr/>
          <a:lstStyle/>
          <a:p>
            <a:pPr marL="0" indent="0" algn="just" rtl="1" eaLnBrk="1" hangingPunct="1">
              <a:lnSpc>
                <a:spcPct val="90000"/>
              </a:lnSpc>
              <a:buFontTx/>
              <a:buNone/>
            </a:pPr>
            <a:r>
              <a:rPr lang="ar-EG" sz="2600" dirty="0" smtClean="0"/>
              <a:t>ناقش تجارب العمل التي مررت بها  مستخدماً أنماط اتصال وقنوات توزيع مختلفة، سواء كانت </a:t>
            </a:r>
            <a:r>
              <a:rPr lang="ar-EG" sz="2600" b="1" dirty="0" smtClean="0"/>
              <a:t>تقليدية</a:t>
            </a:r>
            <a:r>
              <a:rPr lang="ar-EG" sz="2600" dirty="0" smtClean="0"/>
              <a:t> (مثل المطبوع منها) أو </a:t>
            </a:r>
            <a:r>
              <a:rPr lang="ar-EG" sz="2600" b="1" dirty="0" smtClean="0"/>
              <a:t>غير تقليدية </a:t>
            </a:r>
            <a:r>
              <a:rPr lang="ar-EG" sz="2600" dirty="0" smtClean="0"/>
              <a:t>(مثل الإلكتروني</a:t>
            </a:r>
            <a:r>
              <a:rPr lang="ar-BH" sz="2600" dirty="0" smtClean="0"/>
              <a:t>ة</a:t>
            </a:r>
            <a:r>
              <a:rPr lang="ar-EG" sz="2600" dirty="0" smtClean="0"/>
              <a:t> / متعدد الوسائط الإعلامية، والتفاعلي منها).</a:t>
            </a:r>
          </a:p>
          <a:p>
            <a:pPr algn="just" rtl="1" eaLnBrk="1" hangingPunct="1">
              <a:lnSpc>
                <a:spcPct val="90000"/>
              </a:lnSpc>
              <a:buFontTx/>
              <a:buNone/>
            </a:pPr>
            <a:endParaRPr lang="en-US" sz="2400" dirty="0" smtClean="0"/>
          </a:p>
          <a:p>
            <a:pPr algn="just" rtl="1" eaLnBrk="1" hangingPunct="1">
              <a:lnSpc>
                <a:spcPct val="90000"/>
              </a:lnSpc>
              <a:buClr>
                <a:schemeClr val="tx1"/>
              </a:buClr>
              <a:buFont typeface="Arial" pitchFamily="34" charset="0"/>
              <a:buChar char="•"/>
            </a:pPr>
            <a:r>
              <a:rPr lang="ar-SA" sz="2600" dirty="0" smtClean="0"/>
              <a:t>ما هي الملاحظات التي خرجت بها، والخبرة التي اكتسبتها من استخدام أنماط مختلفة للاتصال؟</a:t>
            </a:r>
            <a:endParaRPr lang="ar-EG" sz="2600" dirty="0" smtClean="0"/>
          </a:p>
          <a:p>
            <a:pPr algn="just" rtl="1" eaLnBrk="1" hangingPunct="1">
              <a:lnSpc>
                <a:spcPct val="90000"/>
              </a:lnSpc>
              <a:buClr>
                <a:schemeClr val="tx1"/>
              </a:buClr>
              <a:buFont typeface="Arial" pitchFamily="34" charset="0"/>
              <a:buChar char="•"/>
            </a:pPr>
            <a:r>
              <a:rPr lang="ar-SA" sz="2600" dirty="0" smtClean="0"/>
              <a:t>ما هي النتائج التي حققتها إن كنت بالفعل حققت أي نتائج</a:t>
            </a:r>
            <a:r>
              <a:rPr lang="ar-EG" sz="2600" dirty="0" smtClean="0"/>
              <a:t>؟</a:t>
            </a:r>
            <a:endParaRPr lang="en-US" sz="26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8688" y="285750"/>
            <a:ext cx="6900862"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توزيع المخرجات</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ضمان شبكة توزيع جيدة.</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ضمان توافق قائمة التوزيع مع الفئات المستهدفة وتحديثها إذا لزم الأمر.</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النظر في طرق مختلفة لتعميم/ وتوزيع المخرجات.</a:t>
            </a:r>
          </a:p>
          <a:p>
            <a:pPr marL="342900" marR="0" lvl="0" indent="-342900" algn="just" defTabSz="914400" rtl="1" eaLnBrk="1" fontAlgn="base" latinLnBrk="0" hangingPunct="1">
              <a:lnSpc>
                <a:spcPct val="9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just" rtl="1">
              <a:lnSpc>
                <a:spcPct val="90000"/>
              </a:lnSpc>
              <a:spcBef>
                <a:spcPct val="20000"/>
              </a:spcBef>
              <a:buFontTx/>
              <a:buChar char="•"/>
              <a:defRPr/>
            </a:pPr>
            <a:r>
              <a:rPr lang="ar-BH" sz="2800" kern="0" dirty="0" smtClean="0">
                <a:latin typeface="+mn-lt"/>
                <a:cs typeface="+mn-cs"/>
              </a:rPr>
              <a:t>فكر جيداً</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r>
              <a:rPr kumimoji="0" lang="ar-BH" sz="2800" b="0" i="0" u="none" strike="noStrike" kern="0" cap="none" spc="0" normalizeH="0" baseline="0" noProof="0" dirty="0" smtClean="0">
                <a:ln>
                  <a:noFill/>
                </a:ln>
                <a:solidFill>
                  <a:schemeClr val="tx1"/>
                </a:solidFill>
                <a:effectLst/>
                <a:uLnTx/>
                <a:uFillTx/>
                <a:latin typeface="+mn-lt"/>
                <a:ea typeface="+mn-ea"/>
                <a:cs typeface="+mn-cs"/>
              </a:rPr>
              <a:t>و</a:t>
            </a:r>
            <a:r>
              <a:rPr lang="ar-SY" sz="2800" kern="0" dirty="0" smtClean="0"/>
              <a:t>لفترة </a:t>
            </a:r>
            <a:r>
              <a:rPr lang="ar-SY" sz="2800" kern="0" dirty="0" smtClean="0"/>
              <a:t>طويلة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بعد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ظهور منتجك </a:t>
            </a:r>
            <a:r>
              <a:rPr lang="ar-BH" sz="2800" kern="0" dirty="0" smtClean="0"/>
              <a:t>في </a:t>
            </a:r>
            <a:r>
              <a:rPr lang="ar-SY" sz="2800" kern="0" dirty="0" smtClean="0"/>
              <a:t>عملية التوزيع </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r>
              <a:rPr kumimoji="0" lang="ar-SY" sz="2800" b="0" i="0" u="none" strike="noStrike" kern="0" cap="none" spc="0" normalizeH="0" baseline="0" noProof="0" dirty="0" smtClean="0">
                <a:ln>
                  <a:noFill/>
                </a:ln>
                <a:solidFill>
                  <a:schemeClr val="tx1"/>
                </a:solidFill>
                <a:effectLst/>
                <a:uLnTx/>
                <a:uFillTx/>
                <a:latin typeface="+mn-lt"/>
                <a:ea typeface="+mn-ea"/>
                <a:cs typeface="+mn-cs"/>
              </a:rPr>
              <a:t>حتى لو كان من الصعب القيام </a:t>
            </a:r>
            <a:r>
              <a:rPr kumimoji="0" lang="ar-SY" sz="2800" b="0" i="0" u="none" strike="noStrike" kern="0" cap="none" spc="0" normalizeH="0" baseline="0" noProof="0" dirty="0" smtClean="0">
                <a:ln>
                  <a:noFill/>
                </a:ln>
                <a:solidFill>
                  <a:schemeClr val="tx1"/>
                </a:solidFill>
                <a:effectLst/>
                <a:uLnTx/>
                <a:uFillTx/>
                <a:latin typeface="+mn-lt"/>
                <a:ea typeface="+mn-ea"/>
                <a:cs typeface="+mn-cs"/>
              </a:rPr>
              <a:t>ب</a:t>
            </a:r>
            <a:r>
              <a:rPr kumimoji="0" lang="ar-BH" sz="2800" b="0" i="0" u="none" strike="noStrike" kern="0" cap="none" spc="0" normalizeH="0" baseline="0" noProof="0" dirty="0" smtClean="0">
                <a:ln>
                  <a:noFill/>
                </a:ln>
                <a:solidFill>
                  <a:schemeClr val="tx1"/>
                </a:solidFill>
                <a:effectLst/>
                <a:uLnTx/>
                <a:uFillTx/>
                <a:latin typeface="+mn-lt"/>
                <a:ea typeface="+mn-ea"/>
                <a:cs typeface="+mn-cs"/>
              </a:rPr>
              <a:t>ذلك</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14438" y="357188"/>
            <a:ext cx="6335712" cy="57150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smtClean="0">
                <a:ln>
                  <a:noFill/>
                </a:ln>
                <a:solidFill>
                  <a:schemeClr val="tx2"/>
                </a:solidFill>
                <a:effectLst/>
                <a:uLnTx/>
                <a:uFillTx/>
                <a:latin typeface="+mj-lt"/>
                <a:ea typeface="+mj-ea"/>
                <a:cs typeface="+mj-cs"/>
              </a:rPr>
              <a:t>التعامل مع وسائل الإعلام</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68313" y="1773238"/>
            <a:ext cx="820737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أقم علاقة إستراتيجية مع وسائل الإعلام</a:t>
            </a: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endParaRPr kumimoji="0" lang="ar-SY"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يمكن أن تكون  قنوات الاتصال بالإعلام عبر النشرات الإخبارية / المؤتمرات الصحفية، موجز إخباري، أو يوم إعلامي.</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bwMode="auto">
          <a:xfrm>
            <a:off x="928662" y="285728"/>
            <a:ext cx="6972320" cy="654032"/>
          </a:xfrm>
          <a:prstGeom prst="rect">
            <a:avLst/>
          </a:prstGeom>
          <a:noFill/>
          <a:ln>
            <a:noFill/>
            <a:miter lim="800000"/>
            <a:headEnd/>
            <a:tailEnd/>
          </a:ln>
        </p:spPr>
        <p:txBody>
          <a:bodyPr anchor="ctr"/>
          <a:lstStyle/>
          <a:p>
            <a:pPr eaLnBrk="1" hangingPunct="1">
              <a:defRPr/>
            </a:pPr>
            <a:r>
              <a:rPr lang="ar-EG" sz="3600" dirty="0" smtClean="0"/>
              <a:t>إعداد ملف صحفي</a:t>
            </a:r>
            <a:endParaRPr lang="en-US" sz="3600" dirty="0" smtClean="0"/>
          </a:p>
        </p:txBody>
      </p:sp>
      <p:sp>
        <p:nvSpPr>
          <p:cNvPr id="57349" name="Rectangle 3"/>
          <p:cNvSpPr>
            <a:spLocks noGrp="1" noChangeArrowheads="1"/>
          </p:cNvSpPr>
          <p:nvPr>
            <p:ph type="body" idx="4294967295"/>
          </p:nvPr>
        </p:nvSpPr>
        <p:spPr>
          <a:xfrm>
            <a:off x="457200" y="1600200"/>
            <a:ext cx="8229600" cy="4853136"/>
          </a:xfrm>
        </p:spPr>
        <p:txBody>
          <a:bodyPr/>
          <a:lstStyle/>
          <a:p>
            <a:pPr algn="just" rtl="1" eaLnBrk="1" hangingPunct="1"/>
            <a:r>
              <a:rPr lang="ar-EG" sz="3400" dirty="0" smtClean="0"/>
              <a:t>يساعد الملف الصحفي الصحفيين على استخدام المعلومات التي </a:t>
            </a:r>
            <a:r>
              <a:rPr lang="ar-BH" sz="3400" dirty="0" smtClean="0"/>
              <a:t>توفرها</a:t>
            </a:r>
            <a:r>
              <a:rPr lang="ar-EG" sz="3400" dirty="0" smtClean="0"/>
              <a:t> </a:t>
            </a:r>
            <a:r>
              <a:rPr lang="ar-EG" sz="3400" dirty="0" smtClean="0"/>
              <a:t>لهم، مما يحسن من فرص حصولك على تغطية إعلامية.</a:t>
            </a:r>
            <a:endParaRPr lang="en-US" sz="3400" dirty="0" smtClean="0"/>
          </a:p>
          <a:p>
            <a:pPr algn="just" rtl="1" eaLnBrk="1" hangingPunct="1"/>
            <a:endParaRPr lang="en-US" sz="2800" dirty="0" smtClean="0"/>
          </a:p>
          <a:p>
            <a:pPr algn="just" rtl="1" eaLnBrk="1" hangingPunct="1"/>
            <a:r>
              <a:rPr lang="ar-EG" sz="3400" dirty="0" smtClean="0"/>
              <a:t>ويعتبر تضمين ما يلي ممارسة جيدة:</a:t>
            </a:r>
            <a:endParaRPr lang="en-US" sz="3400" dirty="0" smtClean="0"/>
          </a:p>
          <a:p>
            <a:pPr lvl="1" algn="just" rtl="1" eaLnBrk="1" hangingPunct="1">
              <a:buFont typeface="Webdings" pitchFamily="18" charset="2"/>
              <a:buChar char="a"/>
            </a:pPr>
            <a:r>
              <a:rPr lang="ar-EG" dirty="0" smtClean="0"/>
              <a:t>معلومات حول المنظمة </a:t>
            </a:r>
            <a:r>
              <a:rPr lang="ar-BH" dirty="0" smtClean="0"/>
              <a:t>المسئولة عن إعداد ا</a:t>
            </a:r>
            <a:r>
              <a:rPr lang="ar-EG" dirty="0" smtClean="0"/>
              <a:t>لتقرير</a:t>
            </a:r>
            <a:r>
              <a:rPr lang="ar-EG" dirty="0" smtClean="0"/>
              <a:t>.</a:t>
            </a:r>
          </a:p>
          <a:p>
            <a:pPr lvl="1" algn="just" rtl="1" eaLnBrk="1" hangingPunct="1">
              <a:buFont typeface="Webdings" pitchFamily="18" charset="2"/>
              <a:buChar char="a"/>
            </a:pPr>
            <a:r>
              <a:rPr lang="ar-EG" dirty="0" smtClean="0"/>
              <a:t>ملخص تنفيذي لإبراز النتائج الأساسية التي خلص إليها التقرير</a:t>
            </a:r>
          </a:p>
          <a:p>
            <a:pPr lvl="1" algn="just" rtl="1" eaLnBrk="1" hangingPunct="1">
              <a:buFont typeface="Webdings" pitchFamily="18" charset="2"/>
              <a:buChar char="a"/>
            </a:pPr>
            <a:r>
              <a:rPr lang="ar-EG" dirty="0" smtClean="0"/>
              <a:t>بيان صحفي</a:t>
            </a:r>
          </a:p>
          <a:p>
            <a:pPr lvl="1" algn="just" rtl="1" eaLnBrk="1" hangingPunct="1">
              <a:buFont typeface="Webdings" pitchFamily="18" charset="2"/>
              <a:buChar char="a"/>
            </a:pPr>
            <a:r>
              <a:rPr lang="ar-EG" dirty="0" smtClean="0"/>
              <a:t>بعض الرسوم البيانية</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1538" y="357166"/>
            <a:ext cx="6543692" cy="582594"/>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dirty="0" smtClean="0">
                <a:ln>
                  <a:noFill/>
                </a:ln>
                <a:solidFill>
                  <a:schemeClr val="tx2"/>
                </a:solidFill>
                <a:effectLst/>
                <a:uLnTx/>
                <a:uFillTx/>
                <a:latin typeface="+mj-lt"/>
                <a:ea typeface="+mj-ea"/>
                <a:cs typeface="+mj-cs"/>
              </a:rPr>
              <a:t>ال</a:t>
            </a:r>
            <a:r>
              <a:rPr kumimoji="0" lang="ar-SA" sz="3600" b="0" i="0" u="none" strike="noStrike" kern="0" cap="none" spc="0" normalizeH="0" baseline="0" noProof="0" dirty="0" smtClean="0">
                <a:ln>
                  <a:noFill/>
                </a:ln>
                <a:solidFill>
                  <a:schemeClr val="tx2"/>
                </a:solidFill>
                <a:effectLst/>
                <a:uLnTx/>
                <a:uFillTx/>
                <a:latin typeface="+mj-lt"/>
                <a:ea typeface="+mj-ea"/>
                <a:cs typeface="+mj-cs"/>
              </a:rPr>
              <a:t>بيان </a:t>
            </a:r>
            <a:r>
              <a:rPr kumimoji="0" lang="ar-SY" sz="3600" b="0" i="0" u="none" strike="noStrike" kern="0" cap="none" spc="0" normalizeH="0" baseline="0" noProof="0" dirty="0" smtClean="0">
                <a:ln>
                  <a:noFill/>
                </a:ln>
                <a:solidFill>
                  <a:schemeClr val="tx2"/>
                </a:solidFill>
                <a:effectLst/>
                <a:uLnTx/>
                <a:uFillTx/>
                <a:latin typeface="+mj-lt"/>
                <a:ea typeface="+mj-ea"/>
                <a:cs typeface="+mj-cs"/>
              </a:rPr>
              <a:t>ال</a:t>
            </a:r>
            <a:r>
              <a:rPr kumimoji="0" lang="ar-SA" sz="3600" b="0" i="0" u="none" strike="noStrike" kern="0" cap="none" spc="0" normalizeH="0" baseline="0" noProof="0" dirty="0" smtClean="0">
                <a:ln>
                  <a:noFill/>
                </a:ln>
                <a:solidFill>
                  <a:schemeClr val="tx2"/>
                </a:solidFill>
                <a:effectLst/>
                <a:uLnTx/>
                <a:uFillTx/>
                <a:latin typeface="+mj-lt"/>
                <a:ea typeface="+mj-ea"/>
                <a:cs typeface="+mj-cs"/>
              </a:rPr>
              <a:t>صحفي</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28596" y="2571744"/>
            <a:ext cx="8229600" cy="1900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0" algn="just" defTabSz="914400" rtl="1" eaLnBrk="1" fontAlgn="base" latinLnBrk="0" hangingPunct="1">
              <a:lnSpc>
                <a:spcPct val="100000"/>
              </a:lnSpc>
              <a:spcBef>
                <a:spcPct val="20000"/>
              </a:spcBef>
              <a:spcAft>
                <a:spcPct val="0"/>
              </a:spcAft>
              <a:buClrTx/>
              <a:buSzTx/>
              <a:buFontTx/>
              <a:buNone/>
              <a:tabLst/>
              <a:defRPr/>
            </a:pPr>
            <a:r>
              <a:rPr kumimoji="0" lang="ar-SY" sz="3200" b="0" i="0" u="none" strike="noStrike" kern="0" cap="none" spc="0" normalizeH="0" baseline="0" noProof="0" dirty="0" smtClean="0">
                <a:ln>
                  <a:noFill/>
                </a:ln>
                <a:solidFill>
                  <a:schemeClr val="tx1"/>
                </a:solidFill>
                <a:effectLst/>
                <a:uLnTx/>
                <a:uFillTx/>
                <a:latin typeface="+mn-lt"/>
                <a:ea typeface="+mn-ea"/>
                <a:cs typeface="+mn-cs"/>
              </a:rPr>
              <a:t>بيان مكتوب معد للتوزيع على وسائل </a:t>
            </a:r>
            <a:r>
              <a:rPr kumimoji="0" lang="ar-SY" sz="3200" b="0" i="0" u="none" strike="noStrike" kern="0" cap="none" spc="0" normalizeH="0" baseline="0" noProof="0" dirty="0" smtClean="0">
                <a:ln>
                  <a:noFill/>
                </a:ln>
                <a:solidFill>
                  <a:schemeClr val="tx1"/>
                </a:solidFill>
                <a:effectLst/>
                <a:uLnTx/>
                <a:uFillTx/>
                <a:latin typeface="+mn-lt"/>
                <a:ea typeface="+mn-ea"/>
                <a:cs typeface="+mn-cs"/>
              </a:rPr>
              <a:t>الإعلام</a:t>
            </a:r>
            <a:r>
              <a:rPr kumimoji="0" lang="ar-BH" sz="3200" b="0" i="0" u="none" strike="noStrike" kern="0" cap="none" spc="0" normalizeH="0" baseline="0" noProof="0" dirty="0" smtClean="0">
                <a:ln>
                  <a:noFill/>
                </a:ln>
                <a:solidFill>
                  <a:schemeClr val="tx1"/>
                </a:solidFill>
                <a:effectLst/>
                <a:uLnTx/>
                <a:uFillTx/>
                <a:latin typeface="+mn-lt"/>
                <a:ea typeface="+mn-ea"/>
                <a:cs typeface="+mn-cs"/>
              </a:rPr>
              <a:t> بحيث</a:t>
            </a:r>
            <a:r>
              <a:rPr kumimoji="0" lang="ar-SY" sz="3200" b="0" i="0" u="none" strike="noStrike" kern="0" cap="none" spc="0" normalizeH="0" baseline="0" noProof="0" dirty="0" smtClean="0">
                <a:ln>
                  <a:noFill/>
                </a:ln>
                <a:solidFill>
                  <a:schemeClr val="tx1"/>
                </a:solidFill>
                <a:effectLst/>
                <a:uLnTx/>
                <a:uFillTx/>
                <a:latin typeface="+mn-lt"/>
                <a:ea typeface="+mn-ea"/>
                <a:cs typeface="+mn-cs"/>
              </a:rPr>
              <a:t> </a:t>
            </a:r>
            <a:r>
              <a:rPr kumimoji="0" lang="ar-SA" sz="3200" b="0" i="0" u="none" strike="noStrike" kern="0" cap="none" spc="0" normalizeH="0" baseline="0" noProof="0" dirty="0" smtClean="0">
                <a:ln>
                  <a:noFill/>
                </a:ln>
                <a:solidFill>
                  <a:schemeClr val="tx1"/>
                </a:solidFill>
                <a:effectLst/>
                <a:uLnTx/>
                <a:uFillTx/>
                <a:latin typeface="+mn-lt"/>
                <a:ea typeface="+mn-ea"/>
                <a:cs typeface="+mn-cs"/>
              </a:rPr>
              <a:t>يحتوي على بيانات أساسية عن القضية </a:t>
            </a:r>
            <a:r>
              <a:rPr kumimoji="0" lang="ar-BH" sz="3200" b="0" i="0" u="none" strike="noStrike" kern="0" cap="none" spc="0" normalizeH="0" baseline="0" noProof="0" dirty="0" smtClean="0">
                <a:ln>
                  <a:noFill/>
                </a:ln>
                <a:solidFill>
                  <a:schemeClr val="tx1"/>
                </a:solidFill>
                <a:effectLst/>
                <a:uLnTx/>
                <a:uFillTx/>
                <a:latin typeface="+mn-lt"/>
                <a:ea typeface="+mn-ea"/>
                <a:cs typeface="+mn-cs"/>
              </a:rPr>
              <a:t>و</a:t>
            </a:r>
            <a:r>
              <a:rPr kumimoji="0" lang="ar-SY" sz="3200" b="0" i="0" u="none" strike="noStrike" kern="0" cap="none" spc="0" normalizeH="0" baseline="0" noProof="0" dirty="0" smtClean="0">
                <a:ln>
                  <a:noFill/>
                </a:ln>
                <a:solidFill>
                  <a:schemeClr val="tx1"/>
                </a:solidFill>
                <a:effectLst/>
                <a:uLnTx/>
                <a:uFillTx/>
                <a:latin typeface="+mn-lt"/>
                <a:ea typeface="+mn-ea"/>
                <a:cs typeface="+mn-cs"/>
              </a:rPr>
              <a:t>يأخذ </a:t>
            </a:r>
            <a:r>
              <a:rPr kumimoji="0" lang="ar-SY" sz="3200" b="0" i="0" u="none" strike="noStrike" kern="0" cap="none" spc="0" normalizeH="0" baseline="0" noProof="0" dirty="0" smtClean="0">
                <a:ln>
                  <a:noFill/>
                </a:ln>
                <a:solidFill>
                  <a:schemeClr val="tx1"/>
                </a:solidFill>
                <a:effectLst/>
                <a:uLnTx/>
                <a:uFillTx/>
                <a:latin typeface="+mn-lt"/>
                <a:ea typeface="+mn-ea"/>
                <a:cs typeface="+mn-cs"/>
              </a:rPr>
              <a:t>بعين الاعتبار ما يتوقعه </a:t>
            </a:r>
            <a:r>
              <a:rPr kumimoji="0" lang="ar-SY" sz="3200" b="0" i="0" u="none" strike="noStrike" kern="0" cap="none" spc="0" normalizeH="0" baseline="0" noProof="0" dirty="0" smtClean="0">
                <a:ln>
                  <a:noFill/>
                </a:ln>
                <a:solidFill>
                  <a:schemeClr val="tx1"/>
                </a:solidFill>
                <a:effectLst/>
                <a:uLnTx/>
                <a:uFillTx/>
                <a:latin typeface="+mn-lt"/>
                <a:ea typeface="+mn-ea"/>
                <a:cs typeface="+mn-cs"/>
              </a:rPr>
              <a:t>الصحفيون </a:t>
            </a:r>
            <a:r>
              <a:rPr kumimoji="0" lang="ar-SY" sz="3200" b="0" i="0" u="none" strike="noStrike" kern="0" cap="none" spc="0" normalizeH="0" baseline="0" noProof="0" dirty="0" smtClean="0">
                <a:ln>
                  <a:noFill/>
                </a:ln>
                <a:solidFill>
                  <a:schemeClr val="tx1"/>
                </a:solidFill>
                <a:effectLst/>
                <a:uLnTx/>
                <a:uFillTx/>
                <a:latin typeface="+mn-lt"/>
                <a:ea typeface="+mn-ea"/>
                <a:cs typeface="+mn-cs"/>
              </a:rPr>
              <a:t>من محتوى ليتمكنوا من قراءته وبثه.</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bwMode="auto">
          <a:xfrm>
            <a:off x="857224" y="214290"/>
            <a:ext cx="6829444" cy="654032"/>
          </a:xfrm>
          <a:prstGeom prst="rect">
            <a:avLst/>
          </a:prstGeom>
          <a:noFill/>
          <a:ln>
            <a:noFill/>
            <a:miter lim="800000"/>
            <a:headEnd/>
            <a:tailEnd/>
          </a:ln>
        </p:spPr>
        <p:txBody>
          <a:bodyPr anchor="ctr"/>
          <a:lstStyle/>
          <a:p>
            <a:pPr eaLnBrk="1" hangingPunct="1">
              <a:defRPr/>
            </a:pPr>
            <a:r>
              <a:rPr lang="ar-EG" sz="3200" dirty="0" smtClean="0"/>
              <a:t>قائمة العناصر الضرورية في البيان الصحفي</a:t>
            </a:r>
            <a:endParaRPr lang="en-US" sz="3200" dirty="0"/>
          </a:p>
        </p:txBody>
      </p:sp>
      <p:sp>
        <p:nvSpPr>
          <p:cNvPr id="59397" name="Rectangle 3"/>
          <p:cNvSpPr>
            <a:spLocks noGrp="1" noChangeArrowheads="1"/>
          </p:cNvSpPr>
          <p:nvPr>
            <p:ph type="body" idx="4294967295"/>
          </p:nvPr>
        </p:nvSpPr>
        <p:spPr/>
        <p:txBody>
          <a:bodyPr/>
          <a:lstStyle/>
          <a:p>
            <a:pPr lvl="0" algn="r" rtl="1">
              <a:spcBef>
                <a:spcPts val="600"/>
              </a:spcBef>
              <a:spcAft>
                <a:spcPts val="600"/>
              </a:spcAft>
            </a:pPr>
            <a:r>
              <a:rPr lang="ar-EG" sz="2800" dirty="0" smtClean="0"/>
              <a:t>ترويسة المنظمة / الإدارة، واسمها، وعنوانها، ورقم هاتفها، وبريدها الإلكتروني، وعنوان موقعها على شبكة الإنترنت؛</a:t>
            </a:r>
            <a:endParaRPr lang="en-US" sz="2800" dirty="0" smtClean="0"/>
          </a:p>
          <a:p>
            <a:pPr lvl="0" algn="r" rtl="1">
              <a:spcBef>
                <a:spcPts val="600"/>
              </a:spcBef>
              <a:spcAft>
                <a:spcPts val="600"/>
              </a:spcAft>
            </a:pPr>
            <a:r>
              <a:rPr lang="ar-EG" sz="2800" dirty="0" smtClean="0"/>
              <a:t>كلمة </a:t>
            </a:r>
            <a:r>
              <a:rPr lang="ar-EG" sz="2800" b="1" dirty="0" smtClean="0"/>
              <a:t>بيان صحفي </a:t>
            </a:r>
            <a:r>
              <a:rPr lang="ar-EG" sz="2800" dirty="0" smtClean="0"/>
              <a:t>مكتوبة بحروف كبيرة؛</a:t>
            </a:r>
            <a:endParaRPr lang="en-US" sz="2800" dirty="0" smtClean="0"/>
          </a:p>
          <a:p>
            <a:pPr lvl="0" algn="r" rtl="1">
              <a:spcBef>
                <a:spcPts val="600"/>
              </a:spcBef>
              <a:spcAft>
                <a:spcPts val="600"/>
              </a:spcAft>
            </a:pPr>
            <a:r>
              <a:rPr lang="ar-EG" sz="2800" dirty="0" smtClean="0"/>
              <a:t>اسم الشخص المسئول ووسيلة الاتصال به؛</a:t>
            </a:r>
            <a:endParaRPr lang="en-US" sz="2800" dirty="0" smtClean="0"/>
          </a:p>
          <a:p>
            <a:pPr lvl="0" algn="r" rtl="1">
              <a:spcBef>
                <a:spcPts val="600"/>
              </a:spcBef>
              <a:spcAft>
                <a:spcPts val="600"/>
              </a:spcAft>
            </a:pPr>
            <a:r>
              <a:rPr lang="ar-EG" sz="2800" dirty="0" smtClean="0"/>
              <a:t>كلمة ”للإصدار الفوري“ أو تاريخ الإصدار مكتوبة بحروف كبيرة؛</a:t>
            </a:r>
            <a:endParaRPr lang="en-US" sz="2800" dirty="0" smtClean="0"/>
          </a:p>
          <a:p>
            <a:pPr lvl="0" algn="r" rtl="1">
              <a:spcBef>
                <a:spcPts val="600"/>
              </a:spcBef>
              <a:spcAft>
                <a:spcPts val="600"/>
              </a:spcAft>
            </a:pPr>
            <a:r>
              <a:rPr lang="ar-EG" sz="2800" dirty="0" smtClean="0"/>
              <a:t>العنوان أو المانشيت مكتوب بحروف داكنة / كبيرة،</a:t>
            </a:r>
            <a:endParaRPr lang="en-US" sz="2800" dirty="0" smtClean="0"/>
          </a:p>
          <a:p>
            <a:pPr lvl="0" algn="r" rtl="1">
              <a:spcBef>
                <a:spcPts val="600"/>
              </a:spcBef>
              <a:spcAft>
                <a:spcPts val="600"/>
              </a:spcAft>
            </a:pPr>
            <a:r>
              <a:rPr lang="ar-EG" sz="2800" dirty="0" smtClean="0"/>
              <a:t>نص الموضوع: التاريخ / المدينة – مَن، ماذا، متى، أين، لمَ؛</a:t>
            </a:r>
            <a:endParaRPr lang="en-US" sz="2800" dirty="0" smtClean="0"/>
          </a:p>
          <a:p>
            <a:pPr lvl="0" algn="r" rtl="1" eaLnBrk="1" hangingPunct="1">
              <a:lnSpc>
                <a:spcPct val="90000"/>
              </a:lnSpc>
              <a:spcBef>
                <a:spcPts val="600"/>
              </a:spcBef>
              <a:spcAft>
                <a:spcPts val="600"/>
              </a:spcAft>
            </a:pPr>
            <a:r>
              <a:rPr lang="ar-EG" sz="2800" dirty="0" smtClean="0"/>
              <a:t>الخط الأساسي، أرقام الصفحات، الانتهاء بـ ###.</a:t>
            </a:r>
            <a:endParaRPr lang="en-US" sz="2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bwMode="auto">
          <a:xfrm>
            <a:off x="468313" y="142852"/>
            <a:ext cx="8229600" cy="785818"/>
          </a:xfrm>
          <a:prstGeom prst="rect">
            <a:avLst/>
          </a:prstGeom>
          <a:noFill/>
          <a:ln>
            <a:noFill/>
            <a:miter lim="800000"/>
            <a:headEnd/>
            <a:tailEnd/>
          </a:ln>
        </p:spPr>
        <p:txBody>
          <a:bodyPr anchor="ctr"/>
          <a:lstStyle/>
          <a:p>
            <a:pPr eaLnBrk="1" hangingPunct="1">
              <a:defRPr/>
            </a:pPr>
            <a:r>
              <a:rPr lang="ar-EG" sz="3200" dirty="0" smtClean="0"/>
              <a:t>مثال: بيان صحفي حول برتوكول كيوتو</a:t>
            </a:r>
            <a:r>
              <a:rPr lang="en-US" sz="3200" dirty="0" smtClean="0"/>
              <a:t/>
            </a:r>
            <a:br>
              <a:rPr lang="en-US" sz="3200" dirty="0" smtClean="0"/>
            </a:br>
            <a:r>
              <a:rPr lang="en-US" sz="3200" dirty="0" smtClean="0"/>
              <a:t>(</a:t>
            </a:r>
            <a:r>
              <a:rPr lang="ar-EG" sz="3200" dirty="0" smtClean="0"/>
              <a:t>نسخة مختصرة</a:t>
            </a:r>
            <a:r>
              <a:rPr lang="en-US" sz="3200" dirty="0" smtClean="0"/>
              <a:t>)</a:t>
            </a:r>
          </a:p>
        </p:txBody>
      </p:sp>
      <p:sp>
        <p:nvSpPr>
          <p:cNvPr id="60421" name="Rectangle 3"/>
          <p:cNvSpPr>
            <a:spLocks noGrp="1" noChangeArrowheads="1"/>
          </p:cNvSpPr>
          <p:nvPr>
            <p:ph type="body" idx="4294967295"/>
          </p:nvPr>
        </p:nvSpPr>
        <p:spPr>
          <a:xfrm>
            <a:off x="468313" y="1268413"/>
            <a:ext cx="8229600" cy="5257800"/>
          </a:xfrm>
        </p:spPr>
        <p:txBody>
          <a:bodyPr/>
          <a:lstStyle/>
          <a:p>
            <a:pPr algn="ctr" rtl="1">
              <a:buNone/>
            </a:pPr>
            <a:r>
              <a:rPr lang="ar-EG" sz="2000" dirty="0" smtClean="0"/>
              <a:t>بيان صحفي</a:t>
            </a:r>
            <a:endParaRPr lang="en-US" sz="2000" dirty="0" smtClean="0"/>
          </a:p>
          <a:p>
            <a:pPr algn="ctr" rtl="1">
              <a:buNone/>
            </a:pPr>
            <a:r>
              <a:rPr lang="ar-EG" sz="2000" dirty="0" smtClean="0"/>
              <a:t>للإصدار الفوري</a:t>
            </a:r>
            <a:endParaRPr lang="en-US" sz="2000" dirty="0" smtClean="0"/>
          </a:p>
          <a:p>
            <a:pPr algn="ctr" rtl="1">
              <a:buNone/>
            </a:pPr>
            <a:r>
              <a:rPr lang="ar-EG" sz="2000" dirty="0" smtClean="0"/>
              <a:t>الشخص المسئول: كارِن لاندمارك</a:t>
            </a:r>
            <a:endParaRPr lang="en-US" sz="2000" dirty="0" smtClean="0"/>
          </a:p>
          <a:p>
            <a:pPr algn="ctr" rtl="1">
              <a:buNone/>
            </a:pPr>
            <a:r>
              <a:rPr lang="ar-EG" sz="2000" dirty="0" smtClean="0"/>
              <a:t>ت المكتب: +4737035717</a:t>
            </a:r>
            <a:endParaRPr lang="en-US" sz="2000" dirty="0" smtClean="0"/>
          </a:p>
          <a:p>
            <a:pPr algn="ctr" rtl="1">
              <a:buNone/>
            </a:pPr>
            <a:r>
              <a:rPr lang="ar-EG" sz="2000" dirty="0" smtClean="0"/>
              <a:t>البريد الإلكتروني: </a:t>
            </a:r>
            <a:r>
              <a:rPr lang="en-US" sz="2000" u="sng" dirty="0" smtClean="0">
                <a:hlinkClick r:id="rId3"/>
              </a:rPr>
              <a:t>karen.landmark@grida.no</a:t>
            </a:r>
            <a:endParaRPr lang="en-US" sz="2000" dirty="0" smtClean="0"/>
          </a:p>
          <a:p>
            <a:pPr algn="ctr" rtl="1">
              <a:buNone/>
            </a:pPr>
            <a:r>
              <a:rPr lang="ar-EG" sz="2000" dirty="0" smtClean="0"/>
              <a:t>بروتوكول كيوتو – اليوم يبدأ عهد جديد</a:t>
            </a:r>
            <a:endParaRPr lang="en-US" sz="2000" dirty="0" smtClean="0"/>
          </a:p>
          <a:p>
            <a:pPr algn="just" rtl="1">
              <a:buNone/>
            </a:pPr>
            <a:r>
              <a:rPr lang="ar-EG" sz="2000" dirty="0" smtClean="0"/>
              <a:t>بعد أكثر من عشر سنوات من التفاوض، أصبح برتوكول كيوتو، بعد طول انتظار، بمثابة إلزام قانوني على البلدان التي قامت بالمصادقة عليه...</a:t>
            </a:r>
            <a:endParaRPr lang="en-US" sz="2000" dirty="0" smtClean="0"/>
          </a:p>
          <a:p>
            <a:pPr algn="just" rtl="1">
              <a:buNone/>
            </a:pPr>
            <a:r>
              <a:rPr lang="ar-EG" sz="2000" b="1" dirty="0" smtClean="0"/>
              <a:t>وقد تم التوصل إلى الهدف المنشود عام 2002، إلا أن الانبعاثات بدأت في الازدياد مرة أخرى</a:t>
            </a:r>
            <a:endParaRPr lang="en-US" sz="2000" dirty="0" smtClean="0"/>
          </a:p>
          <a:p>
            <a:pPr algn="just" rtl="1">
              <a:buNone/>
            </a:pPr>
            <a:r>
              <a:rPr lang="ar-EG" sz="2000" dirty="0" smtClean="0"/>
              <a:t>وبانقضاء عام 2005، على البلدان الملزَمة بخفض انبعاثات غازات الدفيئة رفع تقرير حول ما تم تحقيقة من تقدم نحو الوصول بالانبعاثات إلى الهدف المنصوص عليه في البروتوكول.</a:t>
            </a:r>
            <a:endParaRPr lang="en-US" sz="2000" dirty="0" smtClean="0"/>
          </a:p>
          <a:p>
            <a:pPr marL="0" indent="0" algn="just" eaLnBrk="1" hangingPunct="1">
              <a:lnSpc>
                <a:spcPct val="80000"/>
              </a:lnSpc>
              <a:buFontTx/>
              <a:buNone/>
            </a:pPr>
            <a:endParaRPr lang="en-US" sz="2000" dirty="0" smtClean="0"/>
          </a:p>
          <a:p>
            <a:pPr marL="0" indent="0" algn="just" rtl="1" eaLnBrk="1" hangingPunct="1">
              <a:lnSpc>
                <a:spcPct val="80000"/>
              </a:lnSpc>
              <a:buFontTx/>
              <a:buNone/>
            </a:pPr>
            <a:r>
              <a:rPr lang="ar-EG" sz="2000" dirty="0" smtClean="0"/>
              <a:t>لمزيد من المعلومات رجاء الاتصال بـ كارِن لاندمارك: </a:t>
            </a:r>
            <a:r>
              <a:rPr lang="en-US" sz="2000" u="sng" dirty="0" smtClean="0">
                <a:hlinkClick r:id="rId3"/>
              </a:rPr>
              <a:t>karen.landmark@grida.no</a:t>
            </a:r>
            <a:endParaRPr lang="en-US" sz="2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1547664" y="1124744"/>
            <a:ext cx="5594350" cy="1104900"/>
          </a:xfrm>
          <a:prstGeom prst="rect">
            <a:avLst/>
          </a:prstGeom>
          <a:noFill/>
          <a:ln w="9525">
            <a:noFill/>
            <a:miter lim="800000"/>
            <a:headEnd/>
            <a:tailEnd/>
          </a:ln>
        </p:spPr>
      </p:pic>
      <p:sp>
        <p:nvSpPr>
          <p:cNvPr id="161795" name="Rectangle 3"/>
          <p:cNvSpPr>
            <a:spLocks noChangeArrowheads="1"/>
          </p:cNvSpPr>
          <p:nvPr/>
        </p:nvSpPr>
        <p:spPr bwMode="auto">
          <a:xfrm>
            <a:off x="1009650" y="-243408"/>
            <a:ext cx="6610350" cy="1569660"/>
          </a:xfrm>
          <a:prstGeom prst="rect">
            <a:avLst/>
          </a:prstGeom>
          <a:noFill/>
          <a:ln>
            <a:noFill/>
            <a:miter lim="800000"/>
            <a:headEnd/>
            <a:tailEnd/>
          </a:ln>
        </p:spPr>
        <p:txBody>
          <a:bodyPr anchor="ctr"/>
          <a:lstStyle/>
          <a:p>
            <a:pPr algn="ctr">
              <a:defRPr/>
            </a:pPr>
            <a:r>
              <a:rPr lang="ar-SA" sz="2400" dirty="0" smtClean="0">
                <a:solidFill>
                  <a:schemeClr val="tx2"/>
                </a:solidFill>
              </a:rPr>
              <a:t>مثال </a:t>
            </a:r>
            <a:r>
              <a:rPr lang="ar-BH" sz="2400" dirty="0" smtClean="0">
                <a:solidFill>
                  <a:schemeClr val="tx2"/>
                </a:solidFill>
              </a:rPr>
              <a:t>ل</a:t>
            </a:r>
            <a:r>
              <a:rPr lang="ar-EG" sz="2400" dirty="0" smtClean="0">
                <a:solidFill>
                  <a:schemeClr val="tx2"/>
                </a:solidFill>
              </a:rPr>
              <a:t>بيان </a:t>
            </a:r>
            <a:r>
              <a:rPr lang="ar-EG" sz="2400" dirty="0" smtClean="0">
                <a:solidFill>
                  <a:schemeClr val="tx2"/>
                </a:solidFill>
              </a:rPr>
              <a:t>صحفي </a:t>
            </a:r>
            <a:r>
              <a:rPr lang="ar-SA" sz="2400" dirty="0" smtClean="0">
                <a:solidFill>
                  <a:schemeClr val="tx2"/>
                </a:solidFill>
              </a:rPr>
              <a:t>ع</a:t>
            </a:r>
            <a:r>
              <a:rPr lang="ar-BH" sz="2400" dirty="0" smtClean="0">
                <a:solidFill>
                  <a:schemeClr val="tx2"/>
                </a:solidFill>
              </a:rPr>
              <a:t>ن</a:t>
            </a:r>
            <a:r>
              <a:rPr lang="ar-SA" sz="2400" dirty="0" smtClean="0">
                <a:solidFill>
                  <a:schemeClr val="tx2"/>
                </a:solidFill>
              </a:rPr>
              <a:t> </a:t>
            </a:r>
            <a:r>
              <a:rPr lang="ar-SA" sz="2400" dirty="0" smtClean="0">
                <a:solidFill>
                  <a:schemeClr val="tx2"/>
                </a:solidFill>
              </a:rPr>
              <a:t>تقرير إقليمي </a:t>
            </a:r>
            <a:r>
              <a:rPr lang="ar-EG" sz="2400" dirty="0" smtClean="0">
                <a:solidFill>
                  <a:schemeClr val="tx2"/>
                </a:solidFill>
              </a:rPr>
              <a:t>لجيو </a:t>
            </a:r>
            <a:r>
              <a:rPr lang="ar-EG" sz="2400" dirty="0" smtClean="0">
                <a:solidFill>
                  <a:schemeClr val="tx2"/>
                </a:solidFill>
              </a:rPr>
              <a:t>صادر </a:t>
            </a:r>
            <a:r>
              <a:rPr lang="ar-EG" sz="2400" dirty="0" smtClean="0">
                <a:solidFill>
                  <a:schemeClr val="tx2"/>
                </a:solidFill>
              </a:rPr>
              <a:t>عن المنسق الإقليمي، شعبة الإنذار المبكر والتقييم لغرب آسيا </a:t>
            </a:r>
            <a:endParaRPr lang="en-US" sz="2400" dirty="0">
              <a:solidFill>
                <a:schemeClr val="tx2"/>
              </a:solidFill>
            </a:endParaRPr>
          </a:p>
        </p:txBody>
      </p:sp>
      <p:sp>
        <p:nvSpPr>
          <p:cNvPr id="258052" name="Rectangle 4"/>
          <p:cNvSpPr>
            <a:spLocks noChangeArrowheads="1"/>
          </p:cNvSpPr>
          <p:nvPr/>
        </p:nvSpPr>
        <p:spPr bwMode="auto">
          <a:xfrm>
            <a:off x="514350" y="2366537"/>
            <a:ext cx="8058150" cy="40934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rtl="1"/>
            <a:r>
              <a:rPr lang="ar-EG" sz="2000" b="1" dirty="0" smtClean="0"/>
              <a:t>بيان صحفي</a:t>
            </a:r>
            <a:endParaRPr lang="en-US" sz="2000" dirty="0" smtClean="0"/>
          </a:p>
          <a:p>
            <a:pPr algn="ctr" rtl="1"/>
            <a:r>
              <a:rPr lang="ar-EG" sz="2000" dirty="0" smtClean="0"/>
              <a:t>11 نوفمبر/تشرين الثاني 2007</a:t>
            </a:r>
            <a:endParaRPr lang="en-US" sz="2000" dirty="0" smtClean="0"/>
          </a:p>
          <a:p>
            <a:pPr algn="ctr" rtl="1"/>
            <a:r>
              <a:rPr lang="ar-EG" sz="2000" b="1" dirty="0" smtClean="0"/>
              <a:t>إطلاق برنامج الأمم المتحدة للبيئة تقرير توقعات البيئة العالمية</a:t>
            </a:r>
            <a:endParaRPr lang="en-US" sz="2000" dirty="0" smtClean="0"/>
          </a:p>
          <a:p>
            <a:pPr algn="ctr" rtl="1"/>
            <a:r>
              <a:rPr lang="ar-EG" sz="2000" b="1" dirty="0" smtClean="0"/>
              <a:t>الرابع في مملكة البحرين</a:t>
            </a:r>
            <a:endParaRPr lang="en-US" sz="2000" dirty="0" smtClean="0"/>
          </a:p>
          <a:p>
            <a:pPr algn="ctr" rtl="1"/>
            <a:r>
              <a:rPr lang="ar-EG" sz="2000" b="1" dirty="0" smtClean="0"/>
              <a:t>11 نوفمبر</a:t>
            </a:r>
            <a:r>
              <a:rPr lang="ar-EG" sz="2000" b="1" dirty="0" smtClean="0"/>
              <a:t>/</a:t>
            </a:r>
            <a:r>
              <a:rPr lang="ar-BH" sz="2000" b="1" dirty="0" smtClean="0"/>
              <a:t> </a:t>
            </a:r>
            <a:r>
              <a:rPr lang="ar-EG" sz="2000" b="1" dirty="0" smtClean="0"/>
              <a:t>تشرين </a:t>
            </a:r>
            <a:r>
              <a:rPr lang="ar-EG" sz="2000" b="1" dirty="0" smtClean="0"/>
              <a:t>الثاني 2007</a:t>
            </a:r>
            <a:endParaRPr lang="en-US" sz="2000" dirty="0" smtClean="0"/>
          </a:p>
          <a:p>
            <a:pPr algn="ctr" rtl="1"/>
            <a:r>
              <a:rPr lang="ar-EG" sz="2000" b="1" u="sng" dirty="0" smtClean="0"/>
              <a:t>المنامة، مملكة البحرين</a:t>
            </a:r>
            <a:endParaRPr lang="en-US" sz="2000" dirty="0" smtClean="0"/>
          </a:p>
          <a:p>
            <a:pPr algn="just" rtl="1"/>
            <a:r>
              <a:rPr lang="ar-EG" sz="2000" b="1" dirty="0" smtClean="0"/>
              <a:t>المنامة – 11 نوفمبر/تشرين الثاني 2007:</a:t>
            </a:r>
            <a:r>
              <a:rPr lang="ar-EG" sz="2000" dirty="0" smtClean="0"/>
              <a:t> من المزمع أن يصدر برنامج الأمم المتحدة للبيئة/المكتب الإقليمي لغرب آسيا وجامعة الخليج العربي، بالتعاون مع مركز الأمم المتحدة للإعلام، وتحت رعاية معالي الدكتور نزار البحارنة، وزير الدولة للشئون الخارجية، أكثر تقارير الأمم المتحدة شمولاً حول البيئة، والتنمية، ورفاهية الإنسان – وهو تقرير توقعات البيئة العالمية (جيو4) </a:t>
            </a:r>
            <a:r>
              <a:rPr lang="ar-BH" sz="2000" dirty="0" smtClean="0"/>
              <a:t>وذلك في </a:t>
            </a:r>
            <a:r>
              <a:rPr lang="ar-EG" sz="2000" dirty="0" smtClean="0"/>
              <a:t>يوم </a:t>
            </a:r>
            <a:r>
              <a:rPr lang="ar-EG" sz="2000" dirty="0" smtClean="0"/>
              <a:t>الحادي عشر من نوفمبر/تشرين الثاني 2007 في الساعة العاشرة والنصف صباحاً. ومن المزمع أن يصدر التقرير في قاعة التاج بفندق شيراتون المنامة – مملكة البحرين.</a:t>
            </a:r>
            <a:endParaRPr lang="en-US" sz="2000" dirty="0" smtClean="0"/>
          </a:p>
          <a:p>
            <a:pPr algn="justLow" rtl="1" eaLnBrk="0" hangingPunct="0">
              <a:defRPr/>
            </a:pPr>
            <a:endParaRPr lang="en-US" sz="2000" dirty="0">
              <a:solidFill>
                <a:schemeClr val="tx1"/>
              </a:solidFill>
              <a:latin typeface="Times New Roman" pitchFamily="18" charset="0"/>
              <a:cs typeface="Times New Roman"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808" y="1682799"/>
            <a:ext cx="8155632" cy="47705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eaLnBrk="0" hangingPunct="0">
              <a:defRPr/>
            </a:pPr>
            <a:r>
              <a:rPr lang="ar-EG" sz="2800" dirty="0" smtClean="0"/>
              <a:t>التقرير الصادر حول توقعات البيئة العالمية هو نتاج خمس سنوات من المشاورات المكثفة مع أصحاب المصالح في جميع الأقاليم حول العالم. والتقرير يربط بين استنتاجات حالة البيئة وتحليلات السياسة بحيث يقوم بدمج المنظورات التاريخية والحالية والمستقبلية، ويجمع بين المنظورات العالمية وأوجه النظر دون العالمية. وقد لجأ تقييم (جيو4) إلى استخدام تقرير عام 1987 – </a:t>
            </a:r>
            <a:r>
              <a:rPr lang="ar-EG" sz="2800" i="1" dirty="0" smtClean="0"/>
              <a:t>مستقبلنا المشترك</a:t>
            </a:r>
            <a:r>
              <a:rPr lang="ar-EG" sz="2800" dirty="0" smtClean="0"/>
              <a:t> – الصادر عن اللجنة العالمية المعنية بالبيئة والتنمية أساساً للتحليل بأثر رجعي للتوجهات البيئية والتنمية خلال العشرين سنة الماضية. ويلقي التقرير الضوء على الموضوعات الخاصة بكل من البيئة والتنمية، مُركِّزاً على رفاهية الإنسان ودور البيئة في عملية التنمية.</a:t>
            </a:r>
            <a:endParaRPr lang="en-US" sz="2800" dirty="0" smtClean="0"/>
          </a:p>
          <a:p>
            <a:pPr algn="justLow" eaLnBrk="0" hangingPunct="0">
              <a:defRPr/>
            </a:pPr>
            <a:endParaRPr lang="en-US" sz="2000" dirty="0">
              <a:latin typeface="Times New Roman" pitchFamily="18" charset="0"/>
              <a:cs typeface="Times New Roman" pitchFamily="18"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1628800"/>
            <a:ext cx="8229600" cy="470898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r" rtl="1"/>
            <a:r>
              <a:rPr lang="ar-EG" sz="2000" dirty="0" smtClean="0"/>
              <a:t>إن موضوعات البيئة ذات الأولوية في منطقة غرب آسيا التي تم تناولها في التقرير تتضمن ندرة المياه العذبة وجودتها، وتدهور الأراض، والتصحر، والبيئات الساحلية والبحرية، والإدارة الحضرية، والسلام، والأمن، والبيئة.</a:t>
            </a:r>
            <a:endParaRPr lang="en-US" sz="2000" dirty="0" smtClean="0"/>
          </a:p>
          <a:p>
            <a:pPr algn="r" rtl="1"/>
            <a:r>
              <a:rPr lang="ar-EG" sz="2000" dirty="0" smtClean="0"/>
              <a:t>وقد </a:t>
            </a:r>
            <a:r>
              <a:rPr lang="ar-BH" sz="2000" dirty="0" smtClean="0"/>
              <a:t>تم</a:t>
            </a:r>
            <a:r>
              <a:rPr lang="ar-EG" sz="2000" dirty="0" smtClean="0"/>
              <a:t> </a:t>
            </a:r>
            <a:r>
              <a:rPr lang="ar-EG" sz="2000" dirty="0" smtClean="0"/>
              <a:t>الإطلاق الأساسي لتقرير جيو4 في مقر الأمم المتحدة بنيويورك يوم 25 أكتوبر/تشرين الأول 2007 مع </a:t>
            </a:r>
            <a:r>
              <a:rPr lang="ar-EG" sz="2000" dirty="0" smtClean="0"/>
              <a:t>ما </a:t>
            </a:r>
            <a:r>
              <a:rPr lang="ar-EG" sz="2000" dirty="0" smtClean="0"/>
              <a:t>لا يقل عن 40 إصداراً "في الوقت نفسه" في مدن عديدة حول العالم.</a:t>
            </a:r>
            <a:endParaRPr lang="en-US" sz="2000" dirty="0" smtClean="0"/>
          </a:p>
          <a:p>
            <a:pPr algn="r" rtl="1"/>
            <a:r>
              <a:rPr lang="ar-EG" sz="2000" b="1" dirty="0" smtClean="0"/>
              <a:t>لمزيد من المعلومات برجاء الاتصال:</a:t>
            </a:r>
            <a:endParaRPr lang="en-US" sz="2000" dirty="0" smtClean="0"/>
          </a:p>
          <a:p>
            <a:pPr algn="r" rtl="1"/>
            <a:r>
              <a:rPr lang="ar-EG" sz="2000" dirty="0" smtClean="0"/>
              <a:t>د/عادل فريد عبدالقادر</a:t>
            </a:r>
            <a:endParaRPr lang="en-US" sz="2000" dirty="0" smtClean="0"/>
          </a:p>
          <a:p>
            <a:pPr algn="r" rtl="1"/>
            <a:r>
              <a:rPr lang="ar-EG" sz="2000" dirty="0" smtClean="0"/>
              <a:t>المنسق الإقليمي، غرب آسيا </a:t>
            </a:r>
            <a:endParaRPr lang="en-US" sz="2000" dirty="0" smtClean="0"/>
          </a:p>
          <a:p>
            <a:pPr algn="r" rtl="1"/>
            <a:r>
              <a:rPr lang="ar-EG" sz="2000" dirty="0" smtClean="0"/>
              <a:t>شعبة الإنذار المبكر والتقييم </a:t>
            </a:r>
            <a:endParaRPr lang="en-US" sz="2000" dirty="0" smtClean="0"/>
          </a:p>
          <a:p>
            <a:pPr algn="r" rtl="1"/>
            <a:r>
              <a:rPr lang="ar-EG" sz="2000" dirty="0" smtClean="0"/>
              <a:t>ت: </a:t>
            </a:r>
            <a:r>
              <a:rPr lang="ar-EG" sz="2000" dirty="0" smtClean="0"/>
              <a:t>17812785 </a:t>
            </a:r>
            <a:r>
              <a:rPr lang="ar-EG" sz="2000" dirty="0" smtClean="0"/>
              <a:t>/ </a:t>
            </a:r>
            <a:r>
              <a:rPr lang="ar-EG" sz="2000" dirty="0" smtClean="0"/>
              <a:t>17812777 </a:t>
            </a:r>
            <a:r>
              <a:rPr lang="ar-BH" sz="2000" dirty="0" smtClean="0"/>
              <a:t>973+</a:t>
            </a:r>
          </a:p>
          <a:p>
            <a:pPr algn="r" rtl="1"/>
            <a:r>
              <a:rPr lang="ar-EG" sz="2000" dirty="0" smtClean="0"/>
              <a:t>المحمول</a:t>
            </a:r>
            <a:r>
              <a:rPr lang="ar-EG" sz="2000" dirty="0" smtClean="0"/>
              <a:t>: </a:t>
            </a:r>
            <a:r>
              <a:rPr lang="ar-EG" sz="2000" dirty="0" smtClean="0"/>
              <a:t> 36044899</a:t>
            </a:r>
            <a:r>
              <a:rPr lang="ar-BH" sz="2000" dirty="0" smtClean="0"/>
              <a:t> 973+</a:t>
            </a:r>
            <a:endParaRPr lang="en-US" sz="2000" dirty="0" smtClean="0"/>
          </a:p>
          <a:p>
            <a:pPr algn="r" rtl="1"/>
            <a:r>
              <a:rPr lang="ar-EG" sz="2000" dirty="0" smtClean="0"/>
              <a:t>الفاكس: </a:t>
            </a:r>
            <a:r>
              <a:rPr lang="ar-EG" sz="2000" dirty="0" smtClean="0"/>
              <a:t>17825110 / </a:t>
            </a:r>
            <a:r>
              <a:rPr lang="ar-EG" sz="2000" dirty="0" smtClean="0"/>
              <a:t>17825111</a:t>
            </a:r>
            <a:r>
              <a:rPr lang="ar-BH" sz="2000" dirty="0" smtClean="0"/>
              <a:t> 973+</a:t>
            </a:r>
            <a:endParaRPr lang="en-US" sz="2000" dirty="0" smtClean="0"/>
          </a:p>
          <a:p>
            <a:pPr algn="r" rtl="1"/>
            <a:r>
              <a:rPr lang="ar-EG" sz="2000" dirty="0" smtClean="0"/>
              <a:t>البريد الإلكتروني: </a:t>
            </a:r>
            <a:r>
              <a:rPr lang="en-US" sz="2000" dirty="0" smtClean="0"/>
              <a:t>adel.abdelkader@unep.org.bh</a:t>
            </a:r>
          </a:p>
          <a:p>
            <a:pPr rtl="1"/>
            <a:r>
              <a:rPr lang="en-US" sz="2000" u="sng" dirty="0" smtClean="0">
                <a:hlinkClick r:id="rId3"/>
              </a:rPr>
              <a:t>http://www.unep.org.bh/Newsroom/pdf/Press%20Release_Bahrain_%20GEO%20Eng.pdf</a:t>
            </a:r>
            <a:endParaRPr lang="en-US" sz="2000" dirty="0">
              <a:latin typeface="Times New Roman" pitchFamily="18" charset="0"/>
              <a:cs typeface="Times New Roman" pitchFamily="18"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838200" y="3096329"/>
            <a:ext cx="7353300" cy="1200329"/>
          </a:xfrm>
          <a:prstGeom prst="rect">
            <a:avLst/>
          </a:prstGeom>
          <a:noFill/>
          <a:ln w="9525">
            <a:noFill/>
            <a:miter lim="800000"/>
            <a:headEnd/>
            <a:tailEnd/>
          </a:ln>
        </p:spPr>
        <p:txBody>
          <a:bodyPr anchor="ctr">
            <a:spAutoFit/>
          </a:bodyPr>
          <a:lstStyle/>
          <a:p>
            <a:pPr eaLnBrk="0" hangingPunct="0"/>
            <a:r>
              <a:rPr lang="ar-EG" sz="3600" b="1" dirty="0" smtClean="0"/>
              <a:t>مثال</a:t>
            </a:r>
            <a:r>
              <a:rPr lang="ar-EG" sz="3600" dirty="0" smtClean="0"/>
              <a:t> لبيان صحفي وطني لحالة البيئة في أبوظبي</a:t>
            </a:r>
            <a:endParaRPr lang="en-US" sz="3600" dirty="0" smtClean="0"/>
          </a:p>
          <a:p>
            <a:pPr eaLnBrk="0" hangingPunct="0"/>
            <a:r>
              <a:rPr lang="en-US" sz="3600" dirty="0" smtClean="0">
                <a:latin typeface="Times New Roman" pitchFamily="18" charset="0"/>
                <a:ea typeface="MS PGothic" pitchFamily="34" charset="-128"/>
                <a:cs typeface="Times New Roman" pitchFamily="18" charset="0"/>
                <a:hlinkClick r:id="rId3"/>
              </a:rPr>
              <a:t>http</a:t>
            </a:r>
            <a:r>
              <a:rPr lang="en-US" sz="3600" dirty="0">
                <a:latin typeface="Times New Roman" pitchFamily="18" charset="0"/>
                <a:ea typeface="MS PGothic" pitchFamily="34" charset="-128"/>
                <a:cs typeface="Times New Roman" pitchFamily="18" charset="0"/>
                <a:hlinkClick r:id="rId3"/>
              </a:rPr>
              <a:t>://www.ead.ae/en/?T=4&amp;ID=1673</a:t>
            </a:r>
            <a:r>
              <a:rPr lang="en-US" sz="2000" dirty="0">
                <a:latin typeface="Times New Roman" pitchFamily="18" charset="0"/>
                <a:ea typeface="MS PGothic" pitchFamily="34" charset="-128"/>
                <a:cs typeface="Times New Roman" pitchFamily="18" charset="0"/>
              </a:rPr>
              <a:t> </a:t>
            </a:r>
            <a:endParaRPr lang="en-US" sz="6000" dirty="0">
              <a:latin typeface="Times New Roman" pitchFamily="18" charset="0"/>
              <a:ea typeface="MS PGothic" pitchFamily="34" charset="-128"/>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928688" y="285750"/>
            <a:ext cx="6686550" cy="582613"/>
          </a:xfrm>
          <a:prstGeom prst="rect">
            <a:avLst/>
          </a:prstGeom>
          <a:noFill/>
          <a:ln>
            <a:noFill/>
            <a:miter lim="800000"/>
            <a:headEnd/>
            <a:tailEnd/>
          </a:ln>
        </p:spPr>
        <p:txBody>
          <a:bodyPr anchor="ctr"/>
          <a:lstStyle/>
          <a:p>
            <a:pPr eaLnBrk="1" hangingPunct="1"/>
            <a:r>
              <a:rPr lang="ar-EG" sz="3600" dirty="0" smtClean="0"/>
              <a:t>نظرة على الجلسات</a:t>
            </a:r>
            <a:endParaRPr lang="en-US" sz="3600" dirty="0" smtClean="0"/>
          </a:p>
        </p:txBody>
      </p:sp>
      <p:sp>
        <p:nvSpPr>
          <p:cNvPr id="12291" name="Rectangle 3"/>
          <p:cNvSpPr>
            <a:spLocks noGrp="1" noChangeArrowheads="1"/>
          </p:cNvSpPr>
          <p:nvPr>
            <p:ph type="body" idx="4294967295"/>
          </p:nvPr>
        </p:nvSpPr>
        <p:spPr>
          <a:xfrm>
            <a:off x="539750" y="2420938"/>
            <a:ext cx="8229600" cy="2808287"/>
          </a:xfrm>
        </p:spPr>
        <p:txBody>
          <a:bodyPr/>
          <a:lstStyle/>
          <a:p>
            <a:pPr algn="r" rtl="1" eaLnBrk="1" hangingPunct="1">
              <a:lnSpc>
                <a:spcPct val="90000"/>
              </a:lnSpc>
            </a:pPr>
            <a:r>
              <a:rPr lang="ar-EG" b="1" dirty="0" smtClean="0">
                <a:solidFill>
                  <a:schemeClr val="bg2"/>
                </a:solidFill>
              </a:rPr>
              <a:t>الجلسة الأولى: مقدمة</a:t>
            </a:r>
            <a:endParaRPr lang="en-US" b="1" dirty="0" smtClean="0">
              <a:solidFill>
                <a:schemeClr val="bg2"/>
              </a:solidFill>
            </a:endParaRPr>
          </a:p>
          <a:p>
            <a:pPr algn="r" rtl="1" eaLnBrk="1" hangingPunct="1">
              <a:lnSpc>
                <a:spcPct val="90000"/>
              </a:lnSpc>
            </a:pPr>
            <a:r>
              <a:rPr lang="ar-EG" b="1" dirty="0" smtClean="0"/>
              <a:t>الجلسة الثانية: الإعداد لعملية الإتصال</a:t>
            </a:r>
            <a:endParaRPr lang="en-US" b="1" dirty="0" smtClean="0"/>
          </a:p>
          <a:p>
            <a:pPr algn="r" rtl="1" eaLnBrk="1" hangingPunct="1">
              <a:lnSpc>
                <a:spcPct val="90000"/>
              </a:lnSpc>
            </a:pPr>
            <a:r>
              <a:rPr lang="ar-EG" b="1" dirty="0" smtClean="0">
                <a:solidFill>
                  <a:schemeClr val="bg2"/>
                </a:solidFill>
              </a:rPr>
              <a:t>الجلسة الثالثة: اختيار المنتجات</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الرابعة: كيف نقوم بالعمل؟</a:t>
            </a:r>
            <a:endParaRPr lang="en-US" dirty="0" smtClean="0">
              <a:solidFill>
                <a:schemeClr val="bg2"/>
              </a:solidFill>
            </a:endParaRPr>
          </a:p>
          <a:p>
            <a:pPr algn="r" rtl="1" eaLnBrk="1" hangingPunct="1">
              <a:lnSpc>
                <a:spcPct val="90000"/>
              </a:lnSpc>
            </a:pPr>
            <a:r>
              <a:rPr lang="ar-EG" b="1" dirty="0" smtClean="0">
                <a:solidFill>
                  <a:schemeClr val="bg2"/>
                </a:solidFill>
              </a:rPr>
              <a:t>الجلسة الخامسة: التواصل</a:t>
            </a:r>
            <a:endParaRPr lang="en-US" b="1" dirty="0" smtClean="0">
              <a:solidFill>
                <a:schemeClr val="bg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bwMode="auto">
          <a:xfrm>
            <a:off x="1285852" y="214290"/>
            <a:ext cx="6346825" cy="582594"/>
          </a:xfrm>
          <a:prstGeom prst="rect">
            <a:avLst/>
          </a:prstGeom>
          <a:noFill/>
          <a:ln>
            <a:noFill/>
            <a:miter lim="800000"/>
            <a:headEnd/>
            <a:tailEnd/>
          </a:ln>
        </p:spPr>
        <p:txBody>
          <a:bodyPr anchor="ctr"/>
          <a:lstStyle/>
          <a:p>
            <a:pPr eaLnBrk="1" hangingPunct="1">
              <a:defRPr/>
            </a:pPr>
            <a:r>
              <a:rPr lang="ar-EG" sz="3600" dirty="0" smtClean="0"/>
              <a:t>تمرين: تصميم بيان صحفي </a:t>
            </a:r>
            <a:endParaRPr lang="en-US" sz="3600" dirty="0" smtClean="0"/>
          </a:p>
        </p:txBody>
      </p:sp>
      <p:sp>
        <p:nvSpPr>
          <p:cNvPr id="65541" name="Rectangle 3"/>
          <p:cNvSpPr>
            <a:spLocks noGrp="1" noChangeArrowheads="1"/>
          </p:cNvSpPr>
          <p:nvPr>
            <p:ph type="body" idx="4294967295"/>
          </p:nvPr>
        </p:nvSpPr>
        <p:spPr>
          <a:xfrm>
            <a:off x="457200" y="2247900"/>
            <a:ext cx="8229600" cy="4061420"/>
          </a:xfrm>
        </p:spPr>
        <p:txBody>
          <a:bodyPr/>
          <a:lstStyle/>
          <a:p>
            <a:pPr algn="just" rtl="1" eaLnBrk="1" hangingPunct="1"/>
            <a:r>
              <a:rPr lang="ar-EG" sz="3600" dirty="0" smtClean="0"/>
              <a:t>استعانة بما سبق تقديمه من إرشاد، عليك العمل في مجموعات من شخصين  على كتابة بيان صحفي خاص بقضية ما أو تقرير من اختيارهم.</a:t>
            </a:r>
          </a:p>
          <a:p>
            <a:pPr algn="just" rtl="1" eaLnBrk="1" hangingPunct="1"/>
            <a:r>
              <a:rPr lang="ar-EG" sz="3600" dirty="0" smtClean="0"/>
              <a:t>الوقت المخصص = 45 دقيقة</a:t>
            </a:r>
            <a:endParaRPr lang="en-US" sz="36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85786" y="285728"/>
            <a:ext cx="6900882" cy="654032"/>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0" i="0" u="none" strike="noStrike" kern="0" cap="none" spc="0" normalizeH="0" baseline="0" noProof="0" smtClean="0">
                <a:ln>
                  <a:noFill/>
                </a:ln>
                <a:solidFill>
                  <a:schemeClr val="tx2"/>
                </a:solidFill>
                <a:effectLst/>
                <a:uLnTx/>
                <a:uFillTx/>
                <a:latin typeface="+mj-lt"/>
                <a:ea typeface="+mj-ea"/>
                <a:cs typeface="+mj-cs"/>
              </a:rPr>
              <a:t>استدامة </a:t>
            </a:r>
            <a:r>
              <a:rPr kumimoji="0" lang="ar-SY" sz="3600" b="0" i="0" u="none" strike="noStrike" kern="0" cap="none" spc="0" normalizeH="0" baseline="0" noProof="0" smtClean="0">
                <a:ln>
                  <a:noFill/>
                </a:ln>
                <a:solidFill>
                  <a:schemeClr val="tx2"/>
                </a:solidFill>
                <a:effectLst/>
                <a:uLnTx/>
                <a:uFillTx/>
                <a:latin typeface="+mj-lt"/>
                <a:ea typeface="+mj-ea"/>
                <a:cs typeface="+mj-cs"/>
              </a:rPr>
              <a:t>التواصل</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lang="ar-BH" sz="2800" kern="0" dirty="0" smtClean="0">
                <a:latin typeface="+mn-lt"/>
                <a:cs typeface="+mn-cs"/>
              </a:rPr>
              <a:t>أ</a:t>
            </a:r>
            <a:r>
              <a:rPr kumimoji="0" lang="ar-EG" sz="2800" b="0" i="0" u="none" strike="noStrike" kern="0" cap="none" spc="0" normalizeH="0" baseline="0" noProof="0" dirty="0" smtClean="0">
                <a:ln>
                  <a:noFill/>
                </a:ln>
                <a:solidFill>
                  <a:schemeClr val="tx1"/>
                </a:solidFill>
                <a:effectLst/>
                <a:uLnTx/>
                <a:uFillTx/>
                <a:latin typeface="+mn-lt"/>
                <a:ea typeface="+mn-ea"/>
                <a:cs typeface="+mn-cs"/>
              </a:rPr>
              <a:t>ثب</a:t>
            </a:r>
            <a:r>
              <a:rPr kumimoji="0" lang="ar-BH" sz="2800" b="0" i="0" u="none" strike="noStrike" kern="0" cap="none" spc="0" normalizeH="0" baseline="0" noProof="0" dirty="0" smtClean="0">
                <a:ln>
                  <a:noFill/>
                </a:ln>
                <a:solidFill>
                  <a:schemeClr val="tx1"/>
                </a:solidFill>
                <a:effectLst/>
                <a:uLnTx/>
                <a:uFillTx/>
                <a:latin typeface="+mn-lt"/>
                <a:ea typeface="+mn-ea"/>
                <a:cs typeface="+mn-cs"/>
              </a:rPr>
              <a:t>ت</a:t>
            </a:r>
            <a:r>
              <a:rPr kumimoji="0" lang="ar-EG" sz="2800" b="0" i="0" u="none" strike="noStrike" kern="0" cap="none" spc="0" normalizeH="0" baseline="0" noProof="0" dirty="0" smtClean="0">
                <a:ln>
                  <a:noFill/>
                </a:ln>
                <a:solidFill>
                  <a:schemeClr val="tx1"/>
                </a:solidFill>
                <a:effectLst/>
                <a:uLnTx/>
                <a:uFillTx/>
                <a:latin typeface="+mn-lt"/>
                <a:ea typeface="+mn-ea"/>
                <a:cs typeface="+mn-cs"/>
              </a:rPr>
              <a:t>ت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الممارسة أنك إن أردت أن تحرز تغييراً إيجابياً، </a:t>
            </a:r>
            <a:r>
              <a:rPr kumimoji="0" lang="ar-EG" sz="2800" b="0" i="0" u="none" strike="noStrike" kern="0" cap="none" spc="0" normalizeH="0" baseline="0" noProof="0" dirty="0" smtClean="0">
                <a:ln>
                  <a:noFill/>
                </a:ln>
                <a:solidFill>
                  <a:schemeClr val="tx1"/>
                </a:solidFill>
                <a:effectLst/>
                <a:uLnTx/>
                <a:uFillTx/>
                <a:latin typeface="+mn-lt"/>
                <a:ea typeface="+mn-ea"/>
                <a:cs typeface="+mn-cs"/>
              </a:rPr>
              <a:t>فالمن</a:t>
            </a:r>
            <a:r>
              <a:rPr kumimoji="0" lang="ar-BH" sz="2800" b="0" i="0" u="none" strike="noStrike" kern="0" cap="none" spc="0" normalizeH="0" baseline="0" noProof="0" dirty="0" smtClean="0">
                <a:ln>
                  <a:noFill/>
                </a:ln>
                <a:solidFill>
                  <a:schemeClr val="tx1"/>
                </a:solidFill>
                <a:effectLst/>
                <a:uLnTx/>
                <a:uFillTx/>
                <a:latin typeface="+mn-lt"/>
                <a:ea typeface="+mn-ea"/>
                <a:cs typeface="+mn-cs"/>
              </a:rPr>
              <a:t>ه</a:t>
            </a:r>
            <a:r>
              <a:rPr kumimoji="0" lang="ar-EG" sz="2800" b="0" i="0" u="none" strike="noStrike" kern="0" cap="none" spc="0" normalizeH="0" baseline="0" noProof="0" dirty="0" smtClean="0">
                <a:ln>
                  <a:noFill/>
                </a:ln>
                <a:solidFill>
                  <a:schemeClr val="tx1"/>
                </a:solidFill>
                <a:effectLst/>
                <a:uLnTx/>
                <a:uFillTx/>
                <a:latin typeface="+mn-lt"/>
                <a:ea typeface="+mn-ea"/>
                <a:cs typeface="+mn-cs"/>
              </a:rPr>
              <a:t>ج</a:t>
            </a:r>
            <a:r>
              <a:rPr kumimoji="0" lang="ar-BH" sz="2800" b="0" i="0" u="none" strike="noStrike" kern="0" cap="none" spc="0" normalizeH="0" baseline="0" noProof="0" dirty="0" smtClean="0">
                <a:ln>
                  <a:noFill/>
                </a:ln>
                <a:solidFill>
                  <a:schemeClr val="tx1"/>
                </a:solidFill>
                <a:effectLst/>
                <a:uLnTx/>
                <a:uFillTx/>
                <a:latin typeface="+mn-lt"/>
                <a:ea typeface="+mn-ea"/>
                <a:cs typeface="+mn-cs"/>
              </a:rPr>
              <a:t>ية</a:t>
            </a:r>
            <a:r>
              <a:rPr kumimoji="0" lang="ar-EG" sz="2800" b="0" i="0" u="none" strike="noStrike" kern="0" cap="none" spc="0" normalizeH="0" baseline="0" noProof="0" dirty="0" smtClean="0">
                <a:ln>
                  <a:noFill/>
                </a:ln>
                <a:solidFill>
                  <a:schemeClr val="tx1"/>
                </a:solidFill>
                <a:effectLst/>
                <a:uLnTx/>
                <a:uFillTx/>
                <a:latin typeface="+mn-lt"/>
                <a:ea typeface="+mn-ea"/>
                <a:cs typeface="+mn-cs"/>
              </a:rPr>
              <a:t> </a:t>
            </a:r>
            <a:r>
              <a:rPr kumimoji="0" lang="ar-EG" sz="2800" b="1" i="0" u="none" strike="noStrike" kern="0" cap="none" spc="0" normalizeH="0" baseline="0" noProof="0" dirty="0" smtClean="0">
                <a:ln>
                  <a:noFill/>
                </a:ln>
                <a:solidFill>
                  <a:schemeClr val="tx1"/>
                </a:solidFill>
                <a:effectLst/>
                <a:uLnTx/>
                <a:uFillTx/>
                <a:latin typeface="+mn-lt"/>
                <a:ea typeface="+mn-ea"/>
                <a:cs typeface="+mn-cs"/>
              </a:rPr>
              <a:t>طويلة المدى</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هي سبيلك إلى ذلك.</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endParaRPr kumimoji="0" lang="ar-SY"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ar-EG" sz="2800" b="0" i="0" u="none" strike="noStrike" kern="0" cap="none" spc="0" normalizeH="0" baseline="0" noProof="0" dirty="0" smtClean="0">
                <a:ln>
                  <a:noFill/>
                </a:ln>
                <a:solidFill>
                  <a:schemeClr val="tx1"/>
                </a:solidFill>
                <a:effectLst/>
                <a:uLnTx/>
                <a:uFillTx/>
                <a:latin typeface="+mn-lt"/>
                <a:ea typeface="+mn-ea"/>
                <a:cs typeface="+mn-cs"/>
              </a:rPr>
              <a:t>يوصى </a:t>
            </a:r>
            <a:r>
              <a:rPr kumimoji="0" lang="ar-EG" sz="2800" b="1" i="0" u="none" strike="noStrike" kern="0" cap="none" spc="0" normalizeH="0" baseline="0" noProof="0" dirty="0" smtClean="0">
                <a:ln>
                  <a:noFill/>
                </a:ln>
                <a:solidFill>
                  <a:schemeClr val="tx1"/>
                </a:solidFill>
                <a:effectLst/>
                <a:uLnTx/>
                <a:uFillTx/>
                <a:latin typeface="+mn-lt"/>
                <a:ea typeface="+mn-ea"/>
                <a:cs typeface="+mn-cs"/>
              </a:rPr>
              <a:t>بمواصلة الإقناع</a:t>
            </a:r>
            <a:r>
              <a:rPr kumimoji="0" lang="ar-EG"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ar-SY"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ar-SY" sz="2800" b="0" i="0" u="none" strike="noStrike" kern="0" cap="none" spc="0" normalizeH="0" baseline="0" noProof="0" dirty="0" smtClean="0">
                <a:ln>
                  <a:noFill/>
                </a:ln>
                <a:solidFill>
                  <a:schemeClr val="tx1"/>
                </a:solidFill>
                <a:effectLst/>
                <a:uLnTx/>
                <a:uFillTx/>
                <a:latin typeface="+mn-lt"/>
                <a:ea typeface="+mn-ea"/>
                <a:cs typeface="+mn-cs"/>
              </a:rPr>
              <a:t>ابدأ</a:t>
            </a:r>
            <a:r>
              <a:rPr kumimoji="0" lang="ar-SY" sz="2800" b="1" i="0" u="none" strike="noStrike" kern="0" cap="none" spc="0" normalizeH="0" baseline="0" noProof="0" dirty="0" smtClean="0">
                <a:ln>
                  <a:noFill/>
                </a:ln>
                <a:solidFill>
                  <a:schemeClr val="tx1"/>
                </a:solidFill>
                <a:effectLst/>
                <a:uLnTx/>
                <a:uFillTx/>
                <a:latin typeface="+mn-lt"/>
                <a:ea typeface="+mn-ea"/>
                <a:cs typeface="+mn-cs"/>
              </a:rPr>
              <a:t>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بتنظيم </a:t>
            </a:r>
            <a:r>
              <a:rPr kumimoji="0" lang="ar-EG" sz="2800" b="1" i="0" u="none" strike="noStrike" kern="0" cap="none" spc="0" normalizeH="0" baseline="0" noProof="0" dirty="0" smtClean="0">
                <a:ln>
                  <a:noFill/>
                </a:ln>
                <a:solidFill>
                  <a:schemeClr val="tx1"/>
                </a:solidFill>
                <a:effectLst/>
                <a:uLnTx/>
                <a:uFillTx/>
                <a:latin typeface="+mn-lt"/>
                <a:ea typeface="+mn-ea"/>
                <a:cs typeface="+mn-cs"/>
              </a:rPr>
              <a:t>حملة دعاية نشطة</a:t>
            </a:r>
            <a:r>
              <a:rPr kumimoji="0" lang="ar-EG" sz="2800" b="0" i="0" u="none" strike="noStrike" kern="0" cap="none" spc="0" normalizeH="0" baseline="0" noProof="0" dirty="0" smtClean="0">
                <a:ln>
                  <a:noFill/>
                </a:ln>
                <a:solidFill>
                  <a:schemeClr val="tx1"/>
                </a:solidFill>
                <a:effectLst/>
                <a:uLnTx/>
                <a:uFillTx/>
                <a:latin typeface="+mn-lt"/>
                <a:ea typeface="+mn-ea"/>
                <a:cs typeface="+mn-cs"/>
              </a:rPr>
              <a:t>، ثم </a:t>
            </a:r>
            <a:r>
              <a:rPr kumimoji="0" lang="ar-BH" sz="2800" b="0" i="0" u="none" strike="noStrike" kern="0" cap="none" spc="0" normalizeH="0" baseline="0" noProof="0" dirty="0" smtClean="0">
                <a:ln>
                  <a:noFill/>
                </a:ln>
                <a:solidFill>
                  <a:schemeClr val="tx1"/>
                </a:solidFill>
                <a:effectLst/>
                <a:uLnTx/>
                <a:uFillTx/>
                <a:latin typeface="+mn-lt"/>
                <a:ea typeface="+mn-ea"/>
                <a:cs typeface="+mn-cs"/>
              </a:rPr>
              <a:t>الا</a:t>
            </a:r>
            <a:r>
              <a:rPr kumimoji="0" lang="ar-EG" sz="2800" b="0" i="0" u="none" strike="noStrike" kern="0" cap="none" spc="0" normalizeH="0" baseline="0" noProof="0" dirty="0" smtClean="0">
                <a:ln>
                  <a:noFill/>
                </a:ln>
                <a:solidFill>
                  <a:schemeClr val="tx1"/>
                </a:solidFill>
                <a:effectLst/>
                <a:uLnTx/>
                <a:uFillTx/>
                <a:latin typeface="+mn-lt"/>
                <a:ea typeface="+mn-ea"/>
                <a:cs typeface="+mn-cs"/>
              </a:rPr>
              <a:t>ستمر</a:t>
            </a:r>
            <a:r>
              <a:rPr kumimoji="0" lang="ar-BH" sz="2800" b="0" i="0" u="none" strike="noStrike" kern="0" cap="none" spc="0" normalizeH="0" baseline="0" noProof="0" dirty="0" smtClean="0">
                <a:ln>
                  <a:noFill/>
                </a:ln>
                <a:solidFill>
                  <a:schemeClr val="tx1"/>
                </a:solidFill>
                <a:effectLst/>
                <a:uLnTx/>
                <a:uFillTx/>
                <a:latin typeface="+mn-lt"/>
                <a:ea typeface="+mn-ea"/>
                <a:cs typeface="+mn-cs"/>
              </a:rPr>
              <a:t>ار</a:t>
            </a:r>
            <a:r>
              <a:rPr kumimoji="0" lang="ar-EG" sz="2800" b="0" i="0" u="none" strike="noStrike" kern="0" cap="none" spc="0" normalizeH="0" baseline="0" noProof="0" dirty="0" smtClean="0">
                <a:ln>
                  <a:noFill/>
                </a:ln>
                <a:solidFill>
                  <a:schemeClr val="tx1"/>
                </a:solidFill>
                <a:effectLst/>
                <a:uLnTx/>
                <a:uFillTx/>
                <a:latin typeface="+mn-lt"/>
                <a:ea typeface="+mn-ea"/>
                <a:cs typeface="+mn-cs"/>
              </a:rPr>
              <a:t> </a:t>
            </a:r>
            <a:r>
              <a:rPr kumimoji="0" lang="ar-EG" sz="2800" b="0" i="0" u="none" strike="noStrike" kern="0" cap="none" spc="0" normalizeH="0" baseline="0" noProof="0" dirty="0" smtClean="0">
                <a:ln>
                  <a:noFill/>
                </a:ln>
                <a:solidFill>
                  <a:schemeClr val="tx1"/>
                </a:solidFill>
                <a:effectLst/>
                <a:uLnTx/>
                <a:uFillTx/>
                <a:latin typeface="+mn-lt"/>
                <a:ea typeface="+mn-ea"/>
                <a:cs typeface="+mn-cs"/>
              </a:rPr>
              <a:t>بإيقاع سريع ومتتالٍ نحو </a:t>
            </a:r>
            <a:r>
              <a:rPr kumimoji="0" lang="ar-EG" sz="2800" b="1" i="0" u="none" strike="noStrike" kern="0" cap="none" spc="0" normalizeH="0" baseline="0" noProof="0" dirty="0" smtClean="0">
                <a:ln>
                  <a:noFill/>
                </a:ln>
                <a:solidFill>
                  <a:schemeClr val="tx1"/>
                </a:solidFill>
                <a:effectLst/>
                <a:uLnTx/>
                <a:uFillTx/>
                <a:latin typeface="+mn-lt"/>
                <a:ea typeface="+mn-ea"/>
                <a:cs typeface="+mn-cs"/>
              </a:rPr>
              <a:t>تحسين</a:t>
            </a:r>
            <a:r>
              <a:rPr kumimoji="0" lang="ar-EG" sz="2800" b="0" i="0" u="none" strike="noStrike" kern="0" cap="none" spc="0" normalizeH="0" baseline="0" noProof="0" dirty="0" smtClean="0">
                <a:ln>
                  <a:noFill/>
                </a:ln>
                <a:solidFill>
                  <a:schemeClr val="tx1"/>
                </a:solidFill>
                <a:effectLst/>
                <a:uLnTx/>
                <a:uFillTx/>
                <a:latin typeface="+mn-lt"/>
                <a:ea typeface="+mn-ea"/>
                <a:cs typeface="+mn-cs"/>
              </a:rPr>
              <a:t> قاعدة المعلومات.</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582612"/>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Y" sz="3600" b="0" i="0" u="none" strike="noStrike" kern="0" cap="none" spc="0" normalizeH="0" baseline="0" noProof="0" smtClean="0">
                <a:ln>
                  <a:noFill/>
                </a:ln>
                <a:solidFill>
                  <a:schemeClr val="tx2"/>
                </a:solidFill>
                <a:effectLst/>
                <a:uLnTx/>
                <a:uFillTx/>
                <a:latin typeface="+mj-lt"/>
                <a:ea typeface="+mj-ea"/>
                <a:cs typeface="+mj-cs"/>
              </a:rPr>
              <a:t>الرسالة الالكترونية</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3" name="TextBox 2"/>
          <p:cNvSpPr txBox="1">
            <a:spLocks noChangeArrowheads="1"/>
          </p:cNvSpPr>
          <p:nvPr/>
        </p:nvSpPr>
        <p:spPr bwMode="auto">
          <a:xfrm>
            <a:off x="1500188" y="1643063"/>
            <a:ext cx="5726112" cy="3540125"/>
          </a:xfrm>
          <a:prstGeom prst="rect">
            <a:avLst/>
          </a:prstGeom>
          <a:noFill/>
          <a:ln w="9525">
            <a:noFill/>
            <a:miter lim="800000"/>
            <a:headEnd/>
            <a:tailEnd/>
          </a:ln>
        </p:spPr>
        <p:txBody>
          <a:bodyPr>
            <a:spAutoFit/>
          </a:bodyPr>
          <a:lstStyle/>
          <a:p>
            <a:pPr marL="520700" indent="-520700" algn="r" rtl="1">
              <a:buFont typeface="Wingdings" pitchFamily="2" charset="2"/>
              <a:buChar char="v"/>
            </a:pPr>
            <a:r>
              <a:rPr lang="ar-SY" sz="3200" dirty="0"/>
              <a:t>أن تكون واضحة ومحددة ومباشرة</a:t>
            </a:r>
          </a:p>
          <a:p>
            <a:pPr marL="520700" indent="-520700" algn="r" rtl="1"/>
            <a:endParaRPr lang="ar-SY" sz="3200" dirty="0"/>
          </a:p>
          <a:p>
            <a:pPr marL="520700" indent="-520700" algn="r" rtl="1">
              <a:buFont typeface="Wingdings" pitchFamily="2" charset="2"/>
              <a:buChar char="v"/>
            </a:pPr>
            <a:r>
              <a:rPr lang="ar-SY" sz="3200" dirty="0"/>
              <a:t>بساطة </a:t>
            </a:r>
            <a:r>
              <a:rPr lang="ar-SY" sz="3200" dirty="0" smtClean="0"/>
              <a:t>الأسلوب</a:t>
            </a:r>
            <a:endParaRPr lang="ar-SY" sz="3200" dirty="0"/>
          </a:p>
          <a:p>
            <a:pPr marL="520700" indent="-520700" algn="r" rtl="1"/>
            <a:endParaRPr lang="ar-SY" sz="3200" dirty="0"/>
          </a:p>
          <a:p>
            <a:pPr marL="520700" indent="-520700" algn="r" rtl="1">
              <a:buFont typeface="Wingdings" pitchFamily="2" charset="2"/>
              <a:buChar char="v"/>
            </a:pPr>
            <a:r>
              <a:rPr lang="ar-SY" sz="3200" dirty="0"/>
              <a:t>وضوح العرض</a:t>
            </a:r>
          </a:p>
          <a:p>
            <a:pPr marL="520700" indent="-520700" algn="r" rtl="1"/>
            <a:endParaRPr lang="ar-SY" sz="3200" dirty="0"/>
          </a:p>
          <a:p>
            <a:pPr marL="520700" indent="-520700" algn="r" rtl="1">
              <a:buFont typeface="Wingdings" pitchFamily="2" charset="2"/>
              <a:buChar char="v"/>
            </a:pPr>
            <a:r>
              <a:rPr lang="ar-SY" sz="3200" dirty="0"/>
              <a:t>الايجاز</a:t>
            </a:r>
            <a:endParaRPr lang="en-US"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0988" cy="439737"/>
          </a:xfrm>
          <a:noFill/>
          <a:ln>
            <a:noFill/>
            <a:miter lim="800000"/>
            <a:headEnd/>
            <a:tailEnd/>
          </a:ln>
        </p:spPr>
        <p:txBody>
          <a:bodyPr anchor="ctr"/>
          <a:lstStyle/>
          <a:p>
            <a:pPr eaLnBrk="1" hangingPunct="1">
              <a:defRPr/>
            </a:pPr>
            <a:r>
              <a:rPr lang="ar-SY" sz="3600" dirty="0" smtClean="0"/>
              <a:t>المقالة الإخبارية</a:t>
            </a:r>
            <a:endParaRPr lang="en-US" sz="3600" dirty="0"/>
          </a:p>
        </p:txBody>
      </p:sp>
      <p:pic>
        <p:nvPicPr>
          <p:cNvPr id="68611" name="Picture 6"/>
          <p:cNvPicPr>
            <a:picLocks noChangeAspect="1" noChangeArrowheads="1"/>
          </p:cNvPicPr>
          <p:nvPr/>
        </p:nvPicPr>
        <p:blipFill>
          <a:blip r:embed="rId3" cstate="print"/>
          <a:srcRect/>
          <a:stretch>
            <a:fillRect/>
          </a:stretch>
        </p:blipFill>
        <p:spPr bwMode="auto">
          <a:xfrm>
            <a:off x="1143000" y="1000125"/>
            <a:ext cx="6572250" cy="56816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a:noFill/>
          <a:ln>
            <a:noFill/>
            <a:miter lim="800000"/>
            <a:headEnd/>
            <a:tailEnd/>
          </a:ln>
        </p:spPr>
        <p:txBody>
          <a:bodyPr anchor="ctr"/>
          <a:lstStyle/>
          <a:p>
            <a:pPr eaLnBrk="1" hangingPunct="1">
              <a:defRPr/>
            </a:pPr>
            <a:r>
              <a:rPr lang="ar-SY" sz="3600" dirty="0" smtClean="0"/>
              <a:t>نشرة إخبارية</a:t>
            </a:r>
            <a:endParaRPr lang="en-US" sz="3600" dirty="0"/>
          </a:p>
        </p:txBody>
      </p:sp>
      <p:pic>
        <p:nvPicPr>
          <p:cNvPr id="69635" name="Picture 2"/>
          <p:cNvPicPr>
            <a:picLocks noChangeAspect="1" noChangeArrowheads="1"/>
          </p:cNvPicPr>
          <p:nvPr/>
        </p:nvPicPr>
        <p:blipFill>
          <a:blip r:embed="rId3" cstate="print"/>
          <a:srcRect/>
          <a:stretch>
            <a:fillRect/>
          </a:stretch>
        </p:blipFill>
        <p:spPr bwMode="auto">
          <a:xfrm>
            <a:off x="428625" y="1428750"/>
            <a:ext cx="8072438" cy="499903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ln>
            <a:noFill/>
            <a:miter lim="800000"/>
            <a:headEnd/>
            <a:tailEnd/>
          </a:ln>
        </p:spPr>
        <p:txBody>
          <a:bodyPr anchor="ctr"/>
          <a:lstStyle/>
          <a:p>
            <a:pPr eaLnBrk="1" hangingPunct="1">
              <a:defRPr/>
            </a:pPr>
            <a:r>
              <a:rPr lang="ar-EG" sz="3600" dirty="0" smtClean="0"/>
              <a:t>إطلاق تقرير جيو-4</a:t>
            </a:r>
            <a:endParaRPr lang="en-US" sz="3600" dirty="0" smtClean="0"/>
          </a:p>
        </p:txBody>
      </p:sp>
      <p:pic>
        <p:nvPicPr>
          <p:cNvPr id="63491" name="Picture 2" descr="D:\ABIDO OLD\GEO4 report and related files\GEO4 launch all files\111111111 copy.jpg"/>
          <p:cNvPicPr>
            <a:picLocks noChangeAspect="1" noChangeArrowheads="1"/>
          </p:cNvPicPr>
          <p:nvPr/>
        </p:nvPicPr>
        <p:blipFill>
          <a:blip r:embed="rId3" cstate="print"/>
          <a:srcRect/>
          <a:stretch>
            <a:fillRect/>
          </a:stretch>
        </p:blipFill>
        <p:spPr bwMode="auto">
          <a:xfrm>
            <a:off x="352425" y="1743075"/>
            <a:ext cx="8439150" cy="3371850"/>
          </a:xfrm>
          <a:prstGeom prst="rect">
            <a:avLst/>
          </a:prstGeom>
          <a:noFill/>
          <a:ln w="9525">
            <a:solidFill>
              <a:schemeClr val="bg1">
                <a:lumMod val="95000"/>
              </a:schemeClr>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42938" y="309711"/>
            <a:ext cx="7858125" cy="65405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2"/>
                </a:solidFill>
                <a:effectLst/>
                <a:uLnTx/>
                <a:uFillTx/>
                <a:latin typeface="+mj-lt"/>
                <a:ea typeface="+mj-ea"/>
                <a:cs typeface="+mj-cs"/>
              </a:rPr>
              <a:t> </a:t>
            </a:r>
            <a:r>
              <a:rPr kumimoji="0" lang="ar-SY" sz="3600" b="0" i="0" u="none" strike="noStrike" kern="0" cap="none" spc="0" normalizeH="0" baseline="0" noProof="0" smtClean="0">
                <a:ln>
                  <a:noFill/>
                </a:ln>
                <a:solidFill>
                  <a:schemeClr val="tx2"/>
                </a:solidFill>
                <a:effectLst/>
                <a:uLnTx/>
                <a:uFillTx/>
                <a:latin typeface="+mj-lt"/>
                <a:ea typeface="+mj-ea"/>
                <a:cs typeface="+mj-cs"/>
              </a:rPr>
              <a:t>مراجعة استر</a:t>
            </a:r>
            <a:r>
              <a:rPr kumimoji="0" lang="ar-EG" sz="3600" b="0" i="0" u="none" strike="noStrike" kern="0" cap="none" spc="0" normalizeH="0" baseline="0" noProof="0" smtClean="0">
                <a:ln>
                  <a:noFill/>
                </a:ln>
                <a:solidFill>
                  <a:schemeClr val="tx2"/>
                </a:solidFill>
                <a:effectLst/>
                <a:uLnTx/>
                <a:uFillTx/>
                <a:latin typeface="+mj-lt"/>
                <a:ea typeface="+mj-ea"/>
                <a:cs typeface="+mj-cs"/>
              </a:rPr>
              <a:t>اتيجية</a:t>
            </a:r>
            <a:r>
              <a:rPr kumimoji="0" lang="ar-SY" sz="3600" b="0" i="0" u="none" strike="noStrike" kern="0" cap="none" spc="0" normalizeH="0" baseline="0" noProof="0" smtClean="0">
                <a:ln>
                  <a:noFill/>
                </a:ln>
                <a:solidFill>
                  <a:schemeClr val="tx2"/>
                </a:solidFill>
                <a:effectLst/>
                <a:uLnTx/>
                <a:uFillTx/>
                <a:latin typeface="+mj-lt"/>
                <a:ea typeface="+mj-ea"/>
                <a:cs typeface="+mj-cs"/>
              </a:rPr>
              <a:t> التأثير</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556792"/>
            <a:ext cx="8258175" cy="528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1" fontAlgn="base" latinLnBrk="0" hangingPunct="1">
              <a:lnSpc>
                <a:spcPct val="100000"/>
              </a:lnSpc>
              <a:spcBef>
                <a:spcPct val="20000"/>
              </a:spcBef>
              <a:spcAft>
                <a:spcPct val="0"/>
              </a:spcAft>
              <a:buClr>
                <a:srgbClr val="009999"/>
              </a:buClr>
              <a:buSzPct val="125000"/>
              <a:buFontTx/>
              <a:buNone/>
              <a:tabLst/>
              <a:defRPr/>
            </a:pPr>
            <a:r>
              <a:rPr kumimoji="0" lang="ar-EG" sz="2800" b="1" i="0" u="none" strike="noStrike" kern="0" cap="none" spc="0" normalizeH="0" baseline="0" noProof="0" dirty="0" smtClean="0">
                <a:ln>
                  <a:noFill/>
                </a:ln>
                <a:solidFill>
                  <a:schemeClr val="tx1"/>
                </a:solidFill>
                <a:effectLst/>
                <a:uLnTx/>
                <a:uFillTx/>
                <a:latin typeface="+mn-lt"/>
                <a:ea typeface="+mn-ea"/>
                <a:cs typeface="+mn-cs"/>
              </a:rPr>
              <a:t>ضع في الاعتبار:</a:t>
            </a:r>
            <a:endParaRPr kumimoji="0" lang="ar-SY" sz="2800" b="1" i="0" u="none" strike="noStrike" kern="0" cap="none" spc="0" normalizeH="0" baseline="0" noProof="0" dirty="0" smtClean="0">
              <a:ln>
                <a:noFill/>
              </a:ln>
              <a:solidFill>
                <a:schemeClr val="tx1"/>
              </a:solidFill>
              <a:effectLst/>
              <a:uLnTx/>
              <a:uFillTx/>
              <a:latin typeface="+mn-lt"/>
              <a:ea typeface="+mn-ea"/>
              <a:cs typeface="+mn-cs"/>
            </a:endParaRPr>
          </a:p>
          <a:p>
            <a:pPr marL="635000" marR="0" lvl="0" indent="-635000" algn="r" defTabSz="914400" rtl="1" eaLnBrk="1" fontAlgn="base" latinLnBrk="0" hangingPunct="1">
              <a:lnSpc>
                <a:spcPct val="100000"/>
              </a:lnSpc>
              <a:spcBef>
                <a:spcPct val="20000"/>
              </a:spcBef>
              <a:spcAft>
                <a:spcPct val="0"/>
              </a:spcAft>
              <a:buSzPct val="125000"/>
              <a:buFont typeface="Arial" pitchFamily="34" charset="0"/>
              <a:buChar char="•"/>
              <a:tabLst/>
              <a:defRPr/>
            </a:pPr>
            <a:r>
              <a:rPr kumimoji="0" lang="ar-SA" sz="2800" b="0" i="0" u="none" strike="noStrike" kern="0" cap="none" spc="0" normalizeH="0" baseline="0" noProof="0" dirty="0" smtClean="0">
                <a:ln>
                  <a:noFill/>
                </a:ln>
                <a:solidFill>
                  <a:schemeClr val="tx1"/>
                </a:solidFill>
                <a:effectLst/>
                <a:uLnTx/>
                <a:uFillTx/>
                <a:latin typeface="+mn-lt"/>
                <a:ea typeface="+mn-ea"/>
                <a:cs typeface="+mn-cs"/>
              </a:rPr>
              <a:t>القضايا البيئية التي تريد طرحها</a:t>
            </a:r>
            <a:r>
              <a:rPr kumimoji="0" lang="ar-SY" sz="2800" b="0" i="0" u="none" strike="noStrike" kern="0" cap="none" spc="0" normalizeH="0" baseline="0" noProof="0" dirty="0" smtClean="0">
                <a:ln>
                  <a:noFill/>
                </a:ln>
                <a:solidFill>
                  <a:schemeClr val="tx1"/>
                </a:solidFill>
                <a:effectLst/>
                <a:uLnTx/>
                <a:uFillTx/>
                <a:latin typeface="+mn-lt"/>
                <a:ea typeface="+mn-ea"/>
                <a:cs typeface="+mn-cs"/>
              </a:rPr>
              <a:t>؛</a:t>
            </a:r>
          </a:p>
          <a:p>
            <a:pPr marL="635000" marR="0" lvl="0" indent="-635000" algn="r" defTabSz="914400" rtl="1" eaLnBrk="1" fontAlgn="base" latinLnBrk="0" hangingPunct="1">
              <a:lnSpc>
                <a:spcPct val="100000"/>
              </a:lnSpc>
              <a:spcBef>
                <a:spcPct val="20000"/>
              </a:spcBef>
              <a:spcAft>
                <a:spcPct val="0"/>
              </a:spcAft>
              <a:buSzPct val="125000"/>
              <a:buFont typeface="Arial" pitchFamily="34" charset="0"/>
              <a:buChar char="•"/>
              <a:tabLst/>
              <a:defRPr/>
            </a:pPr>
            <a:r>
              <a:rPr kumimoji="0" lang="ar-SA" sz="2800" b="0" i="0" u="none" strike="noStrike" kern="0" cap="none" spc="0" normalizeH="0" baseline="0" noProof="0" dirty="0" smtClean="0">
                <a:ln>
                  <a:noFill/>
                </a:ln>
                <a:solidFill>
                  <a:schemeClr val="tx1"/>
                </a:solidFill>
                <a:effectLst/>
                <a:uLnTx/>
                <a:uFillTx/>
                <a:latin typeface="+mn-lt"/>
                <a:ea typeface="+mn-ea"/>
                <a:cs typeface="+mn-cs"/>
              </a:rPr>
              <a:t>والأشخاص والمجموعات التي يمكن أن يكون لها تأثير على هذه القضايا</a:t>
            </a:r>
            <a:r>
              <a:rPr kumimoji="0" lang="ar-SY" sz="2800" b="0" i="0" u="none" strike="noStrike" kern="0" cap="none" spc="0" normalizeH="0" baseline="0" noProof="0" dirty="0" smtClean="0">
                <a:ln>
                  <a:noFill/>
                </a:ln>
                <a:solidFill>
                  <a:schemeClr val="tx1"/>
                </a:solidFill>
                <a:effectLst/>
                <a:uLnTx/>
                <a:uFillTx/>
                <a:latin typeface="+mn-lt"/>
                <a:ea typeface="+mn-ea"/>
                <a:cs typeface="+mn-cs"/>
              </a:rPr>
              <a:t>؛ </a:t>
            </a:r>
          </a:p>
          <a:p>
            <a:pPr marL="635000" marR="0" lvl="0" indent="-635000" algn="r" defTabSz="914400" rtl="1" eaLnBrk="1" fontAlgn="base" latinLnBrk="0" hangingPunct="1">
              <a:lnSpc>
                <a:spcPct val="100000"/>
              </a:lnSpc>
              <a:spcBef>
                <a:spcPct val="20000"/>
              </a:spcBef>
              <a:spcAft>
                <a:spcPct val="0"/>
              </a:spcAft>
              <a:buSzPct val="125000"/>
              <a:buFont typeface="Arial" pitchFamily="34" charset="0"/>
              <a:buChar char="•"/>
              <a:tabLst/>
              <a:defRPr/>
            </a:pPr>
            <a:r>
              <a:rPr kumimoji="0" lang="ar-SA" sz="2800" b="0" i="0" u="none" strike="noStrike" kern="0" cap="none" spc="0" normalizeH="0" baseline="0" noProof="0" dirty="0" smtClean="0">
                <a:ln>
                  <a:noFill/>
                </a:ln>
                <a:solidFill>
                  <a:schemeClr val="tx1"/>
                </a:solidFill>
                <a:effectLst/>
                <a:uLnTx/>
                <a:uFillTx/>
                <a:latin typeface="+mn-lt"/>
                <a:ea typeface="+mn-ea"/>
                <a:cs typeface="+mn-cs"/>
              </a:rPr>
              <a:t>والمعرفة التي ستنتج عن عملية التقييم البيئي المتكامل</a:t>
            </a:r>
            <a:r>
              <a:rPr kumimoji="0" lang="ar-EG" sz="2800" b="0" i="0" u="none" strike="noStrike" kern="0" cap="none" spc="0" normalizeH="0" baseline="0" noProof="0" dirty="0" smtClean="0">
                <a:ln>
                  <a:noFill/>
                </a:ln>
                <a:solidFill>
                  <a:schemeClr val="tx1"/>
                </a:solidFill>
                <a:effectLst/>
                <a:uLnTx/>
                <a:uFillTx/>
                <a:latin typeface="+mn-lt"/>
                <a:ea typeface="+mn-ea"/>
                <a:cs typeface="+mn-cs"/>
              </a:rPr>
              <a:t>؛</a:t>
            </a:r>
          </a:p>
          <a:p>
            <a:pPr marL="635000" marR="0" lvl="0" indent="-635000" algn="r" defTabSz="914400" rtl="1" eaLnBrk="1" fontAlgn="base" latinLnBrk="0" hangingPunct="1">
              <a:lnSpc>
                <a:spcPct val="100000"/>
              </a:lnSpc>
              <a:spcBef>
                <a:spcPct val="20000"/>
              </a:spcBef>
              <a:spcAft>
                <a:spcPct val="0"/>
              </a:spcAft>
              <a:buSzPct val="125000"/>
              <a:buFont typeface="Arial" pitchFamily="34" charset="0"/>
              <a:buChar char="•"/>
              <a:tabLst/>
              <a:defRPr/>
            </a:pPr>
            <a:r>
              <a:rPr kumimoji="0" lang="ar-EG" sz="2800" b="0" i="0" u="none" strike="noStrike" kern="0" cap="none" spc="0" normalizeH="0" baseline="0" noProof="0" dirty="0" smtClean="0">
                <a:ln>
                  <a:noFill/>
                </a:ln>
                <a:solidFill>
                  <a:schemeClr val="tx1"/>
                </a:solidFill>
                <a:effectLst/>
                <a:uLnTx/>
                <a:uFillTx/>
                <a:latin typeface="+mn-lt"/>
                <a:ea typeface="+mn-ea"/>
                <a:cs typeface="+mn-cs"/>
              </a:rPr>
              <a:t>واستغلال فرص توصيل المعلومات الرئيسية إلي </a:t>
            </a:r>
            <a:r>
              <a:rPr kumimoji="0" lang="ar-SA" sz="2800" b="0" i="0" u="none" strike="noStrike" kern="0" cap="none" spc="0" normalizeH="0" baseline="0" noProof="0" dirty="0" smtClean="0">
                <a:ln>
                  <a:noFill/>
                </a:ln>
                <a:solidFill>
                  <a:schemeClr val="tx1"/>
                </a:solidFill>
                <a:effectLst/>
                <a:uLnTx/>
                <a:uFillTx/>
                <a:latin typeface="+mn-lt"/>
                <a:ea typeface="+mn-ea"/>
                <a:cs typeface="+mn-cs"/>
              </a:rPr>
              <a:t>أصحاب النفوذ من الجمهور المستهدف.</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57250" y="357188"/>
            <a:ext cx="6972300" cy="511175"/>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0" i="0" u="none" strike="noStrike" kern="0" cap="none" spc="0" normalizeH="0" baseline="0" noProof="0" dirty="0" smtClean="0">
                <a:ln>
                  <a:noFill/>
                </a:ln>
                <a:solidFill>
                  <a:schemeClr val="tx2"/>
                </a:solidFill>
                <a:effectLst/>
                <a:uLnTx/>
                <a:uFillTx/>
                <a:latin typeface="+mj-lt"/>
                <a:ea typeface="+mj-ea"/>
                <a:cs typeface="+mj-cs"/>
              </a:rPr>
              <a:t>استغلال الفرص لإحداث تأثير</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68313" y="1628775"/>
            <a:ext cx="80327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90000"/>
              </a:lnSpc>
              <a:spcBef>
                <a:spcPts val="1200"/>
              </a:spcBef>
              <a:spcAft>
                <a:spcPts val="1200"/>
              </a:spcAft>
              <a:buClrTx/>
              <a:buSzTx/>
              <a:buFont typeface="Wingdings" pitchFamily="2" charset="2"/>
              <a:buChar char="ü"/>
              <a:tabLst/>
              <a:defRPr/>
            </a:pPr>
            <a:r>
              <a:rPr kumimoji="0" lang="ar-EG" sz="3400" b="0" i="0" u="none" strike="noStrike" kern="0" cap="none" spc="0" normalizeH="0" baseline="0" noProof="0" dirty="0" smtClean="0">
                <a:ln>
                  <a:noFill/>
                </a:ln>
                <a:solidFill>
                  <a:schemeClr val="tx1"/>
                </a:solidFill>
                <a:effectLst/>
                <a:uLnTx/>
                <a:uFillTx/>
                <a:latin typeface="+mn-lt"/>
                <a:ea typeface="+mn-ea"/>
                <a:cs typeface="+mn-cs"/>
              </a:rPr>
              <a:t>فكر بطريقة استراتيجية</a:t>
            </a:r>
            <a:endParaRPr kumimoji="0" lang="ar-SY" sz="3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ts val="1200"/>
              </a:spcBef>
              <a:spcAft>
                <a:spcPts val="1200"/>
              </a:spcAft>
              <a:buClrTx/>
              <a:buSzTx/>
              <a:buFont typeface="Wingdings" pitchFamily="2" charset="2"/>
              <a:buChar char="ü"/>
              <a:tabLst/>
              <a:defRPr/>
            </a:pPr>
            <a:r>
              <a:rPr kumimoji="0" lang="ar-EG" sz="3400" b="0" i="0" u="none" strike="noStrike" kern="0" cap="none" spc="0" normalizeH="0" baseline="0" noProof="0" dirty="0" smtClean="0">
                <a:ln>
                  <a:noFill/>
                </a:ln>
                <a:solidFill>
                  <a:schemeClr val="tx1"/>
                </a:solidFill>
                <a:effectLst/>
                <a:uLnTx/>
                <a:uFillTx/>
                <a:latin typeface="+mn-lt"/>
                <a:ea typeface="+mn-ea"/>
                <a:cs typeface="+mn-cs"/>
              </a:rPr>
              <a:t>اربط </a:t>
            </a:r>
            <a:r>
              <a:rPr kumimoji="0" lang="ar-SA" sz="3400" b="0" i="0" u="none" strike="noStrike" kern="0" cap="none" spc="0" normalizeH="0" baseline="0" noProof="0" dirty="0" smtClean="0">
                <a:ln>
                  <a:noFill/>
                </a:ln>
                <a:solidFill>
                  <a:schemeClr val="tx1"/>
                </a:solidFill>
                <a:effectLst/>
                <a:uLnTx/>
                <a:uFillTx/>
                <a:latin typeface="+mn-lt"/>
                <a:ea typeface="+mn-ea"/>
                <a:cs typeface="+mn-cs"/>
              </a:rPr>
              <a:t>بين المجوعات المستهدفة والمحتوى وبين</a:t>
            </a:r>
            <a:r>
              <a:rPr kumimoji="0" lang="ar-EG" sz="3400" b="0" i="0" u="none" strike="noStrike" kern="0" cap="none" spc="0" normalizeH="0" baseline="0" noProof="0" dirty="0" smtClean="0">
                <a:ln>
                  <a:noFill/>
                </a:ln>
                <a:solidFill>
                  <a:schemeClr val="tx1"/>
                </a:solidFill>
                <a:effectLst/>
                <a:uLnTx/>
                <a:uFillTx/>
                <a:latin typeface="+mn-lt"/>
                <a:ea typeface="+mn-ea"/>
                <a:cs typeface="+mn-cs"/>
              </a:rPr>
              <a:t> ما تختاره من</a:t>
            </a:r>
            <a:r>
              <a:rPr kumimoji="0" lang="ar-SA" sz="3400" b="0" i="0" u="none" strike="noStrike" kern="0" cap="none" spc="0" normalizeH="0" baseline="0" noProof="0" dirty="0" smtClean="0">
                <a:ln>
                  <a:noFill/>
                </a:ln>
                <a:solidFill>
                  <a:schemeClr val="tx1"/>
                </a:solidFill>
                <a:effectLst/>
                <a:uLnTx/>
                <a:uFillTx/>
                <a:latin typeface="+mn-lt"/>
                <a:ea typeface="+mn-ea"/>
                <a:cs typeface="+mn-cs"/>
              </a:rPr>
              <a:t> أشكال وقنوات مبتكرة للتواصل</a:t>
            </a:r>
            <a:endParaRPr kumimoji="0" lang="ar-SY" sz="3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ts val="1200"/>
              </a:spcBef>
              <a:spcAft>
                <a:spcPts val="1200"/>
              </a:spcAft>
              <a:buClrTx/>
              <a:buSzTx/>
              <a:buFont typeface="Wingdings" pitchFamily="2" charset="2"/>
              <a:buChar char="ü"/>
              <a:tabLst/>
              <a:defRPr/>
            </a:pPr>
            <a:r>
              <a:rPr kumimoji="0" lang="ar-EG" sz="3400" b="0" i="0" u="none" strike="noStrike" kern="0" cap="none" spc="0" normalizeH="0" baseline="0" noProof="0" dirty="0" smtClean="0">
                <a:ln>
                  <a:noFill/>
                </a:ln>
                <a:solidFill>
                  <a:schemeClr val="tx1"/>
                </a:solidFill>
                <a:effectLst/>
                <a:uLnTx/>
                <a:uFillTx/>
                <a:latin typeface="+mn-lt"/>
                <a:ea typeface="+mn-ea"/>
                <a:cs typeface="+mn-cs"/>
              </a:rPr>
              <a:t>قم با</a:t>
            </a:r>
            <a:r>
              <a:rPr kumimoji="0" lang="ar-SA" sz="3400" b="0" i="0" u="none" strike="noStrike" kern="0" cap="none" spc="0" normalizeH="0" baseline="0" noProof="0" dirty="0" smtClean="0">
                <a:ln>
                  <a:noFill/>
                </a:ln>
                <a:solidFill>
                  <a:schemeClr val="tx1"/>
                </a:solidFill>
                <a:effectLst/>
                <a:uLnTx/>
                <a:uFillTx/>
                <a:latin typeface="+mn-lt"/>
                <a:ea typeface="+mn-ea"/>
                <a:cs typeface="+mn-cs"/>
              </a:rPr>
              <a:t>خذ الإمكانيات المحدودة للميزانية في الإعتبار في جميع الأوقات</a:t>
            </a:r>
            <a:endParaRPr kumimoji="0" lang="en-US" sz="3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928688" y="285750"/>
            <a:ext cx="6686550" cy="511175"/>
          </a:xfrm>
          <a:prstGeom prst="rect">
            <a:avLst/>
          </a:prstGeom>
          <a:noFill/>
          <a:ln>
            <a:noFill/>
            <a:miter lim="800000"/>
            <a:headEnd/>
            <a:tailEnd/>
          </a:ln>
        </p:spPr>
        <p:txBody>
          <a:bodyPr anchor="ctr"/>
          <a:lstStyle/>
          <a:p>
            <a:pPr eaLnBrk="1" hangingPunct="1">
              <a:defRPr/>
            </a:pPr>
            <a:r>
              <a:rPr lang="ar-EG" sz="3600" dirty="0" smtClean="0"/>
              <a:t>نظرة على الجلسات</a:t>
            </a:r>
            <a:endParaRPr lang="en-US" sz="3600" dirty="0" smtClean="0"/>
          </a:p>
        </p:txBody>
      </p:sp>
      <p:sp>
        <p:nvSpPr>
          <p:cNvPr id="15363" name="Rectangle 3"/>
          <p:cNvSpPr>
            <a:spLocks noGrp="1" noChangeArrowheads="1"/>
          </p:cNvSpPr>
          <p:nvPr>
            <p:ph type="body" idx="4294967295"/>
          </p:nvPr>
        </p:nvSpPr>
        <p:spPr>
          <a:xfrm>
            <a:off x="500034" y="1785926"/>
            <a:ext cx="8229600" cy="2808287"/>
          </a:xfrm>
        </p:spPr>
        <p:txBody>
          <a:bodyPr/>
          <a:lstStyle/>
          <a:p>
            <a:pPr algn="r" rtl="1" eaLnBrk="1" hangingPunct="1">
              <a:lnSpc>
                <a:spcPct val="90000"/>
              </a:lnSpc>
            </a:pPr>
            <a:r>
              <a:rPr lang="ar-EG" b="1" dirty="0" smtClean="0">
                <a:solidFill>
                  <a:schemeClr val="bg2"/>
                </a:solidFill>
              </a:rPr>
              <a:t>الجلسة الأولى: مقدمة</a:t>
            </a:r>
            <a:endParaRPr lang="en-US" b="1" dirty="0" smtClean="0">
              <a:solidFill>
                <a:schemeClr val="bg2"/>
              </a:solidFill>
            </a:endParaRPr>
          </a:p>
          <a:p>
            <a:pPr algn="r" rtl="1" eaLnBrk="1" hangingPunct="1">
              <a:lnSpc>
                <a:spcPct val="90000"/>
              </a:lnSpc>
            </a:pPr>
            <a:r>
              <a:rPr lang="ar-EG" b="1" dirty="0" smtClean="0">
                <a:solidFill>
                  <a:schemeClr val="bg2"/>
                </a:solidFill>
              </a:rPr>
              <a:t>الجلسة الثانية: الإعداد لعملية الإتصال</a:t>
            </a:r>
            <a:endParaRPr lang="en-US" b="1" dirty="0" smtClean="0">
              <a:solidFill>
                <a:schemeClr val="bg2"/>
              </a:solidFill>
            </a:endParaRPr>
          </a:p>
          <a:p>
            <a:pPr algn="r" rtl="1" eaLnBrk="1" hangingPunct="1">
              <a:lnSpc>
                <a:spcPct val="90000"/>
              </a:lnSpc>
            </a:pPr>
            <a:r>
              <a:rPr lang="ar-EG" b="1" dirty="0" smtClean="0"/>
              <a:t>الجلسة الثالثة: اختيار المنتجات</a:t>
            </a:r>
            <a:endParaRPr lang="en-US" b="1" dirty="0" smtClean="0"/>
          </a:p>
          <a:p>
            <a:pPr algn="r" rtl="1" eaLnBrk="1" hangingPunct="1">
              <a:lnSpc>
                <a:spcPct val="90000"/>
              </a:lnSpc>
            </a:pPr>
            <a:r>
              <a:rPr lang="ar-EG" b="1" dirty="0" smtClean="0">
                <a:solidFill>
                  <a:schemeClr val="bg2"/>
                </a:solidFill>
              </a:rPr>
              <a:t>الجلسة الرابعة: كيف نقوم بالعمل؟</a:t>
            </a:r>
            <a:endParaRPr lang="en-US" dirty="0" smtClean="0">
              <a:solidFill>
                <a:schemeClr val="bg2"/>
              </a:solidFill>
            </a:endParaRPr>
          </a:p>
          <a:p>
            <a:pPr algn="r" rtl="1" eaLnBrk="1" hangingPunct="1">
              <a:lnSpc>
                <a:spcPct val="90000"/>
              </a:lnSpc>
            </a:pPr>
            <a:r>
              <a:rPr lang="ar-EG" b="1" dirty="0" smtClean="0">
                <a:solidFill>
                  <a:schemeClr val="bg2"/>
                </a:solidFill>
              </a:rPr>
              <a:t>الجلسة الخامسة: التواصل</a:t>
            </a:r>
            <a:endParaRPr lang="en-US" b="1" dirty="0" smtClean="0">
              <a:solidFill>
                <a:schemeClr val="bg2"/>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8808</TotalTime>
  <Words>3280</Words>
  <Application>Microsoft Office PowerPoint</Application>
  <PresentationFormat>On-screen Show (4:3)</PresentationFormat>
  <Paragraphs>458</Paragraphs>
  <Slides>65</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Default Design</vt:lpstr>
      <vt:lpstr>Acrobat Document</vt:lpstr>
      <vt:lpstr>Slide 1</vt:lpstr>
      <vt:lpstr>نظرة على الجلسات</vt:lpstr>
      <vt:lpstr>مقدمة</vt:lpstr>
      <vt:lpstr>Slide 4</vt:lpstr>
      <vt:lpstr>تمرين: عمل رسم تخطيطي لمخرجات الاتصال القائمة</vt:lpstr>
      <vt:lpstr>نظرة على الجلسات</vt:lpstr>
      <vt:lpstr>Slide 7</vt:lpstr>
      <vt:lpstr>Slide 8</vt:lpstr>
      <vt:lpstr>نظرة على الجلسات</vt:lpstr>
      <vt:lpstr>Slide 10</vt:lpstr>
      <vt:lpstr>Slide 11</vt:lpstr>
      <vt:lpstr>Slide 12</vt:lpstr>
      <vt:lpstr>Slide 13</vt:lpstr>
      <vt:lpstr>تمرين للمجموعة: مَن الذي يقرأ، وماذا يقرأ؟ </vt:lpstr>
      <vt:lpstr>تمرين للمجموعة: مَن الذي يقرأ، وماذا يقرأ؟</vt:lpstr>
      <vt:lpstr>Slide 16</vt:lpstr>
      <vt:lpstr>Slide 17</vt:lpstr>
      <vt:lpstr>Slide 18</vt:lpstr>
      <vt:lpstr>Slide 19</vt:lpstr>
      <vt:lpstr>Slide 20</vt:lpstr>
      <vt:lpstr>Slide 21</vt:lpstr>
      <vt:lpstr>تمرين: ما هي البنود الأساسية في الميزانية؟ </vt:lpstr>
      <vt:lpstr>Slide 23</vt:lpstr>
      <vt:lpstr>Slide 24</vt:lpstr>
      <vt:lpstr>Slide 25</vt:lpstr>
      <vt:lpstr>Slide 26</vt:lpstr>
      <vt:lpstr>Slide 27</vt:lpstr>
      <vt:lpstr>Slide 28</vt:lpstr>
      <vt:lpstr>Slide 29</vt:lpstr>
      <vt:lpstr>مناقشة: العلاقات الإعلامية القائمة في بلدك</vt:lpstr>
      <vt:lpstr>Slide 31</vt:lpstr>
      <vt:lpstr>تمرين: رسم خارطة للاتصال </vt:lpstr>
      <vt:lpstr>Slide 33</vt:lpstr>
      <vt:lpstr>نظرة على الجلسات</vt:lpstr>
      <vt:lpstr>كيف نقوم بالعمل؟</vt:lpstr>
      <vt:lpstr>Slide 36</vt:lpstr>
      <vt:lpstr>Slide 37</vt:lpstr>
      <vt:lpstr>تمرين: متطلبات الميزانية والمهارات اللازمة لها</vt:lpstr>
      <vt:lpstr>Slide 39</vt:lpstr>
      <vt:lpstr>Slide 40</vt:lpstr>
      <vt:lpstr>تمرين: تصميم مخطط لهيكل ما  على شبكة الإنترنت</vt:lpstr>
      <vt:lpstr>العرض البصري للبيانات </vt:lpstr>
      <vt:lpstr>Slide 43</vt:lpstr>
      <vt:lpstr>خطوات رسم الخرائط والرسوم البيانية </vt:lpstr>
      <vt:lpstr>الخطوة 3: ارسم الخرائط والرسوم البيانية الخاصة بك</vt:lpstr>
      <vt:lpstr>تمرين: تحسين العرض البصري</vt:lpstr>
      <vt:lpstr>Slide 47</vt:lpstr>
      <vt:lpstr>Slide 48</vt:lpstr>
      <vt:lpstr>نظرة على الجلسات</vt:lpstr>
      <vt:lpstr>Slide 50</vt:lpstr>
      <vt:lpstr>Slide 51</vt:lpstr>
      <vt:lpstr>إعداد ملف صحفي</vt:lpstr>
      <vt:lpstr>Slide 53</vt:lpstr>
      <vt:lpstr>قائمة العناصر الضرورية في البيان الصحفي</vt:lpstr>
      <vt:lpstr>مثال: بيان صحفي حول برتوكول كيوتو (نسخة مختصرة)</vt:lpstr>
      <vt:lpstr>Slide 56</vt:lpstr>
      <vt:lpstr>Slide 57</vt:lpstr>
      <vt:lpstr>Slide 58</vt:lpstr>
      <vt:lpstr>Slide 59</vt:lpstr>
      <vt:lpstr>تمرين: تصميم بيان صحفي </vt:lpstr>
      <vt:lpstr>Slide 61</vt:lpstr>
      <vt:lpstr>Slide 62</vt:lpstr>
      <vt:lpstr>المقالة الإخبارية</vt:lpstr>
      <vt:lpstr>نشرة إخبارية</vt:lpstr>
      <vt:lpstr>إطلاق تقرير جيو-4</vt:lpstr>
    </vt:vector>
  </TitlesOfParts>
  <Company>iisd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Resource Book</dc:title>
  <dc:creator>Carissa Wieler</dc:creator>
  <cp:lastModifiedBy>Mona Radwan</cp:lastModifiedBy>
  <cp:revision>461</cp:revision>
  <dcterms:created xsi:type="dcterms:W3CDTF">2006-09-20T19:30:09Z</dcterms:created>
  <dcterms:modified xsi:type="dcterms:W3CDTF">2013-02-25T06:23:09Z</dcterms:modified>
</cp:coreProperties>
</file>