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4" r:id="rId2"/>
  </p:sldMasterIdLst>
  <p:notesMasterIdLst>
    <p:notesMasterId r:id="rId90"/>
  </p:notesMasterIdLst>
  <p:handoutMasterIdLst>
    <p:handoutMasterId r:id="rId91"/>
  </p:handoutMasterIdLst>
  <p:sldIdLst>
    <p:sldId id="464" r:id="rId3"/>
    <p:sldId id="350" r:id="rId4"/>
    <p:sldId id="357" r:id="rId5"/>
    <p:sldId id="351" r:id="rId6"/>
    <p:sldId id="392" r:id="rId7"/>
    <p:sldId id="358" r:id="rId8"/>
    <p:sldId id="439" r:id="rId9"/>
    <p:sldId id="352" r:id="rId10"/>
    <p:sldId id="353" r:id="rId11"/>
    <p:sldId id="354" r:id="rId12"/>
    <p:sldId id="355" r:id="rId13"/>
    <p:sldId id="393" r:id="rId14"/>
    <p:sldId id="356" r:id="rId15"/>
    <p:sldId id="394" r:id="rId16"/>
    <p:sldId id="395" r:id="rId17"/>
    <p:sldId id="359" r:id="rId18"/>
    <p:sldId id="360" r:id="rId19"/>
    <p:sldId id="361" r:id="rId20"/>
    <p:sldId id="396" r:id="rId21"/>
    <p:sldId id="397" r:id="rId22"/>
    <p:sldId id="398" r:id="rId23"/>
    <p:sldId id="399" r:id="rId24"/>
    <p:sldId id="400" r:id="rId25"/>
    <p:sldId id="401" r:id="rId26"/>
    <p:sldId id="441" r:id="rId27"/>
    <p:sldId id="362" r:id="rId28"/>
    <p:sldId id="363" r:id="rId29"/>
    <p:sldId id="402" r:id="rId30"/>
    <p:sldId id="442" r:id="rId31"/>
    <p:sldId id="364" r:id="rId32"/>
    <p:sldId id="365" r:id="rId33"/>
    <p:sldId id="403" r:id="rId34"/>
    <p:sldId id="366" r:id="rId35"/>
    <p:sldId id="443" r:id="rId36"/>
    <p:sldId id="367" r:id="rId37"/>
    <p:sldId id="456" r:id="rId38"/>
    <p:sldId id="405" r:id="rId39"/>
    <p:sldId id="457" r:id="rId40"/>
    <p:sldId id="407" r:id="rId41"/>
    <p:sldId id="408" r:id="rId42"/>
    <p:sldId id="409" r:id="rId43"/>
    <p:sldId id="410" r:id="rId44"/>
    <p:sldId id="368" r:id="rId45"/>
    <p:sldId id="458" r:id="rId46"/>
    <p:sldId id="446" r:id="rId47"/>
    <p:sldId id="447" r:id="rId48"/>
    <p:sldId id="369" r:id="rId49"/>
    <p:sldId id="370" r:id="rId50"/>
    <p:sldId id="459" r:id="rId51"/>
    <p:sldId id="412" r:id="rId52"/>
    <p:sldId id="372" r:id="rId53"/>
    <p:sldId id="373" r:id="rId54"/>
    <p:sldId id="374" r:id="rId55"/>
    <p:sldId id="411" r:id="rId56"/>
    <p:sldId id="375" r:id="rId57"/>
    <p:sldId id="376" r:id="rId58"/>
    <p:sldId id="413" r:id="rId59"/>
    <p:sldId id="416" r:id="rId60"/>
    <p:sldId id="463" r:id="rId61"/>
    <p:sldId id="461" r:id="rId62"/>
    <p:sldId id="418" r:id="rId63"/>
    <p:sldId id="379" r:id="rId64"/>
    <p:sldId id="380" r:id="rId65"/>
    <p:sldId id="448" r:id="rId66"/>
    <p:sldId id="449" r:id="rId67"/>
    <p:sldId id="450" r:id="rId68"/>
    <p:sldId id="381" r:id="rId69"/>
    <p:sldId id="382" r:id="rId70"/>
    <p:sldId id="451" r:id="rId71"/>
    <p:sldId id="452" r:id="rId72"/>
    <p:sldId id="453" r:id="rId73"/>
    <p:sldId id="454" r:id="rId74"/>
    <p:sldId id="427" r:id="rId75"/>
    <p:sldId id="428" r:id="rId76"/>
    <p:sldId id="462" r:id="rId77"/>
    <p:sldId id="430" r:id="rId78"/>
    <p:sldId id="387" r:id="rId79"/>
    <p:sldId id="455" r:id="rId80"/>
    <p:sldId id="388" r:id="rId81"/>
    <p:sldId id="390" r:id="rId82"/>
    <p:sldId id="431" r:id="rId83"/>
    <p:sldId id="432" r:id="rId84"/>
    <p:sldId id="433" r:id="rId85"/>
    <p:sldId id="434" r:id="rId86"/>
    <p:sldId id="435" r:id="rId87"/>
    <p:sldId id="437" r:id="rId88"/>
    <p:sldId id="438" r:id="rId89"/>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4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4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4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4000" kern="1200">
        <a:solidFill>
          <a:schemeClr val="tx1"/>
        </a:solidFill>
        <a:latin typeface="Arial" pitchFamily="34" charset="0"/>
        <a:ea typeface="+mn-ea"/>
        <a:cs typeface="Arial" pitchFamily="34" charset="0"/>
      </a:defRPr>
    </a:lvl5pPr>
    <a:lvl6pPr marL="2286000" algn="l" defTabSz="914400" rtl="0" eaLnBrk="1" latinLnBrk="0" hangingPunct="1">
      <a:defRPr sz="4000" kern="1200">
        <a:solidFill>
          <a:schemeClr val="tx1"/>
        </a:solidFill>
        <a:latin typeface="Arial" pitchFamily="34" charset="0"/>
        <a:ea typeface="+mn-ea"/>
        <a:cs typeface="Arial" pitchFamily="34" charset="0"/>
      </a:defRPr>
    </a:lvl6pPr>
    <a:lvl7pPr marL="2743200" algn="l" defTabSz="914400" rtl="0" eaLnBrk="1" latinLnBrk="0" hangingPunct="1">
      <a:defRPr sz="4000" kern="1200">
        <a:solidFill>
          <a:schemeClr val="tx1"/>
        </a:solidFill>
        <a:latin typeface="Arial" pitchFamily="34" charset="0"/>
        <a:ea typeface="+mn-ea"/>
        <a:cs typeface="Arial" pitchFamily="34" charset="0"/>
      </a:defRPr>
    </a:lvl7pPr>
    <a:lvl8pPr marL="3200400" algn="l" defTabSz="914400" rtl="0" eaLnBrk="1" latinLnBrk="0" hangingPunct="1">
      <a:defRPr sz="4000" kern="1200">
        <a:solidFill>
          <a:schemeClr val="tx1"/>
        </a:solidFill>
        <a:latin typeface="Arial" pitchFamily="34" charset="0"/>
        <a:ea typeface="+mn-ea"/>
        <a:cs typeface="Arial" pitchFamily="34" charset="0"/>
      </a:defRPr>
    </a:lvl8pPr>
    <a:lvl9pPr marL="3657600" algn="l" defTabSz="914400" rtl="0" eaLnBrk="1" latinLnBrk="0" hangingPunct="1">
      <a:defRPr sz="40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9900"/>
    <a:srgbClr val="FF0000"/>
    <a:srgbClr val="006699"/>
    <a:srgbClr val="FF9900"/>
    <a:srgbClr val="6699FF"/>
    <a:srgbClr val="FFFF00"/>
    <a:srgbClr val="CC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8" autoAdjust="0"/>
    <p:restoredTop sz="94679" autoAdjust="0"/>
  </p:normalViewPr>
  <p:slideViewPr>
    <p:cSldViewPr snapToGrid="0">
      <p:cViewPr varScale="1">
        <p:scale>
          <a:sx n="98" d="100"/>
          <a:sy n="98" d="100"/>
        </p:scale>
        <p:origin x="-1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MS PGothic" pitchFamily="34" charset="-128"/>
                <a:cs typeface="+mn-cs"/>
              </a:defRPr>
            </a:lvl1pPr>
          </a:lstStyle>
          <a:p>
            <a:pPr>
              <a:defRPr/>
            </a:pPr>
            <a:endParaRPr lang="en-US"/>
          </a:p>
        </p:txBody>
      </p:sp>
      <p:sp>
        <p:nvSpPr>
          <p:cNvPr id="14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MS PGothic" pitchFamily="34" charset="-128"/>
                <a:cs typeface="+mn-cs"/>
              </a:defRPr>
            </a:lvl1pPr>
          </a:lstStyle>
          <a:p>
            <a:pPr>
              <a:defRPr/>
            </a:pPr>
            <a:endParaRPr lang="en-US"/>
          </a:p>
        </p:txBody>
      </p:sp>
      <p:sp>
        <p:nvSpPr>
          <p:cNvPr id="14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MS PGothic" pitchFamily="34" charset="-128"/>
                <a:cs typeface="+mn-cs"/>
              </a:defRPr>
            </a:lvl1pPr>
          </a:lstStyle>
          <a:p>
            <a:pPr>
              <a:defRPr/>
            </a:pPr>
            <a:endParaRPr lang="en-US"/>
          </a:p>
        </p:txBody>
      </p:sp>
      <p:sp>
        <p:nvSpPr>
          <p:cNvPr id="14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MS PGothic" pitchFamily="34" charset="-128"/>
                <a:cs typeface="+mn-cs"/>
              </a:defRPr>
            </a:lvl1pPr>
          </a:lstStyle>
          <a:p>
            <a:pPr>
              <a:defRPr/>
            </a:pPr>
            <a:fld id="{5F497EEC-BF03-4FA6-B3BD-F1871C996B9A}" type="slidenum">
              <a:rPr lang="en-US"/>
              <a:pPr>
                <a:defRPr/>
              </a:pPr>
              <a:t>‹#›</a:t>
            </a:fld>
            <a:endParaRPr lang="en-US"/>
          </a:p>
        </p:txBody>
      </p:sp>
    </p:spTree>
    <p:extLst>
      <p:ext uri="{BB962C8B-B14F-4D97-AF65-F5344CB8AC3E}">
        <p14:creationId xmlns="" xmlns:p14="http://schemas.microsoft.com/office/powerpoint/2010/main" val="379502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MS PGothic" pitchFamily="34" charset="-128"/>
                <a:cs typeface="+mn-cs"/>
              </a:defRPr>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MS PGothic" pitchFamily="34" charset="-128"/>
                <a:cs typeface="+mn-cs"/>
              </a:defRPr>
            </a:lvl1pPr>
          </a:lstStyle>
          <a:p>
            <a:pPr>
              <a:defRPr/>
            </a:pPr>
            <a:endParaRPr lang="en-US"/>
          </a:p>
        </p:txBody>
      </p:sp>
      <p:sp>
        <p:nvSpPr>
          <p:cNvPr id="110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MS PGothic" pitchFamily="34" charset="-128"/>
                <a:cs typeface="+mn-cs"/>
              </a:defRPr>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MS PGothic" pitchFamily="34" charset="-128"/>
                <a:cs typeface="+mn-cs"/>
              </a:defRPr>
            </a:lvl1pPr>
          </a:lstStyle>
          <a:p>
            <a:pPr>
              <a:defRPr/>
            </a:pPr>
            <a:fld id="{3D4838B4-49DE-4961-88BC-E8224751B363}" type="slidenum">
              <a:rPr lang="en-US"/>
              <a:pPr>
                <a:defRPr/>
              </a:pPr>
              <a:t>‹#›</a:t>
            </a:fld>
            <a:endParaRPr lang="en-US"/>
          </a:p>
        </p:txBody>
      </p:sp>
    </p:spTree>
    <p:extLst>
      <p:ext uri="{BB962C8B-B14F-4D97-AF65-F5344CB8AC3E}">
        <p14:creationId xmlns="" xmlns:p14="http://schemas.microsoft.com/office/powerpoint/2010/main" val="1608048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2C118B7-5CE9-4491-A842-C800C13B4118}" type="slidenum">
              <a:rPr lang="en-US" smtClean="0"/>
              <a:pPr>
                <a:defRPr/>
              </a:pPr>
              <a:t>1</a:t>
            </a:fld>
            <a:endParaRPr lang="en-US"/>
          </a:p>
        </p:txBody>
      </p:sp>
    </p:spTree>
    <p:extLst>
      <p:ext uri="{BB962C8B-B14F-4D97-AF65-F5344CB8AC3E}">
        <p14:creationId xmlns="" xmlns:p14="http://schemas.microsoft.com/office/powerpoint/2010/main" val="3820768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10</a:t>
            </a:fld>
            <a:endParaRPr lang="en-US"/>
          </a:p>
        </p:txBody>
      </p:sp>
    </p:spTree>
    <p:extLst>
      <p:ext uri="{BB962C8B-B14F-4D97-AF65-F5344CB8AC3E}">
        <p14:creationId xmlns="" xmlns:p14="http://schemas.microsoft.com/office/powerpoint/2010/main" val="2074355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3A8C5CE6-82FF-46A3-8A59-D57DC9947A8C}"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ar-EG"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12</a:t>
            </a:fld>
            <a:endParaRPr lang="en-US"/>
          </a:p>
        </p:txBody>
      </p:sp>
    </p:spTree>
    <p:extLst>
      <p:ext uri="{BB962C8B-B14F-4D97-AF65-F5344CB8AC3E}">
        <p14:creationId xmlns="" xmlns:p14="http://schemas.microsoft.com/office/powerpoint/2010/main" val="3367976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13</a:t>
            </a:fld>
            <a:endParaRPr lang="en-US"/>
          </a:p>
        </p:txBody>
      </p:sp>
    </p:spTree>
    <p:extLst>
      <p:ext uri="{BB962C8B-B14F-4D97-AF65-F5344CB8AC3E}">
        <p14:creationId xmlns="" xmlns:p14="http://schemas.microsoft.com/office/powerpoint/2010/main" val="3310438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14</a:t>
            </a:fld>
            <a:endParaRPr lang="en-US"/>
          </a:p>
        </p:txBody>
      </p:sp>
    </p:spTree>
    <p:extLst>
      <p:ext uri="{BB962C8B-B14F-4D97-AF65-F5344CB8AC3E}">
        <p14:creationId xmlns="" xmlns:p14="http://schemas.microsoft.com/office/powerpoint/2010/main" val="1926740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15</a:t>
            </a:fld>
            <a:endParaRPr lang="en-US"/>
          </a:p>
        </p:txBody>
      </p:sp>
    </p:spTree>
    <p:extLst>
      <p:ext uri="{BB962C8B-B14F-4D97-AF65-F5344CB8AC3E}">
        <p14:creationId xmlns="" xmlns:p14="http://schemas.microsoft.com/office/powerpoint/2010/main" val="3973720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16</a:t>
            </a:fld>
            <a:endParaRPr lang="en-US"/>
          </a:p>
        </p:txBody>
      </p:sp>
    </p:spTree>
    <p:extLst>
      <p:ext uri="{BB962C8B-B14F-4D97-AF65-F5344CB8AC3E}">
        <p14:creationId xmlns="" xmlns:p14="http://schemas.microsoft.com/office/powerpoint/2010/main" val="4085782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17</a:t>
            </a:fld>
            <a:endParaRPr lang="en-US"/>
          </a:p>
        </p:txBody>
      </p:sp>
    </p:spTree>
    <p:extLst>
      <p:ext uri="{BB962C8B-B14F-4D97-AF65-F5344CB8AC3E}">
        <p14:creationId xmlns="" xmlns:p14="http://schemas.microsoft.com/office/powerpoint/2010/main" val="897520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EECB6E3-F194-48A8-A847-EB249866C112}"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ar-EG"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19</a:t>
            </a:fld>
            <a:endParaRPr lang="en-US"/>
          </a:p>
        </p:txBody>
      </p:sp>
    </p:spTree>
    <p:extLst>
      <p:ext uri="{BB962C8B-B14F-4D97-AF65-F5344CB8AC3E}">
        <p14:creationId xmlns="" xmlns:p14="http://schemas.microsoft.com/office/powerpoint/2010/main" val="39347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2</a:t>
            </a:fld>
            <a:endParaRPr lang="en-US"/>
          </a:p>
        </p:txBody>
      </p:sp>
    </p:spTree>
    <p:extLst>
      <p:ext uri="{BB962C8B-B14F-4D97-AF65-F5344CB8AC3E}">
        <p14:creationId xmlns="" xmlns:p14="http://schemas.microsoft.com/office/powerpoint/2010/main" val="652993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20</a:t>
            </a:fld>
            <a:endParaRPr lang="en-US"/>
          </a:p>
        </p:txBody>
      </p:sp>
    </p:spTree>
    <p:extLst>
      <p:ext uri="{BB962C8B-B14F-4D97-AF65-F5344CB8AC3E}">
        <p14:creationId xmlns="" xmlns:p14="http://schemas.microsoft.com/office/powerpoint/2010/main" val="1578842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21</a:t>
            </a:fld>
            <a:endParaRPr lang="en-US"/>
          </a:p>
        </p:txBody>
      </p:sp>
    </p:spTree>
    <p:extLst>
      <p:ext uri="{BB962C8B-B14F-4D97-AF65-F5344CB8AC3E}">
        <p14:creationId xmlns="" xmlns:p14="http://schemas.microsoft.com/office/powerpoint/2010/main" val="2333122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22</a:t>
            </a:fld>
            <a:endParaRPr lang="en-US"/>
          </a:p>
        </p:txBody>
      </p:sp>
    </p:spTree>
    <p:extLst>
      <p:ext uri="{BB962C8B-B14F-4D97-AF65-F5344CB8AC3E}">
        <p14:creationId xmlns="" xmlns:p14="http://schemas.microsoft.com/office/powerpoint/2010/main" val="3882514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23</a:t>
            </a:fld>
            <a:endParaRPr lang="en-US"/>
          </a:p>
        </p:txBody>
      </p:sp>
    </p:spTree>
    <p:extLst>
      <p:ext uri="{BB962C8B-B14F-4D97-AF65-F5344CB8AC3E}">
        <p14:creationId xmlns="" xmlns:p14="http://schemas.microsoft.com/office/powerpoint/2010/main" val="647967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24</a:t>
            </a:fld>
            <a:endParaRPr lang="en-US"/>
          </a:p>
        </p:txBody>
      </p:sp>
    </p:spTree>
    <p:extLst>
      <p:ext uri="{BB962C8B-B14F-4D97-AF65-F5344CB8AC3E}">
        <p14:creationId xmlns="" xmlns:p14="http://schemas.microsoft.com/office/powerpoint/2010/main" val="475512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25</a:t>
            </a:fld>
            <a:endParaRPr lang="en-US"/>
          </a:p>
        </p:txBody>
      </p:sp>
    </p:spTree>
    <p:extLst>
      <p:ext uri="{BB962C8B-B14F-4D97-AF65-F5344CB8AC3E}">
        <p14:creationId xmlns="" xmlns:p14="http://schemas.microsoft.com/office/powerpoint/2010/main" val="169577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C3B794B-75FF-4BBF-88B1-BBF87B243134}" type="slidenum">
              <a:rPr lang="en-US" smtClean="0">
                <a:latin typeface="Arial" pitchFamily="34" charset="0"/>
                <a:cs typeface="Arial" pitchFamily="34" charset="0"/>
              </a:rPr>
              <a:pPr/>
              <a:t>26</a:t>
            </a:fld>
            <a:endParaRPr lang="en-US" smtClean="0">
              <a:latin typeface="Arial" pitchFamily="34" charset="0"/>
              <a:cs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ar-EG"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27</a:t>
            </a:fld>
            <a:endParaRPr lang="en-US"/>
          </a:p>
        </p:txBody>
      </p:sp>
    </p:spTree>
    <p:extLst>
      <p:ext uri="{BB962C8B-B14F-4D97-AF65-F5344CB8AC3E}">
        <p14:creationId xmlns="" xmlns:p14="http://schemas.microsoft.com/office/powerpoint/2010/main" val="4204501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28</a:t>
            </a:fld>
            <a:endParaRPr lang="en-US"/>
          </a:p>
        </p:txBody>
      </p:sp>
    </p:spTree>
    <p:extLst>
      <p:ext uri="{BB962C8B-B14F-4D97-AF65-F5344CB8AC3E}">
        <p14:creationId xmlns="" xmlns:p14="http://schemas.microsoft.com/office/powerpoint/2010/main" val="116429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29</a:t>
            </a:fld>
            <a:endParaRPr lang="en-US"/>
          </a:p>
        </p:txBody>
      </p:sp>
    </p:spTree>
    <p:extLst>
      <p:ext uri="{BB962C8B-B14F-4D97-AF65-F5344CB8AC3E}">
        <p14:creationId xmlns="" xmlns:p14="http://schemas.microsoft.com/office/powerpoint/2010/main" val="201395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0DB87E9-E388-466D-AF07-BCB2A117775E}"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ar-EG"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743B12F-15B9-49F6-9BDA-9555C47DBB50}" type="slidenum">
              <a:rPr lang="en-US" smtClean="0">
                <a:latin typeface="Arial" pitchFamily="34" charset="0"/>
                <a:cs typeface="Arial" pitchFamily="34" charset="0"/>
              </a:rPr>
              <a:pPr/>
              <a:t>30</a:t>
            </a:fld>
            <a:endParaRPr lang="en-US" smtClean="0">
              <a:latin typeface="Arial" pitchFamily="34" charset="0"/>
              <a:cs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ar-EG"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BC087EEB-5749-45FE-A230-C1E22C05EBD4}" type="slidenum">
              <a:rPr lang="en-US" smtClean="0">
                <a:latin typeface="Arial" pitchFamily="34" charset="0"/>
                <a:cs typeface="Arial" pitchFamily="34" charset="0"/>
              </a:rPr>
              <a:pPr/>
              <a:t>31</a:t>
            </a:fld>
            <a:endParaRPr lang="en-US" smtClean="0">
              <a:latin typeface="Arial" pitchFamily="34" charset="0"/>
              <a:cs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ar-EG"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32</a:t>
            </a:fld>
            <a:endParaRPr lang="en-US"/>
          </a:p>
        </p:txBody>
      </p:sp>
    </p:spTree>
    <p:extLst>
      <p:ext uri="{BB962C8B-B14F-4D97-AF65-F5344CB8AC3E}">
        <p14:creationId xmlns="" xmlns:p14="http://schemas.microsoft.com/office/powerpoint/2010/main" val="2341026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CA4C3AA-D1A9-49AC-B865-A3121CD531AA}" type="slidenum">
              <a:rPr lang="en-US" smtClean="0">
                <a:latin typeface="Arial" pitchFamily="34" charset="0"/>
                <a:cs typeface="Arial" pitchFamily="34" charset="0"/>
              </a:rPr>
              <a:pPr/>
              <a:t>33</a:t>
            </a:fld>
            <a:endParaRPr lang="en-US" smtClean="0">
              <a:latin typeface="Arial" pitchFamily="34" charset="0"/>
              <a:cs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ar-EG"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34</a:t>
            </a:fld>
            <a:endParaRPr lang="en-US"/>
          </a:p>
        </p:txBody>
      </p:sp>
    </p:spTree>
    <p:extLst>
      <p:ext uri="{BB962C8B-B14F-4D97-AF65-F5344CB8AC3E}">
        <p14:creationId xmlns="" xmlns:p14="http://schemas.microsoft.com/office/powerpoint/2010/main" val="1274252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35</a:t>
            </a:fld>
            <a:endParaRPr lang="en-US"/>
          </a:p>
        </p:txBody>
      </p:sp>
    </p:spTree>
    <p:extLst>
      <p:ext uri="{BB962C8B-B14F-4D97-AF65-F5344CB8AC3E}">
        <p14:creationId xmlns="" xmlns:p14="http://schemas.microsoft.com/office/powerpoint/2010/main" val="3072310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36</a:t>
            </a:fld>
            <a:endParaRPr lang="en-US"/>
          </a:p>
        </p:txBody>
      </p:sp>
    </p:spTree>
    <p:extLst>
      <p:ext uri="{BB962C8B-B14F-4D97-AF65-F5344CB8AC3E}">
        <p14:creationId xmlns="" xmlns:p14="http://schemas.microsoft.com/office/powerpoint/2010/main" val="171731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37</a:t>
            </a:fld>
            <a:endParaRPr lang="en-US"/>
          </a:p>
        </p:txBody>
      </p:sp>
    </p:spTree>
    <p:extLst>
      <p:ext uri="{BB962C8B-B14F-4D97-AF65-F5344CB8AC3E}">
        <p14:creationId xmlns="" xmlns:p14="http://schemas.microsoft.com/office/powerpoint/2010/main" val="103656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38</a:t>
            </a:fld>
            <a:endParaRPr lang="en-US"/>
          </a:p>
        </p:txBody>
      </p:sp>
    </p:spTree>
    <p:extLst>
      <p:ext uri="{BB962C8B-B14F-4D97-AF65-F5344CB8AC3E}">
        <p14:creationId xmlns="" xmlns:p14="http://schemas.microsoft.com/office/powerpoint/2010/main" val="1400279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39</a:t>
            </a:fld>
            <a:endParaRPr lang="en-US"/>
          </a:p>
        </p:txBody>
      </p:sp>
    </p:spTree>
    <p:extLst>
      <p:ext uri="{BB962C8B-B14F-4D97-AF65-F5344CB8AC3E}">
        <p14:creationId xmlns="" xmlns:p14="http://schemas.microsoft.com/office/powerpoint/2010/main" val="170181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F41AA34-4F93-4604-99A2-3485D20D8663}"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ar-EG"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40</a:t>
            </a:fld>
            <a:endParaRPr lang="en-US"/>
          </a:p>
        </p:txBody>
      </p:sp>
    </p:spTree>
    <p:extLst>
      <p:ext uri="{BB962C8B-B14F-4D97-AF65-F5344CB8AC3E}">
        <p14:creationId xmlns="" xmlns:p14="http://schemas.microsoft.com/office/powerpoint/2010/main" val="669906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41</a:t>
            </a:fld>
            <a:endParaRPr lang="en-US"/>
          </a:p>
        </p:txBody>
      </p:sp>
    </p:spTree>
    <p:extLst>
      <p:ext uri="{BB962C8B-B14F-4D97-AF65-F5344CB8AC3E}">
        <p14:creationId xmlns="" xmlns:p14="http://schemas.microsoft.com/office/powerpoint/2010/main" val="8801628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42</a:t>
            </a:fld>
            <a:endParaRPr lang="en-US"/>
          </a:p>
        </p:txBody>
      </p:sp>
    </p:spTree>
    <p:extLst>
      <p:ext uri="{BB962C8B-B14F-4D97-AF65-F5344CB8AC3E}">
        <p14:creationId xmlns="" xmlns:p14="http://schemas.microsoft.com/office/powerpoint/2010/main" val="24996161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D152EDC-7923-4F10-82AC-E7BF71E9BB59}" type="slidenum">
              <a:rPr lang="en-US" smtClean="0">
                <a:latin typeface="Arial" pitchFamily="34" charset="0"/>
                <a:cs typeface="Arial" pitchFamily="34" charset="0"/>
              </a:rPr>
              <a:pPr/>
              <a:t>43</a:t>
            </a:fld>
            <a:endParaRPr lang="en-US" smtClean="0">
              <a:latin typeface="Arial" pitchFamily="34" charset="0"/>
              <a:cs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ar-EG" smtClean="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44</a:t>
            </a:fld>
            <a:endParaRPr lang="en-US"/>
          </a:p>
        </p:txBody>
      </p:sp>
    </p:spTree>
    <p:extLst>
      <p:ext uri="{BB962C8B-B14F-4D97-AF65-F5344CB8AC3E}">
        <p14:creationId xmlns="" xmlns:p14="http://schemas.microsoft.com/office/powerpoint/2010/main" val="37302230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45</a:t>
            </a:fld>
            <a:endParaRPr lang="en-US"/>
          </a:p>
        </p:txBody>
      </p:sp>
    </p:spTree>
    <p:extLst>
      <p:ext uri="{BB962C8B-B14F-4D97-AF65-F5344CB8AC3E}">
        <p14:creationId xmlns="" xmlns:p14="http://schemas.microsoft.com/office/powerpoint/2010/main" val="34248605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46</a:t>
            </a:fld>
            <a:endParaRPr lang="en-US"/>
          </a:p>
        </p:txBody>
      </p:sp>
    </p:spTree>
    <p:extLst>
      <p:ext uri="{BB962C8B-B14F-4D97-AF65-F5344CB8AC3E}">
        <p14:creationId xmlns="" xmlns:p14="http://schemas.microsoft.com/office/powerpoint/2010/main" val="4012126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47</a:t>
            </a:fld>
            <a:endParaRPr lang="en-US"/>
          </a:p>
        </p:txBody>
      </p:sp>
    </p:spTree>
    <p:extLst>
      <p:ext uri="{BB962C8B-B14F-4D97-AF65-F5344CB8AC3E}">
        <p14:creationId xmlns="" xmlns:p14="http://schemas.microsoft.com/office/powerpoint/2010/main" val="37970726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2E45B6BF-549C-4954-815A-DE0FEEA9A90A}" type="slidenum">
              <a:rPr lang="en-US" smtClean="0">
                <a:latin typeface="Arial" pitchFamily="34" charset="0"/>
                <a:cs typeface="Arial" pitchFamily="34" charset="0"/>
              </a:rPr>
              <a:pPr/>
              <a:t>48</a:t>
            </a:fld>
            <a:endParaRPr lang="en-US" smtClean="0">
              <a:latin typeface="Arial" pitchFamily="34" charset="0"/>
              <a:cs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ar-EG" smtClean="0">
              <a:latin typeface="Arial" pitchFamily="34" charset="0"/>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49</a:t>
            </a:fld>
            <a:endParaRPr lang="en-US"/>
          </a:p>
        </p:txBody>
      </p:sp>
    </p:spTree>
    <p:extLst>
      <p:ext uri="{BB962C8B-B14F-4D97-AF65-F5344CB8AC3E}">
        <p14:creationId xmlns="" xmlns:p14="http://schemas.microsoft.com/office/powerpoint/2010/main" val="194340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5</a:t>
            </a:fld>
            <a:endParaRPr lang="en-US"/>
          </a:p>
        </p:txBody>
      </p:sp>
    </p:spTree>
    <p:extLst>
      <p:ext uri="{BB962C8B-B14F-4D97-AF65-F5344CB8AC3E}">
        <p14:creationId xmlns="" xmlns:p14="http://schemas.microsoft.com/office/powerpoint/2010/main" val="4136862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50</a:t>
            </a:fld>
            <a:endParaRPr lang="en-US"/>
          </a:p>
        </p:txBody>
      </p:sp>
    </p:spTree>
    <p:extLst>
      <p:ext uri="{BB962C8B-B14F-4D97-AF65-F5344CB8AC3E}">
        <p14:creationId xmlns="" xmlns:p14="http://schemas.microsoft.com/office/powerpoint/2010/main" val="40198580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51</a:t>
            </a:fld>
            <a:endParaRPr lang="en-US"/>
          </a:p>
        </p:txBody>
      </p:sp>
    </p:spTree>
    <p:extLst>
      <p:ext uri="{BB962C8B-B14F-4D97-AF65-F5344CB8AC3E}">
        <p14:creationId xmlns="" xmlns:p14="http://schemas.microsoft.com/office/powerpoint/2010/main" val="1542533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52</a:t>
            </a:fld>
            <a:endParaRPr lang="en-US"/>
          </a:p>
        </p:txBody>
      </p:sp>
    </p:spTree>
    <p:extLst>
      <p:ext uri="{BB962C8B-B14F-4D97-AF65-F5344CB8AC3E}">
        <p14:creationId xmlns="" xmlns:p14="http://schemas.microsoft.com/office/powerpoint/2010/main" val="33443605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53</a:t>
            </a:fld>
            <a:endParaRPr lang="en-US"/>
          </a:p>
        </p:txBody>
      </p:sp>
    </p:spTree>
    <p:extLst>
      <p:ext uri="{BB962C8B-B14F-4D97-AF65-F5344CB8AC3E}">
        <p14:creationId xmlns="" xmlns:p14="http://schemas.microsoft.com/office/powerpoint/2010/main" val="1603806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54</a:t>
            </a:fld>
            <a:endParaRPr lang="en-US"/>
          </a:p>
        </p:txBody>
      </p:sp>
    </p:spTree>
    <p:extLst>
      <p:ext uri="{BB962C8B-B14F-4D97-AF65-F5344CB8AC3E}">
        <p14:creationId xmlns="" xmlns:p14="http://schemas.microsoft.com/office/powerpoint/2010/main" val="20270659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55</a:t>
            </a:fld>
            <a:endParaRPr lang="en-US"/>
          </a:p>
        </p:txBody>
      </p:sp>
    </p:spTree>
    <p:extLst>
      <p:ext uri="{BB962C8B-B14F-4D97-AF65-F5344CB8AC3E}">
        <p14:creationId xmlns="" xmlns:p14="http://schemas.microsoft.com/office/powerpoint/2010/main" val="2812339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56</a:t>
            </a:fld>
            <a:endParaRPr lang="en-US"/>
          </a:p>
        </p:txBody>
      </p:sp>
    </p:spTree>
    <p:extLst>
      <p:ext uri="{BB962C8B-B14F-4D97-AF65-F5344CB8AC3E}">
        <p14:creationId xmlns="" xmlns:p14="http://schemas.microsoft.com/office/powerpoint/2010/main" val="7463291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57</a:t>
            </a:fld>
            <a:endParaRPr lang="en-US"/>
          </a:p>
        </p:txBody>
      </p:sp>
    </p:spTree>
    <p:extLst>
      <p:ext uri="{BB962C8B-B14F-4D97-AF65-F5344CB8AC3E}">
        <p14:creationId xmlns="" xmlns:p14="http://schemas.microsoft.com/office/powerpoint/2010/main" val="40276928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58</a:t>
            </a:fld>
            <a:endParaRPr lang="en-US"/>
          </a:p>
        </p:txBody>
      </p:sp>
    </p:spTree>
    <p:extLst>
      <p:ext uri="{BB962C8B-B14F-4D97-AF65-F5344CB8AC3E}">
        <p14:creationId xmlns="" xmlns:p14="http://schemas.microsoft.com/office/powerpoint/2010/main" val="13461801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59</a:t>
            </a:fld>
            <a:endParaRPr lang="en-US"/>
          </a:p>
        </p:txBody>
      </p:sp>
    </p:spTree>
    <p:extLst>
      <p:ext uri="{BB962C8B-B14F-4D97-AF65-F5344CB8AC3E}">
        <p14:creationId xmlns="" xmlns:p14="http://schemas.microsoft.com/office/powerpoint/2010/main" val="283583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BA183AA-676A-4A5E-931F-B6531416CAC8}"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ar-EG" smtClean="0">
              <a:latin typeface="Arial" pitchFamily="34" charset="0"/>
              <a:cs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60</a:t>
            </a:fld>
            <a:endParaRPr lang="en-US"/>
          </a:p>
        </p:txBody>
      </p:sp>
    </p:spTree>
    <p:extLst>
      <p:ext uri="{BB962C8B-B14F-4D97-AF65-F5344CB8AC3E}">
        <p14:creationId xmlns="" xmlns:p14="http://schemas.microsoft.com/office/powerpoint/2010/main" val="31312336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61</a:t>
            </a:fld>
            <a:endParaRPr lang="en-US"/>
          </a:p>
        </p:txBody>
      </p:sp>
    </p:spTree>
    <p:extLst>
      <p:ext uri="{BB962C8B-B14F-4D97-AF65-F5344CB8AC3E}">
        <p14:creationId xmlns="" xmlns:p14="http://schemas.microsoft.com/office/powerpoint/2010/main" val="22242500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A97818CD-8D48-40A9-9181-B0B88DFC8861}" type="slidenum">
              <a:rPr lang="en-US" smtClean="0">
                <a:latin typeface="Arial" pitchFamily="34" charset="0"/>
                <a:cs typeface="Arial" pitchFamily="34" charset="0"/>
              </a:rPr>
              <a:pPr/>
              <a:t>62</a:t>
            </a:fld>
            <a:endParaRPr lang="en-US" smtClean="0">
              <a:latin typeface="Arial" pitchFamily="34" charset="0"/>
              <a:cs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ar-EG" smtClean="0">
              <a:latin typeface="Arial" pitchFamily="34" charset="0"/>
              <a:cs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D0627FEA-2996-4E0D-9CEF-E0E3CA6EBD20}" type="slidenum">
              <a:rPr lang="en-US" smtClean="0">
                <a:latin typeface="Arial" pitchFamily="34" charset="0"/>
                <a:cs typeface="Arial" pitchFamily="34" charset="0"/>
              </a:rPr>
              <a:pPr/>
              <a:t>63</a:t>
            </a:fld>
            <a:endParaRPr lang="en-US" smtClean="0">
              <a:latin typeface="Arial" pitchFamily="34" charset="0"/>
              <a:cs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ar-EG" smtClean="0">
              <a:latin typeface="Arial" pitchFamily="34" charset="0"/>
              <a:cs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64</a:t>
            </a:fld>
            <a:endParaRPr lang="en-US"/>
          </a:p>
        </p:txBody>
      </p:sp>
    </p:spTree>
    <p:extLst>
      <p:ext uri="{BB962C8B-B14F-4D97-AF65-F5344CB8AC3E}">
        <p14:creationId xmlns="" xmlns:p14="http://schemas.microsoft.com/office/powerpoint/2010/main" val="387002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65</a:t>
            </a:fld>
            <a:endParaRPr lang="en-US"/>
          </a:p>
        </p:txBody>
      </p:sp>
    </p:spTree>
    <p:extLst>
      <p:ext uri="{BB962C8B-B14F-4D97-AF65-F5344CB8AC3E}">
        <p14:creationId xmlns="" xmlns:p14="http://schemas.microsoft.com/office/powerpoint/2010/main" val="26823848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66</a:t>
            </a:fld>
            <a:endParaRPr lang="en-US"/>
          </a:p>
        </p:txBody>
      </p:sp>
    </p:spTree>
    <p:extLst>
      <p:ext uri="{BB962C8B-B14F-4D97-AF65-F5344CB8AC3E}">
        <p14:creationId xmlns="" xmlns:p14="http://schemas.microsoft.com/office/powerpoint/2010/main" val="7744934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67</a:t>
            </a:fld>
            <a:endParaRPr lang="en-US"/>
          </a:p>
        </p:txBody>
      </p:sp>
    </p:spTree>
    <p:extLst>
      <p:ext uri="{BB962C8B-B14F-4D97-AF65-F5344CB8AC3E}">
        <p14:creationId xmlns="" xmlns:p14="http://schemas.microsoft.com/office/powerpoint/2010/main" val="980253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68</a:t>
            </a:fld>
            <a:endParaRPr lang="en-US"/>
          </a:p>
        </p:txBody>
      </p:sp>
    </p:spTree>
    <p:extLst>
      <p:ext uri="{BB962C8B-B14F-4D97-AF65-F5344CB8AC3E}">
        <p14:creationId xmlns="" xmlns:p14="http://schemas.microsoft.com/office/powerpoint/2010/main" val="5583169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69</a:t>
            </a:fld>
            <a:endParaRPr lang="en-US"/>
          </a:p>
        </p:txBody>
      </p:sp>
    </p:spTree>
    <p:extLst>
      <p:ext uri="{BB962C8B-B14F-4D97-AF65-F5344CB8AC3E}">
        <p14:creationId xmlns="" xmlns:p14="http://schemas.microsoft.com/office/powerpoint/2010/main" val="225492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7</a:t>
            </a:fld>
            <a:endParaRPr lang="en-US"/>
          </a:p>
        </p:txBody>
      </p:sp>
    </p:spTree>
    <p:extLst>
      <p:ext uri="{BB962C8B-B14F-4D97-AF65-F5344CB8AC3E}">
        <p14:creationId xmlns="" xmlns:p14="http://schemas.microsoft.com/office/powerpoint/2010/main" val="21755702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70</a:t>
            </a:fld>
            <a:endParaRPr lang="en-US"/>
          </a:p>
        </p:txBody>
      </p:sp>
    </p:spTree>
    <p:extLst>
      <p:ext uri="{BB962C8B-B14F-4D97-AF65-F5344CB8AC3E}">
        <p14:creationId xmlns="" xmlns:p14="http://schemas.microsoft.com/office/powerpoint/2010/main" val="22370439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71</a:t>
            </a:fld>
            <a:endParaRPr lang="en-US"/>
          </a:p>
        </p:txBody>
      </p:sp>
    </p:spTree>
    <p:extLst>
      <p:ext uri="{BB962C8B-B14F-4D97-AF65-F5344CB8AC3E}">
        <p14:creationId xmlns="" xmlns:p14="http://schemas.microsoft.com/office/powerpoint/2010/main" val="34877422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72</a:t>
            </a:fld>
            <a:endParaRPr lang="en-US"/>
          </a:p>
        </p:txBody>
      </p:sp>
    </p:spTree>
    <p:extLst>
      <p:ext uri="{BB962C8B-B14F-4D97-AF65-F5344CB8AC3E}">
        <p14:creationId xmlns="" xmlns:p14="http://schemas.microsoft.com/office/powerpoint/2010/main" val="35148919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73</a:t>
            </a:fld>
            <a:endParaRPr lang="en-US"/>
          </a:p>
        </p:txBody>
      </p:sp>
    </p:spTree>
    <p:extLst>
      <p:ext uri="{BB962C8B-B14F-4D97-AF65-F5344CB8AC3E}">
        <p14:creationId xmlns="" xmlns:p14="http://schemas.microsoft.com/office/powerpoint/2010/main" val="34990448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74</a:t>
            </a:fld>
            <a:endParaRPr lang="en-US"/>
          </a:p>
        </p:txBody>
      </p:sp>
    </p:spTree>
    <p:extLst>
      <p:ext uri="{BB962C8B-B14F-4D97-AF65-F5344CB8AC3E}">
        <p14:creationId xmlns="" xmlns:p14="http://schemas.microsoft.com/office/powerpoint/2010/main" val="11637012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75</a:t>
            </a:fld>
            <a:endParaRPr lang="en-US"/>
          </a:p>
        </p:txBody>
      </p:sp>
    </p:spTree>
    <p:extLst>
      <p:ext uri="{BB962C8B-B14F-4D97-AF65-F5344CB8AC3E}">
        <p14:creationId xmlns="" xmlns:p14="http://schemas.microsoft.com/office/powerpoint/2010/main" val="25662512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76</a:t>
            </a:fld>
            <a:endParaRPr lang="en-US"/>
          </a:p>
        </p:txBody>
      </p:sp>
    </p:spTree>
    <p:extLst>
      <p:ext uri="{BB962C8B-B14F-4D97-AF65-F5344CB8AC3E}">
        <p14:creationId xmlns="" xmlns:p14="http://schemas.microsoft.com/office/powerpoint/2010/main" val="15631100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CE5FA64-DFAB-4D74-B304-DB8A98A2A5CB}" type="slidenum">
              <a:rPr lang="en-US" smtClean="0">
                <a:latin typeface="Arial" pitchFamily="34" charset="0"/>
                <a:cs typeface="Arial" pitchFamily="34" charset="0"/>
              </a:rPr>
              <a:pPr/>
              <a:t>77</a:t>
            </a:fld>
            <a:endParaRPr lang="en-US" smtClean="0">
              <a:latin typeface="Arial" pitchFamily="34" charset="0"/>
              <a:cs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ar-EG" smtClean="0">
              <a:latin typeface="Arial" pitchFamily="34" charset="0"/>
              <a:cs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78</a:t>
            </a:fld>
            <a:endParaRPr lang="en-US"/>
          </a:p>
        </p:txBody>
      </p:sp>
    </p:spTree>
    <p:extLst>
      <p:ext uri="{BB962C8B-B14F-4D97-AF65-F5344CB8AC3E}">
        <p14:creationId xmlns="" xmlns:p14="http://schemas.microsoft.com/office/powerpoint/2010/main" val="29544188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B36EAFAC-1440-43E9-B9B1-7A849823BDDE}" type="slidenum">
              <a:rPr lang="en-US" smtClean="0">
                <a:latin typeface="Arial" pitchFamily="34" charset="0"/>
                <a:cs typeface="Arial" pitchFamily="34" charset="0"/>
              </a:rPr>
              <a:pPr/>
              <a:t>79</a:t>
            </a:fld>
            <a:endParaRPr lang="en-US" smtClean="0">
              <a:latin typeface="Arial" pitchFamily="34" charset="0"/>
              <a:cs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ar-EG"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F15717CE-746B-4412-8154-56BAE30BCB40}"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ar-EG" smtClean="0">
              <a:latin typeface="Arial" pitchFamily="34" charset="0"/>
              <a:cs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80</a:t>
            </a:fld>
            <a:endParaRPr lang="en-US"/>
          </a:p>
        </p:txBody>
      </p:sp>
    </p:spTree>
    <p:extLst>
      <p:ext uri="{BB962C8B-B14F-4D97-AF65-F5344CB8AC3E}">
        <p14:creationId xmlns="" xmlns:p14="http://schemas.microsoft.com/office/powerpoint/2010/main" val="17959685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81</a:t>
            </a:fld>
            <a:endParaRPr lang="en-US"/>
          </a:p>
        </p:txBody>
      </p:sp>
    </p:spTree>
    <p:extLst>
      <p:ext uri="{BB962C8B-B14F-4D97-AF65-F5344CB8AC3E}">
        <p14:creationId xmlns="" xmlns:p14="http://schemas.microsoft.com/office/powerpoint/2010/main" val="37596315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82</a:t>
            </a:fld>
            <a:endParaRPr lang="en-US"/>
          </a:p>
        </p:txBody>
      </p:sp>
    </p:spTree>
    <p:extLst>
      <p:ext uri="{BB962C8B-B14F-4D97-AF65-F5344CB8AC3E}">
        <p14:creationId xmlns="" xmlns:p14="http://schemas.microsoft.com/office/powerpoint/2010/main" val="24620766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83</a:t>
            </a:fld>
            <a:endParaRPr lang="en-US"/>
          </a:p>
        </p:txBody>
      </p:sp>
    </p:spTree>
    <p:extLst>
      <p:ext uri="{BB962C8B-B14F-4D97-AF65-F5344CB8AC3E}">
        <p14:creationId xmlns="" xmlns:p14="http://schemas.microsoft.com/office/powerpoint/2010/main" val="13612860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84</a:t>
            </a:fld>
            <a:endParaRPr lang="en-US"/>
          </a:p>
        </p:txBody>
      </p:sp>
    </p:spTree>
    <p:extLst>
      <p:ext uri="{BB962C8B-B14F-4D97-AF65-F5344CB8AC3E}">
        <p14:creationId xmlns="" xmlns:p14="http://schemas.microsoft.com/office/powerpoint/2010/main" val="40362074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85</a:t>
            </a:fld>
            <a:endParaRPr lang="en-US"/>
          </a:p>
        </p:txBody>
      </p:sp>
    </p:spTree>
    <p:extLst>
      <p:ext uri="{BB962C8B-B14F-4D97-AF65-F5344CB8AC3E}">
        <p14:creationId xmlns="" xmlns:p14="http://schemas.microsoft.com/office/powerpoint/2010/main" val="29913920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86</a:t>
            </a:fld>
            <a:endParaRPr lang="en-US"/>
          </a:p>
        </p:txBody>
      </p:sp>
    </p:spTree>
    <p:extLst>
      <p:ext uri="{BB962C8B-B14F-4D97-AF65-F5344CB8AC3E}">
        <p14:creationId xmlns="" xmlns:p14="http://schemas.microsoft.com/office/powerpoint/2010/main" val="32831564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D4838B4-49DE-4961-88BC-E8224751B363}" type="slidenum">
              <a:rPr lang="en-US" smtClean="0"/>
              <a:pPr>
                <a:defRPr/>
              </a:pPr>
              <a:t>87</a:t>
            </a:fld>
            <a:endParaRPr lang="en-US"/>
          </a:p>
        </p:txBody>
      </p:sp>
    </p:spTree>
    <p:extLst>
      <p:ext uri="{BB962C8B-B14F-4D97-AF65-F5344CB8AC3E}">
        <p14:creationId xmlns="" xmlns:p14="http://schemas.microsoft.com/office/powerpoint/2010/main" val="254473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36E49F7-7EDB-4876-8B51-84B98FD4214C}"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ar-EG"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AE7033-892F-4D38-AF45-4CC7C74CA42E}"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78EAB8-7774-4ED4-ACE0-7976B6E52068}"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81539A-D0BD-4B61-8183-96C3A15C4B54}"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7159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343292-6C6E-430D-A5BB-89DF99E140E1}"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7159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01A1F3-9AE0-4FFB-8700-DF82B9BC574A}"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7159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063AE-A5EB-4ECB-91E5-00F3992D6C16}"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10771C4D-450C-4F7B-885A-A6BA116E640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1AB9CE50-1F96-4582-84EC-18B9594CDD1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97952088-7157-462D-92BC-1F618C44701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D8765CE2-82D4-435E-A8F3-2624AC86B2B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C838D56C-F9C3-4209-8F39-92A989ECB6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56FEB8-2B7E-4161-88CD-CB8AE107CADB}"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376ADCAE-162D-4215-B3BB-0734306CD0F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368460F2-320D-4FFB-801D-0CE2592B9A2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DE8E2259-23FB-4AC9-A7FC-F36916FD369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953C0E84-A800-4C37-AB34-9FC18FF5E2D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A38933DF-ED3E-47B9-BDCE-0A3E83290983}"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634A1B07-923E-47CB-8314-74B2FF4457A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99E56BF2-AF58-43C3-AC3F-4D3770CF9BD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sz="4000">
                <a:ea typeface="MS PGothic"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a:defRPr sz="4000">
                <a:ea typeface="MS PGothic"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sz="4000">
                <a:ea typeface="MS PGothic" pitchFamily="34" charset="-128"/>
              </a:defRPr>
            </a:lvl1pPr>
          </a:lstStyle>
          <a:p>
            <a:pPr>
              <a:defRPr/>
            </a:pPr>
            <a:fld id="{E17BE354-620A-4641-B55A-E247475B309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3F5825-B841-4732-B61D-EED1B94CF842}"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ABB937-07EA-4AC8-8903-56C6F4C0D2CF}"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0A148F-A332-449A-9B3E-C182B0BAE724}"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FFD1C9-94BD-4722-8F3A-9EB2D0353D4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779A83-F960-463C-9FF7-AC1DDD4984DA}"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19F020-8096-4ED0-8335-DA5D0770E98C}"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62AA3B-2968-411B-B954-12A97D086B54}"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bwMode="auto">
          <a:xfrm>
            <a:off x="457200" y="274638"/>
            <a:ext cx="70104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15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S PGothic" pitchFamily="34" charset="-128"/>
                <a:cs typeface="+mn-cs"/>
              </a:defRPr>
            </a:lvl1pPr>
          </a:lstStyle>
          <a:p>
            <a:pPr>
              <a:defRPr/>
            </a:pPr>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S PGothic" pitchFamily="34" charset="-128"/>
                <a:cs typeface="+mn-cs"/>
              </a:defRPr>
            </a:lvl1pPr>
          </a:lstStyle>
          <a:p>
            <a:pPr>
              <a:defRPr/>
            </a:pPr>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MS PGothic" pitchFamily="34" charset="-128"/>
                <a:cs typeface="+mn-cs"/>
              </a:defRPr>
            </a:lvl1pPr>
          </a:lstStyle>
          <a:p>
            <a:pPr>
              <a:defRPr/>
            </a:pPr>
            <a:fld id="{B529DFAA-44D1-4FA4-84D1-AAC75E991AB1}" type="slidenum">
              <a:rPr lang="en-US"/>
              <a:pPr>
                <a:defRPr/>
              </a:pPr>
              <a:t>‹#›</a:t>
            </a:fld>
            <a:endParaRPr lang="en-US"/>
          </a:p>
        </p:txBody>
      </p:sp>
      <p:sp>
        <p:nvSpPr>
          <p:cNvPr id="151559" name="Rectangle 7"/>
          <p:cNvSpPr>
            <a:spLocks noChangeArrowheads="1"/>
          </p:cNvSpPr>
          <p:nvPr/>
        </p:nvSpPr>
        <p:spPr bwMode="auto">
          <a:xfrm>
            <a:off x="1219200" y="990600"/>
            <a:ext cx="7924800" cy="76200"/>
          </a:xfrm>
          <a:prstGeom prst="rect">
            <a:avLst/>
          </a:prstGeom>
          <a:solidFill>
            <a:srgbClr val="008080"/>
          </a:solidFill>
          <a:ln w="9525">
            <a:noFill/>
            <a:miter lim="800000"/>
            <a:headEnd/>
            <a:tailEnd/>
          </a:ln>
        </p:spPr>
        <p:txBody>
          <a:bodyPr wrap="none" anchor="ctr"/>
          <a:lstStyle/>
          <a:p>
            <a:pPr eaLnBrk="0" hangingPunct="0">
              <a:defRPr/>
            </a:pPr>
            <a:endParaRPr lang="en-US">
              <a:latin typeface="Arial" charset="0"/>
              <a:ea typeface="MS PGothic" pitchFamily="34" charset="-128"/>
              <a:cs typeface="+mn-cs"/>
            </a:endParaRPr>
          </a:p>
        </p:txBody>
      </p:sp>
      <p:sp>
        <p:nvSpPr>
          <p:cNvPr id="151560" name="Rectangle 8"/>
          <p:cNvSpPr>
            <a:spLocks noChangeArrowheads="1"/>
          </p:cNvSpPr>
          <p:nvPr/>
        </p:nvSpPr>
        <p:spPr bwMode="auto">
          <a:xfrm>
            <a:off x="0" y="990600"/>
            <a:ext cx="1066800" cy="76200"/>
          </a:xfrm>
          <a:prstGeom prst="rect">
            <a:avLst/>
          </a:prstGeom>
          <a:solidFill>
            <a:srgbClr val="56CC0B"/>
          </a:solidFill>
          <a:ln w="9525">
            <a:noFill/>
            <a:miter lim="800000"/>
            <a:headEnd/>
            <a:tailEnd/>
          </a:ln>
        </p:spPr>
        <p:txBody>
          <a:bodyPr wrap="none" anchor="ctr"/>
          <a:lstStyle/>
          <a:p>
            <a:pPr eaLnBrk="0" hangingPunct="0">
              <a:defRPr/>
            </a:pPr>
            <a:endParaRPr lang="en-US">
              <a:latin typeface="Arial" charset="0"/>
              <a:ea typeface="MS PGothic" pitchFamily="34" charset="-128"/>
              <a:cs typeface="+mn-cs"/>
            </a:endParaRPr>
          </a:p>
        </p:txBody>
      </p:sp>
      <p:sp>
        <p:nvSpPr>
          <p:cNvPr id="151564" name="Rectangle 12"/>
          <p:cNvSpPr>
            <a:spLocks noChangeArrowheads="1"/>
          </p:cNvSpPr>
          <p:nvPr/>
        </p:nvSpPr>
        <p:spPr bwMode="auto">
          <a:xfrm>
            <a:off x="0" y="6616700"/>
            <a:ext cx="1066800" cy="76200"/>
          </a:xfrm>
          <a:prstGeom prst="rect">
            <a:avLst/>
          </a:prstGeom>
          <a:solidFill>
            <a:srgbClr val="56CC0B"/>
          </a:solidFill>
          <a:ln w="9525">
            <a:noFill/>
            <a:miter lim="800000"/>
            <a:headEnd/>
            <a:tailEnd/>
          </a:ln>
        </p:spPr>
        <p:txBody>
          <a:bodyPr wrap="none" anchor="ctr"/>
          <a:lstStyle/>
          <a:p>
            <a:pPr eaLnBrk="0" hangingPunct="0">
              <a:defRPr/>
            </a:pPr>
            <a:endParaRPr lang="en-US">
              <a:latin typeface="Arial" charset="0"/>
              <a:ea typeface="MS PGothic" pitchFamily="34" charset="-128"/>
              <a:cs typeface="+mn-cs"/>
            </a:endParaRPr>
          </a:p>
        </p:txBody>
      </p:sp>
      <p:pic>
        <p:nvPicPr>
          <p:cNvPr id="1034" name="Picture 13" descr="Untitled-2"/>
          <p:cNvPicPr>
            <a:picLocks noChangeAspect="1" noChangeArrowheads="1"/>
          </p:cNvPicPr>
          <p:nvPr/>
        </p:nvPicPr>
        <p:blipFill>
          <a:blip r:embed="rId16" cstate="print"/>
          <a:srcRect/>
          <a:stretch>
            <a:fillRect/>
          </a:stretch>
        </p:blipFill>
        <p:spPr bwMode="auto">
          <a:xfrm>
            <a:off x="7696200" y="152400"/>
            <a:ext cx="1271588" cy="1447800"/>
          </a:xfrm>
          <a:prstGeom prst="rect">
            <a:avLst/>
          </a:prstGeom>
          <a:noFill/>
          <a:ln w="9525">
            <a:noFill/>
            <a:miter lim="800000"/>
            <a:headEnd/>
            <a:tailEnd/>
          </a:ln>
        </p:spPr>
      </p:pic>
      <p:pic>
        <p:nvPicPr>
          <p:cNvPr id="1035" name="Picture 15" descr="Untitled-1"/>
          <p:cNvPicPr>
            <a:picLocks noChangeAspect="1" noChangeArrowheads="1"/>
          </p:cNvPicPr>
          <p:nvPr/>
        </p:nvPicPr>
        <p:blipFill>
          <a:blip r:embed="rId17" cstate="print"/>
          <a:srcRect/>
          <a:stretch>
            <a:fillRect/>
          </a:stretch>
        </p:blipFill>
        <p:spPr bwMode="auto">
          <a:xfrm>
            <a:off x="0" y="0"/>
            <a:ext cx="787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 id="2147484060" r:id="rId14"/>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fade">
                                      <p:cBhvr>
                                        <p:cTn id="7" dur="2000"/>
                                        <p:tgtEl>
                                          <p:spTgt spid="1515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1555">
                                            <p:txEl>
                                              <p:pRg st="0" end="0"/>
                                            </p:txEl>
                                          </p:spTgt>
                                        </p:tgtEl>
                                        <p:attrNameLst>
                                          <p:attrName>style.visibility</p:attrName>
                                        </p:attrNameLst>
                                      </p:cBhvr>
                                      <p:to>
                                        <p:strVal val="visible"/>
                                      </p:to>
                                    </p:set>
                                    <p:animEffect transition="in" filter="wipe(left)">
                                      <p:cBhvr>
                                        <p:cTn id="12" dur="500"/>
                                        <p:tgtEl>
                                          <p:spTgt spid="151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1555">
                                            <p:txEl>
                                              <p:pRg st="1" end="1"/>
                                            </p:txEl>
                                          </p:spTgt>
                                        </p:tgtEl>
                                        <p:attrNameLst>
                                          <p:attrName>style.visibility</p:attrName>
                                        </p:attrNameLst>
                                      </p:cBhvr>
                                      <p:to>
                                        <p:strVal val="visible"/>
                                      </p:to>
                                    </p:set>
                                    <p:animEffect transition="in" filter="wipe(left)">
                                      <p:cBhvr>
                                        <p:cTn id="17" dur="500"/>
                                        <p:tgtEl>
                                          <p:spTgt spid="1515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1555">
                                            <p:txEl>
                                              <p:pRg st="2" end="2"/>
                                            </p:txEl>
                                          </p:spTgt>
                                        </p:tgtEl>
                                        <p:attrNameLst>
                                          <p:attrName>style.visibility</p:attrName>
                                        </p:attrNameLst>
                                      </p:cBhvr>
                                      <p:to>
                                        <p:strVal val="visible"/>
                                      </p:to>
                                    </p:set>
                                    <p:animEffect transition="in" filter="wipe(left)">
                                      <p:cBhvr>
                                        <p:cTn id="22" dur="500"/>
                                        <p:tgtEl>
                                          <p:spTgt spid="1515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1555">
                                            <p:txEl>
                                              <p:pRg st="3" end="3"/>
                                            </p:txEl>
                                          </p:spTgt>
                                        </p:tgtEl>
                                        <p:attrNameLst>
                                          <p:attrName>style.visibility</p:attrName>
                                        </p:attrNameLst>
                                      </p:cBhvr>
                                      <p:to>
                                        <p:strVal val="visible"/>
                                      </p:to>
                                    </p:set>
                                    <p:animEffect transition="in" filter="wipe(left)">
                                      <p:cBhvr>
                                        <p:cTn id="27" dur="500"/>
                                        <p:tgtEl>
                                          <p:spTgt spid="15155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1555">
                                            <p:txEl>
                                              <p:pRg st="4" end="4"/>
                                            </p:txEl>
                                          </p:spTgt>
                                        </p:tgtEl>
                                        <p:attrNameLst>
                                          <p:attrName>style.visibility</p:attrName>
                                        </p:attrNameLst>
                                      </p:cBhvr>
                                      <p:to>
                                        <p:strVal val="visible"/>
                                      </p:to>
                                    </p:set>
                                    <p:animEffect transition="in" filter="wipe(left)">
                                      <p:cBhvr>
                                        <p:cTn id="32" dur="500"/>
                                        <p:tgtEl>
                                          <p:spTgt spid="151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P spid="151555" grpId="0" build="p">
        <p:tmplLst>
          <p:tmpl lvl="1">
            <p:tnLst>
              <p:par>
                <p:cTn presetID="22" presetClass="entr" presetSubtype="8" fill="hold" nodeType="clickEffect">
                  <p:stCondLst>
                    <p:cond delay="0"/>
                  </p:stCondLst>
                  <p:childTnLst>
                    <p:set>
                      <p:cBhvr>
                        <p:cTn dur="1" fill="hold">
                          <p:stCondLst>
                            <p:cond delay="0"/>
                          </p:stCondLst>
                        </p:cTn>
                        <p:tgtEl>
                          <p:spTgt spid="151555"/>
                        </p:tgtEl>
                        <p:attrNameLst>
                          <p:attrName>style.visibility</p:attrName>
                        </p:attrNameLst>
                      </p:cBhvr>
                      <p:to>
                        <p:strVal val="visible"/>
                      </p:to>
                    </p:set>
                    <p:animEffect transition="in" filter="wipe(left)">
                      <p:cBhvr>
                        <p:cTn dur="500"/>
                        <p:tgtEl>
                          <p:spTgt spid="151555"/>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51555"/>
                        </p:tgtEl>
                        <p:attrNameLst>
                          <p:attrName>style.visibility</p:attrName>
                        </p:attrNameLst>
                      </p:cBhvr>
                      <p:to>
                        <p:strVal val="visible"/>
                      </p:to>
                    </p:set>
                    <p:animEffect transition="in" filter="wipe(left)">
                      <p:cBhvr>
                        <p:cTn dur="500"/>
                        <p:tgtEl>
                          <p:spTgt spid="151555"/>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51555"/>
                        </p:tgtEl>
                        <p:attrNameLst>
                          <p:attrName>style.visibility</p:attrName>
                        </p:attrNameLst>
                      </p:cBhvr>
                      <p:to>
                        <p:strVal val="visible"/>
                      </p:to>
                    </p:set>
                    <p:animEffect transition="in" filter="wipe(left)">
                      <p:cBhvr>
                        <p:cTn dur="500"/>
                        <p:tgtEl>
                          <p:spTgt spid="151555"/>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51555"/>
                        </p:tgtEl>
                        <p:attrNameLst>
                          <p:attrName>style.visibility</p:attrName>
                        </p:attrNameLst>
                      </p:cBhvr>
                      <p:to>
                        <p:strVal val="visible"/>
                      </p:to>
                    </p:set>
                    <p:animEffect transition="in" filter="wipe(left)">
                      <p:cBhvr>
                        <p:cTn dur="500"/>
                        <p:tgtEl>
                          <p:spTgt spid="151555"/>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51555"/>
                        </p:tgtEl>
                        <p:attrNameLst>
                          <p:attrName>style.visibility</p:attrName>
                        </p:attrNameLst>
                      </p:cBhvr>
                      <p:to>
                        <p:strVal val="visible"/>
                      </p:to>
                    </p:set>
                    <p:animEffect transition="in" filter="wipe(left)">
                      <p:cBhvr>
                        <p:cTn dur="500"/>
                        <p:tgtEl>
                          <p:spTgt spid="151555"/>
                        </p:tgtEl>
                      </p:cBhvr>
                    </p:animEffect>
                  </p:childTnLst>
                </p:cTn>
              </p:par>
            </p:tnLst>
          </p:tmpl>
        </p:tmplLst>
      </p:bldP>
    </p:bldLst>
  </p:timing>
  <p:txStyles>
    <p:titleStyle>
      <a:lvl1pPr algn="ctr" rtl="0" eaLnBrk="0" fontAlgn="base" hangingPunct="0">
        <a:spcBef>
          <a:spcPct val="0"/>
        </a:spcBef>
        <a:spcAft>
          <a:spcPct val="0"/>
        </a:spcAft>
        <a:defRPr sz="3600" b="1">
          <a:solidFill>
            <a:srgbClr val="003366"/>
          </a:solidFill>
          <a:latin typeface="+mj-lt"/>
          <a:ea typeface="+mj-ea"/>
          <a:cs typeface="+mj-cs"/>
        </a:defRPr>
      </a:lvl1pPr>
      <a:lvl2pPr algn="ctr" rtl="0" eaLnBrk="0" fontAlgn="base" hangingPunct="0">
        <a:spcBef>
          <a:spcPct val="0"/>
        </a:spcBef>
        <a:spcAft>
          <a:spcPct val="0"/>
        </a:spcAft>
        <a:defRPr sz="3600" b="1">
          <a:solidFill>
            <a:srgbClr val="003366"/>
          </a:solidFill>
          <a:latin typeface="Arial" charset="0"/>
          <a:cs typeface="Arial" charset="0"/>
        </a:defRPr>
      </a:lvl2pPr>
      <a:lvl3pPr algn="ctr" rtl="0" eaLnBrk="0" fontAlgn="base" hangingPunct="0">
        <a:spcBef>
          <a:spcPct val="0"/>
        </a:spcBef>
        <a:spcAft>
          <a:spcPct val="0"/>
        </a:spcAft>
        <a:defRPr sz="3600" b="1">
          <a:solidFill>
            <a:srgbClr val="003366"/>
          </a:solidFill>
          <a:latin typeface="Arial" charset="0"/>
          <a:cs typeface="Arial" charset="0"/>
        </a:defRPr>
      </a:lvl3pPr>
      <a:lvl4pPr algn="ctr" rtl="0" eaLnBrk="0" fontAlgn="base" hangingPunct="0">
        <a:spcBef>
          <a:spcPct val="0"/>
        </a:spcBef>
        <a:spcAft>
          <a:spcPct val="0"/>
        </a:spcAft>
        <a:defRPr sz="3600" b="1">
          <a:solidFill>
            <a:srgbClr val="003366"/>
          </a:solidFill>
          <a:latin typeface="Arial" charset="0"/>
          <a:cs typeface="Arial" charset="0"/>
        </a:defRPr>
      </a:lvl4pPr>
      <a:lvl5pPr algn="ctr" rtl="0" eaLnBrk="0" fontAlgn="base" hangingPunct="0">
        <a:spcBef>
          <a:spcPct val="0"/>
        </a:spcBef>
        <a:spcAft>
          <a:spcPct val="0"/>
        </a:spcAft>
        <a:defRPr sz="3600" b="1">
          <a:solidFill>
            <a:srgbClr val="003366"/>
          </a:solidFill>
          <a:latin typeface="Arial" charset="0"/>
          <a:cs typeface="Arial" charset="0"/>
        </a:defRPr>
      </a:lvl5pPr>
      <a:lvl6pPr marL="457200" algn="ctr" rtl="0" fontAlgn="base">
        <a:spcBef>
          <a:spcPct val="0"/>
        </a:spcBef>
        <a:spcAft>
          <a:spcPct val="0"/>
        </a:spcAft>
        <a:defRPr sz="3600" b="1">
          <a:solidFill>
            <a:srgbClr val="003366"/>
          </a:solidFill>
          <a:latin typeface="Arial" charset="0"/>
          <a:cs typeface="Arial" charset="0"/>
        </a:defRPr>
      </a:lvl6pPr>
      <a:lvl7pPr marL="914400" algn="ctr" rtl="0" fontAlgn="base">
        <a:spcBef>
          <a:spcPct val="0"/>
        </a:spcBef>
        <a:spcAft>
          <a:spcPct val="0"/>
        </a:spcAft>
        <a:defRPr sz="3600" b="1">
          <a:solidFill>
            <a:srgbClr val="003366"/>
          </a:solidFill>
          <a:latin typeface="Arial" charset="0"/>
          <a:cs typeface="Arial" charset="0"/>
        </a:defRPr>
      </a:lvl7pPr>
      <a:lvl8pPr marL="1371600" algn="ctr" rtl="0" fontAlgn="base">
        <a:spcBef>
          <a:spcPct val="0"/>
        </a:spcBef>
        <a:spcAft>
          <a:spcPct val="0"/>
        </a:spcAft>
        <a:defRPr sz="3600" b="1">
          <a:solidFill>
            <a:srgbClr val="003366"/>
          </a:solidFill>
          <a:latin typeface="Arial" charset="0"/>
          <a:cs typeface="Arial" charset="0"/>
        </a:defRPr>
      </a:lvl8pPr>
      <a:lvl9pPr marL="1828800" algn="ctr" rtl="0" fontAlgn="base">
        <a:spcBef>
          <a:spcPct val="0"/>
        </a:spcBef>
        <a:spcAft>
          <a:spcPct val="0"/>
        </a:spcAft>
        <a:defRPr sz="3600" b="1">
          <a:solidFill>
            <a:srgbClr val="003366"/>
          </a:solidFill>
          <a:latin typeface="Arial" charset="0"/>
          <a:cs typeface="Arial" charset="0"/>
        </a:defRPr>
      </a:lvl9pPr>
    </p:titleStyle>
    <p:bodyStyle>
      <a:lvl1pPr marL="342900" indent="-342900" algn="l" rtl="0" eaLnBrk="0" fontAlgn="base" hangingPunct="0">
        <a:spcBef>
          <a:spcPct val="20000"/>
        </a:spcBef>
        <a:spcAft>
          <a:spcPct val="0"/>
        </a:spcAft>
        <a:buClr>
          <a:srgbClr val="FF0066"/>
        </a:buClr>
        <a:buSzPct val="60000"/>
        <a:buFont typeface="Wingdings 2" pitchFamily="18" charset="2"/>
        <a:buBlip>
          <a:blip r:embed="rId18"/>
        </a:buBlip>
        <a:defRPr sz="3200" b="1">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b="1">
          <a:solidFill>
            <a:srgbClr val="006666"/>
          </a:solidFill>
          <a:latin typeface="+mn-lt"/>
          <a:cs typeface="+mn-cs"/>
        </a:defRPr>
      </a:lvl2pPr>
      <a:lvl3pPr marL="1143000" indent="-228600" algn="l" rtl="0" eaLnBrk="0" fontAlgn="base" hangingPunct="0">
        <a:spcBef>
          <a:spcPct val="20000"/>
        </a:spcBef>
        <a:spcAft>
          <a:spcPct val="0"/>
        </a:spcAft>
        <a:buChar char="•"/>
        <a:defRPr sz="2400" b="1">
          <a:solidFill>
            <a:srgbClr val="006666"/>
          </a:solidFill>
          <a:latin typeface="+mn-lt"/>
          <a:cs typeface="+mn-cs"/>
        </a:defRPr>
      </a:lvl3pPr>
      <a:lvl4pPr marL="1600200" indent="-228600" algn="l" rtl="0" eaLnBrk="0" fontAlgn="base" hangingPunct="0">
        <a:spcBef>
          <a:spcPct val="20000"/>
        </a:spcBef>
        <a:spcAft>
          <a:spcPct val="0"/>
        </a:spcAft>
        <a:buChar char="–"/>
        <a:defRPr sz="2000" b="1">
          <a:solidFill>
            <a:srgbClr val="006666"/>
          </a:solidFill>
          <a:latin typeface="+mn-lt"/>
          <a:cs typeface="+mn-cs"/>
        </a:defRPr>
      </a:lvl4pPr>
      <a:lvl5pPr marL="2057400" indent="-228600" algn="l" rtl="0" eaLnBrk="0" fontAlgn="base" hangingPunct="0">
        <a:spcBef>
          <a:spcPct val="20000"/>
        </a:spcBef>
        <a:spcAft>
          <a:spcPct val="0"/>
        </a:spcAft>
        <a:buChar char="»"/>
        <a:defRPr sz="2000" b="1">
          <a:solidFill>
            <a:srgbClr val="006666"/>
          </a:solidFill>
          <a:latin typeface="+mn-lt"/>
          <a:cs typeface="+mn-cs"/>
        </a:defRPr>
      </a:lvl5pPr>
      <a:lvl6pPr marL="2514600" indent="-228600" algn="l" rtl="0" fontAlgn="base">
        <a:spcBef>
          <a:spcPct val="20000"/>
        </a:spcBef>
        <a:spcAft>
          <a:spcPct val="0"/>
        </a:spcAft>
        <a:buChar char="»"/>
        <a:defRPr sz="2000" b="1">
          <a:solidFill>
            <a:srgbClr val="006666"/>
          </a:solidFill>
          <a:latin typeface="+mn-lt"/>
          <a:cs typeface="+mn-cs"/>
        </a:defRPr>
      </a:lvl6pPr>
      <a:lvl7pPr marL="2971800" indent="-228600" algn="l" rtl="0" fontAlgn="base">
        <a:spcBef>
          <a:spcPct val="20000"/>
        </a:spcBef>
        <a:spcAft>
          <a:spcPct val="0"/>
        </a:spcAft>
        <a:buChar char="»"/>
        <a:defRPr sz="2000" b="1">
          <a:solidFill>
            <a:srgbClr val="006666"/>
          </a:solidFill>
          <a:latin typeface="+mn-lt"/>
          <a:cs typeface="+mn-cs"/>
        </a:defRPr>
      </a:lvl7pPr>
      <a:lvl8pPr marL="3429000" indent="-228600" algn="l" rtl="0" fontAlgn="base">
        <a:spcBef>
          <a:spcPct val="20000"/>
        </a:spcBef>
        <a:spcAft>
          <a:spcPct val="0"/>
        </a:spcAft>
        <a:buChar char="»"/>
        <a:defRPr sz="2000" b="1">
          <a:solidFill>
            <a:srgbClr val="006666"/>
          </a:solidFill>
          <a:latin typeface="+mn-lt"/>
          <a:cs typeface="+mn-cs"/>
        </a:defRPr>
      </a:lvl8pPr>
      <a:lvl9pPr marL="3886200" indent="-228600" algn="l" rtl="0" fontAlgn="base">
        <a:spcBef>
          <a:spcPct val="20000"/>
        </a:spcBef>
        <a:spcAft>
          <a:spcPct val="0"/>
        </a:spcAft>
        <a:buChar char="»"/>
        <a:defRPr sz="2000" b="1">
          <a:solidFill>
            <a:srgbClr val="0066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ea typeface="+mn-ea"/>
                <a:cs typeface="Arial" pitchFamily="34" charset="0"/>
              </a:defRPr>
            </a:lvl1pPr>
          </a:lstStyle>
          <a:p>
            <a:pPr>
              <a:defRPr/>
            </a:pPr>
            <a:fld id="{802CD916-73D8-464E-BB89-6398EDD72191}" type="slidenum">
              <a:rPr lang="en-US"/>
              <a:pPr>
                <a:defRPr/>
              </a:pPr>
              <a:t>‹#›</a:t>
            </a:fld>
            <a:endParaRPr lang="en-US"/>
          </a:p>
        </p:txBody>
      </p:sp>
      <p:sp>
        <p:nvSpPr>
          <p:cNvPr id="1032" name="Rectangle 8"/>
          <p:cNvSpPr>
            <a:spLocks noChangeArrowheads="1"/>
          </p:cNvSpPr>
          <p:nvPr/>
        </p:nvSpPr>
        <p:spPr bwMode="auto">
          <a:xfrm>
            <a:off x="1219200" y="990600"/>
            <a:ext cx="7924800" cy="76200"/>
          </a:xfrm>
          <a:prstGeom prst="rect">
            <a:avLst/>
          </a:prstGeom>
          <a:solidFill>
            <a:srgbClr val="008080"/>
          </a:solidFill>
          <a:ln w="9525">
            <a:noFill/>
            <a:miter lim="800000"/>
            <a:headEnd/>
            <a:tailEnd/>
          </a:ln>
        </p:spPr>
        <p:txBody>
          <a:bodyPr wrap="none" anchor="ctr"/>
          <a:lstStyle/>
          <a:p>
            <a:pPr>
              <a:defRPr/>
            </a:pPr>
            <a:endParaRPr lang="en-US" sz="1400">
              <a:solidFill>
                <a:srgbClr val="000000"/>
              </a:solidFill>
              <a:cs typeface="+mn-cs"/>
            </a:endParaRPr>
          </a:p>
        </p:txBody>
      </p:sp>
      <p:sp>
        <p:nvSpPr>
          <p:cNvPr id="1033" name="Rectangle 9"/>
          <p:cNvSpPr>
            <a:spLocks noChangeArrowheads="1"/>
          </p:cNvSpPr>
          <p:nvPr/>
        </p:nvSpPr>
        <p:spPr bwMode="auto">
          <a:xfrm>
            <a:off x="0" y="990600"/>
            <a:ext cx="1066800" cy="76200"/>
          </a:xfrm>
          <a:prstGeom prst="rect">
            <a:avLst/>
          </a:prstGeom>
          <a:solidFill>
            <a:srgbClr val="56CC0B"/>
          </a:solidFill>
          <a:ln w="9525">
            <a:noFill/>
            <a:miter lim="800000"/>
            <a:headEnd/>
            <a:tailEnd/>
          </a:ln>
        </p:spPr>
        <p:txBody>
          <a:bodyPr wrap="none" anchor="ctr"/>
          <a:lstStyle/>
          <a:p>
            <a:pPr>
              <a:defRPr/>
            </a:pPr>
            <a:endParaRPr lang="en-US" sz="1400">
              <a:solidFill>
                <a:srgbClr val="000000"/>
              </a:solidFill>
              <a:cs typeface="+mn-cs"/>
            </a:endParaRPr>
          </a:p>
        </p:txBody>
      </p:sp>
      <p:sp>
        <p:nvSpPr>
          <p:cNvPr id="1035" name="Rectangle 11"/>
          <p:cNvSpPr>
            <a:spLocks noChangeArrowheads="1"/>
          </p:cNvSpPr>
          <p:nvPr/>
        </p:nvSpPr>
        <p:spPr bwMode="auto">
          <a:xfrm>
            <a:off x="0" y="6616700"/>
            <a:ext cx="1066800" cy="76200"/>
          </a:xfrm>
          <a:prstGeom prst="rect">
            <a:avLst/>
          </a:prstGeom>
          <a:solidFill>
            <a:srgbClr val="56CC0B"/>
          </a:solidFill>
          <a:ln w="9525">
            <a:noFill/>
            <a:miter lim="800000"/>
            <a:headEnd/>
            <a:tailEnd/>
          </a:ln>
        </p:spPr>
        <p:txBody>
          <a:bodyPr wrap="none" anchor="ctr"/>
          <a:lstStyle/>
          <a:p>
            <a:pPr>
              <a:defRPr/>
            </a:pPr>
            <a:endParaRPr lang="en-US" sz="1400">
              <a:solidFill>
                <a:srgbClr val="000000"/>
              </a:solidFill>
              <a:cs typeface="+mn-cs"/>
            </a:endParaRPr>
          </a:p>
        </p:txBody>
      </p:sp>
      <p:pic>
        <p:nvPicPr>
          <p:cNvPr id="2057" name="Picture 12" descr="Untitled-2"/>
          <p:cNvPicPr>
            <a:picLocks noChangeAspect="1" noChangeArrowheads="1"/>
          </p:cNvPicPr>
          <p:nvPr/>
        </p:nvPicPr>
        <p:blipFill>
          <a:blip r:embed="rId17" cstate="print"/>
          <a:srcRect/>
          <a:stretch>
            <a:fillRect/>
          </a:stretch>
        </p:blipFill>
        <p:spPr bwMode="auto">
          <a:xfrm>
            <a:off x="7696200" y="152400"/>
            <a:ext cx="1271588" cy="1447800"/>
          </a:xfrm>
          <a:prstGeom prst="rect">
            <a:avLst/>
          </a:prstGeom>
          <a:noFill/>
          <a:ln w="9525">
            <a:noFill/>
            <a:miter lim="800000"/>
            <a:headEnd/>
            <a:tailEnd/>
          </a:ln>
        </p:spPr>
      </p:pic>
      <p:pic>
        <p:nvPicPr>
          <p:cNvPr id="2058" name="Picture 13" descr="Untitled-1"/>
          <p:cNvPicPr>
            <a:picLocks noChangeAspect="1" noChangeArrowheads="1"/>
          </p:cNvPicPr>
          <p:nvPr/>
        </p:nvPicPr>
        <p:blipFill>
          <a:blip r:embed="rId18" cstate="print"/>
          <a:srcRect/>
          <a:stretch>
            <a:fillRect/>
          </a:stretch>
        </p:blipFill>
        <p:spPr bwMode="auto">
          <a:xfrm>
            <a:off x="0" y="0"/>
            <a:ext cx="787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195" name="Rectangle 13"/>
          <p:cNvSpPr>
            <a:spLocks noChangeArrowheads="1"/>
          </p:cNvSpPr>
          <p:nvPr/>
        </p:nvSpPr>
        <p:spPr bwMode="auto">
          <a:xfrm>
            <a:off x="0" y="6781800"/>
            <a:ext cx="9144000" cy="76200"/>
          </a:xfrm>
          <a:prstGeom prst="rect">
            <a:avLst/>
          </a:prstGeom>
          <a:solidFill>
            <a:srgbClr val="008080"/>
          </a:solidFill>
          <a:ln w="9525">
            <a:noFill/>
            <a:miter lim="800000"/>
            <a:headEnd/>
            <a:tailEnd/>
          </a:ln>
        </p:spPr>
        <p:txBody>
          <a:bodyPr wrap="none" anchor="ctr"/>
          <a:lstStyle/>
          <a:p>
            <a:pPr eaLnBrk="0" hangingPunct="0"/>
            <a:endParaRPr lang="en-US" sz="4400">
              <a:ea typeface="MS PGothic" pitchFamily="34" charset="-128"/>
            </a:endParaRPr>
          </a:p>
        </p:txBody>
      </p:sp>
      <p:pic>
        <p:nvPicPr>
          <p:cNvPr id="8196" name="Picture 1029" descr="UNEP-Logo"/>
          <p:cNvPicPr>
            <a:picLocks noChangeAspect="1" noChangeArrowheads="1"/>
          </p:cNvPicPr>
          <p:nvPr/>
        </p:nvPicPr>
        <p:blipFill>
          <a:blip r:embed="rId4" cstate="print"/>
          <a:srcRect/>
          <a:stretch>
            <a:fillRect/>
          </a:stretch>
        </p:blipFill>
        <p:spPr bwMode="auto">
          <a:xfrm>
            <a:off x="3810000" y="174625"/>
            <a:ext cx="1431925" cy="1676400"/>
          </a:xfrm>
          <a:prstGeom prst="rect">
            <a:avLst/>
          </a:prstGeom>
          <a:noFill/>
          <a:ln w="9525">
            <a:noFill/>
            <a:miter lim="800000"/>
            <a:headEnd/>
            <a:tailEnd/>
          </a:ln>
        </p:spPr>
      </p:pic>
      <p:sp>
        <p:nvSpPr>
          <p:cNvPr id="6" name="Text Box 9"/>
          <p:cNvSpPr txBox="1">
            <a:spLocks noChangeArrowheads="1"/>
          </p:cNvSpPr>
          <p:nvPr/>
        </p:nvSpPr>
        <p:spPr bwMode="auto">
          <a:xfrm>
            <a:off x="357188" y="2000250"/>
            <a:ext cx="8435975" cy="2154436"/>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sz="40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40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40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40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4000" kern="1200">
                <a:solidFill>
                  <a:schemeClr val="tx1"/>
                </a:solidFill>
                <a:latin typeface="Arial" charset="0"/>
                <a:ea typeface="MS PGothic" pitchFamily="34" charset="-128"/>
                <a:cs typeface="+mn-cs"/>
              </a:defRPr>
            </a:lvl5pPr>
            <a:lvl6pPr marL="2286000" algn="l" defTabSz="914400" rtl="0" eaLnBrk="1" latinLnBrk="0" hangingPunct="1">
              <a:defRPr sz="4000" kern="1200">
                <a:solidFill>
                  <a:schemeClr val="tx1"/>
                </a:solidFill>
                <a:latin typeface="Arial" charset="0"/>
                <a:ea typeface="MS PGothic" pitchFamily="34" charset="-128"/>
                <a:cs typeface="+mn-cs"/>
              </a:defRPr>
            </a:lvl6pPr>
            <a:lvl7pPr marL="2743200" algn="l" defTabSz="914400" rtl="0" eaLnBrk="1" latinLnBrk="0" hangingPunct="1">
              <a:defRPr sz="4000" kern="1200">
                <a:solidFill>
                  <a:schemeClr val="tx1"/>
                </a:solidFill>
                <a:latin typeface="Arial" charset="0"/>
                <a:ea typeface="MS PGothic" pitchFamily="34" charset="-128"/>
                <a:cs typeface="+mn-cs"/>
              </a:defRPr>
            </a:lvl7pPr>
            <a:lvl8pPr marL="3200400" algn="l" defTabSz="914400" rtl="0" eaLnBrk="1" latinLnBrk="0" hangingPunct="1">
              <a:defRPr sz="4000" kern="1200">
                <a:solidFill>
                  <a:schemeClr val="tx1"/>
                </a:solidFill>
                <a:latin typeface="Arial" charset="0"/>
                <a:ea typeface="MS PGothic" pitchFamily="34" charset="-128"/>
                <a:cs typeface="+mn-cs"/>
              </a:defRPr>
            </a:lvl8pPr>
            <a:lvl9pPr marL="3657600" algn="l" defTabSz="914400" rtl="0" eaLnBrk="1" latinLnBrk="0" hangingPunct="1">
              <a:defRPr sz="4000" kern="1200">
                <a:solidFill>
                  <a:schemeClr val="tx1"/>
                </a:solidFill>
                <a:latin typeface="Arial" charset="0"/>
                <a:ea typeface="MS PGothic" pitchFamily="34" charset="-128"/>
                <a:cs typeface="+mn-cs"/>
              </a:defRPr>
            </a:lvl9pPr>
          </a:lstStyle>
          <a:p>
            <a:pPr algn="ctr">
              <a:defRPr/>
            </a:pPr>
            <a:r>
              <a:rPr lang="ar-EG" sz="3800" b="1" dirty="0" smtClean="0">
                <a:solidFill>
                  <a:srgbClr val="003366"/>
                </a:solidFill>
                <a:effectLst>
                  <a:outerShdw blurRad="38100" dist="38100" dir="2700000" algn="tl">
                    <a:srgbClr val="C0C0C0"/>
                  </a:outerShdw>
                </a:effectLst>
                <a:latin typeface="+mj-lt"/>
              </a:rPr>
              <a:t>الدليل التدريبي للتقييم البيئي المتكامل للمنطقة العربية</a:t>
            </a:r>
            <a:endParaRPr lang="en-US" sz="3800" b="1" dirty="0">
              <a:solidFill>
                <a:srgbClr val="003366"/>
              </a:solidFill>
              <a:effectLst>
                <a:outerShdw blurRad="38100" dist="38100" dir="2700000" algn="tl">
                  <a:srgbClr val="C0C0C0"/>
                </a:outerShdw>
              </a:effectLst>
              <a:latin typeface="+mj-lt"/>
            </a:endParaRPr>
          </a:p>
          <a:p>
            <a:pPr algn="ctr">
              <a:defRPr/>
            </a:pPr>
            <a:r>
              <a:rPr lang="en-US" sz="2800" b="1" dirty="0">
                <a:solidFill>
                  <a:srgbClr val="008000"/>
                </a:solidFill>
                <a:effectLst>
                  <a:outerShdw blurRad="38100" dist="38100" dir="2700000" algn="tl">
                    <a:srgbClr val="C0C0C0"/>
                  </a:outerShdw>
                </a:effectLst>
              </a:rPr>
              <a:t/>
            </a:r>
            <a:br>
              <a:rPr lang="en-US" sz="2800" b="1" dirty="0">
                <a:solidFill>
                  <a:srgbClr val="008000"/>
                </a:solidFill>
                <a:effectLst>
                  <a:outerShdw blurRad="38100" dist="38100" dir="2700000" algn="tl">
                    <a:srgbClr val="C0C0C0"/>
                  </a:outerShdw>
                </a:effectLst>
              </a:rPr>
            </a:br>
            <a:r>
              <a:rPr lang="en-US" sz="2800" b="1" dirty="0"/>
              <a:t> </a:t>
            </a:r>
            <a:r>
              <a:rPr lang="ar-EG" sz="3400" b="1" dirty="0" smtClean="0"/>
              <a:t>الوحدة التدريبية رقم 8: </a:t>
            </a:r>
          </a:p>
          <a:p>
            <a:pPr algn="ctr" rtl="1" eaLnBrk="1" hangingPunct="1"/>
            <a:r>
              <a:rPr lang="ar-EG" sz="3400" b="1" i="1" dirty="0"/>
              <a:t>ال</a:t>
            </a:r>
            <a:r>
              <a:rPr lang="ar-BH" sz="3400" b="1" i="1" dirty="0"/>
              <a:t>رصد</a:t>
            </a:r>
            <a:r>
              <a:rPr lang="ar-EG" sz="3400" b="1" i="1" dirty="0"/>
              <a:t> والتق</a:t>
            </a:r>
            <a:r>
              <a:rPr lang="ar-BH" sz="3400" b="1" i="1" dirty="0"/>
              <a:t>ي</a:t>
            </a:r>
            <a:r>
              <a:rPr lang="ar-EG" sz="3400" b="1" i="1" dirty="0"/>
              <a:t>يم </a:t>
            </a:r>
            <a:r>
              <a:rPr lang="ar-EG" sz="3400" b="1" i="1" dirty="0" err="1"/>
              <a:t>والتعل</a:t>
            </a:r>
            <a:r>
              <a:rPr lang="ar-BH" sz="3400" b="1" i="1" dirty="0"/>
              <a:t>ّ</a:t>
            </a:r>
            <a:r>
              <a:rPr lang="ar-EG" sz="3400" b="1" i="1" dirty="0"/>
              <a:t>م </a:t>
            </a:r>
            <a:endParaRPr lang="en-US" sz="3400" b="1" i="1" dirty="0"/>
          </a:p>
        </p:txBody>
      </p:sp>
    </p:spTree>
    <p:extLst>
      <p:ext uri="{BB962C8B-B14F-4D97-AF65-F5344CB8AC3E}">
        <p14:creationId xmlns="" xmlns:p14="http://schemas.microsoft.com/office/powerpoint/2010/main" val="312616360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5"/>
          <p:cNvSpPr>
            <a:spLocks noGrp="1" noChangeArrowheads="1"/>
          </p:cNvSpPr>
          <p:nvPr>
            <p:ph type="title"/>
          </p:nvPr>
        </p:nvSpPr>
        <p:spPr>
          <a:xfrm>
            <a:off x="660400" y="274638"/>
            <a:ext cx="7010400" cy="715962"/>
          </a:xfrm>
          <a:noFill/>
          <a:ln w="9525">
            <a:noFill/>
            <a:miter lim="800000"/>
            <a:headEnd/>
            <a:tailEnd/>
          </a:ln>
        </p:spPr>
        <p:txBody>
          <a:bodyPr vert="horz" wrap="square" lIns="91440" tIns="45720" rIns="91440" bIns="45720" numCol="1" anchor="ctr" anchorCtr="0" compatLnSpc="1">
            <a:prstTxWarp prst="textNoShape">
              <a:avLst/>
            </a:prstTxWarp>
          </a:bodyPr>
          <a:lstStyle/>
          <a:p>
            <a:r>
              <a:rPr lang="ar-EG" sz="3200" b="0" dirty="0" smtClean="0">
                <a:solidFill>
                  <a:schemeClr val="tx1"/>
                </a:solidFill>
              </a:rPr>
              <a:t>مقارنة بين الرصد والتقويم</a:t>
            </a:r>
            <a:endParaRPr lang="en-US" sz="3200" b="0" dirty="0" smtClean="0">
              <a:solidFill>
                <a:schemeClr val="tx1"/>
              </a:solidFill>
            </a:endParaRPr>
          </a:p>
        </p:txBody>
      </p:sp>
      <p:graphicFrame>
        <p:nvGraphicFramePr>
          <p:cNvPr id="297273" name="Group 313"/>
          <p:cNvGraphicFramePr>
            <a:graphicFrameLocks noGrp="1"/>
          </p:cNvGraphicFramePr>
          <p:nvPr>
            <p:ph idx="1"/>
          </p:nvPr>
        </p:nvGraphicFramePr>
        <p:xfrm>
          <a:off x="284163" y="1399470"/>
          <a:ext cx="7755648" cy="4152705"/>
        </p:xfrm>
        <a:graphic>
          <a:graphicData uri="http://schemas.openxmlformats.org/drawingml/2006/table">
            <a:tbl>
              <a:tblPr/>
              <a:tblGrid>
                <a:gridCol w="2501900"/>
                <a:gridCol w="3200400"/>
                <a:gridCol w="2053348"/>
              </a:tblGrid>
              <a:tr h="340464">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tab pos="1427163" algn="r"/>
                        </a:tabLst>
                      </a:pPr>
                      <a:r>
                        <a:rPr kumimoji="0" lang="ar-BH" sz="1600" b="1" i="0" u="none" strike="noStrike" cap="none" normalizeH="0" baseline="0" dirty="0" smtClean="0">
                          <a:ln>
                            <a:noFill/>
                          </a:ln>
                          <a:solidFill>
                            <a:schemeClr val="tx1"/>
                          </a:solidFill>
                          <a:effectLst/>
                          <a:latin typeface="Times New Roman" pitchFamily="18" charset="0"/>
                          <a:cs typeface="Times New Roman" pitchFamily="18" charset="0"/>
                        </a:rPr>
                        <a:t>التقويم</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BH" sz="1600" b="1" i="0" u="none" strike="noStrike" cap="none" normalizeH="0" baseline="0" dirty="0" smtClean="0">
                          <a:ln>
                            <a:noFill/>
                          </a:ln>
                          <a:solidFill>
                            <a:schemeClr val="tx1"/>
                          </a:solidFill>
                          <a:effectLst/>
                          <a:latin typeface="Times New Roman" pitchFamily="18" charset="0"/>
                          <a:cs typeface="Times New Roman" pitchFamily="18" charset="0"/>
                        </a:rPr>
                        <a:t>الرصد</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tab pos="1427163" algn="r"/>
                        </a:tabLst>
                      </a:pPr>
                      <a:r>
                        <a:rPr kumimoji="0" lang="ar-BH" sz="1600" b="1" i="0" u="none" strike="noStrike" cap="none" normalizeH="0" baseline="0" dirty="0" smtClean="0">
                          <a:ln>
                            <a:noFill/>
                          </a:ln>
                          <a:solidFill>
                            <a:schemeClr val="tx1"/>
                          </a:solidFill>
                          <a:effectLst/>
                          <a:latin typeface="Times New Roman" pitchFamily="18" charset="0"/>
                          <a:cs typeface="Times New Roman" pitchFamily="18" charset="0"/>
                        </a:rPr>
                        <a:t>السمات العامة</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340464">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tab pos="1427163" algn="r"/>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تقييم البيانات عند مراحل حرجة من العملية.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جمع البيانات حول سير العمل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tab pos="1427163" algn="r"/>
                        </a:tabLst>
                      </a:pPr>
                      <a:r>
                        <a:rPr kumimoji="0" lang="ar-SA" sz="1400" b="1" i="0" u="none" strike="noStrike" cap="none" normalizeH="0" baseline="0" dirty="0" smtClean="0">
                          <a:ln>
                            <a:noFill/>
                          </a:ln>
                          <a:solidFill>
                            <a:srgbClr val="000000"/>
                          </a:solidFill>
                          <a:effectLst/>
                          <a:latin typeface="Times New Roman" pitchFamily="18" charset="0"/>
                          <a:cs typeface="Times New Roman" pitchFamily="18" charset="0"/>
                        </a:rPr>
                        <a:t>نقطة التركيز الرئيسية</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414004">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الشعور بالإنجاز</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الشعور بسير العمل قُدُما.</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tab pos="1427163" algn="r"/>
                        </a:tabLst>
                      </a:pPr>
                      <a:r>
                        <a:rPr kumimoji="0" lang="ar-BH" sz="1400" b="1" i="0" u="none" strike="noStrike" cap="none" normalizeH="0" baseline="0" dirty="0" smtClean="0">
                          <a:ln>
                            <a:noFill/>
                          </a:ln>
                          <a:solidFill>
                            <a:srgbClr val="000000"/>
                          </a:solidFill>
                          <a:effectLst/>
                          <a:latin typeface="Times New Roman" pitchFamily="18" charset="0"/>
                          <a:cs typeface="Times New Roman" pitchFamily="18" charset="0"/>
                        </a:rPr>
                        <a:t>مفهوم </a:t>
                      </a:r>
                      <a:r>
                        <a:rPr kumimoji="0" lang="ar-SA" sz="1400" b="1" i="0" u="none" strike="noStrike" cap="none" normalizeH="0" baseline="0" dirty="0" smtClean="0">
                          <a:ln>
                            <a:noFill/>
                          </a:ln>
                          <a:solidFill>
                            <a:srgbClr val="000000"/>
                          </a:solidFill>
                          <a:effectLst/>
                          <a:latin typeface="Times New Roman" pitchFamily="18" charset="0"/>
                          <a:cs typeface="Times New Roman" pitchFamily="18" charset="0"/>
                        </a:rPr>
                        <a:t>الانتهاء</a:t>
                      </a:r>
                      <a:r>
                        <a:rPr kumimoji="0" lang="ar-BH" sz="1400" b="1" i="0" u="none" strike="noStrike" cap="none" normalizeH="0" baseline="0" dirty="0" smtClean="0">
                          <a:ln>
                            <a:noFill/>
                          </a:ln>
                          <a:solidFill>
                            <a:srgbClr val="000000"/>
                          </a:solidFill>
                          <a:effectLst/>
                          <a:latin typeface="Times New Roman" pitchFamily="18" charset="0"/>
                          <a:cs typeface="Times New Roman" pitchFamily="18" charset="0"/>
                        </a:rPr>
                        <a:t> من العمل</a:t>
                      </a:r>
                      <a:r>
                        <a:rPr kumimoji="0" lang="ar-SA" sz="14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327336">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الماضي- المستقبل</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الحاضر</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tab pos="1427163" algn="r"/>
                        </a:tabLst>
                      </a:pPr>
                      <a:r>
                        <a:rPr kumimoji="0" lang="ar-SA" sz="1400" b="1" i="0" u="none" strike="noStrike" cap="none" normalizeH="0" baseline="0" dirty="0" smtClean="0">
                          <a:ln>
                            <a:noFill/>
                          </a:ln>
                          <a:solidFill>
                            <a:srgbClr val="000000"/>
                          </a:solidFill>
                          <a:effectLst/>
                          <a:latin typeface="Times New Roman" pitchFamily="18" charset="0"/>
                          <a:cs typeface="Times New Roman" pitchFamily="18" charset="0"/>
                        </a:rPr>
                        <a:t>التركيز الزمني</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467624">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هل حققنا الهدف؟</a:t>
                      </a:r>
                      <a:r>
                        <a:rPr kumimoji="0" lang="ar-EG"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كيف يمكن أن نحسن من أدائنا المرة القادمة؟</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ما الذي يجب أن يحدث الآن لتحقيق الهدف؟</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tab pos="1427163" algn="r"/>
                        </a:tabLst>
                      </a:pPr>
                      <a:r>
                        <a:rPr kumimoji="0" lang="ar-BH" sz="1400" b="1" i="0" u="none" strike="noStrike" cap="none" normalizeH="0" baseline="0" dirty="0" smtClean="0">
                          <a:ln>
                            <a:noFill/>
                          </a:ln>
                          <a:solidFill>
                            <a:srgbClr val="000000"/>
                          </a:solidFill>
                          <a:effectLst/>
                          <a:latin typeface="Times New Roman" pitchFamily="18" charset="0"/>
                          <a:cs typeface="Times New Roman" pitchFamily="18" charset="0"/>
                        </a:rPr>
                        <a:t>ا</a:t>
                      </a:r>
                      <a:r>
                        <a:rPr kumimoji="0" lang="ar-SA" sz="1400" b="1" i="0" u="none" strike="noStrike" cap="none" normalizeH="0" baseline="0" dirty="0" smtClean="0">
                          <a:ln>
                            <a:noFill/>
                          </a:ln>
                          <a:solidFill>
                            <a:srgbClr val="000000"/>
                          </a:solidFill>
                          <a:effectLst/>
                          <a:latin typeface="Times New Roman" pitchFamily="18" charset="0"/>
                          <a:cs typeface="Times New Roman" pitchFamily="18" charset="0"/>
                        </a:rPr>
                        <a:t>لسؤال الرئيسي</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377763">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tab pos="1427163" algn="r"/>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الصورة الأعم والأشمل</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التفاصيل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tab pos="1427163" algn="r"/>
                        </a:tabLst>
                      </a:pPr>
                      <a:r>
                        <a:rPr kumimoji="0" lang="ar-SA" sz="1400" b="1" i="0" u="none" strike="noStrike" cap="none" normalizeH="0" baseline="0" dirty="0" smtClean="0">
                          <a:ln>
                            <a:noFill/>
                          </a:ln>
                          <a:solidFill>
                            <a:srgbClr val="000000"/>
                          </a:solidFill>
                          <a:effectLst/>
                          <a:latin typeface="Times New Roman" pitchFamily="18" charset="0"/>
                          <a:cs typeface="Times New Roman" pitchFamily="18" charset="0"/>
                        </a:rPr>
                        <a:t>مستوى الانتباه</a:t>
                      </a:r>
                      <a:r>
                        <a:rPr kumimoji="0" lang="ar-BH" sz="1400" b="1" i="0" u="none" strike="noStrike" cap="none" normalizeH="0" baseline="0" dirty="0" smtClean="0">
                          <a:ln>
                            <a:noFill/>
                          </a:ln>
                          <a:solidFill>
                            <a:srgbClr val="000000"/>
                          </a:solidFill>
                          <a:effectLst/>
                          <a:latin typeface="Times New Roman" pitchFamily="18" charset="0"/>
                          <a:cs typeface="Times New Roman" pitchFamily="18" charset="0"/>
                        </a:rPr>
                        <a:t> / الاهتمام</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354881">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الابتكارية</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التحفيز</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tab pos="1427163" algn="r"/>
                        </a:tabLst>
                      </a:pPr>
                      <a:r>
                        <a:rPr kumimoji="0" lang="ar-SA" sz="1400" b="1" i="0" u="none" strike="noStrike" cap="none" normalizeH="0" baseline="0" dirty="0" smtClean="0">
                          <a:ln>
                            <a:noFill/>
                          </a:ln>
                          <a:solidFill>
                            <a:srgbClr val="000000"/>
                          </a:solidFill>
                          <a:effectLst/>
                          <a:latin typeface="Times New Roman" pitchFamily="18" charset="0"/>
                          <a:cs typeface="Times New Roman" pitchFamily="18" charset="0"/>
                        </a:rPr>
                        <a:t>الاستلهام </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408124">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متقطع عند بداية أو نهاية العلامات الفارقة الهامة</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مستمر على مدار العملية بأسرها</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tab pos="1427163" algn="r"/>
                        </a:tabLst>
                      </a:pPr>
                      <a:r>
                        <a:rPr kumimoji="0" lang="ar-SA" sz="1400" b="1" i="0" u="none" strike="noStrike" cap="none" normalizeH="0" baseline="0" dirty="0" smtClean="0">
                          <a:ln>
                            <a:noFill/>
                          </a:ln>
                          <a:solidFill>
                            <a:srgbClr val="000000"/>
                          </a:solidFill>
                          <a:effectLst/>
                          <a:latin typeface="Times New Roman" pitchFamily="18" charset="0"/>
                          <a:cs typeface="Times New Roman" pitchFamily="18" charset="0"/>
                        </a:rPr>
                        <a:t>التواتر الدوري</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380257">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تصميم دورة التخطيط التالية</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تنفيذ الخطة</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tab pos="1427163" algn="r"/>
                        </a:tabLst>
                      </a:pPr>
                      <a:r>
                        <a:rPr kumimoji="0" lang="ar-BH" sz="1400" b="1" i="0" u="none" strike="noStrike" cap="none" normalizeH="0" baseline="0" dirty="0" smtClean="0">
                          <a:ln>
                            <a:noFill/>
                          </a:ln>
                          <a:solidFill>
                            <a:srgbClr val="000000"/>
                          </a:solidFill>
                          <a:effectLst/>
                          <a:latin typeface="Times New Roman" pitchFamily="18" charset="0"/>
                          <a:cs typeface="Times New Roman" pitchFamily="18" charset="0"/>
                        </a:rPr>
                        <a:t>ال</a:t>
                      </a:r>
                      <a:r>
                        <a:rPr kumimoji="0" lang="ar-SA" sz="1400" b="1" i="0" u="none" strike="noStrike" cap="none" normalizeH="0" baseline="0" dirty="0" smtClean="0">
                          <a:ln>
                            <a:noFill/>
                          </a:ln>
                          <a:solidFill>
                            <a:srgbClr val="000000"/>
                          </a:solidFill>
                          <a:effectLst/>
                          <a:latin typeface="Times New Roman" pitchFamily="18" charset="0"/>
                          <a:cs typeface="Times New Roman" pitchFamily="18" charset="0"/>
                        </a:rPr>
                        <a:t>دعم</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617886">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تقييم البيانات عند مراحل حرجة من العملية</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جمع البيانات حول سير العمل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tab pos="1427163" algn="r"/>
                        </a:tabLst>
                      </a:pPr>
                      <a:r>
                        <a:rPr kumimoji="0" lang="ar-SA" sz="1400" b="1" i="0" u="none" strike="noStrike" cap="none" normalizeH="0" baseline="0" dirty="0" smtClean="0">
                          <a:ln>
                            <a:noFill/>
                          </a:ln>
                          <a:solidFill>
                            <a:srgbClr val="000000"/>
                          </a:solidFill>
                          <a:effectLst/>
                          <a:latin typeface="Times New Roman" pitchFamily="18" charset="0"/>
                          <a:cs typeface="Times New Roman" pitchFamily="18" charset="0"/>
                        </a:rPr>
                        <a:t>نقطة التركيز الرئيسية</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73075" y="81888"/>
            <a:ext cx="7010400" cy="715963"/>
          </a:xfrm>
          <a:noFill/>
          <a:ln w="9525">
            <a:noFill/>
            <a:miter lim="800000"/>
            <a:headEnd/>
            <a:tailEnd/>
          </a:ln>
        </p:spPr>
        <p:txBody>
          <a:bodyPr vert="horz" wrap="square" lIns="91440" tIns="45720" rIns="91440" bIns="45720" numCol="1" anchor="ctr" anchorCtr="0" compatLnSpc="1">
            <a:prstTxWarp prst="textNoShape">
              <a:avLst/>
            </a:prstTxWarp>
          </a:bodyPr>
          <a:lstStyle/>
          <a:p>
            <a:r>
              <a:rPr lang="ar-EG" sz="3200" b="0" smtClean="0">
                <a:solidFill>
                  <a:schemeClr val="tx1"/>
                </a:solidFill>
              </a:rPr>
              <a:t>تعريف التعلم</a:t>
            </a:r>
            <a:endParaRPr lang="en-US" sz="3200" b="0" smtClean="0">
              <a:solidFill>
                <a:schemeClr val="tx1"/>
              </a:solidFill>
            </a:endParaRPr>
          </a:p>
        </p:txBody>
      </p:sp>
      <p:sp>
        <p:nvSpPr>
          <p:cNvPr id="28675" name="Rectangle 3"/>
          <p:cNvSpPr>
            <a:spLocks noGrp="1" noChangeArrowheads="1"/>
          </p:cNvSpPr>
          <p:nvPr>
            <p:ph type="body" idx="1"/>
          </p:nvPr>
        </p:nvSpPr>
        <p:spPr>
          <a:xfrm>
            <a:off x="457200" y="1752600"/>
            <a:ext cx="8229600" cy="4525963"/>
          </a:xfrm>
        </p:spPr>
        <p:txBody>
          <a:bodyPr/>
          <a:lstStyle/>
          <a:p>
            <a:pPr algn="r" rtl="1">
              <a:buClrTx/>
              <a:buFont typeface="Arial" pitchFamily="34" charset="0"/>
              <a:buChar char="•"/>
            </a:pPr>
            <a:r>
              <a:rPr lang="ar-EG" sz="3600" b="0" dirty="0" smtClean="0">
                <a:solidFill>
                  <a:schemeClr val="tx1"/>
                </a:solidFill>
              </a:rPr>
              <a:t>التعلم هو..</a:t>
            </a:r>
          </a:p>
          <a:p>
            <a:pPr algn="r" rtl="1">
              <a:buFont typeface="Wingdings 2" pitchFamily="18" charset="2"/>
              <a:buNone/>
            </a:pPr>
            <a:endParaRPr lang="en-US" sz="3600" b="0" dirty="0" smtClean="0">
              <a:solidFill>
                <a:schemeClr val="tx1"/>
              </a:solidFill>
            </a:endParaRPr>
          </a:p>
          <a:p>
            <a:pPr marL="177800" indent="0" algn="just" rtl="1">
              <a:buFont typeface="Wingdings 2" pitchFamily="18" charset="2"/>
              <a:buNone/>
            </a:pPr>
            <a:r>
              <a:rPr lang="ar-SA" sz="3600" b="0" dirty="0" smtClean="0">
                <a:solidFill>
                  <a:schemeClr val="tx1"/>
                </a:solidFill>
              </a:rPr>
              <a:t>تحول وجداني ومعرفي أو كليهما يحدث أثناء جمع المعلومات ومعالجتها.  يؤدي التعلّم إلى تغيير سلوكي أو القدرة على التصرف بشكل مختلف.  </a:t>
            </a:r>
            <a:endParaRPr lang="en-US" sz="3600" b="0" dirty="0"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762000" y="165100"/>
            <a:ext cx="7010400" cy="8255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SA" sz="3200" b="0" dirty="0" smtClean="0">
                <a:solidFill>
                  <a:schemeClr val="tx1"/>
                </a:solidFill>
              </a:rPr>
              <a:t>عند الانتهاء من الوحدة (8) سوف يتمكن الدارس من: </a:t>
            </a:r>
            <a:endParaRPr lang="en-US" sz="3200" b="0" dirty="0" smtClean="0">
              <a:solidFill>
                <a:schemeClr val="tx1"/>
              </a:solidFill>
            </a:endParaRPr>
          </a:p>
        </p:txBody>
      </p:sp>
      <p:sp>
        <p:nvSpPr>
          <p:cNvPr id="28675" name="Content Placeholder 2"/>
          <p:cNvSpPr>
            <a:spLocks noGrp="1"/>
          </p:cNvSpPr>
          <p:nvPr>
            <p:ph idx="4294967295"/>
          </p:nvPr>
        </p:nvSpPr>
        <p:spPr/>
        <p:txBody>
          <a:bodyPr/>
          <a:lstStyle/>
          <a:p>
            <a:pPr algn="just" rtl="1">
              <a:lnSpc>
                <a:spcPct val="150000"/>
              </a:lnSpc>
              <a:buClrTx/>
              <a:buSzPct val="100000"/>
              <a:buFont typeface="Arial" pitchFamily="34" charset="0"/>
              <a:buChar char="•"/>
            </a:pPr>
            <a:r>
              <a:rPr lang="ar-SA" sz="2800" b="0" dirty="0" smtClean="0">
                <a:solidFill>
                  <a:schemeClr val="tx1"/>
                </a:solidFill>
              </a:rPr>
              <a:t>شرح أهمية الرصد والتقويم</a:t>
            </a:r>
            <a:r>
              <a:rPr lang="ar-EG" sz="2800" b="0" dirty="0" smtClean="0">
                <a:solidFill>
                  <a:schemeClr val="tx1"/>
                </a:solidFill>
              </a:rPr>
              <a:t>.</a:t>
            </a:r>
            <a:endParaRPr lang="en-US" sz="2800" b="0" dirty="0" smtClean="0">
              <a:solidFill>
                <a:schemeClr val="tx1"/>
              </a:solidFill>
            </a:endParaRPr>
          </a:p>
          <a:p>
            <a:pPr algn="just" rtl="1">
              <a:lnSpc>
                <a:spcPct val="150000"/>
              </a:lnSpc>
              <a:buClrTx/>
              <a:buSzPct val="100000"/>
              <a:buFont typeface="Arial" pitchFamily="34" charset="0"/>
              <a:buChar char="•"/>
            </a:pPr>
            <a:r>
              <a:rPr lang="ar-SA" sz="2800" b="0" dirty="0" smtClean="0">
                <a:solidFill>
                  <a:schemeClr val="tx1"/>
                </a:solidFill>
              </a:rPr>
              <a:t>إدراك أهمية الرصد والتقويم بصفتهما من فرص التعلم المؤدية إلى تحسين عملية التق</a:t>
            </a:r>
            <a:r>
              <a:rPr lang="ar-BH" sz="2800" b="0" dirty="0" smtClean="0">
                <a:solidFill>
                  <a:schemeClr val="tx1"/>
                </a:solidFill>
              </a:rPr>
              <a:t>يي</a:t>
            </a:r>
            <a:r>
              <a:rPr lang="ar-SA" sz="2800" b="0" dirty="0" smtClean="0">
                <a:solidFill>
                  <a:schemeClr val="tx1"/>
                </a:solidFill>
              </a:rPr>
              <a:t>م البيئي المتكامل</a:t>
            </a:r>
            <a:r>
              <a:rPr lang="ar-EG" sz="2800" b="0" dirty="0" smtClean="0">
                <a:solidFill>
                  <a:schemeClr val="tx1"/>
                </a:solidFill>
              </a:rPr>
              <a:t>.</a:t>
            </a:r>
          </a:p>
          <a:p>
            <a:pPr algn="just" rtl="1">
              <a:lnSpc>
                <a:spcPct val="150000"/>
              </a:lnSpc>
              <a:buClrTx/>
              <a:buSzPct val="100000"/>
              <a:buFont typeface="Arial" pitchFamily="34" charset="0"/>
              <a:buChar char="•"/>
            </a:pPr>
            <a:r>
              <a:rPr lang="ar-SA" sz="2800" b="0" dirty="0" smtClean="0">
                <a:solidFill>
                  <a:schemeClr val="tx1"/>
                </a:solidFill>
              </a:rPr>
              <a:t>وضع مسودة خطة لرصد وتقويم عملية التقييم البيئي الوطني المتكامل وأثرها.</a:t>
            </a:r>
            <a:endParaRPr lang="en-US" sz="2800" b="0" dirty="0" smtClean="0">
              <a:solidFill>
                <a:schemeClr val="tx1"/>
              </a:solidFill>
            </a:endParaRPr>
          </a:p>
          <a:p>
            <a:pPr algn="just" rtl="1">
              <a:lnSpc>
                <a:spcPct val="150000"/>
              </a:lnSpc>
              <a:buClrTx/>
              <a:buSzPct val="100000"/>
              <a:buFont typeface="Arial" pitchFamily="34" charset="0"/>
              <a:buChar char="•"/>
            </a:pPr>
            <a:endParaRPr lang="en-US" sz="2800" b="0" dirty="0" smtClean="0">
              <a:solidFill>
                <a:schemeClr val="tx1"/>
              </a:solidFill>
            </a:endParaRPr>
          </a:p>
          <a:p>
            <a:pPr algn="just" rtl="1" eaLnBrk="1" hangingPunct="1">
              <a:lnSpc>
                <a:spcPct val="150000"/>
              </a:lnSpc>
              <a:buClrTx/>
              <a:buSzPct val="100000"/>
              <a:buFont typeface="Arial" pitchFamily="34" charset="0"/>
              <a:buChar char="•"/>
            </a:pPr>
            <a:endParaRPr lang="en-US" sz="2800" b="0" dirty="0" smtClean="0">
              <a:solidFill>
                <a:schemeClr val="tx1"/>
              </a:solidFill>
            </a:endParaRPr>
          </a:p>
          <a:p>
            <a:pPr algn="just" eaLnBrk="1" hangingPunct="1">
              <a:lnSpc>
                <a:spcPct val="150000"/>
              </a:lnSpc>
              <a:buClrTx/>
              <a:buSzPct val="100000"/>
              <a:buFont typeface="Arial" pitchFamily="34" charset="0"/>
              <a:buChar char="•"/>
            </a:pPr>
            <a:endParaRPr lang="en-US" sz="28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xEl>
                                              <p:charRg st="4294967295" end="4294967295"/>
                                            </p:txEl>
                                          </p:spTgt>
                                        </p:tgtEl>
                                        <p:attrNameLst>
                                          <p:attrName>style.visibility</p:attrName>
                                        </p:attrNameLst>
                                      </p:cBhvr>
                                      <p:to>
                                        <p:strVal val="visible"/>
                                      </p:to>
                                    </p:set>
                                    <p:animEffect transition="in" filter="fade">
                                      <p:cBhvr>
                                        <p:cTn id="7" dur="2000"/>
                                        <p:tgtEl>
                                          <p:spTgt spid="28674">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wipe(left)">
                                      <p:cBhvr>
                                        <p:cTn id="12" dur="500"/>
                                        <p:tgtEl>
                                          <p:spTgt spid="286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wipe(left)">
                                      <p:cBhvr>
                                        <p:cTn id="17" dur="500"/>
                                        <p:tgtEl>
                                          <p:spTgt spid="286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5">
                                            <p:txEl>
                                              <p:pRg st="2" end="2"/>
                                            </p:txEl>
                                          </p:spTgt>
                                        </p:tgtEl>
                                        <p:attrNameLst>
                                          <p:attrName>style.visibility</p:attrName>
                                        </p:attrNameLst>
                                      </p:cBhvr>
                                      <p:to>
                                        <p:strVal val="visible"/>
                                      </p:to>
                                    </p:set>
                                    <p:animEffect transition="in" filter="wipe(left)">
                                      <p:cBhvr>
                                        <p:cTn id="22"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ar-EG" b="0" dirty="0" smtClean="0">
                <a:solidFill>
                  <a:schemeClr val="tx1"/>
                </a:solidFill>
              </a:rPr>
              <a:t>العناصر الرئيسية</a:t>
            </a:r>
            <a:endParaRPr lang="en-US" b="0" dirty="0" smtClean="0">
              <a:solidFill>
                <a:schemeClr val="tx1"/>
              </a:solidFill>
            </a:endParaRPr>
          </a:p>
        </p:txBody>
      </p:sp>
      <p:sp>
        <p:nvSpPr>
          <p:cNvPr id="30723" name="Rectangle 3"/>
          <p:cNvSpPr>
            <a:spLocks noGrp="1" noChangeArrowheads="1"/>
          </p:cNvSpPr>
          <p:nvPr>
            <p:ph type="body" idx="1"/>
          </p:nvPr>
        </p:nvSpPr>
        <p:spPr>
          <a:xfrm>
            <a:off x="457200" y="1600201"/>
            <a:ext cx="8229600" cy="4009030"/>
          </a:xfrm>
        </p:spPr>
        <p:txBody>
          <a:bodyPr/>
          <a:lstStyle/>
          <a:p>
            <a:pPr algn="r" rtl="1">
              <a:buClrTx/>
              <a:buSzPct val="100000"/>
              <a:buFont typeface="Arial" pitchFamily="34" charset="0"/>
              <a:buChar char="•"/>
            </a:pPr>
            <a:endParaRPr lang="en-US" b="0" dirty="0" smtClean="0">
              <a:solidFill>
                <a:schemeClr val="tx1"/>
              </a:solidFill>
            </a:endParaRPr>
          </a:p>
          <a:p>
            <a:pPr algn="r" rtl="1">
              <a:buClrTx/>
              <a:buSzPct val="100000"/>
              <a:buFont typeface="Arial" pitchFamily="34" charset="0"/>
              <a:buChar char="•"/>
            </a:pPr>
            <a:r>
              <a:rPr lang="ar-EG" b="0" dirty="0" smtClean="0">
                <a:solidFill>
                  <a:schemeClr val="tx1"/>
                </a:solidFill>
              </a:rPr>
              <a:t>الرصد... يمكن من</a:t>
            </a:r>
          </a:p>
          <a:p>
            <a:pPr algn="r" rtl="1">
              <a:buClrTx/>
              <a:buSzPct val="100000"/>
              <a:buFont typeface="Arial" pitchFamily="34" charset="0"/>
              <a:buChar char="•"/>
            </a:pPr>
            <a:endParaRPr lang="ar-EG" b="0" dirty="0" smtClean="0">
              <a:solidFill>
                <a:schemeClr val="tx1"/>
              </a:solidFill>
            </a:endParaRPr>
          </a:p>
          <a:p>
            <a:pPr algn="r" rtl="1">
              <a:buClrTx/>
              <a:buSzPct val="100000"/>
              <a:buFont typeface="Arial" pitchFamily="34" charset="0"/>
              <a:buChar char="•"/>
            </a:pPr>
            <a:r>
              <a:rPr lang="ar-EG" b="0" dirty="0" smtClean="0">
                <a:solidFill>
                  <a:schemeClr val="tx1"/>
                </a:solidFill>
              </a:rPr>
              <a:t>التقويم... يؤدي إلى</a:t>
            </a:r>
          </a:p>
          <a:p>
            <a:pPr algn="r" rtl="1">
              <a:buClrTx/>
              <a:buSzPct val="100000"/>
              <a:buFont typeface="Arial" pitchFamily="34" charset="0"/>
              <a:buChar char="•"/>
            </a:pPr>
            <a:endParaRPr lang="ar-EG" b="0" dirty="0" smtClean="0">
              <a:solidFill>
                <a:schemeClr val="tx1"/>
              </a:solidFill>
            </a:endParaRPr>
          </a:p>
          <a:p>
            <a:pPr algn="r" rtl="1">
              <a:buClrTx/>
              <a:buSzPct val="100000"/>
              <a:buFont typeface="Arial" pitchFamily="34" charset="0"/>
              <a:buChar char="•"/>
            </a:pPr>
            <a:r>
              <a:rPr lang="ar-EG" b="0" dirty="0" smtClean="0">
                <a:solidFill>
                  <a:schemeClr val="tx1"/>
                </a:solidFill>
              </a:rPr>
              <a:t>التعلم</a:t>
            </a:r>
          </a:p>
          <a:p>
            <a:pPr algn="r" rtl="1">
              <a:buClrTx/>
              <a:buSzPct val="100000"/>
              <a:buFont typeface="Arial" pitchFamily="34" charset="0"/>
              <a:buChar char="•"/>
            </a:pPr>
            <a:endParaRPr lang="en-US" b="0" dirty="0" smtClean="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762000" y="-20878"/>
            <a:ext cx="7010400" cy="715962"/>
          </a:xfrm>
          <a:noFill/>
          <a:ln w="9525">
            <a:noFill/>
            <a:miter lim="800000"/>
            <a:headEnd/>
            <a:tailEnd/>
          </a:ln>
        </p:spPr>
        <p:txBody>
          <a:bodyPr vert="horz" wrap="square" lIns="91440" tIns="45720" rIns="91440" bIns="45720" numCol="1" anchor="ctr" anchorCtr="0" compatLnSpc="1">
            <a:prstTxWarp prst="textNoShape">
              <a:avLst/>
            </a:prstTxWarp>
          </a:bodyPr>
          <a:lstStyle/>
          <a:p>
            <a:r>
              <a:rPr lang="ar-EG" sz="2800" b="0" dirty="0" smtClean="0">
                <a:solidFill>
                  <a:schemeClr val="tx1"/>
                </a:solidFill>
              </a:rPr>
              <a:t/>
            </a:r>
            <a:br>
              <a:rPr lang="ar-EG" sz="2800" b="0" dirty="0" smtClean="0">
                <a:solidFill>
                  <a:schemeClr val="tx1"/>
                </a:solidFill>
              </a:rPr>
            </a:br>
            <a:r>
              <a:rPr lang="ar-EG" sz="2800" b="0" dirty="0" smtClean="0">
                <a:solidFill>
                  <a:schemeClr val="tx1"/>
                </a:solidFill>
              </a:rPr>
              <a:t/>
            </a:r>
            <a:br>
              <a:rPr lang="ar-EG" sz="2800" b="0" dirty="0" smtClean="0">
                <a:solidFill>
                  <a:schemeClr val="tx1"/>
                </a:solidFill>
              </a:rPr>
            </a:br>
            <a:r>
              <a:rPr lang="ar-SA" sz="2800" b="0" dirty="0" smtClean="0">
                <a:solidFill>
                  <a:schemeClr val="tx1"/>
                </a:solidFill>
              </a:rPr>
              <a:t>تمرين 1: التجارب السابقة مع الرصد والتقويم</a:t>
            </a:r>
            <a:r>
              <a:rPr lang="en-US" sz="2800" b="0" dirty="0" smtClean="0">
                <a:solidFill>
                  <a:schemeClr val="tx1"/>
                </a:solidFill>
              </a:rPr>
              <a:t/>
            </a:r>
            <a:br>
              <a:rPr lang="en-US" sz="2800" b="0" dirty="0" smtClean="0">
                <a:solidFill>
                  <a:schemeClr val="tx1"/>
                </a:solidFill>
              </a:rPr>
            </a:br>
            <a:endParaRPr lang="en-US" sz="2800" b="0" dirty="0" smtClean="0">
              <a:solidFill>
                <a:schemeClr val="tx1"/>
              </a:solidFill>
            </a:endParaRPr>
          </a:p>
        </p:txBody>
      </p:sp>
      <p:sp>
        <p:nvSpPr>
          <p:cNvPr id="3" name="Content Placeholder 2"/>
          <p:cNvSpPr>
            <a:spLocks noGrp="1"/>
          </p:cNvSpPr>
          <p:nvPr>
            <p:ph idx="4294967295"/>
          </p:nvPr>
        </p:nvSpPr>
        <p:spPr/>
        <p:txBody>
          <a:bodyPr/>
          <a:lstStyle/>
          <a:p>
            <a:pPr algn="just" rtl="1">
              <a:buClrTx/>
              <a:buSzPct val="100000"/>
              <a:buFont typeface="Arial" pitchFamily="34" charset="0"/>
              <a:buChar char="•"/>
            </a:pPr>
            <a:endParaRPr lang="ar-SA" sz="2800" b="0" dirty="0" smtClean="0">
              <a:solidFill>
                <a:schemeClr val="tx1"/>
              </a:solidFill>
            </a:endParaRPr>
          </a:p>
          <a:p>
            <a:pPr algn="just" rtl="1">
              <a:buClrTx/>
              <a:buSzPct val="100000"/>
              <a:buFont typeface="Arial" pitchFamily="34" charset="0"/>
              <a:buChar char="•"/>
            </a:pPr>
            <a:r>
              <a:rPr lang="ar-SA" sz="2800" b="0" dirty="0" smtClean="0">
                <a:solidFill>
                  <a:schemeClr val="tx1"/>
                </a:solidFill>
              </a:rPr>
              <a:t>الغرض من هذا التمرين </a:t>
            </a:r>
            <a:r>
              <a:rPr lang="ar-EG" sz="2800" b="0" dirty="0" smtClean="0">
                <a:solidFill>
                  <a:schemeClr val="tx1"/>
                </a:solidFill>
              </a:rPr>
              <a:t>مشاركة التجارب السابقة</a:t>
            </a:r>
            <a:r>
              <a:rPr lang="ar-SA" sz="2800" b="0" dirty="0" smtClean="0">
                <a:solidFill>
                  <a:schemeClr val="tx1"/>
                </a:solidFill>
              </a:rPr>
              <a:t> </a:t>
            </a:r>
            <a:r>
              <a:rPr lang="ar-EG" sz="2800" b="0" dirty="0" smtClean="0">
                <a:solidFill>
                  <a:schemeClr val="tx1"/>
                </a:solidFill>
              </a:rPr>
              <a:t>في مجال</a:t>
            </a:r>
            <a:r>
              <a:rPr lang="ar-SA" sz="2800" b="0" dirty="0" smtClean="0">
                <a:solidFill>
                  <a:schemeClr val="tx1"/>
                </a:solidFill>
              </a:rPr>
              <a:t> الرصد والتقويم. </a:t>
            </a:r>
          </a:p>
          <a:p>
            <a:pPr algn="just" rtl="1">
              <a:buClrTx/>
              <a:buSzPct val="100000"/>
              <a:buFont typeface="Arial" pitchFamily="34" charset="0"/>
              <a:buChar char="•"/>
            </a:pPr>
            <a:endParaRPr lang="ar-SA" sz="2800" b="0" dirty="0" smtClean="0">
              <a:solidFill>
                <a:schemeClr val="tx1"/>
              </a:solidFill>
            </a:endParaRPr>
          </a:p>
          <a:p>
            <a:pPr algn="just" rtl="1">
              <a:buClrTx/>
              <a:buSzPct val="100000"/>
              <a:buFont typeface="Arial" pitchFamily="34" charset="0"/>
              <a:buChar char="•"/>
            </a:pPr>
            <a:r>
              <a:rPr lang="ar-SA" sz="2800" b="0" dirty="0" smtClean="0">
                <a:solidFill>
                  <a:schemeClr val="tx1"/>
                </a:solidFill>
              </a:rPr>
              <a:t>مع المجموعة العامة، أسأل إن كان لدى أي شخص بالمجموعة خبرة إيجابية مع الرصد والتقويم.  أطلب من متطوعين أو ثلاثة أن يقدموا مداخلاتهم باختصار.  ضع قائمة بالنقاط التي جعلت التقويم خبرة إيجابية، ثم استخدم هذه القائمة في الخطوات التالية عند تصميم تقويم لعملية التقييم البيئي المتكامل </a:t>
            </a:r>
            <a:r>
              <a:rPr lang="ar-BH" sz="2800" b="0" dirty="0" smtClean="0">
                <a:solidFill>
                  <a:schemeClr val="tx1"/>
                </a:solidFill>
              </a:rPr>
              <a:t>ال</a:t>
            </a:r>
            <a:r>
              <a:rPr lang="ar-SA" sz="2800" b="0" dirty="0" smtClean="0">
                <a:solidFill>
                  <a:schemeClr val="tx1"/>
                </a:solidFill>
              </a:rPr>
              <a:t>خاص</a:t>
            </a:r>
            <a:r>
              <a:rPr lang="ar-BH" sz="2800" b="0" dirty="0" smtClean="0">
                <a:solidFill>
                  <a:schemeClr val="tx1"/>
                </a:solidFill>
              </a:rPr>
              <a:t> ب</a:t>
            </a:r>
            <a:r>
              <a:rPr lang="ar-SA" sz="2800" b="0" dirty="0" smtClean="0">
                <a:solidFill>
                  <a:schemeClr val="tx1"/>
                </a:solidFill>
              </a:rPr>
              <a:t>ك. </a:t>
            </a:r>
            <a:endParaRPr lang="en-US" sz="2800" b="0" dirty="0" smtClean="0">
              <a:solidFill>
                <a:schemeClr val="tx1"/>
              </a:solidFill>
            </a:endParaRPr>
          </a:p>
          <a:p>
            <a:pPr algn="just">
              <a:buClrTx/>
              <a:buSzPct val="100000"/>
              <a:buFont typeface="Arial" pitchFamily="34" charset="0"/>
              <a:buChar char="•"/>
            </a:pPr>
            <a:endParaRPr lang="en-US" sz="2800" b="0" dirty="0" smtClean="0">
              <a:solidFill>
                <a:schemeClr val="tx1"/>
              </a:solidFill>
              <a:latin typeface="Times New Roman" pitchFamily="18" charset="0"/>
              <a:cs typeface="Times New Roman" pitchFamily="18" charset="0"/>
            </a:endParaRPr>
          </a:p>
          <a:p>
            <a:pPr algn="just">
              <a:buClrTx/>
              <a:buSzPct val="100000"/>
              <a:buFont typeface="Arial" pitchFamily="34" charset="0"/>
              <a:buChar char="•"/>
            </a:pPr>
            <a:endParaRPr lang="en-US" sz="2800" b="0" dirty="0" smtClean="0">
              <a:solidFill>
                <a:schemeClr val="tx1"/>
              </a:solidFill>
              <a:latin typeface="Times New Roman" pitchFamily="18" charset="0"/>
              <a:cs typeface="Times New Roman" pitchFamily="18" charset="0"/>
            </a:endParaRPr>
          </a:p>
          <a:p>
            <a:pPr algn="just">
              <a:buClrTx/>
              <a:buSzPct val="100000"/>
              <a:buFont typeface="Arial" pitchFamily="34" charset="0"/>
              <a:buChar char="•"/>
            </a:pPr>
            <a:endParaRPr lang="en-US" sz="2800" b="0" dirty="0" smtClean="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2">
                                            <p:txEl>
                                              <p:charRg st="4294967295" end="4294967295"/>
                                            </p:txEl>
                                          </p:spTgt>
                                        </p:tgtEl>
                                        <p:attrNameLst>
                                          <p:attrName>style.visibility</p:attrName>
                                        </p:attrNameLst>
                                      </p:cBhvr>
                                      <p:to>
                                        <p:strVal val="visible"/>
                                      </p:to>
                                    </p:set>
                                    <p:animEffect transition="in" filter="fade">
                                      <p:cBhvr>
                                        <p:cTn id="7" dur="2000"/>
                                        <p:tgtEl>
                                          <p:spTgt spid="30722">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1146411" y="222604"/>
            <a:ext cx="6006863" cy="582612"/>
          </a:xfrm>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en-US" sz="3200" b="0" dirty="0" smtClean="0">
                <a:solidFill>
                  <a:schemeClr val="tx1"/>
                </a:solidFill>
              </a:rPr>
              <a:t>      </a:t>
            </a:r>
            <a:r>
              <a:rPr lang="ar-SA" sz="3200" b="0" dirty="0" smtClean="0">
                <a:solidFill>
                  <a:schemeClr val="tx1"/>
                </a:solidFill>
              </a:rPr>
              <a:t>تمرين 2: القيود</a:t>
            </a:r>
            <a:r>
              <a:rPr lang="en-US" sz="3200" b="0" dirty="0" smtClean="0">
                <a:solidFill>
                  <a:schemeClr val="tx1"/>
                </a:solidFill>
              </a:rPr>
              <a:t>   </a:t>
            </a:r>
          </a:p>
        </p:txBody>
      </p:sp>
      <p:sp>
        <p:nvSpPr>
          <p:cNvPr id="3" name="Content Placeholder 2"/>
          <p:cNvSpPr>
            <a:spLocks noGrp="1"/>
          </p:cNvSpPr>
          <p:nvPr>
            <p:ph idx="4294967295"/>
          </p:nvPr>
        </p:nvSpPr>
        <p:spPr/>
        <p:txBody>
          <a:bodyPr/>
          <a:lstStyle/>
          <a:p>
            <a:pPr algn="just" rtl="1">
              <a:buClrTx/>
              <a:buSzPct val="100000"/>
              <a:buFont typeface="Arial" pitchFamily="34" charset="0"/>
              <a:buChar char="•"/>
            </a:pPr>
            <a:endParaRPr lang="en-US" sz="2800" b="0" dirty="0" smtClean="0">
              <a:solidFill>
                <a:schemeClr val="tx1"/>
              </a:solidFill>
              <a:latin typeface="+mj-lt"/>
            </a:endParaRPr>
          </a:p>
          <a:p>
            <a:pPr algn="just" rtl="1">
              <a:buClrTx/>
              <a:buSzPct val="100000"/>
              <a:buFont typeface="Arial" pitchFamily="34" charset="0"/>
              <a:buChar char="•"/>
            </a:pPr>
            <a:r>
              <a:rPr lang="ar-SA" sz="2800" b="0" dirty="0" smtClean="0">
                <a:solidFill>
                  <a:schemeClr val="tx1"/>
                </a:solidFill>
                <a:latin typeface="+mj-lt"/>
              </a:rPr>
              <a:t>الغرض من هذا التمرين وضع تصور للقيود التي تواجهها المنظمات عند الرصد والتقويم. </a:t>
            </a:r>
          </a:p>
          <a:p>
            <a:pPr algn="just" rtl="1">
              <a:buClrTx/>
              <a:buSzPct val="100000"/>
              <a:buFont typeface="Arial" pitchFamily="34" charset="0"/>
              <a:buChar char="•"/>
            </a:pPr>
            <a:endParaRPr lang="en-US" sz="2800" b="0" dirty="0" smtClean="0">
              <a:solidFill>
                <a:schemeClr val="tx1"/>
              </a:solidFill>
              <a:latin typeface="+mj-lt"/>
            </a:endParaRPr>
          </a:p>
          <a:p>
            <a:pPr algn="just" rtl="1">
              <a:buClrTx/>
              <a:buSzPct val="100000"/>
              <a:buFont typeface="Arial" pitchFamily="34" charset="0"/>
              <a:buChar char="•"/>
            </a:pPr>
            <a:r>
              <a:rPr lang="ar-SA" sz="2800" b="0" dirty="0" smtClean="0">
                <a:solidFill>
                  <a:schemeClr val="tx1"/>
                </a:solidFill>
                <a:latin typeface="+mj-lt"/>
              </a:rPr>
              <a:t>في مجموعات صغيرة، </a:t>
            </a:r>
            <a:r>
              <a:rPr lang="ar-EG" sz="2800" b="0" dirty="0" smtClean="0">
                <a:solidFill>
                  <a:schemeClr val="tx1"/>
                </a:solidFill>
                <a:latin typeface="+mj-lt"/>
              </a:rPr>
              <a:t>ا</a:t>
            </a:r>
            <a:r>
              <a:rPr lang="ar-SA" sz="2800" b="0" dirty="0" smtClean="0">
                <a:solidFill>
                  <a:schemeClr val="tx1"/>
                </a:solidFill>
                <a:latin typeface="+mj-lt"/>
              </a:rPr>
              <a:t>طلب من المشاركين تحديد بعض المجالات في عملية التقييم البيئي المتكامل التي ربما تكون عليها في منظماتهم بعض القيود التي تحد من الرصد والتقويم.  ضع قائمة بتلك القيود، ثم ضعها على لوح ورقي مرسوم عليه عملية التقييم البيئي المتكامل رسماً مكبراً للاستخدام لاحقاً. </a:t>
            </a:r>
            <a:endParaRPr lang="en-US" sz="2800" b="0" dirty="0" smtClean="0">
              <a:solidFill>
                <a:schemeClr val="tx1"/>
              </a:solidFill>
              <a:latin typeface="+mj-lt"/>
            </a:endParaRPr>
          </a:p>
          <a:p>
            <a:pPr algn="just">
              <a:buClrTx/>
              <a:buSzPct val="100000"/>
              <a:buFont typeface="Arial" pitchFamily="34" charset="0"/>
              <a:buChar char="•"/>
            </a:pPr>
            <a:endParaRPr lang="en-US" sz="2800" b="0" dirty="0" smtClean="0">
              <a:solidFill>
                <a:schemeClr val="tx1"/>
              </a:solidFill>
              <a:latin typeface="+mj-lt"/>
              <a:cs typeface="Times New Roman" pitchFamily="18" charset="0"/>
            </a:endParaRPr>
          </a:p>
          <a:p>
            <a:pPr algn="just">
              <a:buClrTx/>
              <a:buSzPct val="100000"/>
              <a:buFont typeface="Arial" pitchFamily="34" charset="0"/>
              <a:buChar char="•"/>
            </a:pPr>
            <a:endParaRPr lang="en-US" sz="2800" b="0" dirty="0" smtClean="0">
              <a:solidFill>
                <a:schemeClr val="tx1"/>
              </a:solidFill>
              <a:latin typeface="+mj-lt"/>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6">
                                            <p:txEl>
                                              <p:charRg st="4294967295" end="4294967295"/>
                                            </p:txEl>
                                          </p:spTgt>
                                        </p:tgtEl>
                                        <p:attrNameLst>
                                          <p:attrName>style.visibility</p:attrName>
                                        </p:attrNameLst>
                                      </p:cBhvr>
                                      <p:to>
                                        <p:strVal val="visible"/>
                                      </p:to>
                                    </p:set>
                                    <p:animEffect transition="in" filter="fade">
                                      <p:cBhvr>
                                        <p:cTn id="7" dur="2000"/>
                                        <p:tgtEl>
                                          <p:spTgt spid="31746">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noChangeAspect="1"/>
          </p:cNvGrpSpPr>
          <p:nvPr/>
        </p:nvGrpSpPr>
        <p:grpSpPr bwMode="auto">
          <a:xfrm>
            <a:off x="2819401" y="899161"/>
            <a:ext cx="3581399" cy="5730238"/>
            <a:chOff x="2520" y="2340"/>
            <a:chExt cx="3600" cy="5760"/>
          </a:xfrm>
        </p:grpSpPr>
        <p:sp>
          <p:nvSpPr>
            <p:cNvPr id="33796" name="AutoShape 3"/>
            <p:cNvSpPr>
              <a:spLocks noChangeAspect="1" noChangeArrowheads="1"/>
            </p:cNvSpPr>
            <p:nvPr/>
          </p:nvSpPr>
          <p:spPr bwMode="auto">
            <a:xfrm>
              <a:off x="2520" y="2340"/>
              <a:ext cx="3600" cy="5760"/>
            </a:xfrm>
            <a:prstGeom prst="rect">
              <a:avLst/>
            </a:prstGeom>
            <a:noFill/>
            <a:ln w="9525">
              <a:noFill/>
              <a:miter lim="800000"/>
              <a:headEnd/>
              <a:tailEnd/>
            </a:ln>
          </p:spPr>
          <p:txBody>
            <a:bodyPr/>
            <a:lstStyle/>
            <a:p>
              <a:endParaRPr lang="ar-EG"/>
            </a:p>
          </p:txBody>
        </p:sp>
        <p:sp>
          <p:nvSpPr>
            <p:cNvPr id="33797" name="Rectangle 4"/>
            <p:cNvSpPr>
              <a:spLocks noChangeArrowheads="1"/>
            </p:cNvSpPr>
            <p:nvPr/>
          </p:nvSpPr>
          <p:spPr bwMode="auto">
            <a:xfrm>
              <a:off x="3241" y="2520"/>
              <a:ext cx="1619" cy="540"/>
            </a:xfrm>
            <a:prstGeom prst="rect">
              <a:avLst/>
            </a:prstGeom>
            <a:solidFill>
              <a:srgbClr val="FFFFFF"/>
            </a:solidFill>
            <a:ln w="9525">
              <a:solidFill>
                <a:srgbClr val="000000"/>
              </a:solidFill>
              <a:miter lim="800000"/>
              <a:headEnd/>
              <a:tailEnd/>
            </a:ln>
          </p:spPr>
          <p:txBody>
            <a:bodyPr/>
            <a:lstStyle/>
            <a:p>
              <a:pPr algn="ctr"/>
              <a:r>
                <a:rPr lang="ar-SA" sz="1400" b="1" dirty="0">
                  <a:latin typeface="Times New Roman" pitchFamily="18" charset="0"/>
                  <a:cs typeface="Times New Roman" pitchFamily="18" charset="0"/>
                </a:rPr>
                <a:t>مرحلة 1</a:t>
              </a:r>
              <a:endParaRPr lang="en-US" sz="1400" b="1" dirty="0">
                <a:latin typeface="Times New Roman" pitchFamily="18" charset="0"/>
                <a:cs typeface="Times New Roman" pitchFamily="18" charset="0"/>
              </a:endParaRPr>
            </a:p>
            <a:p>
              <a:pPr algn="ctr"/>
              <a:r>
                <a:rPr lang="ar-SA" sz="1400" dirty="0">
                  <a:latin typeface="Times New Roman" pitchFamily="18" charset="0"/>
                  <a:cs typeface="Times New Roman" pitchFamily="18" charset="0"/>
                </a:rPr>
                <a:t>البدء</a:t>
              </a:r>
              <a:endParaRPr lang="en-US" sz="1400" dirty="0">
                <a:latin typeface="Times New Roman" pitchFamily="18" charset="0"/>
                <a:cs typeface="Times New Roman" pitchFamily="18" charset="0"/>
              </a:endParaRPr>
            </a:p>
          </p:txBody>
        </p:sp>
        <p:sp>
          <p:nvSpPr>
            <p:cNvPr id="33798" name="Rectangle 5"/>
            <p:cNvSpPr>
              <a:spLocks noChangeArrowheads="1"/>
            </p:cNvSpPr>
            <p:nvPr/>
          </p:nvSpPr>
          <p:spPr bwMode="auto">
            <a:xfrm>
              <a:off x="3241" y="3240"/>
              <a:ext cx="1619" cy="540"/>
            </a:xfrm>
            <a:prstGeom prst="rect">
              <a:avLst/>
            </a:prstGeom>
            <a:solidFill>
              <a:srgbClr val="FFFFFF"/>
            </a:solidFill>
            <a:ln w="9525">
              <a:solidFill>
                <a:srgbClr val="000000"/>
              </a:solidFill>
              <a:miter lim="800000"/>
              <a:headEnd/>
              <a:tailEnd/>
            </a:ln>
          </p:spPr>
          <p:txBody>
            <a:bodyPr/>
            <a:lstStyle/>
            <a:p>
              <a:pPr algn="ctr"/>
              <a:r>
                <a:rPr lang="ar-SA" sz="1400" b="1" dirty="0">
                  <a:latin typeface="Times New Roman" pitchFamily="18" charset="0"/>
                  <a:cs typeface="Times New Roman" pitchFamily="18" charset="0"/>
                </a:rPr>
                <a:t>مرحلة 2</a:t>
              </a:r>
              <a:endParaRPr lang="en-US" sz="1400" b="1" dirty="0">
                <a:latin typeface="Times New Roman" pitchFamily="18" charset="0"/>
                <a:cs typeface="Times New Roman" pitchFamily="18" charset="0"/>
              </a:endParaRPr>
            </a:p>
            <a:p>
              <a:pPr algn="ctr"/>
              <a:r>
                <a:rPr lang="ar-SA" sz="1400" dirty="0">
                  <a:latin typeface="Times New Roman" pitchFamily="18" charset="0"/>
                  <a:cs typeface="Times New Roman" pitchFamily="18" charset="0"/>
                </a:rPr>
                <a:t>الترتيبات المؤسسية</a:t>
              </a:r>
              <a:endParaRPr lang="en-US" sz="1400" dirty="0">
                <a:latin typeface="Times New Roman" pitchFamily="18" charset="0"/>
                <a:cs typeface="Times New Roman" pitchFamily="18" charset="0"/>
              </a:endParaRPr>
            </a:p>
          </p:txBody>
        </p:sp>
        <p:sp>
          <p:nvSpPr>
            <p:cNvPr id="33799" name="Rectangle 6"/>
            <p:cNvSpPr>
              <a:spLocks noChangeArrowheads="1"/>
            </p:cNvSpPr>
            <p:nvPr/>
          </p:nvSpPr>
          <p:spPr bwMode="auto">
            <a:xfrm>
              <a:off x="3241" y="3960"/>
              <a:ext cx="1619" cy="540"/>
            </a:xfrm>
            <a:prstGeom prst="rect">
              <a:avLst/>
            </a:prstGeom>
            <a:solidFill>
              <a:srgbClr val="FFFFFF"/>
            </a:solidFill>
            <a:ln w="9525">
              <a:solidFill>
                <a:srgbClr val="000000"/>
              </a:solidFill>
              <a:miter lim="800000"/>
              <a:headEnd/>
              <a:tailEnd/>
            </a:ln>
          </p:spPr>
          <p:txBody>
            <a:bodyPr/>
            <a:lstStyle/>
            <a:p>
              <a:pPr algn="ctr"/>
              <a:r>
                <a:rPr lang="ar-SA" sz="1400" b="1" dirty="0">
                  <a:latin typeface="Times New Roman" pitchFamily="18" charset="0"/>
                  <a:cs typeface="Times New Roman" pitchFamily="18" charset="0"/>
                </a:rPr>
                <a:t>مرحلة 3</a:t>
              </a:r>
              <a:endParaRPr lang="en-US" sz="1400" b="1" dirty="0">
                <a:latin typeface="Times New Roman" pitchFamily="18" charset="0"/>
                <a:cs typeface="Times New Roman" pitchFamily="18" charset="0"/>
              </a:endParaRPr>
            </a:p>
            <a:p>
              <a:pPr algn="ctr"/>
              <a:r>
                <a:rPr lang="ar-SA" sz="1200" dirty="0">
                  <a:latin typeface="Times New Roman" pitchFamily="18" charset="0"/>
                  <a:cs typeface="Times New Roman" pitchFamily="18" charset="0"/>
                </a:rPr>
                <a:t>تحديد نطاق التقييم والتصميم</a:t>
              </a:r>
              <a:endParaRPr lang="en-US" sz="1200" dirty="0">
                <a:latin typeface="Times New Roman" pitchFamily="18" charset="0"/>
                <a:cs typeface="Times New Roman" pitchFamily="18" charset="0"/>
              </a:endParaRPr>
            </a:p>
          </p:txBody>
        </p:sp>
        <p:sp>
          <p:nvSpPr>
            <p:cNvPr id="33800" name="Rectangle 7"/>
            <p:cNvSpPr>
              <a:spLocks noChangeArrowheads="1"/>
            </p:cNvSpPr>
            <p:nvPr/>
          </p:nvSpPr>
          <p:spPr bwMode="auto">
            <a:xfrm>
              <a:off x="3242" y="4680"/>
              <a:ext cx="1618" cy="540"/>
            </a:xfrm>
            <a:prstGeom prst="rect">
              <a:avLst/>
            </a:prstGeom>
            <a:solidFill>
              <a:srgbClr val="FFFFFF"/>
            </a:solidFill>
            <a:ln w="9525">
              <a:solidFill>
                <a:srgbClr val="000000"/>
              </a:solidFill>
              <a:miter lim="800000"/>
              <a:headEnd/>
              <a:tailEnd/>
            </a:ln>
          </p:spPr>
          <p:txBody>
            <a:bodyPr/>
            <a:lstStyle/>
            <a:p>
              <a:pPr algn="ctr"/>
              <a:r>
                <a:rPr lang="ar-SA" sz="1400" b="1">
                  <a:latin typeface="Times New Roman" pitchFamily="18" charset="0"/>
                  <a:cs typeface="Times New Roman" pitchFamily="18" charset="0"/>
                </a:rPr>
                <a:t>مرحلة 4</a:t>
              </a:r>
              <a:endParaRPr lang="en-US" sz="1400" b="1">
                <a:latin typeface="Times New Roman" pitchFamily="18" charset="0"/>
                <a:cs typeface="Times New Roman" pitchFamily="18" charset="0"/>
              </a:endParaRPr>
            </a:p>
            <a:p>
              <a:pPr algn="ctr"/>
              <a:r>
                <a:rPr lang="ar-SA" sz="1400">
                  <a:latin typeface="Times New Roman" pitchFamily="18" charset="0"/>
                  <a:cs typeface="Times New Roman" pitchFamily="18" charset="0"/>
                </a:rPr>
                <a:t>التخطيط</a:t>
              </a:r>
              <a:endParaRPr lang="en-US" sz="1400">
                <a:latin typeface="Times New Roman" pitchFamily="18" charset="0"/>
                <a:cs typeface="Times New Roman" pitchFamily="18" charset="0"/>
              </a:endParaRPr>
            </a:p>
          </p:txBody>
        </p:sp>
        <p:sp>
          <p:nvSpPr>
            <p:cNvPr id="33801" name="Rectangle 8"/>
            <p:cNvSpPr>
              <a:spLocks noChangeArrowheads="1"/>
            </p:cNvSpPr>
            <p:nvPr/>
          </p:nvSpPr>
          <p:spPr bwMode="auto">
            <a:xfrm>
              <a:off x="3242" y="5400"/>
              <a:ext cx="1618" cy="900"/>
            </a:xfrm>
            <a:prstGeom prst="rect">
              <a:avLst/>
            </a:prstGeom>
            <a:solidFill>
              <a:srgbClr val="FFFFFF"/>
            </a:solidFill>
            <a:ln w="9525">
              <a:solidFill>
                <a:srgbClr val="000000"/>
              </a:solidFill>
              <a:miter lim="800000"/>
              <a:headEnd/>
              <a:tailEnd/>
            </a:ln>
          </p:spPr>
          <p:txBody>
            <a:bodyPr/>
            <a:lstStyle/>
            <a:p>
              <a:pPr algn="ctr"/>
              <a:r>
                <a:rPr lang="ar-SA" sz="1400" b="1">
                  <a:latin typeface="Times New Roman" pitchFamily="18" charset="0"/>
                  <a:cs typeface="Times New Roman" pitchFamily="18" charset="0"/>
                </a:rPr>
                <a:t>مرحلة 5</a:t>
              </a:r>
              <a:endParaRPr lang="en-US" sz="1400" b="1">
                <a:latin typeface="Times New Roman" pitchFamily="18" charset="0"/>
                <a:cs typeface="Times New Roman" pitchFamily="18" charset="0"/>
              </a:endParaRPr>
            </a:p>
            <a:p>
              <a:pPr algn="ctr"/>
              <a:r>
                <a:rPr lang="ar-SA" sz="1400">
                  <a:latin typeface="Times New Roman" pitchFamily="18" charset="0"/>
                  <a:cs typeface="Times New Roman" pitchFamily="18" charset="0"/>
                </a:rPr>
                <a:t>التنفيذ:</a:t>
              </a:r>
              <a:endParaRPr lang="en-US" sz="1400">
                <a:latin typeface="Times New Roman" pitchFamily="18" charset="0"/>
                <a:cs typeface="Times New Roman" pitchFamily="18" charset="0"/>
              </a:endParaRPr>
            </a:p>
            <a:p>
              <a:pPr algn="ctr"/>
              <a:r>
                <a:rPr lang="ar-SA" sz="1400">
                  <a:latin typeface="Times New Roman" pitchFamily="18" charset="0"/>
                  <a:cs typeface="Times New Roman" pitchFamily="18" charset="0"/>
                </a:rPr>
                <a:t>التقييم المتكامل</a:t>
              </a:r>
              <a:endParaRPr lang="en-US" sz="1400">
                <a:latin typeface="Times New Roman" pitchFamily="18" charset="0"/>
                <a:cs typeface="Times New Roman" pitchFamily="18" charset="0"/>
              </a:endParaRPr>
            </a:p>
          </p:txBody>
        </p:sp>
        <p:sp>
          <p:nvSpPr>
            <p:cNvPr id="33802" name="Rectangle 9"/>
            <p:cNvSpPr>
              <a:spLocks noChangeArrowheads="1"/>
            </p:cNvSpPr>
            <p:nvPr/>
          </p:nvSpPr>
          <p:spPr bwMode="auto">
            <a:xfrm>
              <a:off x="3241" y="6480"/>
              <a:ext cx="1619" cy="720"/>
            </a:xfrm>
            <a:prstGeom prst="rect">
              <a:avLst/>
            </a:prstGeom>
            <a:solidFill>
              <a:srgbClr val="FFFFFF"/>
            </a:solidFill>
            <a:ln w="9525">
              <a:solidFill>
                <a:srgbClr val="000000"/>
              </a:solidFill>
              <a:miter lim="800000"/>
              <a:headEnd/>
              <a:tailEnd/>
            </a:ln>
          </p:spPr>
          <p:txBody>
            <a:bodyPr/>
            <a:lstStyle/>
            <a:p>
              <a:pPr algn="ctr"/>
              <a:r>
                <a:rPr lang="ar-SA" sz="1400" b="1">
                  <a:latin typeface="Times New Roman" pitchFamily="18" charset="0"/>
                  <a:cs typeface="Times New Roman" pitchFamily="18" charset="0"/>
                </a:rPr>
                <a:t>مرحلة 6:</a:t>
              </a:r>
              <a:endParaRPr lang="en-US" sz="1400" b="1">
                <a:latin typeface="Times New Roman" pitchFamily="18" charset="0"/>
                <a:cs typeface="Times New Roman" pitchFamily="18" charset="0"/>
              </a:endParaRPr>
            </a:p>
            <a:p>
              <a:pPr algn="ctr"/>
              <a:r>
                <a:rPr lang="ar-SA" sz="1400">
                  <a:latin typeface="Times New Roman" pitchFamily="18" charset="0"/>
                  <a:cs typeface="Times New Roman" pitchFamily="18" charset="0"/>
                </a:rPr>
                <a:t>الاتصال والتواصل </a:t>
              </a:r>
              <a:endParaRPr lang="en-US" sz="1400">
                <a:latin typeface="Times New Roman" pitchFamily="18" charset="0"/>
                <a:cs typeface="Times New Roman" pitchFamily="18" charset="0"/>
              </a:endParaRPr>
            </a:p>
          </p:txBody>
        </p:sp>
        <p:sp>
          <p:nvSpPr>
            <p:cNvPr id="33803" name="Rectangle 10"/>
            <p:cNvSpPr>
              <a:spLocks noChangeArrowheads="1"/>
            </p:cNvSpPr>
            <p:nvPr/>
          </p:nvSpPr>
          <p:spPr bwMode="auto">
            <a:xfrm>
              <a:off x="3240" y="7380"/>
              <a:ext cx="1620" cy="540"/>
            </a:xfrm>
            <a:prstGeom prst="rect">
              <a:avLst/>
            </a:prstGeom>
            <a:solidFill>
              <a:srgbClr val="EAEAEA"/>
            </a:solidFill>
            <a:ln w="9525">
              <a:solidFill>
                <a:srgbClr val="000000"/>
              </a:solidFill>
              <a:miter lim="800000"/>
              <a:headEnd/>
              <a:tailEnd/>
            </a:ln>
          </p:spPr>
          <p:txBody>
            <a:bodyPr/>
            <a:lstStyle/>
            <a:p>
              <a:pPr algn="ctr"/>
              <a:r>
                <a:rPr lang="ar-SA" sz="1400" b="1">
                  <a:latin typeface="Times New Roman" pitchFamily="18" charset="0"/>
                  <a:cs typeface="Times New Roman" pitchFamily="18" charset="0"/>
                </a:rPr>
                <a:t>مرحلة 7:</a:t>
              </a:r>
              <a:endParaRPr lang="en-US" sz="1400" b="1">
                <a:latin typeface="Times New Roman" pitchFamily="18" charset="0"/>
                <a:cs typeface="Times New Roman" pitchFamily="18" charset="0"/>
              </a:endParaRPr>
            </a:p>
            <a:p>
              <a:pPr algn="ctr"/>
              <a:r>
                <a:rPr lang="ar-SA" sz="1400">
                  <a:latin typeface="Times New Roman" pitchFamily="18" charset="0"/>
                  <a:cs typeface="Times New Roman" pitchFamily="18" charset="0"/>
                </a:rPr>
                <a:t>التقويم</a:t>
              </a:r>
              <a:endParaRPr lang="en-US" sz="1400">
                <a:latin typeface="Times New Roman" pitchFamily="18" charset="0"/>
                <a:cs typeface="Times New Roman" pitchFamily="18" charset="0"/>
              </a:endParaRPr>
            </a:p>
          </p:txBody>
        </p:sp>
        <p:sp>
          <p:nvSpPr>
            <p:cNvPr id="33804" name="Line 11"/>
            <p:cNvSpPr>
              <a:spLocks noChangeShapeType="1"/>
            </p:cNvSpPr>
            <p:nvPr/>
          </p:nvSpPr>
          <p:spPr bwMode="auto">
            <a:xfrm>
              <a:off x="3960" y="3060"/>
              <a:ext cx="1" cy="180"/>
            </a:xfrm>
            <a:prstGeom prst="line">
              <a:avLst/>
            </a:prstGeom>
            <a:noFill/>
            <a:ln w="9525">
              <a:solidFill>
                <a:srgbClr val="000000"/>
              </a:solidFill>
              <a:round/>
              <a:headEnd/>
              <a:tailEnd type="triangle" w="med" len="med"/>
            </a:ln>
          </p:spPr>
          <p:txBody>
            <a:bodyPr/>
            <a:lstStyle/>
            <a:p>
              <a:endParaRPr lang="en-US"/>
            </a:p>
          </p:txBody>
        </p:sp>
        <p:sp>
          <p:nvSpPr>
            <p:cNvPr id="33805" name="Line 12"/>
            <p:cNvSpPr>
              <a:spLocks noChangeShapeType="1"/>
            </p:cNvSpPr>
            <p:nvPr/>
          </p:nvSpPr>
          <p:spPr bwMode="auto">
            <a:xfrm>
              <a:off x="3960" y="3780"/>
              <a:ext cx="1" cy="180"/>
            </a:xfrm>
            <a:prstGeom prst="line">
              <a:avLst/>
            </a:prstGeom>
            <a:noFill/>
            <a:ln w="9525">
              <a:solidFill>
                <a:srgbClr val="000000"/>
              </a:solidFill>
              <a:round/>
              <a:headEnd/>
              <a:tailEnd type="triangle" w="med" len="med"/>
            </a:ln>
          </p:spPr>
          <p:txBody>
            <a:bodyPr/>
            <a:lstStyle/>
            <a:p>
              <a:endParaRPr lang="en-US"/>
            </a:p>
          </p:txBody>
        </p:sp>
        <p:sp>
          <p:nvSpPr>
            <p:cNvPr id="33806" name="Line 13"/>
            <p:cNvSpPr>
              <a:spLocks noChangeShapeType="1"/>
            </p:cNvSpPr>
            <p:nvPr/>
          </p:nvSpPr>
          <p:spPr bwMode="auto">
            <a:xfrm>
              <a:off x="3960" y="4500"/>
              <a:ext cx="1" cy="180"/>
            </a:xfrm>
            <a:prstGeom prst="line">
              <a:avLst/>
            </a:prstGeom>
            <a:noFill/>
            <a:ln w="9525">
              <a:solidFill>
                <a:srgbClr val="000000"/>
              </a:solidFill>
              <a:round/>
              <a:headEnd/>
              <a:tailEnd type="triangle" w="med" len="med"/>
            </a:ln>
          </p:spPr>
          <p:txBody>
            <a:bodyPr/>
            <a:lstStyle/>
            <a:p>
              <a:endParaRPr lang="en-US"/>
            </a:p>
          </p:txBody>
        </p:sp>
        <p:sp>
          <p:nvSpPr>
            <p:cNvPr id="33807" name="Line 14"/>
            <p:cNvSpPr>
              <a:spLocks noChangeShapeType="1"/>
            </p:cNvSpPr>
            <p:nvPr/>
          </p:nvSpPr>
          <p:spPr bwMode="auto">
            <a:xfrm>
              <a:off x="3960" y="5220"/>
              <a:ext cx="1" cy="180"/>
            </a:xfrm>
            <a:prstGeom prst="line">
              <a:avLst/>
            </a:prstGeom>
            <a:noFill/>
            <a:ln w="9525">
              <a:solidFill>
                <a:srgbClr val="000000"/>
              </a:solidFill>
              <a:round/>
              <a:headEnd/>
              <a:tailEnd type="triangle" w="med" len="med"/>
            </a:ln>
          </p:spPr>
          <p:txBody>
            <a:bodyPr/>
            <a:lstStyle/>
            <a:p>
              <a:endParaRPr lang="en-US"/>
            </a:p>
          </p:txBody>
        </p:sp>
        <p:sp>
          <p:nvSpPr>
            <p:cNvPr id="33808" name="Line 15"/>
            <p:cNvSpPr>
              <a:spLocks noChangeShapeType="1"/>
            </p:cNvSpPr>
            <p:nvPr/>
          </p:nvSpPr>
          <p:spPr bwMode="auto">
            <a:xfrm>
              <a:off x="3960" y="6300"/>
              <a:ext cx="1" cy="180"/>
            </a:xfrm>
            <a:prstGeom prst="line">
              <a:avLst/>
            </a:prstGeom>
            <a:noFill/>
            <a:ln w="9525">
              <a:solidFill>
                <a:srgbClr val="000000"/>
              </a:solidFill>
              <a:round/>
              <a:headEnd/>
              <a:tailEnd type="triangle" w="med" len="med"/>
            </a:ln>
          </p:spPr>
          <p:txBody>
            <a:bodyPr/>
            <a:lstStyle/>
            <a:p>
              <a:endParaRPr lang="en-US"/>
            </a:p>
          </p:txBody>
        </p:sp>
        <p:sp>
          <p:nvSpPr>
            <p:cNvPr id="33809" name="Line 16"/>
            <p:cNvSpPr>
              <a:spLocks noChangeShapeType="1"/>
            </p:cNvSpPr>
            <p:nvPr/>
          </p:nvSpPr>
          <p:spPr bwMode="auto">
            <a:xfrm>
              <a:off x="3960" y="7200"/>
              <a:ext cx="1" cy="180"/>
            </a:xfrm>
            <a:prstGeom prst="line">
              <a:avLst/>
            </a:prstGeom>
            <a:noFill/>
            <a:ln w="9525">
              <a:solidFill>
                <a:srgbClr val="000000"/>
              </a:solidFill>
              <a:round/>
              <a:headEnd/>
              <a:tailEnd type="triangle" w="med" len="med"/>
            </a:ln>
          </p:spPr>
          <p:txBody>
            <a:bodyPr/>
            <a:lstStyle/>
            <a:p>
              <a:endParaRPr lang="en-US"/>
            </a:p>
          </p:txBody>
        </p:sp>
        <p:sp>
          <p:nvSpPr>
            <p:cNvPr id="33810" name="Line 17"/>
            <p:cNvSpPr>
              <a:spLocks noChangeShapeType="1"/>
            </p:cNvSpPr>
            <p:nvPr/>
          </p:nvSpPr>
          <p:spPr bwMode="auto">
            <a:xfrm>
              <a:off x="3060" y="2880"/>
              <a:ext cx="1" cy="4680"/>
            </a:xfrm>
            <a:prstGeom prst="line">
              <a:avLst/>
            </a:prstGeom>
            <a:noFill/>
            <a:ln w="9525">
              <a:solidFill>
                <a:srgbClr val="000000"/>
              </a:solidFill>
              <a:round/>
              <a:headEnd/>
              <a:tailEnd/>
            </a:ln>
          </p:spPr>
          <p:txBody>
            <a:bodyPr/>
            <a:lstStyle/>
            <a:p>
              <a:endParaRPr lang="en-US"/>
            </a:p>
          </p:txBody>
        </p:sp>
        <p:sp>
          <p:nvSpPr>
            <p:cNvPr id="33811" name="Line 18"/>
            <p:cNvSpPr>
              <a:spLocks noChangeShapeType="1"/>
            </p:cNvSpPr>
            <p:nvPr/>
          </p:nvSpPr>
          <p:spPr bwMode="auto">
            <a:xfrm>
              <a:off x="3060" y="2879"/>
              <a:ext cx="180" cy="1"/>
            </a:xfrm>
            <a:prstGeom prst="line">
              <a:avLst/>
            </a:prstGeom>
            <a:noFill/>
            <a:ln w="9525">
              <a:solidFill>
                <a:srgbClr val="000000"/>
              </a:solidFill>
              <a:round/>
              <a:headEnd/>
              <a:tailEnd type="triangle" w="med" len="med"/>
            </a:ln>
          </p:spPr>
          <p:txBody>
            <a:bodyPr/>
            <a:lstStyle/>
            <a:p>
              <a:endParaRPr lang="en-US"/>
            </a:p>
          </p:txBody>
        </p:sp>
        <p:sp>
          <p:nvSpPr>
            <p:cNvPr id="33812" name="Line 19"/>
            <p:cNvSpPr>
              <a:spLocks noChangeShapeType="1"/>
            </p:cNvSpPr>
            <p:nvPr/>
          </p:nvSpPr>
          <p:spPr bwMode="auto">
            <a:xfrm flipH="1">
              <a:off x="3060" y="7559"/>
              <a:ext cx="180" cy="1"/>
            </a:xfrm>
            <a:prstGeom prst="line">
              <a:avLst/>
            </a:prstGeom>
            <a:noFill/>
            <a:ln w="9525">
              <a:solidFill>
                <a:srgbClr val="000000"/>
              </a:solidFill>
              <a:round/>
              <a:headEnd/>
              <a:tailEnd type="triangle" w="med" len="med"/>
            </a:ln>
          </p:spPr>
          <p:txBody>
            <a:bodyPr/>
            <a:lstStyle/>
            <a:p>
              <a:endParaRPr lang="en-US"/>
            </a:p>
          </p:txBody>
        </p:sp>
        <p:sp>
          <p:nvSpPr>
            <p:cNvPr id="33813" name="Rectangle 20"/>
            <p:cNvSpPr>
              <a:spLocks noChangeArrowheads="1"/>
            </p:cNvSpPr>
            <p:nvPr/>
          </p:nvSpPr>
          <p:spPr bwMode="auto">
            <a:xfrm>
              <a:off x="5220" y="2520"/>
              <a:ext cx="756" cy="5400"/>
            </a:xfrm>
            <a:prstGeom prst="rect">
              <a:avLst/>
            </a:prstGeom>
            <a:solidFill>
              <a:srgbClr val="EAEAEA"/>
            </a:solidFill>
            <a:ln w="9525">
              <a:noFill/>
              <a:miter lim="800000"/>
              <a:headEnd/>
              <a:tailEnd/>
            </a:ln>
          </p:spPr>
          <p:txBody>
            <a:bodyPr vert="vert270"/>
            <a:lstStyle/>
            <a:p>
              <a:pPr algn="ctr"/>
              <a:r>
                <a:rPr lang="ar-EG" sz="3600" dirty="0" smtClean="0">
                  <a:latin typeface="Times New Roman" pitchFamily="18" charset="0"/>
                  <a:cs typeface="Times New Roman" pitchFamily="18" charset="0"/>
                </a:rPr>
                <a:t>الرصد</a:t>
              </a:r>
              <a:endParaRPr lang="en-US" sz="3600" dirty="0">
                <a:latin typeface="Times New Roman" pitchFamily="18" charset="0"/>
                <a:cs typeface="Times New Roman" pitchFamily="18" charset="0"/>
              </a:endParaRPr>
            </a:p>
          </p:txBody>
        </p:sp>
        <p:sp>
          <p:nvSpPr>
            <p:cNvPr id="33814" name="Rectangle 21"/>
            <p:cNvSpPr>
              <a:spLocks noChangeArrowheads="1"/>
            </p:cNvSpPr>
            <p:nvPr/>
          </p:nvSpPr>
          <p:spPr bwMode="auto">
            <a:xfrm>
              <a:off x="5040" y="2520"/>
              <a:ext cx="180" cy="540"/>
            </a:xfrm>
            <a:prstGeom prst="rect">
              <a:avLst/>
            </a:prstGeom>
            <a:solidFill>
              <a:srgbClr val="EAEAEA"/>
            </a:solidFill>
            <a:ln w="9525">
              <a:noFill/>
              <a:miter lim="800000"/>
              <a:headEnd/>
              <a:tailEnd/>
            </a:ln>
          </p:spPr>
          <p:txBody>
            <a:bodyPr/>
            <a:lstStyle/>
            <a:p>
              <a:endParaRPr lang="ar-EG"/>
            </a:p>
          </p:txBody>
        </p:sp>
        <p:sp>
          <p:nvSpPr>
            <p:cNvPr id="33815" name="Rectangle 22"/>
            <p:cNvSpPr>
              <a:spLocks noChangeArrowheads="1"/>
            </p:cNvSpPr>
            <p:nvPr/>
          </p:nvSpPr>
          <p:spPr bwMode="auto">
            <a:xfrm>
              <a:off x="5040" y="3240"/>
              <a:ext cx="180" cy="540"/>
            </a:xfrm>
            <a:prstGeom prst="rect">
              <a:avLst/>
            </a:prstGeom>
            <a:solidFill>
              <a:srgbClr val="EAEAEA"/>
            </a:solidFill>
            <a:ln w="9525">
              <a:noFill/>
              <a:miter lim="800000"/>
              <a:headEnd/>
              <a:tailEnd/>
            </a:ln>
          </p:spPr>
          <p:txBody>
            <a:bodyPr/>
            <a:lstStyle/>
            <a:p>
              <a:endParaRPr lang="ar-EG"/>
            </a:p>
          </p:txBody>
        </p:sp>
        <p:sp>
          <p:nvSpPr>
            <p:cNvPr id="33816" name="Rectangle 23"/>
            <p:cNvSpPr>
              <a:spLocks noChangeArrowheads="1"/>
            </p:cNvSpPr>
            <p:nvPr/>
          </p:nvSpPr>
          <p:spPr bwMode="auto">
            <a:xfrm>
              <a:off x="5040" y="3960"/>
              <a:ext cx="180" cy="540"/>
            </a:xfrm>
            <a:prstGeom prst="rect">
              <a:avLst/>
            </a:prstGeom>
            <a:solidFill>
              <a:srgbClr val="EAEAEA"/>
            </a:solidFill>
            <a:ln w="9525">
              <a:noFill/>
              <a:miter lim="800000"/>
              <a:headEnd/>
              <a:tailEnd/>
            </a:ln>
          </p:spPr>
          <p:txBody>
            <a:bodyPr/>
            <a:lstStyle/>
            <a:p>
              <a:endParaRPr lang="ar-EG"/>
            </a:p>
          </p:txBody>
        </p:sp>
        <p:sp>
          <p:nvSpPr>
            <p:cNvPr id="33817" name="Rectangle 24"/>
            <p:cNvSpPr>
              <a:spLocks noChangeArrowheads="1"/>
            </p:cNvSpPr>
            <p:nvPr/>
          </p:nvSpPr>
          <p:spPr bwMode="auto">
            <a:xfrm>
              <a:off x="5040" y="4680"/>
              <a:ext cx="180" cy="540"/>
            </a:xfrm>
            <a:prstGeom prst="rect">
              <a:avLst/>
            </a:prstGeom>
            <a:solidFill>
              <a:srgbClr val="EAEAEA"/>
            </a:solidFill>
            <a:ln w="9525">
              <a:noFill/>
              <a:miter lim="800000"/>
              <a:headEnd/>
              <a:tailEnd/>
            </a:ln>
          </p:spPr>
          <p:txBody>
            <a:bodyPr/>
            <a:lstStyle/>
            <a:p>
              <a:endParaRPr lang="ar-EG"/>
            </a:p>
          </p:txBody>
        </p:sp>
        <p:sp>
          <p:nvSpPr>
            <p:cNvPr id="33818" name="Rectangle 25"/>
            <p:cNvSpPr>
              <a:spLocks noChangeArrowheads="1"/>
            </p:cNvSpPr>
            <p:nvPr/>
          </p:nvSpPr>
          <p:spPr bwMode="auto">
            <a:xfrm>
              <a:off x="5040" y="5400"/>
              <a:ext cx="180" cy="900"/>
            </a:xfrm>
            <a:prstGeom prst="rect">
              <a:avLst/>
            </a:prstGeom>
            <a:solidFill>
              <a:srgbClr val="EAEAEA"/>
            </a:solidFill>
            <a:ln w="9525">
              <a:noFill/>
              <a:miter lim="800000"/>
              <a:headEnd/>
              <a:tailEnd/>
            </a:ln>
          </p:spPr>
          <p:txBody>
            <a:bodyPr/>
            <a:lstStyle/>
            <a:p>
              <a:endParaRPr lang="ar-EG"/>
            </a:p>
          </p:txBody>
        </p:sp>
        <p:sp>
          <p:nvSpPr>
            <p:cNvPr id="33819" name="Rectangle 26"/>
            <p:cNvSpPr>
              <a:spLocks noChangeArrowheads="1"/>
            </p:cNvSpPr>
            <p:nvPr/>
          </p:nvSpPr>
          <p:spPr bwMode="auto">
            <a:xfrm>
              <a:off x="5040" y="6480"/>
              <a:ext cx="180" cy="720"/>
            </a:xfrm>
            <a:prstGeom prst="rect">
              <a:avLst/>
            </a:prstGeom>
            <a:solidFill>
              <a:srgbClr val="EAEAEA"/>
            </a:solidFill>
            <a:ln w="9525">
              <a:noFill/>
              <a:miter lim="800000"/>
              <a:headEnd/>
              <a:tailEnd/>
            </a:ln>
          </p:spPr>
          <p:txBody>
            <a:bodyPr/>
            <a:lstStyle/>
            <a:p>
              <a:endParaRPr lang="ar-EG"/>
            </a:p>
          </p:txBody>
        </p:sp>
        <p:sp>
          <p:nvSpPr>
            <p:cNvPr id="33820" name="Rectangle 27"/>
            <p:cNvSpPr>
              <a:spLocks noChangeArrowheads="1"/>
            </p:cNvSpPr>
            <p:nvPr/>
          </p:nvSpPr>
          <p:spPr bwMode="auto">
            <a:xfrm>
              <a:off x="4860" y="7380"/>
              <a:ext cx="360" cy="540"/>
            </a:xfrm>
            <a:prstGeom prst="rect">
              <a:avLst/>
            </a:prstGeom>
            <a:solidFill>
              <a:srgbClr val="EAEAEA"/>
            </a:solidFill>
            <a:ln w="9525">
              <a:noFill/>
              <a:miter lim="800000"/>
              <a:headEnd/>
              <a:tailEnd/>
            </a:ln>
          </p:spPr>
          <p:txBody>
            <a:bodyPr/>
            <a:lstStyle/>
            <a:p>
              <a:endParaRPr lang="ar-EG"/>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Object 2"/>
          <p:cNvPicPr>
            <a:picLocks noChangeArrowheads="1"/>
          </p:cNvPicPr>
          <p:nvPr/>
        </p:nvPicPr>
        <p:blipFill>
          <a:blip r:embed="rId3" cstate="print"/>
          <a:srcRect l="-2467" t="-139" r="-69" b="-195"/>
          <a:stretch>
            <a:fillRect/>
          </a:stretch>
        </p:blipFill>
        <p:spPr bwMode="auto">
          <a:xfrm>
            <a:off x="804224" y="1132762"/>
            <a:ext cx="6865818" cy="5602405"/>
          </a:xfrm>
          <a:prstGeom prst="rect">
            <a:avLst/>
          </a:prstGeom>
          <a:noFill/>
          <a:ln w="9525">
            <a:noFill/>
            <a:miter lim="800000"/>
            <a:headEnd/>
            <a:tailEnd/>
          </a:ln>
        </p:spPr>
      </p:pic>
      <p:sp>
        <p:nvSpPr>
          <p:cNvPr id="34820" name="TextBox 3"/>
          <p:cNvSpPr txBox="1">
            <a:spLocks noChangeArrowheads="1"/>
          </p:cNvSpPr>
          <p:nvPr/>
        </p:nvSpPr>
        <p:spPr bwMode="auto">
          <a:xfrm>
            <a:off x="11525250" y="3162300"/>
            <a:ext cx="742950" cy="646113"/>
          </a:xfrm>
          <a:prstGeom prst="rect">
            <a:avLst/>
          </a:prstGeom>
          <a:solidFill>
            <a:schemeClr val="bg1"/>
          </a:solidFill>
          <a:ln w="9525">
            <a:noFill/>
            <a:miter lim="800000"/>
            <a:headEnd/>
            <a:tailEnd/>
          </a:ln>
        </p:spPr>
        <p:txBody>
          <a:bodyPr>
            <a:spAutoFit/>
          </a:bodyPr>
          <a:lstStyle/>
          <a:p>
            <a:r>
              <a:rPr lang="ar-SA" sz="1200"/>
              <a:t>خطوة 6: الاتصال والتواصل</a:t>
            </a:r>
            <a:endParaRPr lang="ar-EG" sz="1200"/>
          </a:p>
        </p:txBody>
      </p:sp>
      <p:sp>
        <p:nvSpPr>
          <p:cNvPr id="34821" name="TextBox 4"/>
          <p:cNvSpPr txBox="1">
            <a:spLocks noChangeArrowheads="1"/>
          </p:cNvSpPr>
          <p:nvPr/>
        </p:nvSpPr>
        <p:spPr bwMode="auto">
          <a:xfrm>
            <a:off x="7181850" y="4895850"/>
            <a:ext cx="1143000" cy="738188"/>
          </a:xfrm>
          <a:prstGeom prst="rect">
            <a:avLst/>
          </a:prstGeom>
          <a:solidFill>
            <a:schemeClr val="bg1"/>
          </a:solidFill>
          <a:ln w="9525">
            <a:noFill/>
            <a:miter lim="800000"/>
            <a:headEnd/>
            <a:tailEnd/>
          </a:ln>
        </p:spPr>
        <p:txBody>
          <a:bodyPr>
            <a:spAutoFit/>
          </a:bodyPr>
          <a:lstStyle/>
          <a:p>
            <a:r>
              <a:rPr lang="ar-SA" sz="1400" b="1"/>
              <a:t>خطوة 6: الاتصال والتواصل</a:t>
            </a:r>
            <a:endParaRPr lang="ar-EG" sz="1400"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55650" y="259308"/>
            <a:ext cx="7010400" cy="715963"/>
          </a:xfrm>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ar-SA" b="0" dirty="0" smtClean="0">
                <a:solidFill>
                  <a:schemeClr val="tx1"/>
                </a:solidFill>
              </a:rPr>
              <a:t>لماذا نقوم بالرصد والتقويم؟</a:t>
            </a:r>
            <a:endParaRPr lang="en-US" b="0" dirty="0" smtClean="0">
              <a:solidFill>
                <a:schemeClr val="tx1"/>
              </a:solidFill>
            </a:endParaRPr>
          </a:p>
        </p:txBody>
      </p:sp>
      <p:sp>
        <p:nvSpPr>
          <p:cNvPr id="35843" name="Rectangle 3"/>
          <p:cNvSpPr>
            <a:spLocks noGrp="1" noChangeArrowheads="1"/>
          </p:cNvSpPr>
          <p:nvPr>
            <p:ph type="body" idx="1"/>
          </p:nvPr>
        </p:nvSpPr>
        <p:spPr>
          <a:xfrm>
            <a:off x="436563" y="1856096"/>
            <a:ext cx="8229600" cy="3973204"/>
          </a:xfrm>
        </p:spPr>
        <p:txBody>
          <a:bodyPr/>
          <a:lstStyle/>
          <a:p>
            <a:pPr algn="just" rtl="1">
              <a:lnSpc>
                <a:spcPct val="90000"/>
              </a:lnSpc>
              <a:buClrTx/>
              <a:buSzPct val="100000"/>
              <a:buFont typeface="Arial" pitchFamily="34" charset="0"/>
              <a:buChar char="•"/>
              <a:tabLst>
                <a:tab pos="850900" algn="l"/>
              </a:tabLst>
            </a:pPr>
            <a:r>
              <a:rPr lang="ar-SA" sz="2800" b="0" dirty="0" smtClean="0">
                <a:solidFill>
                  <a:schemeClr val="tx1"/>
                </a:solidFill>
              </a:rPr>
              <a:t>تساعد الدروس المستفادة من التقييم البيئي المتكامل على تحسين عمليات صنع السياسات، والسياسات وحالة البيئة.</a:t>
            </a:r>
            <a:endParaRPr lang="en-US" sz="2800" b="0" dirty="0" smtClean="0">
              <a:solidFill>
                <a:schemeClr val="tx1"/>
              </a:solidFill>
            </a:endParaRPr>
          </a:p>
          <a:p>
            <a:pPr algn="just">
              <a:lnSpc>
                <a:spcPct val="90000"/>
              </a:lnSpc>
              <a:buClrTx/>
              <a:buSzPct val="100000"/>
              <a:buFont typeface="Arial" pitchFamily="34" charset="0"/>
              <a:buChar char="•"/>
              <a:tabLst>
                <a:tab pos="850900" algn="l"/>
              </a:tabLst>
            </a:pPr>
            <a:endParaRPr lang="en-US" sz="2800" b="0" dirty="0" smtClean="0">
              <a:solidFill>
                <a:schemeClr val="tx1"/>
              </a:solidFill>
            </a:endParaRPr>
          </a:p>
          <a:p>
            <a:pPr algn="just" rtl="1">
              <a:lnSpc>
                <a:spcPct val="90000"/>
              </a:lnSpc>
              <a:buClrTx/>
              <a:buSzPct val="100000"/>
              <a:buFont typeface="Arial" pitchFamily="34" charset="0"/>
              <a:buChar char="•"/>
              <a:tabLst>
                <a:tab pos="850900" algn="l"/>
              </a:tabLst>
            </a:pPr>
            <a:r>
              <a:rPr lang="ar-SA" sz="2800" b="0" dirty="0" smtClean="0">
                <a:solidFill>
                  <a:schemeClr val="tx1"/>
                </a:solidFill>
              </a:rPr>
              <a:t>تعمل عملية التقييم البيئي المتكامل على بناء القدرات اللازمة للمراجعة الدورية للسياسات من خلال الرصد والتقويم.</a:t>
            </a:r>
          </a:p>
          <a:p>
            <a:pPr algn="just" rtl="1">
              <a:lnSpc>
                <a:spcPct val="90000"/>
              </a:lnSpc>
              <a:buClrTx/>
              <a:buSzPct val="100000"/>
              <a:buFont typeface="Arial" pitchFamily="34" charset="0"/>
              <a:buChar char="•"/>
              <a:tabLst>
                <a:tab pos="850900" algn="l"/>
              </a:tabLst>
            </a:pPr>
            <a:endParaRPr lang="ar-SA" sz="2800" b="0" dirty="0" smtClean="0">
              <a:solidFill>
                <a:schemeClr val="tx1"/>
              </a:solidFill>
            </a:endParaRPr>
          </a:p>
          <a:p>
            <a:pPr algn="just" rtl="1">
              <a:lnSpc>
                <a:spcPct val="90000"/>
              </a:lnSpc>
              <a:buClrTx/>
              <a:buSzPct val="100000"/>
              <a:buFont typeface="Arial" pitchFamily="34" charset="0"/>
              <a:buChar char="•"/>
              <a:tabLst>
                <a:tab pos="850900" algn="l"/>
              </a:tabLst>
            </a:pPr>
            <a:r>
              <a:rPr lang="ar-SA" sz="2800" b="0" dirty="0" smtClean="0">
                <a:solidFill>
                  <a:schemeClr val="tx1"/>
                </a:solidFill>
              </a:rPr>
              <a:t>يتم بناء القدرات الخاصة بالأفراد والمنظمات.</a:t>
            </a:r>
            <a:endParaRPr lang="en-US" sz="2800" b="0" dirty="0" smtClean="0">
              <a:solidFill>
                <a:schemeClr val="tx1"/>
              </a:solidFill>
            </a:endParaRPr>
          </a:p>
          <a:p>
            <a:pPr algn="just">
              <a:lnSpc>
                <a:spcPct val="90000"/>
              </a:lnSpc>
              <a:buClrTx/>
              <a:buSzPct val="100000"/>
              <a:buFont typeface="Arial" pitchFamily="34" charset="0"/>
              <a:buChar char="•"/>
              <a:tabLst>
                <a:tab pos="850900" algn="l"/>
              </a:tabLst>
            </a:pPr>
            <a:endParaRPr lang="en-US" sz="2800" b="0" dirty="0" smtClean="0">
              <a:solidFill>
                <a:schemeClr val="tx1"/>
              </a:solidFill>
            </a:endParaRPr>
          </a:p>
          <a:p>
            <a:pPr algn="just">
              <a:lnSpc>
                <a:spcPct val="90000"/>
              </a:lnSpc>
              <a:buClrTx/>
              <a:buSzPct val="100000"/>
              <a:buFont typeface="Arial" pitchFamily="34" charset="0"/>
              <a:buChar char="•"/>
              <a:tabLst>
                <a:tab pos="850900" algn="l"/>
              </a:tabLst>
            </a:pPr>
            <a:endParaRPr lang="en-US" sz="2800" b="0" dirty="0" smtClean="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a:xfrm>
            <a:off x="1269240" y="165454"/>
            <a:ext cx="6204424" cy="715962"/>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SA" sz="2800" b="0" dirty="0" smtClean="0">
                <a:solidFill>
                  <a:schemeClr val="tx1"/>
                </a:solidFill>
              </a:rPr>
              <a:t>كيف أصبح الرصد والتقويم أداة لإنجاح العملية القومية في الهند:</a:t>
            </a:r>
            <a:endParaRPr lang="en-US" sz="2800" b="0" dirty="0" smtClean="0">
              <a:solidFill>
                <a:schemeClr val="tx1"/>
              </a:solidFill>
            </a:endParaRPr>
          </a:p>
        </p:txBody>
      </p:sp>
      <p:sp>
        <p:nvSpPr>
          <p:cNvPr id="35845" name="Content Placeholder 2"/>
          <p:cNvSpPr>
            <a:spLocks noGrp="1"/>
          </p:cNvSpPr>
          <p:nvPr>
            <p:ph idx="4294967295"/>
          </p:nvPr>
        </p:nvSpPr>
        <p:spPr/>
        <p:txBody>
          <a:bodyPr/>
          <a:lstStyle/>
          <a:p>
            <a:pPr algn="r" rtl="1">
              <a:buClrTx/>
              <a:buSzPct val="100000"/>
              <a:buFont typeface="Arial" pitchFamily="34" charset="0"/>
              <a:buChar char="•"/>
            </a:pPr>
            <a:r>
              <a:rPr lang="ar-SA" sz="2400" b="0" dirty="0" smtClean="0">
                <a:solidFill>
                  <a:schemeClr val="tx1"/>
                </a:solidFill>
                <a:latin typeface="Times New Roman" pitchFamily="18" charset="0"/>
                <a:cs typeface="Times New Roman" pitchFamily="18" charset="0"/>
              </a:rPr>
              <a:t> الرصد والتقويم </a:t>
            </a:r>
            <a:r>
              <a:rPr lang="ar-BH" sz="2400" b="0" dirty="0" smtClean="0">
                <a:solidFill>
                  <a:schemeClr val="tx1"/>
                </a:solidFill>
                <a:latin typeface="Times New Roman" pitchFamily="18" charset="0"/>
                <a:cs typeface="Times New Roman" pitchFamily="18" charset="0"/>
              </a:rPr>
              <a:t>أدى إلى </a:t>
            </a:r>
            <a:r>
              <a:rPr lang="ar-SA" sz="2400" b="0" dirty="0" smtClean="0">
                <a:solidFill>
                  <a:schemeClr val="tx1"/>
                </a:solidFill>
                <a:latin typeface="Times New Roman" pitchFamily="18" charset="0"/>
                <a:cs typeface="Times New Roman" pitchFamily="18" charset="0"/>
              </a:rPr>
              <a:t>زيادة:</a:t>
            </a:r>
            <a:endParaRPr lang="en-US" sz="2400" b="0" dirty="0" smtClean="0">
              <a:solidFill>
                <a:schemeClr val="tx1"/>
              </a:solidFill>
              <a:latin typeface="Times New Roman" pitchFamily="18" charset="0"/>
              <a:cs typeface="Times New Roman" pitchFamily="18" charset="0"/>
            </a:endParaRPr>
          </a:p>
          <a:p>
            <a:pPr marL="804863" indent="-409575" algn="r" rtl="1">
              <a:buClrTx/>
              <a:buSzPct val="100000"/>
              <a:buFont typeface="Wingdings" pitchFamily="2" charset="2"/>
              <a:buChar char="ü"/>
            </a:pPr>
            <a:r>
              <a:rPr lang="ar-SA" sz="2400" b="0" dirty="0" smtClean="0">
                <a:solidFill>
                  <a:schemeClr val="tx1"/>
                </a:solidFill>
                <a:latin typeface="Times New Roman" pitchFamily="18" charset="0"/>
                <a:cs typeface="Times New Roman" pitchFamily="18" charset="0"/>
              </a:rPr>
              <a:t>إدراك </a:t>
            </a:r>
            <a:r>
              <a:rPr lang="ar-BH" sz="2400" b="0" dirty="0" smtClean="0">
                <a:solidFill>
                  <a:schemeClr val="tx1"/>
                </a:solidFill>
                <a:latin typeface="Times New Roman" pitchFamily="18" charset="0"/>
                <a:cs typeface="Times New Roman" pitchFamily="18" charset="0"/>
              </a:rPr>
              <a:t>أ</a:t>
            </a:r>
            <a:r>
              <a:rPr lang="ar-SA" sz="2400" b="0" dirty="0" smtClean="0">
                <a:solidFill>
                  <a:schemeClr val="tx1"/>
                </a:solidFill>
                <a:latin typeface="Times New Roman" pitchFamily="18" charset="0"/>
                <a:cs typeface="Times New Roman" pitchFamily="18" charset="0"/>
              </a:rPr>
              <a:t>همية</a:t>
            </a:r>
            <a:r>
              <a:rPr lang="ar-BH" sz="2400" b="0" dirty="0" smtClean="0">
                <a:solidFill>
                  <a:schemeClr val="tx1"/>
                </a:solidFill>
                <a:latin typeface="Times New Roman" pitchFamily="18" charset="0"/>
                <a:cs typeface="Times New Roman" pitchFamily="18" charset="0"/>
              </a:rPr>
              <a:t> التقييم البيئي</a:t>
            </a:r>
            <a:endParaRPr lang="ar-SA" sz="2400" b="0" dirty="0" smtClean="0">
              <a:solidFill>
                <a:schemeClr val="tx1"/>
              </a:solidFill>
              <a:latin typeface="Times New Roman" pitchFamily="18" charset="0"/>
              <a:cs typeface="Times New Roman" pitchFamily="18" charset="0"/>
            </a:endParaRPr>
          </a:p>
          <a:p>
            <a:pPr marL="804863" indent="-409575" algn="r" rtl="1">
              <a:buClrTx/>
              <a:buSzPct val="100000"/>
              <a:buFont typeface="Wingdings" pitchFamily="2" charset="2"/>
              <a:buChar char="ü"/>
            </a:pPr>
            <a:r>
              <a:rPr lang="ar-SA" sz="2400" b="0" dirty="0" smtClean="0">
                <a:solidFill>
                  <a:schemeClr val="tx1"/>
                </a:solidFill>
                <a:latin typeface="Times New Roman" pitchFamily="18" charset="0"/>
                <a:cs typeface="Times New Roman" pitchFamily="18" charset="0"/>
              </a:rPr>
              <a:t>المصداقية</a:t>
            </a:r>
          </a:p>
          <a:p>
            <a:pPr marL="804863" indent="-409575" algn="r" rtl="1">
              <a:buClrTx/>
              <a:buSzPct val="100000"/>
              <a:buFont typeface="Wingdings" pitchFamily="2" charset="2"/>
              <a:buChar char="ü"/>
            </a:pPr>
            <a:r>
              <a:rPr lang="ar-SA" sz="2400" b="0" dirty="0" smtClean="0">
                <a:solidFill>
                  <a:schemeClr val="tx1"/>
                </a:solidFill>
                <a:latin typeface="Times New Roman" pitchFamily="18" charset="0"/>
                <a:cs typeface="Times New Roman" pitchFamily="18" charset="0"/>
              </a:rPr>
              <a:t>شرعية التقييم البيئي</a:t>
            </a:r>
          </a:p>
          <a:p>
            <a:pPr algn="r" rtl="1">
              <a:buSzPct val="100000"/>
              <a:buFont typeface="Wingdings 2" pitchFamily="18" charset="2"/>
              <a:buNone/>
            </a:pPr>
            <a:endParaRPr lang="en-US" sz="2400" b="0" dirty="0" smtClean="0">
              <a:solidFill>
                <a:schemeClr val="tx1"/>
              </a:solidFill>
              <a:latin typeface="Times New Roman" pitchFamily="18" charset="0"/>
              <a:cs typeface="Times New Roman" pitchFamily="18" charset="0"/>
            </a:endParaRPr>
          </a:p>
          <a:p>
            <a:pPr algn="r" rtl="1">
              <a:buClrTx/>
              <a:buSzPct val="100000"/>
              <a:buFont typeface="Arial" pitchFamily="34" charset="0"/>
              <a:buChar char="•"/>
            </a:pPr>
            <a:r>
              <a:rPr lang="ar-EG" sz="2400" b="0" dirty="0" smtClean="0">
                <a:solidFill>
                  <a:schemeClr val="tx1"/>
                </a:solidFill>
              </a:rPr>
              <a:t>إدماج تقارير حالة البيئة داخل الحكم على مستوى الولاية</a:t>
            </a:r>
            <a:r>
              <a:rPr lang="ar-SA" sz="2400" b="0" dirty="0" smtClean="0">
                <a:solidFill>
                  <a:schemeClr val="tx1"/>
                </a:solidFill>
              </a:rPr>
              <a:t> بهدف:</a:t>
            </a:r>
            <a:endParaRPr lang="en-US" sz="2400" b="0" dirty="0" smtClean="0">
              <a:solidFill>
                <a:schemeClr val="tx1"/>
              </a:solidFill>
              <a:latin typeface="Times New Roman" pitchFamily="18" charset="0"/>
              <a:cs typeface="Times New Roman" pitchFamily="18" charset="0"/>
            </a:endParaRPr>
          </a:p>
          <a:p>
            <a:pPr marL="804863" indent="-409575" algn="r" rtl="1">
              <a:buClrTx/>
              <a:buSzPct val="100000"/>
              <a:buFont typeface="Wingdings" pitchFamily="2" charset="2"/>
              <a:buChar char="ü"/>
            </a:pPr>
            <a:r>
              <a:rPr lang="ar-SA" sz="2400" b="0" dirty="0" smtClean="0">
                <a:solidFill>
                  <a:schemeClr val="tx1"/>
                </a:solidFill>
                <a:latin typeface="Times New Roman" pitchFamily="18" charset="0"/>
                <a:cs typeface="Times New Roman" pitchFamily="18" charset="0"/>
              </a:rPr>
              <a:t>تناول القضايا البيئية</a:t>
            </a:r>
          </a:p>
          <a:p>
            <a:pPr marL="804863" indent="-409575" algn="r" rtl="1">
              <a:buClrTx/>
              <a:buSzPct val="100000"/>
              <a:buFont typeface="Wingdings" pitchFamily="2" charset="2"/>
              <a:buChar char="ü"/>
            </a:pPr>
            <a:r>
              <a:rPr lang="ar-BH" sz="2400" b="0" dirty="0" smtClean="0">
                <a:solidFill>
                  <a:schemeClr val="tx1"/>
                </a:solidFill>
              </a:rPr>
              <a:t>رفع و</a:t>
            </a:r>
            <a:r>
              <a:rPr lang="ar-EG" sz="2400" b="0" dirty="0" smtClean="0">
                <a:solidFill>
                  <a:schemeClr val="tx1"/>
                </a:solidFill>
              </a:rPr>
              <a:t>تقوية القدرات على مستوى الأفراد والمنظمات والمؤسسات</a:t>
            </a:r>
            <a:endParaRPr lang="en-US" sz="2400" b="0" dirty="0" smtClean="0">
              <a:solidFill>
                <a:schemeClr val="tx1"/>
              </a:solidFill>
              <a:latin typeface="Times New Roman" pitchFamily="18" charset="0"/>
              <a:cs typeface="Times New Roman" pitchFamily="18" charset="0"/>
            </a:endParaRPr>
          </a:p>
          <a:p>
            <a:pPr>
              <a:buSzPct val="100000"/>
            </a:pPr>
            <a:endParaRPr lang="en-US" sz="2400" b="0" dirty="0" smtClean="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wipe(left)">
                                      <p:cBhvr>
                                        <p:cTn id="7" dur="500"/>
                                        <p:tgtEl>
                                          <p:spTgt spid="35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5">
                                            <p:txEl>
                                              <p:pRg st="1" end="1"/>
                                            </p:txEl>
                                          </p:spTgt>
                                        </p:tgtEl>
                                        <p:attrNameLst>
                                          <p:attrName>style.visibility</p:attrName>
                                        </p:attrNameLst>
                                      </p:cBhvr>
                                      <p:to>
                                        <p:strVal val="visible"/>
                                      </p:to>
                                    </p:set>
                                    <p:animEffect transition="in" filter="wipe(left)">
                                      <p:cBhvr>
                                        <p:cTn id="12" dur="500"/>
                                        <p:tgtEl>
                                          <p:spTgt spid="358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5">
                                            <p:txEl>
                                              <p:pRg st="2" end="2"/>
                                            </p:txEl>
                                          </p:spTgt>
                                        </p:tgtEl>
                                        <p:attrNameLst>
                                          <p:attrName>style.visibility</p:attrName>
                                        </p:attrNameLst>
                                      </p:cBhvr>
                                      <p:to>
                                        <p:strVal val="visible"/>
                                      </p:to>
                                    </p:set>
                                    <p:animEffect transition="in" filter="wipe(left)">
                                      <p:cBhvr>
                                        <p:cTn id="17" dur="500"/>
                                        <p:tgtEl>
                                          <p:spTgt spid="358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5">
                                            <p:txEl>
                                              <p:pRg st="3" end="3"/>
                                            </p:txEl>
                                          </p:spTgt>
                                        </p:tgtEl>
                                        <p:attrNameLst>
                                          <p:attrName>style.visibility</p:attrName>
                                        </p:attrNameLst>
                                      </p:cBhvr>
                                      <p:to>
                                        <p:strVal val="visible"/>
                                      </p:to>
                                    </p:set>
                                    <p:animEffect transition="in" filter="wipe(left)">
                                      <p:cBhvr>
                                        <p:cTn id="22" dur="500"/>
                                        <p:tgtEl>
                                          <p:spTgt spid="358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845">
                                            <p:txEl>
                                              <p:pRg st="5" end="5"/>
                                            </p:txEl>
                                          </p:spTgt>
                                        </p:tgtEl>
                                        <p:attrNameLst>
                                          <p:attrName>style.visibility</p:attrName>
                                        </p:attrNameLst>
                                      </p:cBhvr>
                                      <p:to>
                                        <p:strVal val="visible"/>
                                      </p:to>
                                    </p:set>
                                    <p:animEffect transition="in" filter="wipe(left)">
                                      <p:cBhvr>
                                        <p:cTn id="27" dur="500"/>
                                        <p:tgtEl>
                                          <p:spTgt spid="3584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845">
                                            <p:txEl>
                                              <p:pRg st="6" end="6"/>
                                            </p:txEl>
                                          </p:spTgt>
                                        </p:tgtEl>
                                        <p:attrNameLst>
                                          <p:attrName>style.visibility</p:attrName>
                                        </p:attrNameLst>
                                      </p:cBhvr>
                                      <p:to>
                                        <p:strVal val="visible"/>
                                      </p:to>
                                    </p:set>
                                    <p:animEffect transition="in" filter="wipe(left)">
                                      <p:cBhvr>
                                        <p:cTn id="32" dur="500"/>
                                        <p:tgtEl>
                                          <p:spTgt spid="3584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5845">
                                            <p:txEl>
                                              <p:pRg st="7" end="7"/>
                                            </p:txEl>
                                          </p:spTgt>
                                        </p:tgtEl>
                                        <p:attrNameLst>
                                          <p:attrName>style.visibility</p:attrName>
                                        </p:attrNameLst>
                                      </p:cBhvr>
                                      <p:to>
                                        <p:strVal val="visible"/>
                                      </p:to>
                                    </p:set>
                                    <p:animEffect transition="in" filter="wipe(left)">
                                      <p:cBhvr>
                                        <p:cTn id="37" dur="500"/>
                                        <p:tgtEl>
                                          <p:spTgt spid="3584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58800" y="203200"/>
            <a:ext cx="7010400" cy="715963"/>
          </a:xfrm>
        </p:spPr>
        <p:txBody>
          <a:bodyPr/>
          <a:lstStyle/>
          <a:p>
            <a:r>
              <a:rPr lang="ar-EG" b="0" dirty="0" smtClean="0">
                <a:solidFill>
                  <a:schemeClr val="tx1"/>
                </a:solidFill>
              </a:rPr>
              <a:t>لمحة عن الوحدة التدريبية</a:t>
            </a:r>
            <a:endParaRPr lang="en-US" b="0" dirty="0" smtClean="0">
              <a:solidFill>
                <a:schemeClr val="tx1"/>
              </a:solidFill>
            </a:endParaRPr>
          </a:p>
        </p:txBody>
      </p:sp>
      <p:sp>
        <p:nvSpPr>
          <p:cNvPr id="19459" name="Rectangle 3"/>
          <p:cNvSpPr>
            <a:spLocks noGrp="1" noChangeArrowheads="1"/>
          </p:cNvSpPr>
          <p:nvPr>
            <p:ph type="body" idx="1"/>
          </p:nvPr>
        </p:nvSpPr>
        <p:spPr>
          <a:xfrm>
            <a:off x="1077913" y="1595438"/>
            <a:ext cx="7467600" cy="3810000"/>
          </a:xfrm>
        </p:spPr>
        <p:txBody>
          <a:bodyPr/>
          <a:lstStyle/>
          <a:p>
            <a:pPr algn="r" rtl="1">
              <a:buClrTx/>
              <a:buFont typeface="Arial" pitchFamily="34" charset="0"/>
              <a:buChar char="•"/>
            </a:pPr>
            <a:r>
              <a:rPr lang="ar-EG" b="0" dirty="0" smtClean="0">
                <a:solidFill>
                  <a:schemeClr val="tx1"/>
                </a:solidFill>
              </a:rPr>
              <a:t>مقدمة وتعريفات</a:t>
            </a:r>
          </a:p>
          <a:p>
            <a:pPr algn="r" rtl="1">
              <a:buClrTx/>
              <a:buFont typeface="Arial" pitchFamily="34" charset="0"/>
              <a:buChar char="•"/>
            </a:pPr>
            <a:r>
              <a:rPr lang="ar-EG" b="0" dirty="0" smtClean="0">
                <a:solidFill>
                  <a:schemeClr val="tx1"/>
                </a:solidFill>
              </a:rPr>
              <a:t>أساس الرصد والتقويم المتسمان بالفعالية</a:t>
            </a:r>
          </a:p>
          <a:p>
            <a:pPr algn="r" rtl="1">
              <a:buClrTx/>
              <a:buFont typeface="Arial" pitchFamily="34" charset="0"/>
              <a:buChar char="•"/>
            </a:pPr>
            <a:r>
              <a:rPr lang="ar-EG" b="0" dirty="0" smtClean="0">
                <a:solidFill>
                  <a:schemeClr val="tx1"/>
                </a:solidFill>
              </a:rPr>
              <a:t>الإطار والقياسات</a:t>
            </a:r>
          </a:p>
          <a:p>
            <a:pPr algn="r" rtl="1">
              <a:buClrTx/>
              <a:buFont typeface="Arial" pitchFamily="34" charset="0"/>
              <a:buChar char="•"/>
            </a:pPr>
            <a:r>
              <a:rPr lang="ar-EG" b="0" dirty="0" smtClean="0">
                <a:solidFill>
                  <a:schemeClr val="tx1"/>
                </a:solidFill>
              </a:rPr>
              <a:t>تصميم التقييم الذاتي</a:t>
            </a:r>
          </a:p>
          <a:p>
            <a:pPr algn="r" rtl="1">
              <a:buClrTx/>
              <a:buFont typeface="Arial" pitchFamily="34" charset="0"/>
              <a:buChar char="•"/>
            </a:pPr>
            <a:r>
              <a:rPr lang="ar-EG" b="0" dirty="0" smtClean="0">
                <a:solidFill>
                  <a:schemeClr val="tx1"/>
                </a:solidFill>
              </a:rPr>
              <a:t>التعلم والتحسين</a:t>
            </a:r>
            <a:endParaRPr lang="en-US" b="0"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Title 1"/>
          <p:cNvSpPr>
            <a:spLocks noGrp="1"/>
          </p:cNvSpPr>
          <p:nvPr>
            <p:ph type="title" idx="4294967295"/>
          </p:nvPr>
        </p:nvSpPr>
        <p:spPr>
          <a:xfrm>
            <a:off x="971550" y="285728"/>
            <a:ext cx="6715118" cy="654032"/>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EG" sz="2400" b="0" dirty="0" smtClean="0">
                <a:solidFill>
                  <a:schemeClr val="tx1"/>
                </a:solidFill>
              </a:rPr>
              <a:t>رفع </a:t>
            </a:r>
            <a:r>
              <a:rPr lang="ar-BH" sz="2400" b="0" dirty="0" smtClean="0">
                <a:solidFill>
                  <a:schemeClr val="tx1"/>
                </a:solidFill>
              </a:rPr>
              <a:t>ت</a:t>
            </a:r>
            <a:r>
              <a:rPr lang="ar-EG" sz="2400" b="0" dirty="0" smtClean="0">
                <a:solidFill>
                  <a:schemeClr val="tx1"/>
                </a:solidFill>
              </a:rPr>
              <a:t>قارير حالة البيئة، الهند – رصد وتقويم عملية رفع التقارير</a:t>
            </a:r>
            <a:endParaRPr lang="en-US" sz="2400" b="0" dirty="0" smtClean="0">
              <a:solidFill>
                <a:schemeClr val="tx1"/>
              </a:solidFill>
            </a:endParaRPr>
          </a:p>
        </p:txBody>
      </p:sp>
      <p:sp>
        <p:nvSpPr>
          <p:cNvPr id="36869" name="Content Placeholder 2"/>
          <p:cNvSpPr>
            <a:spLocks noGrp="1"/>
          </p:cNvSpPr>
          <p:nvPr>
            <p:ph idx="4294967295"/>
          </p:nvPr>
        </p:nvSpPr>
        <p:spPr/>
        <p:txBody>
          <a:bodyPr/>
          <a:lstStyle/>
          <a:p>
            <a:pPr algn="just" rtl="1">
              <a:buClrTx/>
              <a:buSzPct val="100000"/>
              <a:buFont typeface="Arial" pitchFamily="34" charset="0"/>
              <a:buChar char="•"/>
            </a:pPr>
            <a:r>
              <a:rPr lang="ar-SA" sz="2200" b="0" dirty="0" smtClean="0">
                <a:solidFill>
                  <a:schemeClr val="tx1"/>
                </a:solidFill>
              </a:rPr>
              <a:t>تم رصد وتقويم عملية رفع تقارير حالة البيئة في الهند عن قرب </a:t>
            </a:r>
            <a:r>
              <a:rPr lang="ar-BH" sz="2200" b="0" dirty="0" smtClean="0">
                <a:solidFill>
                  <a:schemeClr val="tx1"/>
                </a:solidFill>
              </a:rPr>
              <a:t>ل</a:t>
            </a:r>
            <a:r>
              <a:rPr lang="ar-SA" sz="2200" b="0" dirty="0" smtClean="0">
                <a:solidFill>
                  <a:schemeClr val="tx1"/>
                </a:solidFill>
              </a:rPr>
              <a:t>إدماج نظام التقارير داخل ممارسات الحكومات المحلية بالولايات. يشتمل هذا البر</a:t>
            </a:r>
            <a:r>
              <a:rPr lang="ar-EG" sz="2200" b="0" dirty="0" smtClean="0">
                <a:solidFill>
                  <a:schemeClr val="tx1"/>
                </a:solidFill>
              </a:rPr>
              <a:t>ن</a:t>
            </a:r>
            <a:r>
              <a:rPr lang="ar-SA" sz="2200" b="0" dirty="0" smtClean="0">
                <a:solidFill>
                  <a:schemeClr val="tx1"/>
                </a:solidFill>
              </a:rPr>
              <a:t>امج المستمر على بناء القدرات الهامة لإعداد تقارير حالة البيئة داخل المؤسسات على مستوى الولايات والأقاليم وبالأجهزة الحكومية على المستوى الوطني</a:t>
            </a:r>
            <a:r>
              <a:rPr lang="ar-EG" sz="2200" b="0" dirty="0" smtClean="0">
                <a:solidFill>
                  <a:schemeClr val="tx1"/>
                </a:solidFill>
              </a:rPr>
              <a:t>، </a:t>
            </a:r>
            <a:r>
              <a:rPr lang="ar-SA" sz="2200" b="0" dirty="0" smtClean="0">
                <a:solidFill>
                  <a:schemeClr val="tx1"/>
                </a:solidFill>
              </a:rPr>
              <a:t>علاوة على تدعيم رفع التقارير ثلاث مرات بالسنة عن حالة البيئة من الأجهزة الحكومية</a:t>
            </a:r>
            <a:r>
              <a:rPr lang="ar-EG" sz="2200" b="0" dirty="0" smtClean="0">
                <a:solidFill>
                  <a:schemeClr val="tx1"/>
                </a:solidFill>
              </a:rPr>
              <a:t> المحلية و</a:t>
            </a:r>
            <a:r>
              <a:rPr lang="ar-SA" sz="2200" b="0" dirty="0" smtClean="0">
                <a:solidFill>
                  <a:schemeClr val="tx1"/>
                </a:solidFill>
              </a:rPr>
              <a:t>الوطنية</a:t>
            </a:r>
            <a:r>
              <a:rPr lang="ar-EG" sz="2200" b="0" dirty="0" smtClean="0">
                <a:solidFill>
                  <a:schemeClr val="tx1"/>
                </a:solidFill>
              </a:rPr>
              <a:t>.</a:t>
            </a:r>
            <a:r>
              <a:rPr lang="ar-SA" sz="2200" b="0" dirty="0" smtClean="0">
                <a:solidFill>
                  <a:schemeClr val="tx1"/>
                </a:solidFill>
              </a:rPr>
              <a:t> </a:t>
            </a:r>
            <a:endParaRPr lang="ar-EG" sz="2200" b="0" dirty="0" smtClean="0">
              <a:solidFill>
                <a:schemeClr val="tx1"/>
              </a:solidFill>
            </a:endParaRPr>
          </a:p>
          <a:p>
            <a:pPr algn="just" rtl="1">
              <a:buClrTx/>
              <a:buSzPct val="100000"/>
              <a:buFont typeface="Arial" pitchFamily="34" charset="0"/>
              <a:buChar char="•"/>
            </a:pPr>
            <a:endParaRPr lang="en-US" sz="2200" b="0" dirty="0" smtClean="0">
              <a:solidFill>
                <a:schemeClr val="tx1"/>
              </a:solidFill>
              <a:latin typeface="Times New Roman" pitchFamily="18" charset="0"/>
              <a:cs typeface="Times New Roman" pitchFamily="18" charset="0"/>
            </a:endParaRPr>
          </a:p>
          <a:p>
            <a:pPr algn="just" rtl="1">
              <a:buClrTx/>
              <a:buSzPct val="100000"/>
              <a:buFont typeface="Arial" pitchFamily="34" charset="0"/>
              <a:buChar char="•"/>
            </a:pPr>
            <a:r>
              <a:rPr lang="ar-SA" sz="2200" b="0" dirty="0" smtClean="0">
                <a:solidFill>
                  <a:schemeClr val="tx1"/>
                </a:solidFill>
              </a:rPr>
              <a:t>تم تصميم عملية الرصد والتقويم بعناية. عدد قليل من المؤسسات المتخصصة التي سُميت بالمؤسسات الوطنية المضيفة تحملت مس</a:t>
            </a:r>
            <a:r>
              <a:rPr lang="ar-BH" sz="2200" b="0" dirty="0" smtClean="0">
                <a:solidFill>
                  <a:schemeClr val="tx1"/>
                </a:solidFill>
              </a:rPr>
              <a:t>ئو</a:t>
            </a:r>
            <a:r>
              <a:rPr lang="ar-SA" sz="2200" b="0" dirty="0" smtClean="0">
                <a:solidFill>
                  <a:schemeClr val="tx1"/>
                </a:solidFill>
              </a:rPr>
              <a:t>لية تحديد المؤسسات المضيفة على مستوى الولاية، ومس</a:t>
            </a:r>
            <a:r>
              <a:rPr lang="ar-BH" sz="2200" b="0" dirty="0" smtClean="0">
                <a:solidFill>
                  <a:schemeClr val="tx1"/>
                </a:solidFill>
              </a:rPr>
              <a:t>ئ</a:t>
            </a:r>
            <a:r>
              <a:rPr lang="ar-SA" sz="2200" b="0" dirty="0" smtClean="0">
                <a:solidFill>
                  <a:schemeClr val="tx1"/>
                </a:solidFill>
              </a:rPr>
              <a:t>ولية بناء الاهتمام </a:t>
            </a:r>
            <a:r>
              <a:rPr lang="ar-BH" sz="2200" b="0" dirty="0" smtClean="0">
                <a:solidFill>
                  <a:schemeClr val="tx1"/>
                </a:solidFill>
              </a:rPr>
              <a:t>ب</a:t>
            </a:r>
            <a:r>
              <a:rPr lang="ar-SA" sz="2200" b="0" dirty="0" smtClean="0">
                <a:solidFill>
                  <a:schemeClr val="tx1"/>
                </a:solidFill>
              </a:rPr>
              <a:t>القدرات داخل </a:t>
            </a:r>
            <a:r>
              <a:rPr lang="ar-BH" sz="2200" b="0" dirty="0" smtClean="0">
                <a:solidFill>
                  <a:schemeClr val="tx1"/>
                </a:solidFill>
              </a:rPr>
              <a:t>هذه </a:t>
            </a:r>
            <a:r>
              <a:rPr lang="ar-SA" sz="2200" b="0" dirty="0" smtClean="0">
                <a:solidFill>
                  <a:schemeClr val="tx1"/>
                </a:solidFill>
              </a:rPr>
              <a:t>المؤسسات </a:t>
            </a:r>
            <a:r>
              <a:rPr lang="ar-BH" sz="2200" b="0" dirty="0" smtClean="0">
                <a:solidFill>
                  <a:schemeClr val="tx1"/>
                </a:solidFill>
              </a:rPr>
              <a:t>لإع</a:t>
            </a:r>
            <a:r>
              <a:rPr lang="ar-SA" sz="2200" b="0" dirty="0" smtClean="0">
                <a:solidFill>
                  <a:schemeClr val="tx1"/>
                </a:solidFill>
              </a:rPr>
              <a:t>داد تقرير عن حالة البيئة. وبالإضافة إلى التدريب تتولى المؤسسات الوطنية المضيفة مراجعة سير العمل بالمؤسسات بالولاية وتقدمهم نحو تطوير المنتجات مع تقديم المشورة بشأن إطار التحليل مع التحليل ال</a:t>
            </a:r>
            <a:r>
              <a:rPr lang="ar-EG" sz="2200" b="0" dirty="0" smtClean="0">
                <a:solidFill>
                  <a:schemeClr val="tx1"/>
                </a:solidFill>
              </a:rPr>
              <a:t>هام</a:t>
            </a:r>
            <a:r>
              <a:rPr lang="ar-SA" sz="2200" b="0" dirty="0" smtClean="0">
                <a:solidFill>
                  <a:schemeClr val="tx1"/>
                </a:solidFill>
              </a:rPr>
              <a:t> </a:t>
            </a:r>
            <a:r>
              <a:rPr lang="ar-BH" sz="2200" b="0" dirty="0" smtClean="0">
                <a:solidFill>
                  <a:schemeClr val="tx1"/>
                </a:solidFill>
              </a:rPr>
              <a:t>ومراجعة ا</a:t>
            </a:r>
            <a:r>
              <a:rPr lang="ar-SA" sz="2200" b="0" dirty="0" smtClean="0">
                <a:solidFill>
                  <a:schemeClr val="tx1"/>
                </a:solidFill>
              </a:rPr>
              <a:t>لمنتجات</a:t>
            </a:r>
            <a:r>
              <a:rPr lang="ar-BH" sz="2200" b="0" dirty="0" smtClean="0">
                <a:solidFill>
                  <a:schemeClr val="tx1"/>
                </a:solidFill>
              </a:rPr>
              <a:t>/المخرجات</a:t>
            </a:r>
            <a:r>
              <a:rPr lang="ar-SA" sz="2200" b="0" dirty="0" smtClean="0">
                <a:solidFill>
                  <a:schemeClr val="tx1"/>
                </a:solidFill>
              </a:rPr>
              <a:t> قبل النشر النهائي. </a:t>
            </a:r>
            <a:endParaRPr lang="en-US" sz="2200" b="0" dirty="0" smtClean="0">
              <a:solidFill>
                <a:schemeClr val="tx1"/>
              </a:solidFill>
            </a:endParaRPr>
          </a:p>
          <a:p>
            <a:pPr algn="just" rtl="1">
              <a:buClrTx/>
              <a:buSzPct val="100000"/>
              <a:buFont typeface="Arial" pitchFamily="34" charset="0"/>
              <a:buChar char="•"/>
            </a:pPr>
            <a:endParaRPr lang="en-US" sz="2200" b="0" dirty="0" smtClean="0">
              <a:solidFill>
                <a:schemeClr val="tx1"/>
              </a:solidFill>
              <a:latin typeface="Times New Roman" pitchFamily="18" charset="0"/>
              <a:cs typeface="Times New Roman" pitchFamily="18" charset="0"/>
            </a:endParaRPr>
          </a:p>
          <a:p>
            <a:pPr algn="just">
              <a:buClrTx/>
              <a:buSzPct val="100000"/>
              <a:buFont typeface="Arial" pitchFamily="34" charset="0"/>
              <a:buChar char="•"/>
            </a:pPr>
            <a:endParaRPr lang="en-US" sz="2200" b="0" dirty="0" smtClean="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wipe(left)">
                                      <p:cBhvr>
                                        <p:cTn id="7" dur="500"/>
                                        <p:tgtEl>
                                          <p:spTgt spid="368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9">
                                            <p:txEl>
                                              <p:pRg st="2" end="2"/>
                                            </p:txEl>
                                          </p:spTgt>
                                        </p:tgtEl>
                                        <p:attrNameLst>
                                          <p:attrName>style.visibility</p:attrName>
                                        </p:attrNameLst>
                                      </p:cBhvr>
                                      <p:to>
                                        <p:strVal val="visible"/>
                                      </p:to>
                                    </p:set>
                                    <p:animEffect transition="in" filter="wipe(left)">
                                      <p:cBhvr>
                                        <p:cTn id="12" dur="500"/>
                                        <p:tgtEl>
                                          <p:spTgt spid="368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Content Placeholder 2"/>
          <p:cNvSpPr>
            <a:spLocks noGrp="1"/>
          </p:cNvSpPr>
          <p:nvPr>
            <p:ph idx="4294967295"/>
          </p:nvPr>
        </p:nvSpPr>
        <p:spPr>
          <a:xfrm>
            <a:off x="428625" y="1428750"/>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pPr algn="just">
              <a:buClrTx/>
              <a:buSzPct val="100000"/>
              <a:buFont typeface="Arial" pitchFamily="34" charset="0"/>
              <a:buChar char="•"/>
            </a:pPr>
            <a:endParaRPr lang="en-US" sz="2200" b="0" dirty="0" smtClean="0">
              <a:solidFill>
                <a:schemeClr val="tx1"/>
              </a:solidFill>
            </a:endParaRPr>
          </a:p>
          <a:p>
            <a:pPr algn="just" rtl="1">
              <a:buClrTx/>
              <a:buSzPct val="100000"/>
              <a:buFont typeface="Arial" pitchFamily="34" charset="0"/>
              <a:buChar char="•"/>
            </a:pPr>
            <a:r>
              <a:rPr lang="ar-SA" sz="2200" b="0" dirty="0" smtClean="0">
                <a:solidFill>
                  <a:schemeClr val="tx1"/>
                </a:solidFill>
              </a:rPr>
              <a:t>تتولى المؤسسات المضيفة على مستوى الولاية مسؤولية تحديد الشركاء وحشدهم وتيسير العمليات التشاركية وجمع المعلومات وتحليلها، والتفاعل مع المؤسسات الوطنية المضيفة وتطوير منتجات</a:t>
            </a:r>
            <a:r>
              <a:rPr lang="ar-BH" sz="2200" b="0" dirty="0" smtClean="0">
                <a:solidFill>
                  <a:schemeClr val="tx1"/>
                </a:solidFill>
              </a:rPr>
              <a:t>/مخرجات</a:t>
            </a:r>
            <a:r>
              <a:rPr lang="ar-SA" sz="2200" b="0" dirty="0" smtClean="0">
                <a:solidFill>
                  <a:schemeClr val="tx1"/>
                </a:solidFill>
              </a:rPr>
              <a:t> حالة البيئة. </a:t>
            </a:r>
            <a:endParaRPr lang="en-US" sz="2200" b="0" dirty="0" smtClean="0">
              <a:solidFill>
                <a:schemeClr val="tx1"/>
              </a:solidFill>
            </a:endParaRPr>
          </a:p>
          <a:p>
            <a:pPr algn="just" rtl="1">
              <a:buClrTx/>
              <a:buSzPct val="100000"/>
              <a:buFont typeface="Arial" pitchFamily="34" charset="0"/>
              <a:buChar char="•"/>
            </a:pPr>
            <a:endParaRPr lang="en-US" sz="2200" b="0" dirty="0" smtClean="0">
              <a:solidFill>
                <a:schemeClr val="tx1"/>
              </a:solidFill>
            </a:endParaRPr>
          </a:p>
          <a:p>
            <a:pPr algn="just" rtl="1">
              <a:buClrTx/>
              <a:buSzPct val="100000"/>
              <a:buFont typeface="Arial" pitchFamily="34" charset="0"/>
              <a:buChar char="•"/>
            </a:pPr>
            <a:r>
              <a:rPr lang="ar-SA" sz="2200" b="0" dirty="0" smtClean="0">
                <a:solidFill>
                  <a:schemeClr val="tx1"/>
                </a:solidFill>
              </a:rPr>
              <a:t>وعلى المستوى الوطني</a:t>
            </a:r>
            <a:r>
              <a:rPr lang="ar-EG" sz="2200" b="0" dirty="0" smtClean="0">
                <a:solidFill>
                  <a:schemeClr val="tx1"/>
                </a:solidFill>
              </a:rPr>
              <a:t>،</a:t>
            </a:r>
            <a:r>
              <a:rPr lang="ar-SA" sz="2200" b="0" dirty="0" smtClean="0">
                <a:solidFill>
                  <a:schemeClr val="tx1"/>
                </a:solidFill>
              </a:rPr>
              <a:t> تولت وزارة البيئة والغابات الهندية </a:t>
            </a:r>
            <a:r>
              <a:rPr lang="ar-BH" sz="2200" b="0" dirty="0" smtClean="0">
                <a:solidFill>
                  <a:schemeClr val="tx1"/>
                </a:solidFill>
              </a:rPr>
              <a:t>قيادة</a:t>
            </a:r>
            <a:r>
              <a:rPr lang="ar-SA" sz="2200" b="0" dirty="0" smtClean="0">
                <a:solidFill>
                  <a:schemeClr val="tx1"/>
                </a:solidFill>
              </a:rPr>
              <a:t> هذا البرنامج </a:t>
            </a:r>
            <a:r>
              <a:rPr lang="ar-BH" sz="2200" b="0" dirty="0" smtClean="0">
                <a:solidFill>
                  <a:schemeClr val="tx1"/>
                </a:solidFill>
              </a:rPr>
              <a:t>ل</a:t>
            </a:r>
            <a:r>
              <a:rPr lang="ar-SA" sz="2200" b="0" dirty="0" smtClean="0">
                <a:solidFill>
                  <a:schemeClr val="tx1"/>
                </a:solidFill>
              </a:rPr>
              <a:t>لتقويم المرحلي لسير عمل المؤسسات الوطنية المضيفة والمؤسسات بالولايات من خلال اجتماعات المراجعة.  ويرتبط التمويل بتوضيح التقدم في سير العمل.</a:t>
            </a:r>
            <a:endParaRPr lang="en-US" sz="2200" b="0" dirty="0" smtClean="0">
              <a:solidFill>
                <a:schemeClr val="tx1"/>
              </a:solidFill>
            </a:endParaRPr>
          </a:p>
          <a:p>
            <a:pPr algn="just" rtl="1">
              <a:buClrTx/>
              <a:buSzPct val="100000"/>
              <a:buFont typeface="Arial" pitchFamily="34" charset="0"/>
              <a:buChar char="•"/>
            </a:pPr>
            <a:endParaRPr lang="en-US" sz="2200" b="0" dirty="0" smtClean="0">
              <a:solidFill>
                <a:schemeClr val="tx1"/>
              </a:solidFill>
            </a:endParaRPr>
          </a:p>
          <a:p>
            <a:pPr algn="just" rtl="1">
              <a:buClrTx/>
              <a:buSzPct val="100000"/>
              <a:buFont typeface="Arial" pitchFamily="34" charset="0"/>
              <a:buChar char="•"/>
            </a:pPr>
            <a:r>
              <a:rPr lang="ar-SA" sz="2200" b="0" dirty="0" smtClean="0">
                <a:solidFill>
                  <a:schemeClr val="tx1"/>
                </a:solidFill>
              </a:rPr>
              <a:t>تنقسم عملية الرصد والتقويم القائمة إلى مرحلتين.  يرتبط تقويم أداء المؤسسات الوطنية المضيفة (الذي تتولاه الوزارة)  بمستوى النجاح الذي تحرزه، والذي يتحدد بموجب عدد الولايات التي أحرزت تقدماً نحو تأسيس نظام لتحليل حالة البيئة، ونشر تقرير حالة البيئة النهائي.</a:t>
            </a:r>
            <a:endParaRPr lang="en-US" sz="22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0">
                                            <p:txEl>
                                              <p:pRg st="1" end="1"/>
                                            </p:txEl>
                                          </p:spTgt>
                                        </p:tgtEl>
                                        <p:attrNameLst>
                                          <p:attrName>style.visibility</p:attrName>
                                        </p:attrNameLst>
                                      </p:cBhvr>
                                      <p:to>
                                        <p:strVal val="visible"/>
                                      </p:to>
                                    </p:set>
                                    <p:animEffect transition="in" filter="wipe(left)">
                                      <p:cBhvr>
                                        <p:cTn id="7" dur="500"/>
                                        <p:tgtEl>
                                          <p:spTgt spid="3789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0">
                                            <p:txEl>
                                              <p:pRg st="3" end="3"/>
                                            </p:txEl>
                                          </p:spTgt>
                                        </p:tgtEl>
                                        <p:attrNameLst>
                                          <p:attrName>style.visibility</p:attrName>
                                        </p:attrNameLst>
                                      </p:cBhvr>
                                      <p:to>
                                        <p:strVal val="visible"/>
                                      </p:to>
                                    </p:set>
                                    <p:animEffect transition="in" filter="wipe(left)">
                                      <p:cBhvr>
                                        <p:cTn id="12" dur="500"/>
                                        <p:tgtEl>
                                          <p:spTgt spid="3789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890">
                                            <p:txEl>
                                              <p:pRg st="5" end="5"/>
                                            </p:txEl>
                                          </p:spTgt>
                                        </p:tgtEl>
                                        <p:attrNameLst>
                                          <p:attrName>style.visibility</p:attrName>
                                        </p:attrNameLst>
                                      </p:cBhvr>
                                      <p:to>
                                        <p:strVal val="visible"/>
                                      </p:to>
                                    </p:set>
                                    <p:animEffect transition="in" filter="wipe(left)">
                                      <p:cBhvr>
                                        <p:cTn id="17" dur="500"/>
                                        <p:tgtEl>
                                          <p:spTgt spid="378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Content Placeholder 2"/>
          <p:cNvSpPr>
            <a:spLocks noGrp="1"/>
          </p:cNvSpPr>
          <p:nvPr>
            <p:ph idx="4294967295"/>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lgn="just" rtl="1">
              <a:buClrTx/>
              <a:buSzPct val="100000"/>
              <a:buFont typeface="Arial" pitchFamily="34" charset="0"/>
              <a:buChar char="•"/>
            </a:pPr>
            <a:r>
              <a:rPr lang="ar-SA" sz="2400" b="0" dirty="0" smtClean="0">
                <a:solidFill>
                  <a:schemeClr val="tx1"/>
                </a:solidFill>
              </a:rPr>
              <a:t>أما العنصر الثاني فيتعلق بالارتباط بين المؤسسات الوطنية المضيفة والمؤسسات المضيفة بالولايات،  بحيث لا تحصل المؤسسات بالولايات على التمويل </a:t>
            </a:r>
            <a:r>
              <a:rPr lang="ar-EG" sz="2400" b="0" dirty="0" smtClean="0">
                <a:solidFill>
                  <a:schemeClr val="tx1"/>
                </a:solidFill>
              </a:rPr>
              <a:t>إلا</a:t>
            </a:r>
            <a:r>
              <a:rPr lang="ar-SA" sz="2400" b="0" dirty="0" smtClean="0">
                <a:solidFill>
                  <a:schemeClr val="tx1"/>
                </a:solidFill>
              </a:rPr>
              <a:t> بعد حصولها على شهادة من المؤسسات الوطنية.  وفي هذه الحالة يعتبر المؤشر الملموس هو تقرير حالة البيئة ولكن الاستمرار في العملية تضمنه المؤسسات الوطنية المضيفة لأن تقويمها في النهاية يستند إلى عدد التقارير التي دعمتها.  أما بالنسبة للاشتراطات على مستوى الولاية فيعتبر انتقاء المؤسسات المضيفة في الولايات من الأمور الضرورية لضمان نجاح البرنامج.  حيث أن المؤسسة المضيفة على مستوى الولايات التي تتسم بروح المباد</a:t>
            </a:r>
            <a:r>
              <a:rPr lang="ar-BH" sz="2400" b="0" dirty="0" smtClean="0">
                <a:solidFill>
                  <a:schemeClr val="tx1"/>
                </a:solidFill>
              </a:rPr>
              <a:t>ر</a:t>
            </a:r>
            <a:r>
              <a:rPr lang="ar-SA" sz="2400" b="0" dirty="0" smtClean="0">
                <a:solidFill>
                  <a:schemeClr val="tx1"/>
                </a:solidFill>
              </a:rPr>
              <a:t>ة ولها علاقات وإمكانات، سوف تضمن الرصد الجيد للأطراف الفاعلة والمنظمات المشاركة، كما يعتبر تقديمها للنتائج من الأمور المضمونة. </a:t>
            </a:r>
            <a:endParaRPr lang="en-US" sz="2400" b="0" dirty="0" smtClean="0">
              <a:solidFill>
                <a:schemeClr val="tx1"/>
              </a:solidFill>
            </a:endParaRPr>
          </a:p>
          <a:p>
            <a:pPr algn="just" rtl="1">
              <a:buClrTx/>
              <a:buSzPct val="100000"/>
              <a:buFont typeface="Arial" pitchFamily="34" charset="0"/>
              <a:buChar char="•"/>
            </a:pPr>
            <a:endParaRPr lang="en-US" sz="2000" b="0" dirty="0" smtClean="0">
              <a:solidFill>
                <a:schemeClr val="tx1"/>
              </a:solidFill>
            </a:endParaRPr>
          </a:p>
          <a:p>
            <a:pPr algn="just">
              <a:buClrTx/>
              <a:buSzPct val="100000"/>
              <a:buFont typeface="Arial" pitchFamily="34" charset="0"/>
              <a:buChar char="•"/>
            </a:pPr>
            <a:endParaRPr lang="en-US" sz="20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wipe(left)">
                                      <p:cBhvr>
                                        <p:cTn id="7" dur="500"/>
                                        <p:tgtEl>
                                          <p:spTgt spid="389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Content Placeholder 2"/>
          <p:cNvSpPr>
            <a:spLocks noGrp="1"/>
          </p:cNvSpPr>
          <p:nvPr>
            <p:ph idx="4294967295"/>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lgn="just" rtl="1">
              <a:buClrTx/>
              <a:buSzPct val="100000"/>
              <a:buFont typeface="Arial" pitchFamily="34" charset="0"/>
              <a:buChar char="•"/>
            </a:pPr>
            <a:r>
              <a:rPr lang="ar-SA" sz="2800" b="0" dirty="0" smtClean="0">
                <a:solidFill>
                  <a:schemeClr val="tx1"/>
                </a:solidFill>
              </a:rPr>
              <a:t>اختلط رد الفعل العام تجاه هذا البرنامج ولكن المؤسسات المضيفة على مستوى الولاية التي أخذت هذه المبادرة بجدية تعمل على تأسيس القواعد المعيارية للولايات كافة، حتى لتلك التي لم تبد استجابة واضحة. أما بعض الولايات التقدمية مثل البنجاب</a:t>
            </a:r>
            <a:r>
              <a:rPr lang="ar-EG" sz="2800" b="0" dirty="0" smtClean="0">
                <a:solidFill>
                  <a:schemeClr val="tx1"/>
                </a:solidFill>
              </a:rPr>
              <a:t> و</a:t>
            </a:r>
            <a:r>
              <a:rPr lang="ar-SA" sz="2800" b="0" dirty="0" smtClean="0">
                <a:solidFill>
                  <a:schemeClr val="tx1"/>
                </a:solidFill>
              </a:rPr>
              <a:t>تشانديجاره وكيرالا فقد تمكنت بنجاح من إنتاج تقارير حالة البيئة، وتعمل حالياً نحو إصدار المنتجات الأخرى التي تركز على التحديات البيئية الناشئة. </a:t>
            </a:r>
            <a:endParaRPr lang="en-US" sz="28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wipe(left)">
                                      <p:cBhvr>
                                        <p:cTn id="7" dur="500"/>
                                        <p:tgtEl>
                                          <p:spTgt spid="399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Content Placeholder 2"/>
          <p:cNvSpPr>
            <a:spLocks noGrp="1"/>
          </p:cNvSpPr>
          <p:nvPr>
            <p:ph idx="4294967295"/>
          </p:nvPr>
        </p:nvSpPr>
        <p:spPr>
          <a:xfrm>
            <a:off x="381000" y="1514900"/>
            <a:ext cx="8229600" cy="4847799"/>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a:buClrTx/>
              <a:buSzPct val="100000"/>
              <a:buFont typeface="Arial" pitchFamily="34" charset="0"/>
              <a:buChar char="•"/>
            </a:pPr>
            <a:r>
              <a:rPr lang="ar-SA" sz="2400" b="0" dirty="0" smtClean="0">
                <a:solidFill>
                  <a:schemeClr val="tx1"/>
                </a:solidFill>
              </a:rPr>
              <a:t>يعزز رصد وتقويم عملية التقييم البيئي المتكامل التواصل بين دورة جمع البيانات العلمية ومعالجتها، ودورة صناعة السياسات. هذه "المزاوجة" في الوظائف يمكنها أن تساعد على ضمان إدخال الأدلة والبراهين الناشئة إما عن المعارف العلمية أو المستقاة من المصادرة الأصيلة في عملية صنع القرار في مراحلها المبكرة. إن تطوير المجموعة الصحيحة من السياسات عقب اكتشاف أول البراهين على نشوء مشكلة بيئية قد يستغرق وقتاً نظراً لطول الفترة – التي قد تمتد إلى عشرات السنوات – وتعدد الدورات السياسية . لذلك لا يسعنا إلا التشديد على </a:t>
            </a:r>
            <a:r>
              <a:rPr lang="ar-BH" sz="2400" b="0" dirty="0" smtClean="0">
                <a:solidFill>
                  <a:schemeClr val="tx1"/>
                </a:solidFill>
              </a:rPr>
              <a:t>الا</a:t>
            </a:r>
            <a:r>
              <a:rPr lang="ar-SA" sz="2400" b="0" dirty="0" smtClean="0">
                <a:solidFill>
                  <a:schemeClr val="tx1"/>
                </a:solidFill>
              </a:rPr>
              <a:t>همية </a:t>
            </a:r>
            <a:r>
              <a:rPr lang="ar-BH" sz="2400" b="0" dirty="0" smtClean="0">
                <a:solidFill>
                  <a:schemeClr val="tx1"/>
                </a:solidFill>
              </a:rPr>
              <a:t>القصوى ل</a:t>
            </a:r>
            <a:r>
              <a:rPr lang="ar-SA" sz="2400" b="0" dirty="0" smtClean="0">
                <a:solidFill>
                  <a:schemeClr val="tx1"/>
                </a:solidFill>
              </a:rPr>
              <a:t>دور الرصد</a:t>
            </a:r>
            <a:r>
              <a:rPr lang="ar-BH" sz="2400" b="0" dirty="0" smtClean="0">
                <a:solidFill>
                  <a:schemeClr val="tx1"/>
                </a:solidFill>
              </a:rPr>
              <a:t>.</a:t>
            </a:r>
            <a:endParaRPr lang="en-US" sz="2400" b="0" dirty="0" smtClean="0">
              <a:solidFill>
                <a:schemeClr val="tx1"/>
              </a:solidFill>
            </a:endParaRPr>
          </a:p>
          <a:p>
            <a:pPr algn="just" rtl="1">
              <a:buClrTx/>
              <a:buSzPct val="100000"/>
              <a:buFont typeface="Arial" pitchFamily="34" charset="0"/>
              <a:buChar char="•"/>
            </a:pPr>
            <a:endParaRPr lang="en-US" sz="2400" b="0" dirty="0" smtClean="0">
              <a:solidFill>
                <a:schemeClr val="tx1"/>
              </a:solidFill>
            </a:endParaRPr>
          </a:p>
          <a:p>
            <a:pPr algn="just" rtl="1">
              <a:buClrTx/>
              <a:buSzPct val="100000"/>
              <a:buFont typeface="Arial" pitchFamily="34" charset="0"/>
              <a:buChar char="•"/>
            </a:pPr>
            <a:r>
              <a:rPr lang="ar-SA" sz="2400" b="0" dirty="0" smtClean="0">
                <a:solidFill>
                  <a:schemeClr val="tx1"/>
                </a:solidFill>
              </a:rPr>
              <a:t>فبدون إستراتيجية التأثير (وحدة 3) وخطة الرصد والتقويم (وحدة 8) يمكن أن تواجه عملية  التقييم البيئي المتكامل الخطر المتمثل في عدم القدرة على التأثير على صناعة السياسات. </a:t>
            </a:r>
            <a:endParaRPr lang="en-US" sz="2400" b="0" dirty="0" smtClean="0">
              <a:solidFill>
                <a:schemeClr val="tx1"/>
              </a:solidFill>
            </a:endParaRPr>
          </a:p>
          <a:p>
            <a:pPr algn="just" rtl="1">
              <a:buClrTx/>
              <a:buSzPct val="100000"/>
              <a:buFont typeface="Arial" pitchFamily="34" charset="0"/>
              <a:buChar char="•"/>
            </a:pPr>
            <a:endParaRPr lang="en-US" sz="2400" b="0" dirty="0" smtClean="0">
              <a:solidFill>
                <a:schemeClr val="tx1"/>
              </a:solidFill>
            </a:endParaRPr>
          </a:p>
          <a:p>
            <a:pPr algn="just" rtl="1">
              <a:buClrTx/>
              <a:buSzPct val="100000"/>
              <a:buFont typeface="Arial" pitchFamily="34" charset="0"/>
              <a:buChar char="•"/>
            </a:pPr>
            <a:endParaRPr lang="en-US" sz="24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wipe(left)">
                                      <p:cBhvr>
                                        <p:cTn id="7" dur="500"/>
                                        <p:tgtEl>
                                          <p:spTgt spid="409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2">
                                            <p:txEl>
                                              <p:pRg st="2" end="2"/>
                                            </p:txEl>
                                          </p:spTgt>
                                        </p:tgtEl>
                                        <p:attrNameLst>
                                          <p:attrName>style.visibility</p:attrName>
                                        </p:attrNameLst>
                                      </p:cBhvr>
                                      <p:to>
                                        <p:strVal val="visible"/>
                                      </p:to>
                                    </p:set>
                                    <p:animEffect transition="in" filter="wipe(left)">
                                      <p:cBhvr>
                                        <p:cTn id="12" dur="500"/>
                                        <p:tgtEl>
                                          <p:spTgt spid="409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857224" y="274638"/>
            <a:ext cx="6827864" cy="715962"/>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EG" sz="3200" b="0" dirty="0" smtClean="0">
                <a:solidFill>
                  <a:schemeClr val="tx1"/>
                </a:solidFill>
              </a:rPr>
              <a:t>نظرة على الجلسات الخاصة بالوحدة التدريبية 8</a:t>
            </a:r>
            <a:endParaRPr lang="en-US" sz="3200" b="0" dirty="0" smtClean="0">
              <a:solidFill>
                <a:schemeClr val="tx1"/>
              </a:solidFill>
            </a:endParaRPr>
          </a:p>
        </p:txBody>
      </p:sp>
      <p:sp>
        <p:nvSpPr>
          <p:cNvPr id="231427" name="Rectangle 3"/>
          <p:cNvSpPr>
            <a:spLocks noGrp="1" noChangeArrowheads="1"/>
          </p:cNvSpPr>
          <p:nvPr>
            <p:ph type="body" idx="4294967295"/>
          </p:nvPr>
        </p:nvSpPr>
        <p:spPr>
          <a:xfrm>
            <a:off x="457200" y="1600200"/>
            <a:ext cx="7949821" cy="4525963"/>
          </a:xfrm>
          <a:noFill/>
          <a:ln w="9525">
            <a:noFill/>
            <a:miter lim="800000"/>
            <a:headEnd/>
            <a:tailEnd/>
          </a:ln>
        </p:spPr>
        <p:txBody>
          <a:bodyPr vert="horz" wrap="square" lIns="91440" tIns="45720" rIns="91440" bIns="45720" numCol="1" anchor="t" anchorCtr="0" compatLnSpc="1">
            <a:prstTxWarp prst="textNoShape">
              <a:avLst/>
            </a:prstTxWarp>
          </a:bodyPr>
          <a:lstStyle/>
          <a:p>
            <a:pPr algn="r" rtl="1">
              <a:buClrTx/>
              <a:buSzPct val="100000"/>
              <a:buFont typeface="Arial" pitchFamily="34" charset="0"/>
              <a:buChar char="•"/>
            </a:pPr>
            <a:r>
              <a:rPr lang="ar-EG" sz="2800" b="0" dirty="0" smtClean="0">
                <a:solidFill>
                  <a:schemeClr val="tx1"/>
                </a:solidFill>
              </a:rPr>
              <a:t>مقدمة</a:t>
            </a:r>
          </a:p>
          <a:p>
            <a:pPr algn="r" rtl="1">
              <a:buClrTx/>
              <a:buSzPct val="100000"/>
              <a:buFont typeface="Arial" pitchFamily="34" charset="0"/>
              <a:buChar char="•"/>
            </a:pPr>
            <a:r>
              <a:rPr lang="ar-EG" sz="2800" b="0" dirty="0" smtClean="0">
                <a:solidFill>
                  <a:schemeClr val="tx1"/>
                </a:solidFill>
              </a:rPr>
              <a:t>أساس الرصد والتقويم المتسمان بالفعالية</a:t>
            </a:r>
          </a:p>
          <a:p>
            <a:pPr algn="r" rtl="1">
              <a:buClrTx/>
              <a:buSzPct val="100000"/>
              <a:buFont typeface="Arial" pitchFamily="34" charset="0"/>
              <a:buChar char="•"/>
            </a:pPr>
            <a:r>
              <a:rPr lang="ar-EG" sz="2800" b="0" dirty="0" smtClean="0">
                <a:solidFill>
                  <a:schemeClr val="tx1"/>
                </a:solidFill>
              </a:rPr>
              <a:t>الإطار، والخصائص والقياسات</a:t>
            </a:r>
          </a:p>
          <a:p>
            <a:pPr algn="r" rtl="1">
              <a:buClrTx/>
              <a:buSzPct val="100000"/>
              <a:buFont typeface="Arial" pitchFamily="34" charset="0"/>
              <a:buChar char="•"/>
            </a:pPr>
            <a:r>
              <a:rPr lang="ar-EG" sz="2800" b="0" dirty="0" smtClean="0">
                <a:solidFill>
                  <a:schemeClr val="tx1"/>
                </a:solidFill>
              </a:rPr>
              <a:t>مصفوفة التقييم الذاتي</a:t>
            </a:r>
          </a:p>
          <a:p>
            <a:pPr algn="r" rtl="1">
              <a:buClrTx/>
              <a:buSzPct val="100000"/>
              <a:buFont typeface="Arial" pitchFamily="34" charset="0"/>
              <a:buChar char="•"/>
            </a:pPr>
            <a:r>
              <a:rPr lang="ar-EG" sz="2800" b="0" dirty="0" smtClean="0">
                <a:solidFill>
                  <a:schemeClr val="tx1"/>
                </a:solidFill>
              </a:rPr>
              <a:t>فرص التحسين</a:t>
            </a:r>
            <a:endParaRPr lang="en-US" sz="2800" b="0" dirty="0" smtClean="0">
              <a:solidFill>
                <a:schemeClr val="tx1"/>
              </a:solidFill>
            </a:endParaRPr>
          </a:p>
          <a:p>
            <a:pPr algn="r" rtl="1">
              <a:buClrTx/>
              <a:buSzPct val="100000"/>
              <a:buFont typeface="Arial" pitchFamily="34" charset="0"/>
              <a:buChar char="•"/>
            </a:pPr>
            <a:endParaRPr lang="en-US" sz="2800" b="0" dirty="0" smtClean="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231427">
                                            <p:txEl>
                                              <p:pRg st="2" end="2"/>
                                            </p:txEl>
                                          </p:spTgt>
                                        </p:tgtEl>
                                        <p:attrNameLst>
                                          <p:attrName>style.visibility</p:attrName>
                                        </p:attrNameLst>
                                      </p:cBhvr>
                                      <p:to>
                                        <p:strVal val="visible"/>
                                      </p:to>
                                    </p:set>
                                    <p:animEffect transition="in" filter="wipe(left)">
                                      <p:cBhvr>
                                        <p:cTn id="17" dur="500"/>
                                        <p:tgtEl>
                                          <p:spTgt spid="231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231427">
                                            <p:txEl>
                                              <p:pRg st="3" end="3"/>
                                            </p:txEl>
                                          </p:spTgt>
                                        </p:tgtEl>
                                        <p:attrNameLst>
                                          <p:attrName>style.visibility</p:attrName>
                                        </p:attrNameLst>
                                      </p:cBhvr>
                                      <p:to>
                                        <p:strVal val="visible"/>
                                      </p:to>
                                    </p:set>
                                    <p:animEffect transition="in" filter="wipe(left)">
                                      <p:cBhvr>
                                        <p:cTn id="22" dur="500"/>
                                        <p:tgtEl>
                                          <p:spTgt spid="2314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231427">
                                            <p:txEl>
                                              <p:pRg st="4" end="4"/>
                                            </p:txEl>
                                          </p:spTgt>
                                        </p:tgtEl>
                                        <p:attrNameLst>
                                          <p:attrName>style.visibility</p:attrName>
                                        </p:attrNameLst>
                                      </p:cBhvr>
                                      <p:to>
                                        <p:strVal val="visible"/>
                                      </p:to>
                                    </p:set>
                                    <p:animEffect transition="in" filter="wipe(left)">
                                      <p:cBhvr>
                                        <p:cTn id="27" dur="500"/>
                                        <p:tgtEl>
                                          <p:spTgt spid="2314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1427">
                                            <p:txEl>
                                              <p:pRg st="0" end="0"/>
                                            </p:txEl>
                                          </p:spTgt>
                                        </p:tgtEl>
                                        <p:attrNameLst>
                                          <p:attrName>style.visibility</p:attrName>
                                        </p:attrNameLst>
                                      </p:cBhvr>
                                      <p:to>
                                        <p:strVal val="visible"/>
                                      </p:to>
                                    </p:set>
                                    <p:animEffect transition="in" filter="fade">
                                      <p:cBhvr>
                                        <p:cTn id="32" dur="3000"/>
                                        <p:tgtEl>
                                          <p:spTgt spid="2314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1427">
                                            <p:txEl>
                                              <p:pRg st="1" end="1"/>
                                            </p:txEl>
                                          </p:spTgt>
                                        </p:tgtEl>
                                        <p:attrNameLst>
                                          <p:attrName>style.visibility</p:attrName>
                                        </p:attrNameLst>
                                      </p:cBhvr>
                                      <p:to>
                                        <p:strVal val="visible"/>
                                      </p:to>
                                    </p:set>
                                    <p:animEffect transition="in" filter="fade">
                                      <p:cBhvr>
                                        <p:cTn id="37" dur="3000"/>
                                        <p:tgtEl>
                                          <p:spTgt spid="23142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1427">
                                            <p:txEl>
                                              <p:pRg st="2" end="2"/>
                                            </p:txEl>
                                          </p:spTgt>
                                        </p:tgtEl>
                                        <p:attrNameLst>
                                          <p:attrName>style.visibility</p:attrName>
                                        </p:attrNameLst>
                                      </p:cBhvr>
                                      <p:to>
                                        <p:strVal val="visible"/>
                                      </p:to>
                                    </p:set>
                                    <p:animEffect transition="in" filter="fade">
                                      <p:cBhvr>
                                        <p:cTn id="42" dur="3000"/>
                                        <p:tgtEl>
                                          <p:spTgt spid="23142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1427">
                                            <p:txEl>
                                              <p:pRg st="3" end="3"/>
                                            </p:txEl>
                                          </p:spTgt>
                                        </p:tgtEl>
                                        <p:attrNameLst>
                                          <p:attrName>style.visibility</p:attrName>
                                        </p:attrNameLst>
                                      </p:cBhvr>
                                      <p:to>
                                        <p:strVal val="visible"/>
                                      </p:to>
                                    </p:set>
                                    <p:animEffect transition="in" filter="fade">
                                      <p:cBhvr>
                                        <p:cTn id="47" dur="3000"/>
                                        <p:tgtEl>
                                          <p:spTgt spid="23142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1427">
                                            <p:txEl>
                                              <p:pRg st="4" end="4"/>
                                            </p:txEl>
                                          </p:spTgt>
                                        </p:tgtEl>
                                        <p:attrNameLst>
                                          <p:attrName>style.visibility</p:attrName>
                                        </p:attrNameLst>
                                      </p:cBhvr>
                                      <p:to>
                                        <p:strVal val="visible"/>
                                      </p:to>
                                    </p:set>
                                    <p:animEffect transition="in" filter="fade">
                                      <p:cBhvr>
                                        <p:cTn id="52" dur="3000"/>
                                        <p:tgtEl>
                                          <p:spTgt spid="231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P spid="231427"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95920" y="187325"/>
            <a:ext cx="7010400" cy="715963"/>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EG" sz="3200" b="0" dirty="0" smtClean="0">
                <a:solidFill>
                  <a:schemeClr val="tx1"/>
                </a:solidFill>
              </a:rPr>
              <a:t>الخطوات الأساسية للرصد والتقويم المتسمان بالفعالية</a:t>
            </a:r>
            <a:r>
              <a:rPr lang="en-US" sz="3200" b="0" dirty="0" smtClean="0">
                <a:solidFill>
                  <a:schemeClr val="tx1"/>
                </a:solidFill>
              </a:rPr>
              <a:t> </a:t>
            </a:r>
          </a:p>
        </p:txBody>
      </p:sp>
      <p:sp>
        <p:nvSpPr>
          <p:cNvPr id="45059" name="Rectangle 3"/>
          <p:cNvSpPr>
            <a:spLocks noGrp="1" noChangeArrowheads="1"/>
          </p:cNvSpPr>
          <p:nvPr>
            <p:ph type="body" idx="1"/>
          </p:nvPr>
        </p:nvSpPr>
        <p:spPr>
          <a:xfrm>
            <a:off x="384791" y="2000487"/>
            <a:ext cx="5868988" cy="3810000"/>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a:buClrTx/>
              <a:buSzPct val="100000"/>
              <a:buFont typeface="Arial" pitchFamily="34" charset="0"/>
              <a:buChar char="•"/>
            </a:pPr>
            <a:r>
              <a:rPr lang="ar-EG" b="0" dirty="0" smtClean="0">
                <a:solidFill>
                  <a:schemeClr val="tx1"/>
                </a:solidFill>
              </a:rPr>
              <a:t>حدد غرضك</a:t>
            </a:r>
            <a:endParaRPr lang="en-US" b="0" dirty="0" smtClean="0">
              <a:solidFill>
                <a:schemeClr val="tx1"/>
              </a:solidFill>
            </a:endParaRPr>
          </a:p>
          <a:p>
            <a:pPr algn="just" rtl="1">
              <a:buClrTx/>
              <a:buSzPct val="100000"/>
              <a:buFont typeface="Arial" pitchFamily="34" charset="0"/>
              <a:buChar char="•"/>
            </a:pPr>
            <a:endParaRPr lang="en-US" b="0" dirty="0" smtClean="0">
              <a:solidFill>
                <a:schemeClr val="tx1"/>
              </a:solidFill>
            </a:endParaRPr>
          </a:p>
          <a:p>
            <a:pPr algn="just" rtl="1">
              <a:buClrTx/>
              <a:buSzPct val="100000"/>
              <a:buFont typeface="Arial" pitchFamily="34" charset="0"/>
              <a:buChar char="•"/>
            </a:pPr>
            <a:r>
              <a:rPr lang="ar-EG" b="0" dirty="0" smtClean="0">
                <a:solidFill>
                  <a:schemeClr val="tx1"/>
                </a:solidFill>
              </a:rPr>
              <a:t>حدد المستخدمين الأساسيين</a:t>
            </a:r>
            <a:endParaRPr lang="en-US" b="0" dirty="0" smtClean="0">
              <a:solidFill>
                <a:schemeClr val="tx1"/>
              </a:solidFill>
            </a:endParaRPr>
          </a:p>
          <a:p>
            <a:pPr algn="just" rtl="1">
              <a:buClrTx/>
              <a:buSzPct val="100000"/>
              <a:buFont typeface="Arial" pitchFamily="34" charset="0"/>
              <a:buChar char="•"/>
            </a:pPr>
            <a:endParaRPr lang="en-US" b="0" dirty="0" smtClean="0">
              <a:solidFill>
                <a:schemeClr val="tx1"/>
              </a:solidFill>
            </a:endParaRPr>
          </a:p>
          <a:p>
            <a:pPr algn="just" rtl="1">
              <a:buClrTx/>
              <a:buSzPct val="100000"/>
              <a:buFont typeface="Arial" pitchFamily="34" charset="0"/>
              <a:buChar char="•"/>
            </a:pPr>
            <a:r>
              <a:rPr lang="ar-SA" b="0" dirty="0" smtClean="0">
                <a:solidFill>
                  <a:schemeClr val="tx1"/>
                </a:solidFill>
              </a:rPr>
              <a:t>قرر هل من الأصلح استخدام مقيمين من الخارج أم من الداخل وفقاً للأغراض التي تحددها</a:t>
            </a:r>
            <a:endParaRPr lang="en-US" b="0" dirty="0" smtClean="0">
              <a:solidFill>
                <a:schemeClr val="tx1"/>
              </a:solidFill>
            </a:endParaRPr>
          </a:p>
          <a:p>
            <a:pPr algn="just" rtl="1">
              <a:buClrTx/>
              <a:buSzPct val="100000"/>
              <a:buFont typeface="Arial" pitchFamily="34" charset="0"/>
              <a:buChar char="•"/>
            </a:pPr>
            <a:endParaRPr lang="en-US" b="0" dirty="0" smtClean="0">
              <a:solidFill>
                <a:schemeClr val="tx1"/>
              </a:solidFill>
            </a:endParaRPr>
          </a:p>
          <a:p>
            <a:pPr algn="just" rtl="1">
              <a:buClrTx/>
              <a:buSzPct val="100000"/>
              <a:buFont typeface="Arial" pitchFamily="34" charset="0"/>
              <a:buChar char="•"/>
            </a:pPr>
            <a:endParaRPr lang="en-US" b="0" dirty="0" smtClean="0">
              <a:solidFill>
                <a:schemeClr val="tx1"/>
              </a:solidFill>
            </a:endParaRPr>
          </a:p>
        </p:txBody>
      </p:sp>
      <p:pic>
        <p:nvPicPr>
          <p:cNvPr id="45060" name="Picture 4"/>
          <p:cNvPicPr>
            <a:picLocks noChangeAspect="1" noChangeArrowheads="1"/>
          </p:cNvPicPr>
          <p:nvPr/>
        </p:nvPicPr>
        <p:blipFill>
          <a:blip r:embed="rId3" cstate="print"/>
          <a:srcRect/>
          <a:stretch>
            <a:fillRect/>
          </a:stretch>
        </p:blipFill>
        <p:spPr bwMode="auto">
          <a:xfrm>
            <a:off x="6443663" y="2108200"/>
            <a:ext cx="2266950" cy="1700213"/>
          </a:xfrm>
          <a:prstGeom prst="rect">
            <a:avLst/>
          </a:prstGeom>
          <a:noFill/>
          <a:ln w="9525">
            <a:noFill/>
            <a:miter lim="800000"/>
            <a:headEnd/>
            <a:tailEnd/>
          </a:ln>
        </p:spPr>
      </p:pic>
      <p:pic>
        <p:nvPicPr>
          <p:cNvPr id="45061" name="Picture 5" descr="Nairobi Training"/>
          <p:cNvPicPr>
            <a:picLocks noChangeAspect="1" noChangeArrowheads="1"/>
          </p:cNvPicPr>
          <p:nvPr/>
        </p:nvPicPr>
        <p:blipFill>
          <a:blip r:embed="rId4" cstate="print"/>
          <a:srcRect/>
          <a:stretch>
            <a:fillRect/>
          </a:stretch>
        </p:blipFill>
        <p:spPr bwMode="auto">
          <a:xfrm>
            <a:off x="6400800" y="4262438"/>
            <a:ext cx="2387600" cy="1792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500063" y="54592"/>
            <a:ext cx="7010400" cy="715963"/>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BH" b="0" dirty="0" smtClean="0">
                <a:solidFill>
                  <a:schemeClr val="tx1"/>
                </a:solidFill>
              </a:rPr>
              <a:t>الغرض</a:t>
            </a:r>
            <a:endParaRPr lang="en-US" b="0" dirty="0" smtClean="0">
              <a:solidFill>
                <a:schemeClr val="tx1"/>
              </a:solidFill>
            </a:endParaRPr>
          </a:p>
        </p:txBody>
      </p:sp>
      <p:sp>
        <p:nvSpPr>
          <p:cNvPr id="293891" name="Rectangle 3"/>
          <p:cNvSpPr>
            <a:spLocks noGrp="1" noChangeArrowheads="1"/>
          </p:cNvSpPr>
          <p:nvPr>
            <p:ph type="body" idx="1"/>
          </p:nvPr>
        </p:nvSpPr>
        <p:spPr>
          <a:xfrm>
            <a:off x="457200" y="1600200"/>
            <a:ext cx="7185025" cy="4525963"/>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a:lnSpc>
                <a:spcPct val="90000"/>
              </a:lnSpc>
              <a:buClrTx/>
              <a:buFont typeface="Arial" pitchFamily="34" charset="0"/>
              <a:buChar char="•"/>
            </a:pPr>
            <a:r>
              <a:rPr lang="ar-EG" sz="3000" dirty="0" smtClean="0">
                <a:solidFill>
                  <a:schemeClr val="tx1"/>
                </a:solidFill>
              </a:rPr>
              <a:t>الحكم: </a:t>
            </a:r>
            <a:r>
              <a:rPr lang="ar-EG" sz="3000" b="0" dirty="0" smtClean="0">
                <a:solidFill>
                  <a:schemeClr val="tx1"/>
                </a:solidFill>
              </a:rPr>
              <a:t>يضع معايير ومقاييس يمكن من خلالها قياس الأداء.  يمكن أن يزيد هذا النوع من أنواع التقويم من مصداقية عملية التقييم البيئي المتكامل. </a:t>
            </a:r>
          </a:p>
          <a:p>
            <a:pPr algn="just" rtl="1">
              <a:lnSpc>
                <a:spcPct val="90000"/>
              </a:lnSpc>
              <a:buClrTx/>
              <a:buFont typeface="Arial" pitchFamily="34" charset="0"/>
              <a:buChar char="•"/>
            </a:pPr>
            <a:r>
              <a:rPr lang="ar-EG" sz="3000" dirty="0" smtClean="0">
                <a:solidFill>
                  <a:schemeClr val="tx1"/>
                </a:solidFill>
              </a:rPr>
              <a:t>التحسين: </a:t>
            </a:r>
            <a:r>
              <a:rPr lang="ar-EG" sz="3000" b="0" dirty="0" smtClean="0">
                <a:solidFill>
                  <a:schemeClr val="tx1"/>
                </a:solidFill>
              </a:rPr>
              <a:t>يطرح هذا النوع من التقويم أسئلة مفتوحة من شأنها قياس التغيير مع مرور الوقت. أحياناً ما يتم تطبيقه على الأنشطة الدورية، مثل عملية توقعات حالة البيئة.</a:t>
            </a:r>
          </a:p>
          <a:p>
            <a:pPr algn="just" rtl="1">
              <a:lnSpc>
                <a:spcPct val="90000"/>
              </a:lnSpc>
              <a:buClrTx/>
              <a:buFont typeface="Arial" pitchFamily="34" charset="0"/>
              <a:buChar char="•"/>
            </a:pPr>
            <a:r>
              <a:rPr lang="ar-EG" sz="3000" dirty="0" smtClean="0">
                <a:solidFill>
                  <a:schemeClr val="tx1"/>
                </a:solidFill>
              </a:rPr>
              <a:t>خلق المعارف: </a:t>
            </a:r>
            <a:r>
              <a:rPr lang="ar-EG" sz="3000" b="0" dirty="0" smtClean="0">
                <a:solidFill>
                  <a:schemeClr val="tx1"/>
                </a:solidFill>
              </a:rPr>
              <a:t>يحدد المعرفة الناشئة والافكار المتبصرة. يعمل على زيادة أهمية عملية توقعات حالة البيئة. </a:t>
            </a:r>
            <a:endParaRPr lang="en-US" sz="3000" b="0" dirty="0" smtClean="0">
              <a:solidFill>
                <a:schemeClr val="tx1"/>
              </a:solidFill>
            </a:endParaRPr>
          </a:p>
          <a:p>
            <a:pPr algn="just" rtl="1">
              <a:lnSpc>
                <a:spcPct val="90000"/>
              </a:lnSpc>
              <a:buClrTx/>
              <a:buFont typeface="Arial" pitchFamily="34" charset="0"/>
              <a:buChar char="•"/>
            </a:pPr>
            <a:endParaRPr lang="en-US" sz="3000" b="0" dirty="0" smtClean="0">
              <a:solidFill>
                <a:schemeClr val="tx1"/>
              </a:solidFill>
            </a:endParaRPr>
          </a:p>
          <a:p>
            <a:pPr algn="just" rtl="1">
              <a:lnSpc>
                <a:spcPct val="90000"/>
              </a:lnSpc>
              <a:buClrTx/>
              <a:buFont typeface="Arial" pitchFamily="34" charset="0"/>
              <a:buChar char="•"/>
            </a:pPr>
            <a:endParaRPr lang="en-US" sz="3000" b="0" dirty="0" smtClean="0">
              <a:solidFill>
                <a:schemeClr val="tx1"/>
              </a:solidFill>
            </a:endParaRPr>
          </a:p>
          <a:p>
            <a:pPr algn="just" rtl="1">
              <a:lnSpc>
                <a:spcPct val="90000"/>
              </a:lnSpc>
              <a:buClrTx/>
              <a:buFont typeface="Arial" pitchFamily="34" charset="0"/>
              <a:buChar char="•"/>
            </a:pPr>
            <a:endParaRPr lang="en-US" sz="3000" b="0" dirty="0" smtClean="0">
              <a:solidFill>
                <a:schemeClr val="tx1"/>
              </a:solidFill>
            </a:endParaRPr>
          </a:p>
        </p:txBody>
      </p:sp>
      <p:pic>
        <p:nvPicPr>
          <p:cNvPr id="293892" name="Picture 4" descr="MCj02805420000[1]"/>
          <p:cNvPicPr>
            <a:picLocks noChangeAspect="1" noChangeArrowheads="1"/>
          </p:cNvPicPr>
          <p:nvPr/>
        </p:nvPicPr>
        <p:blipFill>
          <a:blip r:embed="rId3" cstate="print"/>
          <a:srcRect/>
          <a:stretch>
            <a:fillRect/>
          </a:stretch>
        </p:blipFill>
        <p:spPr bwMode="auto">
          <a:xfrm>
            <a:off x="7405688" y="1566863"/>
            <a:ext cx="1473200" cy="966787"/>
          </a:xfrm>
          <a:prstGeom prst="rect">
            <a:avLst/>
          </a:prstGeom>
          <a:noFill/>
          <a:ln w="9525">
            <a:noFill/>
            <a:miter lim="800000"/>
            <a:headEnd/>
            <a:tailEnd/>
          </a:ln>
        </p:spPr>
      </p:pic>
      <p:pic>
        <p:nvPicPr>
          <p:cNvPr id="293893" name="Picture 5" descr="MCBD07022_0000[1]"/>
          <p:cNvPicPr>
            <a:picLocks noChangeAspect="1" noChangeArrowheads="1"/>
          </p:cNvPicPr>
          <p:nvPr/>
        </p:nvPicPr>
        <p:blipFill>
          <a:blip r:embed="rId4" cstate="print"/>
          <a:srcRect/>
          <a:stretch>
            <a:fillRect/>
          </a:stretch>
        </p:blipFill>
        <p:spPr bwMode="auto">
          <a:xfrm>
            <a:off x="7761288" y="2762250"/>
            <a:ext cx="849312" cy="1295400"/>
          </a:xfrm>
          <a:prstGeom prst="rect">
            <a:avLst/>
          </a:prstGeom>
          <a:noFill/>
          <a:ln w="9525">
            <a:noFill/>
            <a:miter lim="800000"/>
            <a:headEnd/>
            <a:tailEnd/>
          </a:ln>
        </p:spPr>
      </p:pic>
      <p:pic>
        <p:nvPicPr>
          <p:cNvPr id="293894" name="Picture 6" descr="MCj03979650000[1]"/>
          <p:cNvPicPr>
            <a:picLocks noChangeAspect="1" noChangeArrowheads="1"/>
          </p:cNvPicPr>
          <p:nvPr/>
        </p:nvPicPr>
        <p:blipFill>
          <a:blip r:embed="rId5" cstate="print"/>
          <a:srcRect/>
          <a:stretch>
            <a:fillRect/>
          </a:stretch>
        </p:blipFill>
        <p:spPr bwMode="auto">
          <a:xfrm>
            <a:off x="7692980" y="4438914"/>
            <a:ext cx="1057275" cy="10588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3890"/>
                                        </p:tgtEl>
                                        <p:attrNameLst>
                                          <p:attrName>style.visibility</p:attrName>
                                        </p:attrNameLst>
                                      </p:cBhvr>
                                      <p:to>
                                        <p:strVal val="visible"/>
                                      </p:to>
                                    </p:set>
                                    <p:animEffect transition="in" filter="fade">
                                      <p:cBhvr>
                                        <p:cTn id="7" dur="2000"/>
                                        <p:tgtEl>
                                          <p:spTgt spid="2938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3891">
                                            <p:txEl>
                                              <p:pRg st="0" end="0"/>
                                            </p:txEl>
                                          </p:spTgt>
                                        </p:tgtEl>
                                        <p:attrNameLst>
                                          <p:attrName>style.visibility</p:attrName>
                                        </p:attrNameLst>
                                      </p:cBhvr>
                                      <p:to>
                                        <p:strVal val="visible"/>
                                      </p:to>
                                    </p:set>
                                    <p:animEffect transition="in" filter="wipe(left)">
                                      <p:cBhvr>
                                        <p:cTn id="12" dur="500"/>
                                        <p:tgtEl>
                                          <p:spTgt spid="2938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3891">
                                            <p:txEl>
                                              <p:pRg st="1" end="1"/>
                                            </p:txEl>
                                          </p:spTgt>
                                        </p:tgtEl>
                                        <p:attrNameLst>
                                          <p:attrName>style.visibility</p:attrName>
                                        </p:attrNameLst>
                                      </p:cBhvr>
                                      <p:to>
                                        <p:strVal val="visible"/>
                                      </p:to>
                                    </p:set>
                                    <p:animEffect transition="in" filter="wipe(left)">
                                      <p:cBhvr>
                                        <p:cTn id="17" dur="500"/>
                                        <p:tgtEl>
                                          <p:spTgt spid="2938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3891">
                                            <p:txEl>
                                              <p:pRg st="2" end="2"/>
                                            </p:txEl>
                                          </p:spTgt>
                                        </p:tgtEl>
                                        <p:attrNameLst>
                                          <p:attrName>style.visibility</p:attrName>
                                        </p:attrNameLst>
                                      </p:cBhvr>
                                      <p:to>
                                        <p:strVal val="visible"/>
                                      </p:to>
                                    </p:set>
                                    <p:animEffect transition="in" filter="wipe(left)">
                                      <p:cBhvr>
                                        <p:cTn id="22" dur="500"/>
                                        <p:tgtEl>
                                          <p:spTgt spid="293891">
                                            <p:txEl>
                                              <p:pRg st="2" end="2"/>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93892"/>
                                        </p:tgtEl>
                                        <p:attrNameLst>
                                          <p:attrName>style.visibility</p:attrName>
                                        </p:attrNameLst>
                                      </p:cBhvr>
                                      <p:to>
                                        <p:strVal val="visible"/>
                                      </p:to>
                                    </p:set>
                                    <p:animEffect transition="in" filter="wipe(down)">
                                      <p:cBhvr>
                                        <p:cTn id="25" dur="500"/>
                                        <p:tgtEl>
                                          <p:spTgt spid="293892"/>
                                        </p:tgtEl>
                                      </p:cBhvr>
                                    </p:animEffect>
                                  </p:childTnLst>
                                </p:cTn>
                              </p:par>
                              <p:par>
                                <p:cTn id="26" presetID="22" presetClass="entr" presetSubtype="4" fill="hold" nodeType="withEffect">
                                  <p:stCondLst>
                                    <p:cond delay="0"/>
                                  </p:stCondLst>
                                  <p:childTnLst>
                                    <p:set>
                                      <p:cBhvr>
                                        <p:cTn id="27" dur="1" fill="hold">
                                          <p:stCondLst>
                                            <p:cond delay="0"/>
                                          </p:stCondLst>
                                        </p:cTn>
                                        <p:tgtEl>
                                          <p:spTgt spid="293893"/>
                                        </p:tgtEl>
                                        <p:attrNameLst>
                                          <p:attrName>style.visibility</p:attrName>
                                        </p:attrNameLst>
                                      </p:cBhvr>
                                      <p:to>
                                        <p:strVal val="visible"/>
                                      </p:to>
                                    </p:set>
                                    <p:animEffect transition="in" filter="wipe(down)">
                                      <p:cBhvr>
                                        <p:cTn id="28" dur="500"/>
                                        <p:tgtEl>
                                          <p:spTgt spid="293893"/>
                                        </p:tgtEl>
                                      </p:cBhvr>
                                    </p:animEffect>
                                  </p:childTnLst>
                                </p:cTn>
                              </p:par>
                              <p:par>
                                <p:cTn id="29" presetID="22" presetClass="entr" presetSubtype="4" fill="hold" nodeType="withEffect">
                                  <p:stCondLst>
                                    <p:cond delay="0"/>
                                  </p:stCondLst>
                                  <p:childTnLst>
                                    <p:set>
                                      <p:cBhvr>
                                        <p:cTn id="30" dur="1" fill="hold">
                                          <p:stCondLst>
                                            <p:cond delay="0"/>
                                          </p:stCondLst>
                                        </p:cTn>
                                        <p:tgtEl>
                                          <p:spTgt spid="293894"/>
                                        </p:tgtEl>
                                        <p:attrNameLst>
                                          <p:attrName>style.visibility</p:attrName>
                                        </p:attrNameLst>
                                      </p:cBhvr>
                                      <p:to>
                                        <p:strVal val="visible"/>
                                      </p:to>
                                    </p:set>
                                    <p:animEffect transition="in" filter="wipe(down)">
                                      <p:cBhvr>
                                        <p:cTn id="31" dur="500"/>
                                        <p:tgtEl>
                                          <p:spTgt spid="293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p:bldP spid="29389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1000125" y="214313"/>
            <a:ext cx="6943725" cy="714375"/>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EG" b="0" dirty="0" smtClean="0">
                <a:solidFill>
                  <a:schemeClr val="tx1"/>
                </a:solidFill>
              </a:rPr>
              <a:t>أسئلة للمناقشة</a:t>
            </a:r>
            <a:endParaRPr lang="en-US" b="0" dirty="0" smtClean="0">
              <a:solidFill>
                <a:schemeClr val="tx1"/>
              </a:solidFill>
            </a:endParaRPr>
          </a:p>
        </p:txBody>
      </p:sp>
      <p:sp>
        <p:nvSpPr>
          <p:cNvPr id="44035" name="Content Placeholder 2"/>
          <p:cNvSpPr>
            <a:spLocks noGrp="1"/>
          </p:cNvSpPr>
          <p:nvPr>
            <p:ph idx="4294967295"/>
          </p:nvPr>
        </p:nvSpPr>
        <p:spPr>
          <a:xfrm>
            <a:off x="457200" y="1869743"/>
            <a:ext cx="8229600" cy="4256420"/>
          </a:xfrm>
        </p:spPr>
        <p:txBody>
          <a:bodyPr/>
          <a:lstStyle/>
          <a:p>
            <a:pPr marL="514350" indent="-514350" algn="just" rtl="1">
              <a:buClr>
                <a:srgbClr val="00B050"/>
              </a:buClr>
              <a:buFont typeface="Wingdings 2" pitchFamily="18" charset="2"/>
              <a:buNone/>
            </a:pPr>
            <a:r>
              <a:rPr lang="ar-EG" sz="2800" b="0" dirty="0" smtClean="0">
                <a:solidFill>
                  <a:schemeClr val="tx1"/>
                </a:solidFill>
                <a:latin typeface="Times New Roman" pitchFamily="18" charset="0"/>
                <a:cs typeface="Times New Roman" pitchFamily="18" charset="0"/>
              </a:rPr>
              <a:t>1- </a:t>
            </a:r>
            <a:r>
              <a:rPr lang="ar-EG" sz="2800" b="0" dirty="0" smtClean="0">
                <a:solidFill>
                  <a:schemeClr val="tx1"/>
                </a:solidFill>
              </a:rPr>
              <a:t>لم تحتاج إلى خطة لرصد وتقويم عملية التقييم البيئي المتكامل خاصتك وتأثيراتها عند بداية عملية التخطيط؟</a:t>
            </a:r>
          </a:p>
          <a:p>
            <a:pPr marL="514350" indent="-514350" algn="just" rtl="1">
              <a:buClr>
                <a:srgbClr val="00B050"/>
              </a:buClr>
              <a:buFont typeface="Wingdings 2" pitchFamily="18" charset="2"/>
              <a:buNone/>
            </a:pPr>
            <a:endParaRPr lang="en-US" sz="2800" b="0" dirty="0" smtClean="0">
              <a:solidFill>
                <a:schemeClr val="tx1"/>
              </a:solidFill>
            </a:endParaRPr>
          </a:p>
          <a:p>
            <a:pPr marL="514350" indent="-514350" algn="just" rtl="1">
              <a:buClr>
                <a:srgbClr val="00B050"/>
              </a:buClr>
              <a:buFont typeface="Wingdings 2" pitchFamily="18" charset="2"/>
              <a:buNone/>
            </a:pPr>
            <a:r>
              <a:rPr lang="ar-EG" sz="2800" b="0" dirty="0" smtClean="0">
                <a:solidFill>
                  <a:schemeClr val="tx1"/>
                </a:solidFill>
                <a:latin typeface="Times New Roman" pitchFamily="18" charset="0"/>
                <a:cs typeface="Times New Roman" pitchFamily="18" charset="0"/>
              </a:rPr>
              <a:t>2- </a:t>
            </a:r>
            <a:r>
              <a:rPr lang="ar-EG" sz="2800" b="0" dirty="0" smtClean="0">
                <a:solidFill>
                  <a:schemeClr val="tx1"/>
                </a:solidFill>
              </a:rPr>
              <a:t>لم تعتبر التقويمات القائمة على أساس التحسين ذات صلة بعملية التقييم البيئي المتكامل خاصتك؟</a:t>
            </a:r>
            <a:endParaRPr lang="en-US" sz="2800" b="0" dirty="0" smtClean="0">
              <a:solidFill>
                <a:schemeClr val="tx1"/>
              </a:solidFill>
            </a:endParaRPr>
          </a:p>
          <a:p>
            <a:pPr marL="514350" indent="-514350" algn="just" rtl="1">
              <a:buClr>
                <a:srgbClr val="00B050"/>
              </a:buClr>
              <a:buFont typeface="Wingdings 2" pitchFamily="18" charset="2"/>
              <a:buNone/>
            </a:pPr>
            <a:endParaRPr lang="en-US" sz="2800" b="0" dirty="0" smtClean="0">
              <a:solidFill>
                <a:schemeClr val="tx1"/>
              </a:solidFill>
              <a:latin typeface="Times New Roman" pitchFamily="18" charset="0"/>
              <a:cs typeface="Times New Roman" pitchFamily="18" charset="0"/>
            </a:endParaRPr>
          </a:p>
          <a:p>
            <a:pPr marL="514350" indent="-514350" algn="just">
              <a:buClr>
                <a:srgbClr val="00B050"/>
              </a:buClr>
              <a:buFontTx/>
              <a:buAutoNum type="arabicPeriod"/>
            </a:pPr>
            <a:endParaRPr lang="en-US" sz="2800" b="0" dirty="0" smtClean="0">
              <a:solidFill>
                <a:schemeClr val="tx1"/>
              </a:solidFill>
              <a:latin typeface="Times New Roman" pitchFamily="18" charset="0"/>
              <a:cs typeface="Times New Roman" pitchFamily="18" charset="0"/>
            </a:endParaRPr>
          </a:p>
          <a:p>
            <a:pPr marL="514350" indent="-514350" algn="just">
              <a:buClr>
                <a:srgbClr val="00B050"/>
              </a:buClr>
              <a:buFontTx/>
              <a:buAutoNum type="arabicPeriod"/>
            </a:pPr>
            <a:endParaRPr lang="en-US" sz="2800" b="0" dirty="0" smtClean="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4">
                                            <p:txEl>
                                              <p:charRg st="4294967295" end="4294967295"/>
                                            </p:txEl>
                                          </p:spTgt>
                                        </p:tgtEl>
                                        <p:attrNameLst>
                                          <p:attrName>style.visibility</p:attrName>
                                        </p:attrNameLst>
                                      </p:cBhvr>
                                      <p:to>
                                        <p:strVal val="visible"/>
                                      </p:to>
                                    </p:set>
                                    <p:animEffect transition="in" filter="fade">
                                      <p:cBhvr>
                                        <p:cTn id="7" dur="2000"/>
                                        <p:tgtEl>
                                          <p:spTgt spid="44034">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wipe(left)">
                                      <p:cBhvr>
                                        <p:cTn id="12" dur="500"/>
                                        <p:tgtEl>
                                          <p:spTgt spid="440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wipe(left)">
                                      <p:cBhvr>
                                        <p:cTn id="17"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a:xfrm>
            <a:off x="1071538" y="285728"/>
            <a:ext cx="6686568" cy="582594"/>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EG" b="0" dirty="0" smtClean="0">
                <a:solidFill>
                  <a:schemeClr val="tx1"/>
                </a:solidFill>
              </a:rPr>
              <a:t>المستخدمون</a:t>
            </a:r>
            <a:endParaRPr lang="en-US" b="0" dirty="0" smtClean="0">
              <a:solidFill>
                <a:schemeClr val="tx1"/>
              </a:solidFill>
            </a:endParaRPr>
          </a:p>
        </p:txBody>
      </p:sp>
      <p:sp>
        <p:nvSpPr>
          <p:cNvPr id="48133" name="Content Placeholder 2"/>
          <p:cNvSpPr>
            <a:spLocks noGrp="1"/>
          </p:cNvSpPr>
          <p:nvPr>
            <p:ph idx="4294967295"/>
          </p:nvPr>
        </p:nvSpPr>
        <p:spPr>
          <a:xfrm>
            <a:off x="393700" y="1397000"/>
            <a:ext cx="8229600" cy="4525963"/>
          </a:xfrm>
        </p:spPr>
        <p:txBody>
          <a:bodyPr/>
          <a:lstStyle/>
          <a:p>
            <a:pPr algn="just">
              <a:buFontTx/>
              <a:buNone/>
            </a:pPr>
            <a:endParaRPr lang="en-US" b="0" dirty="0" smtClean="0">
              <a:solidFill>
                <a:schemeClr val="tx1"/>
              </a:solidFill>
              <a:latin typeface="Times New Roman" pitchFamily="18" charset="0"/>
              <a:cs typeface="Times New Roman" pitchFamily="18" charset="0"/>
            </a:endParaRPr>
          </a:p>
          <a:p>
            <a:pPr algn="just" rtl="1">
              <a:buFont typeface="Wingdings 2" pitchFamily="18" charset="2"/>
              <a:buNone/>
            </a:pPr>
            <a:r>
              <a:rPr lang="ar-SA" sz="2800" b="0" dirty="0" smtClean="0">
                <a:solidFill>
                  <a:schemeClr val="tx1"/>
                </a:solidFill>
              </a:rPr>
              <a:t>مستخدمو التقويم من نوع التقييم البيئي المتكامل هم الأفراد الذين: </a:t>
            </a:r>
          </a:p>
          <a:p>
            <a:pPr algn="just" rtl="1">
              <a:buFont typeface="Wingdings 2" pitchFamily="18" charset="2"/>
              <a:buNone/>
            </a:pPr>
            <a:endParaRPr lang="ar-SA" sz="2800" b="0" dirty="0" smtClean="0">
              <a:solidFill>
                <a:schemeClr val="tx1"/>
              </a:solidFill>
            </a:endParaRPr>
          </a:p>
          <a:p>
            <a:pPr marL="682625" indent="-341313" algn="just" rtl="1">
              <a:buClrTx/>
              <a:buSzPct val="100000"/>
              <a:buFont typeface="Wingdings" pitchFamily="2" charset="2"/>
              <a:buChar char="ü"/>
            </a:pPr>
            <a:r>
              <a:rPr lang="ar-SA" sz="2800" b="0" dirty="0" smtClean="0">
                <a:solidFill>
                  <a:schemeClr val="tx1"/>
                </a:solidFill>
              </a:rPr>
              <a:t>يمكنهم مراجعة عملية التقييم البيئي المتكامل: لديهم التفويض والمعارف والمهارات</a:t>
            </a:r>
            <a:endParaRPr lang="en-US" sz="2800" b="0" dirty="0" smtClean="0">
              <a:solidFill>
                <a:schemeClr val="tx1"/>
              </a:solidFill>
            </a:endParaRPr>
          </a:p>
          <a:p>
            <a:pPr marL="682625" indent="-341313" algn="just" rtl="1">
              <a:buClrTx/>
              <a:buSzPct val="100000"/>
              <a:buNone/>
            </a:pPr>
            <a:r>
              <a:rPr lang="ar-SA" sz="2800" b="0" dirty="0" smtClean="0">
                <a:solidFill>
                  <a:schemeClr val="tx1"/>
                </a:solidFill>
              </a:rPr>
              <a:t>  </a:t>
            </a:r>
          </a:p>
          <a:p>
            <a:pPr marL="682625" indent="-341313" algn="just" rtl="1">
              <a:buClrTx/>
              <a:buSzPct val="100000"/>
              <a:buFont typeface="Wingdings" pitchFamily="2" charset="2"/>
              <a:buChar char="ü"/>
            </a:pPr>
            <a:r>
              <a:rPr lang="ar-SA" sz="2800" b="0" dirty="0" smtClean="0">
                <a:solidFill>
                  <a:schemeClr val="tx1"/>
                </a:solidFill>
              </a:rPr>
              <a:t> يرغبون في مراجعة عملية التقييم البيئي المتكامل: لديهم اهتمام خاص بالتأثير في تصميم وتنفيذ عملية التقييم البيئي المتكامل</a:t>
            </a:r>
            <a:endParaRPr lang="en-US" sz="2800" b="0" dirty="0" smtClean="0">
              <a:solidFill>
                <a:schemeClr val="tx1"/>
              </a:solidFill>
            </a:endParaRPr>
          </a:p>
          <a:p>
            <a:pPr algn="just" rtl="1">
              <a:buFont typeface="Wingdings 2" pitchFamily="18" charset="2"/>
              <a:buNone/>
            </a:pPr>
            <a:endParaRPr lang="en-US" sz="2800" b="0" dirty="0" smtClean="0">
              <a:solidFill>
                <a:schemeClr val="tx1"/>
              </a:solidFill>
            </a:endParaRPr>
          </a:p>
          <a:p>
            <a:pPr algn="just" rtl="1">
              <a:buFontTx/>
              <a:buNone/>
            </a:pPr>
            <a:endParaRPr lang="en-US" sz="2800" b="0" dirty="0" smtClean="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50888" y="0"/>
            <a:ext cx="7010400" cy="541338"/>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200" b="0" dirty="0" smtClean="0">
                <a:solidFill>
                  <a:schemeClr val="tx1"/>
                </a:solidFill>
              </a:rPr>
              <a:t/>
            </a:r>
            <a:br>
              <a:rPr lang="en-US" sz="3200" b="0" dirty="0" smtClean="0">
                <a:solidFill>
                  <a:schemeClr val="tx1"/>
                </a:solidFill>
              </a:rPr>
            </a:br>
            <a:r>
              <a:rPr lang="ar-EG" sz="3200" b="0" dirty="0" smtClean="0">
                <a:solidFill>
                  <a:schemeClr val="tx1"/>
                </a:solidFill>
              </a:rPr>
              <a:t>الأسئلة الأساسية الخاصة</a:t>
            </a:r>
            <a:br>
              <a:rPr lang="ar-EG" sz="3200" b="0" dirty="0" smtClean="0">
                <a:solidFill>
                  <a:schemeClr val="tx1"/>
                </a:solidFill>
              </a:rPr>
            </a:br>
            <a:r>
              <a:rPr lang="ar-EG" sz="3200" b="0" dirty="0" smtClean="0">
                <a:solidFill>
                  <a:schemeClr val="tx1"/>
                </a:solidFill>
              </a:rPr>
              <a:t>بوضع خطة التقويم</a:t>
            </a:r>
            <a:endParaRPr lang="en-US" sz="3200" b="0" dirty="0" smtClean="0">
              <a:solidFill>
                <a:schemeClr val="tx1"/>
              </a:solidFill>
            </a:endParaRPr>
          </a:p>
        </p:txBody>
      </p:sp>
      <p:sp>
        <p:nvSpPr>
          <p:cNvPr id="20483" name="Rectangle 3"/>
          <p:cNvSpPr>
            <a:spLocks noGrp="1" noChangeArrowheads="1"/>
          </p:cNvSpPr>
          <p:nvPr>
            <p:ph type="body" idx="1"/>
          </p:nvPr>
        </p:nvSpPr>
        <p:spPr>
          <a:xfrm>
            <a:off x="369888" y="1584258"/>
            <a:ext cx="8229600" cy="4525962"/>
          </a:xfrm>
        </p:spPr>
        <p:txBody>
          <a:bodyPr/>
          <a:lstStyle/>
          <a:p>
            <a:pPr algn="just" rtl="1">
              <a:buFont typeface="Wingdings 2" pitchFamily="18" charset="2"/>
              <a:buNone/>
            </a:pPr>
            <a:r>
              <a:rPr lang="ar-EG" sz="2800" b="0" dirty="0" smtClean="0">
                <a:solidFill>
                  <a:schemeClr val="tx1"/>
                </a:solidFill>
              </a:rPr>
              <a:t>1- </a:t>
            </a:r>
            <a:r>
              <a:rPr lang="ar-SA" sz="2800" b="0" dirty="0" smtClean="0">
                <a:solidFill>
                  <a:schemeClr val="tx1"/>
                </a:solidFill>
              </a:rPr>
              <a:t>ما الغرض من التقويم؟</a:t>
            </a:r>
            <a:endParaRPr lang="en-US" sz="2800" b="0" dirty="0" smtClean="0">
              <a:solidFill>
                <a:schemeClr val="tx1"/>
              </a:solidFill>
            </a:endParaRPr>
          </a:p>
          <a:p>
            <a:pPr algn="just" rtl="1">
              <a:buFont typeface="Wingdings 2" pitchFamily="18" charset="2"/>
              <a:buNone/>
            </a:pPr>
            <a:r>
              <a:rPr lang="ar-EG" sz="2800" b="0" dirty="0" smtClean="0">
                <a:solidFill>
                  <a:schemeClr val="tx1"/>
                </a:solidFill>
              </a:rPr>
              <a:t>2- </a:t>
            </a:r>
            <a:r>
              <a:rPr lang="ar-SA" sz="2800" b="0" dirty="0" smtClean="0">
                <a:solidFill>
                  <a:schemeClr val="tx1"/>
                </a:solidFill>
              </a:rPr>
              <a:t>من الذي سوف يستخدم نتائج التقويم؟</a:t>
            </a:r>
            <a:endParaRPr lang="en-US" sz="2800" b="0" dirty="0" smtClean="0">
              <a:solidFill>
                <a:schemeClr val="tx1"/>
              </a:solidFill>
            </a:endParaRPr>
          </a:p>
          <a:p>
            <a:pPr algn="just" rtl="1">
              <a:buFont typeface="Wingdings 2" pitchFamily="18" charset="2"/>
              <a:buNone/>
            </a:pPr>
            <a:r>
              <a:rPr lang="ar-EG" sz="2800" b="0" dirty="0" smtClean="0">
                <a:solidFill>
                  <a:schemeClr val="tx1"/>
                </a:solidFill>
              </a:rPr>
              <a:t>3- </a:t>
            </a:r>
            <a:r>
              <a:rPr lang="ar-SA" sz="2800" b="0" dirty="0" smtClean="0">
                <a:solidFill>
                  <a:schemeClr val="tx1"/>
                </a:solidFill>
              </a:rPr>
              <a:t>من الذي سوف يتولى إجراء التقويم؟</a:t>
            </a:r>
            <a:endParaRPr lang="en-US" sz="2800" b="0" dirty="0" smtClean="0">
              <a:solidFill>
                <a:schemeClr val="tx1"/>
              </a:solidFill>
            </a:endParaRPr>
          </a:p>
          <a:p>
            <a:pPr algn="just" rtl="1">
              <a:buFont typeface="Wingdings 2" pitchFamily="18" charset="2"/>
              <a:buNone/>
            </a:pPr>
            <a:r>
              <a:rPr lang="ar-EG" sz="2800" b="0" dirty="0" smtClean="0">
                <a:solidFill>
                  <a:schemeClr val="tx1"/>
                </a:solidFill>
              </a:rPr>
              <a:t>4- أي إطار من أطر التقويم يعتبر عملياً؟</a:t>
            </a:r>
            <a:endParaRPr lang="en-US" sz="2800" b="0" dirty="0" smtClean="0">
              <a:solidFill>
                <a:schemeClr val="tx1"/>
              </a:solidFill>
            </a:endParaRPr>
          </a:p>
          <a:p>
            <a:pPr algn="just" rtl="1">
              <a:buFont typeface="Wingdings 2" pitchFamily="18" charset="2"/>
              <a:buNone/>
            </a:pPr>
            <a:r>
              <a:rPr lang="ar-EG" sz="2800" b="0" dirty="0" smtClean="0">
                <a:solidFill>
                  <a:schemeClr val="tx1"/>
                </a:solidFill>
              </a:rPr>
              <a:t>5- ما الأمور التي لا بد من رصدها وتقويمها؟</a:t>
            </a:r>
            <a:endParaRPr lang="en-US" sz="2800" b="0" dirty="0" smtClean="0">
              <a:solidFill>
                <a:schemeClr val="tx1"/>
              </a:solidFill>
            </a:endParaRPr>
          </a:p>
          <a:p>
            <a:pPr algn="just" rtl="1">
              <a:buFont typeface="Wingdings 2" pitchFamily="18" charset="2"/>
              <a:buNone/>
            </a:pPr>
            <a:r>
              <a:rPr lang="ar-EG" sz="2800" b="0" dirty="0" smtClean="0">
                <a:solidFill>
                  <a:schemeClr val="tx1"/>
                </a:solidFill>
              </a:rPr>
              <a:t>6- ما الخطوات الضرورية لصياغة مصفوفة التقييم الذاتي؟</a:t>
            </a:r>
            <a:endParaRPr lang="en-US" sz="2800" b="0" dirty="0" smtClean="0">
              <a:solidFill>
                <a:schemeClr val="tx1"/>
              </a:solidFill>
            </a:endParaRPr>
          </a:p>
          <a:p>
            <a:pPr algn="just" rtl="1">
              <a:buFont typeface="Wingdings 2" pitchFamily="18" charset="2"/>
              <a:buNone/>
            </a:pPr>
            <a:r>
              <a:rPr lang="ar-EG" sz="2800" b="0" dirty="0" smtClean="0">
                <a:solidFill>
                  <a:schemeClr val="tx1"/>
                </a:solidFill>
              </a:rPr>
              <a:t>7- كيف يمكن أن تستخدم التقويم في تعزيز ثقافة التعلّم التي تساعد على استمرار تحسين عملية التقييم البيئي المتكامل التي تجريها؟</a:t>
            </a:r>
            <a:endParaRPr lang="en-US" sz="2800" b="0" dirty="0" smtClean="0">
              <a:solidFill>
                <a:schemeClr val="tx1"/>
              </a:solidFill>
            </a:endParaRPr>
          </a:p>
          <a:p>
            <a:pPr algn="just" rtl="1">
              <a:buFont typeface="Wingdings 2" pitchFamily="18" charset="2"/>
              <a:buNone/>
            </a:pPr>
            <a:r>
              <a:rPr lang="ar-EG" sz="2800" b="0" dirty="0" smtClean="0">
                <a:solidFill>
                  <a:schemeClr val="tx1"/>
                </a:solidFill>
              </a:rPr>
              <a:t> </a:t>
            </a:r>
            <a:endParaRPr lang="en-US" sz="2800" b="0" dirty="0" smtClean="0">
              <a:solidFill>
                <a:schemeClr val="tx1"/>
              </a:solidFill>
            </a:endParaRPr>
          </a:p>
          <a:p>
            <a:pPr algn="just" rtl="1">
              <a:lnSpc>
                <a:spcPct val="90000"/>
              </a:lnSpc>
              <a:buFont typeface="Wingdings 2" pitchFamily="18" charset="2"/>
              <a:buNone/>
            </a:pPr>
            <a:endParaRPr lang="en-US" sz="2800" b="0" dirty="0" smtClean="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54063" y="122832"/>
            <a:ext cx="7010400" cy="715963"/>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SA" b="0" dirty="0" smtClean="0">
                <a:solidFill>
                  <a:schemeClr val="tx1"/>
                </a:solidFill>
              </a:rPr>
              <a:t>مستخدمو التقويم </a:t>
            </a:r>
            <a:r>
              <a:rPr lang="ar-EG" b="0" dirty="0" smtClean="0">
                <a:solidFill>
                  <a:schemeClr val="tx1"/>
                </a:solidFill>
              </a:rPr>
              <a:t>من </a:t>
            </a:r>
            <a:r>
              <a:rPr lang="ar-SA" b="0" dirty="0" smtClean="0">
                <a:solidFill>
                  <a:schemeClr val="tx1"/>
                </a:solidFill>
              </a:rPr>
              <a:t>نوعية </a:t>
            </a:r>
            <a:r>
              <a:rPr lang="ar-EG" b="0" dirty="0" smtClean="0">
                <a:solidFill>
                  <a:schemeClr val="tx1"/>
                </a:solidFill>
              </a:rPr>
              <a:t>جيو</a:t>
            </a:r>
            <a:endParaRPr lang="en-US" b="0" dirty="0" smtClean="0">
              <a:solidFill>
                <a:schemeClr val="tx1"/>
              </a:solidFill>
            </a:endParaRPr>
          </a:p>
        </p:txBody>
      </p:sp>
      <p:sp>
        <p:nvSpPr>
          <p:cNvPr id="49155" name="Rectangle 3"/>
          <p:cNvSpPr>
            <a:spLocks noGrp="1" noChangeArrowheads="1"/>
          </p:cNvSpPr>
          <p:nvPr>
            <p:ph type="body" sz="half" idx="1"/>
          </p:nvPr>
        </p:nvSpPr>
        <p:spPr>
          <a:xfrm>
            <a:off x="457200" y="1447800"/>
            <a:ext cx="4038600" cy="5181600"/>
          </a:xfrm>
        </p:spPr>
        <p:txBody>
          <a:bodyPr/>
          <a:lstStyle/>
          <a:p>
            <a:pPr algn="r" rtl="1">
              <a:buClrTx/>
              <a:buSzPct val="100000"/>
              <a:buNone/>
            </a:pPr>
            <a:r>
              <a:rPr lang="ar-SA" sz="2800" b="0" dirty="0" smtClean="0">
                <a:solidFill>
                  <a:schemeClr val="tx1"/>
                </a:solidFill>
              </a:rPr>
              <a:t>الأشخاص الذين:</a:t>
            </a:r>
            <a:endParaRPr lang="en-US" sz="2800" b="0" dirty="0" smtClean="0">
              <a:solidFill>
                <a:schemeClr val="tx1"/>
              </a:solidFill>
            </a:endParaRPr>
          </a:p>
          <a:p>
            <a:pPr algn="r" rtl="1">
              <a:buClrTx/>
              <a:buSzPct val="100000"/>
              <a:buNone/>
            </a:pPr>
            <a:endParaRPr lang="en-US" sz="2800" b="0" dirty="0" smtClean="0">
              <a:solidFill>
                <a:schemeClr val="tx1"/>
              </a:solidFill>
            </a:endParaRPr>
          </a:p>
          <a:p>
            <a:pPr algn="r" rtl="1">
              <a:buClrTx/>
              <a:buSzPct val="100000"/>
              <a:buFont typeface="Arial" pitchFamily="34" charset="0"/>
              <a:buChar char="•"/>
            </a:pPr>
            <a:r>
              <a:rPr lang="ar-SA" sz="2800" b="0" dirty="0" smtClean="0">
                <a:solidFill>
                  <a:schemeClr val="tx1"/>
                </a:solidFill>
              </a:rPr>
              <a:t>يمكنهم مراجعة عملية </a:t>
            </a:r>
            <a:r>
              <a:rPr lang="ar-EG" sz="2800" b="0" dirty="0" smtClean="0">
                <a:solidFill>
                  <a:schemeClr val="tx1"/>
                </a:solidFill>
              </a:rPr>
              <a:t>جيو</a:t>
            </a:r>
            <a:endParaRPr lang="ar-SA" sz="2800" b="0" dirty="0" smtClean="0">
              <a:solidFill>
                <a:schemeClr val="tx1"/>
              </a:solidFill>
            </a:endParaRPr>
          </a:p>
          <a:p>
            <a:pPr algn="r" rtl="1">
              <a:buClrTx/>
              <a:buSzPct val="100000"/>
              <a:buFont typeface="Arial" pitchFamily="34" charset="0"/>
              <a:buChar char="•"/>
            </a:pPr>
            <a:endParaRPr lang="en-US" sz="2800" b="0" dirty="0" smtClean="0">
              <a:solidFill>
                <a:schemeClr val="tx1"/>
              </a:solidFill>
            </a:endParaRPr>
          </a:p>
          <a:p>
            <a:pPr algn="r" rtl="1">
              <a:buClrTx/>
              <a:buSzPct val="100000"/>
              <a:buFont typeface="Arial" pitchFamily="34" charset="0"/>
              <a:buChar char="•"/>
            </a:pPr>
            <a:r>
              <a:rPr lang="ar-SA" sz="2800" b="0" dirty="0" smtClean="0">
                <a:solidFill>
                  <a:schemeClr val="tx1"/>
                </a:solidFill>
              </a:rPr>
              <a:t>يرغبون في مراجعة </a:t>
            </a:r>
            <a:r>
              <a:rPr lang="ar-EG" sz="2800" b="0" dirty="0" smtClean="0">
                <a:solidFill>
                  <a:schemeClr val="tx1"/>
                </a:solidFill>
              </a:rPr>
              <a:t>جيو</a:t>
            </a:r>
            <a:endParaRPr lang="en-US" sz="2800" b="0" dirty="0" smtClean="0">
              <a:solidFill>
                <a:schemeClr val="tx1"/>
              </a:solidFill>
            </a:endParaRPr>
          </a:p>
        </p:txBody>
      </p:sp>
      <p:pic>
        <p:nvPicPr>
          <p:cNvPr id="49156" name="Picture 4" descr="j0234687"/>
          <p:cNvPicPr>
            <a:picLocks noGrp="1" noChangeAspect="1" noChangeArrowheads="1" noCrop="1"/>
          </p:cNvPicPr>
          <p:nvPr>
            <p:ph type="media" sz="half" idx="2"/>
          </p:nvPr>
        </p:nvPicPr>
        <p:blipFill>
          <a:blip r:embed="rId3" cstate="print"/>
          <a:srcRect/>
          <a:stretch>
            <a:fillRect/>
          </a:stretch>
        </p:blipFill>
        <p:spPr>
          <a:xfrm>
            <a:off x="4724400" y="2438400"/>
            <a:ext cx="4081463" cy="24050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50878" y="300251"/>
            <a:ext cx="6416722" cy="587162"/>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SA" sz="3200" b="0" dirty="0" smtClean="0">
                <a:solidFill>
                  <a:schemeClr val="tx1"/>
                </a:solidFill>
              </a:rPr>
              <a:t>المستخدمون الأساسيون</a:t>
            </a:r>
            <a:endParaRPr lang="en-US" sz="3200" b="0" dirty="0" smtClean="0">
              <a:solidFill>
                <a:schemeClr val="tx1"/>
              </a:solidFill>
            </a:endParaRPr>
          </a:p>
        </p:txBody>
      </p:sp>
      <p:sp>
        <p:nvSpPr>
          <p:cNvPr id="50179" name="Rectangle 3"/>
          <p:cNvSpPr>
            <a:spLocks noGrp="1" noChangeArrowheads="1"/>
          </p:cNvSpPr>
          <p:nvPr>
            <p:ph type="body" idx="1"/>
          </p:nvPr>
        </p:nvSpPr>
        <p:spPr>
          <a:xfrm>
            <a:off x="395287" y="1496140"/>
            <a:ext cx="8243745" cy="4411663"/>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a:buClrTx/>
              <a:buSzPct val="100000"/>
              <a:buFont typeface="Arial" pitchFamily="34" charset="0"/>
              <a:buChar char="•"/>
            </a:pPr>
            <a:endParaRPr lang="en-US" sz="2800" b="0" dirty="0" smtClean="0">
              <a:solidFill>
                <a:schemeClr val="tx1"/>
              </a:solidFill>
            </a:endParaRPr>
          </a:p>
          <a:p>
            <a:pPr algn="just" rtl="1">
              <a:buClrTx/>
              <a:buSzPct val="100000"/>
              <a:buFont typeface="Arial" pitchFamily="34" charset="0"/>
              <a:buChar char="•"/>
            </a:pPr>
            <a:r>
              <a:rPr lang="ar-SA" sz="2800" b="0" dirty="0" smtClean="0">
                <a:solidFill>
                  <a:schemeClr val="tx1"/>
                </a:solidFill>
              </a:rPr>
              <a:t>الفريق الأساسي للتقييم البيئي المتكامل (يمكن أن يتضمن صناع السياسات)</a:t>
            </a:r>
          </a:p>
          <a:p>
            <a:pPr algn="just" rtl="1">
              <a:buClrTx/>
              <a:buSzPct val="100000"/>
              <a:buFont typeface="Arial" pitchFamily="34" charset="0"/>
              <a:buChar char="•"/>
            </a:pPr>
            <a:endParaRPr lang="ar-SA" sz="2800" b="0" dirty="0" smtClean="0">
              <a:solidFill>
                <a:schemeClr val="tx1"/>
              </a:solidFill>
            </a:endParaRPr>
          </a:p>
          <a:p>
            <a:pPr algn="just" rtl="1">
              <a:buClrTx/>
              <a:buSzPct val="100000"/>
              <a:buFont typeface="Arial" pitchFamily="34" charset="0"/>
              <a:buChar char="•"/>
            </a:pPr>
            <a:r>
              <a:rPr lang="ar-SA" sz="2800" b="0" dirty="0" smtClean="0">
                <a:solidFill>
                  <a:schemeClr val="tx1"/>
                </a:solidFill>
              </a:rPr>
              <a:t>صناع السياسات والقرار </a:t>
            </a:r>
            <a:r>
              <a:rPr lang="ar-EG" sz="2800" b="0" dirty="0" smtClean="0">
                <a:solidFill>
                  <a:schemeClr val="tx1"/>
                </a:solidFill>
              </a:rPr>
              <a:t>الذين هم من </a:t>
            </a:r>
            <a:r>
              <a:rPr lang="ar-SA" sz="2800" b="0" dirty="0" smtClean="0">
                <a:solidFill>
                  <a:schemeClr val="tx1"/>
                </a:solidFill>
              </a:rPr>
              <a:t>المستخدمين الأساسيين للتقييم البيئي المتكامل</a:t>
            </a:r>
          </a:p>
          <a:p>
            <a:pPr algn="just" rtl="1">
              <a:buClrTx/>
              <a:buSzPct val="100000"/>
              <a:buFont typeface="Arial" pitchFamily="34" charset="0"/>
              <a:buChar char="•"/>
            </a:pPr>
            <a:endParaRPr lang="en-US" sz="2800" b="0" dirty="0" smtClean="0">
              <a:solidFill>
                <a:schemeClr val="tx1"/>
              </a:solidFill>
            </a:endParaRPr>
          </a:p>
          <a:p>
            <a:pPr algn="just" rtl="1">
              <a:buClrTx/>
              <a:buSzPct val="100000"/>
              <a:buFont typeface="Arial" pitchFamily="34" charset="0"/>
              <a:buChar char="•"/>
            </a:pPr>
            <a:r>
              <a:rPr lang="ar-SA" sz="2800" b="0" dirty="0" smtClean="0">
                <a:solidFill>
                  <a:schemeClr val="tx1"/>
                </a:solidFill>
              </a:rPr>
              <a:t>فريق التقويم (الخارجي و الداخلي أو أيهما)</a:t>
            </a:r>
            <a:endParaRPr lang="en-US" sz="2800" b="0" dirty="0" smtClean="0">
              <a:solidFill>
                <a:schemeClr val="tx1"/>
              </a:solidFill>
            </a:endParaRPr>
          </a:p>
          <a:p>
            <a:pPr algn="just" rtl="1">
              <a:buClrTx/>
              <a:buSzPct val="100000"/>
              <a:buFont typeface="Arial" pitchFamily="34" charset="0"/>
              <a:buChar char="•"/>
            </a:pPr>
            <a:endParaRPr lang="en-US" sz="2800" b="0" dirty="0" smtClean="0">
              <a:solidFill>
                <a:schemeClr val="tx1"/>
              </a:solidFill>
            </a:endParaRPr>
          </a:p>
          <a:p>
            <a:pPr algn="just" rtl="1">
              <a:buClrTx/>
              <a:buSzPct val="100000"/>
              <a:buFont typeface="Arial" pitchFamily="34" charset="0"/>
              <a:buChar char="•"/>
            </a:pPr>
            <a:endParaRPr lang="en-US" sz="2800" b="0" dirty="0" smtClean="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bwMode="auto">
          <a:xfrm>
            <a:off x="692150" y="323850"/>
            <a:ext cx="70104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SA" sz="2800" dirty="0" smtClean="0">
                <a:solidFill>
                  <a:schemeClr val="tx1"/>
                </a:solidFill>
              </a:rPr>
              <a:t/>
            </a:r>
            <a:br>
              <a:rPr lang="ar-SA" sz="2800" dirty="0" smtClean="0">
                <a:solidFill>
                  <a:schemeClr val="tx1"/>
                </a:solidFill>
              </a:rPr>
            </a:br>
            <a:r>
              <a:rPr lang="ar-SA" sz="2800" dirty="0" smtClean="0">
                <a:solidFill>
                  <a:schemeClr val="tx1"/>
                </a:solidFill>
              </a:rPr>
              <a:t>تمرين 3: تحديد المستخدمين</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smtClean="0">
              <a:solidFill>
                <a:schemeClr val="tx1"/>
              </a:solidFill>
            </a:endParaRPr>
          </a:p>
        </p:txBody>
      </p:sp>
      <p:sp>
        <p:nvSpPr>
          <p:cNvPr id="51203" name="Content Placeholder 2"/>
          <p:cNvSpPr>
            <a:spLocks noGrp="1"/>
          </p:cNvSpPr>
          <p:nvPr>
            <p:ph idx="4294967295"/>
          </p:nvPr>
        </p:nvSpPr>
        <p:spPr>
          <a:xfrm>
            <a:off x="444500" y="1487606"/>
            <a:ext cx="8216900" cy="4722694"/>
          </a:xfrm>
        </p:spPr>
        <p:txBody>
          <a:bodyPr/>
          <a:lstStyle/>
          <a:p>
            <a:pPr algn="just" rtl="1"/>
            <a:r>
              <a:rPr lang="ar-SA" sz="2400" dirty="0" smtClean="0">
                <a:solidFill>
                  <a:srgbClr val="009900"/>
                </a:solidFill>
              </a:rPr>
              <a:t>يتمثل الغرض من هذا التمرين في تحديد المستخد</a:t>
            </a:r>
            <a:r>
              <a:rPr lang="ar-EG" sz="2400" dirty="0" smtClean="0">
                <a:solidFill>
                  <a:srgbClr val="009900"/>
                </a:solidFill>
              </a:rPr>
              <a:t>م</a:t>
            </a:r>
            <a:r>
              <a:rPr lang="ar-SA" sz="2400" dirty="0" smtClean="0">
                <a:solidFill>
                  <a:srgbClr val="009900"/>
                </a:solidFill>
              </a:rPr>
              <a:t>ين الأساسيين لرصد وتقويم </a:t>
            </a:r>
            <a:r>
              <a:rPr lang="ar-EG" sz="2400" dirty="0" smtClean="0">
                <a:solidFill>
                  <a:srgbClr val="009900"/>
                </a:solidFill>
              </a:rPr>
              <a:t>عملية </a:t>
            </a:r>
            <a:r>
              <a:rPr lang="ar-SA" sz="2400" dirty="0" smtClean="0">
                <a:solidFill>
                  <a:srgbClr val="009900"/>
                </a:solidFill>
              </a:rPr>
              <a:t>التقييم البيئي المتكامل.</a:t>
            </a:r>
            <a:endParaRPr lang="ar-EG" sz="2400" dirty="0" smtClean="0">
              <a:solidFill>
                <a:srgbClr val="009900"/>
              </a:solidFill>
            </a:endParaRPr>
          </a:p>
          <a:p>
            <a:pPr algn="just" rtl="1">
              <a:buFontTx/>
              <a:buNone/>
            </a:pPr>
            <a:r>
              <a:rPr lang="ar-SA" sz="2400" dirty="0" smtClean="0"/>
              <a:t>1- اطلب من المشارك</a:t>
            </a:r>
            <a:r>
              <a:rPr lang="ar-EG" sz="2400" dirty="0" smtClean="0"/>
              <a:t>ي</a:t>
            </a:r>
            <a:r>
              <a:rPr lang="ar-SA" sz="2400" dirty="0" smtClean="0"/>
              <a:t>ن أن يضعوا قائمة بأسماء ومناصب وإدارات المستخدم</a:t>
            </a:r>
            <a:r>
              <a:rPr lang="ar-EG" sz="2400" dirty="0" smtClean="0"/>
              <a:t>ي</a:t>
            </a:r>
            <a:r>
              <a:rPr lang="ar-SA" sz="2400" dirty="0" smtClean="0"/>
              <a:t>ن المحتملين لنتائج الرصد والتقويم (مجموعات صغيرة. الزمن: 5 دقائق).</a:t>
            </a:r>
          </a:p>
          <a:p>
            <a:pPr algn="just" rtl="1">
              <a:buFontTx/>
              <a:buNone/>
            </a:pPr>
            <a:endParaRPr lang="ar-SA" sz="2400" dirty="0" smtClean="0"/>
          </a:p>
          <a:p>
            <a:pPr algn="just" rtl="1">
              <a:buFontTx/>
              <a:buNone/>
            </a:pPr>
            <a:r>
              <a:rPr lang="ar-SA" sz="2400" dirty="0" smtClean="0"/>
              <a:t>2- اطلب من المشاركين تسجيل اهتمامات المستخدمين الأساسي</a:t>
            </a:r>
            <a:r>
              <a:rPr lang="ar-BH" sz="2400" dirty="0" smtClean="0"/>
              <a:t>ي</a:t>
            </a:r>
            <a:r>
              <a:rPr lang="ar-SA" sz="2400" dirty="0" smtClean="0"/>
              <a:t>ن المحتملين بالنسبة لاستخدام البيانات الصادرة عن الرصد والتقويم وقياس الأثر، وما إذا كانوا مفوضين بمراجعة عملية التقييم البيئي المتكامل (مجموعات صغيرة. الزمن: 5 دقائق).</a:t>
            </a:r>
          </a:p>
          <a:p>
            <a:pPr algn="just" rtl="1">
              <a:buFontTx/>
              <a:buNone/>
            </a:pPr>
            <a:endParaRPr lang="ar-SA" sz="2400" dirty="0" smtClean="0"/>
          </a:p>
          <a:p>
            <a:pPr algn="just" rtl="1">
              <a:buFontTx/>
              <a:buNone/>
            </a:pPr>
            <a:r>
              <a:rPr lang="ar-SA" sz="2400" dirty="0" smtClean="0"/>
              <a:t>3- اطلب من مجموعتين أو ثلاث </a:t>
            </a:r>
            <a:r>
              <a:rPr lang="ar-BH" sz="2400" dirty="0" smtClean="0"/>
              <a:t>مجموعات </a:t>
            </a:r>
            <a:r>
              <a:rPr lang="ar-SA" sz="2400" dirty="0" smtClean="0"/>
              <a:t>صغيرة عرض ما كتبوه بشأن الأفراد الذين وقع اختيارهم عليهم، ثم قارن النتائج (المجموعة الكبرى كلها). (الزمن: 10 دقائق)</a:t>
            </a:r>
            <a:endParaRPr lang="en-US" sz="2400" dirty="0" smtClean="0"/>
          </a:p>
          <a:p>
            <a:pPr algn="just" rtl="1">
              <a:buFontTx/>
              <a:buNone/>
            </a:pPr>
            <a:endParaRPr lang="en-US" sz="2400" i="1" dirty="0" smtClean="0">
              <a:solidFill>
                <a:srgbClr val="009900"/>
              </a:solidFill>
            </a:endParaRPr>
          </a:p>
          <a:p>
            <a:pPr algn="just">
              <a:buFontTx/>
              <a:buNone/>
            </a:pPr>
            <a:endParaRPr lang="en-US" sz="24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34872" y="218364"/>
            <a:ext cx="7010400" cy="715963"/>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SA" b="0" dirty="0" smtClean="0">
                <a:solidFill>
                  <a:schemeClr val="tx1"/>
                </a:solidFill>
              </a:rPr>
              <a:t>منفذو التقويم </a:t>
            </a:r>
            <a:endParaRPr lang="en-US" b="0" dirty="0" smtClean="0">
              <a:solidFill>
                <a:schemeClr val="tx1"/>
              </a:solidFill>
            </a:endParaRPr>
          </a:p>
        </p:txBody>
      </p:sp>
      <p:sp>
        <p:nvSpPr>
          <p:cNvPr id="52227" name="Rectangle 3"/>
          <p:cNvSpPr>
            <a:spLocks noGrp="1" noChangeArrowheads="1"/>
          </p:cNvSpPr>
          <p:nvPr>
            <p:ph type="body" idx="1"/>
          </p:nvPr>
        </p:nvSpPr>
        <p:spPr>
          <a:xfrm>
            <a:off x="285750" y="1405718"/>
            <a:ext cx="8366932" cy="4461681"/>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a:lnSpc>
                <a:spcPct val="90000"/>
              </a:lnSpc>
              <a:buClrTx/>
              <a:buSzPct val="100000"/>
              <a:buFont typeface="Arial" pitchFamily="34" charset="0"/>
              <a:buChar char="•"/>
            </a:pPr>
            <a:endParaRPr lang="en-US" sz="2800" b="0" dirty="0" smtClean="0">
              <a:solidFill>
                <a:schemeClr val="tx1"/>
              </a:solidFill>
            </a:endParaRPr>
          </a:p>
          <a:p>
            <a:pPr algn="just" rtl="1">
              <a:buClrTx/>
              <a:buSzPct val="100000"/>
              <a:buFont typeface="Arial" pitchFamily="34" charset="0"/>
              <a:buChar char="•"/>
            </a:pPr>
            <a:r>
              <a:rPr lang="ar-SA" sz="2800" b="0" dirty="0" smtClean="0">
                <a:solidFill>
                  <a:schemeClr val="tx1"/>
                </a:solidFill>
              </a:rPr>
              <a:t>مجموعة عمل صغيرة للتقويم الداخلي (تضم الفريق الأساسي لعملية التقييم البيئي المتكامل، وهو الأمر الذي يوصى به).</a:t>
            </a:r>
          </a:p>
          <a:p>
            <a:pPr algn="just" rtl="1">
              <a:buClrTx/>
              <a:buSzPct val="100000"/>
              <a:buFont typeface="Arial" pitchFamily="34" charset="0"/>
              <a:buChar char="•"/>
            </a:pPr>
            <a:endParaRPr lang="ar-SA" sz="2800" b="0" dirty="0" smtClean="0">
              <a:solidFill>
                <a:schemeClr val="tx1"/>
              </a:solidFill>
            </a:endParaRPr>
          </a:p>
          <a:p>
            <a:pPr algn="just" rtl="1">
              <a:buClrTx/>
              <a:buSzPct val="100000"/>
              <a:buFont typeface="Arial" pitchFamily="34" charset="0"/>
              <a:buChar char="•"/>
            </a:pPr>
            <a:r>
              <a:rPr lang="ar-EG" sz="2800" b="0" dirty="0" smtClean="0">
                <a:solidFill>
                  <a:schemeClr val="tx1"/>
                </a:solidFill>
              </a:rPr>
              <a:t>منفذو التقويم من الخارج (الاستشاريون ومنفذو التقويم من الداخل لعملية أخرى من عمليات التقييم البيئي المتكامل).</a:t>
            </a:r>
          </a:p>
          <a:p>
            <a:pPr algn="just" rtl="1">
              <a:buClrTx/>
              <a:buSzPct val="100000"/>
              <a:buFont typeface="Arial" pitchFamily="34" charset="0"/>
              <a:buChar char="•"/>
            </a:pPr>
            <a:endParaRPr lang="ar-EG" sz="2800" b="0" dirty="0" smtClean="0">
              <a:solidFill>
                <a:schemeClr val="tx1"/>
              </a:solidFill>
            </a:endParaRPr>
          </a:p>
          <a:p>
            <a:pPr algn="just" rtl="1">
              <a:buClrTx/>
              <a:buSzPct val="100000"/>
              <a:buFont typeface="Arial" pitchFamily="34" charset="0"/>
              <a:buChar char="•"/>
            </a:pPr>
            <a:r>
              <a:rPr lang="ar-EG" sz="2800" b="0" dirty="0" smtClean="0">
                <a:solidFill>
                  <a:schemeClr val="tx1"/>
                </a:solidFill>
              </a:rPr>
              <a:t>مزيج من الأطراف الداخلية والخارجية. </a:t>
            </a:r>
            <a:endParaRPr lang="en-US" sz="2800" b="0" dirty="0" smtClean="0">
              <a:solidFill>
                <a:schemeClr val="tx1"/>
              </a:solidFill>
            </a:endParaRPr>
          </a:p>
          <a:p>
            <a:pPr algn="just" rtl="1">
              <a:lnSpc>
                <a:spcPct val="90000"/>
              </a:lnSpc>
              <a:buClrTx/>
              <a:buSzPct val="100000"/>
              <a:buFont typeface="Arial" pitchFamily="34" charset="0"/>
              <a:buChar char="•"/>
            </a:pPr>
            <a:endParaRPr lang="en-US" sz="2800" b="0" dirty="0" smtClean="0">
              <a:solidFill>
                <a:schemeClr val="tx1"/>
              </a:solidFill>
            </a:endParaRPr>
          </a:p>
          <a:p>
            <a:pPr algn="just" rtl="1">
              <a:lnSpc>
                <a:spcPct val="90000"/>
              </a:lnSpc>
              <a:buClrTx/>
              <a:buSzPct val="100000"/>
              <a:buFont typeface="Arial" pitchFamily="34" charset="0"/>
              <a:buChar char="•"/>
            </a:pPr>
            <a:endParaRPr lang="en-US" sz="2800" b="0" dirty="0" smtClean="0">
              <a:solidFill>
                <a:schemeClr val="tx1"/>
              </a:solidFill>
            </a:endParaRPr>
          </a:p>
          <a:p>
            <a:pPr algn="just" rtl="1">
              <a:lnSpc>
                <a:spcPct val="90000"/>
              </a:lnSpc>
              <a:buClrTx/>
              <a:buSzPct val="100000"/>
              <a:buFont typeface="Arial" pitchFamily="34" charset="0"/>
              <a:buChar char="•"/>
            </a:pPr>
            <a:endParaRPr lang="en-US" sz="2800" b="0" dirty="0" smtClean="0">
              <a:solidFill>
                <a:schemeClr val="tx1"/>
              </a:solidFill>
            </a:endParaRPr>
          </a:p>
          <a:p>
            <a:pPr algn="just" rtl="1">
              <a:lnSpc>
                <a:spcPct val="90000"/>
              </a:lnSpc>
              <a:buClrTx/>
              <a:buSzPct val="100000"/>
              <a:buFont typeface="Arial" pitchFamily="34" charset="0"/>
              <a:buChar char="•"/>
            </a:pPr>
            <a:endParaRPr lang="en-US" sz="2800" b="0" dirty="0" smtClean="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749300" y="211138"/>
            <a:ext cx="70104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en-US" sz="2800" b="0" dirty="0" smtClean="0">
                <a:solidFill>
                  <a:schemeClr val="tx1"/>
                </a:solidFill>
              </a:rPr>
              <a:t/>
            </a:r>
            <a:br>
              <a:rPr lang="en-US" sz="2800" b="0" dirty="0" smtClean="0">
                <a:solidFill>
                  <a:schemeClr val="tx1"/>
                </a:solidFill>
              </a:rPr>
            </a:br>
            <a:r>
              <a:rPr lang="ar-EG" sz="2800" b="0" dirty="0" smtClean="0">
                <a:solidFill>
                  <a:schemeClr val="tx1"/>
                </a:solidFill>
              </a:rPr>
              <a:t>تمرين 4: تحديد منفذي التقويم </a:t>
            </a:r>
            <a:r>
              <a:rPr lang="en-US" sz="2400" b="0" dirty="0" smtClean="0">
                <a:solidFill>
                  <a:schemeClr val="tx1"/>
                </a:solidFill>
              </a:rPr>
              <a:t/>
            </a:r>
            <a:br>
              <a:rPr lang="en-US" sz="2400" b="0" dirty="0" smtClean="0">
                <a:solidFill>
                  <a:schemeClr val="tx1"/>
                </a:solidFill>
              </a:rPr>
            </a:br>
            <a:r>
              <a:rPr lang="en-US" sz="2800" b="0" dirty="0" smtClean="0">
                <a:solidFill>
                  <a:schemeClr val="tx1"/>
                </a:solidFill>
              </a:rPr>
              <a:t>.</a:t>
            </a:r>
          </a:p>
        </p:txBody>
      </p:sp>
      <p:sp>
        <p:nvSpPr>
          <p:cNvPr id="53251" name="Content Placeholder 2"/>
          <p:cNvSpPr>
            <a:spLocks noGrp="1"/>
          </p:cNvSpPr>
          <p:nvPr>
            <p:ph idx="4294967295"/>
          </p:nvPr>
        </p:nvSpPr>
        <p:spPr>
          <a:xfrm>
            <a:off x="419100" y="1400792"/>
            <a:ext cx="8229600" cy="5111750"/>
          </a:xfrm>
          <a:noFill/>
          <a:ln w="9525">
            <a:noFill/>
            <a:miter lim="800000"/>
            <a:headEnd/>
            <a:tailEnd/>
          </a:ln>
        </p:spPr>
        <p:txBody>
          <a:bodyPr vert="horz" wrap="square" lIns="91440" tIns="45720" rIns="91440" bIns="45720" numCol="1" anchor="t" anchorCtr="0" compatLnSpc="1">
            <a:prstTxWarp prst="textNoShape">
              <a:avLst/>
            </a:prstTxWarp>
          </a:bodyPr>
          <a:lstStyle/>
          <a:p>
            <a:pPr indent="-1588" algn="just" rtl="1">
              <a:buClrTx/>
              <a:buNone/>
            </a:pPr>
            <a:r>
              <a:rPr lang="ar-EG" sz="2800" b="0" dirty="0" smtClean="0">
                <a:solidFill>
                  <a:schemeClr val="tx1"/>
                </a:solidFill>
              </a:rPr>
              <a:t>يتمثل الغرض من هذا التمرين في تحديد منفذي التقويم  المسؤولين عن الرصد والتقويم لتقييم البيئة المتكامل خاصتك:</a:t>
            </a:r>
          </a:p>
          <a:p>
            <a:pPr algn="just" rtl="1">
              <a:buClrTx/>
              <a:buFont typeface="Arial" pitchFamily="34" charset="0"/>
              <a:buChar char="•"/>
            </a:pPr>
            <a:endParaRPr lang="ar-EG" sz="2800" b="0" dirty="0" smtClean="0">
              <a:solidFill>
                <a:schemeClr val="tx1"/>
              </a:solidFill>
            </a:endParaRPr>
          </a:p>
          <a:p>
            <a:pPr marL="804863" indent="-463550" algn="just" rtl="1">
              <a:buClrTx/>
              <a:buNone/>
            </a:pPr>
            <a:r>
              <a:rPr lang="ar-EG" sz="2800" b="0" dirty="0" smtClean="0">
                <a:solidFill>
                  <a:schemeClr val="tx1"/>
                </a:solidFill>
              </a:rPr>
              <a:t>1- اطلب من المشاركين أن يقوموا باختيار نوع المقيمين الذين سوف يستعينون بهم للرصد والتقويم وتقديم تبريرهم لقرار الاختيار هذا، فهل يستعينون بمقيم خارجي أم داخلي أم مزيج من النوعين. اطلب منهم أن يقترحوا بعض الأسماء إن أمكن (مجموعات صغيرة. الزمن: 10 دقائق)</a:t>
            </a:r>
          </a:p>
          <a:p>
            <a:pPr algn="just" rtl="1">
              <a:buClrTx/>
              <a:buFont typeface="Arial" pitchFamily="34" charset="0"/>
              <a:buChar char="•"/>
            </a:pPr>
            <a:endParaRPr lang="en-US" sz="2800" b="0" dirty="0" smtClean="0">
              <a:solidFill>
                <a:schemeClr val="tx1"/>
              </a:solidFill>
            </a:endParaRPr>
          </a:p>
          <a:p>
            <a:pPr marL="804863" indent="-409575" algn="just" rtl="1">
              <a:buClrTx/>
              <a:buNone/>
            </a:pPr>
            <a:r>
              <a:rPr lang="ar-EG" sz="2800" b="0" dirty="0" smtClean="0">
                <a:solidFill>
                  <a:schemeClr val="tx1"/>
                </a:solidFill>
              </a:rPr>
              <a:t>2- ابدأ في نقاش بالمجموعة العامة (المجموعة الكبيرة. الزمن: 10 دقائق)</a:t>
            </a:r>
            <a:endParaRPr lang="en-US" sz="2800" b="0" dirty="0" smtClean="0">
              <a:solidFill>
                <a:schemeClr val="tx1"/>
              </a:solidFill>
            </a:endParaRPr>
          </a:p>
          <a:p>
            <a:pPr algn="just" rtl="1">
              <a:buClrTx/>
              <a:buFont typeface="Arial" pitchFamily="34" charset="0"/>
              <a:buChar char="•"/>
            </a:pPr>
            <a:endParaRPr lang="en-US" sz="2800" b="0" dirty="0" smtClean="0">
              <a:solidFill>
                <a:schemeClr val="tx1"/>
              </a:solidFill>
            </a:endParaRPr>
          </a:p>
          <a:p>
            <a:pPr algn="just" rtl="1">
              <a:buClrTx/>
              <a:buFont typeface="Arial" pitchFamily="34" charset="0"/>
              <a:buChar char="•"/>
            </a:pPr>
            <a:endParaRPr lang="en-US" sz="28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250">
                                            <p:txEl>
                                              <p:charRg st="4294967295" end="4294967295"/>
                                            </p:txEl>
                                          </p:spTgt>
                                        </p:tgtEl>
                                        <p:attrNameLst>
                                          <p:attrName>style.visibility</p:attrName>
                                        </p:attrNameLst>
                                      </p:cBhvr>
                                      <p:to>
                                        <p:strVal val="visible"/>
                                      </p:to>
                                    </p:set>
                                    <p:animEffect transition="in" filter="fade">
                                      <p:cBhvr>
                                        <p:cTn id="7" dur="2000"/>
                                        <p:tgtEl>
                                          <p:spTgt spid="53250">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wipe(left)">
                                      <p:cBhvr>
                                        <p:cTn id="12" dur="500"/>
                                        <p:tgtEl>
                                          <p:spTgt spid="532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wipe(left)">
                                      <p:cBhvr>
                                        <p:cTn id="17" dur="500"/>
                                        <p:tgtEl>
                                          <p:spTgt spid="53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251">
                                            <p:txEl>
                                              <p:pRg st="4" end="4"/>
                                            </p:txEl>
                                          </p:spTgt>
                                        </p:tgtEl>
                                        <p:attrNameLst>
                                          <p:attrName>style.visibility</p:attrName>
                                        </p:attrNameLst>
                                      </p:cBhvr>
                                      <p:to>
                                        <p:strVal val="visible"/>
                                      </p:to>
                                    </p:set>
                                    <p:animEffect transition="in" filter="wipe(left)">
                                      <p:cBhvr>
                                        <p:cTn id="22"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95300" y="0"/>
            <a:ext cx="7239000" cy="930275"/>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SA" altLang="ja-JP" sz="3200" b="0" dirty="0" smtClean="0">
                <a:solidFill>
                  <a:schemeClr val="tx1"/>
                </a:solidFill>
              </a:rPr>
              <a:t>تحديد الهدف من الرصد والتقييم خاصتك</a:t>
            </a:r>
            <a:r>
              <a:rPr lang="en-US" altLang="ja-JP" sz="3200" b="0" dirty="0" smtClean="0">
                <a:solidFill>
                  <a:schemeClr val="tx1"/>
                </a:solidFill>
              </a:rPr>
              <a:t> </a:t>
            </a:r>
            <a:endParaRPr lang="en-US" sz="3200" b="0" dirty="0" smtClean="0">
              <a:solidFill>
                <a:schemeClr val="tx1"/>
              </a:solidFill>
            </a:endParaRPr>
          </a:p>
        </p:txBody>
      </p:sp>
      <p:sp>
        <p:nvSpPr>
          <p:cNvPr id="54275" name="Rectangle 3"/>
          <p:cNvSpPr>
            <a:spLocks noGrp="1" noChangeArrowheads="1"/>
          </p:cNvSpPr>
          <p:nvPr>
            <p:ph type="body" idx="1"/>
          </p:nvPr>
        </p:nvSpPr>
        <p:spPr>
          <a:xfrm>
            <a:off x="354842" y="1447800"/>
            <a:ext cx="7676321" cy="5105400"/>
          </a:xfrm>
          <a:noFill/>
          <a:ln w="9525">
            <a:noFill/>
            <a:miter lim="800000"/>
            <a:headEnd/>
            <a:tailEnd/>
          </a:ln>
        </p:spPr>
        <p:txBody>
          <a:bodyPr vert="horz" wrap="square" lIns="91440" tIns="45720" rIns="91440" bIns="45720" numCol="1" anchor="t" anchorCtr="0" compatLnSpc="1">
            <a:prstTxWarp prst="textNoShape">
              <a:avLst/>
            </a:prstTxWarp>
          </a:bodyPr>
          <a:lstStyle/>
          <a:p>
            <a:pPr algn="r" rtl="1">
              <a:lnSpc>
                <a:spcPct val="90000"/>
              </a:lnSpc>
              <a:buClrTx/>
              <a:buSzPct val="100000"/>
              <a:buFont typeface="Arial" pitchFamily="34" charset="0"/>
              <a:buChar char="•"/>
            </a:pPr>
            <a:r>
              <a:rPr lang="ar-SA" altLang="ja-JP" sz="2800" b="0" i="1" dirty="0" smtClean="0">
                <a:solidFill>
                  <a:srgbClr val="FF0000"/>
                </a:solidFill>
              </a:rPr>
              <a:t>الإدارة الفعالة للعلاقات:</a:t>
            </a:r>
            <a:endParaRPr lang="en-US" altLang="ja-JP" sz="2800" b="0" i="1" dirty="0" smtClean="0">
              <a:solidFill>
                <a:srgbClr val="FF0000"/>
              </a:solidFill>
            </a:endParaRPr>
          </a:p>
          <a:p>
            <a:pPr marL="342900" lvl="1" indent="-342900" algn="r" rtl="1">
              <a:lnSpc>
                <a:spcPct val="90000"/>
              </a:lnSpc>
              <a:buSzPct val="100000"/>
              <a:buFont typeface="Arial" pitchFamily="34" charset="0"/>
              <a:buChar char="•"/>
            </a:pPr>
            <a:r>
              <a:rPr lang="ar-SA" altLang="ja-JP" b="0" dirty="0" smtClean="0">
                <a:solidFill>
                  <a:schemeClr val="tx1"/>
                </a:solidFill>
                <a:ea typeface="+mn-ea"/>
              </a:rPr>
              <a:t>قياس التغيير في فكر صناع السياسات وأفعالهم.</a:t>
            </a:r>
            <a:endParaRPr lang="en-US" altLang="ja-JP" b="0" dirty="0" smtClean="0">
              <a:solidFill>
                <a:schemeClr val="tx1"/>
              </a:solidFill>
              <a:ea typeface="+mn-ea"/>
            </a:endParaRPr>
          </a:p>
          <a:p>
            <a:pPr marL="342900" lvl="1" indent="-342900" algn="r" rtl="1">
              <a:lnSpc>
                <a:spcPct val="90000"/>
              </a:lnSpc>
              <a:buSzPct val="100000"/>
              <a:buFont typeface="Arial" pitchFamily="34" charset="0"/>
              <a:buChar char="•"/>
            </a:pPr>
            <a:endParaRPr lang="en-US" altLang="ja-JP" b="0" dirty="0" smtClean="0">
              <a:solidFill>
                <a:schemeClr val="tx1"/>
              </a:solidFill>
              <a:ea typeface="+mn-ea"/>
            </a:endParaRPr>
          </a:p>
          <a:p>
            <a:pPr algn="r" rtl="1">
              <a:lnSpc>
                <a:spcPct val="90000"/>
              </a:lnSpc>
              <a:buClrTx/>
              <a:buSzPct val="100000"/>
              <a:buFont typeface="Arial" pitchFamily="34" charset="0"/>
              <a:buChar char="•"/>
            </a:pPr>
            <a:r>
              <a:rPr lang="ar-SA" altLang="ja-JP" sz="2800" b="0" i="1" dirty="0" smtClean="0">
                <a:solidFill>
                  <a:srgbClr val="FF0000"/>
                </a:solidFill>
              </a:rPr>
              <a:t>الإدارة الفعالة للمعرفة:</a:t>
            </a:r>
            <a:endParaRPr lang="en-US" altLang="ja-JP" sz="2800" b="0" i="1" dirty="0" smtClean="0">
              <a:solidFill>
                <a:srgbClr val="FF0000"/>
              </a:solidFill>
            </a:endParaRPr>
          </a:p>
          <a:p>
            <a:pPr marL="342900" lvl="1" indent="-342900" algn="r" rtl="1">
              <a:lnSpc>
                <a:spcPct val="90000"/>
              </a:lnSpc>
              <a:buSzPct val="100000"/>
              <a:buFont typeface="Arial" pitchFamily="34" charset="0"/>
              <a:buChar char="•"/>
            </a:pPr>
            <a:r>
              <a:rPr lang="en-US" altLang="ja-JP" b="0" dirty="0" smtClean="0">
                <a:solidFill>
                  <a:schemeClr val="tx1"/>
                </a:solidFill>
                <a:ea typeface="+mn-ea"/>
              </a:rPr>
              <a:t> </a:t>
            </a:r>
            <a:r>
              <a:rPr lang="ar-SA" altLang="ja-JP" b="0" dirty="0" smtClean="0">
                <a:solidFill>
                  <a:schemeClr val="tx1"/>
                </a:solidFill>
                <a:ea typeface="+mn-ea"/>
              </a:rPr>
              <a:t>قياس أهمية تقرير التقييم البيئي المتكامل، ومصداقيته وشرعيته.</a:t>
            </a:r>
            <a:endParaRPr lang="en-US" altLang="ja-JP" b="0" dirty="0" smtClean="0">
              <a:solidFill>
                <a:schemeClr val="tx1"/>
              </a:solidFill>
              <a:ea typeface="+mn-ea"/>
            </a:endParaRPr>
          </a:p>
          <a:p>
            <a:pPr marL="342900" lvl="1" indent="-342900" algn="r" rtl="1">
              <a:lnSpc>
                <a:spcPct val="90000"/>
              </a:lnSpc>
              <a:buSzPct val="100000"/>
              <a:buFont typeface="Arial" pitchFamily="34" charset="0"/>
              <a:buChar char="•"/>
            </a:pPr>
            <a:endParaRPr lang="en-US" altLang="ja-JP" b="0" dirty="0" smtClean="0">
              <a:solidFill>
                <a:schemeClr val="tx1"/>
              </a:solidFill>
              <a:ea typeface="+mn-ea"/>
            </a:endParaRPr>
          </a:p>
          <a:p>
            <a:pPr algn="r" rtl="1">
              <a:lnSpc>
                <a:spcPct val="90000"/>
              </a:lnSpc>
              <a:buClrTx/>
              <a:buSzPct val="100000"/>
              <a:buFont typeface="Arial" pitchFamily="34" charset="0"/>
              <a:buChar char="•"/>
            </a:pPr>
            <a:r>
              <a:rPr lang="ar-SA" altLang="ja-JP" sz="2800" b="0" i="1" dirty="0" smtClean="0">
                <a:solidFill>
                  <a:srgbClr val="FF0000"/>
                </a:solidFill>
              </a:rPr>
              <a:t>الإدارة الفعالة للفرص:</a:t>
            </a:r>
            <a:endParaRPr lang="en-US" altLang="ja-JP" sz="2800" b="0" i="1" dirty="0" smtClean="0">
              <a:solidFill>
                <a:srgbClr val="FF0000"/>
              </a:solidFill>
            </a:endParaRPr>
          </a:p>
          <a:p>
            <a:pPr marL="342900" lvl="1" indent="-342900" algn="r" rtl="1">
              <a:lnSpc>
                <a:spcPct val="90000"/>
              </a:lnSpc>
              <a:buSzPct val="100000"/>
              <a:buFont typeface="Arial" pitchFamily="34" charset="0"/>
              <a:buChar char="•"/>
            </a:pPr>
            <a:r>
              <a:rPr lang="ar-SA" altLang="ja-JP" b="0" dirty="0" smtClean="0">
                <a:solidFill>
                  <a:schemeClr val="tx1"/>
                </a:solidFill>
                <a:ea typeface="+mn-ea"/>
              </a:rPr>
              <a:t>قياس مدى تحقيق فرص الاتصال للنتائج المرجوة</a:t>
            </a:r>
            <a:endParaRPr lang="en-US" altLang="ja-JP" b="0" dirty="0" smtClean="0">
              <a:solidFill>
                <a:schemeClr val="tx1"/>
              </a:solidFill>
              <a:ea typeface="+mn-ea"/>
            </a:endParaRPr>
          </a:p>
          <a:p>
            <a:pPr marL="342900" lvl="1" indent="-342900" algn="r" rtl="1">
              <a:lnSpc>
                <a:spcPct val="90000"/>
              </a:lnSpc>
              <a:buSzPct val="100000"/>
              <a:buFont typeface="Arial" pitchFamily="34" charset="0"/>
              <a:buChar char="•"/>
            </a:pPr>
            <a:endParaRPr lang="en-US" altLang="ja-JP" b="0" dirty="0" smtClean="0">
              <a:solidFill>
                <a:schemeClr val="tx1"/>
              </a:solidFill>
              <a:ea typeface="+mn-ea"/>
            </a:endParaRPr>
          </a:p>
          <a:p>
            <a:pPr algn="r" rtl="1">
              <a:lnSpc>
                <a:spcPct val="90000"/>
              </a:lnSpc>
              <a:buClrTx/>
              <a:buSzPct val="100000"/>
              <a:buFont typeface="Arial" pitchFamily="34" charset="0"/>
              <a:buChar char="•"/>
            </a:pPr>
            <a:r>
              <a:rPr lang="ar-SA" altLang="ja-JP" sz="2800" b="0" i="1" dirty="0" smtClean="0">
                <a:solidFill>
                  <a:srgbClr val="FF0000"/>
                </a:solidFill>
              </a:rPr>
              <a:t>الانتهاء من الأنشطة الرئيسية والمخرجات المصاحبة في الموعد المحدد</a:t>
            </a:r>
            <a:endParaRPr lang="en-US" altLang="ja-JP" sz="2800" b="0" i="1" dirty="0" smtClean="0">
              <a:solidFill>
                <a:srgbClr val="FF0000"/>
              </a:solidFill>
            </a:endParaRPr>
          </a:p>
          <a:p>
            <a:pPr algn="r" rtl="1">
              <a:lnSpc>
                <a:spcPct val="90000"/>
              </a:lnSpc>
              <a:buClrTx/>
              <a:buSzPct val="100000"/>
              <a:buFont typeface="Arial" pitchFamily="34" charset="0"/>
              <a:buChar char="•"/>
            </a:pPr>
            <a:endParaRPr lang="en-US" sz="2800" b="0" dirty="0" smtClean="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857224" y="274638"/>
            <a:ext cx="6827864" cy="715962"/>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EG" altLang="ja-JP" sz="3200" b="0" dirty="0" smtClean="0">
                <a:solidFill>
                  <a:schemeClr val="tx1"/>
                </a:solidFill>
              </a:rPr>
              <a:t>نظرة على الجلسات الخاصة بالوحدة التدريبية 8</a:t>
            </a:r>
            <a:endParaRPr lang="en-US" altLang="ja-JP" sz="3200" b="0" dirty="0" smtClean="0">
              <a:solidFill>
                <a:schemeClr val="tx1"/>
              </a:solidFill>
            </a:endParaRPr>
          </a:p>
        </p:txBody>
      </p:sp>
      <p:sp>
        <p:nvSpPr>
          <p:cNvPr id="231427" name="Rectangle 3"/>
          <p:cNvSpPr>
            <a:spLocks noGrp="1" noChangeArrowheads="1"/>
          </p:cNvSpPr>
          <p:nvPr>
            <p:ph type="body" idx="4294967295"/>
          </p:nvPr>
        </p:nvSpPr>
        <p:spPr>
          <a:xfrm>
            <a:off x="457200" y="1600200"/>
            <a:ext cx="7840639" cy="4525963"/>
          </a:xfrm>
          <a:noFill/>
          <a:ln w="9525">
            <a:noFill/>
            <a:miter lim="800000"/>
            <a:headEnd/>
            <a:tailEnd/>
          </a:ln>
        </p:spPr>
        <p:txBody>
          <a:bodyPr vert="horz" wrap="square" lIns="91440" tIns="45720" rIns="91440" bIns="45720" numCol="1" anchor="t" anchorCtr="0" compatLnSpc="1">
            <a:prstTxWarp prst="textNoShape">
              <a:avLst/>
            </a:prstTxWarp>
          </a:bodyPr>
          <a:lstStyle/>
          <a:p>
            <a:pPr algn="r" rtl="1">
              <a:buClrTx/>
              <a:buSzPct val="100000"/>
              <a:buFont typeface="Arial" pitchFamily="34" charset="0"/>
              <a:buChar char="•"/>
            </a:pPr>
            <a:r>
              <a:rPr lang="ar-EG" b="0" dirty="0" smtClean="0">
                <a:solidFill>
                  <a:schemeClr val="tx1"/>
                </a:solidFill>
              </a:rPr>
              <a:t>مقدمة</a:t>
            </a:r>
          </a:p>
          <a:p>
            <a:pPr algn="r" rtl="1">
              <a:buClrTx/>
              <a:buSzPct val="100000"/>
              <a:buFont typeface="Arial" pitchFamily="34" charset="0"/>
              <a:buChar char="•"/>
            </a:pPr>
            <a:r>
              <a:rPr lang="ar-EG" b="0" dirty="0" smtClean="0">
                <a:solidFill>
                  <a:schemeClr val="tx1"/>
                </a:solidFill>
              </a:rPr>
              <a:t>أساس الرصد والتقويم المتسمان بالفعالية</a:t>
            </a:r>
          </a:p>
          <a:p>
            <a:pPr algn="r" rtl="1">
              <a:buClrTx/>
              <a:buSzPct val="100000"/>
              <a:buFont typeface="Arial" pitchFamily="34" charset="0"/>
              <a:buChar char="•"/>
            </a:pPr>
            <a:r>
              <a:rPr lang="ar-EG" b="0" dirty="0" smtClean="0">
                <a:solidFill>
                  <a:schemeClr val="tx1"/>
                </a:solidFill>
              </a:rPr>
              <a:t>الإطار، والخصائص والقياسات</a:t>
            </a:r>
          </a:p>
          <a:p>
            <a:pPr algn="r" rtl="1">
              <a:buClrTx/>
              <a:buSzPct val="100000"/>
              <a:buFont typeface="Arial" pitchFamily="34" charset="0"/>
              <a:buChar char="•"/>
            </a:pPr>
            <a:r>
              <a:rPr lang="ar-EG" b="0" dirty="0" smtClean="0">
                <a:solidFill>
                  <a:schemeClr val="tx1"/>
                </a:solidFill>
              </a:rPr>
              <a:t>مصفوفة التقييم الذاتي</a:t>
            </a:r>
          </a:p>
          <a:p>
            <a:pPr algn="r" rtl="1">
              <a:buClrTx/>
              <a:buSzPct val="100000"/>
              <a:buFont typeface="Arial" pitchFamily="34" charset="0"/>
              <a:buChar char="•"/>
            </a:pPr>
            <a:r>
              <a:rPr lang="ar-EG" b="0" dirty="0" smtClean="0">
                <a:solidFill>
                  <a:schemeClr val="tx1"/>
                </a:solidFill>
              </a:rPr>
              <a:t>فرص التحسين</a:t>
            </a:r>
            <a:endParaRPr lang="en-US" b="0" dirty="0" smtClean="0">
              <a:solidFill>
                <a:schemeClr val="tx1"/>
              </a:solidFill>
            </a:endParaRPr>
          </a:p>
          <a:p>
            <a:pPr algn="r" rtl="1">
              <a:buClrTx/>
              <a:buSzPct val="100000"/>
              <a:buFont typeface="Arial" pitchFamily="34" charset="0"/>
              <a:buChar char="•"/>
            </a:pPr>
            <a:endParaRPr lang="en-US" b="0" dirty="0" smtClean="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231427">
                                            <p:txEl>
                                              <p:pRg st="2" end="2"/>
                                            </p:txEl>
                                          </p:spTgt>
                                        </p:tgtEl>
                                        <p:attrNameLst>
                                          <p:attrName>style.visibility</p:attrName>
                                        </p:attrNameLst>
                                      </p:cBhvr>
                                      <p:to>
                                        <p:strVal val="visible"/>
                                      </p:to>
                                    </p:set>
                                    <p:animEffect transition="in" filter="wipe(left)">
                                      <p:cBhvr>
                                        <p:cTn id="17" dur="500"/>
                                        <p:tgtEl>
                                          <p:spTgt spid="231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231427">
                                            <p:txEl>
                                              <p:pRg st="3" end="3"/>
                                            </p:txEl>
                                          </p:spTgt>
                                        </p:tgtEl>
                                        <p:attrNameLst>
                                          <p:attrName>style.visibility</p:attrName>
                                        </p:attrNameLst>
                                      </p:cBhvr>
                                      <p:to>
                                        <p:strVal val="visible"/>
                                      </p:to>
                                    </p:set>
                                    <p:animEffect transition="in" filter="wipe(left)">
                                      <p:cBhvr>
                                        <p:cTn id="22" dur="500"/>
                                        <p:tgtEl>
                                          <p:spTgt spid="2314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231427">
                                            <p:txEl>
                                              <p:pRg st="4" end="4"/>
                                            </p:txEl>
                                          </p:spTgt>
                                        </p:tgtEl>
                                        <p:attrNameLst>
                                          <p:attrName>style.visibility</p:attrName>
                                        </p:attrNameLst>
                                      </p:cBhvr>
                                      <p:to>
                                        <p:strVal val="visible"/>
                                      </p:to>
                                    </p:set>
                                    <p:animEffect transition="in" filter="wipe(left)">
                                      <p:cBhvr>
                                        <p:cTn id="27" dur="500"/>
                                        <p:tgtEl>
                                          <p:spTgt spid="2314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1427">
                                            <p:txEl>
                                              <p:pRg st="0" end="0"/>
                                            </p:txEl>
                                          </p:spTgt>
                                        </p:tgtEl>
                                        <p:attrNameLst>
                                          <p:attrName>style.visibility</p:attrName>
                                        </p:attrNameLst>
                                      </p:cBhvr>
                                      <p:to>
                                        <p:strVal val="visible"/>
                                      </p:to>
                                    </p:set>
                                    <p:animEffect transition="in" filter="fade">
                                      <p:cBhvr>
                                        <p:cTn id="32" dur="3000"/>
                                        <p:tgtEl>
                                          <p:spTgt spid="2314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1427">
                                            <p:txEl>
                                              <p:pRg st="1" end="1"/>
                                            </p:txEl>
                                          </p:spTgt>
                                        </p:tgtEl>
                                        <p:attrNameLst>
                                          <p:attrName>style.visibility</p:attrName>
                                        </p:attrNameLst>
                                      </p:cBhvr>
                                      <p:to>
                                        <p:strVal val="visible"/>
                                      </p:to>
                                    </p:set>
                                    <p:animEffect transition="in" filter="fade">
                                      <p:cBhvr>
                                        <p:cTn id="37" dur="3000"/>
                                        <p:tgtEl>
                                          <p:spTgt spid="23142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1427">
                                            <p:txEl>
                                              <p:pRg st="2" end="2"/>
                                            </p:txEl>
                                          </p:spTgt>
                                        </p:tgtEl>
                                        <p:attrNameLst>
                                          <p:attrName>style.visibility</p:attrName>
                                        </p:attrNameLst>
                                      </p:cBhvr>
                                      <p:to>
                                        <p:strVal val="visible"/>
                                      </p:to>
                                    </p:set>
                                    <p:animEffect transition="in" filter="fade">
                                      <p:cBhvr>
                                        <p:cTn id="42" dur="3000"/>
                                        <p:tgtEl>
                                          <p:spTgt spid="23142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1427">
                                            <p:txEl>
                                              <p:pRg st="3" end="3"/>
                                            </p:txEl>
                                          </p:spTgt>
                                        </p:tgtEl>
                                        <p:attrNameLst>
                                          <p:attrName>style.visibility</p:attrName>
                                        </p:attrNameLst>
                                      </p:cBhvr>
                                      <p:to>
                                        <p:strVal val="visible"/>
                                      </p:to>
                                    </p:set>
                                    <p:animEffect transition="in" filter="fade">
                                      <p:cBhvr>
                                        <p:cTn id="47" dur="3000"/>
                                        <p:tgtEl>
                                          <p:spTgt spid="23142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1427">
                                            <p:txEl>
                                              <p:pRg st="4" end="4"/>
                                            </p:txEl>
                                          </p:spTgt>
                                        </p:tgtEl>
                                        <p:attrNameLst>
                                          <p:attrName>style.visibility</p:attrName>
                                        </p:attrNameLst>
                                      </p:cBhvr>
                                      <p:to>
                                        <p:strVal val="visible"/>
                                      </p:to>
                                    </p:set>
                                    <p:animEffect transition="in" filter="fade">
                                      <p:cBhvr>
                                        <p:cTn id="52" dur="3000"/>
                                        <p:tgtEl>
                                          <p:spTgt spid="231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P spid="231427" grpI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990600" y="287338"/>
            <a:ext cx="6540500" cy="569912"/>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EG" altLang="ja-JP" sz="3200" b="0" dirty="0" smtClean="0">
                <a:solidFill>
                  <a:schemeClr val="tx1"/>
                </a:solidFill>
              </a:rPr>
              <a:t>3- الخصائص والإطار والقياسات</a:t>
            </a:r>
            <a:endParaRPr lang="en-US" altLang="ja-JP" sz="3200" b="0" dirty="0" smtClean="0">
              <a:solidFill>
                <a:schemeClr val="tx1"/>
              </a:solidFill>
            </a:endParaRPr>
          </a:p>
        </p:txBody>
      </p:sp>
      <p:sp>
        <p:nvSpPr>
          <p:cNvPr id="51203" name="Content Placeholder 2"/>
          <p:cNvSpPr>
            <a:spLocks noGrp="1"/>
          </p:cNvSpPr>
          <p:nvPr>
            <p:ph idx="4294967295"/>
          </p:nvPr>
        </p:nvSpPr>
        <p:spPr>
          <a:xfrm>
            <a:off x="457200" y="1473200"/>
            <a:ext cx="7485797" cy="4525963"/>
          </a:xfrm>
        </p:spPr>
        <p:txBody>
          <a:bodyPr/>
          <a:lstStyle/>
          <a:p>
            <a:pPr algn="r" rtl="1">
              <a:buFont typeface="Wingdings 2" pitchFamily="18" charset="2"/>
              <a:buNone/>
            </a:pPr>
            <a:r>
              <a:rPr lang="ar-SA" sz="2800" b="0" dirty="0" smtClean="0">
                <a:solidFill>
                  <a:schemeClr val="tx1"/>
                </a:solidFill>
              </a:rPr>
              <a:t>هناك </a:t>
            </a:r>
            <a:r>
              <a:rPr lang="ar-SA" sz="3600" b="0" dirty="0" smtClean="0">
                <a:solidFill>
                  <a:schemeClr val="tx1"/>
                </a:solidFill>
              </a:rPr>
              <a:t>أربعة </a:t>
            </a:r>
            <a:r>
              <a:rPr lang="ar-SA" sz="2800" b="0" dirty="0" smtClean="0">
                <a:solidFill>
                  <a:schemeClr val="tx1"/>
                </a:solidFill>
              </a:rPr>
              <a:t>معايير للتقييمات الفعالة:</a:t>
            </a:r>
            <a:endParaRPr lang="en-US" sz="2800" b="0" dirty="0" smtClean="0">
              <a:solidFill>
                <a:schemeClr val="tx1"/>
              </a:solidFill>
            </a:endParaRPr>
          </a:p>
          <a:p>
            <a:pPr algn="r" rtl="1">
              <a:buFontTx/>
              <a:buNone/>
            </a:pPr>
            <a:r>
              <a:rPr lang="ar-SA" b="0" dirty="0" smtClean="0">
                <a:solidFill>
                  <a:schemeClr val="tx1"/>
                </a:solidFill>
              </a:rPr>
              <a:t>1- </a:t>
            </a:r>
            <a:r>
              <a:rPr lang="ar-EG" b="0" dirty="0" smtClean="0">
                <a:solidFill>
                  <a:schemeClr val="tx1"/>
                </a:solidFill>
              </a:rPr>
              <a:t>الاستفادة</a:t>
            </a:r>
            <a:endParaRPr lang="ar-SA" b="0" dirty="0" smtClean="0">
              <a:solidFill>
                <a:schemeClr val="tx1"/>
              </a:solidFill>
            </a:endParaRPr>
          </a:p>
          <a:p>
            <a:pPr algn="r" rtl="1">
              <a:buFontTx/>
              <a:buNone/>
            </a:pPr>
            <a:r>
              <a:rPr lang="ar-SA" b="0" dirty="0" smtClean="0">
                <a:solidFill>
                  <a:schemeClr val="tx1"/>
                </a:solidFill>
              </a:rPr>
              <a:t>2- جدوى</a:t>
            </a:r>
            <a:r>
              <a:rPr lang="ar-EG" b="0" dirty="0" smtClean="0">
                <a:solidFill>
                  <a:schemeClr val="tx1"/>
                </a:solidFill>
              </a:rPr>
              <a:t> التطبيق</a:t>
            </a:r>
            <a:endParaRPr lang="ar-SA" b="0" dirty="0" smtClean="0">
              <a:solidFill>
                <a:schemeClr val="tx1"/>
              </a:solidFill>
            </a:endParaRPr>
          </a:p>
          <a:p>
            <a:pPr algn="r" rtl="1">
              <a:buFontTx/>
              <a:buNone/>
            </a:pPr>
            <a:r>
              <a:rPr lang="ar-SA" b="0" dirty="0" smtClean="0">
                <a:solidFill>
                  <a:schemeClr val="tx1"/>
                </a:solidFill>
              </a:rPr>
              <a:t>3- الملاءمة</a:t>
            </a:r>
          </a:p>
          <a:p>
            <a:pPr algn="r" rtl="1">
              <a:buFontTx/>
              <a:buNone/>
            </a:pPr>
            <a:r>
              <a:rPr lang="ar-SA" b="0" dirty="0" smtClean="0">
                <a:solidFill>
                  <a:schemeClr val="tx1"/>
                </a:solidFill>
              </a:rPr>
              <a:t>4- الدقة </a:t>
            </a:r>
            <a:endParaRPr lang="ar-EG" b="0" dirty="0" smtClean="0">
              <a:solidFill>
                <a:schemeClr val="tx1"/>
              </a:solidFill>
            </a:endParaRPr>
          </a:p>
          <a:p>
            <a:pPr algn="r" rtl="1">
              <a:buFontTx/>
              <a:buNone/>
            </a:pPr>
            <a:r>
              <a:rPr lang="ar-EG" b="0" dirty="0" smtClean="0">
                <a:solidFill>
                  <a:schemeClr val="tx1"/>
                </a:solidFill>
              </a:rPr>
              <a:t>(1997</a:t>
            </a:r>
            <a:r>
              <a:rPr lang="en-US" b="0" dirty="0" smtClean="0">
                <a:solidFill>
                  <a:schemeClr val="tx1"/>
                </a:solidFill>
              </a:rPr>
              <a:t>Patton</a:t>
            </a:r>
            <a:r>
              <a:rPr lang="ar-EG" b="0" dirty="0" smtClean="0">
                <a:solidFill>
                  <a:schemeClr val="tx1"/>
                </a:solidFill>
              </a:rPr>
              <a:t>)</a:t>
            </a:r>
            <a:endParaRPr lang="en-US" b="0" dirty="0" smtClean="0">
              <a:solidFill>
                <a:schemeClr val="tx1"/>
              </a:solidFill>
            </a:endParaRPr>
          </a:p>
          <a:p>
            <a:pPr algn="r" rtl="1">
              <a:buFontTx/>
              <a:buNone/>
            </a:pPr>
            <a:endParaRPr lang="en-US"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2">
                                            <p:txEl>
                                              <p:charRg st="4294967295" end="4294967295"/>
                                            </p:txEl>
                                          </p:spTgt>
                                        </p:tgtEl>
                                        <p:attrNameLst>
                                          <p:attrName>style.visibility</p:attrName>
                                        </p:attrNameLst>
                                      </p:cBhvr>
                                      <p:to>
                                        <p:strVal val="visible"/>
                                      </p:to>
                                    </p:set>
                                    <p:animEffect transition="in" filter="fade">
                                      <p:cBhvr>
                                        <p:cTn id="7" dur="2000"/>
                                        <p:tgtEl>
                                          <p:spTgt spid="51202">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wipe(left)">
                                      <p:cBhvr>
                                        <p:cTn id="12" dur="500"/>
                                        <p:tgtEl>
                                          <p:spTgt spid="51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wipe(left)">
                                      <p:cBhvr>
                                        <p:cTn id="17" dur="500"/>
                                        <p:tgtEl>
                                          <p:spTgt spid="512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03">
                                            <p:txEl>
                                              <p:pRg st="2" end="2"/>
                                            </p:txEl>
                                          </p:spTgt>
                                        </p:tgtEl>
                                        <p:attrNameLst>
                                          <p:attrName>style.visibility</p:attrName>
                                        </p:attrNameLst>
                                      </p:cBhvr>
                                      <p:to>
                                        <p:strVal val="visible"/>
                                      </p:to>
                                    </p:set>
                                    <p:animEffect transition="in" filter="wipe(left)">
                                      <p:cBhvr>
                                        <p:cTn id="22" dur="500"/>
                                        <p:tgtEl>
                                          <p:spTgt spid="512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03">
                                            <p:txEl>
                                              <p:pRg st="3" end="3"/>
                                            </p:txEl>
                                          </p:spTgt>
                                        </p:tgtEl>
                                        <p:attrNameLst>
                                          <p:attrName>style.visibility</p:attrName>
                                        </p:attrNameLst>
                                      </p:cBhvr>
                                      <p:to>
                                        <p:strVal val="visible"/>
                                      </p:to>
                                    </p:set>
                                    <p:animEffect transition="in" filter="wipe(left)">
                                      <p:cBhvr>
                                        <p:cTn id="27" dur="500"/>
                                        <p:tgtEl>
                                          <p:spTgt spid="5120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203">
                                            <p:txEl>
                                              <p:pRg st="4" end="4"/>
                                            </p:txEl>
                                          </p:spTgt>
                                        </p:tgtEl>
                                        <p:attrNameLst>
                                          <p:attrName>style.visibility</p:attrName>
                                        </p:attrNameLst>
                                      </p:cBhvr>
                                      <p:to>
                                        <p:strVal val="visible"/>
                                      </p:to>
                                    </p:set>
                                    <p:animEffect transition="in" filter="wipe(left)">
                                      <p:cBhvr>
                                        <p:cTn id="32" dur="500"/>
                                        <p:tgtEl>
                                          <p:spTgt spid="5120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1203">
                                            <p:txEl>
                                              <p:pRg st="5" end="5"/>
                                            </p:txEl>
                                          </p:spTgt>
                                        </p:tgtEl>
                                        <p:attrNameLst>
                                          <p:attrName>style.visibility</p:attrName>
                                        </p:attrNameLst>
                                      </p:cBhvr>
                                      <p:to>
                                        <p:strVal val="visible"/>
                                      </p:to>
                                    </p:set>
                                    <p:animEffect transition="in" filter="wipe(left)">
                                      <p:cBhvr>
                                        <p:cTn id="37" dur="500"/>
                                        <p:tgtEl>
                                          <p:spTgt spid="51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1104900" y="447675"/>
            <a:ext cx="6286500"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rtl="1" eaLnBrk="0" hangingPunct="0">
              <a:defRPr/>
            </a:pPr>
            <a:r>
              <a:rPr lang="ar-SA" altLang="ja-JP" sz="3200" dirty="0">
                <a:solidFill>
                  <a:schemeClr val="tx1"/>
                </a:solidFill>
                <a:latin typeface="+mj-lt"/>
                <a:ea typeface="+mj-ea"/>
                <a:cs typeface="+mj-cs"/>
              </a:rPr>
              <a:t>الخصائص المقترنة بالتقييمات الفعالة </a:t>
            </a:r>
            <a:endParaRPr lang="en-US" altLang="ja-JP" sz="3200" dirty="0">
              <a:solidFill>
                <a:schemeClr val="tx1"/>
              </a:solidFill>
              <a:latin typeface="+mj-lt"/>
              <a:ea typeface="+mj-ea"/>
              <a:cs typeface="+mj-cs"/>
            </a:endParaRPr>
          </a:p>
        </p:txBody>
      </p:sp>
      <p:pic>
        <p:nvPicPr>
          <p:cNvPr id="57347" name="Picture 2"/>
          <p:cNvPicPr>
            <a:picLocks noChangeAspect="1" noChangeArrowheads="1"/>
          </p:cNvPicPr>
          <p:nvPr/>
        </p:nvPicPr>
        <p:blipFill>
          <a:blip r:embed="rId3" cstate="print"/>
          <a:srcRect/>
          <a:stretch>
            <a:fillRect/>
          </a:stretch>
        </p:blipFill>
        <p:spPr bwMode="auto">
          <a:xfrm>
            <a:off x="772520" y="1485900"/>
            <a:ext cx="7162800" cy="4960938"/>
          </a:xfrm>
          <a:prstGeom prst="rect">
            <a:avLst/>
          </a:prstGeom>
          <a:noFill/>
          <a:ln w="9525">
            <a:noFill/>
            <a:miter lim="800000"/>
            <a:headEnd/>
            <a:tailEnd/>
          </a:ln>
        </p:spPr>
      </p:pic>
      <p:grpSp>
        <p:nvGrpSpPr>
          <p:cNvPr id="57348" name="Group 5"/>
          <p:cNvGrpSpPr>
            <a:grpSpLocks/>
          </p:cNvGrpSpPr>
          <p:nvPr/>
        </p:nvGrpSpPr>
        <p:grpSpPr bwMode="auto">
          <a:xfrm>
            <a:off x="772520" y="1504950"/>
            <a:ext cx="7410450" cy="4873625"/>
            <a:chOff x="2122" y="1397"/>
            <a:chExt cx="8301" cy="5783"/>
          </a:xfrm>
        </p:grpSpPr>
        <p:sp>
          <p:nvSpPr>
            <p:cNvPr id="57350" name="Text Box 6"/>
            <p:cNvSpPr txBox="1">
              <a:spLocks noChangeArrowheads="1"/>
            </p:cNvSpPr>
            <p:nvPr/>
          </p:nvSpPr>
          <p:spPr bwMode="auto">
            <a:xfrm>
              <a:off x="6436" y="6469"/>
              <a:ext cx="3430" cy="711"/>
            </a:xfrm>
            <a:prstGeom prst="rect">
              <a:avLst/>
            </a:prstGeom>
            <a:solidFill>
              <a:srgbClr val="FFFFFF"/>
            </a:solidFill>
            <a:ln w="9525">
              <a:solidFill>
                <a:srgbClr val="000000"/>
              </a:solidFill>
              <a:miter lim="800000"/>
              <a:headEnd/>
              <a:tailEnd/>
            </a:ln>
          </p:spPr>
          <p:txBody>
            <a:bodyPr>
              <a:spAutoFit/>
            </a:bodyPr>
            <a:lstStyle/>
            <a:p>
              <a:pPr algn="ctr" rtl="1"/>
              <a:r>
                <a:rPr lang="ar-EG" sz="1200" b="1">
                  <a:solidFill>
                    <a:srgbClr val="000000"/>
                  </a:solidFill>
                  <a:latin typeface="Times New Roman" pitchFamily="18" charset="0"/>
                  <a:cs typeface="Times New Roman" pitchFamily="18" charset="0"/>
                </a:rPr>
                <a:t>معايير التقويم الثلاثة لمجموعة التعلم الاجتماعي</a:t>
              </a:r>
              <a:endParaRPr lang="ar-EG"/>
            </a:p>
          </p:txBody>
        </p:sp>
        <p:sp>
          <p:nvSpPr>
            <p:cNvPr id="57351" name="Text Box 8"/>
            <p:cNvSpPr txBox="1">
              <a:spLocks noChangeArrowheads="1"/>
            </p:cNvSpPr>
            <p:nvPr/>
          </p:nvSpPr>
          <p:spPr bwMode="auto">
            <a:xfrm>
              <a:off x="8121" y="1397"/>
              <a:ext cx="2281" cy="2034"/>
            </a:xfrm>
            <a:prstGeom prst="rect">
              <a:avLst/>
            </a:prstGeom>
            <a:solidFill>
              <a:srgbClr val="FFFFFF"/>
            </a:solidFill>
            <a:ln w="9525">
              <a:solidFill>
                <a:srgbClr val="000000"/>
              </a:solidFill>
              <a:miter lim="800000"/>
              <a:headEnd/>
              <a:tailEnd/>
            </a:ln>
          </p:spPr>
          <p:txBody>
            <a:bodyPr/>
            <a:lstStyle/>
            <a:p>
              <a:pPr algn="ctr" rtl="1"/>
              <a:r>
                <a:rPr lang="ar-SA" sz="1200" b="1" dirty="0">
                  <a:solidFill>
                    <a:srgbClr val="000000"/>
                  </a:solidFill>
                  <a:latin typeface="Times New Roman" pitchFamily="18" charset="0"/>
                  <a:cs typeface="Times New Roman" pitchFamily="18" charset="0"/>
                </a:rPr>
                <a:t>ما يعتبره المستخدم</a:t>
              </a:r>
              <a:r>
                <a:rPr lang="ar-EG" sz="1200" b="1" dirty="0">
                  <a:solidFill>
                    <a:srgbClr val="000000"/>
                  </a:solidFill>
                  <a:latin typeface="Times New Roman" pitchFamily="18" charset="0"/>
                  <a:cs typeface="Times New Roman" pitchFamily="18" charset="0"/>
                </a:rPr>
                <a:t>ون</a:t>
              </a:r>
              <a:r>
                <a:rPr lang="ar-SA" sz="1200" b="1" dirty="0">
                  <a:solidFill>
                    <a:srgbClr val="000000"/>
                  </a:solidFill>
                  <a:latin typeface="Times New Roman" pitchFamily="18" charset="0"/>
                  <a:cs typeface="Times New Roman" pitchFamily="18" charset="0"/>
                </a:rPr>
                <a:t> مفيد وذي صلة و"ساخن" وهام: أي ما يجعل </a:t>
              </a:r>
              <a:r>
                <a:rPr lang="ar-SA" sz="1200" b="1" dirty="0" smtClean="0">
                  <a:solidFill>
                    <a:srgbClr val="000000"/>
                  </a:solidFill>
                  <a:latin typeface="Times New Roman" pitchFamily="18" charset="0"/>
                  <a:cs typeface="Times New Roman" pitchFamily="18" charset="0"/>
                </a:rPr>
                <a:t>المستخدم</a:t>
              </a:r>
              <a:r>
                <a:rPr lang="ar-EG" sz="1200" b="1" dirty="0" smtClean="0">
                  <a:solidFill>
                    <a:srgbClr val="000000"/>
                  </a:solidFill>
                  <a:latin typeface="Times New Roman" pitchFamily="18" charset="0"/>
                  <a:cs typeface="Times New Roman" pitchFamily="18" charset="0"/>
                </a:rPr>
                <a:t>ي</a:t>
              </a:r>
              <a:r>
                <a:rPr lang="ar-SA" sz="1200" b="1" dirty="0">
                  <a:solidFill>
                    <a:srgbClr val="000000"/>
                  </a:solidFill>
                  <a:latin typeface="Times New Roman" pitchFamily="18" charset="0"/>
                  <a:cs typeface="Times New Roman" pitchFamily="18" charset="0"/>
                </a:rPr>
                <a:t>ن يستخدمون </a:t>
              </a:r>
              <a:r>
                <a:rPr lang="ar-SA" sz="1200" b="1" dirty="0" smtClean="0">
                  <a:solidFill>
                    <a:srgbClr val="000000"/>
                  </a:solidFill>
                  <a:latin typeface="Times New Roman" pitchFamily="18" charset="0"/>
                  <a:cs typeface="Times New Roman" pitchFamily="18" charset="0"/>
                </a:rPr>
                <a:t>التق</a:t>
              </a:r>
              <a:r>
                <a:rPr lang="ar-BH" sz="1200" b="1" dirty="0" smtClean="0">
                  <a:solidFill>
                    <a:srgbClr val="000000"/>
                  </a:solidFill>
                  <a:latin typeface="Times New Roman" pitchFamily="18" charset="0"/>
                  <a:cs typeface="Times New Roman" pitchFamily="18" charset="0"/>
                </a:rPr>
                <a:t>وي</a:t>
              </a:r>
              <a:r>
                <a:rPr lang="ar-SA" sz="1200" b="1" dirty="0" smtClean="0">
                  <a:solidFill>
                    <a:srgbClr val="000000"/>
                  </a:solidFill>
                  <a:latin typeface="Times New Roman" pitchFamily="18" charset="0"/>
                  <a:cs typeface="Times New Roman" pitchFamily="18" charset="0"/>
                </a:rPr>
                <a:t>م</a:t>
              </a:r>
              <a:endParaRPr lang="ar-EG" dirty="0"/>
            </a:p>
          </p:txBody>
        </p:sp>
        <p:sp>
          <p:nvSpPr>
            <p:cNvPr id="57352" name="Text Box 9"/>
            <p:cNvSpPr txBox="1">
              <a:spLocks noChangeArrowheads="1"/>
            </p:cNvSpPr>
            <p:nvPr/>
          </p:nvSpPr>
          <p:spPr bwMode="auto">
            <a:xfrm>
              <a:off x="8134" y="3633"/>
              <a:ext cx="2289" cy="1106"/>
            </a:xfrm>
            <a:prstGeom prst="rect">
              <a:avLst/>
            </a:prstGeom>
            <a:solidFill>
              <a:srgbClr val="FFFFFF"/>
            </a:solidFill>
            <a:ln w="9525">
              <a:solidFill>
                <a:srgbClr val="000000"/>
              </a:solidFill>
              <a:miter lim="800000"/>
              <a:headEnd/>
              <a:tailEnd/>
            </a:ln>
          </p:spPr>
          <p:txBody>
            <a:bodyPr/>
            <a:lstStyle/>
            <a:p>
              <a:pPr algn="ctr" rtl="1"/>
              <a:r>
                <a:rPr lang="ar-SA" sz="1200" b="1">
                  <a:solidFill>
                    <a:srgbClr val="000000"/>
                  </a:solidFill>
                  <a:latin typeface="Times New Roman" pitchFamily="18" charset="0"/>
                  <a:cs typeface="Times New Roman" pitchFamily="18" charset="0"/>
                </a:rPr>
                <a:t>قانونية ولها ما يبررها</a:t>
              </a:r>
              <a:endParaRPr lang="ar-EG"/>
            </a:p>
          </p:txBody>
        </p:sp>
        <p:sp>
          <p:nvSpPr>
            <p:cNvPr id="57353" name="Text Box 10"/>
            <p:cNvSpPr txBox="1">
              <a:spLocks noChangeArrowheads="1"/>
            </p:cNvSpPr>
            <p:nvPr/>
          </p:nvSpPr>
          <p:spPr bwMode="auto">
            <a:xfrm>
              <a:off x="8134" y="4856"/>
              <a:ext cx="2289" cy="1390"/>
            </a:xfrm>
            <a:prstGeom prst="rect">
              <a:avLst/>
            </a:prstGeom>
            <a:solidFill>
              <a:srgbClr val="FFFFFF"/>
            </a:solidFill>
            <a:ln w="9525">
              <a:solidFill>
                <a:srgbClr val="000000"/>
              </a:solidFill>
              <a:miter lim="800000"/>
              <a:headEnd/>
              <a:tailEnd/>
            </a:ln>
          </p:spPr>
          <p:txBody>
            <a:bodyPr/>
            <a:lstStyle/>
            <a:p>
              <a:pPr rtl="1"/>
              <a:r>
                <a:rPr lang="ar-SA" sz="1200" b="1">
                  <a:solidFill>
                    <a:srgbClr val="000000"/>
                  </a:solidFill>
                  <a:latin typeface="Times New Roman" pitchFamily="18" charset="0"/>
                  <a:cs typeface="Times New Roman" pitchFamily="18" charset="0"/>
                </a:rPr>
                <a:t>يمكن الثقة بها، صارمة من الناحية العلمية، يمكن تصديقها</a:t>
              </a:r>
              <a:r>
                <a:rPr lang="ar-EG" sz="1200" b="1">
                  <a:solidFill>
                    <a:srgbClr val="000000"/>
                  </a:solidFill>
                  <a:latin typeface="Times New Roman" pitchFamily="18" charset="0"/>
                  <a:cs typeface="Times New Roman" pitchFamily="18" charset="0"/>
                </a:rPr>
                <a:t>، معقولة</a:t>
              </a:r>
              <a:endParaRPr lang="ar-EG"/>
            </a:p>
          </p:txBody>
        </p:sp>
        <p:sp>
          <p:nvSpPr>
            <p:cNvPr id="57354" name="Text Box 11"/>
            <p:cNvSpPr txBox="1">
              <a:spLocks noChangeArrowheads="1"/>
            </p:cNvSpPr>
            <p:nvPr/>
          </p:nvSpPr>
          <p:spPr bwMode="auto">
            <a:xfrm>
              <a:off x="2139" y="1457"/>
              <a:ext cx="2257" cy="1055"/>
            </a:xfrm>
            <a:prstGeom prst="rect">
              <a:avLst/>
            </a:prstGeom>
            <a:solidFill>
              <a:srgbClr val="FFFFFF"/>
            </a:solidFill>
            <a:ln w="9525">
              <a:solidFill>
                <a:srgbClr val="000000"/>
              </a:solidFill>
              <a:miter lim="800000"/>
              <a:headEnd/>
              <a:tailEnd/>
            </a:ln>
          </p:spPr>
          <p:txBody>
            <a:bodyPr/>
            <a:lstStyle/>
            <a:p>
              <a:pPr algn="ctr" rtl="1"/>
              <a:r>
                <a:rPr lang="ar-SA" sz="1200" b="1">
                  <a:solidFill>
                    <a:srgbClr val="000000"/>
                  </a:solidFill>
                  <a:latin typeface="Times New Roman" pitchFamily="18" charset="0"/>
                  <a:cs typeface="Times New Roman" pitchFamily="18" charset="0"/>
                </a:rPr>
                <a:t>استخدام وتبني نتائج التقييم</a:t>
              </a:r>
              <a:endParaRPr lang="ar-EG"/>
            </a:p>
          </p:txBody>
        </p:sp>
        <p:sp>
          <p:nvSpPr>
            <p:cNvPr id="57355" name="Text Box 12"/>
            <p:cNvSpPr txBox="1">
              <a:spLocks noChangeArrowheads="1"/>
            </p:cNvSpPr>
            <p:nvPr/>
          </p:nvSpPr>
          <p:spPr bwMode="auto">
            <a:xfrm>
              <a:off x="2122" y="2679"/>
              <a:ext cx="2265" cy="1105"/>
            </a:xfrm>
            <a:prstGeom prst="rect">
              <a:avLst/>
            </a:prstGeom>
            <a:solidFill>
              <a:srgbClr val="FFFFFF"/>
            </a:solidFill>
            <a:ln w="9525">
              <a:solidFill>
                <a:srgbClr val="000000"/>
              </a:solidFill>
              <a:miter lim="800000"/>
              <a:headEnd/>
              <a:tailEnd/>
            </a:ln>
          </p:spPr>
          <p:txBody>
            <a:bodyPr/>
            <a:lstStyle/>
            <a:p>
              <a:pPr algn="ctr" rtl="1"/>
              <a:r>
                <a:rPr lang="ar-SA" sz="1200" b="1">
                  <a:solidFill>
                    <a:srgbClr val="000000"/>
                  </a:solidFill>
                  <a:latin typeface="Times New Roman" pitchFamily="18" charset="0"/>
                  <a:cs typeface="Times New Roman" pitchFamily="18" charset="0"/>
                </a:rPr>
                <a:t>واقعية، تتسم بالحكمة، دبلوماسية، </a:t>
              </a:r>
              <a:r>
                <a:rPr lang="ar-EG" sz="1200" b="1">
                  <a:solidFill>
                    <a:srgbClr val="000000"/>
                  </a:solidFill>
                  <a:latin typeface="Times New Roman" pitchFamily="18" charset="0"/>
                  <a:cs typeface="Times New Roman" pitchFamily="18" charset="0"/>
                </a:rPr>
                <a:t>اقتصادية</a:t>
              </a:r>
              <a:endParaRPr lang="ar-EG"/>
            </a:p>
          </p:txBody>
        </p:sp>
        <p:sp>
          <p:nvSpPr>
            <p:cNvPr id="57356" name="Text Box 13"/>
            <p:cNvSpPr txBox="1">
              <a:spLocks noChangeArrowheads="1"/>
            </p:cNvSpPr>
            <p:nvPr/>
          </p:nvSpPr>
          <p:spPr bwMode="auto">
            <a:xfrm>
              <a:off x="2122" y="3935"/>
              <a:ext cx="2257" cy="1079"/>
            </a:xfrm>
            <a:prstGeom prst="rect">
              <a:avLst/>
            </a:prstGeom>
            <a:solidFill>
              <a:srgbClr val="FFFFFF"/>
            </a:solidFill>
            <a:ln w="9525">
              <a:solidFill>
                <a:srgbClr val="000000"/>
              </a:solidFill>
              <a:miter lim="800000"/>
              <a:headEnd/>
              <a:tailEnd/>
            </a:ln>
          </p:spPr>
          <p:txBody>
            <a:bodyPr/>
            <a:lstStyle/>
            <a:p>
              <a:pPr algn="ctr" rtl="1"/>
              <a:r>
                <a:rPr lang="ar-EG" sz="1200" b="1">
                  <a:solidFill>
                    <a:srgbClr val="000000"/>
                  </a:solidFill>
                  <a:latin typeface="Times New Roman" pitchFamily="18" charset="0"/>
                  <a:cs typeface="Times New Roman" pitchFamily="18" charset="0"/>
                </a:rPr>
                <a:t>قانونية، أخلاقية</a:t>
              </a:r>
              <a:endParaRPr lang="ar-EG"/>
            </a:p>
          </p:txBody>
        </p:sp>
        <p:sp>
          <p:nvSpPr>
            <p:cNvPr id="57357" name="Text Box 14"/>
            <p:cNvSpPr txBox="1">
              <a:spLocks noChangeArrowheads="1"/>
            </p:cNvSpPr>
            <p:nvPr/>
          </p:nvSpPr>
          <p:spPr bwMode="auto">
            <a:xfrm>
              <a:off x="2122" y="5191"/>
              <a:ext cx="2274" cy="1055"/>
            </a:xfrm>
            <a:prstGeom prst="rect">
              <a:avLst/>
            </a:prstGeom>
            <a:solidFill>
              <a:srgbClr val="FFFFFF"/>
            </a:solidFill>
            <a:ln w="9525">
              <a:solidFill>
                <a:srgbClr val="000000"/>
              </a:solidFill>
              <a:miter lim="800000"/>
              <a:headEnd/>
              <a:tailEnd/>
            </a:ln>
          </p:spPr>
          <p:txBody>
            <a:bodyPr/>
            <a:lstStyle/>
            <a:p>
              <a:pPr algn="ctr" rtl="1"/>
              <a:r>
                <a:rPr lang="ar-EG" sz="1200" b="1">
                  <a:solidFill>
                    <a:srgbClr val="000000"/>
                  </a:solidFill>
                  <a:latin typeface="Times New Roman" pitchFamily="18" charset="0"/>
                  <a:cs typeface="Times New Roman" pitchFamily="18" charset="0"/>
                </a:rPr>
                <a:t>مناسبة من الناحية الفنية، صارمة علمياً</a:t>
              </a:r>
              <a:endParaRPr lang="ar-EG"/>
            </a:p>
          </p:txBody>
        </p:sp>
        <p:sp>
          <p:nvSpPr>
            <p:cNvPr id="57358" name="Text Box 15"/>
            <p:cNvSpPr txBox="1">
              <a:spLocks noChangeArrowheads="1"/>
            </p:cNvSpPr>
            <p:nvPr/>
          </p:nvSpPr>
          <p:spPr bwMode="auto">
            <a:xfrm>
              <a:off x="6497" y="2009"/>
              <a:ext cx="1256" cy="450"/>
            </a:xfrm>
            <a:prstGeom prst="rect">
              <a:avLst/>
            </a:prstGeom>
            <a:solidFill>
              <a:srgbClr val="FFFFFF"/>
            </a:solidFill>
            <a:ln w="9525">
              <a:solidFill>
                <a:srgbClr val="000000"/>
              </a:solidFill>
              <a:miter lim="800000"/>
              <a:headEnd/>
              <a:tailEnd/>
            </a:ln>
          </p:spPr>
          <p:txBody>
            <a:bodyPr/>
            <a:lstStyle/>
            <a:p>
              <a:pPr algn="ctr" rtl="1"/>
              <a:r>
                <a:rPr lang="ar-SA" sz="1200" b="1">
                  <a:solidFill>
                    <a:srgbClr val="000000"/>
                  </a:solidFill>
                  <a:latin typeface="Times New Roman" pitchFamily="18" charset="0"/>
                  <a:cs typeface="Times New Roman" pitchFamily="18" charset="0"/>
                </a:rPr>
                <a:t>الأهمية</a:t>
              </a:r>
              <a:endParaRPr lang="ar-EG"/>
            </a:p>
          </p:txBody>
        </p:sp>
        <p:sp>
          <p:nvSpPr>
            <p:cNvPr id="57359" name="Text Box 16"/>
            <p:cNvSpPr txBox="1">
              <a:spLocks noChangeArrowheads="1"/>
            </p:cNvSpPr>
            <p:nvPr/>
          </p:nvSpPr>
          <p:spPr bwMode="auto">
            <a:xfrm>
              <a:off x="6283" y="3935"/>
              <a:ext cx="1454" cy="626"/>
            </a:xfrm>
            <a:prstGeom prst="rect">
              <a:avLst/>
            </a:prstGeom>
            <a:solidFill>
              <a:srgbClr val="FFFFFF"/>
            </a:solidFill>
            <a:ln w="9525">
              <a:solidFill>
                <a:srgbClr val="000000"/>
              </a:solidFill>
              <a:miter lim="800000"/>
              <a:headEnd/>
              <a:tailEnd/>
            </a:ln>
          </p:spPr>
          <p:txBody>
            <a:bodyPr/>
            <a:lstStyle/>
            <a:p>
              <a:pPr algn="ctr" rtl="1"/>
              <a:r>
                <a:rPr lang="ar-SA" sz="1200" b="1">
                  <a:solidFill>
                    <a:srgbClr val="000000"/>
                  </a:solidFill>
                  <a:latin typeface="Times New Roman" pitchFamily="18" charset="0"/>
                  <a:cs typeface="Times New Roman" pitchFamily="18" charset="0"/>
                </a:rPr>
                <a:t>الشرعية</a:t>
              </a:r>
              <a:endParaRPr lang="ar-EG"/>
            </a:p>
          </p:txBody>
        </p:sp>
        <p:sp>
          <p:nvSpPr>
            <p:cNvPr id="57360" name="Text Box 17"/>
            <p:cNvSpPr txBox="1">
              <a:spLocks noChangeArrowheads="1"/>
            </p:cNvSpPr>
            <p:nvPr/>
          </p:nvSpPr>
          <p:spPr bwMode="auto">
            <a:xfrm>
              <a:off x="6326" y="5383"/>
              <a:ext cx="1419" cy="329"/>
            </a:xfrm>
            <a:prstGeom prst="rect">
              <a:avLst/>
            </a:prstGeom>
            <a:solidFill>
              <a:srgbClr val="FFFFFF"/>
            </a:solidFill>
            <a:ln w="9525">
              <a:solidFill>
                <a:srgbClr val="000000"/>
              </a:solidFill>
              <a:miter lim="800000"/>
              <a:headEnd/>
              <a:tailEnd/>
            </a:ln>
          </p:spPr>
          <p:txBody>
            <a:bodyPr>
              <a:spAutoFit/>
            </a:bodyPr>
            <a:lstStyle/>
            <a:p>
              <a:pPr algn="ctr" rtl="1"/>
              <a:r>
                <a:rPr lang="ar-SA" sz="1200" b="1">
                  <a:solidFill>
                    <a:srgbClr val="000000"/>
                  </a:solidFill>
                  <a:latin typeface="Times New Roman" pitchFamily="18" charset="0"/>
                  <a:cs typeface="Times New Roman" pitchFamily="18" charset="0"/>
                </a:rPr>
                <a:t>المصداقية</a:t>
              </a:r>
              <a:endParaRPr lang="ar-EG"/>
            </a:p>
          </p:txBody>
        </p:sp>
        <p:sp>
          <p:nvSpPr>
            <p:cNvPr id="57361" name="Text Box 18"/>
            <p:cNvSpPr txBox="1">
              <a:spLocks noChangeArrowheads="1"/>
            </p:cNvSpPr>
            <p:nvPr/>
          </p:nvSpPr>
          <p:spPr bwMode="auto">
            <a:xfrm>
              <a:off x="4737" y="1766"/>
              <a:ext cx="1042" cy="435"/>
            </a:xfrm>
            <a:prstGeom prst="rect">
              <a:avLst/>
            </a:prstGeom>
            <a:solidFill>
              <a:srgbClr val="FFFFFF"/>
            </a:solidFill>
            <a:ln w="9525">
              <a:solidFill>
                <a:srgbClr val="000000"/>
              </a:solidFill>
              <a:miter lim="800000"/>
              <a:headEnd/>
              <a:tailEnd/>
            </a:ln>
          </p:spPr>
          <p:txBody>
            <a:bodyPr>
              <a:spAutoFit/>
            </a:bodyPr>
            <a:lstStyle/>
            <a:p>
              <a:pPr algn="ctr" rtl="1"/>
              <a:r>
                <a:rPr lang="ar-SA" sz="1200" b="1">
                  <a:solidFill>
                    <a:srgbClr val="000000"/>
                  </a:solidFill>
                  <a:latin typeface="Times New Roman" pitchFamily="18" charset="0"/>
                  <a:cs typeface="Times New Roman" pitchFamily="18" charset="0"/>
                </a:rPr>
                <a:t>الاستفادة</a:t>
              </a:r>
              <a:endParaRPr lang="ar-EG"/>
            </a:p>
          </p:txBody>
        </p:sp>
        <p:sp>
          <p:nvSpPr>
            <p:cNvPr id="57362" name="Text Box 19"/>
            <p:cNvSpPr txBox="1">
              <a:spLocks noChangeArrowheads="1"/>
            </p:cNvSpPr>
            <p:nvPr/>
          </p:nvSpPr>
          <p:spPr bwMode="auto">
            <a:xfrm>
              <a:off x="4728" y="3064"/>
              <a:ext cx="1417" cy="329"/>
            </a:xfrm>
            <a:prstGeom prst="rect">
              <a:avLst/>
            </a:prstGeom>
            <a:solidFill>
              <a:srgbClr val="FFFFFF"/>
            </a:solidFill>
            <a:ln w="9525">
              <a:solidFill>
                <a:srgbClr val="000000"/>
              </a:solidFill>
              <a:miter lim="800000"/>
              <a:headEnd/>
              <a:tailEnd/>
            </a:ln>
          </p:spPr>
          <p:txBody>
            <a:bodyPr>
              <a:spAutoFit/>
            </a:bodyPr>
            <a:lstStyle/>
            <a:p>
              <a:pPr algn="ctr" rtl="1"/>
              <a:r>
                <a:rPr lang="ar-SA" sz="1200" b="1">
                  <a:solidFill>
                    <a:srgbClr val="000000"/>
                  </a:solidFill>
                  <a:latin typeface="Times New Roman" pitchFamily="18" charset="0"/>
                  <a:cs typeface="Times New Roman" pitchFamily="18" charset="0"/>
                </a:rPr>
                <a:t>جدوى التطبيق</a:t>
              </a:r>
              <a:endParaRPr lang="ar-EG"/>
            </a:p>
          </p:txBody>
        </p:sp>
        <p:sp>
          <p:nvSpPr>
            <p:cNvPr id="57363" name="Text Box 20"/>
            <p:cNvSpPr txBox="1">
              <a:spLocks noChangeArrowheads="1"/>
            </p:cNvSpPr>
            <p:nvPr/>
          </p:nvSpPr>
          <p:spPr bwMode="auto">
            <a:xfrm>
              <a:off x="4729" y="4228"/>
              <a:ext cx="1221" cy="435"/>
            </a:xfrm>
            <a:prstGeom prst="rect">
              <a:avLst/>
            </a:prstGeom>
            <a:solidFill>
              <a:srgbClr val="FFFFFF"/>
            </a:solidFill>
            <a:ln w="9525">
              <a:solidFill>
                <a:srgbClr val="000000"/>
              </a:solidFill>
              <a:miter lim="800000"/>
              <a:headEnd/>
              <a:tailEnd/>
            </a:ln>
          </p:spPr>
          <p:txBody>
            <a:bodyPr>
              <a:spAutoFit/>
            </a:bodyPr>
            <a:lstStyle/>
            <a:p>
              <a:pPr algn="ctr" rtl="1"/>
              <a:r>
                <a:rPr lang="ar-EG" sz="1200" b="1">
                  <a:solidFill>
                    <a:srgbClr val="000000"/>
                  </a:solidFill>
                  <a:latin typeface="Times New Roman" pitchFamily="18" charset="0"/>
                  <a:cs typeface="Times New Roman" pitchFamily="18" charset="0"/>
                </a:rPr>
                <a:t>الملاءمة</a:t>
              </a:r>
              <a:endParaRPr lang="ar-EG"/>
            </a:p>
          </p:txBody>
        </p:sp>
        <p:sp>
          <p:nvSpPr>
            <p:cNvPr id="57364" name="Text Box 21"/>
            <p:cNvSpPr txBox="1">
              <a:spLocks noChangeArrowheads="1"/>
            </p:cNvSpPr>
            <p:nvPr/>
          </p:nvSpPr>
          <p:spPr bwMode="auto">
            <a:xfrm>
              <a:off x="4737" y="5517"/>
              <a:ext cx="1297" cy="435"/>
            </a:xfrm>
            <a:prstGeom prst="rect">
              <a:avLst/>
            </a:prstGeom>
            <a:solidFill>
              <a:srgbClr val="FFFFFF"/>
            </a:solidFill>
            <a:ln w="9525">
              <a:solidFill>
                <a:srgbClr val="000000"/>
              </a:solidFill>
              <a:miter lim="800000"/>
              <a:headEnd/>
              <a:tailEnd/>
            </a:ln>
          </p:spPr>
          <p:txBody>
            <a:bodyPr>
              <a:spAutoFit/>
            </a:bodyPr>
            <a:lstStyle/>
            <a:p>
              <a:pPr algn="ctr" rtl="1"/>
              <a:r>
                <a:rPr lang="ar-EG" sz="1200" b="1">
                  <a:solidFill>
                    <a:srgbClr val="000000"/>
                  </a:solidFill>
                  <a:latin typeface="Times New Roman" pitchFamily="18" charset="0"/>
                  <a:cs typeface="Times New Roman" pitchFamily="18" charset="0"/>
                </a:rPr>
                <a:t>الدقة</a:t>
              </a:r>
              <a:endParaRPr lang="ar-EG"/>
            </a:p>
          </p:txBody>
        </p:sp>
      </p:grpSp>
      <p:sp>
        <p:nvSpPr>
          <p:cNvPr id="57349" name="Text Box 6"/>
          <p:cNvSpPr txBox="1">
            <a:spLocks noChangeArrowheads="1"/>
          </p:cNvSpPr>
          <p:nvPr/>
        </p:nvSpPr>
        <p:spPr bwMode="auto">
          <a:xfrm>
            <a:off x="1172570" y="5818188"/>
            <a:ext cx="3179763" cy="646112"/>
          </a:xfrm>
          <a:prstGeom prst="rect">
            <a:avLst/>
          </a:prstGeom>
          <a:solidFill>
            <a:srgbClr val="FFFFFF"/>
          </a:solidFill>
          <a:ln w="9525">
            <a:solidFill>
              <a:srgbClr val="000000"/>
            </a:solidFill>
            <a:miter lim="800000"/>
            <a:headEnd/>
            <a:tailEnd/>
          </a:ln>
        </p:spPr>
        <p:txBody>
          <a:bodyPr>
            <a:spAutoFit/>
          </a:bodyPr>
          <a:lstStyle/>
          <a:p>
            <a:pPr algn="ctr" rtl="1"/>
            <a:r>
              <a:rPr lang="ar-EG" sz="1200" b="1">
                <a:solidFill>
                  <a:srgbClr val="000000"/>
                </a:solidFill>
                <a:latin typeface="Times New Roman" pitchFamily="18" charset="0"/>
                <a:cs typeface="Times New Roman" pitchFamily="18" charset="0"/>
              </a:rPr>
              <a:t>معايير التقويم الأربعة لجمعية التقييم الأمريكية</a:t>
            </a:r>
          </a:p>
          <a:p>
            <a:pPr algn="ctr" rtl="1"/>
            <a:endParaRPr lang="ar-EG" sz="1200" b="1">
              <a:solidFill>
                <a:srgbClr val="000000"/>
              </a:solidFill>
              <a:latin typeface="Times New Roman" pitchFamily="18" charset="0"/>
              <a:cs typeface="Times New Roman" pitchFamily="18" charset="0"/>
            </a:endParaRPr>
          </a:p>
          <a:p>
            <a:pPr algn="ctr" rtl="1"/>
            <a:endParaRPr lang="ar-EG" sz="1200" b="1">
              <a:solidFill>
                <a:srgbClr val="000000"/>
              </a:solidFill>
              <a:latin typeface="Times New Roman" pitchFamily="18" charset="0"/>
              <a:cs typeface="Times New Roman" pitchFamily="18"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4500" y="1498600"/>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a:buClrTx/>
              <a:buNone/>
              <a:defRPr/>
            </a:pPr>
            <a:r>
              <a:rPr lang="ar-SA" sz="2800" b="0" dirty="0" smtClean="0">
                <a:solidFill>
                  <a:schemeClr val="tx1"/>
                </a:solidFill>
                <a:latin typeface="+mn-lt"/>
                <a:ea typeface="+mn-ea"/>
                <a:cs typeface="+mn-cs"/>
              </a:rPr>
              <a:t>يرى صانعو السياسات أنها مهمة، وذات مصداقية وشرعية:</a:t>
            </a:r>
            <a:endParaRPr lang="en-US" sz="2800" b="0" dirty="0" smtClean="0">
              <a:solidFill>
                <a:schemeClr val="tx1"/>
              </a:solidFill>
              <a:latin typeface="+mn-lt"/>
              <a:ea typeface="+mn-ea"/>
              <a:cs typeface="+mn-cs"/>
            </a:endParaRPr>
          </a:p>
          <a:p>
            <a:pPr algn="just" rtl="1">
              <a:buClrTx/>
              <a:buNone/>
              <a:defRPr/>
            </a:pPr>
            <a:endParaRPr lang="en-US" sz="2800" b="0" dirty="0" smtClean="0">
              <a:solidFill>
                <a:schemeClr val="tx1"/>
              </a:solidFill>
              <a:latin typeface="+mn-lt"/>
              <a:ea typeface="+mn-ea"/>
              <a:cs typeface="+mn-cs"/>
            </a:endParaRPr>
          </a:p>
          <a:p>
            <a:pPr algn="just" rtl="1">
              <a:buClrTx/>
              <a:buNone/>
              <a:defRPr/>
            </a:pPr>
            <a:r>
              <a:rPr lang="ar-SA" sz="2800" b="0" dirty="0" smtClean="0">
                <a:solidFill>
                  <a:schemeClr val="tx1"/>
                </a:solidFill>
                <a:latin typeface="+mn-lt"/>
                <a:ea typeface="+mn-ea"/>
                <a:cs typeface="+mn-cs"/>
              </a:rPr>
              <a:t>مهمة: لأنها تتناول تهديد البقاء الذي يواجه العالم، الأمر الذي استدعى الاهتمام الفوري والتصرف العاجل من جانب صناع القرار. </a:t>
            </a:r>
          </a:p>
          <a:p>
            <a:pPr algn="just" rtl="1">
              <a:buClrTx/>
              <a:buNone/>
              <a:defRPr/>
            </a:pPr>
            <a:endParaRPr lang="en-US" sz="2800" b="0" dirty="0" smtClean="0">
              <a:solidFill>
                <a:schemeClr val="tx1"/>
              </a:solidFill>
              <a:latin typeface="+mn-lt"/>
              <a:ea typeface="+mn-ea"/>
              <a:cs typeface="+mn-cs"/>
            </a:endParaRPr>
          </a:p>
          <a:p>
            <a:pPr algn="just" rtl="1">
              <a:buClrTx/>
              <a:buNone/>
              <a:defRPr/>
            </a:pPr>
            <a:r>
              <a:rPr lang="ar-SA" sz="2800" b="0" dirty="0" smtClean="0">
                <a:solidFill>
                  <a:schemeClr val="tx1"/>
                </a:solidFill>
                <a:latin typeface="+mn-lt"/>
                <a:ea typeface="+mn-ea"/>
                <a:cs typeface="+mn-cs"/>
              </a:rPr>
              <a:t>ذات مصداقية: لمشاركة مؤسسات بحثية ذات سيرة وسمعة ممتازة من بلدان مختلفة، الذين عملوا على تثليث الملاحظات والنتائج.</a:t>
            </a:r>
          </a:p>
          <a:p>
            <a:pPr algn="just" rtl="1">
              <a:buClrTx/>
              <a:buNone/>
              <a:defRPr/>
            </a:pPr>
            <a:endParaRPr lang="en-US" sz="2800" b="0" dirty="0" smtClean="0">
              <a:solidFill>
                <a:schemeClr val="tx1"/>
              </a:solidFill>
              <a:latin typeface="+mn-lt"/>
              <a:ea typeface="+mn-ea"/>
              <a:cs typeface="+mn-cs"/>
            </a:endParaRPr>
          </a:p>
          <a:p>
            <a:pPr algn="just" rtl="1">
              <a:buClrTx/>
              <a:buNone/>
              <a:defRPr/>
            </a:pPr>
            <a:r>
              <a:rPr lang="ar-SA" sz="2800" b="0" dirty="0" smtClean="0">
                <a:solidFill>
                  <a:schemeClr val="tx1"/>
                </a:solidFill>
                <a:latin typeface="+mn-lt"/>
                <a:ea typeface="+mn-ea"/>
                <a:cs typeface="+mn-cs"/>
              </a:rPr>
              <a:t>ذات شرعية: لأنها عملية اتسمت بالشفافية، بما يعني مشاركة جميع الأطراف المعنية والاعتراف بما قدموه من مشاركات. </a:t>
            </a:r>
            <a:endParaRPr lang="en-US" sz="2800" b="0" dirty="0" smtClean="0">
              <a:solidFill>
                <a:schemeClr val="tx1"/>
              </a:solidFill>
              <a:latin typeface="+mn-lt"/>
              <a:ea typeface="+mn-ea"/>
              <a:cs typeface="+mn-cs"/>
            </a:endParaRPr>
          </a:p>
          <a:p>
            <a:pPr algn="just" rtl="1">
              <a:buClrTx/>
              <a:buNone/>
              <a:defRPr/>
            </a:pPr>
            <a:endParaRPr lang="en-US" sz="2800" b="0" dirty="0" smtClean="0">
              <a:solidFill>
                <a:schemeClr val="tx1"/>
              </a:solidFill>
              <a:latin typeface="+mn-lt"/>
              <a:ea typeface="+mn-ea"/>
              <a:cs typeface="+mn-cs"/>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79488" y="245660"/>
            <a:ext cx="6705600" cy="635403"/>
          </a:xfrm>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en-US" sz="3200" b="0" dirty="0" smtClean="0">
                <a:solidFill>
                  <a:schemeClr val="tx1"/>
                </a:solidFill>
              </a:rPr>
              <a:t> </a:t>
            </a:r>
            <a:r>
              <a:rPr lang="ar-EG" sz="3200" b="0" dirty="0" smtClean="0">
                <a:solidFill>
                  <a:schemeClr val="tx1"/>
                </a:solidFill>
              </a:rPr>
              <a:t>التجارب السابقة</a:t>
            </a:r>
            <a:r>
              <a:rPr lang="en-US" sz="3200" b="0" dirty="0" smtClean="0">
                <a:solidFill>
                  <a:schemeClr val="tx1"/>
                </a:solidFill>
              </a:rPr>
              <a:t> </a:t>
            </a:r>
            <a:r>
              <a:rPr lang="ar-EG" sz="3200" b="0" dirty="0" smtClean="0">
                <a:solidFill>
                  <a:schemeClr val="tx1"/>
                </a:solidFill>
              </a:rPr>
              <a:t>مع الرصد والتقويم</a:t>
            </a:r>
            <a:endParaRPr lang="en-US" sz="3200" b="0" dirty="0" smtClean="0">
              <a:solidFill>
                <a:schemeClr val="tx1"/>
              </a:solidFill>
            </a:endParaRPr>
          </a:p>
        </p:txBody>
      </p:sp>
      <p:sp>
        <p:nvSpPr>
          <p:cNvPr id="21507" name="Rectangle 3"/>
          <p:cNvSpPr>
            <a:spLocks noGrp="1" noChangeArrowheads="1"/>
          </p:cNvSpPr>
          <p:nvPr>
            <p:ph type="body" idx="1"/>
          </p:nvPr>
        </p:nvSpPr>
        <p:spPr>
          <a:xfrm>
            <a:off x="650875" y="1403350"/>
            <a:ext cx="7899400" cy="3657600"/>
          </a:xfrm>
        </p:spPr>
        <p:txBody>
          <a:bodyPr/>
          <a:lstStyle/>
          <a:p>
            <a:pPr>
              <a:lnSpc>
                <a:spcPct val="80000"/>
              </a:lnSpc>
              <a:buClrTx/>
              <a:buSzPct val="100000"/>
              <a:buFont typeface="Arial" pitchFamily="34" charset="0"/>
              <a:buChar char="•"/>
            </a:pPr>
            <a:endParaRPr lang="en-US" sz="2000" b="0" dirty="0" smtClean="0">
              <a:solidFill>
                <a:schemeClr val="tx1"/>
              </a:solidFill>
            </a:endParaRPr>
          </a:p>
          <a:p>
            <a:pPr algn="r" rtl="1">
              <a:lnSpc>
                <a:spcPct val="80000"/>
              </a:lnSpc>
              <a:buClrTx/>
              <a:buSzPct val="100000"/>
              <a:buFont typeface="Arial" pitchFamily="34" charset="0"/>
              <a:buChar char="•"/>
            </a:pPr>
            <a:r>
              <a:rPr lang="ar-EG" b="0" dirty="0" smtClean="0">
                <a:solidFill>
                  <a:schemeClr val="tx1"/>
                </a:solidFill>
              </a:rPr>
              <a:t>متى شاركت في عملية الرصد/التقويم؟</a:t>
            </a:r>
          </a:p>
          <a:p>
            <a:pPr algn="r" rtl="1">
              <a:lnSpc>
                <a:spcPct val="80000"/>
              </a:lnSpc>
              <a:buClrTx/>
              <a:buSzPct val="100000"/>
              <a:buFont typeface="Arial" pitchFamily="34" charset="0"/>
              <a:buChar char="•"/>
            </a:pPr>
            <a:endParaRPr lang="ar-EG" b="0" dirty="0" smtClean="0">
              <a:solidFill>
                <a:schemeClr val="tx1"/>
              </a:solidFill>
            </a:endParaRPr>
          </a:p>
          <a:p>
            <a:pPr algn="r" rtl="1">
              <a:lnSpc>
                <a:spcPct val="80000"/>
              </a:lnSpc>
              <a:buClrTx/>
              <a:buSzPct val="100000"/>
              <a:buFont typeface="Arial" pitchFamily="34" charset="0"/>
              <a:buChar char="•"/>
            </a:pPr>
            <a:r>
              <a:rPr lang="ar-EG" b="0" dirty="0" smtClean="0">
                <a:solidFill>
                  <a:schemeClr val="tx1"/>
                </a:solidFill>
              </a:rPr>
              <a:t>ما هي بعض المفاتيح التي أدت إلى تحقيق النجاح؟</a:t>
            </a:r>
          </a:p>
          <a:p>
            <a:pPr algn="r" rtl="1">
              <a:lnSpc>
                <a:spcPct val="80000"/>
              </a:lnSpc>
              <a:buClrTx/>
              <a:buSzPct val="100000"/>
              <a:buFont typeface="Arial" pitchFamily="34" charset="0"/>
              <a:buChar char="•"/>
            </a:pPr>
            <a:endParaRPr lang="ar-EG" b="0" dirty="0" smtClean="0">
              <a:solidFill>
                <a:schemeClr val="tx1"/>
              </a:solidFill>
            </a:endParaRPr>
          </a:p>
          <a:p>
            <a:pPr algn="r" rtl="1">
              <a:lnSpc>
                <a:spcPct val="80000"/>
              </a:lnSpc>
              <a:buClrTx/>
              <a:buSzPct val="100000"/>
              <a:buFont typeface="Arial" pitchFamily="34" charset="0"/>
              <a:buChar char="•"/>
            </a:pPr>
            <a:r>
              <a:rPr lang="ar-EG" b="0" dirty="0" smtClean="0">
                <a:solidFill>
                  <a:schemeClr val="tx1"/>
                </a:solidFill>
              </a:rPr>
              <a:t>ما هي بعض التحديات؟</a:t>
            </a:r>
            <a:endParaRPr lang="en-US" b="0" dirty="0" smtClean="0">
              <a:solidFill>
                <a:schemeClr val="tx1"/>
              </a:solidFill>
            </a:endParaRPr>
          </a:p>
          <a:p>
            <a:pPr>
              <a:lnSpc>
                <a:spcPct val="80000"/>
              </a:lnSpc>
              <a:buClrTx/>
              <a:buSzPct val="100000"/>
              <a:buFont typeface="Arial" pitchFamily="34" charset="0"/>
              <a:buChar char="•"/>
            </a:pPr>
            <a:endParaRPr lang="en-US" b="0" dirty="0" smtClean="0">
              <a:solidFill>
                <a:schemeClr val="tx1"/>
              </a:solidFill>
            </a:endParaRPr>
          </a:p>
          <a:p>
            <a:pPr>
              <a:lnSpc>
                <a:spcPct val="80000"/>
              </a:lnSpc>
              <a:buClrTx/>
              <a:buSzPct val="100000"/>
              <a:buFont typeface="Arial" pitchFamily="34" charset="0"/>
              <a:buChar char="•"/>
            </a:pPr>
            <a:endParaRPr lang="en-US" sz="2000" b="0" dirty="0" smtClean="0">
              <a:solidFill>
                <a:schemeClr val="tx1"/>
              </a:solidFill>
            </a:endParaRPr>
          </a:p>
          <a:p>
            <a:pPr>
              <a:lnSpc>
                <a:spcPct val="80000"/>
              </a:lnSpc>
              <a:buClrTx/>
              <a:buSzPct val="100000"/>
              <a:buFont typeface="Arial" pitchFamily="34" charset="0"/>
              <a:buChar char="•"/>
            </a:pPr>
            <a:endParaRPr lang="en-US" sz="2000" b="0" dirty="0" smtClean="0">
              <a:solidFill>
                <a:schemeClr val="tx1"/>
              </a:solidFill>
            </a:endParaRPr>
          </a:p>
          <a:p>
            <a:pPr>
              <a:lnSpc>
                <a:spcPct val="80000"/>
              </a:lnSpc>
              <a:buClrTx/>
              <a:buSzPct val="100000"/>
              <a:buFont typeface="Arial" pitchFamily="34" charset="0"/>
              <a:buChar char="•"/>
            </a:pPr>
            <a:endParaRPr lang="en-US" sz="1800" b="0" dirty="0" smtClean="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850900" y="287338"/>
            <a:ext cx="7010400" cy="641350"/>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EG" altLang="ja-JP" sz="3200" b="0" dirty="0" smtClean="0">
                <a:solidFill>
                  <a:schemeClr val="tx1"/>
                </a:solidFill>
              </a:rPr>
              <a:t> الإطار</a:t>
            </a:r>
            <a:endParaRPr lang="en-US" altLang="ja-JP" sz="3200" b="0" dirty="0" smtClean="0">
              <a:solidFill>
                <a:schemeClr val="tx1"/>
              </a:solidFill>
            </a:endParaRPr>
          </a:p>
        </p:txBody>
      </p:sp>
      <p:sp>
        <p:nvSpPr>
          <p:cNvPr id="54275" name="Content Placeholder 2"/>
          <p:cNvSpPr>
            <a:spLocks noGrp="1"/>
          </p:cNvSpPr>
          <p:nvPr>
            <p:ph idx="4294967295"/>
          </p:nvPr>
        </p:nvSpPr>
        <p:spPr/>
        <p:txBody>
          <a:bodyPr/>
          <a:lstStyle/>
          <a:p>
            <a:pPr algn="just" rtl="1">
              <a:buFont typeface="Wingdings 2" pitchFamily="18" charset="2"/>
              <a:buNone/>
            </a:pPr>
            <a:r>
              <a:rPr lang="ar-EG" sz="2800" b="0" dirty="0" smtClean="0">
                <a:solidFill>
                  <a:schemeClr val="tx1"/>
                </a:solidFill>
              </a:rPr>
              <a:t>     </a:t>
            </a:r>
            <a:r>
              <a:rPr lang="ar-SA" sz="2800" b="0" dirty="0" smtClean="0">
                <a:solidFill>
                  <a:schemeClr val="tx1"/>
                </a:solidFill>
              </a:rPr>
              <a:t>تطوير إدراك مفهوم</a:t>
            </a:r>
            <a:r>
              <a:rPr lang="ar-BH" sz="2800" b="0" dirty="0" smtClean="0">
                <a:solidFill>
                  <a:schemeClr val="tx1"/>
                </a:solidFill>
              </a:rPr>
              <a:t>ي</a:t>
            </a:r>
            <a:r>
              <a:rPr lang="ar-SA" sz="2800" b="0" dirty="0" smtClean="0">
                <a:solidFill>
                  <a:schemeClr val="tx1"/>
                </a:solidFill>
              </a:rPr>
              <a:t> للعلاقة بين الأنشطة والمخرجات من</a:t>
            </a:r>
            <a:r>
              <a:rPr lang="en-US" sz="2800" b="0" dirty="0" smtClean="0">
                <a:solidFill>
                  <a:schemeClr val="tx1"/>
                </a:solidFill>
              </a:rPr>
              <a:t> </a:t>
            </a:r>
            <a:r>
              <a:rPr lang="ar-EG" sz="2800" b="0" dirty="0" smtClean="0">
                <a:solidFill>
                  <a:schemeClr val="tx1"/>
                </a:solidFill>
              </a:rPr>
              <a:t>    </a:t>
            </a:r>
            <a:r>
              <a:rPr lang="ar-SA" sz="2800" b="0" dirty="0" smtClean="0">
                <a:solidFill>
                  <a:schemeClr val="tx1"/>
                </a:solidFill>
              </a:rPr>
              <a:t>ناحية</a:t>
            </a:r>
            <a:r>
              <a:rPr lang="ar-BH" sz="2800" b="0" dirty="0" smtClean="0">
                <a:solidFill>
                  <a:schemeClr val="tx1"/>
                </a:solidFill>
              </a:rPr>
              <a:t> ارتباطها ب</a:t>
            </a:r>
            <a:r>
              <a:rPr lang="ar-SA" sz="2800" b="0" dirty="0" smtClean="0">
                <a:solidFill>
                  <a:schemeClr val="tx1"/>
                </a:solidFill>
              </a:rPr>
              <a:t>النواتج المطلوبة والآثار المتحققة.  </a:t>
            </a:r>
            <a:endParaRPr lang="ar-EG" sz="2800" b="0" dirty="0" smtClean="0">
              <a:solidFill>
                <a:schemeClr val="tx1"/>
              </a:solidFill>
            </a:endParaRPr>
          </a:p>
          <a:p>
            <a:pPr algn="just">
              <a:buFont typeface="Arial" pitchFamily="34" charset="0"/>
              <a:buChar char="•"/>
            </a:pPr>
            <a:endParaRPr lang="en-US" sz="2800" b="0" dirty="0" smtClean="0">
              <a:solidFill>
                <a:schemeClr val="tx1"/>
              </a:solidFill>
            </a:endParaRPr>
          </a:p>
          <a:p>
            <a:pPr algn="just" rtl="1">
              <a:buFont typeface="Wingdings 2" pitchFamily="18" charset="2"/>
              <a:buNone/>
            </a:pPr>
            <a:r>
              <a:rPr lang="en-US" sz="2800" b="0" dirty="0" smtClean="0">
                <a:solidFill>
                  <a:schemeClr val="tx1"/>
                </a:solidFill>
              </a:rPr>
              <a:t>   </a:t>
            </a:r>
            <a:r>
              <a:rPr lang="ar-SA" sz="2800" b="0" dirty="0" smtClean="0">
                <a:solidFill>
                  <a:schemeClr val="tx1"/>
                </a:solidFill>
              </a:rPr>
              <a:t>النواتج المطلوبة لعملية التقييم البيئي المتكامل </a:t>
            </a:r>
            <a:r>
              <a:rPr lang="ar-EG" sz="2800" b="0" dirty="0" smtClean="0">
                <a:solidFill>
                  <a:schemeClr val="tx1"/>
                </a:solidFill>
              </a:rPr>
              <a:t>ه</a:t>
            </a:r>
            <a:r>
              <a:rPr lang="ar-SA" sz="2800" b="0" dirty="0" smtClean="0">
                <a:solidFill>
                  <a:schemeClr val="tx1"/>
                </a:solidFill>
              </a:rPr>
              <a:t>ي التغيرات في طريقة تفكير وتصرفات صناع السياسات التي يمكنها أن تحدث التحسين في السياسات وعمليات صنع السياسات، التي يمكن أن ينتج عنها بدورها نتائج تنعكس على تحسن البيئة.  </a:t>
            </a:r>
            <a:endParaRPr lang="en-US" sz="2800" b="0" dirty="0" smtClean="0">
              <a:solidFill>
                <a:schemeClr val="tx1"/>
              </a:solidFill>
            </a:endParaRPr>
          </a:p>
          <a:p>
            <a:pPr algn="just" rtl="1">
              <a:buFont typeface="Wingdings 2" pitchFamily="18" charset="2"/>
              <a:buNone/>
            </a:pPr>
            <a:endParaRPr lang="en-US" sz="2800" b="0" dirty="0" smtClean="0">
              <a:solidFill>
                <a:schemeClr val="tx1"/>
              </a:solidFill>
            </a:endParaRPr>
          </a:p>
          <a:p>
            <a:pPr algn="just"/>
            <a:endParaRPr lang="en-US" sz="28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274">
                                            <p:txEl>
                                              <p:charRg st="4294967295" end="4294967295"/>
                                            </p:txEl>
                                          </p:spTgt>
                                        </p:tgtEl>
                                        <p:attrNameLst>
                                          <p:attrName>style.visibility</p:attrName>
                                        </p:attrNameLst>
                                      </p:cBhvr>
                                      <p:to>
                                        <p:strVal val="visible"/>
                                      </p:to>
                                    </p:set>
                                    <p:animEffect transition="in" filter="fade">
                                      <p:cBhvr>
                                        <p:cTn id="7" dur="2000"/>
                                        <p:tgtEl>
                                          <p:spTgt spid="54274">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275">
                                            <p:txEl>
                                              <p:pRg st="2" end="2"/>
                                            </p:txEl>
                                          </p:spTgt>
                                        </p:tgtEl>
                                        <p:attrNameLst>
                                          <p:attrName>style.visibility</p:attrName>
                                        </p:attrNameLst>
                                      </p:cBhvr>
                                      <p:to>
                                        <p:strVal val="visible"/>
                                      </p:to>
                                    </p:set>
                                    <p:animEffect transition="in" filter="wipe(left)">
                                      <p:cBhvr>
                                        <p:cTn id="12" dur="5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7750" y="210190"/>
            <a:ext cx="6623050" cy="715962"/>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EG" altLang="ja-JP" sz="2800" b="0" dirty="0" smtClean="0">
                <a:solidFill>
                  <a:schemeClr val="tx1"/>
                </a:solidFill>
              </a:rPr>
              <a:t/>
            </a:r>
            <a:br>
              <a:rPr lang="ar-EG" altLang="ja-JP" sz="2800" b="0" dirty="0" smtClean="0">
                <a:solidFill>
                  <a:schemeClr val="tx1"/>
                </a:solidFill>
              </a:rPr>
            </a:br>
            <a:r>
              <a:rPr lang="ar-SA" altLang="ja-JP" sz="2800" b="0" dirty="0" smtClean="0">
                <a:solidFill>
                  <a:schemeClr val="tx1"/>
                </a:solidFill>
              </a:rPr>
              <a:t>الإدراك المفهومي لعملية التقييم البيئي المتكامل الوطنية، مع ربطها بصحة النظام البيئي ورفاه</a:t>
            </a:r>
            <a:r>
              <a:rPr lang="ar-BH" altLang="ja-JP" sz="2800" b="0" dirty="0" smtClean="0">
                <a:solidFill>
                  <a:schemeClr val="tx1"/>
                </a:solidFill>
              </a:rPr>
              <a:t>ي</a:t>
            </a:r>
            <a:r>
              <a:rPr lang="ar-SA" altLang="ja-JP" sz="2800" b="0" dirty="0" smtClean="0">
                <a:solidFill>
                  <a:schemeClr val="tx1"/>
                </a:solidFill>
              </a:rPr>
              <a:t>ة الإنسان. </a:t>
            </a:r>
            <a:r>
              <a:rPr lang="en-US" altLang="ja-JP" sz="2800" b="0" dirty="0" smtClean="0">
                <a:solidFill>
                  <a:schemeClr val="tx1"/>
                </a:solidFill>
              </a:rPr>
              <a:t/>
            </a:r>
            <a:br>
              <a:rPr lang="en-US" altLang="ja-JP" sz="2800" b="0" dirty="0" smtClean="0">
                <a:solidFill>
                  <a:schemeClr val="tx1"/>
                </a:solidFill>
              </a:rPr>
            </a:br>
            <a:endParaRPr lang="en-US" altLang="ja-JP" sz="2800" b="0" dirty="0">
              <a:solidFill>
                <a:schemeClr val="tx1"/>
              </a:solidFill>
            </a:endParaRPr>
          </a:p>
        </p:txBody>
      </p:sp>
      <p:pic>
        <p:nvPicPr>
          <p:cNvPr id="60421" name="Picture 2"/>
          <p:cNvPicPr>
            <a:picLocks noChangeAspect="1" noChangeArrowheads="1"/>
          </p:cNvPicPr>
          <p:nvPr/>
        </p:nvPicPr>
        <p:blipFill>
          <a:blip r:embed="rId3" cstate="print"/>
          <a:srcRect/>
          <a:stretch>
            <a:fillRect/>
          </a:stretch>
        </p:blipFill>
        <p:spPr bwMode="auto">
          <a:xfrm>
            <a:off x="660400" y="1284288"/>
            <a:ext cx="7226300" cy="5175250"/>
          </a:xfrm>
          <a:prstGeom prst="rect">
            <a:avLst/>
          </a:prstGeom>
          <a:noFill/>
          <a:ln w="9525">
            <a:noFill/>
            <a:miter lim="800000"/>
            <a:headEnd/>
            <a:tailEnd/>
          </a:ln>
        </p:spPr>
      </p:pic>
      <p:pic>
        <p:nvPicPr>
          <p:cNvPr id="60422" name="Picture 6" descr="Presentation1"/>
          <p:cNvPicPr>
            <a:picLocks noChangeAspect="1" noChangeArrowheads="1"/>
          </p:cNvPicPr>
          <p:nvPr/>
        </p:nvPicPr>
        <p:blipFill>
          <a:blip r:embed="rId4" cstate="print"/>
          <a:srcRect/>
          <a:stretch>
            <a:fillRect/>
          </a:stretch>
        </p:blipFill>
        <p:spPr bwMode="auto">
          <a:xfrm>
            <a:off x="361950" y="1243938"/>
            <a:ext cx="7620000" cy="5219700"/>
          </a:xfrm>
          <a:prstGeom prst="rect">
            <a:avLst/>
          </a:prstGeom>
          <a:noFill/>
          <a:ln w="9525">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749300" y="249238"/>
            <a:ext cx="70104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EG" altLang="ja-JP" sz="3200" b="0" dirty="0" smtClean="0">
                <a:solidFill>
                  <a:schemeClr val="tx1"/>
                </a:solidFill>
              </a:rPr>
              <a:t>سؤال للمناقشة 2</a:t>
            </a:r>
            <a:endParaRPr lang="en-US" altLang="ja-JP" sz="3200" b="0" dirty="0" smtClean="0">
              <a:solidFill>
                <a:schemeClr val="tx1"/>
              </a:solidFill>
            </a:endParaRPr>
          </a:p>
        </p:txBody>
      </p:sp>
      <p:sp>
        <p:nvSpPr>
          <p:cNvPr id="56323" name="Content Placeholder 2"/>
          <p:cNvSpPr>
            <a:spLocks noGrp="1"/>
          </p:cNvSpPr>
          <p:nvPr>
            <p:ph idx="4294967295"/>
          </p:nvPr>
        </p:nvSpPr>
        <p:spPr>
          <a:xfrm>
            <a:off x="457200" y="1917700"/>
            <a:ext cx="8229600" cy="2514600"/>
          </a:xfrm>
          <a:noFill/>
          <a:ln w="9525">
            <a:noFill/>
            <a:miter lim="800000"/>
            <a:headEnd/>
            <a:tailEnd/>
          </a:ln>
        </p:spPr>
        <p:txBody>
          <a:bodyPr vert="horz" wrap="square" lIns="91440" tIns="45720" rIns="91440" bIns="45720" numCol="1" anchor="t" anchorCtr="0" compatLnSpc="1">
            <a:prstTxWarp prst="textNoShape">
              <a:avLst/>
            </a:prstTxWarp>
          </a:bodyPr>
          <a:lstStyle/>
          <a:p>
            <a:pPr indent="52388" algn="just" rtl="1">
              <a:buClrTx/>
              <a:buNone/>
              <a:defRPr/>
            </a:pPr>
            <a:r>
              <a:rPr lang="ar-SA" sz="2800" b="0" dirty="0" smtClean="0">
                <a:solidFill>
                  <a:schemeClr val="tx1"/>
                </a:solidFill>
              </a:rPr>
              <a:t>بصفتك مدير تعلم أنه بإمكانك إدارة ما يمكنك قياسه. ما الذي يجب أن تقوم بتتبعه في عملية التقييم البيئي المتكامل التي تجريها من أجل إدارته لكي يحقق النواتج المرجوة؟</a:t>
            </a:r>
            <a:endParaRPr lang="en-US" sz="2800" b="0" dirty="0" smtClean="0">
              <a:solidFill>
                <a:schemeClr val="tx1"/>
              </a:solidFill>
            </a:endParaRPr>
          </a:p>
          <a:p>
            <a:pPr algn="just" rtl="1">
              <a:buClrTx/>
              <a:buNone/>
              <a:defRPr/>
            </a:pPr>
            <a:endParaRPr lang="en-US" sz="28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2">
                                            <p:txEl>
                                              <p:charRg st="4294967295" end="4294967295"/>
                                            </p:txEl>
                                          </p:spTgt>
                                        </p:tgtEl>
                                        <p:attrNameLst>
                                          <p:attrName>style.visibility</p:attrName>
                                        </p:attrNameLst>
                                      </p:cBhvr>
                                      <p:to>
                                        <p:strVal val="visible"/>
                                      </p:to>
                                    </p:set>
                                    <p:animEffect transition="in" filter="fade">
                                      <p:cBhvr>
                                        <p:cTn id="7" dur="2000"/>
                                        <p:tgtEl>
                                          <p:spTgt spid="56322">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wipe(left)">
                                      <p:cBhvr>
                                        <p:cTn id="12" dur="500"/>
                                        <p:tgtEl>
                                          <p:spTgt spid="56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47700" y="274638"/>
            <a:ext cx="7010400" cy="423862"/>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SA" altLang="ja-JP" sz="3200" b="0" dirty="0" smtClean="0">
                <a:solidFill>
                  <a:schemeClr val="tx1"/>
                </a:solidFill>
              </a:rPr>
              <a:t>إطار رصد وتقويم عملية التقييم البيئي المتكامل الوطنية</a:t>
            </a:r>
            <a:endParaRPr lang="en-US" altLang="ja-JP" sz="3200" b="0" dirty="0" smtClean="0">
              <a:solidFill>
                <a:schemeClr val="tx1"/>
              </a:solidFill>
            </a:endParaRPr>
          </a:p>
        </p:txBody>
      </p:sp>
      <p:pic>
        <p:nvPicPr>
          <p:cNvPr id="62467" name="Picture 3"/>
          <p:cNvPicPr>
            <a:picLocks noChangeAspect="1" noChangeArrowheads="1"/>
          </p:cNvPicPr>
          <p:nvPr/>
        </p:nvPicPr>
        <p:blipFill>
          <a:blip r:embed="rId3" cstate="print"/>
          <a:srcRect/>
          <a:stretch>
            <a:fillRect/>
          </a:stretch>
        </p:blipFill>
        <p:spPr bwMode="auto">
          <a:xfrm>
            <a:off x="2300288" y="1203325"/>
            <a:ext cx="4192587" cy="5568950"/>
          </a:xfrm>
          <a:prstGeom prst="rect">
            <a:avLst/>
          </a:prstGeom>
          <a:noFill/>
          <a:ln w="9525" cap="rnd" algn="ctr">
            <a:noFill/>
            <a:prstDash val="sysDot"/>
            <a:miter lim="800000"/>
            <a:headEnd/>
            <a:tailEnd/>
          </a:ln>
        </p:spPr>
      </p:pic>
      <p:pic>
        <p:nvPicPr>
          <p:cNvPr id="62468" name="Object 1"/>
          <p:cNvPicPr>
            <a:picLocks noChangeArrowheads="1"/>
          </p:cNvPicPr>
          <p:nvPr/>
        </p:nvPicPr>
        <p:blipFill>
          <a:blip r:embed="rId4" cstate="print"/>
          <a:srcRect t="-1759" r="-5566" b="-2351"/>
          <a:stretch>
            <a:fillRect/>
          </a:stretch>
        </p:blipFill>
        <p:spPr bwMode="auto">
          <a:xfrm>
            <a:off x="2456596" y="1146410"/>
            <a:ext cx="4169961" cy="55751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Title 1"/>
          <p:cNvSpPr>
            <a:spLocks noGrp="1"/>
          </p:cNvSpPr>
          <p:nvPr>
            <p:ph type="title" idx="4294967295"/>
          </p:nvPr>
        </p:nvSpPr>
        <p:spPr>
          <a:xfrm>
            <a:off x="1257300" y="-204720"/>
            <a:ext cx="6362700" cy="977900"/>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en-US" altLang="ja-JP" sz="3200" b="0" dirty="0" smtClean="0">
                <a:solidFill>
                  <a:schemeClr val="tx1"/>
                </a:solidFill>
              </a:rPr>
              <a:t/>
            </a:r>
            <a:br>
              <a:rPr lang="en-US" altLang="ja-JP" sz="3200" b="0" dirty="0" smtClean="0">
                <a:solidFill>
                  <a:schemeClr val="tx1"/>
                </a:solidFill>
              </a:rPr>
            </a:br>
            <a:r>
              <a:rPr lang="ar-EG" altLang="ja-JP" sz="3200" b="0" dirty="0" smtClean="0">
                <a:solidFill>
                  <a:schemeClr val="tx1"/>
                </a:solidFill>
              </a:rPr>
              <a:t/>
            </a:r>
            <a:br>
              <a:rPr lang="ar-EG" altLang="ja-JP" sz="3200" b="0" dirty="0" smtClean="0">
                <a:solidFill>
                  <a:schemeClr val="tx1"/>
                </a:solidFill>
              </a:rPr>
            </a:br>
            <a:r>
              <a:rPr lang="ar-SA" altLang="ja-JP" sz="3200" b="0" dirty="0" smtClean="0">
                <a:solidFill>
                  <a:schemeClr val="tx1"/>
                </a:solidFill>
              </a:rPr>
              <a:t>خمس فئات من القياسات لرصد فعالية عملية التقييم البيئي المتكامل </a:t>
            </a:r>
            <a:r>
              <a:rPr lang="en-US" altLang="ja-JP" sz="3200" b="0" dirty="0" smtClean="0">
                <a:solidFill>
                  <a:schemeClr val="tx1"/>
                </a:solidFill>
              </a:rPr>
              <a:t/>
            </a:r>
            <a:br>
              <a:rPr lang="en-US" altLang="ja-JP" sz="3200" b="0" dirty="0" smtClean="0">
                <a:solidFill>
                  <a:schemeClr val="tx1"/>
                </a:solidFill>
              </a:rPr>
            </a:br>
            <a:endParaRPr lang="en-US" altLang="ja-JP" sz="3200" b="0" dirty="0" smtClean="0">
              <a:solidFill>
                <a:schemeClr val="tx1"/>
              </a:solidFill>
            </a:endParaRPr>
          </a:p>
        </p:txBody>
      </p:sp>
      <p:sp>
        <p:nvSpPr>
          <p:cNvPr id="3" name="Content Placeholder 2"/>
          <p:cNvSpPr>
            <a:spLocks noGrp="1"/>
          </p:cNvSpPr>
          <p:nvPr>
            <p:ph idx="4294967295"/>
          </p:nvPr>
        </p:nvSpPr>
        <p:spPr>
          <a:xfrm>
            <a:off x="225758" y="1189446"/>
            <a:ext cx="7812774" cy="4826000"/>
          </a:xfrm>
        </p:spPr>
        <p:style>
          <a:lnRef idx="0">
            <a:scrgbClr r="0" g="0" b="0"/>
          </a:lnRef>
          <a:fillRef idx="1001">
            <a:schemeClr val="lt1"/>
          </a:fillRef>
          <a:effectRef idx="0">
            <a:scrgbClr r="0" g="0" b="0"/>
          </a:effectRef>
          <a:fontRef idx="major"/>
        </p:style>
        <p:txBody>
          <a:bodyPr/>
          <a:lstStyle/>
          <a:p>
            <a:pPr algn="just" rtl="1">
              <a:buClrTx/>
              <a:buSzPct val="100000"/>
              <a:buFont typeface="Arial" pitchFamily="34" charset="0"/>
              <a:buChar char="•"/>
              <a:defRPr/>
            </a:pPr>
            <a:r>
              <a:rPr lang="ar-SA" sz="2800" b="0" dirty="0" smtClean="0"/>
              <a:t>قياس قائم على أساس النواتج للتحسينات في السياسات وعمليات السياسات</a:t>
            </a:r>
            <a:endParaRPr lang="ar-EG" sz="2800" b="0" dirty="0" smtClean="0"/>
          </a:p>
          <a:p>
            <a:pPr algn="just" rtl="1">
              <a:buClrTx/>
              <a:buSzPct val="100000"/>
              <a:buFont typeface="Arial" pitchFamily="34" charset="0"/>
              <a:buChar char="•"/>
              <a:defRPr/>
            </a:pPr>
            <a:endParaRPr lang="en-US" sz="2800" b="0" dirty="0" smtClean="0"/>
          </a:p>
          <a:p>
            <a:pPr algn="just" rtl="1">
              <a:buClrTx/>
              <a:buSzPct val="100000"/>
              <a:buFont typeface="Arial" pitchFamily="34" charset="0"/>
              <a:buChar char="•"/>
              <a:defRPr/>
            </a:pPr>
            <a:r>
              <a:rPr lang="ar-SA" sz="2800" b="0" dirty="0" smtClean="0">
                <a:solidFill>
                  <a:srgbClr val="C00000"/>
                </a:solidFill>
              </a:rPr>
              <a:t>قياس قائم على أساس النواتج للإدارة الفعالة للعلاقات</a:t>
            </a:r>
            <a:endParaRPr lang="ar-EG" sz="2800" b="0" dirty="0" smtClean="0">
              <a:solidFill>
                <a:srgbClr val="C00000"/>
              </a:solidFill>
            </a:endParaRPr>
          </a:p>
          <a:p>
            <a:pPr algn="just" rtl="1">
              <a:buClrTx/>
              <a:buSzPct val="100000"/>
              <a:buFont typeface="Arial" pitchFamily="34" charset="0"/>
              <a:buChar char="•"/>
              <a:defRPr/>
            </a:pPr>
            <a:endParaRPr lang="en-US" sz="2800" b="0" dirty="0" smtClean="0">
              <a:solidFill>
                <a:srgbClr val="C00000"/>
              </a:solidFill>
            </a:endParaRPr>
          </a:p>
          <a:p>
            <a:pPr algn="just" rtl="1">
              <a:buClrTx/>
              <a:buSzPct val="100000"/>
              <a:buFont typeface="Arial" pitchFamily="34" charset="0"/>
              <a:buChar char="•"/>
              <a:defRPr/>
            </a:pPr>
            <a:r>
              <a:rPr lang="ar-SA" sz="2800" b="0" dirty="0" smtClean="0">
                <a:solidFill>
                  <a:srgbClr val="00B050"/>
                </a:solidFill>
              </a:rPr>
              <a:t>قياس قائم على أساس الأنشطة والمخرجات للإدارة الفعالة للمعرف</a:t>
            </a:r>
            <a:r>
              <a:rPr lang="ar-BH" sz="2800" b="0" dirty="0" smtClean="0">
                <a:solidFill>
                  <a:srgbClr val="00B050"/>
                </a:solidFill>
              </a:rPr>
              <a:t>ة</a:t>
            </a:r>
            <a:endParaRPr lang="ar-EG" sz="2800" b="0" dirty="0" smtClean="0">
              <a:solidFill>
                <a:srgbClr val="00B050"/>
              </a:solidFill>
            </a:endParaRPr>
          </a:p>
          <a:p>
            <a:pPr algn="just" rtl="1">
              <a:buClrTx/>
              <a:buSzPct val="100000"/>
              <a:buFont typeface="Arial" pitchFamily="34" charset="0"/>
              <a:buChar char="•"/>
              <a:defRPr/>
            </a:pPr>
            <a:endParaRPr lang="en-US" sz="2800" b="0" dirty="0" smtClean="0">
              <a:solidFill>
                <a:srgbClr val="00B050"/>
              </a:solidFill>
            </a:endParaRPr>
          </a:p>
          <a:p>
            <a:pPr algn="just" rtl="1">
              <a:buClrTx/>
              <a:buSzPct val="100000"/>
              <a:buFont typeface="Arial" pitchFamily="34" charset="0"/>
              <a:buChar char="•"/>
              <a:defRPr/>
            </a:pPr>
            <a:r>
              <a:rPr lang="ar-SA" sz="2800" b="0" dirty="0" smtClean="0">
                <a:solidFill>
                  <a:srgbClr val="FF0000"/>
                </a:solidFill>
              </a:rPr>
              <a:t>قياس قائم على أساس الأنشطة والمخرجات للإدارة الفعالة للفرص</a:t>
            </a:r>
            <a:endParaRPr lang="ar-EG" sz="2800" b="0" dirty="0" smtClean="0">
              <a:solidFill>
                <a:srgbClr val="FF0000"/>
              </a:solidFill>
            </a:endParaRPr>
          </a:p>
          <a:p>
            <a:pPr algn="just" rtl="1">
              <a:buClrTx/>
              <a:buSzPct val="100000"/>
              <a:buFont typeface="Arial" pitchFamily="34" charset="0"/>
              <a:buChar char="•"/>
              <a:defRPr/>
            </a:pPr>
            <a:endParaRPr lang="en-US" sz="2800" b="0" dirty="0" smtClean="0">
              <a:solidFill>
                <a:srgbClr val="FF0000"/>
              </a:solidFill>
            </a:endParaRPr>
          </a:p>
          <a:p>
            <a:pPr algn="just" rtl="1">
              <a:buClrTx/>
              <a:buSzPct val="100000"/>
              <a:buFont typeface="Arial" pitchFamily="34" charset="0"/>
              <a:buChar char="•"/>
              <a:defRPr/>
            </a:pPr>
            <a:r>
              <a:rPr lang="ar-SA" sz="2800" b="0" dirty="0" smtClean="0">
                <a:solidFill>
                  <a:srgbClr val="7030A0"/>
                </a:solidFill>
              </a:rPr>
              <a:t>قياسات الانتهاء من الأنشطة والمخرجات في وقتها</a:t>
            </a:r>
            <a:endParaRPr lang="en-US" sz="2800" b="0" dirty="0" smtClean="0">
              <a:solidFill>
                <a:srgbClr val="7030A0"/>
              </a:solidFill>
            </a:endParaRPr>
          </a:p>
          <a:p>
            <a:pPr marL="571500" indent="-508000" algn="just" rtl="1">
              <a:buClrTx/>
              <a:buSzPct val="100000"/>
              <a:buFont typeface="Arial" pitchFamily="34" charset="0"/>
              <a:buChar char="•"/>
              <a:defRPr/>
            </a:pPr>
            <a:endParaRPr lang="en-US" sz="2800" b="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38158"/>
            <a:ext cx="67818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rtl="1">
              <a:defRPr/>
            </a:pPr>
            <a:r>
              <a:rPr lang="ar-SA" altLang="ja-JP" sz="3200" b="0" dirty="0" smtClean="0">
                <a:solidFill>
                  <a:schemeClr val="tx1"/>
                </a:solidFill>
              </a:rPr>
              <a:t>قياس قائم على أساس النواتج للتحسينات في السياسات وعمليات السياسات</a:t>
            </a:r>
            <a:endParaRPr lang="en-US" altLang="ja-JP" sz="3200" b="0" dirty="0" smtClean="0">
              <a:solidFill>
                <a:schemeClr val="tx1"/>
              </a:solidFill>
            </a:endParaRPr>
          </a:p>
        </p:txBody>
      </p:sp>
      <p:sp>
        <p:nvSpPr>
          <p:cNvPr id="64515" name="Content Placeholder 2"/>
          <p:cNvSpPr>
            <a:spLocks noGrp="1"/>
          </p:cNvSpPr>
          <p:nvPr>
            <p:ph idx="4294967295"/>
          </p:nvPr>
        </p:nvSpPr>
        <p:spPr>
          <a:xfrm>
            <a:off x="457200" y="1600200"/>
            <a:ext cx="8072651" cy="4525963"/>
          </a:xfrm>
        </p:spPr>
        <p:txBody>
          <a:bodyPr/>
          <a:lstStyle/>
          <a:p>
            <a:pPr algn="just" rtl="1">
              <a:buClrTx/>
              <a:buSzPct val="100000"/>
              <a:buFont typeface="Arial" pitchFamily="34" charset="0"/>
              <a:buChar char="•"/>
            </a:pPr>
            <a:r>
              <a:rPr lang="ar-SA" sz="2800" b="0" dirty="0" smtClean="0">
                <a:solidFill>
                  <a:schemeClr val="tx1"/>
                </a:solidFill>
              </a:rPr>
              <a:t>قياسات ضرورية لتتبع التحسن في مجال السياسات وعمليات السياسات </a:t>
            </a:r>
            <a:endParaRPr lang="ar-EG" sz="2800" b="0" dirty="0" smtClean="0">
              <a:solidFill>
                <a:schemeClr val="tx1"/>
              </a:solidFill>
            </a:endParaRPr>
          </a:p>
          <a:p>
            <a:pPr algn="just" rtl="1">
              <a:buClrTx/>
              <a:buSzPct val="100000"/>
              <a:buFont typeface="Arial" pitchFamily="34" charset="0"/>
              <a:buChar char="•"/>
            </a:pPr>
            <a:endParaRPr lang="ar-EG" sz="2800" b="0" dirty="0" smtClean="0">
              <a:solidFill>
                <a:schemeClr val="tx1"/>
              </a:solidFill>
            </a:endParaRPr>
          </a:p>
          <a:p>
            <a:pPr algn="just" rtl="1">
              <a:buClrTx/>
              <a:buSzPct val="100000"/>
              <a:buFont typeface="Arial" pitchFamily="34" charset="0"/>
              <a:buChar char="•"/>
            </a:pPr>
            <a:r>
              <a:rPr lang="ar-SA" sz="2800" b="0" dirty="0" smtClean="0">
                <a:solidFill>
                  <a:schemeClr val="tx1"/>
                </a:solidFill>
              </a:rPr>
              <a:t>يتعين أن يرتبط القياس بمقولة التغيير التي حددتها في استراتيجية الأثر </a:t>
            </a:r>
            <a:endParaRPr lang="ar-EG" sz="2800" b="0" dirty="0" smtClean="0">
              <a:solidFill>
                <a:schemeClr val="tx1"/>
              </a:solidFill>
            </a:endParaRPr>
          </a:p>
          <a:p>
            <a:pPr algn="just" rtl="1">
              <a:buClrTx/>
              <a:buSzPct val="100000"/>
              <a:buFont typeface="Arial" pitchFamily="34" charset="0"/>
              <a:buChar char="•"/>
            </a:pPr>
            <a:endParaRPr lang="en-US" sz="2800" b="0" dirty="0" smtClean="0">
              <a:solidFill>
                <a:schemeClr val="tx1"/>
              </a:solidFill>
            </a:endParaRPr>
          </a:p>
          <a:p>
            <a:pPr algn="just" rtl="1">
              <a:buClrTx/>
              <a:buSzPct val="100000"/>
              <a:buFont typeface="Arial" pitchFamily="34" charset="0"/>
              <a:buChar char="•"/>
            </a:pPr>
            <a:r>
              <a:rPr lang="ar-SA" sz="2800" b="0" dirty="0" smtClean="0">
                <a:solidFill>
                  <a:schemeClr val="tx1"/>
                </a:solidFill>
              </a:rPr>
              <a:t>يتعين أن يتتبع القياس بدوره التحسينات الأخرى التي تم رصدها على مستوى السياسات وعمليات السياسات</a:t>
            </a:r>
            <a:endParaRPr lang="en-US" sz="2800" b="0" dirty="0" smtClean="0">
              <a:solidFill>
                <a:schemeClr val="tx1"/>
              </a:solidFill>
            </a:endParaRPr>
          </a:p>
          <a:p>
            <a:pPr algn="just" rtl="1">
              <a:buClrTx/>
              <a:buSzPct val="100000"/>
              <a:buFont typeface="Arial" pitchFamily="34" charset="0"/>
              <a:buChar char="•"/>
            </a:pPr>
            <a:endParaRPr lang="ar-EG" sz="2800" b="0" dirty="0" smtClean="0">
              <a:solidFill>
                <a:schemeClr val="tx1"/>
              </a:solidFill>
            </a:endParaRPr>
          </a:p>
          <a:p>
            <a:pPr algn="just" rtl="1">
              <a:buClrTx/>
              <a:buSzPct val="100000"/>
              <a:buFont typeface="Arial" pitchFamily="34" charset="0"/>
              <a:buChar char="•"/>
            </a:pPr>
            <a:endParaRPr lang="en-US" sz="28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7" dur="2000"/>
                                        <p:tgtEl>
                                          <p:spTgt spid="2">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500"/>
                                        <p:tgtEl>
                                          <p:spTgt spid="645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wipe(left)">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515">
                                            <p:txEl>
                                              <p:pRg st="4" end="4"/>
                                            </p:txEl>
                                          </p:spTgt>
                                        </p:tgtEl>
                                        <p:attrNameLst>
                                          <p:attrName>style.visibility</p:attrName>
                                        </p:attrNameLst>
                                      </p:cBhvr>
                                      <p:to>
                                        <p:strVal val="visible"/>
                                      </p:to>
                                    </p:set>
                                    <p:animEffect transition="in" filter="wipe(left)">
                                      <p:cBhvr>
                                        <p:cTn id="22" dur="500"/>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4515"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28700" y="223838"/>
            <a:ext cx="65151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sz="3200" b="0" dirty="0" smtClean="0">
                <a:solidFill>
                  <a:schemeClr val="tx1"/>
                </a:solidFill>
              </a:rPr>
              <a:t>قياس قائم على أساس النواتج هدفه الإدارة الفعالة للعلاقات</a:t>
            </a:r>
            <a:endParaRPr lang="en-US" altLang="ja-JP" sz="3200" b="0" dirty="0" smtClean="0">
              <a:solidFill>
                <a:schemeClr val="tx1"/>
              </a:solidFill>
            </a:endParaRPr>
          </a:p>
        </p:txBody>
      </p:sp>
      <p:sp>
        <p:nvSpPr>
          <p:cNvPr id="65539" name="Content Placeholder 2"/>
          <p:cNvSpPr>
            <a:spLocks noGrp="1"/>
          </p:cNvSpPr>
          <p:nvPr>
            <p:ph idx="4294967295"/>
          </p:nvPr>
        </p:nvSpPr>
        <p:spPr>
          <a:xfrm>
            <a:off x="457200" y="1600200"/>
            <a:ext cx="8072651" cy="4525963"/>
          </a:xfrm>
        </p:spPr>
        <p:txBody>
          <a:bodyPr/>
          <a:lstStyle/>
          <a:p>
            <a:pPr algn="just" rtl="1">
              <a:buClrTx/>
              <a:buSzPct val="100000"/>
              <a:buFont typeface="Arial" pitchFamily="34" charset="0"/>
              <a:buChar char="•"/>
            </a:pPr>
            <a:r>
              <a:rPr lang="ar-EG" sz="2800" b="0" dirty="0" smtClean="0">
                <a:solidFill>
                  <a:schemeClr val="tx1"/>
                </a:solidFill>
              </a:rPr>
              <a:t>إن العلاقات بين الناس الذين يتداولون الأفكار ويتواصلون بشأنها فيما بينهم هي التي ت</a:t>
            </a:r>
            <a:r>
              <a:rPr lang="ar-BH" sz="2800" b="0" dirty="0" smtClean="0">
                <a:solidFill>
                  <a:schemeClr val="tx1"/>
                </a:solidFill>
              </a:rPr>
              <a:t>قود</a:t>
            </a:r>
            <a:r>
              <a:rPr lang="ar-EG" sz="2800" b="0" dirty="0" smtClean="0">
                <a:solidFill>
                  <a:schemeClr val="tx1"/>
                </a:solidFill>
              </a:rPr>
              <a:t> إلى البدء في التغيير</a:t>
            </a:r>
          </a:p>
          <a:p>
            <a:pPr algn="just" rtl="1">
              <a:buClrTx/>
              <a:buSzPct val="100000"/>
              <a:buFont typeface="Arial" pitchFamily="34" charset="0"/>
              <a:buChar char="•"/>
            </a:pPr>
            <a:endParaRPr lang="ar-EG" sz="2800" b="0" dirty="0" smtClean="0">
              <a:solidFill>
                <a:schemeClr val="tx1"/>
              </a:solidFill>
            </a:endParaRPr>
          </a:p>
          <a:p>
            <a:pPr algn="just" rtl="1">
              <a:buClrTx/>
              <a:buSzPct val="100000"/>
              <a:buFont typeface="Arial" pitchFamily="34" charset="0"/>
              <a:buChar char="•"/>
            </a:pPr>
            <a:r>
              <a:rPr lang="ar-EG" sz="2800" b="0" dirty="0" smtClean="0">
                <a:solidFill>
                  <a:schemeClr val="tx1"/>
                </a:solidFill>
              </a:rPr>
              <a:t>ومن بين العلاقات الأخرى الهامة للإدارة تلك التي تتم إقامتها مع أفراد المجتمع المدني الذين بإمكانهم وضع ضغط يعتد به على صناع القرار، هؤلاء الذين بإمكانهم تقديم الدعم والمساندة والمدد لما تقدمه من توصيات، وخصوصاً من بين العاملين في المجال الأكاديمي والمؤسسات البحثية والإعلامية، الذين يمكن من خلالهم الوصول إلى الجمهور ومن ثَم التأثير على صناع القرار. </a:t>
            </a:r>
            <a:endParaRPr lang="en-US" sz="2800" b="0" dirty="0" smtClean="0">
              <a:solidFill>
                <a:schemeClr val="tx1"/>
              </a:solidFill>
            </a:endParaRPr>
          </a:p>
          <a:p>
            <a:pPr algn="just" rtl="1">
              <a:buClrTx/>
              <a:buSzPct val="100000"/>
              <a:buFont typeface="Arial" pitchFamily="34" charset="0"/>
              <a:buChar char="•"/>
            </a:pPr>
            <a:endParaRPr lang="en-US" sz="2800" b="0" dirty="0" smtClean="0">
              <a:solidFill>
                <a:schemeClr val="tx1"/>
              </a:solidFill>
            </a:endParaRPr>
          </a:p>
          <a:p>
            <a:pPr algn="just">
              <a:buClrTx/>
              <a:buSzPct val="100000"/>
              <a:buFont typeface="Arial" pitchFamily="34" charset="0"/>
              <a:buChar char="•"/>
            </a:pPr>
            <a:endParaRPr lang="en-US" sz="2800" b="0" dirty="0" smtClean="0">
              <a:solidFill>
                <a:schemeClr val="tx1"/>
              </a:solidFill>
            </a:endParaRPr>
          </a:p>
          <a:p>
            <a:pPr algn="just">
              <a:buClrTx/>
              <a:buSzPct val="100000"/>
              <a:buFont typeface="Arial" pitchFamily="34" charset="0"/>
              <a:buChar char="•"/>
            </a:pPr>
            <a:endParaRPr lang="en-US" sz="28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7" dur="2000"/>
                                        <p:tgtEl>
                                          <p:spTgt spid="2">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wipe(left)">
                                      <p:cBhvr>
                                        <p:cTn id="12" dur="500"/>
                                        <p:tgtEl>
                                          <p:spTgt spid="655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wipe(left)">
                                      <p:cBhvr>
                                        <p:cTn id="17" dur="500"/>
                                        <p:tgtEl>
                                          <p:spTgt spid="65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553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87103" y="218364"/>
            <a:ext cx="6686859" cy="655093"/>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sz="3200" b="0" dirty="0" smtClean="0">
                <a:solidFill>
                  <a:schemeClr val="tx1"/>
                </a:solidFill>
              </a:rPr>
              <a:t>القياسات المقترحة لإدارة العلاقات بفعالية</a:t>
            </a:r>
            <a:endParaRPr lang="en-US" altLang="ja-JP" sz="3200" b="0" dirty="0" smtClean="0">
              <a:solidFill>
                <a:schemeClr val="tx1"/>
              </a:solidFill>
            </a:endParaRPr>
          </a:p>
        </p:txBody>
      </p:sp>
      <p:sp>
        <p:nvSpPr>
          <p:cNvPr id="66563" name="Rectangle 3"/>
          <p:cNvSpPr>
            <a:spLocks noGrp="1" noChangeArrowheads="1"/>
          </p:cNvSpPr>
          <p:nvPr>
            <p:ph type="body" idx="1"/>
          </p:nvPr>
        </p:nvSpPr>
        <p:spPr>
          <a:xfrm>
            <a:off x="359746" y="1679154"/>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pPr algn="r" rtl="1">
              <a:buClrTx/>
              <a:buSzPct val="100000"/>
              <a:buFont typeface="Arial" pitchFamily="34" charset="0"/>
              <a:buChar char="•"/>
            </a:pPr>
            <a:r>
              <a:rPr lang="ar-EG" sz="2800" b="0" dirty="0" smtClean="0">
                <a:solidFill>
                  <a:schemeClr val="tx1"/>
                </a:solidFill>
              </a:rPr>
              <a:t>تحديد الفاعلين الرئيسيين والجمهور المستهدف</a:t>
            </a:r>
          </a:p>
          <a:p>
            <a:pPr algn="r" rtl="1">
              <a:buClrTx/>
              <a:buSzPct val="100000"/>
              <a:buFont typeface="Arial" pitchFamily="34" charset="0"/>
              <a:buChar char="•"/>
            </a:pPr>
            <a:endParaRPr lang="en-US" sz="2800" b="0" dirty="0" smtClean="0">
              <a:solidFill>
                <a:schemeClr val="tx1"/>
              </a:solidFill>
            </a:endParaRPr>
          </a:p>
          <a:p>
            <a:pPr algn="r" rtl="1">
              <a:buClrTx/>
              <a:buSzPct val="100000"/>
              <a:buFont typeface="Arial" pitchFamily="34" charset="0"/>
              <a:buChar char="•"/>
            </a:pPr>
            <a:r>
              <a:rPr lang="ar-EG" sz="2800" b="0" dirty="0" smtClean="0">
                <a:solidFill>
                  <a:schemeClr val="tx1"/>
                </a:solidFill>
              </a:rPr>
              <a:t>توافر قوائم محدثة بعنوانين الاتصال ومجموعات البريد الالكتروني.</a:t>
            </a:r>
          </a:p>
          <a:p>
            <a:pPr algn="r" rtl="1">
              <a:buClrTx/>
              <a:buSzPct val="100000"/>
              <a:buFont typeface="Arial" pitchFamily="34" charset="0"/>
              <a:buChar char="•"/>
            </a:pPr>
            <a:endParaRPr lang="ar-EG" sz="2800" b="0" dirty="0" smtClean="0">
              <a:solidFill>
                <a:schemeClr val="tx1"/>
              </a:solidFill>
            </a:endParaRPr>
          </a:p>
          <a:p>
            <a:pPr algn="r" rtl="1">
              <a:buClrTx/>
              <a:buSzPct val="100000"/>
              <a:buFont typeface="Arial" pitchFamily="34" charset="0"/>
              <a:buChar char="•"/>
            </a:pPr>
            <a:r>
              <a:rPr lang="ar-EG" sz="2800" b="0" dirty="0" smtClean="0">
                <a:solidFill>
                  <a:schemeClr val="tx1"/>
                </a:solidFill>
              </a:rPr>
              <a:t>إرساء العلاقات مع الإعلام المحلي، الوطني والدولي</a:t>
            </a:r>
          </a:p>
          <a:p>
            <a:pPr algn="r" rtl="1">
              <a:buClrTx/>
              <a:buSzPct val="100000"/>
              <a:buFont typeface="Arial" pitchFamily="34" charset="0"/>
              <a:buChar char="•"/>
            </a:pPr>
            <a:endParaRPr lang="en-US" sz="2800" b="0" dirty="0" smtClean="0">
              <a:solidFill>
                <a:schemeClr val="tx1"/>
              </a:solidFill>
            </a:endParaRPr>
          </a:p>
          <a:p>
            <a:pPr algn="r" rtl="1">
              <a:buClrTx/>
              <a:buSzPct val="100000"/>
              <a:buFont typeface="Arial" pitchFamily="34" charset="0"/>
              <a:buChar char="•"/>
            </a:pPr>
            <a:r>
              <a:rPr lang="ar-EG" sz="2800" b="0" dirty="0" smtClean="0">
                <a:solidFill>
                  <a:schemeClr val="tx1"/>
                </a:solidFill>
              </a:rPr>
              <a:t>إخطار الممولين بتقدم سير العمل </a:t>
            </a:r>
            <a:r>
              <a:rPr lang="ar-BH" sz="2800" b="0" dirty="0" smtClean="0">
                <a:solidFill>
                  <a:schemeClr val="tx1"/>
                </a:solidFill>
              </a:rPr>
              <a:t>ال</a:t>
            </a:r>
            <a:r>
              <a:rPr lang="ar-EG" sz="2800" b="0" dirty="0" smtClean="0">
                <a:solidFill>
                  <a:schemeClr val="tx1"/>
                </a:solidFill>
              </a:rPr>
              <a:t>خاص</a:t>
            </a:r>
            <a:r>
              <a:rPr lang="ar-BH" sz="2800" b="0" dirty="0" smtClean="0">
                <a:solidFill>
                  <a:schemeClr val="tx1"/>
                </a:solidFill>
              </a:rPr>
              <a:t> ب</a:t>
            </a:r>
            <a:r>
              <a:rPr lang="ar-EG" sz="2800" b="0" dirty="0" smtClean="0">
                <a:solidFill>
                  <a:schemeClr val="tx1"/>
                </a:solidFill>
              </a:rPr>
              <a:t>ك وتأثيره.</a:t>
            </a:r>
            <a:endParaRPr lang="en-US" sz="2800" b="0" dirty="0" smtClean="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25440" y="274638"/>
            <a:ext cx="70104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sz="3200" b="0" dirty="0" smtClean="0">
                <a:solidFill>
                  <a:schemeClr val="tx1"/>
                </a:solidFill>
              </a:rPr>
              <a:t>القياسات المقترحة لإدارة العلاقات بفعالية</a:t>
            </a:r>
            <a:endParaRPr lang="en-US" altLang="ja-JP" sz="3200" b="0" dirty="0" smtClean="0">
              <a:solidFill>
                <a:schemeClr val="tx1"/>
              </a:solidFill>
            </a:endParaRPr>
          </a:p>
        </p:txBody>
      </p:sp>
      <p:sp>
        <p:nvSpPr>
          <p:cNvPr id="259075" name="Rectangle 3"/>
          <p:cNvSpPr>
            <a:spLocks noGrp="1" noChangeArrowheads="1"/>
          </p:cNvSpPr>
          <p:nvPr>
            <p:ph type="body" sz="half" idx="1"/>
          </p:nvPr>
        </p:nvSpPr>
        <p:spPr>
          <a:xfrm>
            <a:off x="4808538" y="1932868"/>
            <a:ext cx="4038600" cy="4544132"/>
          </a:xfrm>
        </p:spPr>
        <p:txBody>
          <a:bodyPr/>
          <a:lstStyle/>
          <a:p>
            <a:pPr marL="533400" indent="-533400" algn="just" rtl="1">
              <a:lnSpc>
                <a:spcPct val="90000"/>
              </a:lnSpc>
              <a:buFont typeface="Wingdings 2" pitchFamily="18" charset="2"/>
              <a:buNone/>
              <a:defRPr/>
            </a:pPr>
            <a:r>
              <a:rPr lang="ar-EG" b="0" dirty="0" smtClean="0">
                <a:solidFill>
                  <a:schemeClr val="tx1"/>
                </a:solidFill>
              </a:rPr>
              <a:t>أنماط السلوك</a:t>
            </a:r>
            <a:endParaRPr lang="en-US" b="0" dirty="0" smtClean="0">
              <a:solidFill>
                <a:schemeClr val="tx1"/>
              </a:solidFill>
            </a:endParaRPr>
          </a:p>
          <a:p>
            <a:pPr marL="533400" indent="-533400" algn="just" rtl="1">
              <a:lnSpc>
                <a:spcPct val="90000"/>
              </a:lnSpc>
              <a:buFont typeface="Wingdings 2" pitchFamily="18" charset="2"/>
              <a:buNone/>
              <a:defRPr/>
            </a:pPr>
            <a:endParaRPr lang="en-US" b="0" dirty="0">
              <a:solidFill>
                <a:schemeClr val="tx1"/>
              </a:solidFill>
            </a:endParaRPr>
          </a:p>
          <a:p>
            <a:pPr marL="533400" indent="-533400" algn="just" rtl="1">
              <a:lnSpc>
                <a:spcPct val="90000"/>
              </a:lnSpc>
              <a:buFont typeface="Wingdings 2" pitchFamily="18" charset="2"/>
              <a:buNone/>
              <a:defRPr/>
            </a:pPr>
            <a:r>
              <a:rPr lang="ar-EG" sz="2400" b="0" dirty="0" smtClean="0">
                <a:solidFill>
                  <a:schemeClr val="tx1"/>
                </a:solidFill>
              </a:rPr>
              <a:t>1- السلوك المتلقي  (الفرد، المنظمة)</a:t>
            </a:r>
          </a:p>
          <a:p>
            <a:pPr marL="533400" indent="-533400" algn="just" rtl="1">
              <a:lnSpc>
                <a:spcPct val="90000"/>
              </a:lnSpc>
              <a:buFont typeface="Wingdings 2" pitchFamily="18" charset="2"/>
              <a:buNone/>
              <a:defRPr/>
            </a:pPr>
            <a:endParaRPr lang="en-US" sz="2400" b="0" dirty="0">
              <a:solidFill>
                <a:schemeClr val="tx1"/>
              </a:solidFill>
            </a:endParaRPr>
          </a:p>
          <a:p>
            <a:pPr marL="533400" indent="-533400" algn="just" rtl="1">
              <a:lnSpc>
                <a:spcPct val="90000"/>
              </a:lnSpc>
              <a:buFont typeface="Wingdings 2" pitchFamily="18" charset="2"/>
              <a:buNone/>
              <a:defRPr/>
            </a:pPr>
            <a:r>
              <a:rPr lang="ar-EG" sz="2400" b="0" dirty="0" smtClean="0">
                <a:solidFill>
                  <a:schemeClr val="tx1"/>
                </a:solidFill>
              </a:rPr>
              <a:t>2- السلوك البحثي (الفرد، المنظمة)</a:t>
            </a:r>
          </a:p>
          <a:p>
            <a:pPr marL="533400" indent="-533400" algn="just" rtl="1">
              <a:lnSpc>
                <a:spcPct val="90000"/>
              </a:lnSpc>
              <a:buFont typeface="Wingdings 2" pitchFamily="18" charset="2"/>
              <a:buNone/>
              <a:defRPr/>
            </a:pPr>
            <a:endParaRPr lang="en-US" sz="2400" b="0" dirty="0">
              <a:solidFill>
                <a:schemeClr val="tx1"/>
              </a:solidFill>
            </a:endParaRPr>
          </a:p>
          <a:p>
            <a:pPr marL="533400" indent="-533400" algn="just" rtl="1">
              <a:lnSpc>
                <a:spcPct val="90000"/>
              </a:lnSpc>
              <a:buFont typeface="Wingdings 2" pitchFamily="18" charset="2"/>
              <a:buNone/>
              <a:defRPr/>
            </a:pPr>
            <a:r>
              <a:rPr lang="ar-EG" sz="2400" b="0" dirty="0" smtClean="0">
                <a:solidFill>
                  <a:schemeClr val="tx1"/>
                </a:solidFill>
              </a:rPr>
              <a:t>3- سلوك الفاعل (الفرد، المنظمة، المؤسسة)</a:t>
            </a:r>
          </a:p>
          <a:p>
            <a:pPr marL="533400" indent="-533400" algn="just" rtl="1">
              <a:lnSpc>
                <a:spcPct val="90000"/>
              </a:lnSpc>
              <a:buFont typeface="Wingdings 2" pitchFamily="18" charset="2"/>
              <a:buNone/>
              <a:defRPr/>
            </a:pPr>
            <a:endParaRPr lang="ar-EG" sz="2400" b="0" dirty="0" smtClean="0">
              <a:solidFill>
                <a:schemeClr val="tx1"/>
              </a:solidFill>
            </a:endParaRPr>
          </a:p>
          <a:p>
            <a:pPr marL="533400" indent="-533400" algn="just" rtl="1">
              <a:lnSpc>
                <a:spcPct val="90000"/>
              </a:lnSpc>
              <a:buClr>
                <a:schemeClr val="hlink"/>
              </a:buClr>
              <a:buFont typeface="Wingdings 2" pitchFamily="18" charset="2"/>
              <a:buNone/>
              <a:defRPr/>
            </a:pPr>
            <a:r>
              <a:rPr lang="ar-EG" sz="2400" b="0" dirty="0" smtClean="0">
                <a:solidFill>
                  <a:schemeClr val="tx1"/>
                </a:solidFill>
              </a:rPr>
              <a:t>4- السلوك المُطالب (الفرد، المنظمة، المؤسسة)</a:t>
            </a:r>
            <a:endParaRPr lang="en-US" sz="2400" b="0" dirty="0">
              <a:solidFill>
                <a:schemeClr val="tx1"/>
              </a:solidFill>
            </a:endParaRPr>
          </a:p>
          <a:p>
            <a:pPr marL="533400" indent="-533400" algn="just">
              <a:lnSpc>
                <a:spcPct val="90000"/>
              </a:lnSpc>
              <a:buClr>
                <a:schemeClr val="hlink"/>
              </a:buClr>
              <a:buFontTx/>
              <a:buAutoNum type="arabicPeriod" startAt="4"/>
              <a:defRPr/>
            </a:pPr>
            <a:endParaRPr lang="en-US" sz="2400" b="0" dirty="0">
              <a:solidFill>
                <a:schemeClr val="tx1"/>
              </a:solidFill>
            </a:endParaRPr>
          </a:p>
          <a:p>
            <a:pPr marL="533400" indent="-533400" algn="just">
              <a:lnSpc>
                <a:spcPct val="90000"/>
              </a:lnSpc>
              <a:buClr>
                <a:schemeClr val="hlink"/>
              </a:buClr>
              <a:buFontTx/>
              <a:buAutoNum type="arabicPeriod" startAt="4"/>
              <a:defRPr/>
            </a:pPr>
            <a:endParaRPr lang="en-US" sz="2400" b="0" dirty="0">
              <a:solidFill>
                <a:schemeClr val="tx1"/>
              </a:solidFill>
            </a:endParaRPr>
          </a:p>
        </p:txBody>
      </p:sp>
      <p:sp>
        <p:nvSpPr>
          <p:cNvPr id="259076" name="Rectangle 4"/>
          <p:cNvSpPr>
            <a:spLocks noGrp="1" noChangeArrowheads="1"/>
          </p:cNvSpPr>
          <p:nvPr>
            <p:ph type="body" sz="half" idx="2"/>
          </p:nvPr>
        </p:nvSpPr>
        <p:spPr>
          <a:xfrm>
            <a:off x="257175" y="1855788"/>
            <a:ext cx="3952875" cy="4811712"/>
          </a:xfrm>
        </p:spPr>
        <p:txBody>
          <a:bodyPr/>
          <a:lstStyle/>
          <a:p>
            <a:pPr marL="533400" indent="-533400" algn="just" rtl="1">
              <a:lnSpc>
                <a:spcPct val="90000"/>
              </a:lnSpc>
              <a:buFont typeface="Wingdings 2" pitchFamily="18" charset="2"/>
              <a:buNone/>
              <a:defRPr/>
            </a:pPr>
            <a:r>
              <a:rPr lang="ar-EG" b="0" dirty="0" smtClean="0">
                <a:solidFill>
                  <a:schemeClr val="tx1"/>
                </a:solidFill>
              </a:rPr>
              <a:t>السلوك الذي يتم إبدائه</a:t>
            </a:r>
          </a:p>
          <a:p>
            <a:pPr marL="533400" indent="-533400" algn="just" rtl="1">
              <a:lnSpc>
                <a:spcPct val="90000"/>
              </a:lnSpc>
              <a:buFont typeface="Wingdings 2" pitchFamily="18" charset="2"/>
              <a:buNone/>
              <a:defRPr/>
            </a:pPr>
            <a:endParaRPr lang="en-US" b="0" dirty="0">
              <a:solidFill>
                <a:schemeClr val="tx1"/>
              </a:solidFill>
              <a:effectLst>
                <a:outerShdw blurRad="38100" dist="38100" dir="2700000" algn="tl">
                  <a:srgbClr val="C0C0C0"/>
                </a:outerShdw>
              </a:effectLst>
            </a:endParaRPr>
          </a:p>
          <a:p>
            <a:pPr marL="361950" indent="-361950" algn="just" rtl="1">
              <a:lnSpc>
                <a:spcPct val="90000"/>
              </a:lnSpc>
              <a:buFont typeface="Wingdings 2" pitchFamily="18" charset="2"/>
              <a:buNone/>
              <a:defRPr/>
            </a:pPr>
            <a:r>
              <a:rPr lang="ar-EG" sz="2400" b="0" dirty="0" smtClean="0">
                <a:solidFill>
                  <a:schemeClr val="tx1"/>
                </a:solidFill>
              </a:rPr>
              <a:t>1- التقارير، البريد الإلكتروني، مجموعات البريد الإلكتروني</a:t>
            </a:r>
            <a:endParaRPr lang="en-US" sz="2400" b="0" dirty="0">
              <a:solidFill>
                <a:schemeClr val="tx1"/>
              </a:solidFill>
            </a:endParaRPr>
          </a:p>
          <a:p>
            <a:pPr marL="361950" indent="-361950" algn="just" rtl="1">
              <a:lnSpc>
                <a:spcPct val="90000"/>
              </a:lnSpc>
              <a:buClr>
                <a:schemeClr val="hlink"/>
              </a:buClr>
              <a:buFont typeface="Wingdings 2" pitchFamily="18" charset="2"/>
              <a:buNone/>
              <a:defRPr/>
            </a:pPr>
            <a:r>
              <a:rPr lang="ar-EG" sz="2400" b="0" dirty="0" smtClean="0">
                <a:solidFill>
                  <a:schemeClr val="tx1"/>
                </a:solidFill>
              </a:rPr>
              <a:t>2- المستخدمون المستهدفون يبحثون عن معلومات جديدة</a:t>
            </a:r>
            <a:endParaRPr lang="en-US" sz="2400" b="0" dirty="0">
              <a:solidFill>
                <a:schemeClr val="tx1"/>
              </a:solidFill>
            </a:endParaRPr>
          </a:p>
          <a:p>
            <a:pPr marL="361950" indent="-361950" algn="just" rtl="1">
              <a:lnSpc>
                <a:spcPct val="90000"/>
              </a:lnSpc>
              <a:buClr>
                <a:schemeClr val="hlink"/>
              </a:buClr>
              <a:buFont typeface="Wingdings 2" pitchFamily="18" charset="2"/>
              <a:buNone/>
              <a:defRPr/>
            </a:pPr>
            <a:r>
              <a:rPr lang="ar-EG" sz="2400" b="0" dirty="0" smtClean="0">
                <a:solidFill>
                  <a:schemeClr val="tx1"/>
                </a:solidFill>
              </a:rPr>
              <a:t>3- البحث عن الخبرة الفنية لمراجعة السياسات</a:t>
            </a:r>
            <a:endParaRPr lang="en-US" sz="2400" b="0" dirty="0">
              <a:solidFill>
                <a:schemeClr val="tx1"/>
              </a:solidFill>
            </a:endParaRPr>
          </a:p>
          <a:p>
            <a:pPr marL="361950" indent="-361950" algn="just" rtl="1">
              <a:lnSpc>
                <a:spcPct val="90000"/>
              </a:lnSpc>
              <a:buClr>
                <a:schemeClr val="hlink"/>
              </a:buClr>
              <a:buFont typeface="Wingdings 2" pitchFamily="18" charset="2"/>
              <a:buNone/>
              <a:defRPr/>
            </a:pPr>
            <a:r>
              <a:rPr lang="ar-EG" sz="2400" b="0" dirty="0" smtClean="0">
                <a:solidFill>
                  <a:schemeClr val="tx1"/>
                </a:solidFill>
              </a:rPr>
              <a:t>4- احتياجات محددة، مثل رصد البيانات الخاصة بالدورة القادمة للتقييم البيئي المتكامل</a:t>
            </a:r>
            <a:endParaRPr lang="en-US" sz="2400" b="0" dirty="0">
              <a:solidFill>
                <a:schemeClr val="tx1"/>
              </a:solidFill>
            </a:endParaRPr>
          </a:p>
          <a:p>
            <a:pPr marL="533400" indent="-533400" algn="just">
              <a:lnSpc>
                <a:spcPct val="90000"/>
              </a:lnSpc>
              <a:buClr>
                <a:schemeClr val="hlink"/>
              </a:buClr>
              <a:buFontTx/>
              <a:buAutoNum type="arabicPeriod" startAt="2"/>
              <a:defRPr/>
            </a:pPr>
            <a:endParaRPr lang="en-US" sz="2400" b="0" dirty="0">
              <a:solidFill>
                <a:schemeClr val="tx1"/>
              </a:solidFill>
            </a:endParaRPr>
          </a:p>
          <a:p>
            <a:pPr marL="533400" indent="-533400" algn="just">
              <a:lnSpc>
                <a:spcPct val="90000"/>
              </a:lnSpc>
              <a:buClr>
                <a:schemeClr val="hlink"/>
              </a:buClr>
              <a:buFontTx/>
              <a:buAutoNum type="arabicPeriod" startAt="2"/>
              <a:defRPr/>
            </a:pPr>
            <a:endParaRPr lang="en-US" sz="2400" b="0" dirty="0">
              <a:solidFill>
                <a:schemeClr val="tx1"/>
              </a:solidFill>
            </a:endParaRPr>
          </a:p>
        </p:txBody>
      </p:sp>
      <p:sp>
        <p:nvSpPr>
          <p:cNvPr id="67589" name="Text Box 5"/>
          <p:cNvSpPr txBox="1">
            <a:spLocks noChangeArrowheads="1"/>
          </p:cNvSpPr>
          <p:nvPr/>
        </p:nvSpPr>
        <p:spPr bwMode="auto">
          <a:xfrm>
            <a:off x="317500" y="1196975"/>
            <a:ext cx="8382000" cy="457200"/>
          </a:xfrm>
          <a:prstGeom prst="rect">
            <a:avLst/>
          </a:prstGeom>
          <a:noFill/>
          <a:ln w="9525">
            <a:noFill/>
            <a:miter lim="800000"/>
            <a:headEnd/>
            <a:tailEnd/>
          </a:ln>
        </p:spPr>
        <p:txBody>
          <a:bodyPr>
            <a:spAutoFit/>
          </a:bodyPr>
          <a:lstStyle/>
          <a:p>
            <a:pPr algn="ctr">
              <a:spcBef>
                <a:spcPct val="50000"/>
              </a:spcBef>
            </a:pPr>
            <a:r>
              <a:rPr lang="ar-EG" sz="2400" i="1" dirty="0"/>
              <a:t>تحديد العلاقات على أساس السلوك</a:t>
            </a:r>
            <a:endParaRPr lang="en-US" sz="2400"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343025" y="100013"/>
            <a:ext cx="6278563" cy="752475"/>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sz="3200" b="0" dirty="0" smtClean="0">
                <a:solidFill>
                  <a:schemeClr val="tx1"/>
                </a:solidFill>
              </a:rPr>
              <a:t>القياسات المقترحة لإدارة العلاقات بفعالية</a:t>
            </a:r>
            <a:endParaRPr lang="en-US" altLang="ja-JP" sz="3200" b="0" dirty="0" smtClean="0">
              <a:solidFill>
                <a:schemeClr val="tx1"/>
              </a:solidFill>
            </a:endParaRPr>
          </a:p>
        </p:txBody>
      </p:sp>
      <p:graphicFrame>
        <p:nvGraphicFramePr>
          <p:cNvPr id="4" name="Table 3"/>
          <p:cNvGraphicFramePr>
            <a:graphicFrameLocks noGrp="1"/>
          </p:cNvGraphicFramePr>
          <p:nvPr/>
        </p:nvGraphicFramePr>
        <p:xfrm>
          <a:off x="95264" y="1176511"/>
          <a:ext cx="7924786" cy="5577840"/>
        </p:xfrm>
        <a:graphic>
          <a:graphicData uri="http://schemas.openxmlformats.org/drawingml/2006/table">
            <a:tbl>
              <a:tblPr rtl="1"/>
              <a:tblGrid>
                <a:gridCol w="2169208"/>
                <a:gridCol w="3616197"/>
                <a:gridCol w="2139381"/>
              </a:tblGrid>
              <a:tr h="177822">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tab pos="1060450" algn="r"/>
                        </a:tabLst>
                      </a:pPr>
                      <a:r>
                        <a:rPr kumimoji="0" lang="ar-SA" sz="1200" b="1" i="0" u="none" strike="noStrike" cap="none" normalizeH="0" baseline="0" dirty="0" smtClean="0">
                          <a:ln>
                            <a:noFill/>
                          </a:ln>
                          <a:solidFill>
                            <a:srgbClr val="000000"/>
                          </a:solidFill>
                          <a:effectLst/>
                          <a:latin typeface="+mj-lt"/>
                          <a:cs typeface="Times New Roman" pitchFamily="18" charset="0"/>
                        </a:rPr>
                        <a:t>السؤال الأساسي</a:t>
                      </a:r>
                      <a:endParaRPr kumimoji="0" lang="en-US" sz="1200" b="0" i="0" u="none" strike="noStrike" cap="none" normalizeH="0" baseline="0" dirty="0" smtClean="0">
                        <a:ln>
                          <a:noFill/>
                        </a:ln>
                        <a:solidFill>
                          <a:schemeClr val="tx1"/>
                        </a:solidFill>
                        <a:effectLst/>
                        <a:latin typeface="+mj-lt"/>
                        <a:cs typeface="Times New Roman" pitchFamily="18" charset="0"/>
                      </a:endParaRPr>
                    </a:p>
                  </a:txBody>
                  <a:tcPr marL="28092" marR="28092"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SA" sz="1200" b="1" i="0" u="none" strike="noStrike" cap="none" normalizeH="0" baseline="0" dirty="0" smtClean="0">
                          <a:ln>
                            <a:noFill/>
                          </a:ln>
                          <a:solidFill>
                            <a:srgbClr val="000000"/>
                          </a:solidFill>
                          <a:effectLst/>
                          <a:latin typeface="+mj-lt"/>
                          <a:cs typeface="Times New Roman" pitchFamily="18" charset="0"/>
                        </a:rPr>
                        <a:t>القياسات المقترحة</a:t>
                      </a:r>
                      <a:endParaRPr kumimoji="0" lang="en-US" sz="1200" b="0" i="0" u="none" strike="noStrike" cap="none" normalizeH="0" baseline="0" dirty="0" smtClean="0">
                        <a:ln>
                          <a:noFill/>
                        </a:ln>
                        <a:solidFill>
                          <a:schemeClr val="tx1"/>
                        </a:solidFill>
                        <a:effectLst/>
                        <a:latin typeface="+mj-lt"/>
                        <a:cs typeface="Times New Roman" pitchFamily="18" charset="0"/>
                      </a:endParaRPr>
                    </a:p>
                  </a:txBody>
                  <a:tcPr marL="28092" marR="280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SA" sz="1200" b="1" i="0" u="none" strike="noStrike" cap="none" normalizeH="0" baseline="0" dirty="0" smtClean="0">
                          <a:ln>
                            <a:noFill/>
                          </a:ln>
                          <a:solidFill>
                            <a:srgbClr val="000000"/>
                          </a:solidFill>
                          <a:effectLst/>
                          <a:latin typeface="+mj-lt"/>
                          <a:cs typeface="Times New Roman" pitchFamily="18" charset="0"/>
                        </a:rPr>
                        <a:t>الأفراد/المجموعات المستهدفة المقترحة</a:t>
                      </a:r>
                      <a:endParaRPr kumimoji="0" lang="en-US" sz="1200" b="0" i="0" u="none" strike="noStrike" cap="none" normalizeH="0" baseline="0" dirty="0" smtClean="0">
                        <a:ln>
                          <a:noFill/>
                        </a:ln>
                        <a:solidFill>
                          <a:schemeClr val="tx1"/>
                        </a:solidFill>
                        <a:effectLst/>
                        <a:latin typeface="+mj-lt"/>
                        <a:cs typeface="Times New Roman" pitchFamily="18" charset="0"/>
                      </a:endParaRPr>
                    </a:p>
                  </a:txBody>
                  <a:tcPr marL="28092" marR="28092"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3789">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tab pos="1060450" algn="r"/>
                        </a:tabLst>
                      </a:pPr>
                      <a:r>
                        <a:rPr kumimoji="0" lang="ar-SA" sz="900" b="0" i="0" u="none" strike="noStrike" cap="none" normalizeH="0" baseline="0" dirty="0" smtClean="0">
                          <a:ln>
                            <a:noFill/>
                          </a:ln>
                          <a:solidFill>
                            <a:srgbClr val="000000"/>
                          </a:solidFill>
                          <a:effectLst/>
                          <a:latin typeface="+mj-lt"/>
                          <a:cs typeface="Times New Roman" pitchFamily="18" charset="0"/>
                        </a:rPr>
                        <a:t>هل تم تحديد صناع القرار الأساسيين والمؤثرين المحتملين؟</a:t>
                      </a:r>
                      <a:endParaRPr kumimoji="0" lang="en-US" sz="900" b="0" i="0" u="none" strike="noStrike" cap="none" normalizeH="0" baseline="0" dirty="0" smtClean="0">
                        <a:ln>
                          <a:noFill/>
                        </a:ln>
                        <a:solidFill>
                          <a:schemeClr val="tx1"/>
                        </a:solidFill>
                        <a:effectLst/>
                        <a:latin typeface="+mj-lt"/>
                        <a:cs typeface="Times New Roman" pitchFamily="18" charset="0"/>
                      </a:endParaRPr>
                    </a:p>
                  </a:txBody>
                  <a:tcPr marL="28092" marR="28092"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900" b="0" i="0" u="none" strike="noStrike" cap="none" normalizeH="0" baseline="0" dirty="0" smtClean="0">
                          <a:ln>
                            <a:noFill/>
                          </a:ln>
                          <a:solidFill>
                            <a:srgbClr val="000000"/>
                          </a:solidFill>
                          <a:effectLst/>
                          <a:latin typeface="+mj-lt"/>
                          <a:cs typeface="Times New Roman" pitchFamily="18" charset="0"/>
                        </a:rPr>
                        <a:t>عدد الأشخاص الذين تم تحديدهم لكل مجموعة من مجموعات العلاقات، بما في ذلك بعض الأسماء المحددة للجمهور المستهدف المحتمل الذي تم تحديده.</a:t>
                      </a:r>
                      <a:endParaRPr kumimoji="0" lang="en-US" sz="900" b="0" i="0" u="none" strike="noStrike" cap="none" normalizeH="0" baseline="0" dirty="0" smtClean="0">
                        <a:ln>
                          <a:noFill/>
                        </a:ln>
                        <a:solidFill>
                          <a:schemeClr val="tx1"/>
                        </a:solidFill>
                        <a:effectLst/>
                        <a:latin typeface="+mj-lt"/>
                        <a:cs typeface="Times New Roman" pitchFamily="18" charset="0"/>
                      </a:endParaRPr>
                    </a:p>
                  </a:txBody>
                  <a:tcPr marL="28092" marR="280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900" b="0" i="0" u="none" strike="noStrike" cap="none" normalizeH="0" baseline="0" smtClean="0">
                          <a:ln>
                            <a:noFill/>
                          </a:ln>
                          <a:solidFill>
                            <a:srgbClr val="000000"/>
                          </a:solidFill>
                          <a:effectLst/>
                          <a:latin typeface="+mj-lt"/>
                          <a:cs typeface="Times New Roman" pitchFamily="18" charset="0"/>
                        </a:rPr>
                        <a:t>اسم أساسي واحد على الأقل للقطاع والمجال الواحد. </a:t>
                      </a:r>
                      <a:endParaRPr kumimoji="0" lang="en-US" sz="900" b="0" i="0" u="none" strike="noStrike" cap="none" normalizeH="0" baseline="0" dirty="0" smtClean="0">
                        <a:ln>
                          <a:noFill/>
                        </a:ln>
                        <a:solidFill>
                          <a:schemeClr val="tx1"/>
                        </a:solidFill>
                        <a:effectLst/>
                        <a:latin typeface="+mj-lt"/>
                        <a:cs typeface="Times New Roman" pitchFamily="18" charset="0"/>
                      </a:endParaRPr>
                    </a:p>
                  </a:txBody>
                  <a:tcPr marL="28092" marR="28092"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087478">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tab pos="1060450" algn="r"/>
                        </a:tabLst>
                      </a:pPr>
                      <a:r>
                        <a:rPr kumimoji="0" lang="ar-SA" sz="900" b="0" i="0" u="none" strike="noStrike" cap="none" normalizeH="0" baseline="0" dirty="0" smtClean="0">
                          <a:ln>
                            <a:noFill/>
                          </a:ln>
                          <a:solidFill>
                            <a:srgbClr val="000000"/>
                          </a:solidFill>
                          <a:effectLst/>
                          <a:latin typeface="+mj-lt"/>
                          <a:cs typeface="Times New Roman" pitchFamily="18" charset="0"/>
                        </a:rPr>
                        <a:t>ما التغيرات الهامة في تفكير وتصرفات صناع القرار الأساسيين تمت ملاحظتها؟</a:t>
                      </a:r>
                      <a:endParaRPr kumimoji="0" lang="en-US" sz="900" b="0" i="0" u="none" strike="noStrike" cap="none" normalizeH="0" baseline="0" dirty="0" smtClean="0">
                        <a:ln>
                          <a:noFill/>
                        </a:ln>
                        <a:solidFill>
                          <a:schemeClr val="tx1"/>
                        </a:solidFill>
                        <a:effectLst/>
                        <a:latin typeface="+mj-lt"/>
                        <a:cs typeface="Times New Roman" pitchFamily="18" charset="0"/>
                      </a:endParaRPr>
                    </a:p>
                  </a:txBody>
                  <a:tcPr marL="28092" marR="28092"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800" b="0" i="0" u="none" strike="noStrike" cap="none" normalizeH="0" baseline="0" dirty="0" smtClean="0">
                          <a:ln>
                            <a:noFill/>
                          </a:ln>
                          <a:solidFill>
                            <a:srgbClr val="000000"/>
                          </a:solidFill>
                          <a:effectLst/>
                          <a:latin typeface="+mj-lt"/>
                          <a:cs typeface="Times New Roman" pitchFamily="18" charset="0"/>
                        </a:rPr>
                        <a:t>أنواع سلوكيات </a:t>
                      </a:r>
                      <a:r>
                        <a:rPr kumimoji="0" lang="ar-EG" sz="800" b="0" i="0" u="none" strike="noStrike" cap="none" normalizeH="0" baseline="0" dirty="0" smtClean="0">
                          <a:ln>
                            <a:noFill/>
                          </a:ln>
                          <a:solidFill>
                            <a:srgbClr val="000000"/>
                          </a:solidFill>
                          <a:effectLst/>
                          <a:latin typeface="+mj-lt"/>
                          <a:cs typeface="Times New Roman" pitchFamily="18" charset="0"/>
                        </a:rPr>
                        <a:t>المتلقي </a:t>
                      </a:r>
                      <a:r>
                        <a:rPr kumimoji="0" lang="ar-SA" sz="800" b="0" i="0" u="none" strike="noStrike" cap="none" normalizeH="0" baseline="0" dirty="0" smtClean="0">
                          <a:ln>
                            <a:noFill/>
                          </a:ln>
                          <a:solidFill>
                            <a:srgbClr val="000000"/>
                          </a:solidFill>
                          <a:effectLst/>
                          <a:latin typeface="+mj-lt"/>
                          <a:cs typeface="Times New Roman" pitchFamily="18" charset="0"/>
                        </a:rPr>
                        <a:t>التي لوحظت مثل: </a:t>
                      </a:r>
                      <a:endParaRPr kumimoji="0" lang="en-US" sz="800" b="0" i="0" u="none" strike="noStrike" cap="none" normalizeH="0" baseline="0" dirty="0" smtClean="0">
                        <a:ln>
                          <a:noFill/>
                        </a:ln>
                        <a:solidFill>
                          <a:schemeClr val="tx1"/>
                        </a:solidFill>
                        <a:effectLst/>
                        <a:latin typeface="+mj-lt"/>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pPr>
                      <a:r>
                        <a:rPr kumimoji="0" lang="ar-SA" sz="800" b="0" i="0" u="none" strike="noStrike" cap="none" normalizeH="0" baseline="0" dirty="0" smtClean="0">
                          <a:ln>
                            <a:noFill/>
                          </a:ln>
                          <a:solidFill>
                            <a:srgbClr val="000000"/>
                          </a:solidFill>
                          <a:effectLst/>
                          <a:latin typeface="+mj-lt"/>
                          <a:cs typeface="Times New Roman" pitchFamily="18" charset="0"/>
                        </a:rPr>
                        <a:t>عدد صناع القرار المشتركين (الأفراد والمنظمات) في مجموعات البريد الإليكتروني / تلقي النشرة الدورية بالبريد الإليكتروني</a:t>
                      </a:r>
                      <a:endParaRPr kumimoji="0" lang="ar-BH" sz="800" b="0" i="0" u="none" strike="noStrike" cap="none" normalizeH="0" baseline="0" dirty="0" smtClean="0">
                        <a:ln>
                          <a:noFill/>
                        </a:ln>
                        <a:solidFill>
                          <a:srgbClr val="000000"/>
                        </a:solidFill>
                        <a:effectLst/>
                        <a:latin typeface="+mj-lt"/>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pPr>
                      <a:r>
                        <a:rPr kumimoji="0" lang="ar-SA" sz="800" b="0" i="0" u="none" strike="noStrike" cap="none" normalizeH="0" baseline="0" dirty="0" smtClean="0">
                          <a:ln>
                            <a:noFill/>
                          </a:ln>
                          <a:solidFill>
                            <a:srgbClr val="000000"/>
                          </a:solidFill>
                          <a:effectLst/>
                          <a:latin typeface="+mj-lt"/>
                          <a:cs typeface="Times New Roman" pitchFamily="18" charset="0"/>
                        </a:rPr>
                        <a:t>من يستلمون ويطلبون تقارير حالة البيئة</a:t>
                      </a:r>
                      <a:endParaRPr kumimoji="0" lang="en-US" sz="800" b="0" i="0" u="none" strike="noStrike" cap="none" normalizeH="0" baseline="0" dirty="0" smtClean="0">
                        <a:ln>
                          <a:noFill/>
                        </a:ln>
                        <a:solidFill>
                          <a:schemeClr val="tx1"/>
                        </a:solidFill>
                        <a:effectLst/>
                        <a:latin typeface="+mj-lt"/>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pPr>
                      <a:r>
                        <a:rPr kumimoji="0" lang="ar-SA" sz="800" b="0" i="0" u="none" strike="noStrike" cap="none" normalizeH="0" baseline="0" dirty="0" smtClean="0">
                          <a:ln>
                            <a:noFill/>
                          </a:ln>
                          <a:solidFill>
                            <a:srgbClr val="000000"/>
                          </a:solidFill>
                          <a:effectLst/>
                          <a:latin typeface="+mj-lt"/>
                          <a:cs typeface="Times New Roman" pitchFamily="18" charset="0"/>
                        </a:rPr>
                        <a:t>من يتلقون الرسائل النصية القصيرة على الهاتف المحمول.</a:t>
                      </a:r>
                      <a:endParaRPr kumimoji="0" lang="en-US" sz="800" b="0" i="0" u="none" strike="noStrike" cap="none" normalizeH="0" baseline="0" dirty="0" smtClean="0">
                        <a:ln>
                          <a:noFill/>
                        </a:ln>
                        <a:solidFill>
                          <a:schemeClr val="tx1"/>
                        </a:solidFill>
                        <a:effectLst/>
                        <a:latin typeface="+mj-lt"/>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pPr>
                      <a:r>
                        <a:rPr kumimoji="0" lang="ar-SA" sz="800" b="0" i="0" u="none" strike="noStrike" cap="none" normalizeH="0" baseline="0" dirty="0" smtClean="0">
                          <a:ln>
                            <a:noFill/>
                          </a:ln>
                          <a:solidFill>
                            <a:srgbClr val="000000"/>
                          </a:solidFill>
                          <a:effectLst/>
                          <a:latin typeface="+mj-lt"/>
                          <a:cs typeface="Times New Roman" pitchFamily="18" charset="0"/>
                        </a:rPr>
                        <a:t>عدد ملفات </a:t>
                      </a:r>
                      <a:r>
                        <a:rPr kumimoji="0" lang="en-US" sz="800" b="0" i="0" u="none" strike="noStrike" cap="none" normalizeH="0" baseline="0" dirty="0" smtClean="0">
                          <a:ln>
                            <a:noFill/>
                          </a:ln>
                          <a:solidFill>
                            <a:srgbClr val="000000"/>
                          </a:solidFill>
                          <a:effectLst/>
                          <a:latin typeface="+mj-lt"/>
                          <a:cs typeface="Times New Roman" pitchFamily="18" charset="0"/>
                        </a:rPr>
                        <a:t>PDF</a:t>
                      </a:r>
                      <a:r>
                        <a:rPr kumimoji="0" lang="ar-EG" sz="800" b="0" i="0" u="none" strike="noStrike" cap="none" normalizeH="0" baseline="0" dirty="0" smtClean="0">
                          <a:ln>
                            <a:noFill/>
                          </a:ln>
                          <a:solidFill>
                            <a:srgbClr val="000000"/>
                          </a:solidFill>
                          <a:effectLst/>
                          <a:latin typeface="+mj-lt"/>
                          <a:cs typeface="Times New Roman" pitchFamily="18" charset="0"/>
                        </a:rPr>
                        <a:t> التي يتم إنزالها من موقع التقييم البيئي المتكامل للدولة.</a:t>
                      </a:r>
                      <a:endParaRPr kumimoji="0" lang="en-US" sz="800" b="0" i="0" u="none" strike="noStrike" cap="none" normalizeH="0" baseline="0" dirty="0" smtClean="0">
                        <a:ln>
                          <a:noFill/>
                        </a:ln>
                        <a:solidFill>
                          <a:schemeClr val="tx1"/>
                        </a:solidFill>
                        <a:effectLst/>
                        <a:latin typeface="+mj-lt"/>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pPr>
                      <a:r>
                        <a:rPr kumimoji="0" lang="ar-SA" sz="800" b="0" i="0" u="none" strike="noStrike" cap="none" normalizeH="0" baseline="0" dirty="0" smtClean="0">
                          <a:ln>
                            <a:noFill/>
                          </a:ln>
                          <a:solidFill>
                            <a:srgbClr val="000000"/>
                          </a:solidFill>
                          <a:effectLst/>
                          <a:latin typeface="+mj-lt"/>
                          <a:cs typeface="Times New Roman" pitchFamily="18" charset="0"/>
                        </a:rPr>
                        <a:t>أنماك السلوك البحثي الملاحظة مثل: </a:t>
                      </a:r>
                      <a:endParaRPr kumimoji="0" lang="en-US" sz="800" b="0" i="0" u="none" strike="noStrike" cap="none" normalizeH="0" baseline="0" dirty="0" smtClean="0">
                        <a:ln>
                          <a:noFill/>
                        </a:ln>
                        <a:solidFill>
                          <a:schemeClr val="tx1"/>
                        </a:solidFill>
                        <a:effectLst/>
                        <a:latin typeface="+mj-lt"/>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pPr>
                      <a:r>
                        <a:rPr kumimoji="0" lang="ar-SA" sz="800" b="0" i="0" u="none" strike="noStrike" cap="none" normalizeH="0" baseline="0" dirty="0" smtClean="0">
                          <a:ln>
                            <a:noFill/>
                          </a:ln>
                          <a:solidFill>
                            <a:srgbClr val="000000"/>
                          </a:solidFill>
                          <a:effectLst/>
                          <a:latin typeface="+mj-lt"/>
                          <a:cs typeface="Times New Roman" pitchFamily="18" charset="0"/>
                        </a:rPr>
                        <a:t>إدخال صناع القرار كلمات البحث الرئيسة بمحركات البحث بموقع التقييم البيئي المتكامل الوطني.</a:t>
                      </a:r>
                      <a:endParaRPr kumimoji="0" lang="en-US" sz="800" b="0" i="0" u="none" strike="noStrike" cap="none" normalizeH="0" baseline="0" dirty="0" smtClean="0">
                        <a:ln>
                          <a:noFill/>
                        </a:ln>
                        <a:solidFill>
                          <a:schemeClr val="tx1"/>
                        </a:solidFill>
                        <a:effectLst/>
                        <a:latin typeface="+mj-lt"/>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pPr>
                      <a:r>
                        <a:rPr kumimoji="0" lang="ar-SA" sz="800" b="0" i="0" u="none" strike="noStrike" cap="none" normalizeH="0" baseline="0" dirty="0" smtClean="0">
                          <a:ln>
                            <a:noFill/>
                          </a:ln>
                          <a:solidFill>
                            <a:srgbClr val="000000"/>
                          </a:solidFill>
                          <a:effectLst/>
                          <a:latin typeface="+mj-lt"/>
                          <a:cs typeface="Times New Roman" pitchFamily="18" charset="0"/>
                        </a:rPr>
                        <a:t>عدد المستخدمين المستهدفين (من صناع القرار) الذين يحضرون أنواعاً جديدة من الاجتماعات مستخدمين المفردات التي ترد بالتقييم البيئي المتكامل أثناء حوارهم مع الإعلام.</a:t>
                      </a:r>
                      <a:endParaRPr kumimoji="0" lang="en-US" sz="800" b="0" i="0" u="none" strike="noStrike" cap="none" normalizeH="0" baseline="0" dirty="0" smtClean="0">
                        <a:ln>
                          <a:noFill/>
                        </a:ln>
                        <a:solidFill>
                          <a:schemeClr val="tx1"/>
                        </a:solidFill>
                        <a:effectLst/>
                        <a:latin typeface="+mj-lt"/>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pPr>
                      <a:r>
                        <a:rPr kumimoji="0" lang="ar-SA" sz="800" b="0" i="0" u="none" strike="noStrike" cap="none" normalizeH="0" baseline="0" dirty="0" smtClean="0">
                          <a:ln>
                            <a:noFill/>
                          </a:ln>
                          <a:solidFill>
                            <a:srgbClr val="000000"/>
                          </a:solidFill>
                          <a:effectLst/>
                          <a:latin typeface="+mj-lt"/>
                          <a:cs typeface="Times New Roman" pitchFamily="18" charset="0"/>
                        </a:rPr>
                        <a:t>يحصل صناع القرار على رسائل التقييم البيئي المتكامل من الإعلام. </a:t>
                      </a:r>
                      <a:endParaRPr kumimoji="0" lang="en-US" sz="800" b="0" i="0" u="none" strike="noStrike" cap="none" normalizeH="0" baseline="0" dirty="0" smtClean="0">
                        <a:ln>
                          <a:noFill/>
                        </a:ln>
                        <a:solidFill>
                          <a:schemeClr val="tx1"/>
                        </a:solidFill>
                        <a:effectLst/>
                        <a:latin typeface="+mj-lt"/>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pPr>
                      <a:r>
                        <a:rPr kumimoji="0" lang="ar-SA" sz="800" b="0" i="0" u="none" strike="noStrike" cap="none" normalizeH="0" baseline="0" dirty="0" smtClean="0">
                          <a:ln>
                            <a:noFill/>
                          </a:ln>
                          <a:solidFill>
                            <a:srgbClr val="000000"/>
                          </a:solidFill>
                          <a:effectLst/>
                          <a:latin typeface="+mj-lt"/>
                          <a:cs typeface="Times New Roman" pitchFamily="18" charset="0"/>
                        </a:rPr>
                        <a:t>أنماط السلوك الفاعل الملاحظة مثل: </a:t>
                      </a:r>
                      <a:endParaRPr kumimoji="0" lang="en-US" sz="800" b="0" i="0" u="none" strike="noStrike" cap="none" normalizeH="0" baseline="0" dirty="0" smtClean="0">
                        <a:ln>
                          <a:noFill/>
                        </a:ln>
                        <a:solidFill>
                          <a:schemeClr val="tx1"/>
                        </a:solidFill>
                        <a:effectLst/>
                        <a:latin typeface="+mj-lt"/>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pPr>
                      <a:r>
                        <a:rPr kumimoji="0" lang="ar-SA" sz="800" b="0" i="0" u="none" strike="noStrike" cap="none" normalizeH="0" baseline="0" dirty="0" smtClean="0">
                          <a:ln>
                            <a:noFill/>
                          </a:ln>
                          <a:solidFill>
                            <a:srgbClr val="000000"/>
                          </a:solidFill>
                          <a:effectLst/>
                          <a:latin typeface="+mj-lt"/>
                          <a:cs typeface="Times New Roman" pitchFamily="18" charset="0"/>
                        </a:rPr>
                        <a:t>عدد مرات الاتصال بالخبراء الفنيين للتقييم البيئي المتكامل من جانب صناع القرار للتشاور بشأن الأنشطة المتعلقة بالميزانيات. </a:t>
                      </a:r>
                      <a:endParaRPr kumimoji="0" lang="en-US" sz="800" b="0" i="0" u="none" strike="noStrike" cap="none" normalizeH="0" baseline="0" dirty="0" smtClean="0">
                        <a:ln>
                          <a:noFill/>
                        </a:ln>
                        <a:solidFill>
                          <a:schemeClr val="tx1"/>
                        </a:solidFill>
                        <a:effectLst/>
                        <a:latin typeface="+mj-lt"/>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pPr>
                      <a:r>
                        <a:rPr kumimoji="0" lang="ar-SA" sz="800" b="0" i="0" u="none" strike="noStrike" cap="none" normalizeH="0" baseline="0" dirty="0" smtClean="0">
                          <a:ln>
                            <a:noFill/>
                          </a:ln>
                          <a:solidFill>
                            <a:srgbClr val="000000"/>
                          </a:solidFill>
                          <a:effectLst/>
                          <a:latin typeface="+mj-lt"/>
                          <a:cs typeface="Times New Roman" pitchFamily="18" charset="0"/>
                        </a:rPr>
                        <a:t>أنماط السلوك المُطالب الملاحظة مثل: </a:t>
                      </a:r>
                      <a:endParaRPr kumimoji="0" lang="en-US" sz="800" b="0" i="0" u="none" strike="noStrike" cap="none" normalizeH="0" baseline="0" dirty="0" smtClean="0">
                        <a:ln>
                          <a:noFill/>
                        </a:ln>
                        <a:solidFill>
                          <a:schemeClr val="tx1"/>
                        </a:solidFill>
                        <a:effectLst/>
                        <a:latin typeface="+mj-lt"/>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pPr>
                      <a:r>
                        <a:rPr kumimoji="0" lang="ar-SA" sz="800" b="0" i="0" u="none" strike="noStrike" cap="none" normalizeH="0" baseline="0" dirty="0" smtClean="0">
                          <a:ln>
                            <a:noFill/>
                          </a:ln>
                          <a:solidFill>
                            <a:srgbClr val="000000"/>
                          </a:solidFill>
                          <a:effectLst/>
                          <a:latin typeface="+mj-lt"/>
                          <a:cs typeface="Times New Roman" pitchFamily="18" charset="0"/>
                        </a:rPr>
                        <a:t>عدد مرات اتصال المستخدمين المستهدفين (أي صناع القرار) بقادة عملية التقييم البيئي المتكامل للمطالبة أو للتعامل مع التغييرات التي سوف يتم إدخالها على الدورة القادمة للتقييم البيئي المتكامل. </a:t>
                      </a:r>
                      <a:endParaRPr kumimoji="0" lang="en-US" sz="800" b="0" i="0" u="none" strike="noStrike" cap="none" normalizeH="0" baseline="0" dirty="0" smtClean="0">
                        <a:ln>
                          <a:noFill/>
                        </a:ln>
                        <a:solidFill>
                          <a:schemeClr val="tx1"/>
                        </a:solidFill>
                        <a:effectLst/>
                        <a:latin typeface="+mj-lt"/>
                        <a:cs typeface="Times New Roman" pitchFamily="18" charset="0"/>
                      </a:endParaRPr>
                    </a:p>
                  </a:txBody>
                  <a:tcPr marL="28092" marR="2809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900" b="0" i="0" u="none" strike="noStrike" cap="none" normalizeH="0" baseline="0" dirty="0" smtClean="0">
                          <a:ln>
                            <a:noFill/>
                          </a:ln>
                          <a:solidFill>
                            <a:srgbClr val="000000"/>
                          </a:solidFill>
                          <a:effectLst/>
                          <a:latin typeface="+mj-lt"/>
                          <a:cs typeface="Times New Roman" pitchFamily="18" charset="0"/>
                        </a:rPr>
                        <a:t>لكل طرف فاعل مستهدف حدد ما يلي: </a:t>
                      </a:r>
                      <a:endParaRPr kumimoji="0" lang="en-US" sz="900" b="0" i="0" u="none" strike="noStrike" cap="none" normalizeH="0" baseline="0" dirty="0" smtClean="0">
                        <a:ln>
                          <a:noFill/>
                        </a:ln>
                        <a:solidFill>
                          <a:schemeClr val="tx1"/>
                        </a:solidFill>
                        <a:effectLst/>
                        <a:latin typeface="+mj-lt"/>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pPr>
                      <a:r>
                        <a:rPr kumimoji="0" lang="ar-SA" sz="900" b="0" i="0" u="none" strike="noStrike" cap="none" normalizeH="0" baseline="0" dirty="0" smtClean="0">
                          <a:ln>
                            <a:noFill/>
                          </a:ln>
                          <a:solidFill>
                            <a:srgbClr val="000000"/>
                          </a:solidFill>
                          <a:effectLst/>
                          <a:latin typeface="+mj-lt"/>
                          <a:cs typeface="Times New Roman" pitchFamily="18" charset="0"/>
                        </a:rPr>
                        <a:t>نوع السلوك الذي تتوقعه من هذا الشخص/ هؤلاء الأشخاص؟</a:t>
                      </a:r>
                      <a:endParaRPr kumimoji="0" lang="en-US" sz="900" b="0" i="0" u="none" strike="noStrike" cap="none" normalizeH="0" baseline="0" dirty="0" smtClean="0">
                        <a:ln>
                          <a:noFill/>
                        </a:ln>
                        <a:solidFill>
                          <a:schemeClr val="tx1"/>
                        </a:solidFill>
                        <a:effectLst/>
                        <a:latin typeface="+mj-lt"/>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pPr>
                      <a:r>
                        <a:rPr kumimoji="0" lang="ar-SA" sz="900" b="0" i="0" u="none" strike="noStrike" cap="none" normalizeH="0" baseline="0" dirty="0" smtClean="0">
                          <a:ln>
                            <a:noFill/>
                          </a:ln>
                          <a:solidFill>
                            <a:srgbClr val="000000"/>
                          </a:solidFill>
                          <a:effectLst/>
                          <a:latin typeface="+mj-lt"/>
                          <a:cs typeface="Times New Roman" pitchFamily="18" charset="0"/>
                        </a:rPr>
                        <a:t>نوع السلوك الذي تود ان تراه؟</a:t>
                      </a:r>
                      <a:endParaRPr kumimoji="0" lang="en-US" sz="900" b="0" i="0" u="none" strike="noStrike" cap="none" normalizeH="0" baseline="0" dirty="0" smtClean="0">
                        <a:ln>
                          <a:noFill/>
                        </a:ln>
                        <a:solidFill>
                          <a:schemeClr val="tx1"/>
                        </a:solidFill>
                        <a:effectLst/>
                        <a:latin typeface="+mj-lt"/>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pPr>
                      <a:r>
                        <a:rPr kumimoji="0" lang="ar-SA" sz="900" b="0" i="0" u="none" strike="noStrike" cap="none" normalizeH="0" baseline="0" dirty="0" smtClean="0">
                          <a:ln>
                            <a:noFill/>
                          </a:ln>
                          <a:solidFill>
                            <a:srgbClr val="000000"/>
                          </a:solidFill>
                          <a:effectLst/>
                          <a:latin typeface="+mj-lt"/>
                          <a:cs typeface="Times New Roman" pitchFamily="18" charset="0"/>
                        </a:rPr>
                        <a:t>نوع السلوك الذي تحب أن تراه؟</a:t>
                      </a:r>
                      <a:endParaRPr kumimoji="0" lang="en-US" sz="900" b="0" i="0" u="none" strike="noStrike" cap="none" normalizeH="0" baseline="0" dirty="0" smtClean="0">
                        <a:ln>
                          <a:noFill/>
                        </a:ln>
                        <a:solidFill>
                          <a:schemeClr val="tx1"/>
                        </a:solidFill>
                        <a:effectLst/>
                        <a:latin typeface="+mj-lt"/>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pPr>
                      <a:r>
                        <a:rPr kumimoji="0" lang="ar-SA" sz="900" b="0" i="0" u="none" strike="noStrike" cap="none" normalizeH="0" baseline="0" dirty="0" smtClean="0">
                          <a:ln>
                            <a:noFill/>
                          </a:ln>
                          <a:solidFill>
                            <a:srgbClr val="000000"/>
                          </a:solidFill>
                          <a:effectLst/>
                          <a:latin typeface="+mj-lt"/>
                          <a:cs typeface="Times New Roman" pitchFamily="18" charset="0"/>
                        </a:rPr>
                        <a:t>[مأخوذ من منهجية ترسيم النواتج، </a:t>
                      </a:r>
                      <a:r>
                        <a:rPr kumimoji="0" lang="en-US" sz="900" b="0" i="0" u="none" strike="noStrike" cap="none" normalizeH="0" baseline="0" dirty="0" smtClean="0">
                          <a:ln>
                            <a:noFill/>
                          </a:ln>
                          <a:solidFill>
                            <a:schemeClr val="tx1"/>
                          </a:solidFill>
                          <a:effectLst/>
                          <a:latin typeface="+mj-lt"/>
                          <a:cs typeface="Times New Roman" pitchFamily="18" charset="0"/>
                        </a:rPr>
                        <a:t>(</a:t>
                      </a:r>
                      <a:r>
                        <a:rPr kumimoji="0" lang="en-US" sz="900" b="0" i="0" u="none" strike="noStrike" cap="none" normalizeH="0" baseline="0" dirty="0" err="1" smtClean="0">
                          <a:ln>
                            <a:noFill/>
                          </a:ln>
                          <a:solidFill>
                            <a:schemeClr val="tx1"/>
                          </a:solidFill>
                          <a:effectLst/>
                          <a:latin typeface="+mj-lt"/>
                          <a:cs typeface="Times New Roman" pitchFamily="18" charset="0"/>
                        </a:rPr>
                        <a:t>Carden</a:t>
                      </a:r>
                      <a:r>
                        <a:rPr kumimoji="0" lang="en-US" sz="900" b="0" i="0" u="none" strike="noStrike" cap="none" normalizeH="0" baseline="0" dirty="0" smtClean="0">
                          <a:ln>
                            <a:noFill/>
                          </a:ln>
                          <a:solidFill>
                            <a:schemeClr val="tx1"/>
                          </a:solidFill>
                          <a:effectLst/>
                          <a:latin typeface="+mj-lt"/>
                          <a:cs typeface="Times New Roman" pitchFamily="18" charset="0"/>
                        </a:rPr>
                        <a:t> </a:t>
                      </a:r>
                      <a:r>
                        <a:rPr kumimoji="0" lang="en-US" sz="900" b="0" i="1" u="none" strike="noStrike" cap="none" normalizeH="0" baseline="0" dirty="0" smtClean="0">
                          <a:ln>
                            <a:noFill/>
                          </a:ln>
                          <a:solidFill>
                            <a:schemeClr val="tx1"/>
                          </a:solidFill>
                          <a:effectLst/>
                          <a:latin typeface="+mj-lt"/>
                          <a:cs typeface="Times New Roman" pitchFamily="18" charset="0"/>
                        </a:rPr>
                        <a:t>et al</a:t>
                      </a:r>
                      <a:r>
                        <a:rPr kumimoji="0" lang="en-US" sz="900" b="0" i="0" u="none" strike="noStrike" cap="none" normalizeH="0" baseline="0" dirty="0" smtClean="0">
                          <a:ln>
                            <a:noFill/>
                          </a:ln>
                          <a:solidFill>
                            <a:schemeClr val="tx1"/>
                          </a:solidFill>
                          <a:effectLst/>
                          <a:latin typeface="+mj-lt"/>
                          <a:cs typeface="Times New Roman" pitchFamily="18" charset="0"/>
                        </a:rPr>
                        <a:t>. 2001)</a:t>
                      </a:r>
                      <a:r>
                        <a:rPr kumimoji="0" lang="ar-SA" sz="900" b="0" i="0" u="none" strike="noStrike" cap="none" normalizeH="0" baseline="0" dirty="0" smtClean="0">
                          <a:ln>
                            <a:noFill/>
                          </a:ln>
                          <a:solidFill>
                            <a:schemeClr val="tx1"/>
                          </a:solidFill>
                          <a:effectLst/>
                          <a:latin typeface="+mj-lt"/>
                          <a:cs typeface="Times New Roman" pitchFamily="18" charset="0"/>
                        </a:rPr>
                        <a:t>]. </a:t>
                      </a:r>
                      <a:endParaRPr kumimoji="0" lang="en-US" sz="900" b="0" i="0" u="none" strike="noStrike" cap="none" normalizeH="0" baseline="0" dirty="0" smtClean="0">
                        <a:ln>
                          <a:noFill/>
                        </a:ln>
                        <a:solidFill>
                          <a:schemeClr val="tx1"/>
                        </a:solidFill>
                        <a:effectLst/>
                        <a:latin typeface="+mj-lt"/>
                        <a:cs typeface="Times New Roman" pitchFamily="18" charset="0"/>
                      </a:endParaRPr>
                    </a:p>
                  </a:txBody>
                  <a:tcPr marL="28092" marR="28092"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685800" y="236538"/>
            <a:ext cx="7010400" cy="715962"/>
          </a:xfrm>
          <a:noFill/>
          <a:ln w="9525">
            <a:noFill/>
            <a:miter lim="800000"/>
            <a:headEnd/>
            <a:tailEnd/>
          </a:ln>
        </p:spPr>
        <p:txBody>
          <a:bodyPr vert="horz" wrap="square" lIns="91440" tIns="45720" rIns="91440" bIns="45720" numCol="1" anchor="ctr" anchorCtr="0" compatLnSpc="1">
            <a:prstTxWarp prst="textNoShape">
              <a:avLst/>
            </a:prstTxWarp>
          </a:bodyPr>
          <a:lstStyle/>
          <a:p>
            <a:r>
              <a:rPr lang="ar-EG" sz="3200" b="0" dirty="0" smtClean="0">
                <a:solidFill>
                  <a:schemeClr val="tx1"/>
                </a:solidFill>
              </a:rPr>
              <a:t>تقدم الوحدة (8)  لك تحدياً في هيئة سؤالين</a:t>
            </a:r>
            <a:endParaRPr lang="en-US" sz="3200" b="0" dirty="0" smtClean="0">
              <a:solidFill>
                <a:schemeClr val="tx1"/>
              </a:solidFill>
            </a:endParaRPr>
          </a:p>
        </p:txBody>
      </p:sp>
      <p:sp>
        <p:nvSpPr>
          <p:cNvPr id="22531" name="Content Placeholder 2"/>
          <p:cNvSpPr>
            <a:spLocks noGrp="1"/>
          </p:cNvSpPr>
          <p:nvPr>
            <p:ph idx="4294967295"/>
          </p:nvPr>
        </p:nvSpPr>
        <p:spPr/>
        <p:txBody>
          <a:bodyPr/>
          <a:lstStyle/>
          <a:p>
            <a:pPr algn="just" eaLnBrk="1" hangingPunct="1">
              <a:buFontTx/>
              <a:buNone/>
            </a:pPr>
            <a:endParaRPr lang="en-US" sz="2800" b="0" dirty="0" smtClean="0">
              <a:solidFill>
                <a:schemeClr val="tx1"/>
              </a:solidFill>
            </a:endParaRPr>
          </a:p>
          <a:p>
            <a:pPr algn="just" rtl="1">
              <a:buFont typeface="Wingdings 2" pitchFamily="18" charset="2"/>
              <a:buNone/>
            </a:pPr>
            <a:r>
              <a:rPr lang="ar-EG" sz="2800" b="0" dirty="0" smtClean="0">
                <a:solidFill>
                  <a:schemeClr val="tx1"/>
                </a:solidFill>
              </a:rPr>
              <a:t>1- كيف يمكن أن تضمن أن التقييم البيئي المتكامل يحتوي على مكون للتقويم؟</a:t>
            </a:r>
          </a:p>
          <a:p>
            <a:pPr algn="just" rtl="1">
              <a:buFont typeface="Wingdings 2" pitchFamily="18" charset="2"/>
              <a:buNone/>
            </a:pPr>
            <a:endParaRPr lang="en-US" sz="2800" b="0" dirty="0" smtClean="0">
              <a:solidFill>
                <a:schemeClr val="tx1"/>
              </a:solidFill>
            </a:endParaRPr>
          </a:p>
          <a:p>
            <a:pPr algn="just" rtl="1">
              <a:buFont typeface="Wingdings 2" pitchFamily="18" charset="2"/>
              <a:buNone/>
            </a:pPr>
            <a:r>
              <a:rPr lang="ar-EG" sz="2800" b="0" dirty="0" smtClean="0">
                <a:solidFill>
                  <a:schemeClr val="tx1"/>
                </a:solidFill>
              </a:rPr>
              <a:t>2- كيف تصمم تقويماً فعالاً يؤدي إلى استمرار تحسين عملية التقييم البيئي المتكامل التي تجريها؟</a:t>
            </a:r>
            <a:endParaRPr lang="en-US" sz="2800" b="0" dirty="0" smtClean="0">
              <a:solidFill>
                <a:schemeClr val="tx1"/>
              </a:solidFill>
            </a:endParaRPr>
          </a:p>
          <a:p>
            <a:pPr algn="just" rtl="1">
              <a:buFont typeface="Wingdings 2" pitchFamily="18" charset="2"/>
              <a:buNone/>
            </a:pPr>
            <a:r>
              <a:rPr lang="ar-EG" sz="2800" b="0" dirty="0" smtClean="0">
                <a:solidFill>
                  <a:schemeClr val="tx1"/>
                </a:solidFill>
              </a:rPr>
              <a:t> </a:t>
            </a:r>
            <a:endParaRPr lang="en-US" sz="28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xEl>
                                              <p:charRg st="4294967295" end="4294967295"/>
                                            </p:txEl>
                                          </p:spTgt>
                                        </p:tgtEl>
                                        <p:attrNameLst>
                                          <p:attrName>style.visibility</p:attrName>
                                        </p:attrNameLst>
                                      </p:cBhvr>
                                      <p:to>
                                        <p:strVal val="visible"/>
                                      </p:to>
                                    </p:set>
                                    <p:animEffect transition="in" filter="fade">
                                      <p:cBhvr>
                                        <p:cTn id="7" dur="2000"/>
                                        <p:tgtEl>
                                          <p:spTgt spid="22530">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6000" y="198438"/>
            <a:ext cx="65532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b="0" dirty="0" smtClean="0">
                <a:solidFill>
                  <a:schemeClr val="tx1"/>
                </a:solidFill>
              </a:rPr>
              <a:t>أسئلة </a:t>
            </a:r>
            <a:r>
              <a:rPr lang="ar-EG" altLang="ja-JP" b="0" dirty="0" smtClean="0">
                <a:solidFill>
                  <a:schemeClr val="tx1"/>
                </a:solidFill>
              </a:rPr>
              <a:t>للمناقشة 3</a:t>
            </a:r>
            <a:endParaRPr lang="en-US" altLang="ja-JP" b="0" dirty="0">
              <a:solidFill>
                <a:schemeClr val="tx1"/>
              </a:solidFill>
            </a:endParaRPr>
          </a:p>
        </p:txBody>
      </p:sp>
      <p:sp>
        <p:nvSpPr>
          <p:cNvPr id="3" name="Content Placeholder 2"/>
          <p:cNvSpPr>
            <a:spLocks noGrp="1"/>
          </p:cNvSpPr>
          <p:nvPr>
            <p:ph idx="4294967295"/>
          </p:nvPr>
        </p:nvSpPr>
        <p:spPr>
          <a:xfrm>
            <a:off x="457200" y="1600200"/>
            <a:ext cx="7734300" cy="4525963"/>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a:buClrTx/>
              <a:buNone/>
              <a:defRPr/>
            </a:pPr>
            <a:endParaRPr lang="ar-EG" sz="2800" b="0" dirty="0" smtClean="0">
              <a:solidFill>
                <a:schemeClr val="tx1"/>
              </a:solidFill>
              <a:latin typeface="+mn-lt"/>
              <a:ea typeface="+mn-ea"/>
              <a:cs typeface="+mn-cs"/>
            </a:endParaRPr>
          </a:p>
          <a:p>
            <a:pPr algn="just" rtl="1">
              <a:buClrTx/>
              <a:buNone/>
              <a:defRPr/>
            </a:pPr>
            <a:r>
              <a:rPr lang="ar-EG" sz="2800" b="0" dirty="0" smtClean="0">
                <a:solidFill>
                  <a:schemeClr val="tx1"/>
                </a:solidFill>
                <a:latin typeface="+mn-lt"/>
                <a:ea typeface="+mn-ea"/>
                <a:cs typeface="+mn-cs"/>
              </a:rPr>
              <a:t>1- </a:t>
            </a:r>
            <a:r>
              <a:rPr lang="ar-SA" sz="2800" b="0" dirty="0" smtClean="0">
                <a:solidFill>
                  <a:schemeClr val="tx1"/>
                </a:solidFill>
                <a:latin typeface="+mn-lt"/>
                <a:ea typeface="+mn-ea"/>
                <a:cs typeface="+mn-cs"/>
              </a:rPr>
              <a:t>هل يمكنك أن تفكر في قياسات </a:t>
            </a:r>
            <a:r>
              <a:rPr lang="ar-EG" sz="2800" b="0" dirty="0" smtClean="0">
                <a:solidFill>
                  <a:schemeClr val="tx1"/>
                </a:solidFill>
                <a:latin typeface="+mn-lt"/>
                <a:ea typeface="+mn-ea"/>
                <a:cs typeface="+mn-cs"/>
              </a:rPr>
              <a:t>أ</a:t>
            </a:r>
            <a:r>
              <a:rPr lang="ar-SA" sz="2800" b="0" dirty="0" smtClean="0">
                <a:solidFill>
                  <a:schemeClr val="tx1"/>
                </a:solidFill>
                <a:latin typeface="+mn-lt"/>
                <a:ea typeface="+mn-ea"/>
                <a:cs typeface="+mn-cs"/>
              </a:rPr>
              <a:t>خرى هامة لتحقيق إدارة فاعلة للعلاقات؟</a:t>
            </a:r>
            <a:endParaRPr lang="en-US" sz="2800" b="0" dirty="0" smtClean="0">
              <a:solidFill>
                <a:schemeClr val="tx1"/>
              </a:solidFill>
              <a:latin typeface="+mn-lt"/>
              <a:ea typeface="+mn-ea"/>
              <a:cs typeface="+mn-cs"/>
            </a:endParaRPr>
          </a:p>
          <a:p>
            <a:pPr algn="just" rtl="1">
              <a:buClrTx/>
              <a:buNone/>
              <a:defRPr/>
            </a:pPr>
            <a:endParaRPr lang="en-US" sz="2800" b="0" dirty="0" smtClean="0">
              <a:solidFill>
                <a:schemeClr val="tx1"/>
              </a:solidFill>
              <a:latin typeface="+mn-lt"/>
              <a:ea typeface="+mn-ea"/>
              <a:cs typeface="+mn-cs"/>
            </a:endParaRPr>
          </a:p>
          <a:p>
            <a:pPr algn="just" rtl="1">
              <a:buClrTx/>
              <a:buNone/>
              <a:defRPr/>
            </a:pPr>
            <a:r>
              <a:rPr lang="ar-EG" sz="2800" b="0" dirty="0" smtClean="0">
                <a:solidFill>
                  <a:schemeClr val="tx1"/>
                </a:solidFill>
                <a:latin typeface="+mn-lt"/>
                <a:ea typeface="+mn-ea"/>
                <a:cs typeface="+mn-cs"/>
              </a:rPr>
              <a:t>2- </a:t>
            </a:r>
            <a:r>
              <a:rPr lang="ar-SA" sz="2800" b="0" dirty="0" smtClean="0">
                <a:solidFill>
                  <a:schemeClr val="tx1"/>
                </a:solidFill>
                <a:latin typeface="+mn-lt"/>
                <a:ea typeface="+mn-ea"/>
                <a:cs typeface="+mn-cs"/>
              </a:rPr>
              <a:t>ما المستهدفات المناسبة التي توصي بها لكل واحد من هذه القياسات المتنوعة؟</a:t>
            </a:r>
            <a:endParaRPr lang="en-US" sz="2800" b="0" dirty="0" smtClean="0">
              <a:solidFill>
                <a:schemeClr val="tx1"/>
              </a:solidFill>
              <a:latin typeface="+mn-lt"/>
              <a:ea typeface="+mn-ea"/>
              <a:cs typeface="+mn-cs"/>
            </a:endParaRPr>
          </a:p>
          <a:p>
            <a:pPr algn="just" rtl="1">
              <a:buClrTx/>
              <a:buNone/>
              <a:defRPr/>
            </a:pPr>
            <a:endParaRPr lang="en-US" sz="2800" b="0" dirty="0" smtClean="0">
              <a:solidFill>
                <a:schemeClr val="tx1"/>
              </a:solidFill>
              <a:latin typeface="+mn-lt"/>
              <a:ea typeface="+mn-ea"/>
              <a:cs typeface="+mn-cs"/>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71475" y="0"/>
            <a:ext cx="7753350" cy="908050"/>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EG" altLang="ja-JP" sz="3200" b="0" dirty="0" smtClean="0">
                <a:solidFill>
                  <a:schemeClr val="tx1"/>
                </a:solidFill>
              </a:rPr>
              <a:t>جمع البيانات اللازمة لرصد إدارة العلاقات بفعالية</a:t>
            </a:r>
            <a:endParaRPr lang="en-US" altLang="ja-JP" sz="3200" b="0" dirty="0" smtClean="0">
              <a:solidFill>
                <a:schemeClr val="tx1"/>
              </a:solidFill>
            </a:endParaRPr>
          </a:p>
        </p:txBody>
      </p:sp>
      <p:sp>
        <p:nvSpPr>
          <p:cNvPr id="70659" name="Rectangle 3"/>
          <p:cNvSpPr>
            <a:spLocks noGrp="1" noChangeArrowheads="1"/>
          </p:cNvSpPr>
          <p:nvPr>
            <p:ph type="body" idx="1"/>
          </p:nvPr>
        </p:nvSpPr>
        <p:spPr>
          <a:xfrm>
            <a:off x="434975" y="1702967"/>
            <a:ext cx="8229600" cy="4525962"/>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a:buClrTx/>
              <a:buSzPct val="100000"/>
              <a:buFont typeface="Arial" pitchFamily="34" charset="0"/>
              <a:buChar char="•"/>
            </a:pPr>
            <a:r>
              <a:rPr lang="ar-EG" sz="2800" b="0" dirty="0" smtClean="0">
                <a:solidFill>
                  <a:schemeClr val="tx1"/>
                </a:solidFill>
              </a:rPr>
              <a:t>يتطلب ذلك تحديد التغيرات في السلوك وترسيمها</a:t>
            </a:r>
          </a:p>
          <a:p>
            <a:pPr algn="just" rtl="1">
              <a:buClrTx/>
              <a:buSzPct val="100000"/>
              <a:buFont typeface="Arial" pitchFamily="34" charset="0"/>
              <a:buChar char="•"/>
            </a:pPr>
            <a:endParaRPr lang="en-US" sz="2800" b="0" dirty="0" smtClean="0">
              <a:solidFill>
                <a:schemeClr val="tx1"/>
              </a:solidFill>
            </a:endParaRPr>
          </a:p>
          <a:p>
            <a:pPr algn="just" rtl="1">
              <a:buClrTx/>
              <a:buSzPct val="100000"/>
              <a:buFont typeface="Arial" pitchFamily="34" charset="0"/>
              <a:buChar char="•"/>
            </a:pPr>
            <a:r>
              <a:rPr lang="ar-EG" sz="2800" b="0" dirty="0" smtClean="0">
                <a:solidFill>
                  <a:schemeClr val="tx1"/>
                </a:solidFill>
              </a:rPr>
              <a:t>قد تكون عملية تتطلب الكثير من الوقت، لذا من الأهمية بمكان تحديد وسائل بسيطة لرصد الاستراتيجية خاصتك فيما يتعلق بتلك القياسات.</a:t>
            </a:r>
          </a:p>
          <a:p>
            <a:pPr algn="just" rtl="1">
              <a:buClrTx/>
              <a:buSzPct val="100000"/>
              <a:buFont typeface="Arial" pitchFamily="34" charset="0"/>
              <a:buChar char="•"/>
            </a:pPr>
            <a:endParaRPr lang="en-US" sz="2800" b="0" dirty="0" smtClean="0">
              <a:solidFill>
                <a:schemeClr val="tx1"/>
              </a:solidFill>
            </a:endParaRPr>
          </a:p>
          <a:p>
            <a:pPr algn="just" rtl="1">
              <a:buClrTx/>
              <a:buSzPct val="100000"/>
              <a:buFont typeface="Arial" pitchFamily="34" charset="0"/>
              <a:buChar char="•"/>
            </a:pPr>
            <a:r>
              <a:rPr lang="ar-EG" sz="2800" b="0" dirty="0" smtClean="0">
                <a:solidFill>
                  <a:schemeClr val="tx1"/>
                </a:solidFill>
              </a:rPr>
              <a:t>يمكن أن تعمل على تكوين قاعدة بيانات صغيرة بالأشخاص الذين يتم الاتصال بهم، بحيث تتضمن وظيفة حفظ السجلات</a:t>
            </a:r>
            <a:endParaRPr lang="en-US" sz="2800" b="0" dirty="0" smtClean="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84200" y="0"/>
            <a:ext cx="7010400" cy="928688"/>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EG" altLang="ja-JP" sz="3200" b="0" dirty="0" smtClean="0">
                <a:solidFill>
                  <a:schemeClr val="tx1"/>
                </a:solidFill>
              </a:rPr>
              <a:t>القياسات المقترحة للإدارة الفعالة للمعرفة</a:t>
            </a:r>
            <a:endParaRPr lang="en-US" altLang="ja-JP" sz="3200" b="0" dirty="0" smtClean="0">
              <a:solidFill>
                <a:schemeClr val="tx1"/>
              </a:solidFill>
            </a:endParaRPr>
          </a:p>
        </p:txBody>
      </p:sp>
      <p:sp>
        <p:nvSpPr>
          <p:cNvPr id="71683" name="Rectangle 3"/>
          <p:cNvSpPr>
            <a:spLocks noGrp="1" noChangeArrowheads="1"/>
          </p:cNvSpPr>
          <p:nvPr>
            <p:ph type="body" idx="1"/>
          </p:nvPr>
        </p:nvSpPr>
        <p:spPr>
          <a:xfrm>
            <a:off x="457200" y="1504950"/>
            <a:ext cx="8229600" cy="4710113"/>
          </a:xfrm>
          <a:noFill/>
          <a:ln w="9525">
            <a:noFill/>
            <a:miter lim="800000"/>
            <a:headEnd/>
            <a:tailEnd/>
          </a:ln>
        </p:spPr>
        <p:txBody>
          <a:bodyPr vert="horz" wrap="square" lIns="91440" tIns="45720" rIns="91440" bIns="45720" numCol="1" anchor="t" anchorCtr="0" compatLnSpc="1">
            <a:prstTxWarp prst="textNoShape">
              <a:avLst/>
            </a:prstTxWarp>
          </a:bodyPr>
          <a:lstStyle/>
          <a:p>
            <a:pPr algn="r" rtl="1">
              <a:lnSpc>
                <a:spcPct val="150000"/>
              </a:lnSpc>
              <a:buClrTx/>
              <a:buSzPct val="100000"/>
              <a:buFont typeface="Arial" pitchFamily="34" charset="0"/>
              <a:buChar char="•"/>
            </a:pPr>
            <a:r>
              <a:rPr lang="ar-EG" sz="2800" b="0" dirty="0" smtClean="0">
                <a:solidFill>
                  <a:schemeClr val="tx1"/>
                </a:solidFill>
              </a:rPr>
              <a:t>عدد المشتركين في مجموعات البريد الإلكتروني</a:t>
            </a:r>
            <a:endParaRPr lang="en-US" sz="2800" b="0" dirty="0" smtClean="0">
              <a:solidFill>
                <a:schemeClr val="tx1"/>
              </a:solidFill>
            </a:endParaRPr>
          </a:p>
          <a:p>
            <a:pPr algn="r" rtl="1">
              <a:lnSpc>
                <a:spcPct val="150000"/>
              </a:lnSpc>
              <a:buClrTx/>
              <a:buSzPct val="100000"/>
              <a:buFont typeface="Arial" pitchFamily="34" charset="0"/>
              <a:buChar char="•"/>
            </a:pPr>
            <a:r>
              <a:rPr lang="ar-EG" sz="2800" b="0" dirty="0" smtClean="0">
                <a:solidFill>
                  <a:schemeClr val="tx1"/>
                </a:solidFill>
              </a:rPr>
              <a:t>عدد المشتركين في النشرات الدورية</a:t>
            </a:r>
            <a:endParaRPr lang="en-US" sz="2800" b="0" dirty="0" smtClean="0">
              <a:solidFill>
                <a:schemeClr val="tx1"/>
              </a:solidFill>
            </a:endParaRPr>
          </a:p>
          <a:p>
            <a:pPr algn="r" rtl="1">
              <a:lnSpc>
                <a:spcPct val="150000"/>
              </a:lnSpc>
              <a:buClrTx/>
              <a:buSzPct val="100000"/>
              <a:buFont typeface="Arial" pitchFamily="34" charset="0"/>
              <a:buChar char="•"/>
            </a:pPr>
            <a:r>
              <a:rPr lang="ar-EG" sz="2800" b="0" dirty="0" smtClean="0">
                <a:solidFill>
                  <a:schemeClr val="tx1"/>
                </a:solidFill>
              </a:rPr>
              <a:t>عدد طلبات تحميل الصفحات من على الموقع الإلكتروني</a:t>
            </a:r>
          </a:p>
          <a:p>
            <a:pPr algn="r" rtl="1">
              <a:lnSpc>
                <a:spcPct val="150000"/>
              </a:lnSpc>
              <a:buClrTx/>
              <a:buSzPct val="100000"/>
              <a:buFont typeface="Arial" pitchFamily="34" charset="0"/>
              <a:buChar char="•"/>
            </a:pPr>
            <a:r>
              <a:rPr lang="ar-EG" sz="2800" b="0" dirty="0" smtClean="0">
                <a:solidFill>
                  <a:schemeClr val="tx1"/>
                </a:solidFill>
              </a:rPr>
              <a:t>عدد التعليقات غير الموجهة بشأن فائدة التقارير والمخرجات الأخرى</a:t>
            </a:r>
            <a:endParaRPr lang="en-US" sz="2800" b="0" dirty="0" smtClean="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p:cNvPicPr>
            <a:picLocks noChangeAspect="1" noChangeArrowheads="1"/>
          </p:cNvPicPr>
          <p:nvPr/>
        </p:nvPicPr>
        <p:blipFill>
          <a:blip r:embed="rId3" cstate="print"/>
          <a:srcRect/>
          <a:stretch>
            <a:fillRect/>
          </a:stretch>
        </p:blipFill>
        <p:spPr bwMode="auto">
          <a:xfrm>
            <a:off x="242888" y="1711325"/>
            <a:ext cx="8764587" cy="4248150"/>
          </a:xfrm>
          <a:prstGeom prst="rect">
            <a:avLst/>
          </a:prstGeom>
          <a:noFill/>
          <a:ln w="9525" cap="rnd" algn="ctr">
            <a:noFill/>
            <a:prstDash val="sysDot"/>
            <a:miter lim="800000"/>
            <a:headEnd/>
            <a:tailEnd/>
          </a:ln>
        </p:spPr>
      </p:pic>
      <p:graphicFrame>
        <p:nvGraphicFramePr>
          <p:cNvPr id="4" name="Table 3"/>
          <p:cNvGraphicFramePr>
            <a:graphicFrameLocks noGrp="1"/>
          </p:cNvGraphicFramePr>
          <p:nvPr/>
        </p:nvGraphicFramePr>
        <p:xfrm>
          <a:off x="269258" y="1771650"/>
          <a:ext cx="8572500" cy="4084639"/>
        </p:xfrm>
        <a:graphic>
          <a:graphicData uri="http://schemas.openxmlformats.org/drawingml/2006/table">
            <a:tbl>
              <a:tblPr rtl="1"/>
              <a:tblGrid>
                <a:gridCol w="2193925"/>
                <a:gridCol w="3521075"/>
                <a:gridCol w="2857500"/>
              </a:tblGrid>
              <a:tr h="271463">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100" b="1" i="0" u="none" strike="noStrike" cap="none" normalizeH="0" baseline="0" smtClean="0">
                          <a:ln>
                            <a:noFill/>
                          </a:ln>
                          <a:solidFill>
                            <a:srgbClr val="000000"/>
                          </a:solidFill>
                          <a:effectLst/>
                          <a:latin typeface="Times New Roman" pitchFamily="18" charset="0"/>
                          <a:cs typeface="Times New Roman" pitchFamily="18" charset="0"/>
                        </a:rPr>
                        <a:t>الأسئلة الأساسية</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tab pos="1889125" algn="r"/>
                        </a:tabLst>
                      </a:pPr>
                      <a:r>
                        <a:rPr kumimoji="0" lang="ar-EG" sz="1100" b="1" i="0" u="none" strike="noStrike" cap="none" normalizeH="0" baseline="0" smtClean="0">
                          <a:ln>
                            <a:noFill/>
                          </a:ln>
                          <a:solidFill>
                            <a:srgbClr val="000000"/>
                          </a:solidFill>
                          <a:effectLst/>
                          <a:latin typeface="Times New Roman" pitchFamily="18" charset="0"/>
                          <a:cs typeface="Times New Roman" pitchFamily="18" charset="0"/>
                        </a:rPr>
                        <a:t>القياسات المقترحة</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100" b="1" i="0" u="none" strike="noStrike" cap="none" normalizeH="0" baseline="0" smtClean="0">
                          <a:ln>
                            <a:noFill/>
                          </a:ln>
                          <a:solidFill>
                            <a:srgbClr val="000000"/>
                          </a:solidFill>
                          <a:effectLst/>
                          <a:latin typeface="Times New Roman" pitchFamily="18" charset="0"/>
                          <a:cs typeface="Times New Roman" pitchFamily="18" charset="0"/>
                        </a:rPr>
                        <a:t>المجموعات المستهدفة المقترحة</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43000">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100" b="1" i="0" u="none" strike="noStrike" cap="none" normalizeH="0" baseline="0" smtClean="0">
                          <a:ln>
                            <a:noFill/>
                          </a:ln>
                          <a:solidFill>
                            <a:srgbClr val="000000"/>
                          </a:solidFill>
                          <a:effectLst/>
                          <a:latin typeface="Times New Roman" pitchFamily="18" charset="0"/>
                          <a:cs typeface="Times New Roman" pitchFamily="18" charset="0"/>
                        </a:rPr>
                        <a:t>هل المعلومات والتحليل هام وواضح بالنسبة لصناع القرار؟</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tab pos="1889125" algn="r"/>
                        </a:tabLst>
                      </a:pPr>
                      <a:r>
                        <a:rPr kumimoji="0" lang="ar-EG" sz="1100" b="0" i="0" u="none" strike="noStrike" cap="none" normalizeH="0" baseline="0" smtClean="0">
                          <a:ln>
                            <a:noFill/>
                          </a:ln>
                          <a:solidFill>
                            <a:srgbClr val="000000"/>
                          </a:solidFill>
                          <a:effectLst/>
                          <a:latin typeface="Times New Roman" pitchFamily="18" charset="0"/>
                          <a:cs typeface="Times New Roman" pitchFamily="18" charset="0"/>
                        </a:rPr>
                        <a:t>وجهات نظر صناع القرار بشأن ما يشعرون أنه/ يعتقدونه من الموضوعات الأساسية.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tab pos="1889125" algn="r"/>
                        </a:tabLst>
                      </a:pPr>
                      <a:r>
                        <a:rPr kumimoji="0" lang="ar-EG" sz="1100" b="0" i="0" u="none" strike="noStrike" cap="none" normalizeH="0" baseline="0" smtClean="0">
                          <a:ln>
                            <a:noFill/>
                          </a:ln>
                          <a:solidFill>
                            <a:srgbClr val="000000"/>
                          </a:solidFill>
                          <a:effectLst/>
                          <a:latin typeface="Times New Roman" pitchFamily="18" charset="0"/>
                          <a:cs typeface="Times New Roman" pitchFamily="18" charset="0"/>
                        </a:rPr>
                        <a:t>أنواع وأشكال المعلومات التي يطلب صناع القرار توافرها.</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100" b="0" i="0" u="none" strike="noStrike" cap="none" normalizeH="0" baseline="0" smtClean="0">
                          <a:ln>
                            <a:noFill/>
                          </a:ln>
                          <a:solidFill>
                            <a:srgbClr val="000000"/>
                          </a:solidFill>
                          <a:effectLst/>
                          <a:latin typeface="Times New Roman" pitchFamily="18" charset="0"/>
                          <a:cs typeface="Times New Roman" pitchFamily="18" charset="0"/>
                        </a:rPr>
                        <a:t>الاستجابة من 5 صناع قرار على الأقل.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90588">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100" b="1" i="0" u="none" strike="noStrike" cap="none" normalizeH="0" baseline="0" smtClean="0">
                          <a:ln>
                            <a:noFill/>
                          </a:ln>
                          <a:solidFill>
                            <a:srgbClr val="000000"/>
                          </a:solidFill>
                          <a:effectLst/>
                          <a:latin typeface="Times New Roman" pitchFamily="18" charset="0"/>
                          <a:cs typeface="Times New Roman" pitchFamily="18" charset="0"/>
                        </a:rPr>
                        <a:t>هل المعلومات والتحليل بهما مصداقية؟</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tab pos="1889125" algn="r"/>
                        </a:tabLst>
                      </a:pPr>
                      <a:r>
                        <a:rPr kumimoji="0" lang="ar-EG" sz="1100" b="0" i="0" u="none" strike="noStrike" cap="none" normalizeH="0" baseline="0" smtClean="0">
                          <a:ln>
                            <a:noFill/>
                          </a:ln>
                          <a:solidFill>
                            <a:srgbClr val="000000"/>
                          </a:solidFill>
                          <a:effectLst/>
                          <a:latin typeface="Times New Roman" pitchFamily="18" charset="0"/>
                          <a:cs typeface="Times New Roman" pitchFamily="18" charset="0"/>
                        </a:rPr>
                        <a:t>تم تحديد المراجعين النظراء.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tab pos="1889125" algn="r"/>
                        </a:tabLst>
                      </a:pPr>
                      <a:r>
                        <a:rPr kumimoji="0" lang="ar-EG" sz="1100" b="0" i="0" u="none" strike="noStrike" cap="none" normalizeH="0" baseline="0" smtClean="0">
                          <a:ln>
                            <a:noFill/>
                          </a:ln>
                          <a:solidFill>
                            <a:srgbClr val="000000"/>
                          </a:solidFill>
                          <a:effectLst/>
                          <a:latin typeface="Times New Roman" pitchFamily="18" charset="0"/>
                          <a:cs typeface="Times New Roman" pitchFamily="18" charset="0"/>
                        </a:rPr>
                        <a:t>البيانات والتحليل خضعا لمراجعة النظراء</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100" b="0" i="0" u="none" strike="noStrike" cap="none" normalizeH="0" baseline="0" smtClean="0">
                          <a:ln>
                            <a:noFill/>
                          </a:ln>
                          <a:solidFill>
                            <a:srgbClr val="000000"/>
                          </a:solidFill>
                          <a:effectLst/>
                          <a:latin typeface="Times New Roman" pitchFamily="18" charset="0"/>
                          <a:cs typeface="Times New Roman" pitchFamily="18" charset="0"/>
                        </a:rPr>
                        <a:t>استجابة فعلية من ثلاثة من المراجعين النظراء على الأقل.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779588">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100" b="1" i="0" u="none" strike="noStrike" cap="none" normalizeH="0" baseline="0" smtClean="0">
                          <a:ln>
                            <a:noFill/>
                          </a:ln>
                          <a:solidFill>
                            <a:srgbClr val="000000"/>
                          </a:solidFill>
                          <a:effectLst/>
                          <a:latin typeface="Times New Roman" pitchFamily="18" charset="0"/>
                          <a:cs typeface="Times New Roman" pitchFamily="18" charset="0"/>
                        </a:rPr>
                        <a:t>هل المعلومات والتحليل اللذين تم إنتاجهما يتسمان بالشرعية؟</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tab pos="1889125" algn="r"/>
                        </a:tabLst>
                      </a:pPr>
                      <a:r>
                        <a:rPr kumimoji="0" lang="ar-EG" sz="1100" b="0" i="0" u="none" strike="noStrike" cap="none" normalizeH="0" baseline="0" smtClean="0">
                          <a:ln>
                            <a:noFill/>
                          </a:ln>
                          <a:solidFill>
                            <a:srgbClr val="000000"/>
                          </a:solidFill>
                          <a:effectLst/>
                          <a:latin typeface="Times New Roman" pitchFamily="18" charset="0"/>
                          <a:cs typeface="Times New Roman" pitchFamily="18" charset="0"/>
                        </a:rPr>
                        <a:t>تم تنفيذ تحليل للأطراف المعنية.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tab pos="1889125" algn="r"/>
                        </a:tabLst>
                      </a:pPr>
                      <a:r>
                        <a:rPr kumimoji="0" lang="ar-EG" sz="1100" b="0" i="0" u="none" strike="noStrike" cap="none" normalizeH="0" baseline="0" smtClean="0">
                          <a:ln>
                            <a:noFill/>
                          </a:ln>
                          <a:solidFill>
                            <a:srgbClr val="000000"/>
                          </a:solidFill>
                          <a:effectLst/>
                          <a:latin typeface="Times New Roman" pitchFamily="18" charset="0"/>
                          <a:cs typeface="Times New Roman" pitchFamily="18" charset="0"/>
                        </a:rPr>
                        <a:t>شاركت مجموعات ذات صلة بالعملية في تحديد القضايا البيئية ذات الأولوية.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tab pos="1889125" algn="r"/>
                        </a:tabLst>
                      </a:pPr>
                      <a:r>
                        <a:rPr kumimoji="0" lang="ar-EG" sz="1100" b="0" i="0" u="none" strike="noStrike" cap="none" normalizeH="0" baseline="0" smtClean="0">
                          <a:ln>
                            <a:noFill/>
                          </a:ln>
                          <a:solidFill>
                            <a:srgbClr val="000000"/>
                          </a:solidFill>
                          <a:effectLst/>
                          <a:latin typeface="Times New Roman" pitchFamily="18" charset="0"/>
                          <a:cs typeface="Times New Roman" pitchFamily="18" charset="0"/>
                        </a:rPr>
                        <a:t>مجموعات الأطراف المعنية سنحت لها فرصة التعليق على ما توصل إليه التحليل من استنتاجات.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100" b="0" i="0" u="none" strike="noStrike" cap="none" normalizeH="0" baseline="0" dirty="0" smtClean="0">
                          <a:ln>
                            <a:noFill/>
                          </a:ln>
                          <a:solidFill>
                            <a:srgbClr val="000000"/>
                          </a:solidFill>
                          <a:effectLst/>
                          <a:latin typeface="Times New Roman" pitchFamily="18" charset="0"/>
                          <a:cs typeface="Times New Roman" pitchFamily="18" charset="0"/>
                        </a:rPr>
                        <a:t>تم الانتهاء من تحليل الأطراف المعنية.</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100" b="0" i="0" u="none" strike="noStrike" cap="none" normalizeH="0" baseline="0" dirty="0" smtClean="0">
                          <a:ln>
                            <a:noFill/>
                          </a:ln>
                          <a:solidFill>
                            <a:srgbClr val="000000"/>
                          </a:solidFill>
                          <a:effectLst/>
                          <a:latin typeface="Times New Roman" pitchFamily="18" charset="0"/>
                          <a:cs typeface="Times New Roman" pitchFamily="18" charset="0"/>
                        </a:rPr>
                        <a:t>مشاركة أكبر عدد ممكن من الأطراف المعنية.</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100" b="0" i="0" u="none" strike="noStrike" cap="none" normalizeH="0" baseline="0" dirty="0" smtClean="0">
                          <a:ln>
                            <a:noFill/>
                          </a:ln>
                          <a:solidFill>
                            <a:srgbClr val="000000"/>
                          </a:solidFill>
                          <a:effectLst/>
                          <a:latin typeface="Times New Roman" pitchFamily="18" charset="0"/>
                          <a:cs typeface="Times New Roman" pitchFamily="18" charset="0"/>
                        </a:rPr>
                        <a:t> تلقي تعليقات من معظم مجموعات الأطراف المعنية التي تم تحديدها</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Rectangle 2"/>
          <p:cNvSpPr txBox="1">
            <a:spLocks noChangeArrowheads="1"/>
          </p:cNvSpPr>
          <p:nvPr/>
        </p:nvSpPr>
        <p:spPr bwMode="auto">
          <a:xfrm>
            <a:off x="584200" y="0"/>
            <a:ext cx="70104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71500" marR="0" lvl="0" indent="-508000" algn="ctr" defTabSz="914400" rtl="1" eaLnBrk="0" fontAlgn="base" latinLnBrk="0" hangingPunct="0">
              <a:lnSpc>
                <a:spcPct val="100000"/>
              </a:lnSpc>
              <a:spcBef>
                <a:spcPct val="0"/>
              </a:spcBef>
              <a:spcAft>
                <a:spcPct val="0"/>
              </a:spcAft>
              <a:buClrTx/>
              <a:buSzTx/>
              <a:buFontTx/>
              <a:buNone/>
              <a:tabLst/>
              <a:defRPr/>
            </a:pPr>
            <a:r>
              <a:rPr kumimoji="0" lang="ar-EG" altLang="ja-JP" sz="3200" b="0" i="0" u="none" strike="noStrike" kern="0" cap="none" spc="0" normalizeH="0" baseline="0" noProof="0" dirty="0" smtClean="0">
                <a:ln>
                  <a:noFill/>
                </a:ln>
                <a:solidFill>
                  <a:schemeClr val="tx1"/>
                </a:solidFill>
                <a:effectLst/>
                <a:uLnTx/>
                <a:uFillTx/>
                <a:latin typeface="+mj-lt"/>
                <a:ea typeface="+mj-ea"/>
                <a:cs typeface="+mj-cs"/>
              </a:rPr>
              <a:t>القياسات المقترحة للإدارة الفعالة للمعرفة</a:t>
            </a:r>
            <a:endParaRPr kumimoji="0" lang="en-US" altLang="ja-JP" sz="32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28700" y="236538"/>
            <a:ext cx="65786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b="0" dirty="0" smtClean="0">
                <a:solidFill>
                  <a:schemeClr val="tx1"/>
                </a:solidFill>
              </a:rPr>
              <a:t>أسئلة </a:t>
            </a:r>
            <a:r>
              <a:rPr lang="ar-EG" altLang="ja-JP" b="0" dirty="0" smtClean="0">
                <a:solidFill>
                  <a:schemeClr val="tx1"/>
                </a:solidFill>
              </a:rPr>
              <a:t>للمناقشة 4</a:t>
            </a:r>
            <a:endParaRPr lang="en-US" altLang="ja-JP" b="0" dirty="0">
              <a:solidFill>
                <a:schemeClr val="tx1"/>
              </a:solidFill>
            </a:endParaRPr>
          </a:p>
        </p:txBody>
      </p:sp>
      <p:sp>
        <p:nvSpPr>
          <p:cNvPr id="3" name="Content Placeholder 2"/>
          <p:cNvSpPr>
            <a:spLocks noGrp="1"/>
          </p:cNvSpPr>
          <p:nvPr>
            <p:ph idx="4294967295"/>
          </p:nvPr>
        </p:nvSpPr>
        <p:spPr>
          <a:xfrm>
            <a:off x="457200" y="1473200"/>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a:lnSpc>
                <a:spcPct val="150000"/>
              </a:lnSpc>
              <a:buClrTx/>
              <a:buNone/>
              <a:defRPr/>
            </a:pPr>
            <a:r>
              <a:rPr lang="ar-EG" sz="2800" b="0" dirty="0" smtClean="0">
                <a:solidFill>
                  <a:schemeClr val="tx1"/>
                </a:solidFill>
                <a:latin typeface="+mn-lt"/>
                <a:ea typeface="+mn-ea"/>
                <a:cs typeface="+mn-cs"/>
              </a:rPr>
              <a:t>1- هل يمكنك ان تفكر في أهم القياسات التي يمكن تطبيقها على إدارة المعرفة بفعالية ولم ترد بالجدول السابق؟</a:t>
            </a:r>
          </a:p>
          <a:p>
            <a:pPr algn="just" rtl="1">
              <a:lnSpc>
                <a:spcPct val="150000"/>
              </a:lnSpc>
              <a:buClrTx/>
              <a:buNone/>
              <a:defRPr/>
            </a:pPr>
            <a:endParaRPr lang="ar-EG" sz="2800" b="0" dirty="0" smtClean="0">
              <a:solidFill>
                <a:schemeClr val="tx1"/>
              </a:solidFill>
              <a:latin typeface="+mn-lt"/>
              <a:ea typeface="+mn-ea"/>
              <a:cs typeface="+mn-cs"/>
            </a:endParaRPr>
          </a:p>
          <a:p>
            <a:pPr algn="just" rtl="1">
              <a:lnSpc>
                <a:spcPct val="150000"/>
              </a:lnSpc>
              <a:buClrTx/>
              <a:buNone/>
              <a:defRPr/>
            </a:pPr>
            <a:r>
              <a:rPr lang="ar-EG" sz="2800" b="0" dirty="0" smtClean="0">
                <a:solidFill>
                  <a:schemeClr val="tx1"/>
                </a:solidFill>
                <a:latin typeface="+mn-lt"/>
                <a:ea typeface="+mn-ea"/>
                <a:cs typeface="+mn-cs"/>
              </a:rPr>
              <a:t>2- أي القياسات تشعر بأنها الأكثر أهمية؟</a:t>
            </a:r>
            <a:endParaRPr lang="en-US" sz="2800" b="0" dirty="0" smtClean="0">
              <a:solidFill>
                <a:schemeClr val="tx1"/>
              </a:solidFill>
              <a:latin typeface="+mn-lt"/>
              <a:ea typeface="+mn-ea"/>
              <a:cs typeface="+mn-cs"/>
            </a:endParaRPr>
          </a:p>
          <a:p>
            <a:pPr algn="just" rtl="1">
              <a:lnSpc>
                <a:spcPct val="150000"/>
              </a:lnSpc>
              <a:buClrTx/>
              <a:buNone/>
              <a:defRPr/>
            </a:pPr>
            <a:endParaRPr lang="ar-EG" sz="2800" b="0" dirty="0" smtClean="0">
              <a:solidFill>
                <a:schemeClr val="tx1"/>
              </a:solidFill>
              <a:latin typeface="+mn-lt"/>
              <a:ea typeface="+mn-ea"/>
              <a:cs typeface="+mn-cs"/>
            </a:endParaRPr>
          </a:p>
          <a:p>
            <a:pPr algn="just" rtl="1">
              <a:lnSpc>
                <a:spcPct val="150000"/>
              </a:lnSpc>
              <a:buClrTx/>
              <a:buNone/>
              <a:defRPr/>
            </a:pPr>
            <a:r>
              <a:rPr lang="ar-EG" sz="2800" b="0" dirty="0" smtClean="0">
                <a:solidFill>
                  <a:schemeClr val="tx1"/>
                </a:solidFill>
                <a:latin typeface="+mn-lt"/>
                <a:ea typeface="+mn-ea"/>
                <a:cs typeface="+mn-cs"/>
              </a:rPr>
              <a:t>3- ما المستهدفات المناسبة في اعتقادك للقياسات التي حددتها؟</a:t>
            </a:r>
            <a:endParaRPr lang="en-US" sz="2800" b="0" dirty="0" smtClean="0">
              <a:solidFill>
                <a:schemeClr val="tx1"/>
              </a:solidFill>
              <a:latin typeface="+mn-lt"/>
              <a:ea typeface="+mn-ea"/>
              <a:cs typeface="+mn-cs"/>
            </a:endParaRPr>
          </a:p>
          <a:p>
            <a:pPr algn="just" rtl="1">
              <a:lnSpc>
                <a:spcPct val="150000"/>
              </a:lnSpc>
              <a:buClrTx/>
              <a:buNone/>
              <a:defRPr/>
            </a:pPr>
            <a:endParaRPr lang="en-US" sz="2800" b="0" dirty="0" smtClean="0">
              <a:solidFill>
                <a:schemeClr val="tx1"/>
              </a:solidFill>
              <a:latin typeface="+mn-lt"/>
              <a:ea typeface="+mn-ea"/>
              <a:cs typeface="+mn-cs"/>
            </a:endParaRPr>
          </a:p>
          <a:p>
            <a:pPr algn="just" rtl="1">
              <a:lnSpc>
                <a:spcPct val="150000"/>
              </a:lnSpc>
              <a:buClrTx/>
              <a:buNone/>
              <a:defRPr/>
            </a:pPr>
            <a:endParaRPr lang="en-US" sz="2800" b="0" dirty="0" smtClean="0">
              <a:solidFill>
                <a:schemeClr val="tx1"/>
              </a:solidFill>
              <a:latin typeface="+mn-lt"/>
              <a:ea typeface="+mn-ea"/>
              <a:cs typeface="+mn-cs"/>
            </a:endParaRPr>
          </a:p>
          <a:p>
            <a:pPr algn="just" rtl="1">
              <a:lnSpc>
                <a:spcPct val="150000"/>
              </a:lnSpc>
              <a:buClrTx/>
              <a:buNone/>
              <a:defRPr/>
            </a:pPr>
            <a:endParaRPr lang="en-US" sz="2800" b="0" dirty="0">
              <a:solidFill>
                <a:schemeClr val="tx1"/>
              </a:solidFill>
              <a:latin typeface="+mn-lt"/>
              <a:ea typeface="+mn-ea"/>
              <a:cs typeface="+mn-cs"/>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85788" y="0"/>
            <a:ext cx="7010400" cy="971550"/>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sz="3200" b="0" dirty="0" smtClean="0">
                <a:solidFill>
                  <a:schemeClr val="tx1"/>
                </a:solidFill>
              </a:rPr>
              <a:t>القياسات المقترحة للإدارة الفعالة لل</a:t>
            </a:r>
            <a:r>
              <a:rPr lang="ar-BH" altLang="ja-JP" sz="3200" b="0" dirty="0" smtClean="0">
                <a:solidFill>
                  <a:schemeClr val="tx1"/>
                </a:solidFill>
              </a:rPr>
              <a:t>فرص</a:t>
            </a:r>
            <a:endParaRPr lang="en-US" altLang="ja-JP" sz="3200" b="0" dirty="0" smtClean="0">
              <a:solidFill>
                <a:schemeClr val="tx1"/>
              </a:solidFill>
            </a:endParaRPr>
          </a:p>
        </p:txBody>
      </p:sp>
      <p:sp>
        <p:nvSpPr>
          <p:cNvPr id="74755" name="Rectangle 3"/>
          <p:cNvSpPr>
            <a:spLocks noGrp="1" noChangeArrowheads="1"/>
          </p:cNvSpPr>
          <p:nvPr>
            <p:ph type="body" idx="1"/>
          </p:nvPr>
        </p:nvSpPr>
        <p:spPr>
          <a:xfrm>
            <a:off x="381000" y="1719618"/>
            <a:ext cx="8229600" cy="4711345"/>
          </a:xfrm>
          <a:noFill/>
          <a:ln w="9525">
            <a:noFill/>
            <a:miter lim="800000"/>
            <a:headEnd/>
            <a:tailEnd/>
          </a:ln>
        </p:spPr>
        <p:txBody>
          <a:bodyPr vert="horz" wrap="square" lIns="91440" tIns="45720" rIns="91440" bIns="45720" numCol="1" anchor="t" anchorCtr="0" compatLnSpc="1">
            <a:prstTxWarp prst="textNoShape">
              <a:avLst/>
            </a:prstTxWarp>
          </a:bodyPr>
          <a:lstStyle/>
          <a:p>
            <a:pPr algn="r" rtl="1">
              <a:buClrTx/>
              <a:buSzPct val="100000"/>
              <a:buFont typeface="Arial" pitchFamily="34" charset="0"/>
              <a:buChar char="•"/>
            </a:pPr>
            <a:r>
              <a:rPr lang="ar-EG" sz="2800" b="0" dirty="0" smtClean="0">
                <a:solidFill>
                  <a:schemeClr val="tx1"/>
                </a:solidFill>
              </a:rPr>
              <a:t>عدد </a:t>
            </a:r>
            <a:r>
              <a:rPr lang="ar-BH" sz="2800" b="0" dirty="0" smtClean="0">
                <a:solidFill>
                  <a:schemeClr val="tx1"/>
                </a:solidFill>
              </a:rPr>
              <a:t>احدا</a:t>
            </a:r>
            <a:r>
              <a:rPr lang="ar-EG" sz="2800" b="0" dirty="0" smtClean="0">
                <a:solidFill>
                  <a:schemeClr val="tx1"/>
                </a:solidFill>
              </a:rPr>
              <a:t>ث الافتتاح، ومكانها </a:t>
            </a:r>
          </a:p>
          <a:p>
            <a:pPr algn="r" rtl="1">
              <a:buClrTx/>
              <a:buSzPct val="100000"/>
              <a:buFont typeface="Arial" pitchFamily="34" charset="0"/>
              <a:buChar char="•"/>
            </a:pPr>
            <a:endParaRPr lang="ar-EG" sz="2800" b="0" dirty="0" smtClean="0">
              <a:solidFill>
                <a:schemeClr val="tx1"/>
              </a:solidFill>
            </a:endParaRPr>
          </a:p>
          <a:p>
            <a:pPr algn="r" rtl="1">
              <a:buClrTx/>
              <a:buSzPct val="100000"/>
              <a:buFont typeface="Arial" pitchFamily="34" charset="0"/>
              <a:buChar char="•"/>
            </a:pPr>
            <a:r>
              <a:rPr lang="ar-EG" sz="2800" b="0" dirty="0" smtClean="0">
                <a:solidFill>
                  <a:schemeClr val="tx1"/>
                </a:solidFill>
              </a:rPr>
              <a:t>عدد المؤتمرات وورش العمل، ومستواها</a:t>
            </a:r>
          </a:p>
          <a:p>
            <a:pPr algn="r" rtl="1">
              <a:buClrTx/>
              <a:buSzPct val="100000"/>
              <a:buFont typeface="Arial" pitchFamily="34" charset="0"/>
              <a:buChar char="•"/>
            </a:pPr>
            <a:endParaRPr lang="ar-EG" sz="2800" b="0" dirty="0" smtClean="0">
              <a:solidFill>
                <a:schemeClr val="tx1"/>
              </a:solidFill>
            </a:endParaRPr>
          </a:p>
          <a:p>
            <a:pPr algn="r" rtl="1">
              <a:buClrTx/>
              <a:buSzPct val="100000"/>
              <a:buFont typeface="Arial" pitchFamily="34" charset="0"/>
              <a:buChar char="•"/>
            </a:pPr>
            <a:r>
              <a:rPr lang="ar-EG" sz="2800" b="0" dirty="0" smtClean="0">
                <a:solidFill>
                  <a:schemeClr val="tx1"/>
                </a:solidFill>
              </a:rPr>
              <a:t>عدد البيانات الصحفية والمقالات</a:t>
            </a:r>
          </a:p>
          <a:p>
            <a:pPr algn="r" rtl="1">
              <a:buClrTx/>
              <a:buSzPct val="100000"/>
              <a:buFont typeface="Arial" pitchFamily="34" charset="0"/>
              <a:buChar char="•"/>
            </a:pPr>
            <a:endParaRPr lang="ar-EG" sz="2800" b="0" dirty="0" smtClean="0">
              <a:solidFill>
                <a:schemeClr val="tx1"/>
              </a:solidFill>
            </a:endParaRPr>
          </a:p>
          <a:p>
            <a:pPr algn="r" rtl="1">
              <a:buClrTx/>
              <a:buSzPct val="100000"/>
              <a:buFont typeface="Arial" pitchFamily="34" charset="0"/>
              <a:buChar char="•"/>
            </a:pPr>
            <a:r>
              <a:rPr lang="ar-EG" sz="2800" b="0" dirty="0" smtClean="0">
                <a:solidFill>
                  <a:schemeClr val="tx1"/>
                </a:solidFill>
              </a:rPr>
              <a:t>عدد العروض المقدمة للجمهور المستهدف</a:t>
            </a:r>
          </a:p>
          <a:p>
            <a:pPr algn="r" rtl="1">
              <a:buClrTx/>
              <a:buSzPct val="100000"/>
              <a:buFont typeface="Arial" pitchFamily="34" charset="0"/>
              <a:buChar char="•"/>
            </a:pPr>
            <a:endParaRPr lang="en-US" sz="2800" b="0" dirty="0" smtClean="0">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p:cNvPicPr>
            <a:picLocks noChangeAspect="1" noChangeArrowheads="1"/>
          </p:cNvPicPr>
          <p:nvPr/>
        </p:nvPicPr>
        <p:blipFill>
          <a:blip r:embed="rId3" cstate="print"/>
          <a:srcRect/>
          <a:stretch>
            <a:fillRect/>
          </a:stretch>
        </p:blipFill>
        <p:spPr bwMode="auto">
          <a:xfrm>
            <a:off x="214313" y="1758950"/>
            <a:ext cx="8778875" cy="4308475"/>
          </a:xfrm>
          <a:prstGeom prst="rect">
            <a:avLst/>
          </a:prstGeom>
          <a:noFill/>
          <a:ln w="9525" cap="rnd" algn="ctr">
            <a:noFill/>
            <a:prstDash val="sysDot"/>
            <a:miter lim="800000"/>
            <a:headEnd/>
            <a:tailEnd/>
          </a:ln>
        </p:spPr>
      </p:pic>
      <p:graphicFrame>
        <p:nvGraphicFramePr>
          <p:cNvPr id="4" name="Table 3"/>
          <p:cNvGraphicFramePr>
            <a:graphicFrameLocks noGrp="1"/>
          </p:cNvGraphicFramePr>
          <p:nvPr/>
        </p:nvGraphicFramePr>
        <p:xfrm>
          <a:off x="291152" y="1876756"/>
          <a:ext cx="8572500" cy="3951289"/>
        </p:xfrm>
        <a:graphic>
          <a:graphicData uri="http://schemas.openxmlformats.org/drawingml/2006/table">
            <a:tbl>
              <a:tblPr rtl="1"/>
              <a:tblGrid>
                <a:gridCol w="2193925"/>
                <a:gridCol w="3521075"/>
                <a:gridCol w="2857500"/>
              </a:tblGrid>
              <a:tr h="263525">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100" b="1" i="0" u="none" strike="noStrike" cap="none" normalizeH="0" baseline="0" dirty="0" smtClean="0">
                          <a:ln>
                            <a:noFill/>
                          </a:ln>
                          <a:solidFill>
                            <a:srgbClr val="000000"/>
                          </a:solidFill>
                          <a:effectLst/>
                          <a:latin typeface="Times New Roman" pitchFamily="18" charset="0"/>
                          <a:cs typeface="Times New Roman" pitchFamily="18" charset="0"/>
                        </a:rPr>
                        <a:t>الأسئلة الأساسية</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100" b="1" i="0" u="none" strike="noStrike" cap="none" normalizeH="0" baseline="0" smtClean="0">
                          <a:ln>
                            <a:noFill/>
                          </a:ln>
                          <a:solidFill>
                            <a:srgbClr val="000000"/>
                          </a:solidFill>
                          <a:effectLst/>
                          <a:latin typeface="Times New Roman" pitchFamily="18" charset="0"/>
                          <a:cs typeface="Times New Roman" pitchFamily="18" charset="0"/>
                        </a:rPr>
                        <a:t>القياسات المقترحة</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100" b="1" i="0" u="none" strike="noStrike" cap="none" normalizeH="0" baseline="0" smtClean="0">
                          <a:ln>
                            <a:noFill/>
                          </a:ln>
                          <a:solidFill>
                            <a:srgbClr val="000000"/>
                          </a:solidFill>
                          <a:effectLst/>
                          <a:latin typeface="Times New Roman" pitchFamily="18" charset="0"/>
                          <a:cs typeface="Times New Roman" pitchFamily="18" charset="0"/>
                        </a:rPr>
                        <a:t>المجموعات المستهدفة المقترحة</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88988">
                <a:tc>
                  <a:txBody>
                    <a:bodyPr/>
                    <a:lstStyle/>
                    <a:p>
                      <a:pPr marL="0" marR="0" lvl="0" indent="0" algn="r" defTabSz="914400" rtl="1" eaLnBrk="1" fontAlgn="base" latinLnBrk="0" hangingPunct="1">
                        <a:lnSpc>
                          <a:spcPct val="100000"/>
                        </a:lnSpc>
                        <a:spcBef>
                          <a:spcPts val="1000"/>
                        </a:spcBef>
                        <a:spcAft>
                          <a:spcPts val="1000"/>
                        </a:spcAft>
                        <a:buClrTx/>
                        <a:buSzTx/>
                        <a:buFontTx/>
                        <a:buNone/>
                        <a:tabLst/>
                      </a:pPr>
                      <a:r>
                        <a:rPr kumimoji="0" lang="ar-EG" sz="1100" b="0" i="0" u="none" strike="noStrike" cap="none" normalizeH="0" baseline="0" smtClean="0">
                          <a:ln>
                            <a:noFill/>
                          </a:ln>
                          <a:solidFill>
                            <a:srgbClr val="000000"/>
                          </a:solidFill>
                          <a:effectLst/>
                          <a:latin typeface="Times New Roman" pitchFamily="18" charset="0"/>
                          <a:cs typeface="Times New Roman" pitchFamily="18" charset="0"/>
                        </a:rPr>
                        <a:t>هل تم التخطيط لمخرجات متنوعة مناسبة يستهدف كل منها جماعة محددة من مجموعات الأطراف المعنية؟</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ts val="1000"/>
                        </a:spcBef>
                        <a:spcAft>
                          <a:spcPts val="1000"/>
                        </a:spcAft>
                        <a:buClrTx/>
                        <a:buSzTx/>
                        <a:buFontTx/>
                        <a:buNone/>
                        <a:tabLst/>
                      </a:pPr>
                      <a:r>
                        <a:rPr kumimoji="0" lang="ar-EG" sz="1100" b="0" i="0" u="none" strike="noStrike" cap="none" normalizeH="0" baseline="0" smtClean="0">
                          <a:ln>
                            <a:noFill/>
                          </a:ln>
                          <a:solidFill>
                            <a:srgbClr val="000000"/>
                          </a:solidFill>
                          <a:effectLst/>
                          <a:latin typeface="Times New Roman" pitchFamily="18" charset="0"/>
                          <a:cs typeface="Times New Roman" pitchFamily="18" charset="0"/>
                        </a:rPr>
                        <a:t>عدد وأنواع مخرجات الاتصال والتواصل الخاصة بكل مجموعة من الأطراف المعنية/ الجمهور على حدة.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1" eaLnBrk="1" fontAlgn="base" latinLnBrk="0" hangingPunct="1">
                        <a:lnSpc>
                          <a:spcPct val="100000"/>
                        </a:lnSpc>
                        <a:spcBef>
                          <a:spcPts val="1000"/>
                        </a:spcBef>
                        <a:spcAft>
                          <a:spcPts val="1000"/>
                        </a:spcAft>
                        <a:buClrTx/>
                        <a:buSzTx/>
                        <a:buFontTx/>
                        <a:buNone/>
                        <a:tabLst/>
                      </a:pPr>
                      <a:r>
                        <a:rPr kumimoji="0" lang="ar-EG" sz="1100" b="0" i="0" u="none" strike="noStrike" cap="none" normalizeH="0" baseline="0" smtClean="0">
                          <a:ln>
                            <a:noFill/>
                          </a:ln>
                          <a:solidFill>
                            <a:srgbClr val="000000"/>
                          </a:solidFill>
                          <a:effectLst/>
                          <a:latin typeface="Times New Roman" pitchFamily="18" charset="0"/>
                          <a:cs typeface="Times New Roman" pitchFamily="18" charset="0"/>
                        </a:rPr>
                        <a:t>على الأقل مخرج واحد للمجموعة الواحدة.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25463">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100" b="0" i="0" u="none" strike="noStrike" cap="none" normalizeH="0" baseline="0" smtClean="0">
                          <a:ln>
                            <a:noFill/>
                          </a:ln>
                          <a:solidFill>
                            <a:srgbClr val="000000"/>
                          </a:solidFill>
                          <a:effectLst/>
                          <a:latin typeface="Times New Roman" pitchFamily="18" charset="0"/>
                          <a:cs typeface="Times New Roman" pitchFamily="18" charset="0"/>
                        </a:rPr>
                        <a:t>هل تم تطوير منتجات مرحلية؟</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100" b="0" i="0" u="none" strike="noStrike" cap="none" normalizeH="0" baseline="0" smtClean="0">
                          <a:ln>
                            <a:noFill/>
                          </a:ln>
                          <a:solidFill>
                            <a:srgbClr val="000000"/>
                          </a:solidFill>
                          <a:effectLst/>
                          <a:latin typeface="Times New Roman" pitchFamily="18" charset="0"/>
                          <a:cs typeface="Times New Roman" pitchFamily="18" charset="0"/>
                        </a:rPr>
                        <a:t>لا بد من إطلاع صناع القرار على التحليلات التي يتم إجراؤها وعلى النتائج المرحلية.</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100" b="0" i="0" u="none" strike="noStrike" cap="none" normalizeH="0" baseline="0" dirty="0" smtClean="0">
                          <a:ln>
                            <a:noFill/>
                          </a:ln>
                          <a:solidFill>
                            <a:srgbClr val="000000"/>
                          </a:solidFill>
                          <a:effectLst/>
                          <a:latin typeface="Times New Roman" pitchFamily="18" charset="0"/>
                          <a:cs typeface="Times New Roman" pitchFamily="18" charset="0"/>
                        </a:rPr>
                        <a:t>على الأقل عند البداية ثم عند انتصاف العملية. (والأفضل أن يكونوا جزء من عملية التحليل ذاتها)</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73313">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100" b="0" i="0" u="none" strike="noStrike" cap="none" normalizeH="0" baseline="0" smtClean="0">
                          <a:ln>
                            <a:noFill/>
                          </a:ln>
                          <a:solidFill>
                            <a:srgbClr val="000000"/>
                          </a:solidFill>
                          <a:effectLst/>
                          <a:latin typeface="Times New Roman" pitchFamily="18" charset="0"/>
                          <a:cs typeface="Times New Roman" pitchFamily="18" charset="0"/>
                        </a:rPr>
                        <a:t>هل تواصلت بانتظام مع الأطراف المعنية؟</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100" b="0" i="0" u="none" strike="noStrike" cap="none" normalizeH="0" baseline="0" smtClean="0">
                          <a:ln>
                            <a:noFill/>
                          </a:ln>
                          <a:solidFill>
                            <a:srgbClr val="000000"/>
                          </a:solidFill>
                          <a:effectLst/>
                          <a:latin typeface="Times New Roman" pitchFamily="18" charset="0"/>
                          <a:cs typeface="Times New Roman" pitchFamily="18" charset="0"/>
                        </a:rPr>
                        <a:t>يتم تنفيذ تمرين لتصور سيناريو، وهو جزء من عملية التقييم البيئي المتكامل (وحدة 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100" b="0" i="0" u="none" strike="noStrike" cap="none" normalizeH="0" baseline="0" smtClean="0">
                          <a:ln>
                            <a:noFill/>
                          </a:ln>
                          <a:solidFill>
                            <a:srgbClr val="000000"/>
                          </a:solidFill>
                          <a:effectLst/>
                          <a:latin typeface="Times New Roman" pitchFamily="18" charset="0"/>
                          <a:cs typeface="Times New Roman" pitchFamily="18" charset="0"/>
                        </a:rPr>
                        <a:t>تشارك الأطراف المعنية والمجموعات المستهدفة الأساسية في تحليل التصور.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100" b="0" i="0" u="none" strike="noStrike" cap="none" normalizeH="0" baseline="0" smtClean="0">
                          <a:ln>
                            <a:noFill/>
                          </a:ln>
                          <a:solidFill>
                            <a:srgbClr val="000000"/>
                          </a:solidFill>
                          <a:effectLst/>
                          <a:latin typeface="Times New Roman" pitchFamily="18" charset="0"/>
                          <a:cs typeface="Times New Roman" pitchFamily="18" charset="0"/>
                        </a:rPr>
                        <a:t>تم الحصول على تعليقات إيجابية من الأطراف المعنية بشأن عملية تحليل التصور.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100" b="0" i="0" u="none" strike="noStrike" cap="none" normalizeH="0" baseline="0" dirty="0" smtClean="0">
                          <a:ln>
                            <a:noFill/>
                          </a:ln>
                          <a:solidFill>
                            <a:srgbClr val="000000"/>
                          </a:solidFill>
                          <a:effectLst/>
                          <a:latin typeface="Times New Roman" pitchFamily="18" charset="0"/>
                          <a:cs typeface="Times New Roman" pitchFamily="18" charset="0"/>
                        </a:rPr>
                        <a:t>يتم تنفيذ تحليل نوعي واحد على الأقل. </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100" b="0" i="0" u="none" strike="noStrike" cap="none" normalizeH="0" baseline="0" dirty="0" smtClean="0">
                          <a:ln>
                            <a:noFill/>
                          </a:ln>
                          <a:solidFill>
                            <a:srgbClr val="000000"/>
                          </a:solidFill>
                          <a:effectLst/>
                          <a:latin typeface="Times New Roman" pitchFamily="18" charset="0"/>
                          <a:cs typeface="Times New Roman" pitchFamily="18" charset="0"/>
                        </a:rPr>
                        <a:t>عدد الأطراف المعنية الممثلة. </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100" b="0" i="0" u="none" strike="noStrike" cap="none" normalizeH="0" baseline="0" dirty="0" smtClean="0">
                          <a:ln>
                            <a:noFill/>
                          </a:ln>
                          <a:solidFill>
                            <a:srgbClr val="000000"/>
                          </a:solidFill>
                          <a:effectLst/>
                          <a:latin typeface="Times New Roman" pitchFamily="18" charset="0"/>
                          <a:cs typeface="Times New Roman" pitchFamily="18" charset="0"/>
                        </a:rPr>
                        <a:t>كل الأطراف المعنية كانت جزء من التحليل بطريقة أو بأخرى. </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Rectangle 2"/>
          <p:cNvSpPr>
            <a:spLocks noGrp="1" noChangeArrowheads="1"/>
          </p:cNvSpPr>
          <p:nvPr>
            <p:ph type="title"/>
          </p:nvPr>
        </p:nvSpPr>
        <p:spPr>
          <a:xfrm>
            <a:off x="585788" y="0"/>
            <a:ext cx="7010400" cy="971550"/>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sz="3200" b="0" dirty="0" smtClean="0">
                <a:solidFill>
                  <a:schemeClr val="tx1"/>
                </a:solidFill>
              </a:rPr>
              <a:t>القياسات المقترحة للإدارة الفعالة للفرص</a:t>
            </a:r>
            <a:endParaRPr lang="en-US" altLang="ja-JP" sz="3200" b="0" dirty="0" smtClean="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774700" y="261938"/>
            <a:ext cx="70104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sz="3200" b="0" dirty="0" smtClean="0">
                <a:solidFill>
                  <a:schemeClr val="tx1"/>
                </a:solidFill>
              </a:rPr>
              <a:t>أسئلة </a:t>
            </a:r>
            <a:r>
              <a:rPr lang="ar-EG" altLang="ja-JP" sz="3200" b="0" dirty="0" smtClean="0">
                <a:solidFill>
                  <a:schemeClr val="tx1"/>
                </a:solidFill>
              </a:rPr>
              <a:t>للمناقشة 5</a:t>
            </a:r>
            <a:endParaRPr lang="en-US" altLang="ja-JP" sz="3200" b="0" dirty="0" smtClean="0">
              <a:solidFill>
                <a:schemeClr val="tx1"/>
              </a:solidFill>
            </a:endParaRPr>
          </a:p>
        </p:txBody>
      </p:sp>
      <p:sp>
        <p:nvSpPr>
          <p:cNvPr id="68611" name="Content Placeholder 2"/>
          <p:cNvSpPr>
            <a:spLocks noGrp="1"/>
          </p:cNvSpPr>
          <p:nvPr>
            <p:ph idx="4294967295"/>
          </p:nvPr>
        </p:nvSpPr>
        <p:spPr>
          <a:xfrm>
            <a:off x="571500" y="1600200"/>
            <a:ext cx="7937500" cy="4525963"/>
          </a:xfrm>
          <a:noFill/>
          <a:ln w="9525">
            <a:noFill/>
            <a:miter lim="800000"/>
            <a:headEnd/>
            <a:tailEnd/>
          </a:ln>
        </p:spPr>
        <p:txBody>
          <a:bodyPr vert="horz" wrap="square" lIns="91440" tIns="45720" rIns="91440" bIns="45720" numCol="1" anchor="t" anchorCtr="0" compatLnSpc="1">
            <a:prstTxWarp prst="textNoShape">
              <a:avLst/>
            </a:prstTxWarp>
          </a:bodyPr>
          <a:lstStyle/>
          <a:p>
            <a:pPr algn="r" rtl="1">
              <a:buClrTx/>
              <a:buNone/>
            </a:pPr>
            <a:r>
              <a:rPr lang="ar-EG" sz="2800" b="0" dirty="0" smtClean="0">
                <a:solidFill>
                  <a:schemeClr val="tx1"/>
                </a:solidFill>
              </a:rPr>
              <a:t>1- </a:t>
            </a:r>
            <a:r>
              <a:rPr lang="ar-SA" sz="2800" b="0" dirty="0" smtClean="0">
                <a:solidFill>
                  <a:schemeClr val="tx1"/>
                </a:solidFill>
              </a:rPr>
              <a:t>هل يمكن أن تفكر في أهم القياسات الأخرى لإدارة الفرص التي لم ترد في الجدول السابق؟</a:t>
            </a:r>
            <a:endParaRPr lang="ar-EG" sz="2800" b="0" dirty="0" smtClean="0">
              <a:solidFill>
                <a:schemeClr val="tx1"/>
              </a:solidFill>
            </a:endParaRPr>
          </a:p>
          <a:p>
            <a:pPr algn="r" rtl="1">
              <a:buClrTx/>
              <a:buNone/>
            </a:pPr>
            <a:endParaRPr lang="en-US" sz="2800" b="0" dirty="0" smtClean="0">
              <a:solidFill>
                <a:schemeClr val="tx1"/>
              </a:solidFill>
            </a:endParaRPr>
          </a:p>
          <a:p>
            <a:pPr algn="r" rtl="1">
              <a:buClrTx/>
              <a:buNone/>
            </a:pPr>
            <a:r>
              <a:rPr lang="ar-EG" sz="2800" b="0" dirty="0" smtClean="0">
                <a:solidFill>
                  <a:schemeClr val="tx1"/>
                </a:solidFill>
              </a:rPr>
              <a:t>2- </a:t>
            </a:r>
            <a:r>
              <a:rPr lang="ar-SA" sz="2800" b="0" dirty="0" smtClean="0">
                <a:solidFill>
                  <a:schemeClr val="tx1"/>
                </a:solidFill>
              </a:rPr>
              <a:t>أي القياسات تعتقد أنها الأهم؟</a:t>
            </a:r>
            <a:endParaRPr lang="ar-EG" sz="2800" b="0" dirty="0" smtClean="0">
              <a:solidFill>
                <a:schemeClr val="tx1"/>
              </a:solidFill>
            </a:endParaRPr>
          </a:p>
          <a:p>
            <a:pPr algn="r" rtl="1">
              <a:buClrTx/>
              <a:buNone/>
            </a:pPr>
            <a:endParaRPr lang="en-US" sz="2800" b="0" dirty="0" smtClean="0">
              <a:solidFill>
                <a:schemeClr val="tx1"/>
              </a:solidFill>
            </a:endParaRPr>
          </a:p>
          <a:p>
            <a:pPr algn="r" rtl="1">
              <a:buClrTx/>
              <a:buNone/>
            </a:pPr>
            <a:r>
              <a:rPr lang="ar-EG" sz="2800" b="0" dirty="0" smtClean="0">
                <a:solidFill>
                  <a:schemeClr val="tx1"/>
                </a:solidFill>
              </a:rPr>
              <a:t>3- </a:t>
            </a:r>
            <a:r>
              <a:rPr lang="ar-SA" sz="2800" b="0" dirty="0" smtClean="0">
                <a:solidFill>
                  <a:schemeClr val="tx1"/>
                </a:solidFill>
              </a:rPr>
              <a:t>في ظنك ما هي المستهدفات المناسبة للقياسات التي حددتها؟</a:t>
            </a:r>
            <a:endParaRPr lang="en-US" sz="2800" b="0" dirty="0" smtClean="0">
              <a:solidFill>
                <a:schemeClr val="tx1"/>
              </a:solidFill>
            </a:endParaRPr>
          </a:p>
          <a:p>
            <a:pPr algn="r" rtl="1">
              <a:buClrTx/>
              <a:buNone/>
            </a:pPr>
            <a:endParaRPr lang="en-US" sz="2800" b="0" dirty="0" smtClean="0">
              <a:solidFill>
                <a:schemeClr val="tx1"/>
              </a:solidFill>
            </a:endParaRPr>
          </a:p>
          <a:p>
            <a:pPr algn="r" rtl="1">
              <a:buClrTx/>
              <a:buNone/>
            </a:pPr>
            <a:endParaRPr lang="en-US" sz="28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8610">
                                            <p:txEl>
                                              <p:charRg st="4294967295" end="4294967295"/>
                                            </p:txEl>
                                          </p:spTgt>
                                        </p:tgtEl>
                                        <p:attrNameLst>
                                          <p:attrName>style.visibility</p:attrName>
                                        </p:attrNameLst>
                                      </p:cBhvr>
                                      <p:to>
                                        <p:strVal val="visible"/>
                                      </p:to>
                                    </p:set>
                                    <p:animEffect transition="in" filter="fade">
                                      <p:cBhvr>
                                        <p:cTn id="7" dur="2000"/>
                                        <p:tgtEl>
                                          <p:spTgt spid="68610">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611">
                                            <p:txEl>
                                              <p:pRg st="0" end="0"/>
                                            </p:txEl>
                                          </p:spTgt>
                                        </p:tgtEl>
                                        <p:attrNameLst>
                                          <p:attrName>style.visibility</p:attrName>
                                        </p:attrNameLst>
                                      </p:cBhvr>
                                      <p:to>
                                        <p:strVal val="visible"/>
                                      </p:to>
                                    </p:set>
                                    <p:animEffect transition="in" filter="wipe(left)">
                                      <p:cBhvr>
                                        <p:cTn id="12" dur="500"/>
                                        <p:tgtEl>
                                          <p:spTgt spid="686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wipe(left)">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8611">
                                            <p:txEl>
                                              <p:pRg st="4" end="4"/>
                                            </p:txEl>
                                          </p:spTgt>
                                        </p:tgtEl>
                                        <p:attrNameLst>
                                          <p:attrName>style.visibility</p:attrName>
                                        </p:attrNameLst>
                                      </p:cBhvr>
                                      <p:to>
                                        <p:strVal val="visible"/>
                                      </p:to>
                                    </p:set>
                                    <p:animEffect transition="in" filter="wipe(left)">
                                      <p:cBhvr>
                                        <p:cTn id="22"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668739" y="274638"/>
            <a:ext cx="7179575" cy="654050"/>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sz="2400" b="0" dirty="0" smtClean="0">
                <a:solidFill>
                  <a:schemeClr val="tx1"/>
                </a:solidFill>
              </a:rPr>
              <a:t>قياسات الانتهاء من الأنشطة والمخرجات الأساسية  في وقتها</a:t>
            </a:r>
            <a:endParaRPr lang="en-US" altLang="ja-JP" sz="2400" b="0" dirty="0" smtClean="0">
              <a:solidFill>
                <a:schemeClr val="tx1"/>
              </a:solidFill>
            </a:endParaRPr>
          </a:p>
        </p:txBody>
      </p:sp>
      <p:pic>
        <p:nvPicPr>
          <p:cNvPr id="77827" name="Picture 2"/>
          <p:cNvPicPr>
            <a:picLocks noChangeAspect="1" noChangeArrowheads="1"/>
          </p:cNvPicPr>
          <p:nvPr/>
        </p:nvPicPr>
        <p:blipFill>
          <a:blip r:embed="rId3" cstate="print"/>
          <a:srcRect/>
          <a:stretch>
            <a:fillRect/>
          </a:stretch>
        </p:blipFill>
        <p:spPr bwMode="auto">
          <a:xfrm>
            <a:off x="588963" y="1485900"/>
            <a:ext cx="7132637" cy="5357813"/>
          </a:xfrm>
          <a:prstGeom prst="rect">
            <a:avLst/>
          </a:prstGeom>
          <a:noFill/>
          <a:ln w="9525">
            <a:noFill/>
            <a:miter lim="800000"/>
            <a:headEnd/>
            <a:tailEnd/>
          </a:ln>
        </p:spPr>
      </p:pic>
      <p:pic>
        <p:nvPicPr>
          <p:cNvPr id="77828" name="Picture 4" descr="Module 8"/>
          <p:cNvPicPr>
            <a:picLocks noChangeAspect="1" noChangeArrowheads="1"/>
          </p:cNvPicPr>
          <p:nvPr/>
        </p:nvPicPr>
        <p:blipFill>
          <a:blip r:embed="rId4" cstate="print"/>
          <a:srcRect l="8809" t="14577" r="8524" b="8850"/>
          <a:stretch>
            <a:fillRect/>
          </a:stretch>
        </p:blipFill>
        <p:spPr bwMode="auto">
          <a:xfrm>
            <a:off x="590550" y="1084571"/>
            <a:ext cx="7296150" cy="55673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2">
                                            <p:txEl>
                                              <p:charRg st="4294967295" end="4294967295"/>
                                            </p:txEl>
                                          </p:spTgt>
                                        </p:tgtEl>
                                        <p:attrNameLst>
                                          <p:attrName>style.visibility</p:attrName>
                                        </p:attrNameLst>
                                      </p:cBhvr>
                                      <p:to>
                                        <p:strVal val="visible"/>
                                      </p:to>
                                    </p:set>
                                    <p:animEffect transition="in" filter="fade">
                                      <p:cBhvr>
                                        <p:cTn id="7" dur="2000"/>
                                        <p:tgtEl>
                                          <p:spTgt spid="7168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48" y="274638"/>
            <a:ext cx="70104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EG" altLang="ja-JP" sz="2000" b="0" dirty="0" smtClean="0">
                <a:solidFill>
                  <a:schemeClr val="tx1"/>
                </a:solidFill>
              </a:rPr>
              <a:t>مقترحات للأسئلة والتمارين العامة وتلك الخاصة بمراحل محددة فيما يتصل برصد التقدم وتعزيز التعلّم في مراحل بعينها في توقعات البيئة العالمية</a:t>
            </a:r>
            <a:endParaRPr lang="en-US" altLang="ja-JP" sz="2000" b="0" dirty="0">
              <a:solidFill>
                <a:schemeClr val="tx1"/>
              </a:solidFill>
            </a:endParaRPr>
          </a:p>
        </p:txBody>
      </p:sp>
      <p:graphicFrame>
        <p:nvGraphicFramePr>
          <p:cNvPr id="4" name="Table Placeholder 3"/>
          <p:cNvGraphicFramePr>
            <a:graphicFrameLocks noGrp="1"/>
          </p:cNvGraphicFramePr>
          <p:nvPr>
            <p:ph type="tbl" idx="1"/>
          </p:nvPr>
        </p:nvGraphicFramePr>
        <p:xfrm>
          <a:off x="63924" y="1132761"/>
          <a:ext cx="7947310" cy="5529673"/>
        </p:xfrm>
        <a:graphic>
          <a:graphicData uri="http://schemas.openxmlformats.org/drawingml/2006/table">
            <a:tbl>
              <a:tblPr firstRow="1" bandRow="1">
                <a:tableStyleId>{5C22544A-7EE6-4342-B048-85BDC9FD1C3A}</a:tableStyleId>
              </a:tblPr>
              <a:tblGrid>
                <a:gridCol w="1589462"/>
                <a:gridCol w="1589462"/>
                <a:gridCol w="1589462"/>
                <a:gridCol w="1589462"/>
                <a:gridCol w="1589462"/>
              </a:tblGrid>
              <a:tr h="590785">
                <a:tc>
                  <a:txBody>
                    <a:bodyPr/>
                    <a:lstStyle/>
                    <a:p>
                      <a:pPr algn="r" rtl="1"/>
                      <a:r>
                        <a:rPr lang="ar-EG" sz="1100" dirty="0" smtClean="0">
                          <a:solidFill>
                            <a:schemeClr val="tx1"/>
                          </a:solidFill>
                        </a:rPr>
                        <a:t>أنشطة محددة</a:t>
                      </a:r>
                      <a:r>
                        <a:rPr lang="ar-EG" sz="1100" baseline="0" dirty="0" smtClean="0">
                          <a:solidFill>
                            <a:schemeClr val="tx1"/>
                          </a:solidFill>
                        </a:rPr>
                        <a:t> المراحل فيما يتصل باجتماعات الرصد</a:t>
                      </a:r>
                    </a:p>
                    <a:p>
                      <a:pPr algn="r" rtl="1"/>
                      <a:r>
                        <a:rPr lang="ar-EG" sz="1100" baseline="0" dirty="0" smtClean="0">
                          <a:solidFill>
                            <a:schemeClr val="tx1"/>
                          </a:solidFill>
                        </a:rPr>
                        <a:t>(انظر الإطار 7)</a:t>
                      </a:r>
                      <a:endParaRPr lang="en-US" sz="1100" dirty="0">
                        <a:solidFill>
                          <a:schemeClr val="tx1"/>
                        </a:solidFill>
                      </a:endParaRPr>
                    </a:p>
                  </a:txBody>
                  <a:tcPr/>
                </a:tc>
                <a:tc>
                  <a:txBody>
                    <a:bodyPr/>
                    <a:lstStyle/>
                    <a:p>
                      <a:pPr algn="r" rtl="1"/>
                      <a:r>
                        <a:rPr lang="ar-EG" sz="1100" dirty="0" smtClean="0">
                          <a:solidFill>
                            <a:schemeClr val="tx1"/>
                          </a:solidFill>
                        </a:rPr>
                        <a:t>ظروف</a:t>
                      </a:r>
                      <a:r>
                        <a:rPr lang="ar-EG" sz="1100" baseline="0" dirty="0" smtClean="0">
                          <a:solidFill>
                            <a:schemeClr val="tx1"/>
                          </a:solidFill>
                        </a:rPr>
                        <a:t> التعلم السائدة</a:t>
                      </a:r>
                      <a:endParaRPr lang="en-US" sz="1100" dirty="0">
                        <a:solidFill>
                          <a:schemeClr val="tx1"/>
                        </a:solidFill>
                      </a:endParaRPr>
                    </a:p>
                  </a:txBody>
                  <a:tcPr/>
                </a:tc>
                <a:tc>
                  <a:txBody>
                    <a:bodyPr/>
                    <a:lstStyle/>
                    <a:p>
                      <a:pPr algn="r" rtl="1"/>
                      <a:r>
                        <a:rPr lang="ar-EG" sz="1100" dirty="0" smtClean="0">
                          <a:solidFill>
                            <a:schemeClr val="tx1"/>
                          </a:solidFill>
                        </a:rPr>
                        <a:t>النشاط</a:t>
                      </a:r>
                      <a:r>
                        <a:rPr lang="ar-EG" sz="1100" baseline="0" dirty="0" smtClean="0">
                          <a:solidFill>
                            <a:schemeClr val="tx1"/>
                          </a:solidFill>
                        </a:rPr>
                        <a:t> االأساسي</a:t>
                      </a:r>
                      <a:endParaRPr lang="en-US" sz="1100" dirty="0">
                        <a:solidFill>
                          <a:schemeClr val="tx1"/>
                        </a:solidFill>
                      </a:endParaRPr>
                    </a:p>
                  </a:txBody>
                  <a:tcPr/>
                </a:tc>
                <a:tc>
                  <a:txBody>
                    <a:bodyPr/>
                    <a:lstStyle/>
                    <a:p>
                      <a:pPr algn="r" rtl="1"/>
                      <a:r>
                        <a:rPr lang="ar-EG" sz="1100" dirty="0" smtClean="0">
                          <a:solidFill>
                            <a:schemeClr val="tx1"/>
                          </a:solidFill>
                        </a:rPr>
                        <a:t>مرحلة جيو</a:t>
                      </a:r>
                      <a:endParaRPr lang="en-US" sz="1100" dirty="0">
                        <a:solidFill>
                          <a:schemeClr val="tx1"/>
                        </a:solidFill>
                      </a:endParaRPr>
                    </a:p>
                  </a:txBody>
                  <a:tcPr/>
                </a:tc>
                <a:tc>
                  <a:txBody>
                    <a:bodyPr/>
                    <a:lstStyle/>
                    <a:p>
                      <a:pPr algn="r" rtl="1"/>
                      <a:r>
                        <a:rPr lang="ar-EG" sz="1100" dirty="0" smtClean="0">
                          <a:solidFill>
                            <a:schemeClr val="tx1"/>
                          </a:solidFill>
                        </a:rPr>
                        <a:t>أسئلة</a:t>
                      </a:r>
                      <a:r>
                        <a:rPr lang="ar-EG" sz="1100" baseline="0" dirty="0" smtClean="0">
                          <a:solidFill>
                            <a:schemeClr val="tx1"/>
                          </a:solidFill>
                        </a:rPr>
                        <a:t> عامة لاجتماعات الرصد</a:t>
                      </a:r>
                      <a:endParaRPr lang="en-US" sz="1100" dirty="0">
                        <a:solidFill>
                          <a:schemeClr val="tx1"/>
                        </a:solidFill>
                      </a:endParaRPr>
                    </a:p>
                  </a:txBody>
                  <a:tcPr/>
                </a:tc>
              </a:tr>
              <a:tr h="590785">
                <a:tc>
                  <a:txBody>
                    <a:bodyPr/>
                    <a:lstStyle/>
                    <a:p>
                      <a:pPr algn="r" rtl="1"/>
                      <a:endParaRPr lang="en-US" sz="1100"/>
                    </a:p>
                  </a:txBody>
                  <a:tcPr/>
                </a:tc>
                <a:tc>
                  <a:txBody>
                    <a:bodyPr/>
                    <a:lstStyle/>
                    <a:p>
                      <a:pPr algn="r" rtl="1"/>
                      <a:endParaRPr lang="en-US" sz="1100" dirty="0"/>
                    </a:p>
                  </a:txBody>
                  <a:tcPr/>
                </a:tc>
                <a:tc>
                  <a:txBody>
                    <a:bodyPr/>
                    <a:lstStyle/>
                    <a:p>
                      <a:pPr algn="r" rtl="1"/>
                      <a:r>
                        <a:rPr lang="ar-EG" sz="1100" dirty="0" smtClean="0"/>
                        <a:t>البدء</a:t>
                      </a:r>
                      <a:endParaRPr lang="en-US" sz="1100" dirty="0"/>
                    </a:p>
                  </a:txBody>
                  <a:tcPr/>
                </a:tc>
                <a:tc>
                  <a:txBody>
                    <a:bodyPr/>
                    <a:lstStyle/>
                    <a:p>
                      <a:pPr algn="r" rtl="1"/>
                      <a:r>
                        <a:rPr lang="ar-EG" sz="1100" dirty="0" smtClean="0"/>
                        <a:t>1</a:t>
                      </a:r>
                      <a:endParaRPr lang="en-US" sz="1100" dirty="0"/>
                    </a:p>
                  </a:txBody>
                  <a:tcPr/>
                </a:tc>
                <a:tc>
                  <a:txBody>
                    <a:bodyPr/>
                    <a:lstStyle/>
                    <a:p>
                      <a:pPr algn="r" rtl="1"/>
                      <a:r>
                        <a:rPr lang="ar-EG" sz="1100" dirty="0" smtClean="0"/>
                        <a:t>1) ماذا كانت أكثر</a:t>
                      </a:r>
                      <a:r>
                        <a:rPr lang="ar-EG" sz="1100" baseline="0" dirty="0" smtClean="0"/>
                        <a:t> الدورس تكشفاً بالنسبة لك في هذه المرحلة؟</a:t>
                      </a:r>
                      <a:endParaRPr lang="en-US" sz="1100" dirty="0"/>
                    </a:p>
                  </a:txBody>
                  <a:tcPr/>
                </a:tc>
              </a:tr>
              <a:tr h="363313">
                <a:tc>
                  <a:txBody>
                    <a:bodyPr/>
                    <a:lstStyle/>
                    <a:p>
                      <a:pPr algn="r" rtl="1"/>
                      <a:r>
                        <a:rPr lang="ar-EG" sz="1100" dirty="0" smtClean="0"/>
                        <a:t>تحديد التفويض وتأكيده</a:t>
                      </a:r>
                      <a:endParaRPr lang="en-US" sz="1100" dirty="0"/>
                    </a:p>
                  </a:txBody>
                  <a:tcPr/>
                </a:tc>
                <a:tc>
                  <a:txBody>
                    <a:bodyPr/>
                    <a:lstStyle/>
                    <a:p>
                      <a:pPr algn="r" rtl="1"/>
                      <a:r>
                        <a:rPr lang="ar-EG" sz="1100" dirty="0" smtClean="0"/>
                        <a:t>التفويض</a:t>
                      </a:r>
                      <a:endParaRPr lang="en-US" sz="1100" dirty="0"/>
                    </a:p>
                  </a:txBody>
                  <a:tcPr/>
                </a:tc>
                <a:tc>
                  <a:txBody>
                    <a:bodyPr/>
                    <a:lstStyle/>
                    <a:p>
                      <a:pPr algn="r" rtl="1"/>
                      <a:r>
                        <a:rPr lang="ar-EG" sz="1100" dirty="0" smtClean="0"/>
                        <a:t>التكوين المؤسسي</a:t>
                      </a:r>
                      <a:endParaRPr lang="en-US" sz="1100" dirty="0"/>
                    </a:p>
                  </a:txBody>
                  <a:tcPr/>
                </a:tc>
                <a:tc>
                  <a:txBody>
                    <a:bodyPr/>
                    <a:lstStyle/>
                    <a:p>
                      <a:pPr algn="r" rtl="1"/>
                      <a:r>
                        <a:rPr lang="ar-EG" sz="1100" dirty="0" smtClean="0"/>
                        <a:t>2</a:t>
                      </a:r>
                      <a:endParaRPr lang="en-US" sz="1100" dirty="0"/>
                    </a:p>
                  </a:txBody>
                  <a:tcPr/>
                </a:tc>
                <a:tc>
                  <a:txBody>
                    <a:bodyPr/>
                    <a:lstStyle/>
                    <a:p>
                      <a:pPr algn="r" rtl="1"/>
                      <a:endParaRPr lang="en-US" sz="1100" dirty="0"/>
                    </a:p>
                  </a:txBody>
                  <a:tcPr/>
                </a:tc>
              </a:tr>
              <a:tr h="924048">
                <a:tc>
                  <a:txBody>
                    <a:bodyPr/>
                    <a:lstStyle/>
                    <a:p>
                      <a:pPr algn="r" rtl="1"/>
                      <a:r>
                        <a:rPr lang="ar-EG" sz="1100" dirty="0" smtClean="0"/>
                        <a:t>تعزيز</a:t>
                      </a:r>
                      <a:r>
                        <a:rPr lang="ar-EG" sz="1100" baseline="0" dirty="0" smtClean="0"/>
                        <a:t> الثقة </a:t>
                      </a:r>
                    </a:p>
                    <a:p>
                      <a:pPr algn="r" rtl="1"/>
                      <a:r>
                        <a:rPr lang="ar-EG" sz="1100" baseline="0" dirty="0" smtClean="0"/>
                        <a:t>تحليل مجال القوة</a:t>
                      </a:r>
                      <a:endParaRPr lang="en-US" sz="1100" dirty="0"/>
                    </a:p>
                  </a:txBody>
                  <a:tcPr/>
                </a:tc>
                <a:tc>
                  <a:txBody>
                    <a:bodyPr/>
                    <a:lstStyle/>
                    <a:p>
                      <a:pPr algn="r" rtl="1"/>
                      <a:r>
                        <a:rPr lang="ar-EG" sz="1100" dirty="0" smtClean="0"/>
                        <a:t>الثقة</a:t>
                      </a:r>
                      <a:endParaRPr lang="en-US" sz="1100" dirty="0"/>
                    </a:p>
                  </a:txBody>
                  <a:tcPr/>
                </a:tc>
                <a:tc>
                  <a:txBody>
                    <a:bodyPr/>
                    <a:lstStyle/>
                    <a:p>
                      <a:pPr algn="r" rtl="1"/>
                      <a:r>
                        <a:rPr lang="ar-EG" sz="1100" dirty="0" smtClean="0"/>
                        <a:t>تحديد</a:t>
                      </a:r>
                      <a:r>
                        <a:rPr lang="ar-EG" sz="1100" baseline="0" dirty="0" smtClean="0"/>
                        <a:t> النطاق والتصميم</a:t>
                      </a:r>
                      <a:endParaRPr lang="en-US" sz="1100" dirty="0"/>
                    </a:p>
                  </a:txBody>
                  <a:tcPr/>
                </a:tc>
                <a:tc>
                  <a:txBody>
                    <a:bodyPr/>
                    <a:lstStyle/>
                    <a:p>
                      <a:pPr algn="r" rtl="1"/>
                      <a:r>
                        <a:rPr lang="ar-EG" sz="1100" dirty="0" smtClean="0"/>
                        <a:t>3</a:t>
                      </a:r>
                      <a:endParaRPr lang="en-US" sz="1100"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100" dirty="0" smtClean="0"/>
                        <a:t>2) كيف يمكنك</a:t>
                      </a:r>
                      <a:r>
                        <a:rPr lang="ar-EG" sz="1100" baseline="0" dirty="0" smtClean="0"/>
                        <a:t> أن تستخدم هذه المعارف والمواقف لتحسين ما يتصل بالمراحل المقبلة من عملية أو مخرجات أو تغييرات مستهدفة؟</a:t>
                      </a:r>
                      <a:endParaRPr lang="en-US" sz="1100" dirty="0" smtClean="0"/>
                    </a:p>
                  </a:txBody>
                  <a:tcPr/>
                </a:tc>
              </a:tr>
              <a:tr h="1090679">
                <a:tc>
                  <a:txBody>
                    <a:bodyPr/>
                    <a:lstStyle/>
                    <a:p>
                      <a:pPr algn="r" rtl="1"/>
                      <a:r>
                        <a:rPr lang="ar-EG" sz="1100" dirty="0" smtClean="0"/>
                        <a:t>خلق فرص لمعالجة</a:t>
                      </a:r>
                      <a:r>
                        <a:rPr lang="ar-EG" sz="1100" baseline="0" dirty="0" smtClean="0"/>
                        <a:t> المعلومات بشكل جماعي</a:t>
                      </a:r>
                      <a:endParaRPr lang="en-US" sz="1100" dirty="0"/>
                    </a:p>
                  </a:txBody>
                  <a:tcPr/>
                </a:tc>
                <a:tc>
                  <a:txBody>
                    <a:bodyPr/>
                    <a:lstStyle/>
                    <a:p>
                      <a:pPr algn="r" rtl="1"/>
                      <a:r>
                        <a:rPr lang="ar-EG" sz="1100" dirty="0" smtClean="0"/>
                        <a:t>معالجة المعلومات</a:t>
                      </a:r>
                      <a:endParaRPr lang="en-US" sz="1100" dirty="0"/>
                    </a:p>
                  </a:txBody>
                  <a:tcPr/>
                </a:tc>
                <a:tc>
                  <a:txBody>
                    <a:bodyPr/>
                    <a:lstStyle/>
                    <a:p>
                      <a:pPr algn="r" rtl="1"/>
                      <a:r>
                        <a:rPr lang="ar-EG" sz="1100" dirty="0" smtClean="0"/>
                        <a:t>التخطيط</a:t>
                      </a:r>
                      <a:endParaRPr lang="en-US" sz="1100" dirty="0"/>
                    </a:p>
                  </a:txBody>
                  <a:tcPr/>
                </a:tc>
                <a:tc>
                  <a:txBody>
                    <a:bodyPr/>
                    <a:lstStyle/>
                    <a:p>
                      <a:pPr algn="r" rtl="1"/>
                      <a:r>
                        <a:rPr lang="ar-EG" sz="1100" dirty="0" smtClean="0"/>
                        <a:t>4</a:t>
                      </a:r>
                      <a:endParaRPr lang="en-US" sz="1100" dirty="0"/>
                    </a:p>
                  </a:txBody>
                  <a:tcPr/>
                </a:tc>
                <a:tc>
                  <a:txBody>
                    <a:bodyPr/>
                    <a:lstStyle/>
                    <a:p>
                      <a:pPr algn="r" rtl="1"/>
                      <a:r>
                        <a:rPr lang="ar-EG" sz="1100" dirty="0" smtClean="0"/>
                        <a:t>3) هل حققت ما خططنا له في هذه المرحلة؟ إذا كانت الإجابة بنعم، ما هي العوامل المساعدة على ذلك؟ وإذا</a:t>
                      </a:r>
                      <a:r>
                        <a:rPr lang="ar-EG" sz="1100" baseline="0" dirty="0" smtClean="0"/>
                        <a:t> كانت بلا، ما هي العوائق. كيف يمكن أن نصل إلي الهدف المرجو؟</a:t>
                      </a:r>
                      <a:endParaRPr lang="en-US" sz="1100" dirty="0"/>
                    </a:p>
                  </a:txBody>
                  <a:tcPr/>
                </a:tc>
              </a:tr>
              <a:tr h="590785">
                <a:tc>
                  <a:txBody>
                    <a:bodyPr/>
                    <a:lstStyle/>
                    <a:p>
                      <a:pPr algn="r" rtl="1"/>
                      <a:r>
                        <a:rPr lang="ar-EG" sz="1100" dirty="0" smtClean="0"/>
                        <a:t>تذكير المشاركين بأفضل سبل</a:t>
                      </a:r>
                      <a:r>
                        <a:rPr lang="ar-EG" sz="1100" baseline="0" dirty="0" smtClean="0"/>
                        <a:t> التعلم</a:t>
                      </a:r>
                    </a:p>
                    <a:p>
                      <a:pPr algn="r" rtl="1"/>
                      <a:r>
                        <a:rPr lang="ar-EG" sz="1100" baseline="0" dirty="0" smtClean="0"/>
                        <a:t>مواصلة، بدء، وتوقف</a:t>
                      </a:r>
                      <a:endParaRPr lang="en-US" sz="1100" dirty="0"/>
                    </a:p>
                  </a:txBody>
                  <a:tcPr/>
                </a:tc>
                <a:tc>
                  <a:txBody>
                    <a:bodyPr/>
                    <a:lstStyle/>
                    <a:p>
                      <a:pPr algn="r" rtl="1"/>
                      <a:r>
                        <a:rPr lang="ar-EG" sz="1100" dirty="0" smtClean="0"/>
                        <a:t>فهم مشترك لعملية التعلّم</a:t>
                      </a:r>
                      <a:endParaRPr lang="en-US" sz="1100" dirty="0"/>
                    </a:p>
                  </a:txBody>
                  <a:tcPr/>
                </a:tc>
                <a:tc>
                  <a:txBody>
                    <a:bodyPr/>
                    <a:lstStyle/>
                    <a:p>
                      <a:pPr algn="r" rtl="1"/>
                      <a:r>
                        <a:rPr lang="ar-EG" sz="1100" dirty="0" smtClean="0"/>
                        <a:t>التنفيذ</a:t>
                      </a:r>
                      <a:endParaRPr lang="en-US" sz="1100" dirty="0"/>
                    </a:p>
                  </a:txBody>
                  <a:tcPr/>
                </a:tc>
                <a:tc>
                  <a:txBody>
                    <a:bodyPr/>
                    <a:lstStyle/>
                    <a:p>
                      <a:pPr algn="r" rtl="1"/>
                      <a:r>
                        <a:rPr lang="ar-EG" sz="1100" dirty="0" smtClean="0"/>
                        <a:t>5</a:t>
                      </a:r>
                      <a:endParaRPr lang="en-US" sz="1100" dirty="0"/>
                    </a:p>
                  </a:txBody>
                  <a:tcPr/>
                </a:tc>
                <a:tc>
                  <a:txBody>
                    <a:bodyPr/>
                    <a:lstStyle/>
                    <a:p>
                      <a:pPr algn="r" rtl="1"/>
                      <a:endParaRPr lang="en-US" sz="1100"/>
                    </a:p>
                  </a:txBody>
                  <a:tcPr/>
                </a:tc>
              </a:tr>
              <a:tr h="590785">
                <a:tc>
                  <a:txBody>
                    <a:bodyPr/>
                    <a:lstStyle/>
                    <a:p>
                      <a:pPr algn="r" rtl="1"/>
                      <a:r>
                        <a:rPr lang="ar-EG" sz="1100" dirty="0" smtClean="0"/>
                        <a:t>مراجعة عنصر</a:t>
                      </a:r>
                      <a:r>
                        <a:rPr lang="ar-EG" sz="1100" baseline="0" dirty="0" smtClean="0"/>
                        <a:t> التحفيز </a:t>
                      </a:r>
                    </a:p>
                    <a:p>
                      <a:pPr algn="r" rtl="1"/>
                      <a:r>
                        <a:rPr lang="ar-EG" sz="1100" baseline="0" dirty="0" smtClean="0"/>
                        <a:t>مناقشة بأسلوب التدوير </a:t>
                      </a:r>
                      <a:r>
                        <a:rPr lang="en-US" sz="1100" baseline="0" dirty="0" smtClean="0"/>
                        <a:t>carousel</a:t>
                      </a:r>
                      <a:endParaRPr lang="en-US" sz="1100" dirty="0"/>
                    </a:p>
                  </a:txBody>
                  <a:tcPr/>
                </a:tc>
                <a:tc>
                  <a:txBody>
                    <a:bodyPr/>
                    <a:lstStyle/>
                    <a:p>
                      <a:pPr algn="r" rtl="1"/>
                      <a:r>
                        <a:rPr lang="ar-EG" sz="1100" dirty="0" smtClean="0"/>
                        <a:t>التحفيز</a:t>
                      </a:r>
                      <a:endParaRPr lang="en-US" sz="1100" dirty="0"/>
                    </a:p>
                  </a:txBody>
                  <a:tcPr/>
                </a:tc>
                <a:tc>
                  <a:txBody>
                    <a:bodyPr/>
                    <a:lstStyle/>
                    <a:p>
                      <a:pPr algn="r" rtl="1"/>
                      <a:r>
                        <a:rPr lang="ar-EG" sz="1100" dirty="0" smtClean="0"/>
                        <a:t>الاتصال</a:t>
                      </a:r>
                      <a:endParaRPr lang="en-US" sz="1100" dirty="0"/>
                    </a:p>
                  </a:txBody>
                  <a:tcPr/>
                </a:tc>
                <a:tc>
                  <a:txBody>
                    <a:bodyPr/>
                    <a:lstStyle/>
                    <a:p>
                      <a:pPr algn="r" rtl="1"/>
                      <a:r>
                        <a:rPr lang="ar-EG" sz="1100" dirty="0" smtClean="0"/>
                        <a:t>6</a:t>
                      </a:r>
                      <a:endParaRPr lang="en-US" sz="1100" dirty="0"/>
                    </a:p>
                  </a:txBody>
                  <a:tcPr/>
                </a:tc>
                <a:tc>
                  <a:txBody>
                    <a:bodyPr/>
                    <a:lstStyle/>
                    <a:p>
                      <a:pPr algn="r" rtl="1"/>
                      <a:r>
                        <a:rPr lang="ar-EG" sz="1100" dirty="0" smtClean="0"/>
                        <a:t>4)</a:t>
                      </a:r>
                      <a:r>
                        <a:rPr lang="ar-EG" sz="1100" baseline="0" dirty="0" smtClean="0"/>
                        <a:t> هل هناك أية نتائج غير متوقعة، وظواهر أو توجهات أو أسئلة ناشئة ترغب في مناقشتها؟</a:t>
                      </a:r>
                      <a:endParaRPr lang="en-US" sz="1100" dirty="0"/>
                    </a:p>
                  </a:txBody>
                  <a:tcPr/>
                </a:tc>
              </a:tr>
              <a:tr h="757416">
                <a:tc>
                  <a:txBody>
                    <a:bodyPr/>
                    <a:lstStyle/>
                    <a:p>
                      <a:pPr algn="r" rtl="1"/>
                      <a:r>
                        <a:rPr lang="ar-EG" sz="1100" dirty="0" smtClean="0"/>
                        <a:t>التركيز على الدروس</a:t>
                      </a:r>
                      <a:r>
                        <a:rPr lang="ar-EG" sz="1100" baseline="0" dirty="0" smtClean="0"/>
                        <a:t> المستفادة في التطبيق </a:t>
                      </a:r>
                    </a:p>
                    <a:p>
                      <a:pPr algn="r" rtl="1"/>
                      <a:r>
                        <a:rPr lang="ar-EG" sz="1100" baseline="0" dirty="0" smtClean="0"/>
                        <a:t>حلقة </a:t>
                      </a:r>
                      <a:r>
                        <a:rPr lang="en-US" sz="1100" baseline="0" dirty="0" err="1" smtClean="0"/>
                        <a:t>samoan</a:t>
                      </a:r>
                      <a:r>
                        <a:rPr lang="ar-EG" sz="1100" baseline="0" dirty="0" smtClean="0"/>
                        <a:t> للنقاش الجماعي دون قائد.</a:t>
                      </a:r>
                      <a:endParaRPr lang="en-US" sz="1100" dirty="0"/>
                    </a:p>
                  </a:txBody>
                  <a:tcPr/>
                </a:tc>
                <a:tc>
                  <a:txBody>
                    <a:bodyPr/>
                    <a:lstStyle/>
                    <a:p>
                      <a:pPr algn="r" rtl="1"/>
                      <a:r>
                        <a:rPr lang="ar-EG" sz="1100" dirty="0" smtClean="0"/>
                        <a:t>التطبيق</a:t>
                      </a:r>
                      <a:endParaRPr lang="en-US" sz="1100" dirty="0"/>
                    </a:p>
                  </a:txBody>
                  <a:tcPr/>
                </a:tc>
                <a:tc>
                  <a:txBody>
                    <a:bodyPr/>
                    <a:lstStyle/>
                    <a:p>
                      <a:pPr algn="r" rtl="1"/>
                      <a:r>
                        <a:rPr lang="ar-EG" sz="1100" dirty="0" smtClean="0"/>
                        <a:t>التقويم</a:t>
                      </a:r>
                      <a:endParaRPr lang="en-US" sz="1100" dirty="0"/>
                    </a:p>
                  </a:txBody>
                  <a:tcPr/>
                </a:tc>
                <a:tc>
                  <a:txBody>
                    <a:bodyPr/>
                    <a:lstStyle/>
                    <a:p>
                      <a:pPr algn="r" rtl="1"/>
                      <a:r>
                        <a:rPr lang="ar-EG" sz="1100" dirty="0" smtClean="0"/>
                        <a:t>7</a:t>
                      </a:r>
                      <a:endParaRPr lang="en-US" sz="1100" dirty="0"/>
                    </a:p>
                  </a:txBody>
                  <a:tcPr/>
                </a:tc>
                <a:tc>
                  <a:txBody>
                    <a:bodyPr/>
                    <a:lstStyle/>
                    <a:p>
                      <a:pPr algn="r" rtl="1"/>
                      <a:r>
                        <a:rPr lang="ar-EG" sz="1100" dirty="0" smtClean="0"/>
                        <a:t>5)</a:t>
                      </a:r>
                      <a:r>
                        <a:rPr lang="ar-EG" sz="1100" baseline="0" dirty="0" smtClean="0"/>
                        <a:t> كيف أسهمت هذه المرحلة في إدراك الوضوح، والشرعية والمصداقية الخاصة بعملية التقييم البيئي المتكامل الوطنية؟</a:t>
                      </a:r>
                      <a:endParaRPr lang="en-US" sz="1100" dirty="0"/>
                    </a:p>
                  </a:txBody>
                  <a:tcPr/>
                </a:tc>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17550" y="201613"/>
            <a:ext cx="70104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rtl="1"/>
            <a:r>
              <a:rPr lang="ar-SA" sz="3200" b="0" dirty="0" smtClean="0">
                <a:solidFill>
                  <a:schemeClr val="tx1"/>
                </a:solidFill>
              </a:rPr>
              <a:t>مراحل عملية التق</a:t>
            </a:r>
            <a:r>
              <a:rPr lang="ar-BH" sz="3200" b="0" dirty="0" smtClean="0">
                <a:solidFill>
                  <a:schemeClr val="tx1"/>
                </a:solidFill>
              </a:rPr>
              <a:t>و</a:t>
            </a:r>
            <a:r>
              <a:rPr lang="ar-SA" sz="3200" b="0" dirty="0" smtClean="0">
                <a:solidFill>
                  <a:schemeClr val="tx1"/>
                </a:solidFill>
              </a:rPr>
              <a:t>يم البيئي الوطني المتكامل</a:t>
            </a:r>
            <a:endParaRPr lang="en-US" sz="3200" b="0" dirty="0" smtClean="0">
              <a:solidFill>
                <a:schemeClr val="tx1"/>
              </a:solidFill>
            </a:endParaRPr>
          </a:p>
        </p:txBody>
      </p:sp>
      <p:sp>
        <p:nvSpPr>
          <p:cNvPr id="23555" name="Rectangle 3"/>
          <p:cNvSpPr>
            <a:spLocks noChangeArrowheads="1"/>
          </p:cNvSpPr>
          <p:nvPr/>
        </p:nvSpPr>
        <p:spPr bwMode="auto">
          <a:xfrm>
            <a:off x="11890375" y="2924175"/>
            <a:ext cx="49213" cy="106363"/>
          </a:xfrm>
          <a:prstGeom prst="rect">
            <a:avLst/>
          </a:prstGeom>
          <a:noFill/>
          <a:ln w="9525">
            <a:noFill/>
            <a:miter lim="800000"/>
            <a:headEnd/>
            <a:tailEnd/>
          </a:ln>
        </p:spPr>
        <p:txBody>
          <a:bodyPr wrap="none" lIns="0" tIns="0" rIns="0" bIns="0">
            <a:spAutoFit/>
          </a:bodyPr>
          <a:lstStyle/>
          <a:p>
            <a:r>
              <a:rPr lang="en-US" sz="700">
                <a:solidFill>
                  <a:srgbClr val="000000"/>
                </a:solidFill>
              </a:rPr>
              <a:t>, </a:t>
            </a:r>
            <a:endParaRPr lang="en-US" sz="1800"/>
          </a:p>
        </p:txBody>
      </p:sp>
      <p:pic>
        <p:nvPicPr>
          <p:cNvPr id="23557" name="Object 3"/>
          <p:cNvPicPr>
            <a:picLocks noChangeArrowheads="1"/>
          </p:cNvPicPr>
          <p:nvPr/>
        </p:nvPicPr>
        <p:blipFill>
          <a:blip r:embed="rId3" cstate="print"/>
          <a:srcRect l="-5309" t="-243" r="-3384" b="-73"/>
          <a:stretch>
            <a:fillRect/>
          </a:stretch>
        </p:blipFill>
        <p:spPr bwMode="auto">
          <a:xfrm>
            <a:off x="245659" y="1615554"/>
            <a:ext cx="8679976" cy="4362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857224" y="274638"/>
            <a:ext cx="6827864"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EG" altLang="ja-JP" sz="3200" b="0" dirty="0" smtClean="0">
                <a:solidFill>
                  <a:schemeClr val="tx1"/>
                </a:solidFill>
              </a:rPr>
              <a:t>نظرة على الجلسات الخاصة بالوحدة التدريبية 8</a:t>
            </a:r>
            <a:endParaRPr lang="en-US" altLang="ja-JP" sz="3200" b="0" dirty="0" smtClean="0">
              <a:solidFill>
                <a:schemeClr val="tx1"/>
              </a:solidFill>
            </a:endParaRPr>
          </a:p>
        </p:txBody>
      </p:sp>
      <p:sp>
        <p:nvSpPr>
          <p:cNvPr id="231427" name="Rectangle 3"/>
          <p:cNvSpPr>
            <a:spLocks noGrp="1" noChangeArrowheads="1"/>
          </p:cNvSpPr>
          <p:nvPr>
            <p:ph type="body" idx="4294967295"/>
          </p:nvPr>
        </p:nvSpPr>
        <p:spPr>
          <a:xfrm>
            <a:off x="457200" y="1600200"/>
            <a:ext cx="7936173" cy="4525963"/>
          </a:xfrm>
        </p:spPr>
        <p:txBody>
          <a:bodyPr/>
          <a:lstStyle/>
          <a:p>
            <a:pPr algn="r" rtl="1">
              <a:buClrTx/>
              <a:buSzPct val="100000"/>
              <a:buFont typeface="Arial" pitchFamily="34" charset="0"/>
              <a:buChar char="•"/>
            </a:pPr>
            <a:r>
              <a:rPr lang="ar-EG" b="0" dirty="0" smtClean="0">
                <a:solidFill>
                  <a:schemeClr val="tx1"/>
                </a:solidFill>
              </a:rPr>
              <a:t>مقدمة</a:t>
            </a:r>
          </a:p>
          <a:p>
            <a:pPr algn="r" rtl="1">
              <a:buClrTx/>
              <a:buSzPct val="100000"/>
              <a:buFont typeface="Arial" pitchFamily="34" charset="0"/>
              <a:buChar char="•"/>
            </a:pPr>
            <a:r>
              <a:rPr lang="ar-EG" b="0" dirty="0" smtClean="0">
                <a:solidFill>
                  <a:schemeClr val="tx1"/>
                </a:solidFill>
              </a:rPr>
              <a:t>أساس الرصد والتقويم المتسمان بالفعالية</a:t>
            </a:r>
          </a:p>
          <a:p>
            <a:pPr algn="r" rtl="1">
              <a:buClrTx/>
              <a:buSzPct val="100000"/>
              <a:buFont typeface="Arial" pitchFamily="34" charset="0"/>
              <a:buChar char="•"/>
            </a:pPr>
            <a:r>
              <a:rPr lang="ar-EG" b="0" dirty="0" smtClean="0">
                <a:solidFill>
                  <a:schemeClr val="tx1"/>
                </a:solidFill>
              </a:rPr>
              <a:t>الإطار، والخصائص والقياسات</a:t>
            </a:r>
          </a:p>
          <a:p>
            <a:pPr algn="r" rtl="1">
              <a:buClrTx/>
              <a:buSzPct val="100000"/>
              <a:buFont typeface="Arial" pitchFamily="34" charset="0"/>
              <a:buChar char="•"/>
            </a:pPr>
            <a:r>
              <a:rPr lang="ar-EG" b="0" dirty="0" smtClean="0">
                <a:solidFill>
                  <a:schemeClr val="tx1"/>
                </a:solidFill>
              </a:rPr>
              <a:t>مصفوفة التقييم الذاتي</a:t>
            </a:r>
          </a:p>
          <a:p>
            <a:pPr algn="r" rtl="1">
              <a:buClrTx/>
              <a:buSzPct val="100000"/>
              <a:buFont typeface="Arial" pitchFamily="34" charset="0"/>
              <a:buChar char="•"/>
            </a:pPr>
            <a:r>
              <a:rPr lang="ar-EG" b="0" dirty="0" smtClean="0">
                <a:solidFill>
                  <a:schemeClr val="tx1"/>
                </a:solidFill>
              </a:rPr>
              <a:t>فرص التحسين</a:t>
            </a:r>
            <a:endParaRPr lang="en-US" b="0" dirty="0" smtClean="0">
              <a:solidFill>
                <a:schemeClr val="tx1"/>
              </a:solidFill>
            </a:endParaRPr>
          </a:p>
          <a:p>
            <a:pPr eaLnBrk="1" hangingPunct="1">
              <a:buClrTx/>
              <a:buSzPct val="100000"/>
              <a:buFont typeface="Arial" pitchFamily="34" charset="0"/>
              <a:buChar char="•"/>
            </a:pPr>
            <a:endParaRPr lang="en-US" b="0" dirty="0" smtClean="0">
              <a:solidFill>
                <a:schemeClr val="tx1"/>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231427">
                                            <p:txEl>
                                              <p:pRg st="2" end="2"/>
                                            </p:txEl>
                                          </p:spTgt>
                                        </p:tgtEl>
                                        <p:attrNameLst>
                                          <p:attrName>style.visibility</p:attrName>
                                        </p:attrNameLst>
                                      </p:cBhvr>
                                      <p:to>
                                        <p:strVal val="visible"/>
                                      </p:to>
                                    </p:set>
                                    <p:animEffect transition="in" filter="wipe(left)">
                                      <p:cBhvr>
                                        <p:cTn id="17" dur="500"/>
                                        <p:tgtEl>
                                          <p:spTgt spid="231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231427">
                                            <p:txEl>
                                              <p:pRg st="3" end="3"/>
                                            </p:txEl>
                                          </p:spTgt>
                                        </p:tgtEl>
                                        <p:attrNameLst>
                                          <p:attrName>style.visibility</p:attrName>
                                        </p:attrNameLst>
                                      </p:cBhvr>
                                      <p:to>
                                        <p:strVal val="visible"/>
                                      </p:to>
                                    </p:set>
                                    <p:animEffect transition="in" filter="wipe(left)">
                                      <p:cBhvr>
                                        <p:cTn id="22" dur="500"/>
                                        <p:tgtEl>
                                          <p:spTgt spid="2314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231427">
                                            <p:txEl>
                                              <p:pRg st="4" end="4"/>
                                            </p:txEl>
                                          </p:spTgt>
                                        </p:tgtEl>
                                        <p:attrNameLst>
                                          <p:attrName>style.visibility</p:attrName>
                                        </p:attrNameLst>
                                      </p:cBhvr>
                                      <p:to>
                                        <p:strVal val="visible"/>
                                      </p:to>
                                    </p:set>
                                    <p:animEffect transition="in" filter="wipe(left)">
                                      <p:cBhvr>
                                        <p:cTn id="27" dur="500"/>
                                        <p:tgtEl>
                                          <p:spTgt spid="2314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1427">
                                            <p:txEl>
                                              <p:pRg st="0" end="0"/>
                                            </p:txEl>
                                          </p:spTgt>
                                        </p:tgtEl>
                                        <p:attrNameLst>
                                          <p:attrName>style.visibility</p:attrName>
                                        </p:attrNameLst>
                                      </p:cBhvr>
                                      <p:to>
                                        <p:strVal val="visible"/>
                                      </p:to>
                                    </p:set>
                                    <p:animEffect transition="in" filter="fade">
                                      <p:cBhvr>
                                        <p:cTn id="32" dur="3000"/>
                                        <p:tgtEl>
                                          <p:spTgt spid="2314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1427">
                                            <p:txEl>
                                              <p:pRg st="1" end="1"/>
                                            </p:txEl>
                                          </p:spTgt>
                                        </p:tgtEl>
                                        <p:attrNameLst>
                                          <p:attrName>style.visibility</p:attrName>
                                        </p:attrNameLst>
                                      </p:cBhvr>
                                      <p:to>
                                        <p:strVal val="visible"/>
                                      </p:to>
                                    </p:set>
                                    <p:animEffect transition="in" filter="fade">
                                      <p:cBhvr>
                                        <p:cTn id="37" dur="3000"/>
                                        <p:tgtEl>
                                          <p:spTgt spid="23142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1427">
                                            <p:txEl>
                                              <p:pRg st="2" end="2"/>
                                            </p:txEl>
                                          </p:spTgt>
                                        </p:tgtEl>
                                        <p:attrNameLst>
                                          <p:attrName>style.visibility</p:attrName>
                                        </p:attrNameLst>
                                      </p:cBhvr>
                                      <p:to>
                                        <p:strVal val="visible"/>
                                      </p:to>
                                    </p:set>
                                    <p:animEffect transition="in" filter="fade">
                                      <p:cBhvr>
                                        <p:cTn id="42" dur="3000"/>
                                        <p:tgtEl>
                                          <p:spTgt spid="23142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1427">
                                            <p:txEl>
                                              <p:pRg st="3" end="3"/>
                                            </p:txEl>
                                          </p:spTgt>
                                        </p:tgtEl>
                                        <p:attrNameLst>
                                          <p:attrName>style.visibility</p:attrName>
                                        </p:attrNameLst>
                                      </p:cBhvr>
                                      <p:to>
                                        <p:strVal val="visible"/>
                                      </p:to>
                                    </p:set>
                                    <p:animEffect transition="in" filter="fade">
                                      <p:cBhvr>
                                        <p:cTn id="47" dur="3000"/>
                                        <p:tgtEl>
                                          <p:spTgt spid="23142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1427">
                                            <p:txEl>
                                              <p:pRg st="4" end="4"/>
                                            </p:txEl>
                                          </p:spTgt>
                                        </p:tgtEl>
                                        <p:attrNameLst>
                                          <p:attrName>style.visibility</p:attrName>
                                        </p:attrNameLst>
                                      </p:cBhvr>
                                      <p:to>
                                        <p:strVal val="visible"/>
                                      </p:to>
                                    </p:set>
                                    <p:animEffect transition="in" filter="fade">
                                      <p:cBhvr>
                                        <p:cTn id="52" dur="3000"/>
                                        <p:tgtEl>
                                          <p:spTgt spid="231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P spid="231427" grpId="1"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a:xfrm>
            <a:off x="723900" y="274638"/>
            <a:ext cx="70104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EG" altLang="ja-JP" sz="3200" b="0" dirty="0" smtClean="0">
                <a:solidFill>
                  <a:schemeClr val="tx1"/>
                </a:solidFill>
              </a:rPr>
              <a:t>4-</a:t>
            </a:r>
            <a:r>
              <a:rPr lang="ar-SA" altLang="ja-JP" sz="3200" b="0" dirty="0" smtClean="0">
                <a:solidFill>
                  <a:schemeClr val="tx1"/>
                </a:solidFill>
              </a:rPr>
              <a:t> تخطيط التقييم الذاتي</a:t>
            </a:r>
            <a:endParaRPr lang="en-US" altLang="ja-JP" sz="3200" b="0" dirty="0" smtClean="0">
              <a:solidFill>
                <a:schemeClr val="tx1"/>
              </a:solidFill>
            </a:endParaRPr>
          </a:p>
        </p:txBody>
      </p:sp>
      <p:sp>
        <p:nvSpPr>
          <p:cNvPr id="76803" name="Content Placeholder 2"/>
          <p:cNvSpPr>
            <a:spLocks noGrp="1"/>
          </p:cNvSpPr>
          <p:nvPr>
            <p:ph idx="4294967295"/>
          </p:nvPr>
        </p:nvSpPr>
        <p:spPr>
          <a:xfrm>
            <a:off x="381000" y="1494432"/>
            <a:ext cx="8305800" cy="4800600"/>
          </a:xfrm>
        </p:spPr>
        <p:txBody>
          <a:bodyPr/>
          <a:lstStyle/>
          <a:p>
            <a:pPr algn="r" rtl="1">
              <a:buClrTx/>
              <a:buNone/>
            </a:pPr>
            <a:r>
              <a:rPr lang="ar-EG" sz="2400" b="0" dirty="0" smtClean="0">
                <a:solidFill>
                  <a:schemeClr val="tx1"/>
                </a:solidFill>
              </a:rPr>
              <a:t>عدد من الجوانب الهامة للتخطيط للتقييم الذاتي مثل: </a:t>
            </a:r>
          </a:p>
          <a:p>
            <a:pPr algn="r" rtl="1">
              <a:buClrTx/>
              <a:buSzPct val="100000"/>
              <a:buFont typeface="Arial" pitchFamily="34" charset="0"/>
              <a:buChar char="•"/>
            </a:pPr>
            <a:r>
              <a:rPr lang="ar-EG" sz="2400" b="0" dirty="0" smtClean="0">
                <a:solidFill>
                  <a:schemeClr val="tx1"/>
                </a:solidFill>
              </a:rPr>
              <a:t>القضايا التي تهتم بها أثناء التقييم الذاتي</a:t>
            </a:r>
          </a:p>
          <a:p>
            <a:pPr algn="r" rtl="1">
              <a:buClrTx/>
              <a:buSzPct val="100000"/>
              <a:buFont typeface="Arial" pitchFamily="34" charset="0"/>
              <a:buChar char="•"/>
            </a:pPr>
            <a:endParaRPr lang="en-US" sz="2400" b="0" dirty="0" smtClean="0">
              <a:solidFill>
                <a:schemeClr val="tx1"/>
              </a:solidFill>
            </a:endParaRPr>
          </a:p>
          <a:p>
            <a:pPr algn="r" rtl="1">
              <a:buClrTx/>
              <a:buSzPct val="100000"/>
              <a:buFont typeface="Arial" pitchFamily="34" charset="0"/>
              <a:buChar char="•"/>
            </a:pPr>
            <a:r>
              <a:rPr lang="ar-EG" sz="2400" b="0" dirty="0" smtClean="0">
                <a:solidFill>
                  <a:schemeClr val="tx1"/>
                </a:solidFill>
              </a:rPr>
              <a:t>القياسات التي تساعدك في الإجابة على أسئلتك بشأن عدد من القضايا التنظيمية أو المتصلة بالأداء.</a:t>
            </a:r>
          </a:p>
          <a:p>
            <a:pPr algn="r" rtl="1">
              <a:buClrTx/>
              <a:buSzPct val="100000"/>
              <a:buFont typeface="Arial" pitchFamily="34" charset="0"/>
              <a:buChar char="•"/>
            </a:pPr>
            <a:endParaRPr lang="en-US" sz="2400" b="0" dirty="0" smtClean="0">
              <a:solidFill>
                <a:schemeClr val="tx1"/>
              </a:solidFill>
            </a:endParaRPr>
          </a:p>
          <a:p>
            <a:pPr algn="r" rtl="1">
              <a:buClrTx/>
              <a:buSzPct val="100000"/>
              <a:buFont typeface="Arial" pitchFamily="34" charset="0"/>
              <a:buChar char="•"/>
            </a:pPr>
            <a:r>
              <a:rPr lang="ar-SA" sz="2400" b="0" dirty="0" smtClean="0">
                <a:solidFill>
                  <a:schemeClr val="tx1"/>
                </a:solidFill>
              </a:rPr>
              <a:t>مصادر البيانات التي تستخدمها في الإجابة على تلك الأسئلة. </a:t>
            </a:r>
            <a:endParaRPr lang="ar-EG" sz="2400" b="0" dirty="0" smtClean="0">
              <a:solidFill>
                <a:schemeClr val="tx1"/>
              </a:solidFill>
            </a:endParaRPr>
          </a:p>
          <a:p>
            <a:pPr algn="r" rtl="1">
              <a:buClrTx/>
              <a:buSzPct val="100000"/>
              <a:buFont typeface="Arial" pitchFamily="34" charset="0"/>
              <a:buChar char="•"/>
            </a:pPr>
            <a:endParaRPr lang="en-US" sz="2400" b="0" dirty="0" smtClean="0">
              <a:solidFill>
                <a:schemeClr val="tx1"/>
              </a:solidFill>
            </a:endParaRPr>
          </a:p>
          <a:p>
            <a:pPr algn="r" rtl="1">
              <a:buClrTx/>
              <a:buSzPct val="100000"/>
              <a:buFont typeface="Arial" pitchFamily="34" charset="0"/>
              <a:buChar char="•"/>
            </a:pPr>
            <a:r>
              <a:rPr lang="ar-SA" sz="2400" b="0" dirty="0" smtClean="0">
                <a:solidFill>
                  <a:schemeClr val="tx1"/>
                </a:solidFill>
              </a:rPr>
              <a:t>أساليب جمع البيانات الأمثل للأسئلة والواقع والقيود. </a:t>
            </a:r>
            <a:endParaRPr lang="ar-EG" sz="2400" b="0" dirty="0" smtClean="0">
              <a:solidFill>
                <a:schemeClr val="tx1"/>
              </a:solidFill>
            </a:endParaRPr>
          </a:p>
          <a:p>
            <a:pPr algn="r" rtl="1">
              <a:buClrTx/>
              <a:buSzPct val="100000"/>
              <a:buFont typeface="Arial" pitchFamily="34" charset="0"/>
              <a:buChar char="•"/>
            </a:pPr>
            <a:endParaRPr lang="en-US" sz="2400" b="0" dirty="0" smtClean="0">
              <a:solidFill>
                <a:schemeClr val="tx1"/>
              </a:solidFill>
            </a:endParaRPr>
          </a:p>
          <a:p>
            <a:pPr algn="r" rtl="1">
              <a:buClrTx/>
              <a:buSzPct val="100000"/>
              <a:buFont typeface="Arial" pitchFamily="34" charset="0"/>
              <a:buChar char="•"/>
            </a:pPr>
            <a:r>
              <a:rPr lang="ar-SA" sz="2400" b="0" dirty="0" smtClean="0">
                <a:solidFill>
                  <a:schemeClr val="tx1"/>
                </a:solidFill>
              </a:rPr>
              <a:t>الأولويات ومدى تواتر مراجعة </a:t>
            </a:r>
            <a:r>
              <a:rPr lang="ar-BH" sz="2400" b="0" dirty="0" smtClean="0">
                <a:solidFill>
                  <a:schemeClr val="tx1"/>
                </a:solidFill>
              </a:rPr>
              <a:t>وتقييم </a:t>
            </a:r>
            <a:r>
              <a:rPr lang="ar-SA" sz="2400" b="0" dirty="0" smtClean="0">
                <a:solidFill>
                  <a:schemeClr val="tx1"/>
                </a:solidFill>
              </a:rPr>
              <a:t>سير العمل والتقدم فيه. </a:t>
            </a:r>
            <a:endParaRPr lang="en-US" sz="2400" b="0" dirty="0" smtClean="0">
              <a:solidFill>
                <a:schemeClr val="tx1"/>
              </a:solidFill>
            </a:endParaRPr>
          </a:p>
          <a:p>
            <a:pPr algn="r" rtl="1">
              <a:buClrTx/>
              <a:buSzPct val="100000"/>
              <a:buFont typeface="Arial" pitchFamily="34" charset="0"/>
              <a:buChar char="•"/>
            </a:pPr>
            <a:endParaRPr lang="en-US" sz="2400" b="0" dirty="0" smtClean="0">
              <a:solidFill>
                <a:schemeClr val="tx1"/>
              </a:solidFill>
            </a:endParaRPr>
          </a:p>
          <a:p>
            <a:pPr algn="r" rtl="1">
              <a:buClrTx/>
              <a:buFont typeface="Arial" pitchFamily="34" charset="0"/>
              <a:buChar char="•"/>
            </a:pPr>
            <a:endParaRPr lang="en-US" sz="2400" b="0" dirty="0" smtClean="0">
              <a:solidFill>
                <a:schemeClr val="tx1"/>
              </a:solidFill>
            </a:endParaRPr>
          </a:p>
          <a:p>
            <a:pPr>
              <a:buClrTx/>
              <a:buFont typeface="Arial" pitchFamily="34" charset="0"/>
              <a:buChar char="•"/>
            </a:pPr>
            <a:endParaRPr lang="en-US" sz="24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6802">
                                            <p:txEl>
                                              <p:charRg st="4294967295" end="4294967295"/>
                                            </p:txEl>
                                          </p:spTgt>
                                        </p:tgtEl>
                                        <p:attrNameLst>
                                          <p:attrName>style.visibility</p:attrName>
                                        </p:attrNameLst>
                                      </p:cBhvr>
                                      <p:to>
                                        <p:strVal val="visible"/>
                                      </p:to>
                                    </p:set>
                                    <p:animEffect transition="in" filter="fade">
                                      <p:cBhvr>
                                        <p:cTn id="7" dur="2000"/>
                                        <p:tgtEl>
                                          <p:spTgt spid="76802">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803">
                                            <p:txEl>
                                              <p:pRg st="0" end="0"/>
                                            </p:txEl>
                                          </p:spTgt>
                                        </p:tgtEl>
                                        <p:attrNameLst>
                                          <p:attrName>style.visibility</p:attrName>
                                        </p:attrNameLst>
                                      </p:cBhvr>
                                      <p:to>
                                        <p:strVal val="visible"/>
                                      </p:to>
                                    </p:set>
                                    <p:animEffect transition="in" filter="wipe(left)">
                                      <p:cBhvr>
                                        <p:cTn id="12" dur="500"/>
                                        <p:tgtEl>
                                          <p:spTgt spid="768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803">
                                            <p:txEl>
                                              <p:pRg st="1" end="1"/>
                                            </p:txEl>
                                          </p:spTgt>
                                        </p:tgtEl>
                                        <p:attrNameLst>
                                          <p:attrName>style.visibility</p:attrName>
                                        </p:attrNameLst>
                                      </p:cBhvr>
                                      <p:to>
                                        <p:strVal val="visible"/>
                                      </p:to>
                                    </p:set>
                                    <p:animEffect transition="in" filter="wipe(left)">
                                      <p:cBhvr>
                                        <p:cTn id="17" dur="500"/>
                                        <p:tgtEl>
                                          <p:spTgt spid="768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6803">
                                            <p:txEl>
                                              <p:pRg st="3" end="3"/>
                                            </p:txEl>
                                          </p:spTgt>
                                        </p:tgtEl>
                                        <p:attrNameLst>
                                          <p:attrName>style.visibility</p:attrName>
                                        </p:attrNameLst>
                                      </p:cBhvr>
                                      <p:to>
                                        <p:strVal val="visible"/>
                                      </p:to>
                                    </p:set>
                                    <p:animEffect transition="in" filter="wipe(left)">
                                      <p:cBhvr>
                                        <p:cTn id="22" dur="500"/>
                                        <p:tgtEl>
                                          <p:spTgt spid="768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6803">
                                            <p:txEl>
                                              <p:pRg st="5" end="5"/>
                                            </p:txEl>
                                          </p:spTgt>
                                        </p:tgtEl>
                                        <p:attrNameLst>
                                          <p:attrName>style.visibility</p:attrName>
                                        </p:attrNameLst>
                                      </p:cBhvr>
                                      <p:to>
                                        <p:strVal val="visible"/>
                                      </p:to>
                                    </p:set>
                                    <p:animEffect transition="in" filter="wipe(left)">
                                      <p:cBhvr>
                                        <p:cTn id="27" dur="500"/>
                                        <p:tgtEl>
                                          <p:spTgt spid="7680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6803">
                                            <p:txEl>
                                              <p:pRg st="7" end="7"/>
                                            </p:txEl>
                                          </p:spTgt>
                                        </p:tgtEl>
                                        <p:attrNameLst>
                                          <p:attrName>style.visibility</p:attrName>
                                        </p:attrNameLst>
                                      </p:cBhvr>
                                      <p:to>
                                        <p:strVal val="visible"/>
                                      </p:to>
                                    </p:set>
                                    <p:animEffect transition="in" filter="wipe(left)">
                                      <p:cBhvr>
                                        <p:cTn id="32" dur="500"/>
                                        <p:tgtEl>
                                          <p:spTgt spid="7680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6803">
                                            <p:txEl>
                                              <p:pRg st="9" end="9"/>
                                            </p:txEl>
                                          </p:spTgt>
                                        </p:tgtEl>
                                        <p:attrNameLst>
                                          <p:attrName>style.visibility</p:attrName>
                                        </p:attrNameLst>
                                      </p:cBhvr>
                                      <p:to>
                                        <p:strVal val="visible"/>
                                      </p:to>
                                    </p:set>
                                    <p:animEffect transition="in" filter="wipe(left)">
                                      <p:cBhvr>
                                        <p:cTn id="37" dur="500"/>
                                        <p:tgtEl>
                                          <p:spTgt spid="768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4838" y="150128"/>
            <a:ext cx="7010400" cy="715963"/>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sz="3200" b="0" dirty="0" smtClean="0">
                <a:solidFill>
                  <a:schemeClr val="tx1"/>
                </a:solidFill>
              </a:rPr>
              <a:t>تخطيط التقييم الذاتي</a:t>
            </a:r>
            <a:endParaRPr lang="en-US" altLang="ja-JP" sz="3200" b="0" dirty="0" smtClean="0">
              <a:solidFill>
                <a:schemeClr val="tx1"/>
              </a:solidFill>
            </a:endParaRPr>
          </a:p>
        </p:txBody>
      </p:sp>
      <p:sp>
        <p:nvSpPr>
          <p:cNvPr id="218115" name="Rectangle 3"/>
          <p:cNvSpPr>
            <a:spLocks noGrp="1" noChangeArrowheads="1"/>
          </p:cNvSpPr>
          <p:nvPr>
            <p:ph type="body" idx="1"/>
          </p:nvPr>
        </p:nvSpPr>
        <p:spPr>
          <a:xfrm>
            <a:off x="609600" y="1676400"/>
            <a:ext cx="7688239" cy="4953000"/>
          </a:xfrm>
        </p:spPr>
        <p:txBody>
          <a:bodyPr/>
          <a:lstStyle/>
          <a:p>
            <a:pPr algn="r" rtl="1">
              <a:lnSpc>
                <a:spcPct val="90000"/>
              </a:lnSpc>
              <a:buFont typeface="Wingdings 2" pitchFamily="18" charset="2"/>
              <a:buNone/>
              <a:defRPr/>
            </a:pPr>
            <a:r>
              <a:rPr lang="ar-EG" sz="2800" dirty="0" smtClean="0">
                <a:solidFill>
                  <a:schemeClr val="tx1"/>
                </a:solidFill>
              </a:rPr>
              <a:t>خطوة 1:</a:t>
            </a:r>
            <a:endParaRPr lang="en-GB" sz="2800" dirty="0">
              <a:solidFill>
                <a:schemeClr val="tx1"/>
              </a:solidFill>
            </a:endParaRPr>
          </a:p>
          <a:p>
            <a:pPr algn="r" rtl="1">
              <a:lnSpc>
                <a:spcPct val="90000"/>
              </a:lnSpc>
              <a:buFont typeface="Wingdings 2" pitchFamily="18" charset="2"/>
              <a:buNone/>
              <a:defRPr/>
            </a:pPr>
            <a:r>
              <a:rPr lang="ar-SA" sz="2800" b="0" dirty="0" smtClean="0">
                <a:solidFill>
                  <a:schemeClr val="tx1"/>
                </a:solidFill>
              </a:rPr>
              <a:t>حدد القضايا وأسئلة الرصد الأساسية وضع القياسات المحددة</a:t>
            </a:r>
            <a:endParaRPr lang="ar-EG" sz="2800" b="0" dirty="0" smtClean="0">
              <a:solidFill>
                <a:schemeClr val="tx1"/>
              </a:solidFill>
            </a:endParaRPr>
          </a:p>
          <a:p>
            <a:pPr algn="r" rtl="1">
              <a:lnSpc>
                <a:spcPct val="90000"/>
              </a:lnSpc>
              <a:buFont typeface="Wingdings 2" pitchFamily="18" charset="2"/>
              <a:buNone/>
              <a:defRPr/>
            </a:pPr>
            <a:endParaRPr lang="en-GB" sz="2800" b="0" i="1" dirty="0">
              <a:solidFill>
                <a:schemeClr val="tx1"/>
              </a:solidFill>
            </a:endParaRPr>
          </a:p>
          <a:p>
            <a:pPr algn="r" rtl="1">
              <a:lnSpc>
                <a:spcPct val="90000"/>
              </a:lnSpc>
              <a:buFont typeface="Wingdings 2" pitchFamily="18" charset="2"/>
              <a:buNone/>
              <a:defRPr/>
            </a:pPr>
            <a:r>
              <a:rPr lang="ar-EG" sz="2800" dirty="0" smtClean="0">
                <a:solidFill>
                  <a:schemeClr val="tx1"/>
                </a:solidFill>
              </a:rPr>
              <a:t>خطوة 2:</a:t>
            </a:r>
            <a:endParaRPr lang="en-GB" sz="2800" dirty="0">
              <a:solidFill>
                <a:schemeClr val="tx1"/>
              </a:solidFill>
            </a:endParaRPr>
          </a:p>
          <a:p>
            <a:pPr algn="r" rtl="1">
              <a:lnSpc>
                <a:spcPct val="90000"/>
              </a:lnSpc>
              <a:buFont typeface="Wingdings 2" pitchFamily="18" charset="2"/>
              <a:buNone/>
              <a:defRPr/>
            </a:pPr>
            <a:r>
              <a:rPr lang="ar-SA" sz="2800" b="0" dirty="0" smtClean="0">
                <a:solidFill>
                  <a:schemeClr val="tx1"/>
                </a:solidFill>
              </a:rPr>
              <a:t> حدد مصادر البيانات وأساليب جمع البيانات</a:t>
            </a:r>
            <a:endParaRPr lang="en-GB" sz="2800" b="0" dirty="0">
              <a:solidFill>
                <a:schemeClr val="tx1"/>
              </a:solidFill>
            </a:endParaRPr>
          </a:p>
          <a:p>
            <a:pPr algn="r" rtl="1">
              <a:lnSpc>
                <a:spcPct val="90000"/>
              </a:lnSpc>
              <a:buFont typeface="Wingdings 2" pitchFamily="18" charset="2"/>
              <a:buNone/>
              <a:defRPr/>
            </a:pPr>
            <a:endParaRPr lang="ar-EG" sz="2800" b="0" dirty="0" smtClean="0">
              <a:solidFill>
                <a:schemeClr val="tx1"/>
              </a:solidFill>
            </a:endParaRPr>
          </a:p>
          <a:p>
            <a:pPr algn="r" rtl="1">
              <a:lnSpc>
                <a:spcPct val="90000"/>
              </a:lnSpc>
              <a:buFont typeface="Wingdings 2" pitchFamily="18" charset="2"/>
              <a:buNone/>
              <a:defRPr/>
            </a:pPr>
            <a:r>
              <a:rPr lang="ar-EG" sz="2800" dirty="0" smtClean="0">
                <a:solidFill>
                  <a:schemeClr val="tx1"/>
                </a:solidFill>
              </a:rPr>
              <a:t>خطوة 3:</a:t>
            </a:r>
          </a:p>
          <a:p>
            <a:pPr algn="r" rtl="1">
              <a:lnSpc>
                <a:spcPct val="90000"/>
              </a:lnSpc>
              <a:buFont typeface="Wingdings 2" pitchFamily="18" charset="2"/>
              <a:buNone/>
              <a:defRPr/>
            </a:pPr>
            <a:r>
              <a:rPr lang="ar-SA" sz="2800" b="0" dirty="0" smtClean="0">
                <a:solidFill>
                  <a:schemeClr val="tx1"/>
                </a:solidFill>
              </a:rPr>
              <a:t>حدد الأولويات ومدى تواتر الرصد</a:t>
            </a:r>
            <a:endParaRPr lang="en-US" sz="2800" b="0" dirty="0" smtClean="0">
              <a:solidFill>
                <a:schemeClr val="tx1"/>
              </a:solidFill>
            </a:endParaRPr>
          </a:p>
          <a:p>
            <a:pPr algn="r" rtl="1">
              <a:lnSpc>
                <a:spcPct val="90000"/>
              </a:lnSpc>
              <a:buFont typeface="Wingdings 2" pitchFamily="18" charset="2"/>
              <a:buNone/>
              <a:defRPr/>
            </a:pPr>
            <a:endParaRPr lang="ar-EG" sz="2400" b="0" dirty="0" smtClean="0">
              <a:solidFill>
                <a:schemeClr val="tx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801665" y="220046"/>
            <a:ext cx="70104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sz="2800" b="0" dirty="0" smtClean="0">
                <a:solidFill>
                  <a:schemeClr val="tx1"/>
                </a:solidFill>
              </a:rPr>
              <a:t>خطوة 1: حدد القضايا وأسئلة الرصد الأساسية وضع القياسات المحددة</a:t>
            </a:r>
            <a:endParaRPr lang="en-US" altLang="ja-JP" sz="2800" b="0" dirty="0" smtClean="0">
              <a:solidFill>
                <a:schemeClr val="tx1"/>
              </a:solidFill>
            </a:endParaRPr>
          </a:p>
        </p:txBody>
      </p:sp>
      <p:sp>
        <p:nvSpPr>
          <p:cNvPr id="82947" name="Rectangle 3"/>
          <p:cNvSpPr>
            <a:spLocks noGrp="1" noChangeArrowheads="1"/>
          </p:cNvSpPr>
          <p:nvPr>
            <p:ph type="body" idx="1"/>
          </p:nvPr>
        </p:nvSpPr>
        <p:spPr>
          <a:xfrm>
            <a:off x="177582" y="1579563"/>
            <a:ext cx="8229600" cy="4419600"/>
          </a:xfrm>
        </p:spPr>
        <p:txBody>
          <a:bodyPr/>
          <a:lstStyle/>
          <a:p>
            <a:pPr algn="r" rtl="1">
              <a:buFont typeface="Wingdings 2" pitchFamily="18" charset="2"/>
              <a:buNone/>
            </a:pPr>
            <a:r>
              <a:rPr lang="ar-SA" sz="2800" b="0" dirty="0" smtClean="0">
                <a:solidFill>
                  <a:schemeClr val="tx1"/>
                </a:solidFill>
              </a:rPr>
              <a:t>النواتج</a:t>
            </a:r>
            <a:endParaRPr lang="en-US" sz="2800" b="0" dirty="0" smtClean="0">
              <a:solidFill>
                <a:schemeClr val="tx1"/>
              </a:solidFill>
            </a:endParaRPr>
          </a:p>
          <a:p>
            <a:pPr algn="r" rtl="1">
              <a:buClrTx/>
              <a:buSzPct val="100000"/>
              <a:buFont typeface="Arial" pitchFamily="34" charset="0"/>
              <a:buChar char="•"/>
            </a:pPr>
            <a:r>
              <a:rPr lang="ar-SA" sz="2800" b="0" dirty="0" smtClean="0">
                <a:solidFill>
                  <a:schemeClr val="tx1"/>
                </a:solidFill>
              </a:rPr>
              <a:t>مقولة</a:t>
            </a:r>
            <a:r>
              <a:rPr lang="ar-EG" sz="2800" b="0" dirty="0" smtClean="0">
                <a:solidFill>
                  <a:schemeClr val="tx1"/>
                </a:solidFill>
              </a:rPr>
              <a:t>/فرضية</a:t>
            </a:r>
            <a:r>
              <a:rPr lang="ar-SA" sz="2800" b="0" dirty="0" smtClean="0">
                <a:solidFill>
                  <a:schemeClr val="tx1"/>
                </a:solidFill>
              </a:rPr>
              <a:t> التغيير</a:t>
            </a:r>
            <a:endParaRPr lang="en-US" sz="2800" b="0" dirty="0" smtClean="0">
              <a:solidFill>
                <a:schemeClr val="tx1"/>
              </a:solidFill>
            </a:endParaRPr>
          </a:p>
          <a:p>
            <a:pPr algn="r" rtl="1">
              <a:buClrTx/>
              <a:buSzPct val="100000"/>
              <a:buFont typeface="Arial" pitchFamily="34" charset="0"/>
              <a:buChar char="•"/>
            </a:pPr>
            <a:r>
              <a:rPr lang="ar-SA" sz="2800" b="0" dirty="0" smtClean="0">
                <a:solidFill>
                  <a:schemeClr val="tx1"/>
                </a:solidFill>
              </a:rPr>
              <a:t>الإدارة الفعالة للعلاقات</a:t>
            </a:r>
            <a:endParaRPr lang="ar-EG" sz="2800" b="0" dirty="0" smtClean="0">
              <a:solidFill>
                <a:schemeClr val="tx1"/>
              </a:solidFill>
            </a:endParaRPr>
          </a:p>
          <a:p>
            <a:pPr algn="r" rtl="1"/>
            <a:endParaRPr lang="ar-EG" sz="2800" b="0" dirty="0" smtClean="0">
              <a:solidFill>
                <a:schemeClr val="tx1"/>
              </a:solidFill>
            </a:endParaRPr>
          </a:p>
          <a:p>
            <a:pPr algn="r" rtl="1">
              <a:buFont typeface="Wingdings 2" pitchFamily="18" charset="2"/>
              <a:buNone/>
            </a:pPr>
            <a:r>
              <a:rPr lang="ar-SA" sz="2800" b="0" dirty="0" smtClean="0">
                <a:solidFill>
                  <a:schemeClr val="tx1"/>
                </a:solidFill>
              </a:rPr>
              <a:t>الأنشطة والمخرجات</a:t>
            </a:r>
            <a:endParaRPr lang="en-US" sz="2800" b="0" dirty="0" smtClean="0">
              <a:solidFill>
                <a:schemeClr val="tx1"/>
              </a:solidFill>
            </a:endParaRPr>
          </a:p>
          <a:p>
            <a:pPr algn="r" rtl="1">
              <a:buClrTx/>
              <a:buSzPct val="100000"/>
              <a:buFont typeface="Arial" pitchFamily="34" charset="0"/>
              <a:buChar char="•"/>
            </a:pPr>
            <a:r>
              <a:rPr lang="ar-SA" sz="2800" b="0" dirty="0" smtClean="0">
                <a:solidFill>
                  <a:schemeClr val="tx1"/>
                </a:solidFill>
              </a:rPr>
              <a:t>الإدارة الفعالة للمعرفة</a:t>
            </a:r>
            <a:endParaRPr lang="en-US" sz="2800" b="0" dirty="0" smtClean="0">
              <a:solidFill>
                <a:schemeClr val="tx1"/>
              </a:solidFill>
            </a:endParaRPr>
          </a:p>
          <a:p>
            <a:pPr algn="r" rtl="1">
              <a:buClrTx/>
              <a:buSzPct val="100000"/>
              <a:buFont typeface="Arial" pitchFamily="34" charset="0"/>
              <a:buChar char="•"/>
            </a:pPr>
            <a:r>
              <a:rPr lang="ar-SA" sz="2800" b="0" dirty="0" smtClean="0">
                <a:solidFill>
                  <a:schemeClr val="tx1"/>
                </a:solidFill>
              </a:rPr>
              <a:t>الإدارة الفعالة للفرص</a:t>
            </a:r>
            <a:endParaRPr lang="en-US" sz="2800" b="0" dirty="0" smtClean="0">
              <a:solidFill>
                <a:schemeClr val="tx1"/>
              </a:solidFill>
            </a:endParaRPr>
          </a:p>
          <a:p>
            <a:pPr algn="r" rtl="1">
              <a:buClrTx/>
              <a:buSzPct val="100000"/>
              <a:buFont typeface="Arial" pitchFamily="34" charset="0"/>
              <a:buChar char="•"/>
            </a:pPr>
            <a:r>
              <a:rPr lang="ar-SA" sz="2800" b="0" dirty="0" smtClean="0">
                <a:solidFill>
                  <a:schemeClr val="tx1"/>
                </a:solidFill>
              </a:rPr>
              <a:t>الانتهاء من النشاطات والمخرجات في وقتها </a:t>
            </a:r>
            <a:endParaRPr lang="en-GB" sz="2800" b="0" dirty="0" smtClean="0">
              <a:solidFill>
                <a:schemeClr val="tx1"/>
              </a:solidFill>
            </a:endParaRPr>
          </a:p>
          <a:p>
            <a:pPr>
              <a:lnSpc>
                <a:spcPct val="90000"/>
              </a:lnSpc>
              <a:buFont typeface="Wingdings 2" pitchFamily="18" charset="2"/>
              <a:buNone/>
            </a:pPr>
            <a:endParaRPr lang="en-GB" sz="2800" b="0" dirty="0" smtClean="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860425" y="233694"/>
            <a:ext cx="7283450" cy="725487"/>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EG" altLang="ja-JP" sz="2400" b="0" dirty="0" smtClean="0">
                <a:solidFill>
                  <a:schemeClr val="tx1"/>
                </a:solidFill>
              </a:rPr>
              <a:t>القياسات القائمة على أساس النواتج: نموذج تنظيمي مقترح لمصفوفة التقييم الذاتي</a:t>
            </a:r>
            <a:endParaRPr lang="en-US" altLang="ja-JP" sz="2400" b="0" dirty="0" smtClean="0">
              <a:solidFill>
                <a:schemeClr val="tx1"/>
              </a:solidFill>
            </a:endParaRPr>
          </a:p>
        </p:txBody>
      </p:sp>
      <p:graphicFrame>
        <p:nvGraphicFramePr>
          <p:cNvPr id="4" name="Table 3"/>
          <p:cNvGraphicFramePr>
            <a:graphicFrameLocks noGrp="1"/>
          </p:cNvGraphicFramePr>
          <p:nvPr/>
        </p:nvGraphicFramePr>
        <p:xfrm>
          <a:off x="159788" y="1676596"/>
          <a:ext cx="8242300" cy="5107305"/>
        </p:xfrm>
        <a:graphic>
          <a:graphicData uri="http://schemas.openxmlformats.org/drawingml/2006/table">
            <a:tbl>
              <a:tblPr/>
              <a:tblGrid>
                <a:gridCol w="1714500"/>
                <a:gridCol w="2381250"/>
                <a:gridCol w="1295400"/>
                <a:gridCol w="2851150"/>
              </a:tblGrid>
              <a:tr h="1073150">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2000" b="1" i="0" u="none" strike="noStrike" cap="none" normalizeH="0" baseline="0" dirty="0" smtClean="0">
                          <a:ln>
                            <a:noFill/>
                          </a:ln>
                          <a:solidFill>
                            <a:schemeClr val="tx1"/>
                          </a:solidFill>
                          <a:effectLst/>
                          <a:latin typeface="Times New Roman" pitchFamily="18" charset="0"/>
                          <a:cs typeface="Times New Roman" pitchFamily="18" charset="0"/>
                        </a:rPr>
                        <a:t>أساليب جمع البيانات</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800" b="1" i="0" u="none" strike="noStrike" cap="none" normalizeH="0" baseline="0" smtClean="0">
                          <a:ln>
                            <a:noFill/>
                          </a:ln>
                          <a:solidFill>
                            <a:schemeClr val="tx1"/>
                          </a:solidFill>
                          <a:effectLst/>
                          <a:latin typeface="Times New Roman" pitchFamily="18" charset="0"/>
                          <a:cs typeface="Times New Roman" pitchFamily="18" charset="0"/>
                        </a:rPr>
                        <a:t>مصادر البيانات</a:t>
                      </a:r>
                    </a:p>
                  </a:txBody>
                  <a:tcPr marL="68580" marR="6858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800" b="1" i="0" u="none" strike="noStrike" cap="none" normalizeH="0" baseline="0" dirty="0" smtClean="0">
                          <a:ln>
                            <a:noFill/>
                          </a:ln>
                          <a:solidFill>
                            <a:schemeClr val="tx1"/>
                          </a:solidFill>
                          <a:effectLst/>
                          <a:latin typeface="Times New Roman" pitchFamily="18" charset="0"/>
                          <a:cs typeface="Times New Roman" pitchFamily="18" charset="0"/>
                        </a:rPr>
                        <a:t>القياسات والمستهدفات المحددة (راجع جدول 2، 3، 4 للاسترشاد)</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800" b="1" i="0" u="none" strike="noStrike" cap="none" normalizeH="0" baseline="0" dirty="0" smtClean="0">
                          <a:ln>
                            <a:noFill/>
                          </a:ln>
                          <a:solidFill>
                            <a:schemeClr val="bg1"/>
                          </a:solidFill>
                          <a:effectLst/>
                          <a:latin typeface="Times New Roman" pitchFamily="18" charset="0"/>
                          <a:cs typeface="Times New Roman" pitchFamily="18" charset="0"/>
                        </a:rPr>
                        <a:t>الأسئلة/القضايا الأساسية</a:t>
                      </a:r>
                      <a:endParaRPr kumimoji="0" lang="en-US" sz="2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accent2"/>
                    </a:solidFill>
                  </a:tcPr>
                </a:tc>
              </a:tr>
              <a:tr h="2155825">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990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bg1"/>
                          </a:solidFill>
                          <a:effectLst/>
                          <a:latin typeface="Times New Roman" pitchFamily="18" charset="0"/>
                          <a:cs typeface="Times New Roman" pitchFamily="18" charset="0"/>
                        </a:rPr>
                        <a:t>مقولة / فرضية التغيير: </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600" b="0" i="0" u="none" strike="noStrike" cap="none" normalizeH="0" baseline="0" dirty="0" smtClean="0">
                          <a:ln>
                            <a:noFill/>
                          </a:ln>
                          <a:solidFill>
                            <a:schemeClr val="bg1"/>
                          </a:solidFill>
                          <a:effectLst/>
                          <a:latin typeface="Times New Roman" pitchFamily="18" charset="0"/>
                          <a:cs typeface="Times New Roman" pitchFamily="18" charset="0"/>
                        </a:rPr>
                        <a:t>هل تحققت التحسينات المرجوة في مجال السياسات وعمليات السياسات التي حددتها في استراتيجية التأثير؟</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600" b="0" i="0" u="none" strike="noStrike" cap="none" normalizeH="0" baseline="0" dirty="0" smtClean="0">
                          <a:ln>
                            <a:noFill/>
                          </a:ln>
                          <a:solidFill>
                            <a:schemeClr val="bg1"/>
                          </a:solidFill>
                          <a:effectLst/>
                          <a:latin typeface="Times New Roman" pitchFamily="18" charset="0"/>
                          <a:cs typeface="Times New Roman" pitchFamily="18" charset="0"/>
                        </a:rPr>
                        <a:t>ما التحسينات التي لاحظتها على السياسات والعمليات السياسية أثناء عملية التقييم البيئي المتكامل الوطنية وعقبها؟</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accent2"/>
                    </a:solidFill>
                  </a:tcPr>
                </a:tc>
              </a:tr>
              <a:tr h="1520825">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990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bg1"/>
                          </a:solidFill>
                          <a:effectLst/>
                          <a:latin typeface="Times New Roman" pitchFamily="18" charset="0"/>
                          <a:cs typeface="Times New Roman" pitchFamily="18" charset="0"/>
                        </a:rPr>
                        <a:t>الإدارة الفعالة للعلاقات</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SA" sz="1600" b="0" i="0" u="none" strike="noStrike" cap="none" normalizeH="0" baseline="0" dirty="0" smtClean="0">
                          <a:ln>
                            <a:noFill/>
                          </a:ln>
                          <a:solidFill>
                            <a:schemeClr val="bg1"/>
                          </a:solidFill>
                          <a:effectLst/>
                          <a:latin typeface="Times New Roman" pitchFamily="18" charset="0"/>
                          <a:cs typeface="Times New Roman" pitchFamily="18" charset="0"/>
                        </a:rPr>
                        <a:t>ما التغيرات التي لاحظتها  على طريقة تفكير وتصرفات صناع القرار وصناع السياسات (وغيرها من العلاقات الهامة)؟</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accent2"/>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6018">
                                            <p:txEl>
                                              <p:charRg st="4294967295" end="4294967295"/>
                                            </p:txEl>
                                          </p:spTgt>
                                        </p:tgtEl>
                                        <p:attrNameLst>
                                          <p:attrName>style.visibility</p:attrName>
                                        </p:attrNameLst>
                                      </p:cBhvr>
                                      <p:to>
                                        <p:strVal val="visible"/>
                                      </p:to>
                                    </p:set>
                                    <p:animEffect transition="in" filter="fade">
                                      <p:cBhvr>
                                        <p:cTn id="7" dur="2000"/>
                                        <p:tgtEl>
                                          <p:spTgt spid="86018">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993775" y="274638"/>
            <a:ext cx="6792913" cy="58261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EG" altLang="ja-JP" sz="2400" b="0" dirty="0" smtClean="0">
                <a:solidFill>
                  <a:schemeClr val="tx1"/>
                </a:solidFill>
              </a:rPr>
              <a:t>القياسات القائمة على أساس النواتج: نموذج تنظيمي مقترح لمصفوفة التقييم الذاتي</a:t>
            </a:r>
            <a:endParaRPr lang="en-US" altLang="ja-JP" sz="2400" b="0" dirty="0" smtClean="0">
              <a:solidFill>
                <a:schemeClr val="tx1"/>
              </a:solidFill>
            </a:endParaRPr>
          </a:p>
        </p:txBody>
      </p:sp>
      <p:graphicFrame>
        <p:nvGraphicFramePr>
          <p:cNvPr id="6" name="Table 5"/>
          <p:cNvGraphicFramePr>
            <a:graphicFrameLocks noGrp="1"/>
          </p:cNvGraphicFramePr>
          <p:nvPr/>
        </p:nvGraphicFramePr>
        <p:xfrm>
          <a:off x="220353" y="1583139"/>
          <a:ext cx="8200315" cy="4927815"/>
        </p:xfrm>
        <a:graphic>
          <a:graphicData uri="http://schemas.openxmlformats.org/drawingml/2006/table">
            <a:tbl>
              <a:tblPr rtl="1"/>
              <a:tblGrid>
                <a:gridCol w="1559388"/>
                <a:gridCol w="2580080"/>
                <a:gridCol w="1721054"/>
                <a:gridCol w="1204437"/>
                <a:gridCol w="1135356"/>
              </a:tblGrid>
              <a:tr h="801391">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bg1"/>
                          </a:solidFill>
                          <a:effectLst/>
                          <a:latin typeface="Times New Roman" pitchFamily="18" charset="0"/>
                          <a:cs typeface="Times New Roman" pitchFamily="18" charset="0"/>
                        </a:rPr>
                        <a:t>المرحلة في عملية توقعات البيئة الوطنية</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tx1"/>
                          </a:solidFill>
                          <a:effectLst/>
                          <a:latin typeface="Times New Roman" pitchFamily="18" charset="0"/>
                          <a:cs typeface="Times New Roman" pitchFamily="18" charset="0"/>
                        </a:rPr>
                        <a:t>أسئلة/قضايا اساسية</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tx1"/>
                          </a:solidFill>
                          <a:effectLst/>
                          <a:latin typeface="Times New Roman" pitchFamily="18" charset="0"/>
                          <a:cs typeface="Times New Roman" pitchFamily="18" charset="0"/>
                        </a:rPr>
                        <a:t>قياسات ومستهدفات محددة</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tx1"/>
                          </a:solidFill>
                          <a:effectLst/>
                          <a:latin typeface="Times New Roman" pitchFamily="18" charset="0"/>
                          <a:cs typeface="Times New Roman" pitchFamily="18" charset="0"/>
                        </a:rPr>
                        <a:t>مصادر البيانات</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BH" sz="1600" b="1" i="0" u="none" strike="noStrike" cap="none" normalizeH="0" baseline="0" dirty="0" smtClean="0">
                          <a:ln>
                            <a:noFill/>
                          </a:ln>
                          <a:solidFill>
                            <a:schemeClr val="bg1"/>
                          </a:solidFill>
                          <a:effectLst/>
                          <a:latin typeface="Times New Roman" pitchFamily="18" charset="0"/>
                          <a:cs typeface="Times New Roman" pitchFamily="18" charset="0"/>
                        </a:rPr>
                        <a:t>ا</a:t>
                      </a:r>
                      <a:r>
                        <a:rPr kumimoji="0" lang="ar-EG" sz="1600" b="1" i="0" u="none" strike="noStrike" cap="none" normalizeH="0" baseline="0" dirty="0" smtClean="0">
                          <a:ln>
                            <a:noFill/>
                          </a:ln>
                          <a:solidFill>
                            <a:schemeClr val="bg1"/>
                          </a:solidFill>
                          <a:effectLst/>
                          <a:latin typeface="Times New Roman" pitchFamily="18" charset="0"/>
                          <a:cs typeface="Times New Roman" pitchFamily="18" charset="0"/>
                        </a:rPr>
                        <a:t>سلوب جمع البيانات</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r>
              <a:tr h="1190782">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bg1"/>
                          </a:solidFill>
                          <a:effectLst/>
                          <a:latin typeface="Times New Roman" pitchFamily="18" charset="0"/>
                          <a:cs typeface="Times New Roman" pitchFamily="18" charset="0"/>
                        </a:rPr>
                        <a:t>مرحلة 1</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bg1"/>
                          </a:solidFill>
                          <a:effectLst/>
                          <a:latin typeface="Times New Roman" pitchFamily="18" charset="0"/>
                          <a:cs typeface="Times New Roman" pitchFamily="18" charset="0"/>
                        </a:rPr>
                        <a:t>البدء</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400" b="0" i="0" u="none" strike="noStrike" cap="none" normalizeH="0" baseline="0" dirty="0" smtClean="0">
                          <a:ln>
                            <a:noFill/>
                          </a:ln>
                          <a:solidFill>
                            <a:schemeClr val="tx1"/>
                          </a:solidFill>
                          <a:effectLst/>
                          <a:latin typeface="Times New Roman" pitchFamily="18" charset="0"/>
                          <a:cs typeface="Times New Roman" pitchFamily="18" charset="0"/>
                        </a:rPr>
                        <a:t>الانتهاء من النشاطات والمخرجات في وقتها المحدد.</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400" b="0" i="0" u="none" strike="noStrike" cap="none" normalizeH="0" baseline="0" dirty="0" smtClean="0">
                          <a:ln>
                            <a:noFill/>
                          </a:ln>
                          <a:solidFill>
                            <a:schemeClr val="tx1"/>
                          </a:solidFill>
                          <a:effectLst/>
                          <a:latin typeface="Times New Roman" pitchFamily="18" charset="0"/>
                          <a:cs typeface="Times New Roman" pitchFamily="18" charset="0"/>
                        </a:rPr>
                        <a:t>الإدارة الفعالة للمعرفة والفرص.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400" b="0" i="0" u="none" strike="noStrike" cap="none" normalizeH="0" baseline="0" dirty="0" smtClean="0">
                          <a:ln>
                            <a:noFill/>
                          </a:ln>
                          <a:solidFill>
                            <a:schemeClr val="tx1"/>
                          </a:solidFill>
                          <a:effectLst/>
                          <a:latin typeface="Times New Roman" pitchFamily="18" charset="0"/>
                          <a:cs typeface="Times New Roman" pitchFamily="18" charset="0"/>
                        </a:rPr>
                        <a:t>أنظر شكل 6 للاسترشاد.</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400" b="0" i="0" u="none" strike="noStrike" cap="none" normalizeH="0" baseline="0" dirty="0" smtClean="0">
                          <a:ln>
                            <a:noFill/>
                          </a:ln>
                          <a:solidFill>
                            <a:schemeClr val="tx1"/>
                          </a:solidFill>
                          <a:effectLst/>
                          <a:latin typeface="Times New Roman" pitchFamily="18" charset="0"/>
                          <a:cs typeface="Times New Roman" pitchFamily="18" charset="0"/>
                        </a:rPr>
                        <a:t>أنظر جدول 3 وجدول 4 للاسترشاد</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r>
              <a:tr h="975061">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bg1"/>
                          </a:solidFill>
                          <a:effectLst/>
                          <a:latin typeface="Times New Roman" pitchFamily="18" charset="0"/>
                          <a:cs typeface="Times New Roman" pitchFamily="18" charset="0"/>
                        </a:rPr>
                        <a:t>مرحلة 2</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bg1"/>
                          </a:solidFill>
                          <a:effectLst/>
                          <a:latin typeface="Times New Roman" pitchFamily="18" charset="0"/>
                          <a:cs typeface="Times New Roman" pitchFamily="18" charset="0"/>
                        </a:rPr>
                        <a:t>الاستعداد المؤسسي</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400" b="0" i="0" u="none" strike="noStrike" cap="none" normalizeH="0" baseline="0" dirty="0" smtClean="0">
                          <a:ln>
                            <a:noFill/>
                          </a:ln>
                          <a:solidFill>
                            <a:schemeClr val="tx1"/>
                          </a:solidFill>
                          <a:effectLst/>
                          <a:latin typeface="Times New Roman" pitchFamily="18" charset="0"/>
                          <a:cs typeface="Times New Roman" pitchFamily="18" charset="0"/>
                        </a:rPr>
                        <a:t>الانتهاء من النشاطات والمخرجات في وقتها المحدد.</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400" b="0" i="0" u="none" strike="noStrike" cap="none" normalizeH="0" baseline="0" dirty="0" smtClean="0">
                          <a:ln>
                            <a:noFill/>
                          </a:ln>
                          <a:solidFill>
                            <a:schemeClr val="tx1"/>
                          </a:solidFill>
                          <a:effectLst/>
                          <a:latin typeface="Times New Roman" pitchFamily="18" charset="0"/>
                          <a:cs typeface="Times New Roman" pitchFamily="18" charset="0"/>
                        </a:rPr>
                        <a:t>الإدارة الفعالة للمعرفة والفرص.</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r>
              <a:tr h="975061">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bg1"/>
                          </a:solidFill>
                          <a:effectLst/>
                          <a:latin typeface="Times New Roman" pitchFamily="18" charset="0"/>
                          <a:cs typeface="Times New Roman" pitchFamily="18" charset="0"/>
                        </a:rPr>
                        <a:t>مرحلة 3</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bg1"/>
                          </a:solidFill>
                          <a:effectLst/>
                          <a:latin typeface="Times New Roman" pitchFamily="18" charset="0"/>
                          <a:cs typeface="Times New Roman" pitchFamily="18" charset="0"/>
                        </a:rPr>
                        <a:t>تحديد النطاق والتصميم </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400" b="0" i="0" u="none" strike="noStrike" cap="none" normalizeH="0" baseline="0" smtClean="0">
                          <a:ln>
                            <a:noFill/>
                          </a:ln>
                          <a:solidFill>
                            <a:schemeClr val="tx1"/>
                          </a:solidFill>
                          <a:effectLst/>
                          <a:latin typeface="Times New Roman" pitchFamily="18" charset="0"/>
                          <a:cs typeface="Times New Roman" pitchFamily="18" charset="0"/>
                        </a:rPr>
                        <a:t>الانتهاء من النشاطات والمخرجات في وقتها المحدد.</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400" b="0" i="0" u="none" strike="noStrike" cap="none" normalizeH="0" baseline="0" smtClean="0">
                          <a:ln>
                            <a:noFill/>
                          </a:ln>
                          <a:solidFill>
                            <a:schemeClr val="tx1"/>
                          </a:solidFill>
                          <a:effectLst/>
                          <a:latin typeface="Times New Roman" pitchFamily="18" charset="0"/>
                          <a:cs typeface="Times New Roman" pitchFamily="18" charset="0"/>
                        </a:rPr>
                        <a:t>الإدارة الفعالة للمعرفة والفرص.</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r>
              <a:tr h="975061">
                <a:tc>
                  <a:txBody>
                    <a:bodyPr/>
                    <a:lstStyle/>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bg1"/>
                          </a:solidFill>
                          <a:effectLst/>
                          <a:latin typeface="Times New Roman" pitchFamily="18" charset="0"/>
                          <a:cs typeface="Times New Roman" pitchFamily="18" charset="0"/>
                        </a:rPr>
                        <a:t>مرحلة 4</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bg1"/>
                          </a:solidFill>
                          <a:effectLst/>
                          <a:latin typeface="Times New Roman" pitchFamily="18" charset="0"/>
                          <a:cs typeface="Times New Roman" pitchFamily="18" charset="0"/>
                        </a:rPr>
                        <a:t>التخطيط</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400" b="0" i="0" u="none" strike="noStrike" cap="none" normalizeH="0" baseline="0" smtClean="0">
                          <a:ln>
                            <a:noFill/>
                          </a:ln>
                          <a:solidFill>
                            <a:schemeClr val="tx1"/>
                          </a:solidFill>
                          <a:effectLst/>
                          <a:latin typeface="Times New Roman" pitchFamily="18" charset="0"/>
                          <a:cs typeface="Times New Roman" pitchFamily="18" charset="0"/>
                        </a:rPr>
                        <a:t>الانتهاء من النشاطات والمخرجات في وقتها المحدد.</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400" b="0" i="0" u="none" strike="noStrike" cap="none" normalizeH="0" baseline="0" smtClean="0">
                          <a:ln>
                            <a:noFill/>
                          </a:ln>
                          <a:solidFill>
                            <a:schemeClr val="tx1"/>
                          </a:solidFill>
                          <a:effectLst/>
                          <a:latin typeface="Times New Roman" pitchFamily="18" charset="0"/>
                          <a:cs typeface="Times New Roman" pitchFamily="18" charset="0"/>
                        </a:rPr>
                        <a:t>الإدارة الفعالة للمعرفة والفرص.</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7042">
                                            <p:txEl>
                                              <p:charRg st="4294967295" end="4294967295"/>
                                            </p:txEl>
                                          </p:spTgt>
                                        </p:tgtEl>
                                        <p:attrNameLst>
                                          <p:attrName>style.visibility</p:attrName>
                                        </p:attrNameLst>
                                      </p:cBhvr>
                                      <p:to>
                                        <p:strVal val="visible"/>
                                      </p:to>
                                    </p:set>
                                    <p:animEffect transition="in" filter="fade">
                                      <p:cBhvr>
                                        <p:cTn id="7" dur="2000"/>
                                        <p:tgtEl>
                                          <p:spTgt spid="8704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16650" y="1446662"/>
          <a:ext cx="7767288" cy="4997640"/>
        </p:xfrm>
        <a:graphic>
          <a:graphicData uri="http://schemas.openxmlformats.org/drawingml/2006/table">
            <a:tbl>
              <a:tblPr rtl="1"/>
              <a:tblGrid>
                <a:gridCol w="1493143"/>
                <a:gridCol w="1900632"/>
                <a:gridCol w="1899161"/>
                <a:gridCol w="1178332"/>
                <a:gridCol w="1296020"/>
              </a:tblGrid>
              <a:tr h="1665880">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bg1"/>
                          </a:solidFill>
                          <a:effectLst/>
                          <a:latin typeface="Times New Roman" pitchFamily="18" charset="0"/>
                          <a:cs typeface="Times New Roman" pitchFamily="18" charset="0"/>
                        </a:rPr>
                        <a:t>مرحلة 5</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bg1"/>
                          </a:solidFill>
                          <a:effectLst/>
                          <a:latin typeface="Times New Roman" pitchFamily="18" charset="0"/>
                          <a:cs typeface="Times New Roman" pitchFamily="18" charset="0"/>
                        </a:rPr>
                        <a:t>تنفيذ التقييم البيئي المتكامل</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400" b="0" i="0" u="none" strike="noStrike" cap="none" normalizeH="0" baseline="0" dirty="0" smtClean="0">
                          <a:ln>
                            <a:noFill/>
                          </a:ln>
                          <a:solidFill>
                            <a:schemeClr val="tx1"/>
                          </a:solidFill>
                          <a:effectLst/>
                          <a:latin typeface="Times New Roman" pitchFamily="18" charset="0"/>
                          <a:cs typeface="Times New Roman" pitchFamily="18" charset="0"/>
                        </a:rPr>
                        <a:t>ا</a:t>
                      </a:r>
                      <a:r>
                        <a:rPr kumimoji="0" lang="ar-BH" sz="1400" b="0" i="0" u="none" strike="noStrike" cap="none" normalizeH="0" baseline="0" dirty="0" smtClean="0">
                          <a:ln>
                            <a:noFill/>
                          </a:ln>
                          <a:solidFill>
                            <a:schemeClr val="tx1"/>
                          </a:solidFill>
                          <a:effectLst/>
                          <a:latin typeface="Times New Roman" pitchFamily="18" charset="0"/>
                          <a:cs typeface="Times New Roman" pitchFamily="18" charset="0"/>
                        </a:rPr>
                        <a:t>ل</a:t>
                      </a:r>
                      <a:r>
                        <a:rPr kumimoji="0" lang="ar-EG" sz="1400" b="0" i="0" u="none" strike="noStrike" cap="none" normalizeH="0" baseline="0" dirty="0" smtClean="0">
                          <a:ln>
                            <a:noFill/>
                          </a:ln>
                          <a:solidFill>
                            <a:schemeClr val="tx1"/>
                          </a:solidFill>
                          <a:effectLst/>
                          <a:latin typeface="Times New Roman" pitchFamily="18" charset="0"/>
                          <a:cs typeface="Times New Roman" pitchFamily="18" charset="0"/>
                        </a:rPr>
                        <a:t>انتهاء من النشاطات والمخرجات في وقتها المحدد.</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400" b="0" i="0" u="none" strike="noStrike" cap="none" normalizeH="0" baseline="0" dirty="0" smtClean="0">
                          <a:ln>
                            <a:noFill/>
                          </a:ln>
                          <a:solidFill>
                            <a:schemeClr val="tx1"/>
                          </a:solidFill>
                          <a:effectLst/>
                          <a:latin typeface="Times New Roman" pitchFamily="18" charset="0"/>
                          <a:cs typeface="Times New Roman" pitchFamily="18" charset="0"/>
                        </a:rPr>
                        <a:t>الإدارة الفعالة للمعرفة والفرص.</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r>
              <a:tr h="1665880">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bg1"/>
                          </a:solidFill>
                          <a:effectLst/>
                          <a:latin typeface="Times New Roman" pitchFamily="18" charset="0"/>
                          <a:cs typeface="Times New Roman" pitchFamily="18" charset="0"/>
                        </a:rPr>
                        <a:t>مرحلة 6</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bg1"/>
                          </a:solidFill>
                          <a:effectLst/>
                          <a:latin typeface="Times New Roman" pitchFamily="18" charset="0"/>
                          <a:cs typeface="Times New Roman" pitchFamily="18" charset="0"/>
                        </a:rPr>
                        <a:t>الاتصال والتواصل</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400" b="0" i="0" u="none" strike="noStrike" cap="none" normalizeH="0" baseline="0" dirty="0" smtClean="0">
                          <a:ln>
                            <a:noFill/>
                          </a:ln>
                          <a:solidFill>
                            <a:schemeClr val="tx1"/>
                          </a:solidFill>
                          <a:effectLst/>
                          <a:latin typeface="Times New Roman" pitchFamily="18" charset="0"/>
                          <a:cs typeface="Times New Roman" pitchFamily="18" charset="0"/>
                        </a:rPr>
                        <a:t>الانتهاء من النشاطات والمخرجات في وقتها المحدد.</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400" b="0" i="0" u="none" strike="noStrike" cap="none" normalizeH="0" baseline="0" dirty="0" smtClean="0">
                          <a:ln>
                            <a:noFill/>
                          </a:ln>
                          <a:solidFill>
                            <a:schemeClr val="tx1"/>
                          </a:solidFill>
                          <a:effectLst/>
                          <a:latin typeface="Times New Roman" pitchFamily="18" charset="0"/>
                          <a:cs typeface="Times New Roman" pitchFamily="18" charset="0"/>
                        </a:rPr>
                        <a:t>الإدارة الفعالة للمعرفة والفرص.</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r>
              <a:tr h="1665880">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bg1"/>
                          </a:solidFill>
                          <a:effectLst/>
                          <a:latin typeface="Times New Roman" pitchFamily="18" charset="0"/>
                          <a:cs typeface="Times New Roman" pitchFamily="18" charset="0"/>
                        </a:rPr>
                        <a:t>مرحلة 7 </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600" b="1" i="0" u="none" strike="noStrike" cap="none" normalizeH="0" baseline="0" dirty="0" smtClean="0">
                          <a:ln>
                            <a:noFill/>
                          </a:ln>
                          <a:solidFill>
                            <a:schemeClr val="bg1"/>
                          </a:solidFill>
                          <a:effectLst/>
                          <a:latin typeface="Times New Roman" pitchFamily="18" charset="0"/>
                          <a:cs typeface="Times New Roman" pitchFamily="18" charset="0"/>
                        </a:rPr>
                        <a:t>التقويم </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400" b="0" i="0" u="none" strike="noStrike" cap="none" normalizeH="0" baseline="0" dirty="0" smtClean="0">
                          <a:ln>
                            <a:noFill/>
                          </a:ln>
                          <a:solidFill>
                            <a:schemeClr val="tx1"/>
                          </a:solidFill>
                          <a:effectLst/>
                          <a:latin typeface="Times New Roman" pitchFamily="18" charset="0"/>
                          <a:cs typeface="Times New Roman" pitchFamily="18" charset="0"/>
                        </a:rPr>
                        <a:t>الانتهاء من النشاطات والمخرجات في وقتها المحدد.</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400" b="0" i="0" u="none" strike="noStrike" cap="none" normalizeH="0" baseline="0" dirty="0" smtClean="0">
                          <a:ln>
                            <a:noFill/>
                          </a:ln>
                          <a:solidFill>
                            <a:schemeClr val="tx1"/>
                          </a:solidFill>
                          <a:effectLst/>
                          <a:latin typeface="Times New Roman" pitchFamily="18" charset="0"/>
                          <a:cs typeface="Times New Roman" pitchFamily="18" charset="0"/>
                        </a:rPr>
                        <a:t>الإدارة الفعالة للمعرفة والفرص.</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endParaRPr kumimoji="0" lang="ar-EG"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r>
            </a:tbl>
          </a:graphicData>
        </a:graphic>
      </p:graphicFrame>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1057712" y="124510"/>
            <a:ext cx="70104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en-US" altLang="ja-JP" sz="3200" b="0" dirty="0" smtClean="0">
                <a:solidFill>
                  <a:schemeClr val="tx1"/>
                </a:solidFill>
              </a:rPr>
              <a:t/>
            </a:r>
            <a:br>
              <a:rPr lang="en-US" altLang="ja-JP" sz="3200" b="0" dirty="0" smtClean="0">
                <a:solidFill>
                  <a:schemeClr val="tx1"/>
                </a:solidFill>
              </a:rPr>
            </a:br>
            <a:r>
              <a:rPr lang="ar-EG" altLang="ja-JP" sz="3200" b="0" dirty="0" smtClean="0">
                <a:solidFill>
                  <a:schemeClr val="tx1"/>
                </a:solidFill>
              </a:rPr>
              <a:t>خطوة 2: تحديد مصادر البيانات وأساليب جمعها</a:t>
            </a:r>
            <a:endParaRPr lang="en-US" altLang="ja-JP" sz="3200" b="0" dirty="0">
              <a:solidFill>
                <a:schemeClr val="tx1"/>
              </a:solidFill>
            </a:endParaRPr>
          </a:p>
        </p:txBody>
      </p:sp>
      <p:sp>
        <p:nvSpPr>
          <p:cNvPr id="87043" name="Rectangle 3"/>
          <p:cNvSpPr>
            <a:spLocks noGrp="1" noChangeArrowheads="1"/>
          </p:cNvSpPr>
          <p:nvPr>
            <p:ph type="body" idx="1"/>
          </p:nvPr>
        </p:nvSpPr>
        <p:spPr>
          <a:xfrm>
            <a:off x="1346579" y="1677538"/>
            <a:ext cx="6781800" cy="3429000"/>
          </a:xfrm>
        </p:spPr>
        <p:txBody>
          <a:bodyPr/>
          <a:lstStyle/>
          <a:p>
            <a:pPr algn="r" rtl="1">
              <a:buClrTx/>
              <a:buSzPct val="100000"/>
              <a:buFont typeface="Arial" pitchFamily="34" charset="0"/>
              <a:buChar char="•"/>
            </a:pPr>
            <a:r>
              <a:rPr lang="ar-EG" b="0" dirty="0" smtClean="0">
                <a:solidFill>
                  <a:schemeClr val="tx1"/>
                </a:solidFill>
              </a:rPr>
              <a:t>مسح باستمارة استبيان</a:t>
            </a:r>
            <a:endParaRPr lang="en-US" b="0" dirty="0" smtClean="0">
              <a:solidFill>
                <a:schemeClr val="tx1"/>
              </a:solidFill>
            </a:endParaRPr>
          </a:p>
          <a:p>
            <a:pPr algn="r" rtl="1">
              <a:buClrTx/>
              <a:buSzPct val="100000"/>
              <a:buFont typeface="Arial" pitchFamily="34" charset="0"/>
              <a:buChar char="•"/>
            </a:pPr>
            <a:r>
              <a:rPr lang="ar-EG" b="0" dirty="0" smtClean="0">
                <a:solidFill>
                  <a:schemeClr val="tx1"/>
                </a:solidFill>
              </a:rPr>
              <a:t>المقابلة الشخصية </a:t>
            </a:r>
            <a:endParaRPr lang="en-US" b="0" dirty="0" smtClean="0">
              <a:solidFill>
                <a:schemeClr val="tx1"/>
              </a:solidFill>
            </a:endParaRPr>
          </a:p>
          <a:p>
            <a:pPr algn="r" rtl="1">
              <a:buClrTx/>
              <a:buSzPct val="100000"/>
              <a:buFont typeface="Arial" pitchFamily="34" charset="0"/>
              <a:buChar char="•"/>
            </a:pPr>
            <a:r>
              <a:rPr lang="ar-EG" b="0" dirty="0" smtClean="0">
                <a:solidFill>
                  <a:schemeClr val="tx1"/>
                </a:solidFill>
              </a:rPr>
              <a:t>الحوار الهاتفي</a:t>
            </a:r>
            <a:endParaRPr lang="en-US" b="0" dirty="0" smtClean="0">
              <a:solidFill>
                <a:schemeClr val="tx1"/>
              </a:solidFill>
            </a:endParaRPr>
          </a:p>
          <a:p>
            <a:pPr algn="r" rtl="1">
              <a:buClrTx/>
              <a:buSzPct val="100000"/>
              <a:buFont typeface="Arial" pitchFamily="34" charset="0"/>
              <a:buChar char="•"/>
            </a:pPr>
            <a:r>
              <a:rPr lang="ar-EG" b="0" dirty="0" smtClean="0">
                <a:solidFill>
                  <a:schemeClr val="tx1"/>
                </a:solidFill>
              </a:rPr>
              <a:t>بعض الأساليب الجماعية</a:t>
            </a:r>
            <a:endParaRPr lang="en-US" b="0" dirty="0" smtClean="0">
              <a:solidFill>
                <a:schemeClr val="tx1"/>
              </a:solidFill>
            </a:endParaRPr>
          </a:p>
          <a:p>
            <a:pPr algn="r" rtl="1">
              <a:buClrTx/>
              <a:buSzPct val="100000"/>
              <a:buFont typeface="Arial" pitchFamily="34" charset="0"/>
              <a:buChar char="•"/>
            </a:pPr>
            <a:r>
              <a:rPr lang="ar-EG" b="0" dirty="0" smtClean="0">
                <a:solidFill>
                  <a:schemeClr val="tx1"/>
                </a:solidFill>
              </a:rPr>
              <a:t>مراجعة الوثائق والمستندات</a:t>
            </a:r>
            <a:endParaRPr lang="en-US" b="0" dirty="0" smtClean="0">
              <a:solidFill>
                <a:schemeClr val="tx1"/>
              </a:solidFill>
            </a:endParaRPr>
          </a:p>
          <a:p>
            <a:pPr algn="r" rtl="1">
              <a:buClrTx/>
              <a:buSzPct val="100000"/>
              <a:buFont typeface="Arial" pitchFamily="34" charset="0"/>
              <a:buChar char="•"/>
            </a:pPr>
            <a:endParaRPr lang="en-US" b="0" dirty="0" smtClean="0">
              <a:solidFill>
                <a:schemeClr val="tx1"/>
              </a:solidFill>
            </a:endParaRPr>
          </a:p>
          <a:p>
            <a:pPr algn="r" rtl="1">
              <a:buClrTx/>
              <a:buSzPct val="100000"/>
              <a:buFont typeface="Arial" pitchFamily="34" charset="0"/>
              <a:buChar char="•"/>
            </a:pPr>
            <a:endParaRPr lang="en-US" b="0" dirty="0" smtClean="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47650" y="1085850"/>
          <a:ext cx="7449687" cy="5638800"/>
        </p:xfrm>
        <a:graphic>
          <a:graphicData uri="http://schemas.openxmlformats.org/drawingml/2006/table">
            <a:tbl>
              <a:tblPr rtl="1"/>
              <a:tblGrid>
                <a:gridCol w="7449687"/>
              </a:tblGrid>
              <a:tr h="660400">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000" b="1" i="0" u="none" strike="noStrike" cap="none" normalizeH="0" baseline="0" dirty="0" smtClean="0">
                          <a:ln>
                            <a:noFill/>
                          </a:ln>
                          <a:solidFill>
                            <a:schemeClr val="tx1"/>
                          </a:solidFill>
                          <a:effectLst/>
                          <a:latin typeface="Times New Roman" pitchFamily="18" charset="0"/>
                          <a:cs typeface="Times New Roman" pitchFamily="18" charset="0"/>
                        </a:rPr>
                        <a:t>مسح باستمارة استبيان</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000" b="0" i="0" u="none" strike="noStrike" cap="none" normalizeH="0" baseline="0" dirty="0" smtClean="0">
                          <a:ln>
                            <a:noFill/>
                          </a:ln>
                          <a:solidFill>
                            <a:schemeClr val="tx1"/>
                          </a:solidFill>
                          <a:effectLst/>
                          <a:latin typeface="Times New Roman" pitchFamily="18" charset="0"/>
                          <a:cs typeface="Times New Roman" pitchFamily="18" charset="0"/>
                        </a:rPr>
                        <a:t>يتم توزيعها – أو إتاحتها على شبكة الإنترنت – إلى عدد من الأفراد الذين يتم اختيارهم.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000" b="0" i="0" u="none" strike="noStrike" cap="none" normalizeH="0" baseline="0" dirty="0" smtClean="0">
                          <a:ln>
                            <a:noFill/>
                          </a:ln>
                          <a:solidFill>
                            <a:schemeClr val="tx1"/>
                          </a:solidFill>
                          <a:effectLst/>
                          <a:latin typeface="Times New Roman" pitchFamily="18" charset="0"/>
                          <a:cs typeface="Times New Roman" pitchFamily="18" charset="0"/>
                        </a:rPr>
                        <a:t>يملأ الأفراد هذه الاستمارة ثم يعيدونها مكتوبة أو يسلمونها على الإنترنت.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5950" marR="4595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84238">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000" b="1" i="0" u="none" strike="noStrike" cap="none" normalizeH="0" baseline="0" dirty="0" smtClean="0">
                          <a:ln>
                            <a:noFill/>
                          </a:ln>
                          <a:solidFill>
                            <a:schemeClr val="tx1"/>
                          </a:solidFill>
                          <a:effectLst/>
                          <a:latin typeface="Times New Roman" pitchFamily="18" charset="0"/>
                          <a:cs typeface="Times New Roman" pitchFamily="18" charset="0"/>
                        </a:rPr>
                        <a:t>المقابلة الشخصية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000" b="0" i="0" u="none" strike="noStrike" cap="none" normalizeH="0" baseline="0" dirty="0" smtClean="0">
                          <a:ln>
                            <a:noFill/>
                          </a:ln>
                          <a:solidFill>
                            <a:schemeClr val="tx1"/>
                          </a:solidFill>
                          <a:effectLst/>
                          <a:latin typeface="Times New Roman" pitchFamily="18" charset="0"/>
                          <a:cs typeface="Times New Roman" pitchFamily="18" charset="0"/>
                        </a:rPr>
                        <a:t>يطرح الشخص الذي يدير الحوار الأسئلة عادة متبع دليل استرشادي أو بروتوكول محدد.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000" b="0" i="0" u="none" strike="noStrike" cap="none" normalizeH="0" baseline="0" dirty="0" smtClean="0">
                          <a:ln>
                            <a:noFill/>
                          </a:ln>
                          <a:solidFill>
                            <a:schemeClr val="tx1"/>
                          </a:solidFill>
                          <a:effectLst/>
                          <a:latin typeface="Times New Roman" pitchFamily="18" charset="0"/>
                          <a:cs typeface="Times New Roman" pitchFamily="18" charset="0"/>
                        </a:rPr>
                        <a:t>يسجل من يطرح الأسئلة الإجابات.</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5950" marR="4595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84238">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000" b="1" i="0" u="none" strike="noStrike" cap="none" normalizeH="0" baseline="0" smtClean="0">
                          <a:ln>
                            <a:noFill/>
                          </a:ln>
                          <a:solidFill>
                            <a:schemeClr val="tx1"/>
                          </a:solidFill>
                          <a:effectLst/>
                          <a:latin typeface="Times New Roman" pitchFamily="18" charset="0"/>
                          <a:cs typeface="Times New Roman" pitchFamily="18" charset="0"/>
                        </a:rPr>
                        <a:t>الحوار الهاتفي</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000" b="0" i="0" u="none" strike="noStrike" cap="none" normalizeH="0" baseline="0" smtClean="0">
                          <a:ln>
                            <a:noFill/>
                          </a:ln>
                          <a:solidFill>
                            <a:schemeClr val="tx1"/>
                          </a:solidFill>
                          <a:effectLst/>
                          <a:latin typeface="Times New Roman" pitchFamily="18" charset="0"/>
                          <a:cs typeface="Times New Roman" pitchFamily="18" charset="0"/>
                        </a:rPr>
                        <a:t>يطرح الشخص الذي يدير الحوار الأسئلة عادة متبع دليل استرشادي أو بروتوكول محدد. </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000" b="0" i="0" u="none" strike="noStrike" cap="none" normalizeH="0" baseline="0" smtClean="0">
                          <a:ln>
                            <a:noFill/>
                          </a:ln>
                          <a:solidFill>
                            <a:schemeClr val="tx1"/>
                          </a:solidFill>
                          <a:effectLst/>
                          <a:latin typeface="Times New Roman" pitchFamily="18" charset="0"/>
                          <a:cs typeface="Times New Roman" pitchFamily="18" charset="0"/>
                        </a:rPr>
                        <a:t>سجل من يطرح الأسئلة الإجابات.</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45950" marR="4595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27188">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000" b="1" i="0" u="none" strike="noStrike" cap="none" normalizeH="0" baseline="0" dirty="0" smtClean="0">
                          <a:ln>
                            <a:noFill/>
                          </a:ln>
                          <a:solidFill>
                            <a:schemeClr val="tx1"/>
                          </a:solidFill>
                          <a:effectLst/>
                          <a:latin typeface="Times New Roman" pitchFamily="18" charset="0"/>
                          <a:cs typeface="Times New Roman" pitchFamily="18" charset="0"/>
                        </a:rPr>
                        <a:t>بعض الأساليب الجماعية (الحوار، ورشة العمل مع ميسر، المجموعة النقاشية البؤرية)</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000" b="0" i="0" u="none" strike="noStrike" cap="none" normalizeH="0" baseline="0" dirty="0" smtClean="0">
                          <a:ln>
                            <a:noFill/>
                          </a:ln>
                          <a:solidFill>
                            <a:schemeClr val="tx1"/>
                          </a:solidFill>
                          <a:effectLst/>
                          <a:latin typeface="Times New Roman" pitchFamily="18" charset="0"/>
                          <a:cs typeface="Times New Roman" pitchFamily="18" charset="0"/>
                        </a:rPr>
                        <a:t>تتضمن هذه الأساليب نقاش مع المجموعة لقضية أو موضوع سبق تحديده إما مع المجموعة بشكل مباشر أو من خلال الهاتف.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000" b="0" i="0" u="none" strike="noStrike" cap="none" normalizeH="0" baseline="0" dirty="0" smtClean="0">
                          <a:ln>
                            <a:noFill/>
                          </a:ln>
                          <a:solidFill>
                            <a:schemeClr val="tx1"/>
                          </a:solidFill>
                          <a:effectLst/>
                          <a:latin typeface="Times New Roman" pitchFamily="18" charset="0"/>
                          <a:cs typeface="Times New Roman" pitchFamily="18" charset="0"/>
                        </a:rPr>
                        <a:t>عادة يحمل  أفراد المجموعة بعض السمات المشتركة.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000" b="0" i="0" u="none" strike="noStrike" cap="none" normalizeH="0" baseline="0" dirty="0" smtClean="0">
                          <a:ln>
                            <a:noFill/>
                          </a:ln>
                          <a:solidFill>
                            <a:schemeClr val="tx1"/>
                          </a:solidFill>
                          <a:effectLst/>
                          <a:latin typeface="Times New Roman" pitchFamily="18" charset="0"/>
                          <a:cs typeface="Times New Roman" pitchFamily="18" charset="0"/>
                        </a:rPr>
                        <a:t>يتولى الميسر أو مدير الجلسة إرشاد المجموعة وقيادتها.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000" b="0" i="0" u="none" strike="noStrike" cap="none" normalizeH="0" baseline="0" dirty="0" smtClean="0">
                          <a:ln>
                            <a:noFill/>
                          </a:ln>
                          <a:solidFill>
                            <a:schemeClr val="tx1"/>
                          </a:solidFill>
                          <a:effectLst/>
                          <a:latin typeface="Times New Roman" pitchFamily="18" charset="0"/>
                          <a:cs typeface="Times New Roman" pitchFamily="18" charset="0"/>
                        </a:rPr>
                        <a:t>يتولى الميسر المساعد تدوين/ تسجيل الإجابات.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5950" marR="4595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74700">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000" b="1" i="0" u="none" strike="noStrike" cap="none" normalizeH="0" baseline="0" dirty="0" smtClean="0">
                          <a:ln>
                            <a:noFill/>
                          </a:ln>
                          <a:solidFill>
                            <a:schemeClr val="tx1"/>
                          </a:solidFill>
                          <a:effectLst/>
                          <a:latin typeface="Times New Roman" pitchFamily="18" charset="0"/>
                          <a:cs typeface="Times New Roman" pitchFamily="18" charset="0"/>
                        </a:rPr>
                        <a:t>مراجعة الوثائق والمستندات</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000" b="0" i="0" u="none" strike="noStrike" cap="none" normalizeH="0" baseline="0" dirty="0" smtClean="0">
                          <a:ln>
                            <a:noFill/>
                          </a:ln>
                          <a:solidFill>
                            <a:schemeClr val="tx1"/>
                          </a:solidFill>
                          <a:effectLst/>
                          <a:latin typeface="Times New Roman" pitchFamily="18" charset="0"/>
                          <a:cs typeface="Times New Roman" pitchFamily="18" charset="0"/>
                        </a:rPr>
                        <a:t>يراجع الباحثون المستندات ويحددون المعلومات ذات الصلة.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Tx/>
                        <a:buNone/>
                        <a:tabLst/>
                      </a:pPr>
                      <a:r>
                        <a:rPr kumimoji="0" lang="ar-EG" sz="1000" b="0" i="0" u="none" strike="noStrike" cap="none" normalizeH="0" baseline="0" dirty="0" smtClean="0">
                          <a:ln>
                            <a:noFill/>
                          </a:ln>
                          <a:solidFill>
                            <a:schemeClr val="tx1"/>
                          </a:solidFill>
                          <a:effectLst/>
                          <a:latin typeface="Times New Roman" pitchFamily="18" charset="0"/>
                          <a:cs typeface="Times New Roman" pitchFamily="18" charset="0"/>
                        </a:rPr>
                        <a:t>يتتبعون المعلومات التي حصلوا عليها من تلك الوثائق.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5950" marR="4595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2"/>
          <p:cNvSpPr>
            <a:spLocks noGrp="1" noChangeArrowheads="1"/>
          </p:cNvSpPr>
          <p:nvPr>
            <p:ph type="title"/>
          </p:nvPr>
        </p:nvSpPr>
        <p:spPr>
          <a:xfrm>
            <a:off x="1057712" y="124510"/>
            <a:ext cx="70104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en-US" altLang="ja-JP" sz="3200" b="0" dirty="0" smtClean="0">
                <a:solidFill>
                  <a:schemeClr val="tx1"/>
                </a:solidFill>
              </a:rPr>
              <a:t/>
            </a:r>
            <a:br>
              <a:rPr lang="en-US" altLang="ja-JP" sz="3200" b="0" dirty="0" smtClean="0">
                <a:solidFill>
                  <a:schemeClr val="tx1"/>
                </a:solidFill>
              </a:rPr>
            </a:br>
            <a:r>
              <a:rPr lang="ar-EG" altLang="ja-JP" sz="3200" b="0" dirty="0" smtClean="0">
                <a:solidFill>
                  <a:schemeClr val="tx1"/>
                </a:solidFill>
              </a:rPr>
              <a:t>خطوة 2: تحديد مصادر البيانات وأساليب جمعها</a:t>
            </a:r>
            <a:endParaRPr lang="en-US" altLang="ja-JP" sz="3200" b="0" dirty="0">
              <a:solidFill>
                <a:schemeClr val="tx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58800" y="1655364"/>
          <a:ext cx="7759700" cy="4417890"/>
        </p:xfrm>
        <a:graphic>
          <a:graphicData uri="http://schemas.openxmlformats.org/drawingml/2006/table">
            <a:tbl>
              <a:tblPr/>
              <a:tblGrid>
                <a:gridCol w="7759700"/>
              </a:tblGrid>
              <a:tr h="4417890">
                <a:tc>
                  <a:txBody>
                    <a:bodyPr/>
                    <a:lstStyle/>
                    <a:p>
                      <a:pPr marL="0" marR="0" lvl="0" indent="0" algn="justLow" defTabSz="914400" rtl="1" eaLnBrk="1" fontAlgn="base" latinLnBrk="0" hangingPunct="1">
                        <a:lnSpc>
                          <a:spcPct val="100000"/>
                        </a:lnSpc>
                        <a:spcBef>
                          <a:spcPts val="1000"/>
                        </a:spcBef>
                        <a:spcAft>
                          <a:spcPts val="1000"/>
                        </a:spcAft>
                        <a:buClrTx/>
                        <a:buSzTx/>
                        <a:buFontTx/>
                        <a:buNone/>
                        <a:tabLst>
                          <a:tab pos="4483100" algn="r"/>
                        </a:tabLst>
                      </a:pPr>
                      <a:r>
                        <a:rPr kumimoji="0" lang="ar-EG" sz="1600" b="1" i="0" u="none" strike="noStrike" cap="none" normalizeH="0" baseline="0" dirty="0" smtClean="0">
                          <a:ln>
                            <a:noFill/>
                          </a:ln>
                          <a:solidFill>
                            <a:schemeClr val="tx1"/>
                          </a:solidFill>
                          <a:effectLst/>
                          <a:latin typeface="Times New Roman" pitchFamily="18" charset="0"/>
                          <a:cs typeface="Times New Roman" pitchFamily="18" charset="0"/>
                        </a:rPr>
                        <a:t>استخدم البريد العادي أو جهاز الفاكس في إرسال استمارة الاستبيان في الحالات الآتية: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tab pos="4483100" algn="r"/>
                        </a:tabLst>
                      </a:pPr>
                      <a:r>
                        <a:rPr kumimoji="0" lang="ar-EG" sz="1600" b="0" i="0" u="none" strike="noStrike" cap="none" normalizeH="0" baseline="0" dirty="0" smtClean="0">
                          <a:ln>
                            <a:noFill/>
                          </a:ln>
                          <a:solidFill>
                            <a:schemeClr val="tx1"/>
                          </a:solidFill>
                          <a:effectLst/>
                          <a:latin typeface="Times New Roman" pitchFamily="18" charset="0"/>
                          <a:cs typeface="Times New Roman" pitchFamily="18" charset="0"/>
                        </a:rPr>
                        <a:t>عندما يكون العدد المستهدف كبير للغاية (مثلاً أكثر من 200 شخص)</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tab pos="4483100" algn="r"/>
                        </a:tabLst>
                      </a:pPr>
                      <a:r>
                        <a:rPr kumimoji="0" lang="ar-EG" sz="1600" b="0" i="0" u="none" strike="noStrike" cap="none" normalizeH="0" baseline="0" dirty="0" smtClean="0">
                          <a:ln>
                            <a:noFill/>
                          </a:ln>
                          <a:solidFill>
                            <a:schemeClr val="tx1"/>
                          </a:solidFill>
                          <a:effectLst/>
                          <a:latin typeface="Times New Roman" pitchFamily="18" charset="0"/>
                          <a:cs typeface="Times New Roman" pitchFamily="18" charset="0"/>
                        </a:rPr>
                        <a:t>عندما تطلب قدراً كبيراً من البيانات المقسمة إلى فئات</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tab pos="4483100" algn="r"/>
                        </a:tabLst>
                      </a:pPr>
                      <a:r>
                        <a:rPr kumimoji="0" lang="ar-EG" sz="1600" b="0" i="0" u="none" strike="noStrike" cap="none" normalizeH="0" baseline="0" dirty="0" smtClean="0">
                          <a:ln>
                            <a:noFill/>
                          </a:ln>
                          <a:solidFill>
                            <a:schemeClr val="tx1"/>
                          </a:solidFill>
                          <a:effectLst/>
                          <a:latin typeface="Times New Roman" pitchFamily="18" charset="0"/>
                          <a:cs typeface="Times New Roman" pitchFamily="18" charset="0"/>
                        </a:rPr>
                        <a:t>عندما تطلب البيانات الكمية والإحصائية</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tab pos="4483100" algn="r"/>
                        </a:tabLst>
                      </a:pPr>
                      <a:r>
                        <a:rPr kumimoji="0" lang="ar-EG" sz="1600" b="0" i="0" u="none" strike="noStrike" cap="none" normalizeH="0" baseline="0" dirty="0" smtClean="0">
                          <a:ln>
                            <a:noFill/>
                          </a:ln>
                          <a:solidFill>
                            <a:schemeClr val="tx1"/>
                          </a:solidFill>
                          <a:effectLst/>
                          <a:latin typeface="Times New Roman" pitchFamily="18" charset="0"/>
                          <a:cs typeface="Times New Roman" pitchFamily="18" charset="0"/>
                        </a:rPr>
                        <a:t>عندما ترغب في فحص استجابة بعض المجموعات الفرعية المحددة مثل الذكور والإناث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tab pos="4483100" algn="r"/>
                        </a:tabLst>
                      </a:pPr>
                      <a:r>
                        <a:rPr kumimoji="0" lang="ar-EG" sz="1600" b="0" i="0" u="none" strike="noStrike" cap="none" normalizeH="0" baseline="0" dirty="0" smtClean="0">
                          <a:ln>
                            <a:noFill/>
                          </a:ln>
                          <a:solidFill>
                            <a:schemeClr val="tx1"/>
                          </a:solidFill>
                          <a:effectLst/>
                          <a:latin typeface="Times New Roman" pitchFamily="18" charset="0"/>
                          <a:cs typeface="Times New Roman" pitchFamily="18" charset="0"/>
                        </a:rPr>
                        <a:t>عندما تكون الجماعة المستهدفة في أماكن متفرقة</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tab pos="4483100" algn="r"/>
                        </a:tabLst>
                      </a:pPr>
                      <a:r>
                        <a:rPr kumimoji="0" lang="ar-EG" sz="1600" b="0" i="0" u="none" strike="noStrike" cap="none" normalizeH="0" baseline="0" dirty="0" smtClean="0">
                          <a:ln>
                            <a:noFill/>
                          </a:ln>
                          <a:solidFill>
                            <a:schemeClr val="tx1"/>
                          </a:solidFill>
                          <a:effectLst/>
                          <a:latin typeface="Times New Roman" pitchFamily="18" charset="0"/>
                          <a:cs typeface="Times New Roman" pitchFamily="18" charset="0"/>
                        </a:rPr>
                        <a:t>عندما ترغب في توضيح أهداف الفريق من خلال إشراك أعضاء الفريق في تمرين تطوير استمارة الاستبيان</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1" eaLnBrk="1" fontAlgn="base" latinLnBrk="0" hangingPunct="1">
                        <a:lnSpc>
                          <a:spcPct val="100000"/>
                        </a:lnSpc>
                        <a:spcBef>
                          <a:spcPts val="1000"/>
                        </a:spcBef>
                        <a:spcAft>
                          <a:spcPts val="1000"/>
                        </a:spcAft>
                        <a:buClrTx/>
                        <a:buSzTx/>
                        <a:buFont typeface="Symbol" pitchFamily="18" charset="2"/>
                        <a:buChar char=""/>
                        <a:tabLst>
                          <a:tab pos="4483100" algn="r"/>
                        </a:tabLst>
                      </a:pPr>
                      <a:r>
                        <a:rPr kumimoji="0" lang="ar-EG" sz="1600" b="0" i="0" u="none" strike="noStrike" cap="none" normalizeH="0" baseline="0" dirty="0" smtClean="0">
                          <a:ln>
                            <a:noFill/>
                          </a:ln>
                          <a:solidFill>
                            <a:schemeClr val="tx1"/>
                          </a:solidFill>
                          <a:effectLst/>
                          <a:latin typeface="Times New Roman" pitchFamily="18" charset="0"/>
                          <a:cs typeface="Times New Roman" pitchFamily="18" charset="0"/>
                        </a:rPr>
                        <a:t>عندما يتوافر لديك الأشخاص القادرين على معالجة وتحليل هذا النوع من البيانات بدقة</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378424" y="171142"/>
            <a:ext cx="6305076" cy="715962"/>
          </a:xfrm>
          <a:noFill/>
          <a:ln w="9525">
            <a:noFill/>
            <a:miter lim="800000"/>
            <a:headEnd/>
            <a:tailEnd/>
          </a:ln>
        </p:spPr>
        <p:txBody>
          <a:bodyPr vert="horz" wrap="square" lIns="91440" tIns="45720" rIns="91440" bIns="45720" numCol="1" anchor="ctr" anchorCtr="0" compatLnSpc="1">
            <a:prstTxWarp prst="textNoShape">
              <a:avLst/>
            </a:prstTxWarp>
          </a:bodyPr>
          <a:lstStyle/>
          <a:p>
            <a:r>
              <a:rPr lang="ar-SA" sz="3200" b="0" dirty="0" smtClean="0">
                <a:solidFill>
                  <a:schemeClr val="tx1"/>
                </a:solidFill>
              </a:rPr>
              <a:t>يركز الرصد والتقويم لعملية التقييم البيئي المتكامل وآثارها على</a:t>
            </a:r>
            <a:r>
              <a:rPr lang="ar-EG" sz="3200" b="0" dirty="0" smtClean="0">
                <a:solidFill>
                  <a:schemeClr val="tx1"/>
                </a:solidFill>
              </a:rPr>
              <a:t>:</a:t>
            </a:r>
            <a:endParaRPr lang="en-US" sz="3200" b="0" dirty="0" smtClean="0">
              <a:solidFill>
                <a:schemeClr val="tx1"/>
              </a:solidFill>
            </a:endParaRPr>
          </a:p>
        </p:txBody>
      </p:sp>
      <p:sp>
        <p:nvSpPr>
          <p:cNvPr id="24579" name="Content Placeholder 2"/>
          <p:cNvSpPr>
            <a:spLocks noGrp="1"/>
          </p:cNvSpPr>
          <p:nvPr>
            <p:ph idx="4294967295"/>
          </p:nvPr>
        </p:nvSpPr>
        <p:spPr>
          <a:xfrm>
            <a:off x="457200" y="2476500"/>
            <a:ext cx="8229600" cy="1905000"/>
          </a:xfrm>
        </p:spPr>
        <p:txBody>
          <a:bodyPr/>
          <a:lstStyle/>
          <a:p>
            <a:pPr algn="just" rtl="1" eaLnBrk="1" hangingPunct="1">
              <a:buClrTx/>
              <a:buSzPct val="100000"/>
              <a:buFont typeface="Arial" pitchFamily="34" charset="0"/>
              <a:buChar char="•"/>
              <a:tabLst>
                <a:tab pos="533400" algn="l"/>
              </a:tabLst>
            </a:pPr>
            <a:r>
              <a:rPr lang="ar-SA" b="0" dirty="0" smtClean="0">
                <a:solidFill>
                  <a:schemeClr val="tx1"/>
                </a:solidFill>
              </a:rPr>
              <a:t>الطريقة التي تم بها تنظيم عملية التق</a:t>
            </a:r>
            <a:r>
              <a:rPr lang="ar-BH" b="0" dirty="0" smtClean="0">
                <a:solidFill>
                  <a:schemeClr val="tx1"/>
                </a:solidFill>
              </a:rPr>
              <a:t>و</a:t>
            </a:r>
            <a:r>
              <a:rPr lang="ar-SA" b="0" dirty="0" smtClean="0">
                <a:solidFill>
                  <a:schemeClr val="tx1"/>
                </a:solidFill>
              </a:rPr>
              <a:t>يم لكي تحقق الآثار</a:t>
            </a:r>
            <a:r>
              <a:rPr lang="ar-EG" b="0" dirty="0" smtClean="0">
                <a:solidFill>
                  <a:schemeClr val="tx1"/>
                </a:solidFill>
              </a:rPr>
              <a:t> </a:t>
            </a:r>
            <a:r>
              <a:rPr lang="ar-SA" b="0" dirty="0" smtClean="0">
                <a:solidFill>
                  <a:schemeClr val="tx1"/>
                </a:solidFill>
              </a:rPr>
              <a:t>المرجوة على صنع السياسات. </a:t>
            </a:r>
            <a:endParaRPr lang="en-US" b="0" dirty="0" smtClean="0">
              <a:solidFill>
                <a:schemeClr val="tx1"/>
              </a:solidFill>
            </a:endParaRPr>
          </a:p>
          <a:p>
            <a:pPr algn="just" eaLnBrk="1" hangingPunct="1">
              <a:buSzPct val="100000"/>
              <a:tabLst>
                <a:tab pos="533400" algn="l"/>
              </a:tabLst>
            </a:pPr>
            <a:endParaRPr lang="en-US" dirty="0" smtClean="0"/>
          </a:p>
          <a:p>
            <a:pPr algn="just" eaLnBrk="1" hangingPunct="1">
              <a:buSzPct val="100000"/>
              <a:tabLst>
                <a:tab pos="533400" algn="l"/>
              </a:tabLst>
            </a:pPr>
            <a:endParaRPr lang="en-US" dirty="0" smtClean="0"/>
          </a:p>
          <a:p>
            <a:pPr algn="just" eaLnBrk="1" hangingPunct="1">
              <a:buSzPct val="100000"/>
              <a:tabLst>
                <a:tab pos="533400" algn="l"/>
              </a:tabLst>
            </a:pPr>
            <a:endParaRPr lang="en-US" dirty="0" smtClean="0"/>
          </a:p>
          <a:p>
            <a:pPr algn="just" eaLnBrk="1" hangingPunct="1">
              <a:buSzPct val="100000"/>
              <a:buFontTx/>
              <a:buNone/>
              <a:tabLst>
                <a:tab pos="533400" algn="l"/>
              </a:tabLst>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xEl>
                                              <p:charRg st="4294967295" end="4294967295"/>
                                            </p:txEl>
                                          </p:spTgt>
                                        </p:tgtEl>
                                        <p:attrNameLst>
                                          <p:attrName>style.visibility</p:attrName>
                                        </p:attrNameLst>
                                      </p:cBhvr>
                                      <p:to>
                                        <p:strVal val="visible"/>
                                      </p:to>
                                    </p:set>
                                    <p:animEffect transition="in" filter="fade">
                                      <p:cBhvr>
                                        <p:cTn id="7" dur="2000"/>
                                        <p:tgtEl>
                                          <p:spTgt spid="24578">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wipe(left)">
                                      <p:cBhvr>
                                        <p:cTn id="12"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a:xfrm>
            <a:off x="1168400" y="185738"/>
            <a:ext cx="62992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EG" altLang="ja-JP" sz="2800" b="0" dirty="0" smtClean="0">
                <a:solidFill>
                  <a:schemeClr val="tx1"/>
                </a:solidFill>
              </a:rPr>
              <a:t> نقاط استرشادية عند استخدام أساليب جمع البيانات الشائعة للتقييم الذاتي</a:t>
            </a:r>
            <a:r>
              <a:rPr lang="en-US" altLang="ja-JP" sz="2800" b="0" dirty="0" smtClean="0">
                <a:solidFill>
                  <a:schemeClr val="tx1"/>
                </a:solidFill>
              </a:rPr>
              <a:t> </a:t>
            </a:r>
            <a:r>
              <a:rPr lang="ar-EG" altLang="ja-JP" sz="2800" b="0" dirty="0" smtClean="0">
                <a:solidFill>
                  <a:schemeClr val="tx1"/>
                </a:solidFill>
              </a:rPr>
              <a:t>(يتبع)</a:t>
            </a:r>
            <a:endParaRPr lang="en-US" altLang="ja-JP" sz="2800" b="0" dirty="0" smtClean="0">
              <a:solidFill>
                <a:schemeClr val="tx1"/>
              </a:solidFill>
            </a:endParaRPr>
          </a:p>
        </p:txBody>
      </p:sp>
      <p:graphicFrame>
        <p:nvGraphicFramePr>
          <p:cNvPr id="4" name="Table 3"/>
          <p:cNvGraphicFramePr>
            <a:graphicFrameLocks noGrp="1"/>
          </p:cNvGraphicFramePr>
          <p:nvPr/>
        </p:nvGraphicFramePr>
        <p:xfrm>
          <a:off x="450564" y="1702944"/>
          <a:ext cx="8024694" cy="3947160"/>
        </p:xfrm>
        <a:graphic>
          <a:graphicData uri="http://schemas.openxmlformats.org/drawingml/2006/table">
            <a:tbl>
              <a:tblPr/>
              <a:tblGrid>
                <a:gridCol w="8024694"/>
              </a:tblGrid>
              <a:tr h="1217613">
                <a:tc>
                  <a:txBody>
                    <a:bodyPr/>
                    <a:lstStyle/>
                    <a:p>
                      <a:pPr algn="just" rtl="1"/>
                      <a:r>
                        <a:rPr lang="ar-EG" sz="1800" b="1" kern="1200" dirty="0" smtClean="0">
                          <a:solidFill>
                            <a:schemeClr val="tx1"/>
                          </a:solidFill>
                          <a:latin typeface="+mn-lt"/>
                          <a:ea typeface="+mn-ea"/>
                          <a:cs typeface="+mn-cs"/>
                        </a:rPr>
                        <a:t>استخدم البريد الإليكتروني أو الموقع على شبكة الإنترنت لتداول استمارة الاستبيان عند تحقق الشروط السابقة كلها إضافة إلى: </a:t>
                      </a:r>
                      <a:endParaRPr lang="en-US" sz="1800" kern="1200" dirty="0" smtClean="0">
                        <a:solidFill>
                          <a:schemeClr val="tx1"/>
                        </a:solidFill>
                        <a:latin typeface="+mn-lt"/>
                        <a:ea typeface="+mn-ea"/>
                        <a:cs typeface="+mn-cs"/>
                      </a:endParaRPr>
                    </a:p>
                    <a:p>
                      <a:pPr marL="0" marR="0" lvl="0" indent="0" algn="just" defTabSz="914400" rtl="1" eaLnBrk="1" fontAlgn="base" latinLnBrk="0" hangingPunct="1">
                        <a:lnSpc>
                          <a:spcPct val="100000"/>
                        </a:lnSpc>
                        <a:spcBef>
                          <a:spcPct val="0"/>
                        </a:spcBef>
                        <a:spcAft>
                          <a:spcPts val="600"/>
                        </a:spcAft>
                        <a:buClrTx/>
                        <a:buSzTx/>
                        <a:buFontTx/>
                        <a:buNone/>
                        <a:tabLst/>
                        <a:defRPr/>
                      </a:pPr>
                      <a:r>
                        <a:rPr kumimoji="0" lang="en-US" sz="1800" b="1" i="0" u="none" strike="noStrike" cap="none" normalizeH="0" baseline="0" dirty="0" smtClean="0">
                          <a:ln>
                            <a:noFill/>
                          </a:ln>
                          <a:solidFill>
                            <a:schemeClr val="tx1"/>
                          </a:solidFill>
                          <a:effectLst/>
                          <a:latin typeface="Arial" charset="0"/>
                          <a:ea typeface="MS PGothic" pitchFamily="34" charset="-128"/>
                          <a:cs typeface="Arial" charset="0"/>
                        </a:rPr>
                        <a:t>•  </a:t>
                      </a:r>
                      <a:r>
                        <a:rPr kumimoji="0" lang="ar-EG" sz="1800" b="1" i="0" u="none" strike="noStrike" cap="none" normalizeH="0" baseline="0" dirty="0" smtClean="0">
                          <a:ln>
                            <a:noFill/>
                          </a:ln>
                          <a:solidFill>
                            <a:schemeClr val="tx1"/>
                          </a:solidFill>
                          <a:effectLst/>
                          <a:latin typeface="Arial" charset="0"/>
                          <a:ea typeface="MS PGothic" pitchFamily="34" charset="-128"/>
                          <a:cs typeface="Arial" charset="0"/>
                        </a:rPr>
                        <a:t> </a:t>
                      </a:r>
                      <a:r>
                        <a:rPr lang="ar-EG" sz="1800" kern="1200" dirty="0" smtClean="0">
                          <a:solidFill>
                            <a:schemeClr val="tx1"/>
                          </a:solidFill>
                          <a:latin typeface="+mn-lt"/>
                          <a:ea typeface="+mn-ea"/>
                          <a:cs typeface="+mn-cs"/>
                        </a:rPr>
                        <a:t>توافر البرمجيات المناسبة والمعرفة الصحيحة للتعامل مع هذا الأسلوب</a:t>
                      </a:r>
                      <a:endParaRPr lang="en-US" sz="1800" kern="1200" dirty="0" smtClean="0">
                        <a:solidFill>
                          <a:schemeClr val="tx1"/>
                        </a:solidFill>
                        <a:latin typeface="+mn-lt"/>
                        <a:ea typeface="+mn-ea"/>
                        <a:cs typeface="+mn-cs"/>
                      </a:endParaRPr>
                    </a:p>
                    <a:p>
                      <a:pPr marL="0" marR="0" lvl="0" indent="0" algn="just" defTabSz="914400" rtl="1" eaLnBrk="1" fontAlgn="base" latinLnBrk="0" hangingPunct="1">
                        <a:lnSpc>
                          <a:spcPct val="100000"/>
                        </a:lnSpc>
                        <a:spcBef>
                          <a:spcPct val="0"/>
                        </a:spcBef>
                        <a:spcAft>
                          <a:spcPts val="600"/>
                        </a:spcAft>
                        <a:buClrTx/>
                        <a:buSzTx/>
                        <a:buFontTx/>
                        <a:buNone/>
                        <a:tabLst/>
                        <a:defRPr/>
                      </a:pPr>
                      <a:r>
                        <a:rPr kumimoji="0" lang="en-US" sz="1800" b="1" i="0" u="none" strike="noStrike" cap="none" normalizeH="0" baseline="0" dirty="0" smtClean="0">
                          <a:ln>
                            <a:noFill/>
                          </a:ln>
                          <a:solidFill>
                            <a:schemeClr val="tx1"/>
                          </a:solidFill>
                          <a:effectLst/>
                          <a:latin typeface="Arial" charset="0"/>
                          <a:ea typeface="MS PGothic" pitchFamily="34" charset="-128"/>
                          <a:cs typeface="Arial" charset="0"/>
                        </a:rPr>
                        <a:t> •  </a:t>
                      </a:r>
                      <a:r>
                        <a:rPr lang="ar-EG" sz="1800" kern="1200" dirty="0" smtClean="0">
                          <a:solidFill>
                            <a:schemeClr val="tx1"/>
                          </a:solidFill>
                          <a:latin typeface="+mn-lt"/>
                          <a:ea typeface="+mn-ea"/>
                          <a:cs typeface="+mn-cs"/>
                        </a:rPr>
                        <a:t>تمكن المجموعات المستهدفة من المستجيبين من القدرات التقنية التي تسمح لهم بتلقي وقراءة وإعادة استمارة    </a:t>
                      </a:r>
                    </a:p>
                    <a:p>
                      <a:pPr marL="0" marR="0" lvl="0" indent="0" algn="just" defTabSz="914400" rtl="1" eaLnBrk="1" fontAlgn="base" latinLnBrk="0" hangingPunct="1">
                        <a:lnSpc>
                          <a:spcPct val="100000"/>
                        </a:lnSpc>
                        <a:spcBef>
                          <a:spcPct val="0"/>
                        </a:spcBef>
                        <a:spcAft>
                          <a:spcPts val="600"/>
                        </a:spcAft>
                        <a:buClrTx/>
                        <a:buSzTx/>
                        <a:buFontTx/>
                        <a:buNone/>
                        <a:tabLst/>
                        <a:defRPr/>
                      </a:pPr>
                      <a:r>
                        <a:rPr lang="ar-EG" sz="1800" kern="1200" dirty="0" smtClean="0">
                          <a:solidFill>
                            <a:schemeClr val="tx1"/>
                          </a:solidFill>
                          <a:latin typeface="+mn-lt"/>
                          <a:ea typeface="+mn-ea"/>
                          <a:cs typeface="+mn-cs"/>
                        </a:rPr>
                        <a:t>   الاستبيان بهذه الطريقة</a:t>
                      </a:r>
                      <a:endParaRPr lang="en-US" sz="1800" kern="1200" dirty="0" smtClean="0">
                        <a:solidFill>
                          <a:schemeClr val="tx1"/>
                        </a:solidFill>
                        <a:latin typeface="+mn-lt"/>
                        <a:ea typeface="+mn-ea"/>
                        <a:cs typeface="+mn-cs"/>
                      </a:endParaRPr>
                    </a:p>
                    <a:p>
                      <a:pPr marL="0" marR="0" lvl="0" indent="0" algn="just" defTabSz="914400" rtl="1" eaLnBrk="1" fontAlgn="base" latinLnBrk="0" hangingPunct="1">
                        <a:lnSpc>
                          <a:spcPct val="100000"/>
                        </a:lnSpc>
                        <a:spcBef>
                          <a:spcPct val="0"/>
                        </a:spcBef>
                        <a:spcAft>
                          <a:spcPts val="600"/>
                        </a:spcAft>
                        <a:buClrTx/>
                        <a:buSzTx/>
                        <a:buFontTx/>
                        <a:buNone/>
                        <a:tabLst/>
                        <a:defRPr/>
                      </a:pPr>
                      <a:r>
                        <a:rPr kumimoji="0" lang="ar-EG" sz="1800" b="1" i="0" u="none" strike="noStrike" cap="none" normalizeH="0" baseline="0" dirty="0" smtClean="0">
                          <a:ln>
                            <a:noFill/>
                          </a:ln>
                          <a:solidFill>
                            <a:schemeClr val="tx1"/>
                          </a:solidFill>
                          <a:effectLst/>
                          <a:latin typeface="Arial" charset="0"/>
                          <a:ea typeface="MS PGothic" pitchFamily="34" charset="-128"/>
                          <a:cs typeface="Arial" charset="0"/>
                        </a:rPr>
                        <a:t> </a:t>
                      </a:r>
                      <a:r>
                        <a:rPr kumimoji="0" lang="en-US" sz="1800" b="1" i="0" u="none" strike="noStrike" cap="none" normalizeH="0" baseline="0" dirty="0" smtClean="0">
                          <a:ln>
                            <a:noFill/>
                          </a:ln>
                          <a:solidFill>
                            <a:schemeClr val="tx1"/>
                          </a:solidFill>
                          <a:effectLst/>
                          <a:latin typeface="Arial" charset="0"/>
                          <a:ea typeface="MS PGothic" pitchFamily="34" charset="-128"/>
                          <a:cs typeface="Arial" charset="0"/>
                        </a:rPr>
                        <a:t>• </a:t>
                      </a:r>
                      <a:r>
                        <a:rPr kumimoji="0" lang="ar-EG" sz="1800" b="1" i="0" u="none" strike="noStrike" cap="none" normalizeH="0" baseline="0" dirty="0" smtClean="0">
                          <a:ln>
                            <a:noFill/>
                          </a:ln>
                          <a:solidFill>
                            <a:schemeClr val="tx1"/>
                          </a:solidFill>
                          <a:effectLst/>
                          <a:latin typeface="Arial" charset="0"/>
                          <a:ea typeface="MS PGothic" pitchFamily="34" charset="-128"/>
                          <a:cs typeface="Arial" charset="0"/>
                        </a:rPr>
                        <a:t> </a:t>
                      </a:r>
                      <a:r>
                        <a:rPr lang="ar-EG" sz="1800" kern="1200" dirty="0" smtClean="0">
                          <a:solidFill>
                            <a:schemeClr val="tx1"/>
                          </a:solidFill>
                          <a:latin typeface="+mn-lt"/>
                          <a:ea typeface="+mn-ea"/>
                          <a:cs typeface="+mn-cs"/>
                        </a:rPr>
                        <a:t>الأخذ في الاعتبار عنصر الزمن </a:t>
                      </a:r>
                    </a:p>
                    <a:p>
                      <a:pPr marL="0" marR="0" lvl="0" indent="0" algn="just" defTabSz="914400" rtl="1" eaLnBrk="1" fontAlgn="base" latinLnBrk="0" hangingPunct="1">
                        <a:lnSpc>
                          <a:spcPct val="100000"/>
                        </a:lnSpc>
                        <a:spcBef>
                          <a:spcPct val="0"/>
                        </a:spcBef>
                        <a:spcAft>
                          <a:spcPts val="600"/>
                        </a:spcAft>
                        <a:buClrTx/>
                        <a:buSzTx/>
                        <a:buFontTx/>
                        <a:buNone/>
                        <a:tabLst/>
                        <a:defRPr/>
                      </a:pPr>
                      <a:r>
                        <a:rPr kumimoji="0" lang="ar-EG" sz="1800" b="1" i="0" u="none" strike="noStrike" cap="none" normalizeH="0" baseline="0" dirty="0" smtClean="0">
                          <a:ln>
                            <a:noFill/>
                          </a:ln>
                          <a:solidFill>
                            <a:schemeClr val="tx1"/>
                          </a:solidFill>
                          <a:effectLst/>
                          <a:latin typeface="Arial" charset="0"/>
                          <a:ea typeface="MS PGothic" pitchFamily="34" charset="-128"/>
                          <a:cs typeface="Arial" charset="0"/>
                        </a:rPr>
                        <a:t> </a:t>
                      </a:r>
                      <a:r>
                        <a:rPr kumimoji="0" lang="en-US" sz="1800" b="1" i="0" u="none" strike="noStrike" cap="none" normalizeH="0" baseline="0" dirty="0" smtClean="0">
                          <a:ln>
                            <a:noFill/>
                          </a:ln>
                          <a:solidFill>
                            <a:schemeClr val="tx1"/>
                          </a:solidFill>
                          <a:effectLst/>
                          <a:latin typeface="Arial" charset="0"/>
                          <a:ea typeface="MS PGothic" pitchFamily="34" charset="-128"/>
                          <a:cs typeface="Arial" charset="0"/>
                        </a:rPr>
                        <a:t> • </a:t>
                      </a:r>
                      <a:r>
                        <a:rPr lang="ar-EG" sz="1800" kern="1200" dirty="0" smtClean="0">
                          <a:solidFill>
                            <a:schemeClr val="tx1"/>
                          </a:solidFill>
                          <a:latin typeface="+mn-lt"/>
                          <a:ea typeface="+mn-ea"/>
                          <a:cs typeface="+mn-cs"/>
                        </a:rPr>
                        <a:t>رغبتك في إتاحة الفرصة لمن يريد أن يجيب بإجابات طويلة</a:t>
                      </a:r>
                      <a:endParaRPr kumimoji="0" lang="en-US" sz="1800" b="1" i="0" u="none" strike="noStrike" cap="none" normalizeH="0" baseline="0" dirty="0" smtClean="0">
                        <a:ln>
                          <a:noFill/>
                        </a:ln>
                        <a:solidFill>
                          <a:schemeClr val="tx1"/>
                        </a:solidFill>
                        <a:effectLst/>
                        <a:latin typeface="Arial" charset="0"/>
                        <a:ea typeface="MS PGothic" pitchFamily="34" charset="-128"/>
                        <a:cs typeface="Arial" charset="0"/>
                      </a:endParaRPr>
                    </a:p>
                    <a:p>
                      <a:pPr marL="95250" marR="0" lvl="0" indent="0" algn="just" defTabSz="914400" rtl="1" eaLnBrk="1" fontAlgn="base" latinLnBrk="0" hangingPunct="1">
                        <a:lnSpc>
                          <a:spcPct val="100000"/>
                        </a:lnSpc>
                        <a:spcBef>
                          <a:spcPct val="0"/>
                        </a:spcBef>
                        <a:spcAft>
                          <a:spcPts val="600"/>
                        </a:spcAft>
                        <a:buClrTx/>
                        <a:buSzTx/>
                        <a:buFont typeface="Arial" pitchFamily="34" charset="0"/>
                        <a:buChar char="•"/>
                        <a:tabLst/>
                        <a:defRPr/>
                      </a:pPr>
                      <a:r>
                        <a:rPr lang="ar-BH" sz="1800" kern="1200" dirty="0" smtClean="0">
                          <a:solidFill>
                            <a:schemeClr val="tx1"/>
                          </a:solidFill>
                          <a:latin typeface="+mn-lt"/>
                          <a:ea typeface="+mn-ea"/>
                          <a:cs typeface="+mn-cs"/>
                        </a:rPr>
                        <a:t>ال</a:t>
                      </a:r>
                      <a:r>
                        <a:rPr lang="ar-EG" sz="1800" kern="1200" dirty="0" smtClean="0">
                          <a:solidFill>
                            <a:schemeClr val="tx1"/>
                          </a:solidFill>
                          <a:latin typeface="+mn-lt"/>
                          <a:ea typeface="+mn-ea"/>
                          <a:cs typeface="+mn-cs"/>
                        </a:rPr>
                        <a:t>رغب</a:t>
                      </a:r>
                      <a:r>
                        <a:rPr lang="ar-BH" sz="1800" kern="1200" dirty="0" smtClean="0">
                          <a:solidFill>
                            <a:schemeClr val="tx1"/>
                          </a:solidFill>
                          <a:latin typeface="+mn-lt"/>
                          <a:ea typeface="+mn-ea"/>
                          <a:cs typeface="+mn-cs"/>
                        </a:rPr>
                        <a:t>ة</a:t>
                      </a:r>
                      <a:r>
                        <a:rPr lang="ar-EG" sz="1800" kern="1200" dirty="0" smtClean="0">
                          <a:solidFill>
                            <a:schemeClr val="tx1"/>
                          </a:solidFill>
                          <a:latin typeface="+mn-lt"/>
                          <a:ea typeface="+mn-ea"/>
                          <a:cs typeface="+mn-cs"/>
                        </a:rPr>
                        <a:t> في تقليص تكلفة الإنتاج والتوزيع</a:t>
                      </a:r>
                      <a:endParaRPr kumimoji="0" lang="en-US" sz="1800" b="1"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29497" marR="29497" marT="0" marB="0" horzOverflow="overflow">
                    <a:lnL>
                      <a:noFill/>
                    </a:lnL>
                    <a:lnR>
                      <a:noFill/>
                    </a:lnR>
                    <a:lnT>
                      <a:noFill/>
                    </a:lnT>
                    <a:lnB>
                      <a:noFill/>
                    </a:lnB>
                    <a:lnTlToBr>
                      <a:noFill/>
                    </a:lnTlToBr>
                    <a:lnBlToTr>
                      <a:noFill/>
                    </a:lnBlToTr>
                    <a:noFill/>
                  </a:tcPr>
                </a:tc>
              </a:tr>
              <a:tr h="920750">
                <a:tc>
                  <a:txBody>
                    <a:bodyPr/>
                    <a:lstStyle/>
                    <a:p>
                      <a:pPr algn="just" rtl="1"/>
                      <a:endParaRPr lang="ar-EG" sz="1800" b="1" kern="1200" dirty="0" smtClean="0">
                        <a:solidFill>
                          <a:schemeClr val="tx1"/>
                        </a:solidFill>
                        <a:latin typeface="+mn-lt"/>
                        <a:ea typeface="+mn-ea"/>
                        <a:cs typeface="+mn-cs"/>
                      </a:endParaRPr>
                    </a:p>
                    <a:p>
                      <a:pPr algn="just" rtl="1"/>
                      <a:r>
                        <a:rPr lang="ar-EG" sz="1800" b="1" kern="1200" dirty="0" smtClean="0">
                          <a:solidFill>
                            <a:schemeClr val="tx1"/>
                          </a:solidFill>
                          <a:latin typeface="+mn-lt"/>
                          <a:ea typeface="+mn-ea"/>
                          <a:cs typeface="+mn-cs"/>
                        </a:rPr>
                        <a:t>استخدام المقابلات الشخصية </a:t>
                      </a:r>
                      <a:endParaRPr lang="en-US" sz="1800" kern="1200" dirty="0" smtClean="0">
                        <a:solidFill>
                          <a:schemeClr val="tx1"/>
                        </a:solidFill>
                        <a:latin typeface="+mn-lt"/>
                        <a:ea typeface="+mn-ea"/>
                        <a:cs typeface="+mn-cs"/>
                      </a:endParaRPr>
                    </a:p>
                    <a:p>
                      <a:pPr marL="95250" lvl="0" indent="0" algn="just" rtl="1">
                        <a:buFont typeface="Arial" pitchFamily="34" charset="0"/>
                        <a:buChar char="•"/>
                      </a:pPr>
                      <a:r>
                        <a:rPr lang="ar-EG" sz="1800" kern="1200" dirty="0" smtClean="0">
                          <a:solidFill>
                            <a:schemeClr val="tx1"/>
                          </a:solidFill>
                          <a:latin typeface="+mn-lt"/>
                          <a:ea typeface="+mn-ea"/>
                          <a:cs typeface="+mn-cs"/>
                        </a:rPr>
                        <a:t> عندما يكون الجمهور المستهدف قليل (مثلاً أقل من 50)</a:t>
                      </a:r>
                      <a:endParaRPr lang="en-US" sz="1800" kern="1200" dirty="0" smtClean="0">
                        <a:solidFill>
                          <a:schemeClr val="tx1"/>
                        </a:solidFill>
                        <a:latin typeface="+mn-lt"/>
                        <a:ea typeface="+mn-ea"/>
                        <a:cs typeface="+mn-cs"/>
                      </a:endParaRPr>
                    </a:p>
                    <a:p>
                      <a:pPr marL="95250" lvl="0" indent="0" algn="just" rtl="1">
                        <a:buFont typeface="Arial" pitchFamily="34" charset="0"/>
                        <a:buChar char="•"/>
                      </a:pPr>
                      <a:r>
                        <a:rPr lang="ar-EG" sz="1800" kern="1200" dirty="0" smtClean="0">
                          <a:solidFill>
                            <a:schemeClr val="tx1"/>
                          </a:solidFill>
                          <a:latin typeface="+mn-lt"/>
                          <a:ea typeface="+mn-ea"/>
                          <a:cs typeface="+mn-cs"/>
                        </a:rPr>
                        <a:t> عندما تتطلب المعلومات عمقاً أكثر</a:t>
                      </a:r>
                      <a:endParaRPr lang="en-US" sz="1800" kern="1200" dirty="0" smtClean="0">
                        <a:solidFill>
                          <a:schemeClr val="tx1"/>
                        </a:solidFill>
                        <a:latin typeface="+mn-lt"/>
                        <a:ea typeface="+mn-ea"/>
                        <a:cs typeface="+mn-cs"/>
                      </a:endParaRPr>
                    </a:p>
                    <a:p>
                      <a:pPr marL="95250" indent="0" algn="just" rtl="1">
                        <a:buFont typeface="Arial" pitchFamily="34" charset="0"/>
                        <a:buChar char="•"/>
                        <a:tabLst>
                          <a:tab pos="7810500" algn="l"/>
                        </a:tabLst>
                      </a:pPr>
                      <a:r>
                        <a:rPr lang="ar-EG" sz="1800" kern="1200" baseline="0" dirty="0" smtClean="0">
                          <a:solidFill>
                            <a:schemeClr val="tx1"/>
                          </a:solidFill>
                          <a:latin typeface="+mn-lt"/>
                          <a:ea typeface="+mn-ea"/>
                          <a:cs typeface="+mn-cs"/>
                        </a:rPr>
                        <a:t> </a:t>
                      </a:r>
                      <a:r>
                        <a:rPr lang="ar-EG" sz="1800" kern="1200" dirty="0" smtClean="0">
                          <a:solidFill>
                            <a:schemeClr val="tx1"/>
                          </a:solidFill>
                          <a:latin typeface="+mn-lt"/>
                          <a:ea typeface="+mn-ea"/>
                          <a:cs typeface="+mn-cs"/>
                        </a:rPr>
                        <a:t>عندما تتوافر لك أسباب وجيهة تجعلك تعتقد أن الناس لن يردوا الاستمارة </a:t>
                      </a:r>
                      <a:r>
                        <a:rPr kumimoji="0" lang="en-US" sz="1800" b="1" i="0" u="none" strike="noStrike" cap="none" normalizeH="0" baseline="0" dirty="0" smtClean="0">
                          <a:ln>
                            <a:noFill/>
                          </a:ln>
                          <a:solidFill>
                            <a:schemeClr val="tx1"/>
                          </a:solidFill>
                          <a:effectLst/>
                          <a:latin typeface="Arial" charset="0"/>
                          <a:ea typeface="MS PGothic" pitchFamily="34" charset="-128"/>
                          <a:cs typeface="Arial" charset="0"/>
                        </a:rPr>
                        <a:t>.</a:t>
                      </a:r>
                      <a:endParaRPr kumimoji="0" lang="en-US" sz="1800" b="1"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29497" marR="29497"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62">
                                            <p:txEl>
                                              <p:charRg st="4294967295" end="4294967295"/>
                                            </p:txEl>
                                          </p:spTgt>
                                        </p:tgtEl>
                                        <p:attrNameLst>
                                          <p:attrName>style.visibility</p:attrName>
                                        </p:attrNameLst>
                                      </p:cBhvr>
                                      <p:to>
                                        <p:strVal val="visible"/>
                                      </p:to>
                                    </p:set>
                                    <p:animEffect transition="in" filter="fade">
                                      <p:cBhvr>
                                        <p:cTn id="7" dur="2000"/>
                                        <p:tgtEl>
                                          <p:spTgt spid="9216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63600" y="1422400"/>
          <a:ext cx="7112000" cy="3992880"/>
        </p:xfrm>
        <a:graphic>
          <a:graphicData uri="http://schemas.openxmlformats.org/drawingml/2006/table">
            <a:tbl>
              <a:tblPr/>
              <a:tblGrid>
                <a:gridCol w="7112000"/>
              </a:tblGrid>
              <a:tr h="723900">
                <a:tc>
                  <a:txBody>
                    <a:bodyPr/>
                    <a:lstStyle/>
                    <a:p>
                      <a:pPr algn="r" rtl="1"/>
                      <a:r>
                        <a:rPr lang="ar-EG" sz="1800" b="1" kern="1200" dirty="0" smtClean="0">
                          <a:solidFill>
                            <a:schemeClr val="tx1"/>
                          </a:solidFill>
                          <a:latin typeface="+mn-lt"/>
                          <a:ea typeface="+mn-ea"/>
                          <a:cs typeface="+mn-cs"/>
                        </a:rPr>
                        <a:t>استخدام الحوار الهاتفي: </a:t>
                      </a:r>
                      <a:endParaRPr lang="en-US" sz="1800" kern="1200" dirty="0" smtClean="0">
                        <a:solidFill>
                          <a:schemeClr val="tx1"/>
                        </a:solidFill>
                        <a:latin typeface="+mn-lt"/>
                        <a:ea typeface="+mn-ea"/>
                        <a:cs typeface="+mn-cs"/>
                      </a:endParaRPr>
                    </a:p>
                    <a:p>
                      <a:pPr lvl="0" algn="r" rtl="1"/>
                      <a:r>
                        <a:rPr kumimoji="0" lang="en-US" sz="2000" b="0" i="0" u="none" strike="noStrike" cap="none" normalizeH="0" baseline="0" dirty="0" smtClean="0">
                          <a:ln>
                            <a:noFill/>
                          </a:ln>
                          <a:solidFill>
                            <a:schemeClr val="tx1"/>
                          </a:solidFill>
                          <a:effectLst/>
                          <a:latin typeface="Arial" charset="0"/>
                          <a:ea typeface="MS PGothic" pitchFamily="34" charset="-128"/>
                          <a:cs typeface="Arial" charset="0"/>
                        </a:rPr>
                        <a:t>• </a:t>
                      </a:r>
                      <a:r>
                        <a:rPr kumimoji="0" lang="ar-EG" sz="2000" b="0" i="0" u="none" strike="noStrike" cap="none" normalizeH="0" baseline="0" dirty="0" smtClean="0">
                          <a:ln>
                            <a:noFill/>
                          </a:ln>
                          <a:solidFill>
                            <a:schemeClr val="tx1"/>
                          </a:solidFill>
                          <a:effectLst/>
                          <a:latin typeface="Arial" charset="0"/>
                          <a:ea typeface="MS PGothic" pitchFamily="34" charset="-128"/>
                          <a:cs typeface="Arial" charset="0"/>
                        </a:rPr>
                        <a:t>عندما</a:t>
                      </a:r>
                      <a:r>
                        <a:rPr lang="ar-EG" sz="1800" b="0" kern="1200" dirty="0" smtClean="0">
                          <a:solidFill>
                            <a:schemeClr val="tx1"/>
                          </a:solidFill>
                          <a:latin typeface="+mn-lt"/>
                          <a:ea typeface="+mn-ea"/>
                          <a:cs typeface="+mn-cs"/>
                        </a:rPr>
                        <a:t> </a:t>
                      </a:r>
                      <a:r>
                        <a:rPr lang="ar-EG" sz="1800" kern="1200" dirty="0" smtClean="0">
                          <a:solidFill>
                            <a:schemeClr val="tx1"/>
                          </a:solidFill>
                          <a:latin typeface="+mn-lt"/>
                          <a:ea typeface="+mn-ea"/>
                          <a:cs typeface="+mn-cs"/>
                        </a:rPr>
                        <a:t>يكون الجمهور المستهدف في مناطق متفرقة</a:t>
                      </a:r>
                      <a:endParaRPr lang="en-US" sz="1800" kern="1200" dirty="0" smtClean="0">
                        <a:solidFill>
                          <a:schemeClr val="tx1"/>
                        </a:solidFill>
                        <a:latin typeface="+mn-lt"/>
                        <a:ea typeface="+mn-ea"/>
                        <a:cs typeface="+mn-cs"/>
                      </a:endParaRPr>
                    </a:p>
                    <a:p>
                      <a:pPr marL="95250" indent="0" algn="r" rtl="1">
                        <a:buFont typeface="Arial" pitchFamily="34" charset="0"/>
                        <a:buChar char="•"/>
                      </a:pPr>
                      <a:r>
                        <a:rPr lang="ar-EG" sz="1800" kern="1200" dirty="0" smtClean="0">
                          <a:solidFill>
                            <a:schemeClr val="tx1"/>
                          </a:solidFill>
                          <a:latin typeface="+mn-lt"/>
                          <a:ea typeface="+mn-ea"/>
                          <a:cs typeface="+mn-cs"/>
                        </a:rPr>
                        <a:t>عندما يكون من المتاح إجراء هذا الحوار الهاتفي</a:t>
                      </a:r>
                    </a:p>
                    <a:p>
                      <a:pPr marL="95250" indent="0" algn="r" rtl="1">
                        <a:buFont typeface="Arial" pitchFamily="34" charset="0"/>
                        <a:buChar char="•"/>
                      </a:pPr>
                      <a:endParaRPr kumimoji="0" lang="en-US" sz="2000" b="1"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29497" marR="29497" marT="0" marB="0" horzOverflow="overflow">
                    <a:lnL>
                      <a:noFill/>
                    </a:lnL>
                    <a:lnR>
                      <a:noFill/>
                    </a:lnR>
                    <a:lnT>
                      <a:noFill/>
                    </a:lnT>
                    <a:lnB>
                      <a:noFill/>
                    </a:lnB>
                    <a:lnTlToBr>
                      <a:noFill/>
                    </a:lnTlToBr>
                    <a:lnBlToTr>
                      <a:noFill/>
                    </a:lnBlToTr>
                    <a:noFill/>
                  </a:tcPr>
                </a:tc>
              </a:tr>
              <a:tr h="723900">
                <a:tc>
                  <a:txBody>
                    <a:bodyPr/>
                    <a:lstStyle/>
                    <a:p>
                      <a:pPr algn="r" rtl="1"/>
                      <a:r>
                        <a:rPr lang="ar-EG" sz="1800" b="1" kern="1200" dirty="0" smtClean="0">
                          <a:solidFill>
                            <a:schemeClr val="tx1"/>
                          </a:solidFill>
                          <a:latin typeface="+mn-lt"/>
                          <a:ea typeface="+mn-ea"/>
                          <a:cs typeface="+mn-cs"/>
                        </a:rPr>
                        <a:t>استخدام المؤتمر الهاتفي في الحوار: </a:t>
                      </a:r>
                      <a:endParaRPr lang="en-US" sz="1800" kern="1200" dirty="0" smtClean="0">
                        <a:solidFill>
                          <a:schemeClr val="tx1"/>
                        </a:solidFill>
                        <a:latin typeface="+mn-lt"/>
                        <a:ea typeface="+mn-ea"/>
                        <a:cs typeface="+mn-cs"/>
                      </a:endParaRPr>
                    </a:p>
                    <a:p>
                      <a:pPr lvl="0" algn="r" rtl="1"/>
                      <a:r>
                        <a:rPr kumimoji="0" lang="en-US" sz="2000" b="0" i="0" u="none" strike="noStrike" cap="none" normalizeH="0" baseline="0" dirty="0" smtClean="0">
                          <a:ln>
                            <a:noFill/>
                          </a:ln>
                          <a:solidFill>
                            <a:schemeClr val="tx1"/>
                          </a:solidFill>
                          <a:effectLst/>
                          <a:latin typeface="Arial" charset="0"/>
                          <a:ea typeface="MS PGothic" pitchFamily="34" charset="-128"/>
                          <a:cs typeface="Arial" charset="0"/>
                        </a:rPr>
                        <a:t>• </a:t>
                      </a:r>
                      <a:r>
                        <a:rPr lang="ar-EG" sz="1800" kern="1200" dirty="0" smtClean="0">
                          <a:solidFill>
                            <a:schemeClr val="tx1"/>
                          </a:solidFill>
                          <a:latin typeface="+mn-lt"/>
                          <a:ea typeface="+mn-ea"/>
                          <a:cs typeface="+mn-cs"/>
                        </a:rPr>
                        <a:t>عندما يكون الجمهور المستهدف في مناطق متفرقة</a:t>
                      </a:r>
                      <a:endParaRPr lang="en-US" sz="1800" kern="1200" dirty="0" smtClean="0">
                        <a:solidFill>
                          <a:schemeClr val="tx1"/>
                        </a:solidFill>
                        <a:latin typeface="+mn-lt"/>
                        <a:ea typeface="+mn-ea"/>
                        <a:cs typeface="+mn-cs"/>
                      </a:endParaRPr>
                    </a:p>
                    <a:p>
                      <a:pPr marL="95250" indent="0" algn="r" rtl="1">
                        <a:buFont typeface="Arial" pitchFamily="34" charset="0"/>
                        <a:buChar char="•"/>
                      </a:pPr>
                      <a:r>
                        <a:rPr lang="ar-EG" sz="1800" kern="1200" dirty="0" smtClean="0">
                          <a:solidFill>
                            <a:schemeClr val="tx1"/>
                          </a:solidFill>
                          <a:latin typeface="+mn-lt"/>
                          <a:ea typeface="+mn-ea"/>
                          <a:cs typeface="+mn-cs"/>
                        </a:rPr>
                        <a:t>عندما تتوافر معدات المؤتمر الهاتفي.</a:t>
                      </a:r>
                    </a:p>
                    <a:p>
                      <a:pPr marL="95250" indent="0" algn="r" rtl="1">
                        <a:buFont typeface="Arial" pitchFamily="34" charset="0"/>
                        <a:buNone/>
                      </a:pPr>
                      <a:endParaRPr kumimoji="0" lang="en-US" sz="2000" b="1"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29497" marR="29497" marT="0" marB="0" horzOverflow="overflow">
                    <a:lnL>
                      <a:noFill/>
                    </a:lnL>
                    <a:lnR>
                      <a:noFill/>
                    </a:lnR>
                    <a:lnT>
                      <a:noFill/>
                    </a:lnT>
                    <a:lnB>
                      <a:noFill/>
                    </a:lnB>
                    <a:lnTlToBr>
                      <a:noFill/>
                    </a:lnTlToBr>
                    <a:lnBlToTr>
                      <a:noFill/>
                    </a:lnBlToTr>
                    <a:noFill/>
                  </a:tcPr>
                </a:tc>
              </a:tr>
              <a:tr h="1447800">
                <a:tc>
                  <a:txBody>
                    <a:bodyPr/>
                    <a:lstStyle/>
                    <a:p>
                      <a:pPr algn="r" rtl="1"/>
                      <a:r>
                        <a:rPr lang="ar-EG" sz="1800" b="1" kern="1200" dirty="0" smtClean="0">
                          <a:solidFill>
                            <a:schemeClr val="tx1"/>
                          </a:solidFill>
                          <a:latin typeface="+mn-lt"/>
                          <a:ea typeface="+mn-ea"/>
                          <a:cs typeface="+mn-cs"/>
                        </a:rPr>
                        <a:t>استخدام أساليب المجموعات: </a:t>
                      </a:r>
                      <a:endParaRPr lang="en-US" sz="1800" kern="1200" dirty="0" smtClean="0">
                        <a:solidFill>
                          <a:schemeClr val="tx1"/>
                        </a:solidFill>
                        <a:latin typeface="+mn-lt"/>
                        <a:ea typeface="+mn-ea"/>
                        <a:cs typeface="+mn-cs"/>
                      </a:endParaRPr>
                    </a:p>
                    <a:p>
                      <a:pPr lvl="0" algn="r" rtl="1"/>
                      <a:r>
                        <a:rPr kumimoji="0" lang="en-US" sz="2000" b="0" i="0" u="none" strike="noStrike" cap="none" normalizeH="0" baseline="0" dirty="0" smtClean="0">
                          <a:ln>
                            <a:noFill/>
                          </a:ln>
                          <a:solidFill>
                            <a:schemeClr val="tx1"/>
                          </a:solidFill>
                          <a:effectLst/>
                          <a:latin typeface="Arial" charset="0"/>
                          <a:ea typeface="MS PGothic" pitchFamily="34" charset="-128"/>
                          <a:cs typeface="Arial" charset="0"/>
                        </a:rPr>
                        <a:t>• </a:t>
                      </a:r>
                      <a:r>
                        <a:rPr lang="ar-EG" sz="1800" kern="1200" dirty="0" smtClean="0">
                          <a:solidFill>
                            <a:schemeClr val="tx1"/>
                          </a:solidFill>
                          <a:latin typeface="+mn-lt"/>
                          <a:ea typeface="+mn-ea"/>
                          <a:cs typeface="+mn-cs"/>
                        </a:rPr>
                        <a:t>عندما تحتاج إلى وصف أكثر تنوعاً لفهم احتياجات العميل</a:t>
                      </a:r>
                      <a:endParaRPr lang="en-US" sz="1800" kern="1200" dirty="0" smtClean="0">
                        <a:solidFill>
                          <a:schemeClr val="tx1"/>
                        </a:solidFill>
                        <a:latin typeface="+mn-lt"/>
                        <a:ea typeface="+mn-ea"/>
                        <a:cs typeface="+mn-cs"/>
                      </a:endParaRPr>
                    </a:p>
                    <a:p>
                      <a:pPr marL="95250" lvl="0" indent="0" algn="r" rtl="1">
                        <a:buFont typeface="Arial" pitchFamily="34" charset="0"/>
                        <a:buChar char="•"/>
                      </a:pPr>
                      <a:r>
                        <a:rPr lang="ar-EG" sz="1800" kern="1200" dirty="0" smtClean="0">
                          <a:solidFill>
                            <a:schemeClr val="tx1"/>
                          </a:solidFill>
                          <a:latin typeface="+mn-lt"/>
                          <a:ea typeface="+mn-ea"/>
                          <a:cs typeface="+mn-cs"/>
                        </a:rPr>
                        <a:t>عندما تعتقد أن توافق المجموعة ضروري للكشف عن </a:t>
                      </a:r>
                      <a:r>
                        <a:rPr lang="ar-BH" sz="1800" kern="1200" dirty="0" smtClean="0">
                          <a:solidFill>
                            <a:schemeClr val="tx1"/>
                          </a:solidFill>
                          <a:latin typeface="+mn-lt"/>
                          <a:ea typeface="+mn-ea"/>
                          <a:cs typeface="+mn-cs"/>
                        </a:rPr>
                        <a:t>الخصائص المشتركة</a:t>
                      </a:r>
                      <a:endParaRPr lang="en-US" sz="1800" kern="1200" dirty="0" smtClean="0">
                        <a:solidFill>
                          <a:schemeClr val="tx1"/>
                        </a:solidFill>
                        <a:latin typeface="+mn-lt"/>
                        <a:ea typeface="+mn-ea"/>
                        <a:cs typeface="+mn-cs"/>
                      </a:endParaRPr>
                    </a:p>
                    <a:p>
                      <a:pPr marL="95250" lvl="0" indent="0" algn="r" rtl="1">
                        <a:buFont typeface="Arial" pitchFamily="34" charset="0"/>
                        <a:buChar char="•"/>
                      </a:pPr>
                      <a:r>
                        <a:rPr lang="ar-EG" sz="1800" kern="1200" dirty="0" smtClean="0">
                          <a:solidFill>
                            <a:schemeClr val="tx1"/>
                          </a:solidFill>
                          <a:latin typeface="+mn-lt"/>
                          <a:ea typeface="+mn-ea"/>
                          <a:cs typeface="+mn-cs"/>
                        </a:rPr>
                        <a:t>عندما يتوافر لك </a:t>
                      </a:r>
                      <a:r>
                        <a:rPr lang="ar-BH" sz="1800" kern="1200" dirty="0" smtClean="0">
                          <a:solidFill>
                            <a:schemeClr val="tx1"/>
                          </a:solidFill>
                          <a:latin typeface="+mn-lt"/>
                          <a:ea typeface="+mn-ea"/>
                          <a:cs typeface="+mn-cs"/>
                        </a:rPr>
                        <a:t>منسق </a:t>
                      </a:r>
                      <a:r>
                        <a:rPr lang="ar-EG" sz="1800" kern="1200" dirty="0" smtClean="0">
                          <a:solidFill>
                            <a:schemeClr val="tx1"/>
                          </a:solidFill>
                          <a:latin typeface="+mn-lt"/>
                          <a:ea typeface="+mn-ea"/>
                          <a:cs typeface="+mn-cs"/>
                        </a:rPr>
                        <a:t>ماهر </a:t>
                      </a:r>
                      <a:r>
                        <a:rPr lang="ar-BH" sz="1800" kern="1200" dirty="0" smtClean="0">
                          <a:solidFill>
                            <a:schemeClr val="tx1"/>
                          </a:solidFill>
                          <a:latin typeface="+mn-lt"/>
                          <a:ea typeface="+mn-ea"/>
                          <a:cs typeface="+mn-cs"/>
                        </a:rPr>
                        <a:t>لقيادة المجموعة </a:t>
                      </a:r>
                      <a:endParaRPr lang="en-US" sz="1800" kern="1200" dirty="0" smtClean="0">
                        <a:solidFill>
                          <a:schemeClr val="tx1"/>
                        </a:solidFill>
                        <a:latin typeface="+mn-lt"/>
                        <a:ea typeface="+mn-ea"/>
                        <a:cs typeface="+mn-cs"/>
                      </a:endParaRPr>
                    </a:p>
                    <a:p>
                      <a:pPr marL="95250" indent="0" algn="r" rtl="1">
                        <a:buFont typeface="Arial" pitchFamily="34" charset="0"/>
                        <a:buChar char="•"/>
                      </a:pPr>
                      <a:r>
                        <a:rPr lang="ar-EG" sz="1800" kern="1200" dirty="0" smtClean="0">
                          <a:solidFill>
                            <a:schemeClr val="tx1"/>
                          </a:solidFill>
                          <a:latin typeface="+mn-lt"/>
                          <a:ea typeface="+mn-ea"/>
                          <a:cs typeface="+mn-cs"/>
                        </a:rPr>
                        <a:t>عندما ترغب في معرفة رغبات الأطراف المعنية من خلال قوة ملاحظة المجموعة (إما بتسجيل الفيديو أو المراقبة من وراء زجاج عاكس). </a:t>
                      </a:r>
                      <a:endParaRPr kumimoji="0" lang="en-US" sz="2000" b="1"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29497" marR="29497" marT="0" marB="0" horzOverflow="overflow">
                    <a:lnL>
                      <a:noFill/>
                    </a:lnL>
                    <a:lnR>
                      <a:noFill/>
                    </a:lnR>
                    <a:lnT>
                      <a:noFill/>
                    </a:lnT>
                    <a:lnB w="12700" cap="flat" cmpd="sng" algn="ctr">
                      <a:solidFill>
                        <a:srgbClr val="FFFFCC"/>
                      </a:solidFill>
                      <a:prstDash val="solid"/>
                      <a:round/>
                      <a:headEnd type="none" w="med" len="med"/>
                      <a:tailEnd type="none" w="med" len="med"/>
                    </a:lnB>
                    <a:lnTlToBr>
                      <a:noFill/>
                    </a:lnTlToBr>
                    <a:lnBlToTr>
                      <a:noFill/>
                    </a:lnBlToTr>
                    <a:noFill/>
                  </a:tcPr>
                </a:tc>
              </a:tr>
            </a:tbl>
          </a:graphicData>
        </a:graphic>
      </p:graphicFrame>
      <p:sp>
        <p:nvSpPr>
          <p:cNvPr id="5" name="Title 1"/>
          <p:cNvSpPr txBox="1">
            <a:spLocks/>
          </p:cNvSpPr>
          <p:nvPr/>
        </p:nvSpPr>
        <p:spPr bwMode="auto">
          <a:xfrm>
            <a:off x="1168400" y="185738"/>
            <a:ext cx="62992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71500" marR="0" lvl="0" indent="-508000" algn="ctr" defTabSz="914400" rtl="1" eaLnBrk="0" fontAlgn="base" latinLnBrk="0" hangingPunct="0">
              <a:lnSpc>
                <a:spcPct val="100000"/>
              </a:lnSpc>
              <a:spcBef>
                <a:spcPct val="0"/>
              </a:spcBef>
              <a:spcAft>
                <a:spcPct val="0"/>
              </a:spcAft>
              <a:buClrTx/>
              <a:buSzTx/>
              <a:buFontTx/>
              <a:buNone/>
              <a:tabLst/>
              <a:defRPr/>
            </a:pPr>
            <a:r>
              <a:rPr kumimoji="0" lang="ar-EG" altLang="ja-JP" sz="2800" b="0" i="0" u="none" strike="noStrike" kern="0" cap="none" spc="0" normalizeH="0" baseline="0" noProof="0" dirty="0" smtClean="0">
                <a:ln>
                  <a:noFill/>
                </a:ln>
                <a:solidFill>
                  <a:schemeClr val="tx1"/>
                </a:solidFill>
                <a:effectLst/>
                <a:uLnTx/>
                <a:uFillTx/>
                <a:latin typeface="+mj-lt"/>
                <a:ea typeface="+mj-ea"/>
                <a:cs typeface="+mj-cs"/>
              </a:rPr>
              <a:t> نقاط استرشادية عند استخدام أساليب جمع البيانات الشائعة للتقييم الذاتي</a:t>
            </a:r>
            <a:r>
              <a:rPr kumimoji="0" lang="en-US" altLang="ja-JP" sz="2800" b="0" i="0" u="none" strike="noStrike" kern="0" cap="none" spc="0" normalizeH="0" baseline="0" noProof="0" dirty="0" smtClean="0">
                <a:ln>
                  <a:noFill/>
                </a:ln>
                <a:solidFill>
                  <a:schemeClr val="tx1"/>
                </a:solidFill>
                <a:effectLst/>
                <a:uLnTx/>
                <a:uFillTx/>
                <a:latin typeface="+mj-lt"/>
                <a:ea typeface="+mj-ea"/>
                <a:cs typeface="+mj-cs"/>
              </a:rPr>
              <a:t> </a:t>
            </a:r>
            <a:r>
              <a:rPr kumimoji="0" lang="ar-EG" altLang="ja-JP" sz="2800" b="0" i="0" u="none" strike="noStrike" kern="0" cap="none" spc="0" normalizeH="0" baseline="0" noProof="0" dirty="0" smtClean="0">
                <a:ln>
                  <a:noFill/>
                </a:ln>
                <a:solidFill>
                  <a:schemeClr val="tx1"/>
                </a:solidFill>
                <a:effectLst/>
                <a:uLnTx/>
                <a:uFillTx/>
                <a:latin typeface="+mj-lt"/>
                <a:ea typeface="+mj-ea"/>
                <a:cs typeface="+mj-cs"/>
              </a:rPr>
              <a:t>(يتبع)</a:t>
            </a:r>
            <a:endParaRPr kumimoji="0" lang="en-US" altLang="ja-JP"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charRg st="4294967295" end="4294967295"/>
                                            </p:txEl>
                                          </p:spTgt>
                                        </p:tgtEl>
                                        <p:attrNameLst>
                                          <p:attrName>style.visibility</p:attrName>
                                        </p:attrNameLst>
                                      </p:cBhvr>
                                      <p:to>
                                        <p:strVal val="visible"/>
                                      </p:to>
                                    </p:set>
                                    <p:animEffect transition="in" filter="fade">
                                      <p:cBhvr>
                                        <p:cTn id="7" dur="2000"/>
                                        <p:tgtEl>
                                          <p:spTgt spid="5">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647699" y="2098675"/>
            <a:ext cx="7622843" cy="2308324"/>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a:spAutoFit/>
          </a:bodyPr>
          <a:lstStyle/>
          <a:p>
            <a:pPr algn="r" rtl="1">
              <a:defRPr/>
            </a:pPr>
            <a:r>
              <a:rPr lang="ar-EG" sz="2400" b="1" dirty="0">
                <a:solidFill>
                  <a:schemeClr val="tx1"/>
                </a:solidFill>
              </a:rPr>
              <a:t>استخدام مراجعة المستندات والوثائق </a:t>
            </a:r>
            <a:endParaRPr lang="en-US" sz="2400" b="1" dirty="0" smtClean="0">
              <a:solidFill>
                <a:schemeClr val="tx1"/>
              </a:solidFill>
            </a:endParaRPr>
          </a:p>
          <a:p>
            <a:pPr algn="r" rtl="1">
              <a:defRPr/>
            </a:pPr>
            <a:endParaRPr lang="en-US" sz="2400" b="1" dirty="0">
              <a:solidFill>
                <a:schemeClr val="tx1"/>
              </a:solidFill>
            </a:endParaRPr>
          </a:p>
          <a:p>
            <a:pPr algn="r" rtl="1">
              <a:buFont typeface="Arial" pitchFamily="34" charset="0"/>
              <a:buChar char="•"/>
              <a:defRPr/>
            </a:pPr>
            <a:r>
              <a:rPr lang="ar-EG" sz="2400" dirty="0">
                <a:solidFill>
                  <a:schemeClr val="tx1"/>
                </a:solidFill>
              </a:rPr>
              <a:t>عندما تتوافر المستندات ذات الصلة </a:t>
            </a:r>
            <a:endParaRPr lang="en-US" sz="2400" dirty="0">
              <a:solidFill>
                <a:schemeClr val="tx1"/>
              </a:solidFill>
            </a:endParaRPr>
          </a:p>
          <a:p>
            <a:pPr algn="r" rtl="1">
              <a:buFont typeface="Arial" pitchFamily="34" charset="0"/>
              <a:buChar char="•"/>
              <a:defRPr/>
            </a:pPr>
            <a:r>
              <a:rPr lang="ar-EG" sz="2400" dirty="0">
                <a:solidFill>
                  <a:schemeClr val="tx1"/>
                </a:solidFill>
              </a:rPr>
              <a:t>عندما تحتاج إلى منظور تاريخي للقضية </a:t>
            </a:r>
            <a:endParaRPr lang="en-US" sz="2400" dirty="0">
              <a:solidFill>
                <a:schemeClr val="tx1"/>
              </a:solidFill>
            </a:endParaRPr>
          </a:p>
          <a:p>
            <a:pPr algn="r" rtl="1">
              <a:buFont typeface="Arial" pitchFamily="34" charset="0"/>
              <a:buChar char="•"/>
              <a:defRPr/>
            </a:pPr>
            <a:r>
              <a:rPr lang="ar-EG" sz="2400" dirty="0">
                <a:solidFill>
                  <a:schemeClr val="tx1"/>
                </a:solidFill>
              </a:rPr>
              <a:t>عندما لا تكون على دراية كافية بتاريخ المنظمة</a:t>
            </a:r>
            <a:endParaRPr lang="en-US" sz="2400" dirty="0">
              <a:solidFill>
                <a:schemeClr val="tx1"/>
              </a:solidFill>
            </a:endParaRPr>
          </a:p>
          <a:p>
            <a:pPr algn="r" rtl="1">
              <a:buFont typeface="Arial" pitchFamily="34" charset="0"/>
              <a:buChar char="•"/>
              <a:defRPr/>
            </a:pPr>
            <a:r>
              <a:rPr lang="ar-EG" sz="2400" dirty="0">
                <a:solidFill>
                  <a:schemeClr val="tx1"/>
                </a:solidFill>
              </a:rPr>
              <a:t>عندما تحتاج إلى البيانات الأولية بشأن بعض العناصر المتصلة بالمنظمة</a:t>
            </a:r>
            <a:endParaRPr lang="en-US" sz="2400" dirty="0">
              <a:solidFill>
                <a:schemeClr val="tx1"/>
              </a:solidFill>
              <a:latin typeface="Times New Roman"/>
              <a:ea typeface="Times New Roman"/>
            </a:endParaRPr>
          </a:p>
        </p:txBody>
      </p:sp>
      <p:sp>
        <p:nvSpPr>
          <p:cNvPr id="5" name="Title 1"/>
          <p:cNvSpPr txBox="1">
            <a:spLocks/>
          </p:cNvSpPr>
          <p:nvPr/>
        </p:nvSpPr>
        <p:spPr bwMode="auto">
          <a:xfrm>
            <a:off x="1168400" y="185738"/>
            <a:ext cx="62992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71500" marR="0" lvl="0" indent="-508000" algn="ctr" defTabSz="914400" rtl="1" eaLnBrk="0" fontAlgn="base" latinLnBrk="0" hangingPunct="0">
              <a:lnSpc>
                <a:spcPct val="100000"/>
              </a:lnSpc>
              <a:spcBef>
                <a:spcPct val="0"/>
              </a:spcBef>
              <a:spcAft>
                <a:spcPct val="0"/>
              </a:spcAft>
              <a:buClrTx/>
              <a:buSzTx/>
              <a:buFontTx/>
              <a:buNone/>
              <a:tabLst/>
              <a:defRPr/>
            </a:pPr>
            <a:r>
              <a:rPr kumimoji="0" lang="ar-EG" altLang="ja-JP" sz="2800" b="0" i="0" u="none" strike="noStrike" kern="0" cap="none" spc="0" normalizeH="0" baseline="0" noProof="0" dirty="0" smtClean="0">
                <a:ln>
                  <a:noFill/>
                </a:ln>
                <a:solidFill>
                  <a:schemeClr val="tx1"/>
                </a:solidFill>
                <a:effectLst/>
                <a:uLnTx/>
                <a:uFillTx/>
                <a:latin typeface="+mj-lt"/>
                <a:ea typeface="+mj-ea"/>
                <a:cs typeface="+mj-cs"/>
              </a:rPr>
              <a:t> نقاط استرشادية عند استخدام أساليب جمع البيانات الشائعة للتقييم الذاتي</a:t>
            </a:r>
            <a:r>
              <a:rPr kumimoji="0" lang="en-US" altLang="ja-JP" sz="2800" b="0" i="0" u="none" strike="noStrike" kern="0" cap="none" spc="0" normalizeH="0" baseline="0" noProof="0" dirty="0" smtClean="0">
                <a:ln>
                  <a:noFill/>
                </a:ln>
                <a:solidFill>
                  <a:schemeClr val="tx1"/>
                </a:solidFill>
                <a:effectLst/>
                <a:uLnTx/>
                <a:uFillTx/>
                <a:latin typeface="+mj-lt"/>
                <a:ea typeface="+mj-ea"/>
                <a:cs typeface="+mj-cs"/>
              </a:rPr>
              <a:t> </a:t>
            </a:r>
            <a:r>
              <a:rPr kumimoji="0" lang="ar-EG" altLang="ja-JP" sz="2800" b="0" i="0" u="none" strike="noStrike" kern="0" cap="none" spc="0" normalizeH="0" baseline="0" noProof="0" dirty="0" smtClean="0">
                <a:ln>
                  <a:noFill/>
                </a:ln>
                <a:solidFill>
                  <a:schemeClr val="tx1"/>
                </a:solidFill>
                <a:effectLst/>
                <a:uLnTx/>
                <a:uFillTx/>
                <a:latin typeface="+mj-lt"/>
                <a:ea typeface="+mj-ea"/>
                <a:cs typeface="+mj-cs"/>
              </a:rPr>
              <a:t>(يتبع)</a:t>
            </a:r>
            <a:endParaRPr kumimoji="0" lang="en-US" altLang="ja-JP"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charRg st="4294967295" end="4294967295"/>
                                            </p:txEl>
                                          </p:spTgt>
                                        </p:tgtEl>
                                        <p:attrNameLst>
                                          <p:attrName>style.visibility</p:attrName>
                                        </p:attrNameLst>
                                      </p:cBhvr>
                                      <p:to>
                                        <p:strVal val="visible"/>
                                      </p:to>
                                    </p:set>
                                    <p:animEffect transition="in" filter="fade">
                                      <p:cBhvr>
                                        <p:cTn id="7" dur="2000"/>
                                        <p:tgtEl>
                                          <p:spTgt spid="5">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1143000" y="274638"/>
            <a:ext cx="63246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sz="2800" b="0" dirty="0" smtClean="0">
                <a:solidFill>
                  <a:schemeClr val="tx1"/>
                </a:solidFill>
              </a:rPr>
              <a:t>خطوة 3: حدد الأولويات ومدى تواتر الرصد والتقويم </a:t>
            </a:r>
            <a:endParaRPr lang="en-US" altLang="ja-JP" sz="2800" b="0" dirty="0">
              <a:solidFill>
                <a:schemeClr val="tx1"/>
              </a:solidFill>
            </a:endParaRPr>
          </a:p>
        </p:txBody>
      </p:sp>
      <p:sp>
        <p:nvSpPr>
          <p:cNvPr id="93189" name="Content Placeholder 2"/>
          <p:cNvSpPr>
            <a:spLocks noGrp="1"/>
          </p:cNvSpPr>
          <p:nvPr>
            <p:ph idx="4294967295"/>
          </p:nvPr>
        </p:nvSpPr>
        <p:spPr>
          <a:xfrm>
            <a:off x="419100" y="1346200"/>
            <a:ext cx="8229600" cy="4525963"/>
          </a:xfrm>
        </p:spPr>
        <p:txBody>
          <a:bodyPr/>
          <a:lstStyle/>
          <a:p>
            <a:pPr algn="just">
              <a:buClrTx/>
              <a:buSzPct val="100000"/>
              <a:buFont typeface="Arial" pitchFamily="34" charset="0"/>
              <a:buChar char="•"/>
            </a:pPr>
            <a:endParaRPr lang="en-US" sz="2400" b="0" dirty="0" smtClean="0">
              <a:solidFill>
                <a:schemeClr val="tx1"/>
              </a:solidFill>
            </a:endParaRPr>
          </a:p>
          <a:p>
            <a:pPr algn="just" rtl="1">
              <a:buClrTx/>
              <a:buSzPct val="100000"/>
              <a:buFont typeface="Arial" pitchFamily="34" charset="0"/>
              <a:buChar char="•"/>
            </a:pPr>
            <a:r>
              <a:rPr lang="ar-SA" sz="2400" b="0" dirty="0" smtClean="0">
                <a:solidFill>
                  <a:schemeClr val="tx1"/>
                </a:solidFill>
              </a:rPr>
              <a:t>أخذاً في الاعتبار القيود الزمنية والمتعلقة بالموارد، يتعين أن يتم وضع أولويات للمؤشرات المطلوبة للرصد. </a:t>
            </a:r>
          </a:p>
          <a:p>
            <a:pPr algn="just" rtl="1">
              <a:buClrTx/>
              <a:buSzPct val="100000"/>
              <a:buFont typeface="Arial" pitchFamily="34" charset="0"/>
              <a:buChar char="•"/>
            </a:pPr>
            <a:endParaRPr lang="ar-SA" sz="2400" b="0" dirty="0" smtClean="0">
              <a:solidFill>
                <a:schemeClr val="tx1"/>
              </a:solidFill>
            </a:endParaRPr>
          </a:p>
          <a:p>
            <a:pPr algn="just" rtl="1">
              <a:buClrTx/>
              <a:buSzPct val="100000"/>
              <a:buFont typeface="Arial" pitchFamily="34" charset="0"/>
              <a:buChar char="•"/>
            </a:pPr>
            <a:r>
              <a:rPr lang="ar-SA" sz="2400" b="0" dirty="0" smtClean="0">
                <a:solidFill>
                  <a:schemeClr val="tx1"/>
                </a:solidFill>
              </a:rPr>
              <a:t>يساعدك تحديد مدى تواتر الرصد لكل مؤشر وكل شخص مسئول عن هذه المرحلة في توضيح قدر الجهد المطلوب. </a:t>
            </a:r>
            <a:endParaRPr lang="en-US" sz="2400" b="0" dirty="0" smtClean="0">
              <a:solidFill>
                <a:schemeClr val="tx1"/>
              </a:solidFill>
            </a:endParaRPr>
          </a:p>
          <a:p>
            <a:pPr algn="just" rtl="1">
              <a:buClrTx/>
              <a:buSzPct val="100000"/>
              <a:buFont typeface="Arial" pitchFamily="34" charset="0"/>
              <a:buChar char="•"/>
            </a:pPr>
            <a:endParaRPr lang="en-US" sz="24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9">
                                            <p:txEl>
                                              <p:pRg st="1" end="1"/>
                                            </p:txEl>
                                          </p:spTgt>
                                        </p:tgtEl>
                                        <p:attrNameLst>
                                          <p:attrName>style.visibility</p:attrName>
                                        </p:attrNameLst>
                                      </p:cBhvr>
                                      <p:to>
                                        <p:strVal val="visible"/>
                                      </p:to>
                                    </p:set>
                                    <p:animEffect transition="in" filter="wipe(left)">
                                      <p:cBhvr>
                                        <p:cTn id="7" dur="500"/>
                                        <p:tgtEl>
                                          <p:spTgt spid="9318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9">
                                            <p:txEl>
                                              <p:pRg st="3" end="3"/>
                                            </p:txEl>
                                          </p:spTgt>
                                        </p:tgtEl>
                                        <p:attrNameLst>
                                          <p:attrName>style.visibility</p:attrName>
                                        </p:attrNameLst>
                                      </p:cBhvr>
                                      <p:to>
                                        <p:strVal val="visible"/>
                                      </p:to>
                                    </p:set>
                                    <p:animEffect transition="in" filter="wipe(left)">
                                      <p:cBhvr>
                                        <p:cTn id="12" dur="500"/>
                                        <p:tgtEl>
                                          <p:spTgt spid="931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1092200" y="274638"/>
            <a:ext cx="65405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sz="2400" b="0" dirty="0" smtClean="0">
                <a:solidFill>
                  <a:schemeClr val="tx1"/>
                </a:solidFill>
              </a:rPr>
              <a:t/>
            </a:r>
            <a:br>
              <a:rPr lang="ar-SA" altLang="ja-JP" sz="2400" b="0" dirty="0" smtClean="0">
                <a:solidFill>
                  <a:schemeClr val="tx1"/>
                </a:solidFill>
              </a:rPr>
            </a:br>
            <a:r>
              <a:rPr lang="ar-SA" altLang="ja-JP" sz="2800" b="0" dirty="0" smtClean="0">
                <a:solidFill>
                  <a:schemeClr val="tx1"/>
                </a:solidFill>
              </a:rPr>
              <a:t>تمرين 5: إعداد مصفوفة التقييم الذاتي</a:t>
            </a:r>
            <a:r>
              <a:rPr lang="en-US" altLang="ja-JP" sz="2400" b="0" dirty="0" smtClean="0">
                <a:solidFill>
                  <a:schemeClr val="tx1"/>
                </a:solidFill>
              </a:rPr>
              <a:t/>
            </a:r>
            <a:br>
              <a:rPr lang="en-US" altLang="ja-JP" sz="2400" b="0" dirty="0" smtClean="0">
                <a:solidFill>
                  <a:schemeClr val="tx1"/>
                </a:solidFill>
              </a:rPr>
            </a:br>
            <a:endParaRPr lang="en-US" altLang="ja-JP" sz="2400" b="0" dirty="0" smtClean="0">
              <a:solidFill>
                <a:schemeClr val="tx1"/>
              </a:solidFill>
            </a:endParaRPr>
          </a:p>
        </p:txBody>
      </p:sp>
      <p:sp>
        <p:nvSpPr>
          <p:cNvPr id="94213" name="Content Placeholder 2"/>
          <p:cNvSpPr>
            <a:spLocks noGrp="1"/>
          </p:cNvSpPr>
          <p:nvPr>
            <p:ph idx="4294967295"/>
          </p:nvPr>
        </p:nvSpPr>
        <p:spPr>
          <a:xfrm>
            <a:off x="457200" y="1583140"/>
            <a:ext cx="8229600" cy="4276323"/>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a:buClrTx/>
              <a:buSzPct val="100000"/>
              <a:buFont typeface="Arial" pitchFamily="34" charset="0"/>
              <a:buChar char="•"/>
            </a:pPr>
            <a:r>
              <a:rPr lang="ar-SA" sz="2400" b="0" dirty="0" smtClean="0">
                <a:solidFill>
                  <a:schemeClr val="tx1"/>
                </a:solidFill>
              </a:rPr>
              <a:t>الغرض من هذا التمرين يتمثل في اكتساب الخبرة في تحديد القضايا والأسئلة الأساسية مع تطوير القياسات المحددة المتصلة بكل من النواتج والنشاطات/المخرجات. </a:t>
            </a:r>
          </a:p>
          <a:p>
            <a:pPr algn="just" rtl="1">
              <a:buClrTx/>
              <a:buSzPct val="100000"/>
              <a:buFont typeface="Arial" pitchFamily="34" charset="0"/>
              <a:buChar char="•"/>
            </a:pPr>
            <a:endParaRPr lang="ar-SA" sz="2400" b="0" dirty="0" smtClean="0">
              <a:solidFill>
                <a:schemeClr val="tx1"/>
              </a:solidFill>
            </a:endParaRPr>
          </a:p>
          <a:p>
            <a:pPr algn="just" rtl="1">
              <a:buClrTx/>
              <a:buSzPct val="100000"/>
              <a:buFont typeface="Arial" pitchFamily="34" charset="0"/>
              <a:buChar char="•"/>
            </a:pPr>
            <a:r>
              <a:rPr lang="ar-SA" sz="2400" b="0" dirty="0" smtClean="0">
                <a:solidFill>
                  <a:schemeClr val="tx1"/>
                </a:solidFill>
              </a:rPr>
              <a:t>في المجموعة العامة أكمل جدول 5 المتصل بالنواتج بتحديد القياسات المحددة للقضايا والمسائل الأساسية المبينة بالجدول. ثم تتناقش المجموعة وتحدد المستهدفات لكل من تلك القياسات مع تحديد مصادر البيانات وأساليب جمع</a:t>
            </a:r>
            <a:r>
              <a:rPr lang="ar-BH" sz="2400" b="0" dirty="0" smtClean="0">
                <a:solidFill>
                  <a:schemeClr val="tx1"/>
                </a:solidFill>
              </a:rPr>
              <a:t>ها.</a:t>
            </a:r>
            <a:endParaRPr lang="en-US" sz="2400" b="0" dirty="0" smtClean="0">
              <a:solidFill>
                <a:schemeClr val="tx1"/>
              </a:solidFill>
            </a:endParaRPr>
          </a:p>
          <a:p>
            <a:pPr algn="just" rtl="1">
              <a:buClrTx/>
              <a:buSzPct val="100000"/>
              <a:buFont typeface="Arial" pitchFamily="34" charset="0"/>
              <a:buChar char="•"/>
            </a:pPr>
            <a:endParaRPr lang="en-US" sz="2400" b="0" dirty="0" smtClean="0">
              <a:solidFill>
                <a:schemeClr val="tx1"/>
              </a:solidFill>
            </a:endParaRPr>
          </a:p>
          <a:p>
            <a:pPr algn="just">
              <a:buClrTx/>
              <a:buSzPct val="100000"/>
              <a:buFont typeface="Arial" pitchFamily="34" charset="0"/>
              <a:buChar char="•"/>
            </a:pPr>
            <a:endParaRPr lang="en-US" sz="24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13">
                                            <p:txEl>
                                              <p:pRg st="0" end="0"/>
                                            </p:txEl>
                                          </p:spTgt>
                                        </p:tgtEl>
                                        <p:attrNameLst>
                                          <p:attrName>style.visibility</p:attrName>
                                        </p:attrNameLst>
                                      </p:cBhvr>
                                      <p:to>
                                        <p:strVal val="visible"/>
                                      </p:to>
                                    </p:set>
                                    <p:animEffect transition="in" filter="wipe(left)">
                                      <p:cBhvr>
                                        <p:cTn id="7" dur="500"/>
                                        <p:tgtEl>
                                          <p:spTgt spid="942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13">
                                            <p:txEl>
                                              <p:pRg st="2" end="2"/>
                                            </p:txEl>
                                          </p:spTgt>
                                        </p:tgtEl>
                                        <p:attrNameLst>
                                          <p:attrName>style.visibility</p:attrName>
                                        </p:attrNameLst>
                                      </p:cBhvr>
                                      <p:to>
                                        <p:strVal val="visible"/>
                                      </p:to>
                                    </p:set>
                                    <p:animEffect transition="in" filter="wipe(left)">
                                      <p:cBhvr>
                                        <p:cTn id="12" dur="500"/>
                                        <p:tgtEl>
                                          <p:spTgt spid="942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857224" y="247342"/>
            <a:ext cx="6827864"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EG" altLang="ja-JP" sz="3200" b="0" dirty="0" smtClean="0">
                <a:solidFill>
                  <a:schemeClr val="tx1"/>
                </a:solidFill>
              </a:rPr>
              <a:t>نظرة على الجلسات الخاصة بالوحدة التدريبية 8</a:t>
            </a:r>
            <a:endParaRPr lang="en-US" altLang="ja-JP" sz="3200" b="0" dirty="0" smtClean="0">
              <a:solidFill>
                <a:schemeClr val="tx1"/>
              </a:solidFill>
            </a:endParaRPr>
          </a:p>
        </p:txBody>
      </p:sp>
      <p:sp>
        <p:nvSpPr>
          <p:cNvPr id="231427" name="Rectangle 3"/>
          <p:cNvSpPr>
            <a:spLocks noGrp="1" noChangeArrowheads="1"/>
          </p:cNvSpPr>
          <p:nvPr>
            <p:ph type="body" idx="4294967295"/>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lgn="r" rtl="1">
              <a:buClrTx/>
              <a:buFont typeface="Arial" pitchFamily="34" charset="0"/>
              <a:buChar char="•"/>
            </a:pPr>
            <a:r>
              <a:rPr lang="ar-EG" b="0" dirty="0" smtClean="0">
                <a:solidFill>
                  <a:schemeClr val="tx1"/>
                </a:solidFill>
              </a:rPr>
              <a:t>مقدمة</a:t>
            </a:r>
          </a:p>
          <a:p>
            <a:pPr algn="r" rtl="1">
              <a:buClrTx/>
              <a:buFont typeface="Arial" pitchFamily="34" charset="0"/>
              <a:buChar char="•"/>
            </a:pPr>
            <a:r>
              <a:rPr lang="ar-EG" b="0" dirty="0" smtClean="0">
                <a:solidFill>
                  <a:schemeClr val="tx1"/>
                </a:solidFill>
              </a:rPr>
              <a:t>أساس الرصد والتقويم المتسمان بالفعالية</a:t>
            </a:r>
          </a:p>
          <a:p>
            <a:pPr algn="r" rtl="1">
              <a:buClrTx/>
              <a:buFont typeface="Arial" pitchFamily="34" charset="0"/>
              <a:buChar char="•"/>
            </a:pPr>
            <a:r>
              <a:rPr lang="ar-EG" b="0" dirty="0" smtClean="0">
                <a:solidFill>
                  <a:schemeClr val="tx1"/>
                </a:solidFill>
              </a:rPr>
              <a:t>الإطار، والخصائص والقياسات</a:t>
            </a:r>
          </a:p>
          <a:p>
            <a:pPr algn="r" rtl="1">
              <a:buClrTx/>
              <a:buFont typeface="Arial" pitchFamily="34" charset="0"/>
              <a:buChar char="•"/>
            </a:pPr>
            <a:r>
              <a:rPr lang="ar-EG" b="0" dirty="0" smtClean="0">
                <a:solidFill>
                  <a:schemeClr val="tx1"/>
                </a:solidFill>
              </a:rPr>
              <a:t>مصفوفة التقييم الذاتي</a:t>
            </a:r>
          </a:p>
          <a:p>
            <a:pPr algn="r" rtl="1">
              <a:buClrTx/>
              <a:buFont typeface="Arial" pitchFamily="34" charset="0"/>
              <a:buChar char="•"/>
            </a:pPr>
            <a:r>
              <a:rPr lang="ar-EG" b="0" dirty="0" smtClean="0">
                <a:solidFill>
                  <a:schemeClr val="tx1"/>
                </a:solidFill>
              </a:rPr>
              <a:t>فرص التحسين</a:t>
            </a:r>
            <a:endParaRPr lang="en-US" b="0" dirty="0" smtClean="0">
              <a:solidFill>
                <a:schemeClr val="tx1"/>
              </a:solidFill>
            </a:endParaRPr>
          </a:p>
          <a:p>
            <a:pPr>
              <a:buClrTx/>
              <a:buFont typeface="Arial" pitchFamily="34" charset="0"/>
              <a:buChar char="•"/>
            </a:pPr>
            <a:endParaRPr lang="en-US" b="0" dirty="0" smtClean="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231427">
                                            <p:txEl>
                                              <p:pRg st="2" end="2"/>
                                            </p:txEl>
                                          </p:spTgt>
                                        </p:tgtEl>
                                        <p:attrNameLst>
                                          <p:attrName>style.visibility</p:attrName>
                                        </p:attrNameLst>
                                      </p:cBhvr>
                                      <p:to>
                                        <p:strVal val="visible"/>
                                      </p:to>
                                    </p:set>
                                    <p:animEffect transition="in" filter="wipe(left)">
                                      <p:cBhvr>
                                        <p:cTn id="17" dur="500"/>
                                        <p:tgtEl>
                                          <p:spTgt spid="231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231427">
                                            <p:txEl>
                                              <p:pRg st="3" end="3"/>
                                            </p:txEl>
                                          </p:spTgt>
                                        </p:tgtEl>
                                        <p:attrNameLst>
                                          <p:attrName>style.visibility</p:attrName>
                                        </p:attrNameLst>
                                      </p:cBhvr>
                                      <p:to>
                                        <p:strVal val="visible"/>
                                      </p:to>
                                    </p:set>
                                    <p:animEffect transition="in" filter="wipe(left)">
                                      <p:cBhvr>
                                        <p:cTn id="22" dur="500"/>
                                        <p:tgtEl>
                                          <p:spTgt spid="2314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231427">
                                            <p:txEl>
                                              <p:pRg st="4" end="4"/>
                                            </p:txEl>
                                          </p:spTgt>
                                        </p:tgtEl>
                                        <p:attrNameLst>
                                          <p:attrName>style.visibility</p:attrName>
                                        </p:attrNameLst>
                                      </p:cBhvr>
                                      <p:to>
                                        <p:strVal val="visible"/>
                                      </p:to>
                                    </p:set>
                                    <p:animEffect transition="in" filter="wipe(left)">
                                      <p:cBhvr>
                                        <p:cTn id="27" dur="500"/>
                                        <p:tgtEl>
                                          <p:spTgt spid="2314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1427">
                                            <p:txEl>
                                              <p:pRg st="0" end="0"/>
                                            </p:txEl>
                                          </p:spTgt>
                                        </p:tgtEl>
                                        <p:attrNameLst>
                                          <p:attrName>style.visibility</p:attrName>
                                        </p:attrNameLst>
                                      </p:cBhvr>
                                      <p:to>
                                        <p:strVal val="visible"/>
                                      </p:to>
                                    </p:set>
                                    <p:animEffect transition="in" filter="fade">
                                      <p:cBhvr>
                                        <p:cTn id="32" dur="3000"/>
                                        <p:tgtEl>
                                          <p:spTgt spid="2314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1427">
                                            <p:txEl>
                                              <p:pRg st="1" end="1"/>
                                            </p:txEl>
                                          </p:spTgt>
                                        </p:tgtEl>
                                        <p:attrNameLst>
                                          <p:attrName>style.visibility</p:attrName>
                                        </p:attrNameLst>
                                      </p:cBhvr>
                                      <p:to>
                                        <p:strVal val="visible"/>
                                      </p:to>
                                    </p:set>
                                    <p:animEffect transition="in" filter="fade">
                                      <p:cBhvr>
                                        <p:cTn id="37" dur="3000"/>
                                        <p:tgtEl>
                                          <p:spTgt spid="23142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1427">
                                            <p:txEl>
                                              <p:pRg st="2" end="2"/>
                                            </p:txEl>
                                          </p:spTgt>
                                        </p:tgtEl>
                                        <p:attrNameLst>
                                          <p:attrName>style.visibility</p:attrName>
                                        </p:attrNameLst>
                                      </p:cBhvr>
                                      <p:to>
                                        <p:strVal val="visible"/>
                                      </p:to>
                                    </p:set>
                                    <p:animEffect transition="in" filter="fade">
                                      <p:cBhvr>
                                        <p:cTn id="42" dur="3000"/>
                                        <p:tgtEl>
                                          <p:spTgt spid="23142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1427">
                                            <p:txEl>
                                              <p:pRg st="3" end="3"/>
                                            </p:txEl>
                                          </p:spTgt>
                                        </p:tgtEl>
                                        <p:attrNameLst>
                                          <p:attrName>style.visibility</p:attrName>
                                        </p:attrNameLst>
                                      </p:cBhvr>
                                      <p:to>
                                        <p:strVal val="visible"/>
                                      </p:to>
                                    </p:set>
                                    <p:animEffect transition="in" filter="fade">
                                      <p:cBhvr>
                                        <p:cTn id="47" dur="3000"/>
                                        <p:tgtEl>
                                          <p:spTgt spid="23142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1427">
                                            <p:txEl>
                                              <p:pRg st="4" end="4"/>
                                            </p:txEl>
                                          </p:spTgt>
                                        </p:tgtEl>
                                        <p:attrNameLst>
                                          <p:attrName>style.visibility</p:attrName>
                                        </p:attrNameLst>
                                      </p:cBhvr>
                                      <p:to>
                                        <p:strVal val="visible"/>
                                      </p:to>
                                    </p:set>
                                    <p:animEffect transition="in" filter="fade">
                                      <p:cBhvr>
                                        <p:cTn id="52" dur="3000"/>
                                        <p:tgtEl>
                                          <p:spTgt spid="231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P spid="231427" grpId="1"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1700" y="300038"/>
            <a:ext cx="67818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sz="3200" b="0" dirty="0" smtClean="0">
                <a:solidFill>
                  <a:schemeClr val="tx1"/>
                </a:solidFill>
              </a:rPr>
              <a:t>5- فرص التحسين</a:t>
            </a:r>
            <a:endParaRPr lang="en-US" altLang="ja-JP" sz="3200" b="0" dirty="0" smtClean="0">
              <a:solidFill>
                <a:schemeClr val="tx1"/>
              </a:solidFill>
            </a:endParaRPr>
          </a:p>
        </p:txBody>
      </p:sp>
      <p:sp>
        <p:nvSpPr>
          <p:cNvPr id="96259" name="Content Placeholder 2"/>
          <p:cNvSpPr>
            <a:spLocks noGrp="1"/>
          </p:cNvSpPr>
          <p:nvPr>
            <p:ph idx="4294967295"/>
          </p:nvPr>
        </p:nvSpPr>
        <p:spPr>
          <a:xfrm>
            <a:off x="444500" y="1244600"/>
            <a:ext cx="8229600" cy="4927600"/>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a:buClrTx/>
              <a:buFont typeface="Arial" pitchFamily="34" charset="0"/>
              <a:buChar char="•"/>
            </a:pPr>
            <a:r>
              <a:rPr lang="en-US" sz="2400" b="0" dirty="0" smtClean="0">
                <a:solidFill>
                  <a:schemeClr val="tx1"/>
                </a:solidFill>
              </a:rPr>
              <a:t>   </a:t>
            </a:r>
          </a:p>
          <a:p>
            <a:pPr algn="just" rtl="1">
              <a:buClrTx/>
              <a:buNone/>
            </a:pPr>
            <a:r>
              <a:rPr lang="ar-SA" sz="2400" b="0" dirty="0" smtClean="0">
                <a:solidFill>
                  <a:schemeClr val="tx1"/>
                </a:solidFill>
              </a:rPr>
              <a:t>تبين خطوات التقويم التالية مدى استطاعة المنهجية القائمة على أساس التعلم </a:t>
            </a:r>
            <a:r>
              <a:rPr lang="ar-EG" sz="2400" b="0" dirty="0" smtClean="0">
                <a:solidFill>
                  <a:schemeClr val="tx1"/>
                </a:solidFill>
              </a:rPr>
              <a:t>       </a:t>
            </a:r>
            <a:r>
              <a:rPr lang="ar-BH" sz="2400" b="0" dirty="0" smtClean="0">
                <a:solidFill>
                  <a:schemeClr val="tx1"/>
                </a:solidFill>
              </a:rPr>
              <a:t>ب</a:t>
            </a:r>
            <a:r>
              <a:rPr lang="ar-SA" sz="2400" b="0" dirty="0" smtClean="0">
                <a:solidFill>
                  <a:schemeClr val="tx1"/>
                </a:solidFill>
              </a:rPr>
              <a:t>تحسين عملية التقييم البيئي المتكامل:</a:t>
            </a:r>
            <a:endParaRPr lang="en-US" sz="2400" b="0" dirty="0" smtClean="0">
              <a:solidFill>
                <a:schemeClr val="tx1"/>
              </a:solidFill>
            </a:endParaRPr>
          </a:p>
          <a:p>
            <a:pPr algn="just">
              <a:buClrTx/>
              <a:buFont typeface="Arial" pitchFamily="34" charset="0"/>
              <a:buChar char="•"/>
            </a:pPr>
            <a:endParaRPr lang="en-US" sz="2400" b="0" dirty="0" smtClean="0">
              <a:solidFill>
                <a:schemeClr val="tx1"/>
              </a:solidFill>
            </a:endParaRPr>
          </a:p>
          <a:p>
            <a:pPr algn="just" rtl="1">
              <a:buClrTx/>
              <a:buSzPct val="100000"/>
              <a:buFont typeface="Arial" pitchFamily="34" charset="0"/>
              <a:buChar char="•"/>
            </a:pPr>
            <a:r>
              <a:rPr lang="ar-SA" sz="2400" b="0" dirty="0" smtClean="0">
                <a:solidFill>
                  <a:schemeClr val="tx1"/>
                </a:solidFill>
              </a:rPr>
              <a:t>صغ مقولة/ فرضية التغيير.</a:t>
            </a:r>
            <a:endParaRPr lang="en-US" sz="2400" b="0" dirty="0" smtClean="0">
              <a:solidFill>
                <a:schemeClr val="tx1"/>
              </a:solidFill>
            </a:endParaRPr>
          </a:p>
          <a:p>
            <a:pPr algn="just" rtl="1">
              <a:buClrTx/>
              <a:buSzPct val="100000"/>
              <a:buFont typeface="Arial" pitchFamily="34" charset="0"/>
              <a:buChar char="•"/>
            </a:pPr>
            <a:r>
              <a:rPr lang="ar-SA" sz="2400" b="0" dirty="0" smtClean="0">
                <a:solidFill>
                  <a:schemeClr val="tx1"/>
                </a:solidFill>
              </a:rPr>
              <a:t>حدد القياسات المطلوبة لفرضية التغيير وغيرها من القياسات المؤيدة للنواتج الأساسية وللنشاطات/ المخرجات.</a:t>
            </a:r>
            <a:endParaRPr lang="en-US" sz="2400" b="0" dirty="0" smtClean="0">
              <a:solidFill>
                <a:schemeClr val="tx1"/>
              </a:solidFill>
            </a:endParaRPr>
          </a:p>
          <a:p>
            <a:pPr algn="just" rtl="1">
              <a:buClrTx/>
              <a:buSzPct val="100000"/>
              <a:buFont typeface="Arial" pitchFamily="34" charset="0"/>
              <a:buChar char="•"/>
            </a:pPr>
            <a:r>
              <a:rPr lang="ar-SA" sz="2400" b="0" dirty="0" smtClean="0">
                <a:solidFill>
                  <a:schemeClr val="tx1"/>
                </a:solidFill>
              </a:rPr>
              <a:t>تفحص الأداء مقابل إحداث التغييرات المرجوة ولخص النتائج.</a:t>
            </a:r>
            <a:endParaRPr lang="en-US" sz="2400" b="0" dirty="0" smtClean="0">
              <a:solidFill>
                <a:schemeClr val="tx1"/>
              </a:solidFill>
            </a:endParaRPr>
          </a:p>
          <a:p>
            <a:pPr algn="just" rtl="1">
              <a:buClrTx/>
              <a:buSzPct val="100000"/>
              <a:buFont typeface="Arial" pitchFamily="34" charset="0"/>
              <a:buChar char="•"/>
            </a:pPr>
            <a:r>
              <a:rPr lang="ar-SA" sz="2400" b="0" dirty="0" smtClean="0">
                <a:solidFill>
                  <a:schemeClr val="tx1"/>
                </a:solidFill>
              </a:rPr>
              <a:t>صغ الدروس المستفادة والتوصيات</a:t>
            </a:r>
            <a:r>
              <a:rPr lang="ar-EG" sz="2400" b="0" dirty="0" smtClean="0">
                <a:solidFill>
                  <a:schemeClr val="tx1"/>
                </a:solidFill>
              </a:rPr>
              <a:t>.</a:t>
            </a:r>
            <a:endParaRPr lang="en-US" sz="2400" b="0" dirty="0" smtClean="0">
              <a:solidFill>
                <a:schemeClr val="tx1"/>
              </a:solidFill>
            </a:endParaRPr>
          </a:p>
          <a:p>
            <a:pPr algn="just" rtl="1">
              <a:buClrTx/>
              <a:buSzPct val="100000"/>
              <a:buFont typeface="Arial" pitchFamily="34" charset="0"/>
              <a:buChar char="•"/>
            </a:pPr>
            <a:r>
              <a:rPr lang="ar-SA" sz="2400" b="0" dirty="0" smtClean="0">
                <a:solidFill>
                  <a:schemeClr val="tx1"/>
                </a:solidFill>
              </a:rPr>
              <a:t>ادمج التوصيات( التغذية الراجعة) لكي تحسن دورة التخطيط القادمة. </a:t>
            </a:r>
            <a:endParaRPr lang="en-US" sz="2400" b="0" dirty="0" smtClean="0">
              <a:solidFill>
                <a:schemeClr val="tx1"/>
              </a:solidFill>
            </a:endParaRPr>
          </a:p>
          <a:p>
            <a:pPr algn="just" rtl="1">
              <a:buClrTx/>
              <a:buFont typeface="Arial" pitchFamily="34" charset="0"/>
              <a:buChar char="•"/>
            </a:pPr>
            <a:endParaRPr lang="en-US" sz="2400" b="0" dirty="0" smtClean="0">
              <a:solidFill>
                <a:schemeClr val="tx1"/>
              </a:solidFill>
            </a:endParaRPr>
          </a:p>
          <a:p>
            <a:pPr algn="just">
              <a:buClrTx/>
              <a:buFont typeface="Arial" pitchFamily="34" charset="0"/>
              <a:buChar char="•"/>
            </a:pPr>
            <a:endParaRPr lang="en-US" sz="24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7" dur="2000"/>
                                        <p:tgtEl>
                                          <p:spTgt spid="2">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59">
                                            <p:txEl>
                                              <p:pRg st="0" end="0"/>
                                            </p:txEl>
                                          </p:spTgt>
                                        </p:tgtEl>
                                        <p:attrNameLst>
                                          <p:attrName>style.visibility</p:attrName>
                                        </p:attrNameLst>
                                      </p:cBhvr>
                                      <p:to>
                                        <p:strVal val="visible"/>
                                      </p:to>
                                    </p:set>
                                    <p:animEffect transition="in" filter="wipe(left)">
                                      <p:cBhvr>
                                        <p:cTn id="12" dur="500"/>
                                        <p:tgtEl>
                                          <p:spTgt spid="962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259">
                                            <p:txEl>
                                              <p:pRg st="1" end="1"/>
                                            </p:txEl>
                                          </p:spTgt>
                                        </p:tgtEl>
                                        <p:attrNameLst>
                                          <p:attrName>style.visibility</p:attrName>
                                        </p:attrNameLst>
                                      </p:cBhvr>
                                      <p:to>
                                        <p:strVal val="visible"/>
                                      </p:to>
                                    </p:set>
                                    <p:animEffect transition="in" filter="wipe(left)">
                                      <p:cBhvr>
                                        <p:cTn id="17" dur="500"/>
                                        <p:tgtEl>
                                          <p:spTgt spid="962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6259">
                                            <p:txEl>
                                              <p:pRg st="3" end="3"/>
                                            </p:txEl>
                                          </p:spTgt>
                                        </p:tgtEl>
                                        <p:attrNameLst>
                                          <p:attrName>style.visibility</p:attrName>
                                        </p:attrNameLst>
                                      </p:cBhvr>
                                      <p:to>
                                        <p:strVal val="visible"/>
                                      </p:to>
                                    </p:set>
                                    <p:animEffect transition="in" filter="wipe(left)">
                                      <p:cBhvr>
                                        <p:cTn id="22" dur="500"/>
                                        <p:tgtEl>
                                          <p:spTgt spid="962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6259">
                                            <p:txEl>
                                              <p:pRg st="4" end="4"/>
                                            </p:txEl>
                                          </p:spTgt>
                                        </p:tgtEl>
                                        <p:attrNameLst>
                                          <p:attrName>style.visibility</p:attrName>
                                        </p:attrNameLst>
                                      </p:cBhvr>
                                      <p:to>
                                        <p:strVal val="visible"/>
                                      </p:to>
                                    </p:set>
                                    <p:animEffect transition="in" filter="wipe(left)">
                                      <p:cBhvr>
                                        <p:cTn id="27" dur="500"/>
                                        <p:tgtEl>
                                          <p:spTgt spid="962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6259">
                                            <p:txEl>
                                              <p:pRg st="5" end="5"/>
                                            </p:txEl>
                                          </p:spTgt>
                                        </p:tgtEl>
                                        <p:attrNameLst>
                                          <p:attrName>style.visibility</p:attrName>
                                        </p:attrNameLst>
                                      </p:cBhvr>
                                      <p:to>
                                        <p:strVal val="visible"/>
                                      </p:to>
                                    </p:set>
                                    <p:animEffect transition="in" filter="wipe(left)">
                                      <p:cBhvr>
                                        <p:cTn id="32" dur="500"/>
                                        <p:tgtEl>
                                          <p:spTgt spid="962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6259">
                                            <p:txEl>
                                              <p:pRg st="6" end="6"/>
                                            </p:txEl>
                                          </p:spTgt>
                                        </p:tgtEl>
                                        <p:attrNameLst>
                                          <p:attrName>style.visibility</p:attrName>
                                        </p:attrNameLst>
                                      </p:cBhvr>
                                      <p:to>
                                        <p:strVal val="visible"/>
                                      </p:to>
                                    </p:set>
                                    <p:animEffect transition="in" filter="wipe(left)">
                                      <p:cBhvr>
                                        <p:cTn id="37" dur="500"/>
                                        <p:tgtEl>
                                          <p:spTgt spid="962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6259">
                                            <p:txEl>
                                              <p:pRg st="7" end="7"/>
                                            </p:txEl>
                                          </p:spTgt>
                                        </p:tgtEl>
                                        <p:attrNameLst>
                                          <p:attrName>style.visibility</p:attrName>
                                        </p:attrNameLst>
                                      </p:cBhvr>
                                      <p:to>
                                        <p:strVal val="visible"/>
                                      </p:to>
                                    </p:set>
                                    <p:animEffect transition="in" filter="wipe(left)">
                                      <p:cBhvr>
                                        <p:cTn id="42" dur="500"/>
                                        <p:tgtEl>
                                          <p:spTgt spid="962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625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119116" y="274638"/>
            <a:ext cx="6348484"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b="0" dirty="0" smtClean="0">
                <a:solidFill>
                  <a:schemeClr val="tx1"/>
                </a:solidFill>
              </a:rPr>
              <a:t>ما هو التعلم؟</a:t>
            </a:r>
            <a:endParaRPr lang="en-US" altLang="ja-JP" b="0" dirty="0" smtClean="0">
              <a:solidFill>
                <a:schemeClr val="tx1"/>
              </a:solidFill>
            </a:endParaRPr>
          </a:p>
        </p:txBody>
      </p:sp>
      <p:sp>
        <p:nvSpPr>
          <p:cNvPr id="97283" name="Rectangle 3"/>
          <p:cNvSpPr>
            <a:spLocks noGrp="1" noChangeArrowheads="1"/>
          </p:cNvSpPr>
          <p:nvPr>
            <p:ph type="body" idx="1"/>
          </p:nvPr>
        </p:nvSpPr>
        <p:spPr>
          <a:xfrm>
            <a:off x="457200" y="1530350"/>
            <a:ext cx="8229600" cy="4525963"/>
          </a:xfrm>
        </p:spPr>
        <p:txBody>
          <a:bodyPr/>
          <a:lstStyle/>
          <a:p>
            <a:pPr>
              <a:buClrTx/>
              <a:buSzPct val="100000"/>
              <a:buFont typeface="Arial" pitchFamily="34" charset="0"/>
              <a:buChar char="•"/>
            </a:pPr>
            <a:endParaRPr lang="en-US" b="0" dirty="0" smtClean="0">
              <a:solidFill>
                <a:schemeClr val="tx1"/>
              </a:solidFill>
            </a:endParaRPr>
          </a:p>
          <a:p>
            <a:pPr algn="r" rtl="1">
              <a:buClrTx/>
              <a:buSzPct val="100000"/>
              <a:buFont typeface="Arial" pitchFamily="34" charset="0"/>
              <a:buChar char="•"/>
            </a:pPr>
            <a:r>
              <a:rPr lang="ar-SA" b="0" dirty="0" smtClean="0">
                <a:solidFill>
                  <a:schemeClr val="tx1"/>
                </a:solidFill>
              </a:rPr>
              <a:t>التعلم أوسع وأشمل من مجرد خلق المعرفة</a:t>
            </a:r>
          </a:p>
          <a:p>
            <a:pPr algn="r" rtl="1">
              <a:buClrTx/>
              <a:buSzPct val="100000"/>
              <a:buFont typeface="Arial" pitchFamily="34" charset="0"/>
              <a:buChar char="•"/>
            </a:pPr>
            <a:endParaRPr lang="en-US" b="0" dirty="0" smtClean="0">
              <a:solidFill>
                <a:schemeClr val="tx1"/>
              </a:solidFill>
            </a:endParaRPr>
          </a:p>
          <a:p>
            <a:pPr algn="r" rtl="1">
              <a:buClrTx/>
              <a:buSzPct val="100000"/>
              <a:buFont typeface="Arial" pitchFamily="34" charset="0"/>
              <a:buChar char="•"/>
            </a:pPr>
            <a:r>
              <a:rPr lang="ar-SA" b="0" dirty="0" smtClean="0">
                <a:solidFill>
                  <a:schemeClr val="tx1"/>
                </a:solidFill>
              </a:rPr>
              <a:t>والتعلم يتم البرهنة عليه من خلال تغير في السلوك</a:t>
            </a:r>
          </a:p>
          <a:p>
            <a:pPr algn="r" rtl="1">
              <a:buClrTx/>
              <a:buSzPct val="100000"/>
              <a:buFont typeface="Arial" pitchFamily="34" charset="0"/>
              <a:buChar char="•"/>
            </a:pPr>
            <a:endParaRPr lang="en-US" b="0" dirty="0" smtClean="0">
              <a:solidFill>
                <a:schemeClr val="tx1"/>
              </a:solidFill>
            </a:endParaRPr>
          </a:p>
          <a:p>
            <a:pPr algn="r" rtl="1">
              <a:buClrTx/>
              <a:buSzPct val="100000"/>
              <a:buFont typeface="Arial" pitchFamily="34" charset="0"/>
              <a:buChar char="•"/>
            </a:pPr>
            <a:r>
              <a:rPr lang="ar-BH" b="0" dirty="0" smtClean="0">
                <a:solidFill>
                  <a:schemeClr val="tx1"/>
                </a:solidFill>
              </a:rPr>
              <a:t>تعتبر</a:t>
            </a:r>
            <a:r>
              <a:rPr lang="ar-SA" b="0" dirty="0" smtClean="0">
                <a:solidFill>
                  <a:schemeClr val="tx1"/>
                </a:solidFill>
              </a:rPr>
              <a:t> معالجة المعلومات بالإضافة إلى جمع</a:t>
            </a:r>
            <a:r>
              <a:rPr lang="ar-BH" b="0" dirty="0" smtClean="0">
                <a:solidFill>
                  <a:schemeClr val="tx1"/>
                </a:solidFill>
              </a:rPr>
              <a:t>ها </a:t>
            </a:r>
            <a:r>
              <a:rPr lang="ar-SA" b="0" dirty="0" smtClean="0">
                <a:solidFill>
                  <a:schemeClr val="tx1"/>
                </a:solidFill>
              </a:rPr>
              <a:t>من العوامل ذات الأهمية القصوى</a:t>
            </a:r>
            <a:endParaRPr lang="en-US" b="0" dirty="0" smtClean="0">
              <a:solidFill>
                <a:schemeClr val="tx1"/>
              </a:solidFill>
            </a:endParaRPr>
          </a:p>
          <a:p>
            <a:pPr algn="r" rtl="1">
              <a:buClrTx/>
              <a:buSzPct val="100000"/>
              <a:buFont typeface="Arial" pitchFamily="34" charset="0"/>
              <a:buChar char="•"/>
            </a:pPr>
            <a:endParaRPr lang="en-US" b="0" dirty="0" smtClean="0">
              <a:solidFill>
                <a:schemeClr val="tx1"/>
              </a:solidFill>
            </a:endParaRPr>
          </a:p>
        </p:txBody>
      </p:sp>
      <p:pic>
        <p:nvPicPr>
          <p:cNvPr id="97284" name="Picture 4" descr="j0297707"/>
          <p:cNvPicPr>
            <a:picLocks noChangeAspect="1" noChangeArrowheads="1"/>
          </p:cNvPicPr>
          <p:nvPr/>
        </p:nvPicPr>
        <p:blipFill>
          <a:blip r:embed="rId3" cstate="print"/>
          <a:srcRect/>
          <a:stretch>
            <a:fillRect/>
          </a:stretch>
        </p:blipFill>
        <p:spPr bwMode="auto">
          <a:xfrm>
            <a:off x="327552" y="1562956"/>
            <a:ext cx="928688" cy="1143000"/>
          </a:xfrm>
          <a:prstGeom prst="rect">
            <a:avLst/>
          </a:prstGeom>
          <a:noFill/>
          <a:ln w="9525">
            <a:noFill/>
            <a:miter lim="800000"/>
            <a:headEnd/>
            <a:tailEnd/>
          </a:ln>
        </p:spPr>
      </p:pic>
      <p:pic>
        <p:nvPicPr>
          <p:cNvPr id="97285" name="Picture 5" descr="MCBD19903_0000[1]"/>
          <p:cNvPicPr>
            <a:picLocks noChangeAspect="1" noChangeArrowheads="1"/>
          </p:cNvPicPr>
          <p:nvPr/>
        </p:nvPicPr>
        <p:blipFill>
          <a:blip r:embed="rId4" cstate="print"/>
          <a:srcRect/>
          <a:stretch>
            <a:fillRect/>
          </a:stretch>
        </p:blipFill>
        <p:spPr bwMode="auto">
          <a:xfrm>
            <a:off x="0" y="3077570"/>
            <a:ext cx="1233488" cy="114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Title 1"/>
          <p:cNvSpPr>
            <a:spLocks noGrp="1"/>
          </p:cNvSpPr>
          <p:nvPr>
            <p:ph type="title" idx="4294967295"/>
          </p:nvPr>
        </p:nvSpPr>
        <p:spPr>
          <a:xfrm>
            <a:off x="979488" y="274638"/>
            <a:ext cx="6664325" cy="58261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b="0" dirty="0" smtClean="0">
                <a:solidFill>
                  <a:schemeClr val="tx1"/>
                </a:solidFill>
              </a:rPr>
              <a:t>تنقسم عملية التعلم الفردي إلى أربع</a:t>
            </a:r>
            <a:r>
              <a:rPr lang="ar-BH" altLang="ja-JP" b="0" dirty="0" smtClean="0">
                <a:solidFill>
                  <a:schemeClr val="tx1"/>
                </a:solidFill>
              </a:rPr>
              <a:t>ة</a:t>
            </a:r>
            <a:r>
              <a:rPr lang="ar-SA" altLang="ja-JP" b="0" dirty="0" smtClean="0">
                <a:solidFill>
                  <a:schemeClr val="tx1"/>
                </a:solidFill>
              </a:rPr>
              <a:t> مراحل</a:t>
            </a:r>
            <a:endParaRPr lang="en-US" altLang="ja-JP" b="0" dirty="0" smtClean="0">
              <a:solidFill>
                <a:schemeClr val="tx1"/>
              </a:solidFill>
            </a:endParaRPr>
          </a:p>
        </p:txBody>
      </p:sp>
      <p:sp>
        <p:nvSpPr>
          <p:cNvPr id="100355" name="Content Placeholder 2"/>
          <p:cNvSpPr>
            <a:spLocks noGrp="1"/>
          </p:cNvSpPr>
          <p:nvPr>
            <p:ph idx="4294967295"/>
          </p:nvPr>
        </p:nvSpPr>
        <p:spPr>
          <a:xfrm>
            <a:off x="419100" y="1447800"/>
            <a:ext cx="8229600" cy="5054600"/>
          </a:xfrm>
          <a:noFill/>
          <a:ln w="9525">
            <a:noFill/>
            <a:miter lim="800000"/>
            <a:headEnd/>
            <a:tailEnd/>
          </a:ln>
        </p:spPr>
        <p:txBody>
          <a:bodyPr vert="horz" wrap="square" lIns="91440" tIns="45720" rIns="91440" bIns="45720" numCol="1" anchor="t" anchorCtr="0" compatLnSpc="1">
            <a:prstTxWarp prst="textNoShape">
              <a:avLst/>
            </a:prstTxWarp>
          </a:bodyPr>
          <a:lstStyle/>
          <a:p>
            <a:pPr rtl="1">
              <a:buClrTx/>
              <a:buNone/>
            </a:pPr>
            <a:r>
              <a:rPr lang="ar-SA" sz="2800" b="0" dirty="0" smtClean="0">
                <a:solidFill>
                  <a:schemeClr val="tx1"/>
                </a:solidFill>
              </a:rPr>
              <a:t> </a:t>
            </a:r>
            <a:endParaRPr lang="en-US" sz="2800" b="0" dirty="0" smtClean="0">
              <a:solidFill>
                <a:schemeClr val="tx1"/>
              </a:solidFill>
            </a:endParaRPr>
          </a:p>
          <a:p>
            <a:pPr algn="r" rtl="1">
              <a:buClrTx/>
              <a:buNone/>
            </a:pPr>
            <a:r>
              <a:rPr lang="ar-SA" sz="2800" b="0" dirty="0" smtClean="0">
                <a:solidFill>
                  <a:schemeClr val="tx1"/>
                </a:solidFill>
              </a:rPr>
              <a:t>1- ربط الخبرة الجديدة بالمعرفة القائمة (الربط)</a:t>
            </a:r>
          </a:p>
          <a:p>
            <a:pPr algn="r" rtl="1">
              <a:buClrTx/>
              <a:buNone/>
            </a:pPr>
            <a:endParaRPr lang="ar-SA" sz="2800" b="0" dirty="0" smtClean="0">
              <a:solidFill>
                <a:schemeClr val="tx1"/>
              </a:solidFill>
            </a:endParaRPr>
          </a:p>
          <a:p>
            <a:pPr algn="r" rtl="1">
              <a:buClrTx/>
              <a:buNone/>
            </a:pPr>
            <a:r>
              <a:rPr lang="ar-SA" sz="2800" b="0" dirty="0" smtClean="0">
                <a:solidFill>
                  <a:schemeClr val="tx1"/>
                </a:solidFill>
              </a:rPr>
              <a:t>2- استخدام الخبرة الجديدة في البحث عن معلومة جديدة (الاستيعاب)</a:t>
            </a:r>
          </a:p>
          <a:p>
            <a:pPr algn="r" rtl="1">
              <a:buClrTx/>
              <a:buNone/>
            </a:pPr>
            <a:endParaRPr lang="en-US" sz="2800" b="0" dirty="0" smtClean="0">
              <a:solidFill>
                <a:schemeClr val="tx1"/>
              </a:solidFill>
            </a:endParaRPr>
          </a:p>
          <a:p>
            <a:pPr algn="r" rtl="1">
              <a:buClrTx/>
              <a:buNone/>
            </a:pPr>
            <a:r>
              <a:rPr lang="ar-SA" sz="2800" b="0" dirty="0" smtClean="0">
                <a:solidFill>
                  <a:schemeClr val="tx1"/>
                </a:solidFill>
              </a:rPr>
              <a:t>3-  تطبيق المعلومات الجديدة على السياق القائم (الممارسة)</a:t>
            </a:r>
          </a:p>
          <a:p>
            <a:pPr algn="r" rtl="1">
              <a:buClrTx/>
              <a:buNone/>
            </a:pPr>
            <a:endParaRPr lang="en-US" sz="2800" b="0" dirty="0" smtClean="0">
              <a:solidFill>
                <a:schemeClr val="tx1"/>
              </a:solidFill>
            </a:endParaRPr>
          </a:p>
          <a:p>
            <a:pPr algn="r" rtl="1">
              <a:buClrTx/>
              <a:buNone/>
            </a:pPr>
            <a:r>
              <a:rPr lang="ar-SA" sz="2800" b="0" dirty="0" smtClean="0">
                <a:solidFill>
                  <a:schemeClr val="tx1"/>
                </a:solidFill>
              </a:rPr>
              <a:t>4- استخدام المعلومات الجديدة في السياق الجديد ومراجعتها (الاستخدام والمراجعة).</a:t>
            </a:r>
            <a:endParaRPr lang="en-US" sz="2800" b="0" dirty="0" smtClean="0">
              <a:solidFill>
                <a:schemeClr val="tx1"/>
              </a:solidFill>
            </a:endParaRPr>
          </a:p>
          <a:p>
            <a:pPr algn="r" rtl="1">
              <a:buClrTx/>
              <a:buNone/>
            </a:pPr>
            <a:endParaRPr lang="en-US" sz="2800" b="0" dirty="0" smtClean="0">
              <a:solidFill>
                <a:schemeClr val="tx1"/>
              </a:solidFill>
            </a:endParaRPr>
          </a:p>
          <a:p>
            <a:pPr algn="r">
              <a:buClrTx/>
              <a:buNone/>
            </a:pPr>
            <a:endParaRPr lang="en-US" sz="28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0354">
                                            <p:txEl>
                                              <p:charRg st="4294967295" end="4294967295"/>
                                            </p:txEl>
                                          </p:spTgt>
                                        </p:tgtEl>
                                        <p:attrNameLst>
                                          <p:attrName>style.visibility</p:attrName>
                                        </p:attrNameLst>
                                      </p:cBhvr>
                                      <p:to>
                                        <p:strVal val="visible"/>
                                      </p:to>
                                    </p:set>
                                    <p:animEffect transition="in" filter="fade">
                                      <p:cBhvr>
                                        <p:cTn id="7" dur="2000"/>
                                        <p:tgtEl>
                                          <p:spTgt spid="100354">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Effect transition="in" filter="wipe(left)">
                                      <p:cBhvr>
                                        <p:cTn id="12" dur="500"/>
                                        <p:tgtEl>
                                          <p:spTgt spid="1003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355">
                                            <p:txEl>
                                              <p:pRg st="1" end="1"/>
                                            </p:txEl>
                                          </p:spTgt>
                                        </p:tgtEl>
                                        <p:attrNameLst>
                                          <p:attrName>style.visibility</p:attrName>
                                        </p:attrNameLst>
                                      </p:cBhvr>
                                      <p:to>
                                        <p:strVal val="visible"/>
                                      </p:to>
                                    </p:set>
                                    <p:animEffect transition="in" filter="wipe(left)">
                                      <p:cBhvr>
                                        <p:cTn id="17" dur="500"/>
                                        <p:tgtEl>
                                          <p:spTgt spid="1003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0355">
                                            <p:txEl>
                                              <p:pRg st="3" end="3"/>
                                            </p:txEl>
                                          </p:spTgt>
                                        </p:tgtEl>
                                        <p:attrNameLst>
                                          <p:attrName>style.visibility</p:attrName>
                                        </p:attrNameLst>
                                      </p:cBhvr>
                                      <p:to>
                                        <p:strVal val="visible"/>
                                      </p:to>
                                    </p:set>
                                    <p:animEffect transition="in" filter="wipe(left)">
                                      <p:cBhvr>
                                        <p:cTn id="22" dur="500"/>
                                        <p:tgtEl>
                                          <p:spTgt spid="100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0355">
                                            <p:txEl>
                                              <p:pRg st="5" end="5"/>
                                            </p:txEl>
                                          </p:spTgt>
                                        </p:tgtEl>
                                        <p:attrNameLst>
                                          <p:attrName>style.visibility</p:attrName>
                                        </p:attrNameLst>
                                      </p:cBhvr>
                                      <p:to>
                                        <p:strVal val="visible"/>
                                      </p:to>
                                    </p:set>
                                    <p:animEffect transition="in" filter="wipe(left)">
                                      <p:cBhvr>
                                        <p:cTn id="27" dur="500"/>
                                        <p:tgtEl>
                                          <p:spTgt spid="10035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0355">
                                            <p:txEl>
                                              <p:pRg st="7" end="7"/>
                                            </p:txEl>
                                          </p:spTgt>
                                        </p:tgtEl>
                                        <p:attrNameLst>
                                          <p:attrName>style.visibility</p:attrName>
                                        </p:attrNameLst>
                                      </p:cBhvr>
                                      <p:to>
                                        <p:strVal val="visible"/>
                                      </p:to>
                                    </p:set>
                                    <p:animEffect transition="in" filter="wipe(left)">
                                      <p:cBhvr>
                                        <p:cTn id="32" dur="500"/>
                                        <p:tgtEl>
                                          <p:spTgt spid="1003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b="0" dirty="0" smtClean="0">
                <a:solidFill>
                  <a:schemeClr val="tx1"/>
                </a:solidFill>
              </a:rPr>
              <a:t>دورة التعلم</a:t>
            </a:r>
            <a:endParaRPr lang="en-US" altLang="ja-JP" b="0" dirty="0" smtClean="0">
              <a:solidFill>
                <a:schemeClr val="tx1"/>
              </a:solidFill>
            </a:endParaRPr>
          </a:p>
        </p:txBody>
      </p:sp>
      <p:pic>
        <p:nvPicPr>
          <p:cNvPr id="99331" name="Picture 3"/>
          <p:cNvPicPr>
            <a:picLocks noChangeAspect="1" noChangeArrowheads="1"/>
          </p:cNvPicPr>
          <p:nvPr/>
        </p:nvPicPr>
        <p:blipFill>
          <a:blip r:embed="rId3" cstate="print"/>
          <a:srcRect/>
          <a:stretch>
            <a:fillRect/>
          </a:stretch>
        </p:blipFill>
        <p:spPr bwMode="auto">
          <a:xfrm>
            <a:off x="1" y="1151533"/>
            <a:ext cx="7997588" cy="5365271"/>
          </a:xfrm>
          <a:prstGeom prst="rect">
            <a:avLst/>
          </a:prstGeom>
          <a:solidFill>
            <a:schemeClr val="bg1"/>
          </a:solidFill>
          <a:ln w="9525" cap="rnd" algn="ctr">
            <a:noFill/>
            <a:prstDash val="sysDot"/>
            <a:miter lim="800000"/>
            <a:headEnd/>
            <a:tailEnd/>
          </a:ln>
        </p:spPr>
      </p:pic>
      <p:grpSp>
        <p:nvGrpSpPr>
          <p:cNvPr id="2" name="Group 6"/>
          <p:cNvGrpSpPr>
            <a:grpSpLocks/>
          </p:cNvGrpSpPr>
          <p:nvPr/>
        </p:nvGrpSpPr>
        <p:grpSpPr bwMode="auto">
          <a:xfrm>
            <a:off x="299251" y="1653264"/>
            <a:ext cx="7507307" cy="4438415"/>
            <a:chOff x="3193" y="3125"/>
            <a:chExt cx="6215" cy="4722"/>
          </a:xfrm>
          <a:solidFill>
            <a:schemeClr val="bg1"/>
          </a:solidFill>
        </p:grpSpPr>
        <p:sp>
          <p:nvSpPr>
            <p:cNvPr id="101386" name="Text Box 10"/>
            <p:cNvSpPr txBox="1">
              <a:spLocks noChangeArrowheads="1"/>
            </p:cNvSpPr>
            <p:nvPr/>
          </p:nvSpPr>
          <p:spPr bwMode="auto">
            <a:xfrm>
              <a:off x="3316" y="3125"/>
              <a:ext cx="2093" cy="1429"/>
            </a:xfrm>
            <a:prstGeom prst="rect">
              <a:avLst/>
            </a:prstGeom>
            <a:grpFill/>
            <a:ln w="9525">
              <a:solidFill>
                <a:srgbClr val="000000"/>
              </a:solidFill>
              <a:miter lim="800000"/>
              <a:headEnd/>
              <a:tailEnd/>
            </a:ln>
          </p:spPr>
          <p:txBody>
            <a:bodyPr/>
            <a:lstStyle/>
            <a:p>
              <a:pPr algn="ctr" rtl="1" eaLnBrk="0" hangingPunct="0">
                <a:defRPr/>
              </a:pPr>
              <a:r>
                <a:rPr lang="ar-SA" sz="1200" b="1" dirty="0">
                  <a:ea typeface="Times New Roman" pitchFamily="18" charset="0"/>
                </a:rPr>
                <a:t>4- </a:t>
              </a:r>
              <a:r>
                <a:rPr lang="ar-SA" sz="1600" b="1" dirty="0">
                  <a:ea typeface="Times New Roman" pitchFamily="18" charset="0"/>
                </a:rPr>
                <a:t>استخدم وراجع: </a:t>
              </a:r>
              <a:endParaRPr lang="ar-EG" sz="1600" b="1" dirty="0">
                <a:ea typeface="Times New Roman" pitchFamily="18" charset="0"/>
              </a:endParaRPr>
            </a:p>
            <a:p>
              <a:pPr algn="ctr" rtl="1" eaLnBrk="0" hangingPunct="0">
                <a:defRPr/>
              </a:pPr>
              <a:r>
                <a:rPr lang="ar-EG" sz="1600" b="1" dirty="0">
                  <a:ea typeface="Times New Roman" pitchFamily="18" charset="0"/>
                </a:rPr>
                <a:t>ا</a:t>
              </a:r>
              <a:r>
                <a:rPr lang="ar-SA" sz="1600" dirty="0">
                  <a:ea typeface="Times New Roman" pitchFamily="18" charset="0"/>
                </a:rPr>
                <a:t>لمعارف الجديدة في إطار جديد</a:t>
              </a:r>
              <a:endParaRPr lang="en-US" sz="1600" dirty="0">
                <a:ea typeface="MS PGothic" pitchFamily="34" charset="-128"/>
              </a:endParaRPr>
            </a:p>
            <a:p>
              <a:pPr algn="ctr" eaLnBrk="0" hangingPunct="0">
                <a:defRPr/>
              </a:pPr>
              <a:endParaRPr lang="en-US" dirty="0">
                <a:ea typeface="MS PGothic" pitchFamily="34" charset="-128"/>
              </a:endParaRPr>
            </a:p>
          </p:txBody>
        </p:sp>
        <p:sp>
          <p:nvSpPr>
            <p:cNvPr id="101385" name="Text Box 9"/>
            <p:cNvSpPr txBox="1">
              <a:spLocks noChangeArrowheads="1"/>
            </p:cNvSpPr>
            <p:nvPr/>
          </p:nvSpPr>
          <p:spPr bwMode="auto">
            <a:xfrm>
              <a:off x="3193" y="6637"/>
              <a:ext cx="2031" cy="1210"/>
            </a:xfrm>
            <a:prstGeom prst="rect">
              <a:avLst/>
            </a:prstGeom>
            <a:solidFill>
              <a:schemeClr val="bg1"/>
            </a:solidFill>
            <a:ln w="9525">
              <a:solidFill>
                <a:srgbClr val="000000"/>
              </a:solidFill>
              <a:miter lim="800000"/>
              <a:headEnd/>
              <a:tailEnd/>
            </a:ln>
          </p:spPr>
          <p:txBody>
            <a:bodyPr/>
            <a:lstStyle/>
            <a:p>
              <a:pPr algn="ctr" rtl="1" eaLnBrk="0" hangingPunct="0">
                <a:defRPr/>
              </a:pPr>
              <a:r>
                <a:rPr lang="ar-BH" sz="1600" b="1" dirty="0" smtClean="0">
                  <a:ea typeface="Times New Roman" pitchFamily="18" charset="0"/>
                </a:rPr>
                <a:t>3</a:t>
              </a:r>
              <a:r>
                <a:rPr lang="ar-SA" sz="1600" b="1" dirty="0" smtClean="0">
                  <a:ea typeface="Times New Roman" pitchFamily="18" charset="0"/>
                </a:rPr>
                <a:t>- </a:t>
              </a:r>
              <a:r>
                <a:rPr lang="ar-BH" sz="1600" b="1" dirty="0" smtClean="0">
                  <a:ea typeface="Times New Roman" pitchFamily="18" charset="0"/>
                </a:rPr>
                <a:t>م</a:t>
              </a:r>
              <a:r>
                <a:rPr lang="ar-SA" sz="1600" b="1" dirty="0" smtClean="0">
                  <a:ea typeface="Times New Roman" pitchFamily="18" charset="0"/>
                </a:rPr>
                <a:t>مارس</a:t>
              </a:r>
              <a:r>
                <a:rPr lang="ar-BH" sz="1600" b="1" dirty="0" smtClean="0">
                  <a:ea typeface="Times New Roman" pitchFamily="18" charset="0"/>
                </a:rPr>
                <a:t>ة</a:t>
              </a:r>
              <a:r>
                <a:rPr lang="ar-SA" sz="1600" b="1" dirty="0" smtClean="0">
                  <a:ea typeface="Times New Roman" pitchFamily="18" charset="0"/>
                </a:rPr>
                <a:t>: </a:t>
              </a:r>
              <a:endParaRPr lang="ar-EG" sz="1600" b="1" dirty="0">
                <a:ea typeface="Times New Roman" pitchFamily="18" charset="0"/>
              </a:endParaRPr>
            </a:p>
            <a:p>
              <a:pPr algn="ctr" rtl="1" eaLnBrk="0" hangingPunct="0">
                <a:defRPr/>
              </a:pPr>
              <a:r>
                <a:rPr lang="ar-EG" sz="1600" dirty="0">
                  <a:ea typeface="Times New Roman" pitchFamily="18" charset="0"/>
                </a:rPr>
                <a:t>ا</a:t>
              </a:r>
              <a:r>
                <a:rPr lang="ar-SA" sz="1600" dirty="0">
                  <a:ea typeface="Times New Roman" pitchFamily="18" charset="0"/>
                </a:rPr>
                <a:t>لمعارف الجديدة داخل </a:t>
              </a:r>
              <a:r>
                <a:rPr lang="ar-SA" sz="1600" dirty="0" smtClean="0">
                  <a:ea typeface="Times New Roman" pitchFamily="18" charset="0"/>
                </a:rPr>
                <a:t>الإطار</a:t>
              </a:r>
              <a:r>
                <a:rPr lang="ar-BH" sz="1600" dirty="0" smtClean="0">
                  <a:ea typeface="Times New Roman" pitchFamily="18" charset="0"/>
                </a:rPr>
                <a:t> ا</a:t>
              </a:r>
              <a:r>
                <a:rPr lang="ar-SA" sz="1600" dirty="0" smtClean="0">
                  <a:ea typeface="Times New Roman" pitchFamily="18" charset="0"/>
                </a:rPr>
                <a:t>لحالي</a:t>
              </a:r>
              <a:endParaRPr lang="en-US" sz="1600" dirty="0">
                <a:ea typeface="MS PGothic" pitchFamily="34" charset="-128"/>
              </a:endParaRPr>
            </a:p>
            <a:p>
              <a:pPr algn="ctr" eaLnBrk="0" hangingPunct="0">
                <a:defRPr/>
              </a:pPr>
              <a:endParaRPr lang="en-US" sz="1600" dirty="0">
                <a:ea typeface="MS PGothic" pitchFamily="34" charset="-128"/>
              </a:endParaRPr>
            </a:p>
          </p:txBody>
        </p:sp>
        <p:sp>
          <p:nvSpPr>
            <p:cNvPr id="101384" name="Text Box 8"/>
            <p:cNvSpPr txBox="1">
              <a:spLocks noChangeArrowheads="1"/>
            </p:cNvSpPr>
            <p:nvPr/>
          </p:nvSpPr>
          <p:spPr bwMode="auto">
            <a:xfrm>
              <a:off x="7315" y="6694"/>
              <a:ext cx="2093" cy="1037"/>
            </a:xfrm>
            <a:prstGeom prst="rect">
              <a:avLst/>
            </a:prstGeom>
            <a:grpFill/>
            <a:ln w="9525">
              <a:solidFill>
                <a:srgbClr val="000000"/>
              </a:solidFill>
              <a:miter lim="800000"/>
              <a:headEnd/>
              <a:tailEnd/>
            </a:ln>
          </p:spPr>
          <p:txBody>
            <a:bodyPr/>
            <a:lstStyle/>
            <a:p>
              <a:pPr algn="ctr" rtl="1" eaLnBrk="0" hangingPunct="0">
                <a:defRPr/>
              </a:pPr>
              <a:r>
                <a:rPr lang="ar-SA" sz="1600" b="1" dirty="0">
                  <a:ea typeface="Times New Roman" pitchFamily="18" charset="0"/>
                </a:rPr>
                <a:t>2- استوعب وتبنى:</a:t>
              </a:r>
              <a:endParaRPr lang="ar-EG" sz="1600" b="1" dirty="0">
                <a:ea typeface="Times New Roman" pitchFamily="18" charset="0"/>
              </a:endParaRPr>
            </a:p>
            <a:p>
              <a:pPr algn="ctr" rtl="1" eaLnBrk="0" hangingPunct="0">
                <a:defRPr/>
              </a:pPr>
              <a:r>
                <a:rPr lang="ar-SA" sz="1600" dirty="0" smtClean="0">
                  <a:ea typeface="Times New Roman" pitchFamily="18" charset="0"/>
                </a:rPr>
                <a:t>المعارف </a:t>
              </a:r>
              <a:r>
                <a:rPr lang="ar-SA" sz="1600" dirty="0">
                  <a:ea typeface="Times New Roman" pitchFamily="18" charset="0"/>
                </a:rPr>
                <a:t>الجديدة </a:t>
              </a:r>
              <a:endParaRPr lang="en-US" sz="1600" dirty="0">
                <a:ea typeface="MS PGothic" pitchFamily="34" charset="-128"/>
              </a:endParaRPr>
            </a:p>
            <a:p>
              <a:pPr algn="ctr" eaLnBrk="0" hangingPunct="0">
                <a:defRPr/>
              </a:pPr>
              <a:endParaRPr lang="en-US" dirty="0">
                <a:ea typeface="MS PGothic" pitchFamily="34" charset="-128"/>
              </a:endParaRPr>
            </a:p>
          </p:txBody>
        </p:sp>
        <p:sp>
          <p:nvSpPr>
            <p:cNvPr id="101383" name="Text Box 7"/>
            <p:cNvSpPr txBox="1">
              <a:spLocks noChangeArrowheads="1"/>
            </p:cNvSpPr>
            <p:nvPr/>
          </p:nvSpPr>
          <p:spPr bwMode="auto">
            <a:xfrm>
              <a:off x="7221" y="3207"/>
              <a:ext cx="2171" cy="1349"/>
            </a:xfrm>
            <a:prstGeom prst="rect">
              <a:avLst/>
            </a:prstGeom>
            <a:grpFill/>
            <a:ln w="9525">
              <a:solidFill>
                <a:srgbClr val="000000"/>
              </a:solidFill>
              <a:miter lim="800000"/>
              <a:headEnd/>
              <a:tailEnd/>
            </a:ln>
          </p:spPr>
          <p:txBody>
            <a:bodyPr/>
            <a:lstStyle/>
            <a:p>
              <a:pPr marL="95250" lvl="1" indent="171450" algn="ctr" rtl="1" eaLnBrk="0" hangingPunct="0">
                <a:buFontTx/>
                <a:buAutoNum type="arabicPeriod"/>
                <a:defRPr/>
              </a:pPr>
              <a:r>
                <a:rPr lang="ar-SA" sz="1600" b="1" dirty="0">
                  <a:ea typeface="Times New Roman" pitchFamily="18" charset="0"/>
                </a:rPr>
                <a:t>اربط: </a:t>
              </a:r>
              <a:endParaRPr lang="ar-BH" sz="1600" b="1" dirty="0" smtClean="0">
                <a:ea typeface="Times New Roman" pitchFamily="18" charset="0"/>
              </a:endParaRPr>
            </a:p>
            <a:p>
              <a:pPr marL="95250" lvl="1" indent="171450" algn="ctr" rtl="1" eaLnBrk="0" hangingPunct="0">
                <a:defRPr/>
              </a:pPr>
              <a:r>
                <a:rPr lang="ar-EG" sz="1600" b="1" dirty="0" smtClean="0">
                  <a:ea typeface="Times New Roman" pitchFamily="18" charset="0"/>
                </a:rPr>
                <a:t>ا</a:t>
              </a:r>
              <a:r>
                <a:rPr lang="ar-SA" sz="1600" dirty="0">
                  <a:ea typeface="Times New Roman" pitchFamily="18" charset="0"/>
                </a:rPr>
                <a:t>لمعلومات الجديدة بالمعارف القا</a:t>
              </a:r>
              <a:r>
                <a:rPr lang="ar-EG" sz="1600" dirty="0">
                  <a:ea typeface="Times New Roman" pitchFamily="18" charset="0"/>
                </a:rPr>
                <a:t>ئمة</a:t>
              </a:r>
              <a:endParaRPr lang="en-US" sz="900" dirty="0">
                <a:ea typeface="MS PGothic" pitchFamily="34" charset="-128"/>
              </a:endParaRPr>
            </a:p>
            <a:p>
              <a:pPr eaLnBrk="0" hangingPunct="0">
                <a:defRPr/>
              </a:pPr>
              <a:endParaRPr lang="en-US" dirty="0">
                <a:ea typeface="MS PGothic" pitchFamily="34" charset="-128"/>
              </a:endParaRPr>
            </a:p>
          </p:txBody>
        </p:sp>
      </p:grpSp>
      <p:sp>
        <p:nvSpPr>
          <p:cNvPr id="99333"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EG"/>
          </a:p>
        </p:txBody>
      </p:sp>
      <p:sp>
        <p:nvSpPr>
          <p:cNvPr id="99334" name="Rectangle 16"/>
          <p:cNvSpPr>
            <a:spLocks noChangeArrowheads="1"/>
          </p:cNvSpPr>
          <p:nvPr/>
        </p:nvSpPr>
        <p:spPr bwMode="auto">
          <a:xfrm>
            <a:off x="0" y="584200"/>
            <a:ext cx="9144000" cy="0"/>
          </a:xfrm>
          <a:prstGeom prst="rect">
            <a:avLst/>
          </a:prstGeom>
          <a:noFill/>
          <a:ln w="9525">
            <a:noFill/>
            <a:miter lim="800000"/>
            <a:headEnd/>
            <a:tailEnd/>
          </a:ln>
        </p:spPr>
        <p:txBody>
          <a:bodyPr wrap="none" anchor="ctr">
            <a:spAutoFit/>
          </a:bodyPr>
          <a:lstStyle/>
          <a:p>
            <a:endParaRPr lang="ar-EG"/>
          </a:p>
        </p:txBody>
      </p:sp>
      <p:sp>
        <p:nvSpPr>
          <p:cNvPr id="99335" name="Rectangle 17"/>
          <p:cNvSpPr>
            <a:spLocks noChangeArrowheads="1"/>
          </p:cNvSpPr>
          <p:nvPr/>
        </p:nvSpPr>
        <p:spPr bwMode="auto">
          <a:xfrm>
            <a:off x="0" y="3594100"/>
            <a:ext cx="9144000" cy="0"/>
          </a:xfrm>
          <a:prstGeom prst="rect">
            <a:avLst/>
          </a:prstGeom>
          <a:noFill/>
          <a:ln w="9525">
            <a:noFill/>
            <a:miter lim="800000"/>
            <a:headEnd/>
            <a:tailEnd/>
          </a:ln>
        </p:spPr>
        <p:txBody>
          <a:bodyPr wrap="none" anchor="ctr">
            <a:spAutoFit/>
          </a:bodyPr>
          <a:lstStyle/>
          <a:p>
            <a:pPr eaLnBrk="0" hangingPunct="0"/>
            <a:endParaRPr lang="ar-EG"/>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7010400" cy="715963"/>
          </a:xfrm>
          <a:noFill/>
          <a:ln w="9525">
            <a:noFill/>
            <a:miter lim="800000"/>
            <a:headEnd/>
            <a:tailEnd/>
          </a:ln>
        </p:spPr>
        <p:txBody>
          <a:bodyPr vert="horz" wrap="square" lIns="91440" tIns="45720" rIns="91440" bIns="45720" numCol="1" anchor="ctr" anchorCtr="0" compatLnSpc="1">
            <a:prstTxWarp prst="textNoShape">
              <a:avLst/>
            </a:prstTxWarp>
          </a:bodyPr>
          <a:lstStyle/>
          <a:p>
            <a:r>
              <a:rPr lang="ar-EG" b="0" dirty="0" smtClean="0">
                <a:solidFill>
                  <a:schemeClr val="tx1"/>
                </a:solidFill>
              </a:rPr>
              <a:t>تعريف الرصد</a:t>
            </a:r>
            <a:endParaRPr lang="en-US" b="0" dirty="0" smtClean="0">
              <a:solidFill>
                <a:schemeClr val="tx1"/>
              </a:solidFill>
            </a:endParaRPr>
          </a:p>
        </p:txBody>
      </p:sp>
      <p:sp>
        <p:nvSpPr>
          <p:cNvPr id="25603" name="Rectangle 3"/>
          <p:cNvSpPr>
            <a:spLocks noGrp="1" noChangeArrowheads="1"/>
          </p:cNvSpPr>
          <p:nvPr>
            <p:ph type="body" idx="1"/>
          </p:nvPr>
        </p:nvSpPr>
        <p:spPr>
          <a:xfrm>
            <a:off x="703263" y="1676400"/>
            <a:ext cx="7983537" cy="4017963"/>
          </a:xfrm>
        </p:spPr>
        <p:txBody>
          <a:bodyPr/>
          <a:lstStyle/>
          <a:p>
            <a:pPr algn="just" rtl="1">
              <a:buFont typeface="Wingdings 2" pitchFamily="18" charset="2"/>
              <a:buNone/>
            </a:pPr>
            <a:r>
              <a:rPr lang="ar-EG" sz="3600" b="0" dirty="0" smtClean="0">
                <a:solidFill>
                  <a:schemeClr val="tx1"/>
                </a:solidFill>
              </a:rPr>
              <a:t>الرصد هو...</a:t>
            </a:r>
          </a:p>
          <a:p>
            <a:pPr algn="just" rtl="1">
              <a:buFont typeface="Wingdings 2" pitchFamily="18" charset="2"/>
              <a:buNone/>
            </a:pPr>
            <a:endParaRPr lang="en-US" sz="3600" b="0" dirty="0" smtClean="0">
              <a:solidFill>
                <a:schemeClr val="tx1"/>
              </a:solidFill>
            </a:endParaRPr>
          </a:p>
          <a:p>
            <a:pPr algn="just" rtl="1">
              <a:buFont typeface="Wingdings 2" pitchFamily="18" charset="2"/>
              <a:buNone/>
            </a:pPr>
            <a:r>
              <a:rPr lang="en-US" sz="3600" b="0" dirty="0" smtClean="0">
                <a:solidFill>
                  <a:schemeClr val="tx1"/>
                </a:solidFill>
              </a:rPr>
              <a:t>	</a:t>
            </a:r>
            <a:r>
              <a:rPr lang="ar-SA" sz="3600" b="0" dirty="0" smtClean="0">
                <a:solidFill>
                  <a:schemeClr val="tx1"/>
                </a:solidFill>
              </a:rPr>
              <a:t>عملية مخططة ومنظمة من المراقبة تتبع عن قرب مسار الأنشطة وتقارن ما يحدث بما هو متوقع الحدوث. </a:t>
            </a:r>
            <a:endParaRPr lang="en-US" sz="3600" b="0" dirty="0" smtClean="0">
              <a:solidFill>
                <a:schemeClr val="tx1"/>
              </a:solidFill>
            </a:endParaRPr>
          </a:p>
          <a:p>
            <a:pPr algn="just" rtl="1">
              <a:buFont typeface="Wingdings 2" pitchFamily="18" charset="2"/>
              <a:buNone/>
            </a:pPr>
            <a:endParaRPr lang="en-US" b="0" dirty="0" smtClean="0">
              <a:solidFill>
                <a:schemeClr val="tx1"/>
              </a:solidFill>
            </a:endParaRPr>
          </a:p>
          <a:p>
            <a:pPr algn="just">
              <a:buFont typeface="Wingdings 2" pitchFamily="18" charset="2"/>
              <a:buNone/>
            </a:pPr>
            <a:endParaRPr lang="en-US" b="0" dirty="0" smtClean="0">
              <a:solidFill>
                <a:schemeClr val="tx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0"/>
            <a:ext cx="86868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EG" altLang="ja-JP" b="0" dirty="0" smtClean="0">
                <a:solidFill>
                  <a:schemeClr val="tx1"/>
                </a:solidFill>
              </a:rPr>
              <a:t>كيف يمكن أن نستغل فرص التعلم؟</a:t>
            </a:r>
            <a:endParaRPr lang="en-US" altLang="ja-JP" b="0" dirty="0" smtClean="0">
              <a:solidFill>
                <a:schemeClr val="tx1"/>
              </a:solidFill>
            </a:endParaRPr>
          </a:p>
        </p:txBody>
      </p:sp>
      <p:sp>
        <p:nvSpPr>
          <p:cNvPr id="100355" name="Rectangle 3"/>
          <p:cNvSpPr>
            <a:spLocks noGrp="1" noChangeArrowheads="1"/>
          </p:cNvSpPr>
          <p:nvPr>
            <p:ph type="body" idx="1"/>
          </p:nvPr>
        </p:nvSpPr>
        <p:spPr>
          <a:xfrm>
            <a:off x="457200" y="1657350"/>
            <a:ext cx="8229600" cy="4932363"/>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a:lnSpc>
                <a:spcPct val="90000"/>
              </a:lnSpc>
              <a:buClrTx/>
              <a:buSzPct val="100000"/>
              <a:buFont typeface="Arial" pitchFamily="34" charset="0"/>
              <a:buChar char="•"/>
            </a:pPr>
            <a:r>
              <a:rPr lang="ar-EG" sz="2400" b="0" dirty="0" smtClean="0">
                <a:solidFill>
                  <a:schemeClr val="tx1"/>
                </a:solidFill>
              </a:rPr>
              <a:t>تكشف فرص التعلم عن نفسها في بداية ونهاية كل مرحلة من مراحل التقييم البيئي المتكامل، وكل دورة تقييم بيئي متكامل. هذه هي الأوقات التي تحتاجها للتفكير في الدروس المستفادة ولصياغتها لتحسين خط السير التالي.</a:t>
            </a:r>
          </a:p>
          <a:p>
            <a:pPr algn="just" rtl="1">
              <a:lnSpc>
                <a:spcPct val="90000"/>
              </a:lnSpc>
              <a:buClrTx/>
              <a:buSzPct val="100000"/>
              <a:buFont typeface="Arial" pitchFamily="34" charset="0"/>
              <a:buChar char="•"/>
            </a:pPr>
            <a:endParaRPr lang="ar-EG" sz="2400" b="0" dirty="0" smtClean="0">
              <a:solidFill>
                <a:schemeClr val="tx1"/>
              </a:solidFill>
            </a:endParaRPr>
          </a:p>
          <a:p>
            <a:pPr algn="just" rtl="1">
              <a:buClrTx/>
              <a:buSzPct val="100000"/>
              <a:buFont typeface="Arial" pitchFamily="34" charset="0"/>
              <a:buChar char="•"/>
            </a:pPr>
            <a:r>
              <a:rPr lang="ar-EG" sz="2400" b="0" dirty="0" smtClean="0">
                <a:solidFill>
                  <a:schemeClr val="tx1"/>
                </a:solidFill>
              </a:rPr>
              <a:t>أخذاً في الاعتبار ضيق الوقت، نقترح أن ينظم الفريق الأساسي لعملية التقييم البيئي المتكامل اجتماعات منتظمة ولكن قصيرة للرصد والتقييم في منتصف الفترة وآخرها أو أيهما لتحقيق غرضين: </a:t>
            </a:r>
            <a:endParaRPr lang="en-US" sz="2400" b="0" dirty="0" smtClean="0">
              <a:solidFill>
                <a:schemeClr val="tx1"/>
              </a:solidFill>
            </a:endParaRPr>
          </a:p>
          <a:p>
            <a:pPr algn="just" rtl="1">
              <a:buClrTx/>
              <a:buSzPct val="100000"/>
              <a:buFont typeface="Arial" pitchFamily="34" charset="0"/>
              <a:buChar char="•"/>
            </a:pPr>
            <a:endParaRPr lang="en-US" sz="2400" b="0" dirty="0" smtClean="0">
              <a:solidFill>
                <a:schemeClr val="tx1"/>
              </a:solidFill>
            </a:endParaRPr>
          </a:p>
          <a:p>
            <a:pPr marL="804863" indent="-409575" algn="just" rtl="1">
              <a:buClrTx/>
              <a:buNone/>
            </a:pPr>
            <a:r>
              <a:rPr lang="ar-EG" sz="2400" b="0" dirty="0" smtClean="0">
                <a:solidFill>
                  <a:schemeClr val="tx1"/>
                </a:solidFill>
              </a:rPr>
              <a:t>1- متابعة التقدم واستنباط الدروس المستفادة لتحسين المرحلة التالية من التقييم البيئي المتكامل، </a:t>
            </a:r>
            <a:r>
              <a:rPr lang="ar-BH" sz="2400" b="0" dirty="0" smtClean="0">
                <a:solidFill>
                  <a:schemeClr val="tx1"/>
                </a:solidFill>
              </a:rPr>
              <a:t>وايضاً </a:t>
            </a:r>
            <a:r>
              <a:rPr lang="ar-EG" sz="2400" b="0" dirty="0" smtClean="0">
                <a:solidFill>
                  <a:schemeClr val="tx1"/>
                </a:solidFill>
              </a:rPr>
              <a:t>دورته التالية. </a:t>
            </a:r>
          </a:p>
          <a:p>
            <a:pPr marL="804863" indent="-409575" algn="just" rtl="1">
              <a:buClrTx/>
              <a:buNone/>
            </a:pPr>
            <a:r>
              <a:rPr lang="ar-EG" sz="2400" b="0" dirty="0" smtClean="0">
                <a:solidFill>
                  <a:schemeClr val="tx1"/>
                </a:solidFill>
              </a:rPr>
              <a:t>2- غرس منهجية التعلم والتوجه نحو التحس</a:t>
            </a:r>
            <a:r>
              <a:rPr lang="ar-BH" sz="2400" b="0" dirty="0" smtClean="0">
                <a:solidFill>
                  <a:schemeClr val="tx1"/>
                </a:solidFill>
              </a:rPr>
              <a:t>ي</a:t>
            </a:r>
            <a:r>
              <a:rPr lang="ar-EG" sz="2400" b="0" dirty="0" smtClean="0">
                <a:solidFill>
                  <a:schemeClr val="tx1"/>
                </a:solidFill>
              </a:rPr>
              <a:t>ن في كل أجزاء عملية التقييم البيئي المتكامل. </a:t>
            </a:r>
            <a:endParaRPr lang="en-US" sz="2400" b="0" dirty="0" smtClean="0">
              <a:solidFill>
                <a:schemeClr val="tx1"/>
              </a:solidFill>
            </a:endParaRPr>
          </a:p>
          <a:p>
            <a:pPr algn="just" rtl="1">
              <a:lnSpc>
                <a:spcPct val="90000"/>
              </a:lnSpc>
              <a:buClrTx/>
              <a:buFont typeface="Arial" pitchFamily="34" charset="0"/>
              <a:buChar char="•"/>
            </a:pPr>
            <a:endParaRPr lang="en-US" sz="2400" b="0" dirty="0" smtClean="0">
              <a:solidFill>
                <a:schemeClr val="tx1"/>
              </a:solidFill>
            </a:endParaRPr>
          </a:p>
          <a:p>
            <a:pPr algn="just" rtl="1">
              <a:lnSpc>
                <a:spcPct val="90000"/>
              </a:lnSpc>
              <a:buClrTx/>
              <a:buFont typeface="Arial" pitchFamily="34" charset="0"/>
              <a:buChar char="•"/>
            </a:pPr>
            <a:endParaRPr lang="en-US" sz="2400" b="0" dirty="0" smtClean="0">
              <a:solidFill>
                <a:schemeClr val="tx1"/>
              </a:solidFill>
            </a:endParaRPr>
          </a:p>
          <a:p>
            <a:pPr algn="just">
              <a:lnSpc>
                <a:spcPct val="90000"/>
              </a:lnSpc>
              <a:buClrTx/>
              <a:buFont typeface="Arial" pitchFamily="34" charset="0"/>
              <a:buChar char="•"/>
            </a:pPr>
            <a:endParaRPr lang="en-US" sz="2400" b="0" dirty="0" smtClean="0">
              <a:solidFill>
                <a:schemeClr val="tx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1231900" y="274638"/>
            <a:ext cx="62357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b="0" dirty="0" smtClean="0">
                <a:solidFill>
                  <a:schemeClr val="tx1"/>
                </a:solidFill>
              </a:rPr>
              <a:t>تمرين 6: التعلم</a:t>
            </a:r>
            <a:endParaRPr lang="en-US" altLang="ja-JP" b="0" dirty="0">
              <a:solidFill>
                <a:schemeClr val="tx1"/>
              </a:solidFill>
            </a:endParaRPr>
          </a:p>
        </p:txBody>
      </p:sp>
      <p:sp>
        <p:nvSpPr>
          <p:cNvPr id="3" name="Content Placeholder 2"/>
          <p:cNvSpPr>
            <a:spLocks noGrp="1"/>
          </p:cNvSpPr>
          <p:nvPr>
            <p:ph idx="4294967295"/>
          </p:nvPr>
        </p:nvSpPr>
        <p:spPr>
          <a:xfrm>
            <a:off x="444500" y="1358900"/>
            <a:ext cx="8229600" cy="4991100"/>
          </a:xfrm>
        </p:spPr>
        <p:txBody>
          <a:bodyPr/>
          <a:lstStyle/>
          <a:p>
            <a:pPr algn="just" rtl="1">
              <a:buFont typeface="Wingdings 2" pitchFamily="18" charset="2"/>
              <a:buNone/>
              <a:defRPr/>
            </a:pPr>
            <a:r>
              <a:rPr lang="ar-EG" sz="2000" b="0" i="1" dirty="0" smtClean="0">
                <a:solidFill>
                  <a:schemeClr val="tx1"/>
                </a:solidFill>
              </a:rPr>
              <a:t>  </a:t>
            </a:r>
          </a:p>
          <a:p>
            <a:pPr marL="0" indent="0" algn="just" rtl="1">
              <a:buFont typeface="Wingdings 2" pitchFamily="18" charset="2"/>
              <a:buNone/>
              <a:defRPr/>
            </a:pPr>
            <a:r>
              <a:rPr lang="ar-EG" sz="2400" b="0" dirty="0" smtClean="0">
                <a:solidFill>
                  <a:schemeClr val="tx1"/>
                </a:solidFill>
              </a:rPr>
              <a:t> </a:t>
            </a:r>
            <a:r>
              <a:rPr lang="ar-SA" sz="2400" b="0" dirty="0" smtClean="0">
                <a:solidFill>
                  <a:schemeClr val="tx1"/>
                </a:solidFill>
              </a:rPr>
              <a:t>الغرض من هذا التمرين أن تتكون لدينا خبرة مباشرة بطريقة تحسين التعلم لعملية التقييم البيئي المتكامل: </a:t>
            </a:r>
            <a:endParaRPr lang="en-US" sz="2400" b="0" dirty="0" smtClean="0">
              <a:solidFill>
                <a:schemeClr val="tx1"/>
              </a:solidFill>
            </a:endParaRPr>
          </a:p>
          <a:p>
            <a:pPr algn="just" rtl="1">
              <a:buClrTx/>
              <a:buNone/>
              <a:defRPr/>
            </a:pPr>
            <a:r>
              <a:rPr lang="ar-SA" sz="2000" b="0" dirty="0" smtClean="0">
                <a:solidFill>
                  <a:schemeClr val="tx1"/>
                </a:solidFill>
              </a:rPr>
              <a:t>اكتب ما يتبادر إلى ذهنك مسترشداً بالأسئلة التالية: </a:t>
            </a:r>
            <a:endParaRPr lang="en-US" sz="2000" b="0" dirty="0" smtClean="0">
              <a:solidFill>
                <a:schemeClr val="tx1"/>
              </a:solidFill>
            </a:endParaRPr>
          </a:p>
          <a:p>
            <a:pPr algn="just" rtl="1">
              <a:buFont typeface="Wingdings 2" pitchFamily="18" charset="2"/>
              <a:buNone/>
              <a:defRPr/>
            </a:pPr>
            <a:r>
              <a:rPr lang="ar-SA" sz="2000" b="0" dirty="0" smtClean="0">
                <a:solidFill>
                  <a:schemeClr val="tx1"/>
                </a:solidFill>
              </a:rPr>
              <a:t>1- ما الذي سمعته أثناء دورة التدريب على التقييم البيئي المتكامل (مثلاً المرحلة 1) وكنت على دراية به؟ (أي اربط الخبرة الجديدة بالمعرفة القائمة)</a:t>
            </a:r>
          </a:p>
          <a:p>
            <a:pPr algn="just" rtl="1">
              <a:buFont typeface="Wingdings 2" pitchFamily="18" charset="2"/>
              <a:buNone/>
              <a:defRPr/>
            </a:pPr>
            <a:endParaRPr lang="en-US" sz="2000" b="0" dirty="0" smtClean="0">
              <a:solidFill>
                <a:schemeClr val="tx1"/>
              </a:solidFill>
            </a:endParaRPr>
          </a:p>
          <a:p>
            <a:pPr algn="just" rtl="1">
              <a:buFont typeface="Wingdings 2" pitchFamily="18" charset="2"/>
              <a:buNone/>
              <a:defRPr/>
            </a:pPr>
            <a:r>
              <a:rPr lang="ar-SA" sz="2000" b="0" dirty="0" smtClean="0">
                <a:solidFill>
                  <a:schemeClr val="tx1"/>
                </a:solidFill>
              </a:rPr>
              <a:t>2- ما المعلومات والرؤى الجديدة التي اكتسبتها؟ (أي استيعاب المعارف الجديدة)</a:t>
            </a:r>
          </a:p>
          <a:p>
            <a:pPr algn="just" rtl="1">
              <a:buFont typeface="Wingdings 2" pitchFamily="18" charset="2"/>
              <a:buNone/>
              <a:defRPr/>
            </a:pPr>
            <a:endParaRPr lang="ar-SA" sz="2000" b="0" dirty="0" smtClean="0">
              <a:solidFill>
                <a:schemeClr val="tx1"/>
              </a:solidFill>
            </a:endParaRPr>
          </a:p>
          <a:p>
            <a:pPr algn="just" rtl="1">
              <a:buFont typeface="Wingdings 2" pitchFamily="18" charset="2"/>
              <a:buNone/>
              <a:defRPr/>
            </a:pPr>
            <a:r>
              <a:rPr lang="ar-SA" sz="2000" b="0" dirty="0" smtClean="0">
                <a:solidFill>
                  <a:schemeClr val="tx1"/>
                </a:solidFill>
              </a:rPr>
              <a:t>3- كيف ستستخدم هذه الرؤى الجديدة؟ (أي ممارسة المعارف الجديدة داخل الإطار الحالي للعمل)</a:t>
            </a:r>
          </a:p>
          <a:p>
            <a:pPr algn="just" rtl="1">
              <a:buFont typeface="Wingdings 2" pitchFamily="18" charset="2"/>
              <a:buNone/>
              <a:defRPr/>
            </a:pPr>
            <a:endParaRPr lang="ar-SA" sz="2000" b="0" dirty="0" smtClean="0">
              <a:solidFill>
                <a:schemeClr val="tx1"/>
              </a:solidFill>
            </a:endParaRPr>
          </a:p>
          <a:p>
            <a:pPr algn="just" rtl="1">
              <a:buFont typeface="Wingdings 2" pitchFamily="18" charset="2"/>
              <a:buNone/>
              <a:defRPr/>
            </a:pPr>
            <a:r>
              <a:rPr lang="ar-SA" sz="2000" b="0" dirty="0" smtClean="0">
                <a:solidFill>
                  <a:schemeClr val="tx1"/>
                </a:solidFill>
              </a:rPr>
              <a:t>4- كيف ومتى يمكنك استخدام هذه المعلومات الجديدة؟ كيف يمكنك تحسين صناعة السياسات بهذه الرؤية المتعمقة الجديدة؟ (أي راجع فرص استغلال المعرفة الجديدة داخل إطار جديد من العمل) (الزمن 5 دقائق)</a:t>
            </a:r>
            <a:endParaRPr lang="en-US" sz="2000" b="0" dirty="0" smtClean="0">
              <a:solidFill>
                <a:schemeClr val="tx1"/>
              </a:solidFill>
            </a:endParaRPr>
          </a:p>
          <a:p>
            <a:pPr algn="just" rtl="1">
              <a:buFontTx/>
              <a:buNone/>
              <a:defRPr/>
            </a:pPr>
            <a:endParaRPr lang="en-US" sz="2000" b="0" i="1" dirty="0" smtClean="0">
              <a:solidFill>
                <a:schemeClr val="tx1"/>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left)">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1168400" y="274638"/>
            <a:ext cx="62992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b="0" dirty="0" smtClean="0">
                <a:solidFill>
                  <a:schemeClr val="tx1"/>
                </a:solidFill>
              </a:rPr>
              <a:t>تمرين 6: التعلم</a:t>
            </a:r>
            <a:r>
              <a:rPr lang="en-US" altLang="ja-JP" b="0" dirty="0" smtClean="0">
                <a:solidFill>
                  <a:schemeClr val="tx1"/>
                </a:solidFill>
              </a:rPr>
              <a:t> </a:t>
            </a:r>
            <a:r>
              <a:rPr lang="ar-SA" altLang="ja-JP" b="0" dirty="0" smtClean="0">
                <a:solidFill>
                  <a:schemeClr val="tx1"/>
                </a:solidFill>
              </a:rPr>
              <a:t>(يتبع)</a:t>
            </a:r>
            <a:endParaRPr lang="en-US" altLang="ja-JP" b="0" dirty="0" smtClean="0">
              <a:solidFill>
                <a:schemeClr val="tx1"/>
              </a:solidFill>
            </a:endParaRPr>
          </a:p>
        </p:txBody>
      </p:sp>
      <p:sp>
        <p:nvSpPr>
          <p:cNvPr id="101381" name="Content Placeholder 2"/>
          <p:cNvSpPr>
            <a:spLocks noGrp="1"/>
          </p:cNvSpPr>
          <p:nvPr>
            <p:ph idx="4294967295"/>
          </p:nvPr>
        </p:nvSpPr>
        <p:spPr>
          <a:xfrm>
            <a:off x="444500" y="1559828"/>
            <a:ext cx="8229600" cy="4889500"/>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a:buClrTx/>
              <a:buSzPct val="100000"/>
              <a:buFont typeface="Arial" pitchFamily="34" charset="0"/>
              <a:buChar char="•"/>
            </a:pPr>
            <a:r>
              <a:rPr lang="ar-SA" sz="2800" b="0" dirty="0" smtClean="0">
                <a:solidFill>
                  <a:schemeClr val="tx1"/>
                </a:solidFill>
              </a:rPr>
              <a:t>ناقش ما توصلت إليه مع زملائك من حولك (الزمن: 5 دقائق)</a:t>
            </a:r>
          </a:p>
          <a:p>
            <a:pPr algn="just" rtl="1">
              <a:buClrTx/>
              <a:buSzPct val="100000"/>
              <a:buFont typeface="Arial" pitchFamily="34" charset="0"/>
              <a:buChar char="•"/>
            </a:pPr>
            <a:endParaRPr lang="ar-SA" sz="2800" b="0" dirty="0" smtClean="0">
              <a:solidFill>
                <a:schemeClr val="tx1"/>
              </a:solidFill>
            </a:endParaRPr>
          </a:p>
          <a:p>
            <a:pPr algn="just" rtl="1">
              <a:buClrTx/>
              <a:buSzPct val="100000"/>
              <a:buFont typeface="Arial" pitchFamily="34" charset="0"/>
              <a:buChar char="•"/>
            </a:pPr>
            <a:r>
              <a:rPr lang="ar-SA" sz="2800" b="0" dirty="0" smtClean="0">
                <a:solidFill>
                  <a:schemeClr val="tx1"/>
                </a:solidFill>
              </a:rPr>
              <a:t>في المجموعة العامة ناقش ما استفدته من هذا التمرين. كيف ساعدك النقاش داخل المجموعة على إدراك فرص التحس</a:t>
            </a:r>
            <a:r>
              <a:rPr lang="ar-BH" sz="2800" b="0" dirty="0" smtClean="0">
                <a:solidFill>
                  <a:schemeClr val="tx1"/>
                </a:solidFill>
              </a:rPr>
              <a:t>ي</a:t>
            </a:r>
            <a:r>
              <a:rPr lang="ar-SA" sz="2800" b="0" dirty="0" smtClean="0">
                <a:solidFill>
                  <a:schemeClr val="tx1"/>
                </a:solidFill>
              </a:rPr>
              <a:t>ن في عملية التقييم البيئي المتكامل، وكيف يمكن لها أن تحقق أثراً أفضل مثل التغ</a:t>
            </a:r>
            <a:r>
              <a:rPr lang="ar-BH" sz="2800" b="0" dirty="0" smtClean="0">
                <a:solidFill>
                  <a:schemeClr val="tx1"/>
                </a:solidFill>
              </a:rPr>
              <a:t>ي</a:t>
            </a:r>
            <a:r>
              <a:rPr lang="ar-SA" sz="2800" b="0" dirty="0" smtClean="0">
                <a:solidFill>
                  <a:schemeClr val="tx1"/>
                </a:solidFill>
              </a:rPr>
              <a:t>يرات في صنع السياسات؟ (15 دقيقة)</a:t>
            </a:r>
          </a:p>
          <a:p>
            <a:pPr algn="just" rtl="1">
              <a:buClrTx/>
              <a:buSzPct val="100000"/>
              <a:buFont typeface="Arial" pitchFamily="34" charset="0"/>
              <a:buChar char="•"/>
            </a:pPr>
            <a:endParaRPr lang="en-US" sz="2800" b="0" dirty="0" smtClean="0">
              <a:solidFill>
                <a:schemeClr val="tx1"/>
              </a:solidFill>
            </a:endParaRPr>
          </a:p>
          <a:p>
            <a:pPr algn="just" rtl="1">
              <a:buClrTx/>
              <a:buSzPct val="100000"/>
              <a:buFont typeface="Arial" pitchFamily="34" charset="0"/>
              <a:buChar char="•"/>
            </a:pPr>
            <a:r>
              <a:rPr lang="ar-SA" sz="2800" b="0" dirty="0" smtClean="0">
                <a:solidFill>
                  <a:schemeClr val="tx1"/>
                </a:solidFill>
              </a:rPr>
              <a:t>في هذا التمرين مزجت بين التعلم الفردي والمؤسسي. يمكن استخدام العملية ذاتها من أجل الترويج للتعلم المؤسسي أثناء عملية التقييم البيئي المتكامل. </a:t>
            </a:r>
            <a:r>
              <a:rPr lang="ar-BH" sz="2800" b="0" dirty="0" smtClean="0">
                <a:solidFill>
                  <a:schemeClr val="tx1"/>
                </a:solidFill>
              </a:rPr>
              <a:t>(</a:t>
            </a:r>
            <a:r>
              <a:rPr lang="ar-SA" sz="2800" b="0" dirty="0" smtClean="0">
                <a:solidFill>
                  <a:schemeClr val="tx1"/>
                </a:solidFill>
              </a:rPr>
              <a:t>الزمن الكلي: 25 دقيقة</a:t>
            </a:r>
            <a:r>
              <a:rPr lang="ar-BH" sz="2800" b="0" dirty="0" smtClean="0">
                <a:solidFill>
                  <a:schemeClr val="tx1"/>
                </a:solidFill>
              </a:rPr>
              <a:t>)</a:t>
            </a:r>
            <a:endParaRPr lang="en-US" sz="2800" b="0" dirty="0" smtClean="0">
              <a:solidFill>
                <a:schemeClr val="tx1"/>
              </a:solidFill>
            </a:endParaRPr>
          </a:p>
          <a:p>
            <a:pPr algn="just" rtl="1">
              <a:buClrTx/>
              <a:buSzPct val="100000"/>
              <a:buFont typeface="Arial" pitchFamily="34" charset="0"/>
              <a:buChar char="•"/>
            </a:pPr>
            <a:endParaRPr lang="en-US" sz="2800" b="0" dirty="0" smtClean="0">
              <a:solidFill>
                <a:schemeClr val="tx1"/>
              </a:solidFill>
            </a:endParaRPr>
          </a:p>
          <a:p>
            <a:pPr algn="just">
              <a:buClrTx/>
              <a:buSzPct val="100000"/>
              <a:buFont typeface="Arial" pitchFamily="34" charset="0"/>
              <a:buChar char="•"/>
            </a:pPr>
            <a:endParaRPr lang="en-US" sz="28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381">
                                            <p:txEl>
                                              <p:pRg st="0" end="0"/>
                                            </p:txEl>
                                          </p:spTgt>
                                        </p:tgtEl>
                                        <p:attrNameLst>
                                          <p:attrName>style.visibility</p:attrName>
                                        </p:attrNameLst>
                                      </p:cBhvr>
                                      <p:to>
                                        <p:strVal val="visible"/>
                                      </p:to>
                                    </p:set>
                                    <p:animEffect transition="in" filter="wipe(left)">
                                      <p:cBhvr>
                                        <p:cTn id="7" dur="500"/>
                                        <p:tgtEl>
                                          <p:spTgt spid="1013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381">
                                            <p:txEl>
                                              <p:pRg st="2" end="2"/>
                                            </p:txEl>
                                          </p:spTgt>
                                        </p:tgtEl>
                                        <p:attrNameLst>
                                          <p:attrName>style.visibility</p:attrName>
                                        </p:attrNameLst>
                                      </p:cBhvr>
                                      <p:to>
                                        <p:strVal val="visible"/>
                                      </p:to>
                                    </p:set>
                                    <p:animEffect transition="in" filter="wipe(left)">
                                      <p:cBhvr>
                                        <p:cTn id="12" dur="500"/>
                                        <p:tgtEl>
                                          <p:spTgt spid="10138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381">
                                            <p:txEl>
                                              <p:pRg st="4" end="4"/>
                                            </p:txEl>
                                          </p:spTgt>
                                        </p:tgtEl>
                                        <p:attrNameLst>
                                          <p:attrName>style.visibility</p:attrName>
                                        </p:attrNameLst>
                                      </p:cBhvr>
                                      <p:to>
                                        <p:strVal val="visible"/>
                                      </p:to>
                                    </p:set>
                                    <p:animEffect transition="in" filter="wipe(left)">
                                      <p:cBhvr>
                                        <p:cTn id="17" dur="500"/>
                                        <p:tgtEl>
                                          <p:spTgt spid="1013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1130300" y="274638"/>
            <a:ext cx="63373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b="0" dirty="0" smtClean="0">
                <a:solidFill>
                  <a:schemeClr val="tx1"/>
                </a:solidFill>
              </a:rPr>
              <a:t>تمرين 6: التعلم</a:t>
            </a:r>
            <a:r>
              <a:rPr lang="en-US" altLang="ja-JP" b="0" dirty="0" smtClean="0">
                <a:solidFill>
                  <a:schemeClr val="tx1"/>
                </a:solidFill>
              </a:rPr>
              <a:t> </a:t>
            </a:r>
            <a:r>
              <a:rPr lang="ar-SA" altLang="ja-JP" b="0" dirty="0" smtClean="0">
                <a:solidFill>
                  <a:schemeClr val="tx1"/>
                </a:solidFill>
              </a:rPr>
              <a:t>(يتبع)</a:t>
            </a:r>
            <a:endParaRPr lang="en-US" altLang="ja-JP" b="0" dirty="0" smtClean="0">
              <a:solidFill>
                <a:schemeClr val="tx1"/>
              </a:solidFill>
            </a:endParaRPr>
          </a:p>
        </p:txBody>
      </p:sp>
      <p:sp>
        <p:nvSpPr>
          <p:cNvPr id="102405" name="Content Placeholder 2"/>
          <p:cNvSpPr>
            <a:spLocks noGrp="1"/>
          </p:cNvSpPr>
          <p:nvPr>
            <p:ph idx="4294967295"/>
          </p:nvPr>
        </p:nvSpPr>
        <p:spPr>
          <a:xfrm>
            <a:off x="406400" y="1562100"/>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pPr algn="just" rtl="1">
              <a:buClrTx/>
              <a:buSzPct val="100000"/>
              <a:buFont typeface="Arial" pitchFamily="34" charset="0"/>
              <a:buChar char="•"/>
            </a:pPr>
            <a:r>
              <a:rPr lang="ar-SA" sz="2800" b="0" dirty="0" smtClean="0">
                <a:solidFill>
                  <a:schemeClr val="tx1"/>
                </a:solidFill>
              </a:rPr>
              <a:t>في المجموعة العامة، ابدأ العمل على استكمال جدول 6 المتصل بالنشاطات والمخرجات من خلال مراجعة مراحل عملية التقييم البيئي المتكامل (أخذاً في الاعتبار التمارين في وحدة 2).  خصص مجموعة لكل مرحلة.  تتولى كل مجموعة تحديد القياسات المحددة للمرحلة التي تتولاها، وهي القياسات التي تتعامل مع الانتهاء من النشاطات/ المخرجات في الزمن المحدد، علاوة على الإدارة الفعالة للمعرفة والفرص (استخدم جدول 2 إلى 4 وشكل 6 للاسترشاد عند الضرورة. (الزمن 45 دقيقة).</a:t>
            </a:r>
            <a:endParaRPr lang="en-US" sz="2800" b="0" dirty="0" smtClean="0">
              <a:solidFill>
                <a:schemeClr val="tx1"/>
              </a:solidFill>
            </a:endParaRPr>
          </a:p>
          <a:p>
            <a:pPr algn="just" rtl="1">
              <a:buClrTx/>
              <a:buSzPct val="100000"/>
              <a:buFont typeface="Arial" pitchFamily="34" charset="0"/>
              <a:buChar char="•"/>
            </a:pPr>
            <a:endParaRPr lang="en-US" sz="2800" b="0" dirty="0" smtClean="0">
              <a:solidFill>
                <a:schemeClr val="tx1"/>
              </a:solidFill>
            </a:endParaRPr>
          </a:p>
          <a:p>
            <a:pPr algn="just">
              <a:buClrTx/>
              <a:buSzPct val="100000"/>
              <a:buFont typeface="Arial" pitchFamily="34" charset="0"/>
              <a:buChar char="•"/>
            </a:pPr>
            <a:endParaRPr lang="en-US" sz="2800" b="0" dirty="0" smtClean="0">
              <a:solidFill>
                <a:schemeClr val="tx1"/>
              </a:solidFill>
            </a:endParaRPr>
          </a:p>
          <a:p>
            <a:pPr algn="just">
              <a:buClrTx/>
              <a:buSzPct val="100000"/>
              <a:buFont typeface="Arial" pitchFamily="34" charset="0"/>
              <a:buChar char="•"/>
            </a:pPr>
            <a:endParaRPr lang="en-US" sz="28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05">
                                            <p:txEl>
                                              <p:pRg st="0" end="0"/>
                                            </p:txEl>
                                          </p:spTgt>
                                        </p:tgtEl>
                                        <p:attrNameLst>
                                          <p:attrName>style.visibility</p:attrName>
                                        </p:attrNameLst>
                                      </p:cBhvr>
                                      <p:to>
                                        <p:strVal val="visible"/>
                                      </p:to>
                                    </p:set>
                                    <p:animEffect transition="in" filter="wipe(left)">
                                      <p:cBhvr>
                                        <p:cTn id="7" dur="500"/>
                                        <p:tgtEl>
                                          <p:spTgt spid="1024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9" name="Content Placeholder 2"/>
          <p:cNvSpPr>
            <a:spLocks noGrp="1"/>
          </p:cNvSpPr>
          <p:nvPr>
            <p:ph idx="4294967295"/>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lgn="just" rtl="1">
              <a:buClrTx/>
              <a:buSzPct val="100000"/>
              <a:buFont typeface="Arial" pitchFamily="34" charset="0"/>
              <a:buChar char="•"/>
            </a:pPr>
            <a:r>
              <a:rPr lang="ar-SA" sz="2800" b="0" dirty="0" smtClean="0">
                <a:solidFill>
                  <a:schemeClr val="tx1"/>
                </a:solidFill>
              </a:rPr>
              <a:t>ت</a:t>
            </a:r>
            <a:r>
              <a:rPr lang="ar-BH" sz="2800" b="0" dirty="0" smtClean="0">
                <a:solidFill>
                  <a:schemeClr val="tx1"/>
                </a:solidFill>
              </a:rPr>
              <a:t>ل</a:t>
            </a:r>
            <a:r>
              <a:rPr lang="ar-SA" sz="2800" b="0" dirty="0" smtClean="0">
                <a:solidFill>
                  <a:schemeClr val="tx1"/>
                </a:solidFill>
              </a:rPr>
              <a:t>ت</a:t>
            </a:r>
            <a:r>
              <a:rPr lang="ar-BH" sz="2800" b="0" dirty="0" smtClean="0">
                <a:solidFill>
                  <a:schemeClr val="tx1"/>
                </a:solidFill>
              </a:rPr>
              <a:t>قي</a:t>
            </a:r>
            <a:r>
              <a:rPr lang="ar-SA" sz="2800" b="0" dirty="0" smtClean="0">
                <a:solidFill>
                  <a:schemeClr val="tx1"/>
                </a:solidFill>
              </a:rPr>
              <a:t> المجموعة مرة أخرى لتبادل النتائج.  تقوم المجموعة الكبيرة بوضع أولويات القياسات التي حددتها في جدول 5 وجدول 6.  من بين هذه القياسات، كم قياس تعتقد أن فريق التقييم البيئي المتكامل لديه القدرة على متابعته وتقييمه؟ (الزمن 15 دقيقة تقريباً)</a:t>
            </a:r>
          </a:p>
          <a:p>
            <a:pPr algn="just" rtl="1">
              <a:buClrTx/>
              <a:buSzPct val="100000"/>
              <a:buFont typeface="Arial" pitchFamily="34" charset="0"/>
              <a:buChar char="•"/>
            </a:pPr>
            <a:endParaRPr lang="en-US" sz="2800" b="0" dirty="0" smtClean="0">
              <a:solidFill>
                <a:schemeClr val="tx1"/>
              </a:solidFill>
            </a:endParaRPr>
          </a:p>
          <a:p>
            <a:pPr algn="just" rtl="1">
              <a:buClrTx/>
              <a:buSzPct val="100000"/>
              <a:buFont typeface="Arial" pitchFamily="34" charset="0"/>
              <a:buChar char="•"/>
            </a:pPr>
            <a:r>
              <a:rPr lang="ar-SA" sz="2800" b="0" dirty="0" smtClean="0">
                <a:solidFill>
                  <a:schemeClr val="tx1"/>
                </a:solidFill>
              </a:rPr>
              <a:t>سوف يقدم تجميع مصفوفات التقييم الذاتي لكل مرحلة من المراحل بداية طيبة للمصفوفة الفعلية التي تحتاجها لعملية التقييم البيئي المتكامل الوطنية. الزمن الإجمالي: 90 دقيقة</a:t>
            </a:r>
            <a:endParaRPr lang="en-US" sz="2800" b="0" dirty="0" smtClean="0">
              <a:solidFill>
                <a:schemeClr val="tx1"/>
              </a:solidFill>
            </a:endParaRPr>
          </a:p>
          <a:p>
            <a:pPr algn="just" rtl="1">
              <a:buClrTx/>
              <a:buSzPct val="100000"/>
              <a:buFont typeface="Arial" pitchFamily="34" charset="0"/>
              <a:buChar char="•"/>
            </a:pPr>
            <a:endParaRPr lang="en-US" sz="2800" b="0" dirty="0" smtClean="0">
              <a:solidFill>
                <a:schemeClr val="tx1"/>
              </a:solidFill>
            </a:endParaRPr>
          </a:p>
          <a:p>
            <a:pPr algn="just">
              <a:buClrTx/>
              <a:buSzPct val="100000"/>
              <a:buFont typeface="Arial" pitchFamily="34" charset="0"/>
              <a:buChar char="•"/>
            </a:pPr>
            <a:endParaRPr lang="en-US" sz="2800" b="0" dirty="0" smtClean="0">
              <a:solidFill>
                <a:schemeClr val="tx1"/>
              </a:solidFill>
            </a:endParaRPr>
          </a:p>
          <a:p>
            <a:pPr algn="just">
              <a:buClrTx/>
              <a:buSzPct val="100000"/>
              <a:buFont typeface="Arial" pitchFamily="34" charset="0"/>
              <a:buChar char="•"/>
            </a:pPr>
            <a:endParaRPr lang="en-US" sz="2800" b="0" dirty="0" smtClean="0">
              <a:solidFill>
                <a:schemeClr val="tx1"/>
              </a:solidFill>
            </a:endParaRPr>
          </a:p>
          <a:p>
            <a:pPr algn="just">
              <a:buClrTx/>
              <a:buSzPct val="100000"/>
              <a:buFont typeface="Arial" pitchFamily="34" charset="0"/>
              <a:buChar char="•"/>
            </a:pPr>
            <a:endParaRPr lang="en-US" sz="2800" b="0" dirty="0" smtClean="0">
              <a:solidFill>
                <a:schemeClr val="tx1"/>
              </a:solidFill>
            </a:endParaRPr>
          </a:p>
          <a:p>
            <a:pPr algn="just">
              <a:buClrTx/>
              <a:buSzPct val="100000"/>
              <a:buFont typeface="Arial" pitchFamily="34" charset="0"/>
              <a:buChar char="•"/>
            </a:pPr>
            <a:endParaRPr lang="en-US" sz="2800" b="0" dirty="0" smtClean="0">
              <a:solidFill>
                <a:schemeClr val="tx1"/>
              </a:solidFill>
            </a:endParaRPr>
          </a:p>
          <a:p>
            <a:pPr algn="just">
              <a:buClrTx/>
              <a:buSzPct val="100000"/>
              <a:buFont typeface="Arial" pitchFamily="34" charset="0"/>
              <a:buChar char="•"/>
            </a:pPr>
            <a:r>
              <a:rPr lang="en-US" sz="2800" b="0" dirty="0" smtClean="0">
                <a:solidFill>
                  <a:schemeClr val="tx1"/>
                </a:solidFill>
              </a:rPr>
              <a:t>.</a:t>
            </a:r>
          </a:p>
        </p:txBody>
      </p:sp>
      <p:sp>
        <p:nvSpPr>
          <p:cNvPr id="4" name="Title 1"/>
          <p:cNvSpPr txBox="1">
            <a:spLocks/>
          </p:cNvSpPr>
          <p:nvPr/>
        </p:nvSpPr>
        <p:spPr bwMode="auto">
          <a:xfrm>
            <a:off x="1130300" y="274638"/>
            <a:ext cx="63373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71500" marR="0" lvl="0" indent="-508000" algn="ctr" defTabSz="914400" rtl="1" eaLnBrk="0" fontAlgn="base" latinLnBrk="0" hangingPunct="0">
              <a:lnSpc>
                <a:spcPct val="100000"/>
              </a:lnSpc>
              <a:spcBef>
                <a:spcPct val="0"/>
              </a:spcBef>
              <a:spcAft>
                <a:spcPct val="0"/>
              </a:spcAft>
              <a:buClrTx/>
              <a:buSzTx/>
              <a:buFontTx/>
              <a:buNone/>
              <a:tabLst/>
              <a:defRPr/>
            </a:pPr>
            <a:r>
              <a:rPr kumimoji="0" lang="ar-SA" altLang="ja-JP" sz="3600" b="0" i="0" u="none" strike="noStrike" kern="0" cap="none" spc="0" normalizeH="0" baseline="0" noProof="0" dirty="0" smtClean="0">
                <a:ln>
                  <a:noFill/>
                </a:ln>
                <a:solidFill>
                  <a:schemeClr val="tx1"/>
                </a:solidFill>
                <a:effectLst/>
                <a:uLnTx/>
                <a:uFillTx/>
                <a:latin typeface="+mj-lt"/>
                <a:ea typeface="+mj-ea"/>
                <a:cs typeface="+mj-cs"/>
              </a:rPr>
              <a:t>تمرين 6: التعلم</a:t>
            </a:r>
            <a:r>
              <a:rPr kumimoji="0" lang="en-US" altLang="ja-JP" sz="3600" b="0" i="0" u="none" strike="noStrike" kern="0" cap="none" spc="0" normalizeH="0" baseline="0" noProof="0" dirty="0" smtClean="0">
                <a:ln>
                  <a:noFill/>
                </a:ln>
                <a:solidFill>
                  <a:schemeClr val="tx1"/>
                </a:solidFill>
                <a:effectLst/>
                <a:uLnTx/>
                <a:uFillTx/>
                <a:latin typeface="+mj-lt"/>
                <a:ea typeface="+mj-ea"/>
                <a:cs typeface="+mj-cs"/>
              </a:rPr>
              <a:t> </a:t>
            </a:r>
            <a:r>
              <a:rPr kumimoji="0" lang="ar-SA" altLang="ja-JP" sz="3600" b="0" i="0" u="none" strike="noStrike" kern="0" cap="none" spc="0" normalizeH="0" baseline="0" noProof="0" dirty="0" smtClean="0">
                <a:ln>
                  <a:noFill/>
                </a:ln>
                <a:solidFill>
                  <a:schemeClr val="tx1"/>
                </a:solidFill>
                <a:effectLst/>
                <a:uLnTx/>
                <a:uFillTx/>
                <a:latin typeface="+mj-lt"/>
                <a:ea typeface="+mj-ea"/>
                <a:cs typeface="+mj-cs"/>
              </a:rPr>
              <a:t>(يتبع)</a:t>
            </a:r>
            <a:endParaRPr kumimoji="0" lang="en-US" altLang="ja-JP" sz="36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429">
                                            <p:txEl>
                                              <p:pRg st="0" end="0"/>
                                            </p:txEl>
                                          </p:spTgt>
                                        </p:tgtEl>
                                        <p:attrNameLst>
                                          <p:attrName>style.visibility</p:attrName>
                                        </p:attrNameLst>
                                      </p:cBhvr>
                                      <p:to>
                                        <p:strVal val="visible"/>
                                      </p:to>
                                    </p:set>
                                    <p:animEffect transition="in" filter="wipe(left)">
                                      <p:cBhvr>
                                        <p:cTn id="7" dur="500"/>
                                        <p:tgtEl>
                                          <p:spTgt spid="1034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429">
                                            <p:txEl>
                                              <p:pRg st="2" end="2"/>
                                            </p:txEl>
                                          </p:spTgt>
                                        </p:tgtEl>
                                        <p:attrNameLst>
                                          <p:attrName>style.visibility</p:attrName>
                                        </p:attrNameLst>
                                      </p:cBhvr>
                                      <p:to>
                                        <p:strVal val="visible"/>
                                      </p:to>
                                    </p:set>
                                    <p:animEffect transition="in" filter="wipe(left)">
                                      <p:cBhvr>
                                        <p:cTn id="12" dur="500"/>
                                        <p:tgtEl>
                                          <p:spTgt spid="1034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3429">
                                            <p:txEl>
                                              <p:pRg st="8" end="8"/>
                                            </p:txEl>
                                          </p:spTgt>
                                        </p:tgtEl>
                                        <p:attrNameLst>
                                          <p:attrName>style.visibility</p:attrName>
                                        </p:attrNameLst>
                                      </p:cBhvr>
                                      <p:to>
                                        <p:strVal val="visible"/>
                                      </p:to>
                                    </p:set>
                                    <p:animEffect transition="in" filter="wipe(left)">
                                      <p:cBhvr>
                                        <p:cTn id="17" dur="500"/>
                                        <p:tgtEl>
                                          <p:spTgt spid="1034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build="p"/>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1028700" y="211138"/>
            <a:ext cx="64516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b="0" dirty="0" smtClean="0">
                <a:solidFill>
                  <a:schemeClr val="tx1"/>
                </a:solidFill>
              </a:rPr>
              <a:t>إدراك فرص التعلم</a:t>
            </a:r>
            <a:endParaRPr lang="en-US" altLang="ja-JP" b="0" dirty="0" smtClean="0">
              <a:solidFill>
                <a:schemeClr val="tx1"/>
              </a:solidFill>
            </a:endParaRPr>
          </a:p>
        </p:txBody>
      </p:sp>
      <p:sp>
        <p:nvSpPr>
          <p:cNvPr id="104453" name="Content Placeholder 2"/>
          <p:cNvSpPr>
            <a:spLocks noGrp="1"/>
          </p:cNvSpPr>
          <p:nvPr>
            <p:ph idx="4294967295"/>
          </p:nvPr>
        </p:nvSpPr>
        <p:spPr>
          <a:xfrm>
            <a:off x="292100" y="1206500"/>
            <a:ext cx="8394700" cy="5321300"/>
          </a:xfrm>
        </p:spPr>
        <p:txBody>
          <a:bodyPr/>
          <a:lstStyle/>
          <a:p>
            <a:pPr indent="-279400" algn="just" rtl="1">
              <a:buSzPct val="100000"/>
              <a:defRPr/>
            </a:pPr>
            <a:endParaRPr lang="ar-EG" sz="2400" b="0" i="1" dirty="0" smtClean="0">
              <a:solidFill>
                <a:schemeClr val="tx1"/>
              </a:solidFill>
            </a:endParaRPr>
          </a:p>
          <a:p>
            <a:pPr indent="-279400" algn="just" rtl="1">
              <a:buClrTx/>
              <a:buSzPct val="100000"/>
              <a:buFont typeface="Arial" pitchFamily="34" charset="0"/>
              <a:buChar char="•"/>
              <a:defRPr/>
            </a:pPr>
            <a:r>
              <a:rPr lang="ar-EG" sz="2400" b="0" i="1" dirty="0" smtClean="0">
                <a:solidFill>
                  <a:schemeClr val="tx1"/>
                </a:solidFill>
              </a:rPr>
              <a:t>تنشأ فرص التعلم عندما تتوافر الإمكانية أو الضرورة الملحة للتصرف بطريقة جديدة. </a:t>
            </a:r>
          </a:p>
          <a:p>
            <a:pPr indent="-279400" algn="just" rtl="1">
              <a:buClrTx/>
              <a:buSzPct val="100000"/>
              <a:buFont typeface="Arial" pitchFamily="34" charset="0"/>
              <a:buChar char="•"/>
              <a:defRPr/>
            </a:pPr>
            <a:r>
              <a:rPr lang="ar-EG" sz="2400" b="0" i="1" dirty="0" smtClean="0">
                <a:solidFill>
                  <a:schemeClr val="tx1"/>
                </a:solidFill>
              </a:rPr>
              <a:t>تنطبق الشروط على إدراك فرص التعلم على نحو كامل، وتتضمن تلك:</a:t>
            </a:r>
          </a:p>
          <a:p>
            <a:pPr marL="682625" indent="-341313" algn="just" rtl="1">
              <a:buClrTx/>
              <a:buSzPct val="100000"/>
              <a:buFont typeface="Wingdings" pitchFamily="2" charset="2"/>
              <a:buChar char="ü"/>
              <a:defRPr/>
            </a:pPr>
            <a:r>
              <a:rPr lang="ar-EG" sz="2400" b="0" dirty="0" smtClean="0">
                <a:solidFill>
                  <a:schemeClr val="tx1"/>
                </a:solidFill>
              </a:rPr>
              <a:t>التحفيز، الذي يتمثل عادة في الضرورة الملحة لحل مشكلة أو للتصرف بدعم من المعرفة الجديدة</a:t>
            </a:r>
            <a:endParaRPr lang="en-US" sz="2400" b="0" dirty="0" smtClean="0">
              <a:solidFill>
                <a:schemeClr val="tx1"/>
              </a:solidFill>
            </a:endParaRPr>
          </a:p>
          <a:p>
            <a:pPr marL="682625" indent="-341313" algn="just" rtl="1">
              <a:buClrTx/>
              <a:buSzPct val="100000"/>
              <a:buFont typeface="Wingdings" pitchFamily="2" charset="2"/>
              <a:buChar char="ü"/>
              <a:defRPr/>
            </a:pPr>
            <a:r>
              <a:rPr lang="ar-EG" sz="2400" b="0" dirty="0" smtClean="0">
                <a:solidFill>
                  <a:schemeClr val="tx1"/>
                </a:solidFill>
              </a:rPr>
              <a:t>والثقة في مناقشة القيم والافتراضات والأفكار دون ترتب أية تبعات سلبية على ذلك</a:t>
            </a:r>
            <a:endParaRPr lang="en-US" sz="2400" b="0" dirty="0" smtClean="0">
              <a:solidFill>
                <a:schemeClr val="tx1"/>
              </a:solidFill>
            </a:endParaRPr>
          </a:p>
          <a:p>
            <a:pPr marL="682625" indent="-341313" algn="just" rtl="1">
              <a:buClrTx/>
              <a:buSzPct val="100000"/>
              <a:buFont typeface="Wingdings" pitchFamily="2" charset="2"/>
              <a:buChar char="ü"/>
              <a:defRPr/>
            </a:pPr>
            <a:r>
              <a:rPr lang="ar-EG" sz="2400" b="0" dirty="0" smtClean="0">
                <a:solidFill>
                  <a:schemeClr val="tx1"/>
                </a:solidFill>
              </a:rPr>
              <a:t>التفويض والفرصة لتطبيق المعرفة الجديدة</a:t>
            </a:r>
            <a:endParaRPr lang="en-US" sz="2400" b="0" dirty="0" smtClean="0">
              <a:solidFill>
                <a:schemeClr val="tx1"/>
              </a:solidFill>
            </a:endParaRPr>
          </a:p>
          <a:p>
            <a:pPr marL="682625" indent="-341313" algn="just" rtl="1">
              <a:buClrTx/>
              <a:buSzPct val="100000"/>
              <a:buFont typeface="Wingdings" pitchFamily="2" charset="2"/>
              <a:buChar char="ü"/>
              <a:defRPr/>
            </a:pPr>
            <a:r>
              <a:rPr lang="ar-EG" sz="2400" b="0" dirty="0" smtClean="0">
                <a:solidFill>
                  <a:schemeClr val="tx1"/>
                </a:solidFill>
              </a:rPr>
              <a:t>الفهم المتبادل لأهمية التعلم (ليس فقط ما الذي يجب تعلمه ولكن كيفية تعلمه). </a:t>
            </a:r>
            <a:endParaRPr lang="en-US" sz="2400" b="0" dirty="0" smtClean="0">
              <a:solidFill>
                <a:schemeClr val="tx1"/>
              </a:solidFill>
            </a:endParaRPr>
          </a:p>
          <a:p>
            <a:pPr indent="-279400" algn="just" rtl="1">
              <a:buSzPct val="100000"/>
              <a:buFont typeface="Wingdings" pitchFamily="2" charset="2"/>
              <a:buChar char="Ø"/>
              <a:defRPr/>
            </a:pPr>
            <a:endParaRPr lang="en-US" sz="2400" b="0" i="1" dirty="0" smtClean="0">
              <a:solidFill>
                <a:schemeClr val="tx1"/>
              </a:solidFill>
            </a:endParaRPr>
          </a:p>
          <a:p>
            <a:pPr indent="-279400" algn="just" rtl="1">
              <a:buSzPct val="100000"/>
              <a:defRPr/>
            </a:pPr>
            <a:endParaRPr lang="en-US" sz="2400" b="0" dirty="0" smtClean="0">
              <a:solidFill>
                <a:schemeClr val="tx1"/>
              </a:solidFill>
            </a:endParaRPr>
          </a:p>
          <a:p>
            <a:pPr indent="-279400" algn="just">
              <a:buSzPct val="100000"/>
              <a:defRPr/>
            </a:pPr>
            <a:endParaRPr lang="en-US" sz="24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453">
                                            <p:txEl>
                                              <p:pRg st="1" end="1"/>
                                            </p:txEl>
                                          </p:spTgt>
                                        </p:tgtEl>
                                        <p:attrNameLst>
                                          <p:attrName>style.visibility</p:attrName>
                                        </p:attrNameLst>
                                      </p:cBhvr>
                                      <p:to>
                                        <p:strVal val="visible"/>
                                      </p:to>
                                    </p:set>
                                    <p:animEffect transition="in" filter="wipe(left)">
                                      <p:cBhvr>
                                        <p:cTn id="7" dur="500"/>
                                        <p:tgtEl>
                                          <p:spTgt spid="10445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453">
                                            <p:txEl>
                                              <p:pRg st="2" end="2"/>
                                            </p:txEl>
                                          </p:spTgt>
                                        </p:tgtEl>
                                        <p:attrNameLst>
                                          <p:attrName>style.visibility</p:attrName>
                                        </p:attrNameLst>
                                      </p:cBhvr>
                                      <p:to>
                                        <p:strVal val="visible"/>
                                      </p:to>
                                    </p:set>
                                    <p:animEffect transition="in" filter="wipe(left)">
                                      <p:cBhvr>
                                        <p:cTn id="12" dur="500"/>
                                        <p:tgtEl>
                                          <p:spTgt spid="10445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4453">
                                            <p:txEl>
                                              <p:pRg st="3" end="3"/>
                                            </p:txEl>
                                          </p:spTgt>
                                        </p:tgtEl>
                                        <p:attrNameLst>
                                          <p:attrName>style.visibility</p:attrName>
                                        </p:attrNameLst>
                                      </p:cBhvr>
                                      <p:to>
                                        <p:strVal val="visible"/>
                                      </p:to>
                                    </p:set>
                                    <p:animEffect transition="in" filter="wipe(left)">
                                      <p:cBhvr>
                                        <p:cTn id="17" dur="500"/>
                                        <p:tgtEl>
                                          <p:spTgt spid="10445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4453">
                                            <p:txEl>
                                              <p:pRg st="4" end="4"/>
                                            </p:txEl>
                                          </p:spTgt>
                                        </p:tgtEl>
                                        <p:attrNameLst>
                                          <p:attrName>style.visibility</p:attrName>
                                        </p:attrNameLst>
                                      </p:cBhvr>
                                      <p:to>
                                        <p:strVal val="visible"/>
                                      </p:to>
                                    </p:set>
                                    <p:animEffect transition="in" filter="wipe(left)">
                                      <p:cBhvr>
                                        <p:cTn id="22" dur="500"/>
                                        <p:tgtEl>
                                          <p:spTgt spid="10445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4453">
                                            <p:txEl>
                                              <p:pRg st="5" end="5"/>
                                            </p:txEl>
                                          </p:spTgt>
                                        </p:tgtEl>
                                        <p:attrNameLst>
                                          <p:attrName>style.visibility</p:attrName>
                                        </p:attrNameLst>
                                      </p:cBhvr>
                                      <p:to>
                                        <p:strVal val="visible"/>
                                      </p:to>
                                    </p:set>
                                    <p:animEffect transition="in" filter="wipe(left)">
                                      <p:cBhvr>
                                        <p:cTn id="27" dur="500"/>
                                        <p:tgtEl>
                                          <p:spTgt spid="10445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4453">
                                            <p:txEl>
                                              <p:pRg st="6" end="6"/>
                                            </p:txEl>
                                          </p:spTgt>
                                        </p:tgtEl>
                                        <p:attrNameLst>
                                          <p:attrName>style.visibility</p:attrName>
                                        </p:attrNameLst>
                                      </p:cBhvr>
                                      <p:to>
                                        <p:strVal val="visible"/>
                                      </p:to>
                                    </p:set>
                                    <p:animEffect transition="in" filter="wipe(left)">
                                      <p:cBhvr>
                                        <p:cTn id="32" dur="500"/>
                                        <p:tgtEl>
                                          <p:spTgt spid="10445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build="p"/>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7100" y="241300"/>
            <a:ext cx="6692900" cy="673100"/>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SA" altLang="ja-JP" sz="3200" b="0" dirty="0" smtClean="0">
                <a:solidFill>
                  <a:schemeClr val="tx1"/>
                </a:solidFill>
              </a:rPr>
              <a:t>بعض الاعتبارات العملية لتنظيم الاجتماعات</a:t>
            </a:r>
            <a:endParaRPr lang="en-US" altLang="ja-JP" sz="3200" b="0" dirty="0">
              <a:solidFill>
                <a:schemeClr val="tx1"/>
              </a:solidFill>
            </a:endParaRPr>
          </a:p>
        </p:txBody>
      </p:sp>
      <p:sp>
        <p:nvSpPr>
          <p:cNvPr id="106501" name="Content Placeholder 2"/>
          <p:cNvSpPr>
            <a:spLocks noGrp="1"/>
          </p:cNvSpPr>
          <p:nvPr>
            <p:ph idx="4294967295"/>
          </p:nvPr>
        </p:nvSpPr>
        <p:spPr>
          <a:xfrm>
            <a:off x="428009" y="1665027"/>
            <a:ext cx="8229600" cy="4422822"/>
          </a:xfrm>
        </p:spPr>
        <p:txBody>
          <a:bodyPr/>
          <a:lstStyle/>
          <a:p>
            <a:pPr marL="457200" indent="-457200" algn="just" rtl="1">
              <a:buFont typeface="Wingdings 2" pitchFamily="18" charset="2"/>
              <a:buNone/>
              <a:defRPr/>
            </a:pPr>
            <a:r>
              <a:rPr lang="ar-EG" sz="2400" b="0" dirty="0" smtClean="0">
                <a:solidFill>
                  <a:schemeClr val="tx1"/>
                </a:solidFill>
              </a:rPr>
              <a:t>1- خصص الوقت الكافي (3-6 ساعات) لتلك الاجتماعات، يمكن تخصيص الجزء الأول لقضايا الرصد والجزء الثاني لتجميع نقاط التعلم وإمكانات التحسن للمراحل/المرحلة القادمة. </a:t>
            </a:r>
          </a:p>
          <a:p>
            <a:pPr algn="just" rtl="1">
              <a:buFont typeface="Wingdings 2" pitchFamily="18" charset="2"/>
              <a:buNone/>
              <a:defRPr/>
            </a:pPr>
            <a:r>
              <a:rPr lang="ar-EG" sz="2400" b="0" dirty="0" smtClean="0">
                <a:solidFill>
                  <a:schemeClr val="tx1"/>
                </a:solidFill>
              </a:rPr>
              <a:t>2- تأكد من دعوة أفراد المجموعة الأساسية والأطراف المعنية الأساسية وصناع السياسات المستهدفين.</a:t>
            </a:r>
          </a:p>
          <a:p>
            <a:pPr algn="just" rtl="1">
              <a:buFont typeface="Wingdings 2" pitchFamily="18" charset="2"/>
              <a:buNone/>
              <a:defRPr/>
            </a:pPr>
            <a:r>
              <a:rPr lang="ar-EG" sz="2400" b="0" dirty="0" smtClean="0">
                <a:solidFill>
                  <a:schemeClr val="tx1"/>
                </a:solidFill>
              </a:rPr>
              <a:t>3- يعتبر السياق شبه الرسمي أو غير الرسمي مناسب وأكثر ملاءمة لبيئة التعلم.</a:t>
            </a:r>
          </a:p>
          <a:p>
            <a:pPr algn="just" rtl="1">
              <a:buFont typeface="Wingdings 2" pitchFamily="18" charset="2"/>
              <a:buNone/>
              <a:defRPr/>
            </a:pPr>
            <a:r>
              <a:rPr lang="ar-EG" sz="2400" b="0" dirty="0" smtClean="0">
                <a:solidFill>
                  <a:schemeClr val="tx1"/>
                </a:solidFill>
              </a:rPr>
              <a:t>4-  ساعد على الاستمرارية من خلال العودة إلى ملحوظات اجتماعات الرصد السابقة.</a:t>
            </a:r>
          </a:p>
          <a:p>
            <a:pPr algn="just" rtl="1">
              <a:buFont typeface="Wingdings 2" pitchFamily="18" charset="2"/>
              <a:buNone/>
              <a:defRPr/>
            </a:pPr>
            <a:r>
              <a:rPr lang="ar-EG" sz="2400" b="0" dirty="0" smtClean="0">
                <a:solidFill>
                  <a:schemeClr val="tx1"/>
                </a:solidFill>
              </a:rPr>
              <a:t>5- راع التوازن بين الذكور والإناث وتمثيل المجموعات المحرومة. </a:t>
            </a:r>
            <a:endParaRPr lang="en-US" sz="2400" b="0" dirty="0" smtClean="0">
              <a:solidFill>
                <a:schemeClr val="tx1"/>
              </a:solidFill>
            </a:endParaRPr>
          </a:p>
          <a:p>
            <a:pPr marL="457200" indent="-457200" algn="just" rtl="1">
              <a:buFont typeface="Wingdings 2" pitchFamily="18" charset="2"/>
              <a:buNone/>
              <a:defRPr/>
            </a:pPr>
            <a:endParaRPr lang="en-US" sz="2400" b="0" dirty="0" smtClean="0">
              <a:solidFill>
                <a:schemeClr val="tx1"/>
              </a:solidFill>
            </a:endParaRPr>
          </a:p>
          <a:p>
            <a:pPr marL="457200" indent="-457200" algn="just">
              <a:buFontTx/>
              <a:buAutoNum type="arabicPeriod"/>
              <a:defRPr/>
            </a:pPr>
            <a:endParaRPr lang="en-US" sz="2400" b="0" dirty="0" smtClean="0">
              <a:solidFill>
                <a:schemeClr val="tx1"/>
              </a:solidFill>
            </a:endParaRPr>
          </a:p>
          <a:p>
            <a:pPr algn="just">
              <a:buFontTx/>
              <a:buNone/>
              <a:defRPr/>
            </a:pPr>
            <a:endParaRPr lang="en-US" sz="24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501">
                                            <p:txEl>
                                              <p:pRg st="0" end="0"/>
                                            </p:txEl>
                                          </p:spTgt>
                                        </p:tgtEl>
                                        <p:attrNameLst>
                                          <p:attrName>style.visibility</p:attrName>
                                        </p:attrNameLst>
                                      </p:cBhvr>
                                      <p:to>
                                        <p:strVal val="visible"/>
                                      </p:to>
                                    </p:set>
                                    <p:animEffect transition="in" filter="wipe(left)">
                                      <p:cBhvr>
                                        <p:cTn id="7" dur="500"/>
                                        <p:tgtEl>
                                          <p:spTgt spid="1065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501">
                                            <p:txEl>
                                              <p:pRg st="1" end="1"/>
                                            </p:txEl>
                                          </p:spTgt>
                                        </p:tgtEl>
                                        <p:attrNameLst>
                                          <p:attrName>style.visibility</p:attrName>
                                        </p:attrNameLst>
                                      </p:cBhvr>
                                      <p:to>
                                        <p:strVal val="visible"/>
                                      </p:to>
                                    </p:set>
                                    <p:animEffect transition="in" filter="wipe(left)">
                                      <p:cBhvr>
                                        <p:cTn id="12" dur="500"/>
                                        <p:tgtEl>
                                          <p:spTgt spid="1065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501">
                                            <p:txEl>
                                              <p:pRg st="2" end="2"/>
                                            </p:txEl>
                                          </p:spTgt>
                                        </p:tgtEl>
                                        <p:attrNameLst>
                                          <p:attrName>style.visibility</p:attrName>
                                        </p:attrNameLst>
                                      </p:cBhvr>
                                      <p:to>
                                        <p:strVal val="visible"/>
                                      </p:to>
                                    </p:set>
                                    <p:animEffect transition="in" filter="wipe(left)">
                                      <p:cBhvr>
                                        <p:cTn id="17" dur="500"/>
                                        <p:tgtEl>
                                          <p:spTgt spid="1065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6501">
                                            <p:txEl>
                                              <p:pRg st="3" end="3"/>
                                            </p:txEl>
                                          </p:spTgt>
                                        </p:tgtEl>
                                        <p:attrNameLst>
                                          <p:attrName>style.visibility</p:attrName>
                                        </p:attrNameLst>
                                      </p:cBhvr>
                                      <p:to>
                                        <p:strVal val="visible"/>
                                      </p:to>
                                    </p:set>
                                    <p:animEffect transition="in" filter="wipe(left)">
                                      <p:cBhvr>
                                        <p:cTn id="22" dur="500"/>
                                        <p:tgtEl>
                                          <p:spTgt spid="1065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6501">
                                            <p:txEl>
                                              <p:pRg st="4" end="4"/>
                                            </p:txEl>
                                          </p:spTgt>
                                        </p:tgtEl>
                                        <p:attrNameLst>
                                          <p:attrName>style.visibility</p:attrName>
                                        </p:attrNameLst>
                                      </p:cBhvr>
                                      <p:to>
                                        <p:strVal val="visible"/>
                                      </p:to>
                                    </p:set>
                                    <p:animEffect transition="in" filter="wipe(left)">
                                      <p:cBhvr>
                                        <p:cTn id="27" dur="500"/>
                                        <p:tgtEl>
                                          <p:spTgt spid="1065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Title 1"/>
          <p:cNvSpPr>
            <a:spLocks noGrp="1"/>
          </p:cNvSpPr>
          <p:nvPr>
            <p:ph type="title" idx="4294967295"/>
          </p:nvPr>
        </p:nvSpPr>
        <p:spPr>
          <a:xfrm>
            <a:off x="990600" y="261938"/>
            <a:ext cx="6553200" cy="715962"/>
          </a:xfrm>
          <a:noFill/>
          <a:ln w="9525">
            <a:noFill/>
            <a:miter lim="800000"/>
            <a:headEnd/>
            <a:tailEnd/>
          </a:ln>
        </p:spPr>
        <p:txBody>
          <a:bodyPr vert="horz" wrap="square" lIns="91440" tIns="45720" rIns="91440" bIns="45720" numCol="1" anchor="ctr" anchorCtr="0" compatLnSpc="1">
            <a:prstTxWarp prst="textNoShape">
              <a:avLst/>
            </a:prstTxWarp>
          </a:bodyPr>
          <a:lstStyle/>
          <a:p>
            <a:pPr marL="571500" indent="-508000" rtl="1">
              <a:defRPr/>
            </a:pPr>
            <a:r>
              <a:rPr lang="ar-EG" altLang="ja-JP" sz="3200" b="0" dirty="0" smtClean="0">
                <a:solidFill>
                  <a:schemeClr val="tx1"/>
                </a:solidFill>
              </a:rPr>
              <a:t>تمرين 7: تصميم اجتماع الرصد</a:t>
            </a:r>
            <a:endParaRPr lang="en-US" altLang="ja-JP" sz="3200" b="0" dirty="0">
              <a:solidFill>
                <a:schemeClr val="tx1"/>
              </a:solidFill>
            </a:endParaRPr>
          </a:p>
        </p:txBody>
      </p:sp>
      <p:sp>
        <p:nvSpPr>
          <p:cNvPr id="3" name="Content Placeholder 2"/>
          <p:cNvSpPr>
            <a:spLocks noGrp="1"/>
          </p:cNvSpPr>
          <p:nvPr>
            <p:ph idx="4294967295"/>
          </p:nvPr>
        </p:nvSpPr>
        <p:spPr/>
        <p:txBody>
          <a:bodyPr/>
          <a:lstStyle/>
          <a:p>
            <a:pPr algn="r" rtl="1">
              <a:buFont typeface="Wingdings 2" pitchFamily="18" charset="2"/>
              <a:buNone/>
              <a:defRPr/>
            </a:pPr>
            <a:r>
              <a:rPr lang="ar-EG" sz="2800" b="0" dirty="0" smtClean="0">
                <a:solidFill>
                  <a:schemeClr val="tx1"/>
                </a:solidFill>
              </a:rPr>
              <a:t>    يتمثل الغرض من هذا التمرين في تصميم اجتماع للرصد يدعم التعلم لتحسين عملية التقييم البيئي المتكامل. </a:t>
            </a:r>
          </a:p>
          <a:p>
            <a:pPr algn="r" rtl="1">
              <a:buFontTx/>
              <a:buNone/>
              <a:defRPr/>
            </a:pPr>
            <a:endParaRPr lang="en-US" sz="2800" b="0" dirty="0" smtClean="0">
              <a:solidFill>
                <a:schemeClr val="tx1"/>
              </a:solidFill>
              <a:effectLst>
                <a:outerShdw blurRad="38100" dist="38100" dir="2700000" algn="tl">
                  <a:srgbClr val="C0C0C0"/>
                </a:outerShdw>
              </a:effectLst>
            </a:endParaRPr>
          </a:p>
          <a:p>
            <a:pPr marL="627063" indent="-285750" algn="just" rtl="1">
              <a:buClrTx/>
              <a:buSzPct val="100000"/>
              <a:buFont typeface="Arial" pitchFamily="34" charset="0"/>
              <a:buChar char="•"/>
              <a:defRPr/>
            </a:pPr>
            <a:r>
              <a:rPr lang="ar-EG" sz="2800" b="0" dirty="0" smtClean="0">
                <a:solidFill>
                  <a:schemeClr val="tx1"/>
                </a:solidFill>
              </a:rPr>
              <a:t>في مجموعات من أربعة أو خمسة أفراد صمم اجتماع للرصد ممتد على مدار اليوم لأي مرحلة من مراحل العملية بالاسترشاد بما سبق </a:t>
            </a:r>
            <a:r>
              <a:rPr lang="ar-EG" sz="2000" b="0" dirty="0" smtClean="0">
                <a:solidFill>
                  <a:schemeClr val="tx1"/>
                </a:solidFill>
              </a:rPr>
              <a:t>(الزمن: 15 دقيقة). </a:t>
            </a:r>
            <a:endParaRPr lang="en-US" sz="1600" b="0" dirty="0" smtClean="0">
              <a:solidFill>
                <a:schemeClr val="tx1"/>
              </a:solidFill>
            </a:endParaRPr>
          </a:p>
          <a:p>
            <a:pPr marL="627063" indent="-285750" algn="just" rtl="1">
              <a:buClrTx/>
              <a:buSzPct val="100000"/>
              <a:buFont typeface="Arial" pitchFamily="34" charset="0"/>
              <a:buChar char="•"/>
              <a:defRPr/>
            </a:pPr>
            <a:r>
              <a:rPr lang="ar-EG" sz="2800" b="0" dirty="0" smtClean="0">
                <a:solidFill>
                  <a:schemeClr val="tx1"/>
                </a:solidFill>
              </a:rPr>
              <a:t>تعرض إحدى المجموعات ما توصلت إليه من تصميم للاجتماع أمام المجموعة العامة وتناقش أهم عناصر اجتماع الرصد </a:t>
            </a:r>
            <a:r>
              <a:rPr lang="ar-EG" sz="2000" b="0" dirty="0" smtClean="0">
                <a:solidFill>
                  <a:schemeClr val="tx1"/>
                </a:solidFill>
              </a:rPr>
              <a:t>( </a:t>
            </a:r>
            <a:r>
              <a:rPr lang="ar-EG" sz="2400" b="0" dirty="0" smtClean="0">
                <a:solidFill>
                  <a:schemeClr val="tx1"/>
                </a:solidFill>
              </a:rPr>
              <a:t>الزمن: 10 دقائق)</a:t>
            </a:r>
            <a:endParaRPr lang="ar-EG" sz="2000" b="0" dirty="0" smtClean="0">
              <a:solidFill>
                <a:schemeClr val="tx1"/>
              </a:solidFill>
            </a:endParaRPr>
          </a:p>
          <a:p>
            <a:pPr algn="r" rtl="1">
              <a:defRPr/>
            </a:pPr>
            <a:endParaRPr lang="ar-EG" sz="1600" b="0" dirty="0" smtClean="0">
              <a:solidFill>
                <a:schemeClr val="tx1"/>
              </a:solidFill>
            </a:endParaRPr>
          </a:p>
          <a:p>
            <a:pPr algn="r" rtl="1">
              <a:buFont typeface="Wingdings 2" pitchFamily="18" charset="2"/>
              <a:buNone/>
              <a:defRPr/>
            </a:pPr>
            <a:r>
              <a:rPr lang="ar-EG" sz="2000" b="0" dirty="0" smtClean="0">
                <a:solidFill>
                  <a:schemeClr val="tx1"/>
                </a:solidFill>
              </a:rPr>
              <a:t>        الزمن الإجمالي: 25 دقيقة</a:t>
            </a:r>
            <a:endParaRPr lang="en-US" sz="2000" b="0" dirty="0" smtClean="0">
              <a:solidFill>
                <a:schemeClr val="tx1"/>
              </a:solidFill>
            </a:endParaRPr>
          </a:p>
          <a:p>
            <a:pPr>
              <a:defRPr/>
            </a:pPr>
            <a:endParaRPr lang="en-US" sz="1400" b="0" dirty="0" smtClean="0">
              <a:solidFill>
                <a:schemeClr val="tx1"/>
              </a:solidFill>
            </a:endParaRPr>
          </a:p>
          <a:p>
            <a:pPr>
              <a:defRPr/>
            </a:pPr>
            <a:endParaRPr lang="en-US" sz="1400" b="0" dirty="0" smtClean="0">
              <a:solidFill>
                <a:schemeClr val="tx1"/>
              </a:solidFill>
            </a:endParaRPr>
          </a:p>
          <a:p>
            <a:pPr>
              <a:defRPr/>
            </a:pPr>
            <a:endParaRPr lang="en-US" sz="1400" b="0" dirty="0" smtClean="0">
              <a:solidFill>
                <a:schemeClr val="tx1"/>
              </a:solidFill>
            </a:endParaRPr>
          </a:p>
          <a:p>
            <a:pPr>
              <a:buFontTx/>
              <a:buNone/>
              <a:defRPr/>
            </a:pPr>
            <a:endParaRPr lang="en-US" sz="2800" b="0" dirty="0" smtClean="0">
              <a:solidFill>
                <a:schemeClr val="tx1"/>
              </a:solidFill>
            </a:endParaRPr>
          </a:p>
          <a:p>
            <a:pPr>
              <a:defRPr/>
            </a:pPr>
            <a:endParaRPr lang="en-US" sz="2800" b="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44054" y="191069"/>
            <a:ext cx="7010400" cy="715963"/>
          </a:xfrm>
          <a:noFill/>
          <a:ln w="9525">
            <a:noFill/>
            <a:miter lim="800000"/>
            <a:headEnd/>
            <a:tailEnd/>
          </a:ln>
        </p:spPr>
        <p:txBody>
          <a:bodyPr vert="horz" wrap="square" lIns="91440" tIns="45720" rIns="91440" bIns="45720" numCol="1" anchor="ctr" anchorCtr="0" compatLnSpc="1">
            <a:prstTxWarp prst="textNoShape">
              <a:avLst/>
            </a:prstTxWarp>
          </a:bodyPr>
          <a:lstStyle/>
          <a:p>
            <a:r>
              <a:rPr lang="ar-EG" b="0" dirty="0" smtClean="0">
                <a:solidFill>
                  <a:schemeClr val="tx1"/>
                </a:solidFill>
              </a:rPr>
              <a:t>تعريف التقويم</a:t>
            </a:r>
            <a:endParaRPr lang="en-US" b="0" dirty="0" smtClean="0">
              <a:solidFill>
                <a:schemeClr val="tx1"/>
              </a:solidFill>
            </a:endParaRPr>
          </a:p>
        </p:txBody>
      </p:sp>
      <p:sp>
        <p:nvSpPr>
          <p:cNvPr id="26627" name="Rectangle 3"/>
          <p:cNvSpPr>
            <a:spLocks noGrp="1" noChangeArrowheads="1"/>
          </p:cNvSpPr>
          <p:nvPr>
            <p:ph type="body" idx="1"/>
          </p:nvPr>
        </p:nvSpPr>
        <p:spPr/>
        <p:txBody>
          <a:bodyPr/>
          <a:lstStyle/>
          <a:p>
            <a:pPr algn="just" rtl="1">
              <a:spcAft>
                <a:spcPct val="60000"/>
              </a:spcAft>
              <a:buFont typeface="Wingdings 2" pitchFamily="18" charset="2"/>
              <a:buNone/>
            </a:pPr>
            <a:r>
              <a:rPr lang="ar-EG" sz="3600" b="0" dirty="0" smtClean="0">
                <a:solidFill>
                  <a:schemeClr val="tx1"/>
                </a:solidFill>
              </a:rPr>
              <a:t>التقويم...</a:t>
            </a:r>
            <a:endParaRPr lang="en-US" sz="3600" b="0" dirty="0" smtClean="0">
              <a:solidFill>
                <a:schemeClr val="tx1"/>
              </a:solidFill>
            </a:endParaRPr>
          </a:p>
          <a:p>
            <a:pPr algn="just" rtl="1">
              <a:spcAft>
                <a:spcPct val="60000"/>
              </a:spcAft>
              <a:buClrTx/>
              <a:buFont typeface="Arial" pitchFamily="34" charset="0"/>
              <a:buChar char="•"/>
            </a:pPr>
            <a:r>
              <a:rPr lang="ar-EG" sz="3600" b="0" dirty="0" smtClean="0">
                <a:solidFill>
                  <a:schemeClr val="tx1"/>
                </a:solidFill>
              </a:rPr>
              <a:t>ي</a:t>
            </a:r>
            <a:r>
              <a:rPr lang="ar-SA" sz="3600" b="0" dirty="0" smtClean="0">
                <a:solidFill>
                  <a:schemeClr val="tx1"/>
                </a:solidFill>
              </a:rPr>
              <a:t>قيّم الإنجاز مقابل عدد من المعايير </a:t>
            </a:r>
            <a:r>
              <a:rPr lang="ar-BH" sz="3600" b="0" dirty="0" smtClean="0">
                <a:solidFill>
                  <a:schemeClr val="tx1"/>
                </a:solidFill>
              </a:rPr>
              <a:t>المحددة </a:t>
            </a:r>
            <a:r>
              <a:rPr lang="ar-SA" sz="3600" b="0" dirty="0" smtClean="0">
                <a:solidFill>
                  <a:schemeClr val="tx1"/>
                </a:solidFill>
              </a:rPr>
              <a:t>مسبق</a:t>
            </a:r>
            <a:r>
              <a:rPr lang="ar-BH" sz="3600" b="0" dirty="0" smtClean="0">
                <a:solidFill>
                  <a:schemeClr val="tx1"/>
                </a:solidFill>
              </a:rPr>
              <a:t>اً</a:t>
            </a:r>
            <a:r>
              <a:rPr lang="ar-SA" sz="3600" b="0" dirty="0" smtClean="0">
                <a:solidFill>
                  <a:schemeClr val="tx1"/>
                </a:solidFill>
              </a:rPr>
              <a:t>. </a:t>
            </a:r>
            <a:endParaRPr lang="ar-EG" sz="3600" b="0" dirty="0" smtClean="0">
              <a:solidFill>
                <a:schemeClr val="tx1"/>
              </a:solidFill>
            </a:endParaRPr>
          </a:p>
          <a:p>
            <a:pPr algn="just" rtl="1">
              <a:spcAft>
                <a:spcPct val="60000"/>
              </a:spcAft>
              <a:buClrTx/>
              <a:buFont typeface="Arial" pitchFamily="34" charset="0"/>
              <a:buChar char="•"/>
            </a:pPr>
            <a:r>
              <a:rPr lang="ar-SA" sz="3600" b="0" dirty="0" smtClean="0">
                <a:solidFill>
                  <a:schemeClr val="tx1"/>
                </a:solidFill>
              </a:rPr>
              <a:t>وتعتبر عملية التقويم في المقام الأول فرصة لتطوير القدرات. </a:t>
            </a:r>
            <a:endParaRPr lang="en-US" sz="3600" b="0" dirty="0" smtClean="0">
              <a:solidFill>
                <a:schemeClr val="tx1"/>
              </a:solidFill>
            </a:endParaRPr>
          </a:p>
          <a:p>
            <a:pPr algn="just" rtl="1">
              <a:spcAft>
                <a:spcPct val="60000"/>
              </a:spcAft>
            </a:pPr>
            <a:endParaRPr lang="en-US" b="0" dirty="0" smtClean="0">
              <a:solidFill>
                <a:schemeClr val="tx1"/>
              </a:solidFill>
            </a:endParaRPr>
          </a:p>
          <a:p>
            <a:pPr algn="just"/>
            <a:endParaRPr lang="en-US" b="0" dirty="0" smtClean="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6492</TotalTime>
  <Words>5540</Words>
  <Application>Microsoft Office PowerPoint</Application>
  <PresentationFormat>On-screen Show (4:3)</PresentationFormat>
  <Paragraphs>808</Paragraphs>
  <Slides>87</Slides>
  <Notes>87</Notes>
  <HiddenSlides>0</HiddenSlides>
  <MMClips>0</MMClips>
  <ScaleCrop>false</ScaleCrop>
  <HeadingPairs>
    <vt:vector size="4" baseType="variant">
      <vt:variant>
        <vt:lpstr>Theme</vt:lpstr>
      </vt:variant>
      <vt:variant>
        <vt:i4>2</vt:i4>
      </vt:variant>
      <vt:variant>
        <vt:lpstr>Slide Titles</vt:lpstr>
      </vt:variant>
      <vt:variant>
        <vt:i4>87</vt:i4>
      </vt:variant>
    </vt:vector>
  </HeadingPairs>
  <TitlesOfParts>
    <vt:vector size="89" baseType="lpstr">
      <vt:lpstr>Custom Design</vt:lpstr>
      <vt:lpstr>Default Design</vt:lpstr>
      <vt:lpstr>Slide 1</vt:lpstr>
      <vt:lpstr>لمحة عن الوحدة التدريبية</vt:lpstr>
      <vt:lpstr> الأسئلة الأساسية الخاصة بوضع خطة التقويم</vt:lpstr>
      <vt:lpstr> التجارب السابقة مع الرصد والتقويم</vt:lpstr>
      <vt:lpstr>تقدم الوحدة (8)  لك تحدياً في هيئة سؤالين</vt:lpstr>
      <vt:lpstr>مراحل عملية التقويم البيئي الوطني المتكامل</vt:lpstr>
      <vt:lpstr>يركز الرصد والتقويم لعملية التقييم البيئي المتكامل وآثارها على:</vt:lpstr>
      <vt:lpstr>تعريف الرصد</vt:lpstr>
      <vt:lpstr>تعريف التقويم</vt:lpstr>
      <vt:lpstr>مقارنة بين الرصد والتقويم</vt:lpstr>
      <vt:lpstr>تعريف التعلم</vt:lpstr>
      <vt:lpstr>عند الانتهاء من الوحدة (8) سوف يتمكن الدارس من: </vt:lpstr>
      <vt:lpstr>العناصر الرئيسية</vt:lpstr>
      <vt:lpstr>  تمرين 1: التجارب السابقة مع الرصد والتقويم </vt:lpstr>
      <vt:lpstr>      تمرين 2: القيود   </vt:lpstr>
      <vt:lpstr>Slide 16</vt:lpstr>
      <vt:lpstr>Slide 17</vt:lpstr>
      <vt:lpstr>لماذا نقوم بالرصد والتقويم؟</vt:lpstr>
      <vt:lpstr>كيف أصبح الرصد والتقويم أداة لإنجاح العملية القومية في الهند:</vt:lpstr>
      <vt:lpstr>رفع تقارير حالة البيئة، الهند – رصد وتقويم عملية رفع التقارير</vt:lpstr>
      <vt:lpstr>Slide 21</vt:lpstr>
      <vt:lpstr>Slide 22</vt:lpstr>
      <vt:lpstr>Slide 23</vt:lpstr>
      <vt:lpstr>Slide 24</vt:lpstr>
      <vt:lpstr>نظرة على الجلسات الخاصة بالوحدة التدريبية 8</vt:lpstr>
      <vt:lpstr>الخطوات الأساسية للرصد والتقويم المتسمان بالفعالية </vt:lpstr>
      <vt:lpstr>الغرض</vt:lpstr>
      <vt:lpstr>أسئلة للمناقشة</vt:lpstr>
      <vt:lpstr>المستخدمون</vt:lpstr>
      <vt:lpstr>مستخدمو التقويم من نوعية جيو</vt:lpstr>
      <vt:lpstr>المستخدمون الأساسيون</vt:lpstr>
      <vt:lpstr> تمرين 3: تحديد المستخدمين  </vt:lpstr>
      <vt:lpstr>منفذو التقويم </vt:lpstr>
      <vt:lpstr> تمرين 4: تحديد منفذي التقويم  .</vt:lpstr>
      <vt:lpstr>تحديد الهدف من الرصد والتقييم خاصتك </vt:lpstr>
      <vt:lpstr>نظرة على الجلسات الخاصة بالوحدة التدريبية 8</vt:lpstr>
      <vt:lpstr>3- الخصائص والإطار والقياسات</vt:lpstr>
      <vt:lpstr>Slide 38</vt:lpstr>
      <vt:lpstr>Slide 39</vt:lpstr>
      <vt:lpstr> الإطار</vt:lpstr>
      <vt:lpstr> الإدراك المفهومي لعملية التقييم البيئي المتكامل الوطنية، مع ربطها بصحة النظام البيئي ورفاهية الإنسان.  </vt:lpstr>
      <vt:lpstr>سؤال للمناقشة 2</vt:lpstr>
      <vt:lpstr>إطار رصد وتقويم عملية التقييم البيئي المتكامل الوطنية</vt:lpstr>
      <vt:lpstr>  خمس فئات من القياسات لرصد فعالية عملية التقييم البيئي المتكامل  </vt:lpstr>
      <vt:lpstr>قياس قائم على أساس النواتج للتحسينات في السياسات وعمليات السياسات</vt:lpstr>
      <vt:lpstr>قياس قائم على أساس النواتج هدفه الإدارة الفعالة للعلاقات</vt:lpstr>
      <vt:lpstr>القياسات المقترحة لإدارة العلاقات بفعالية</vt:lpstr>
      <vt:lpstr>القياسات المقترحة لإدارة العلاقات بفعالية</vt:lpstr>
      <vt:lpstr>القياسات المقترحة لإدارة العلاقات بفعالية</vt:lpstr>
      <vt:lpstr>أسئلة للمناقشة 3</vt:lpstr>
      <vt:lpstr>جمع البيانات اللازمة لرصد إدارة العلاقات بفعالية</vt:lpstr>
      <vt:lpstr>القياسات المقترحة للإدارة الفعالة للمعرفة</vt:lpstr>
      <vt:lpstr>Slide 53</vt:lpstr>
      <vt:lpstr>أسئلة للمناقشة 4</vt:lpstr>
      <vt:lpstr>القياسات المقترحة للإدارة الفعالة للفرص</vt:lpstr>
      <vt:lpstr>القياسات المقترحة للإدارة الفعالة للفرص</vt:lpstr>
      <vt:lpstr>أسئلة للمناقشة 5</vt:lpstr>
      <vt:lpstr>قياسات الانتهاء من الأنشطة والمخرجات الأساسية  في وقتها</vt:lpstr>
      <vt:lpstr>مقترحات للأسئلة والتمارين العامة وتلك الخاصة بمراحل محددة فيما يتصل برصد التقدم وتعزيز التعلّم في مراحل بعينها في توقعات البيئة العالمية</vt:lpstr>
      <vt:lpstr>نظرة على الجلسات الخاصة بالوحدة التدريبية 8</vt:lpstr>
      <vt:lpstr>4- تخطيط التقييم الذاتي</vt:lpstr>
      <vt:lpstr>تخطيط التقييم الذاتي</vt:lpstr>
      <vt:lpstr>خطوة 1: حدد القضايا وأسئلة الرصد الأساسية وضع القياسات المحددة</vt:lpstr>
      <vt:lpstr>القياسات القائمة على أساس النواتج: نموذج تنظيمي مقترح لمصفوفة التقييم الذاتي</vt:lpstr>
      <vt:lpstr>القياسات القائمة على أساس النواتج: نموذج تنظيمي مقترح لمصفوفة التقييم الذاتي</vt:lpstr>
      <vt:lpstr>Slide 66</vt:lpstr>
      <vt:lpstr> خطوة 2: تحديد مصادر البيانات وأساليب جمعها</vt:lpstr>
      <vt:lpstr> خطوة 2: تحديد مصادر البيانات وأساليب جمعها</vt:lpstr>
      <vt:lpstr>Slide 69</vt:lpstr>
      <vt:lpstr> نقاط استرشادية عند استخدام أساليب جمع البيانات الشائعة للتقييم الذاتي (يتبع)</vt:lpstr>
      <vt:lpstr>Slide 71</vt:lpstr>
      <vt:lpstr>Slide 72</vt:lpstr>
      <vt:lpstr>خطوة 3: حدد الأولويات ومدى تواتر الرصد والتقويم </vt:lpstr>
      <vt:lpstr> تمرين 5: إعداد مصفوفة التقييم الذاتي </vt:lpstr>
      <vt:lpstr>نظرة على الجلسات الخاصة بالوحدة التدريبية 8</vt:lpstr>
      <vt:lpstr>5- فرص التحسين</vt:lpstr>
      <vt:lpstr>ما هو التعلم؟</vt:lpstr>
      <vt:lpstr>تنقسم عملية التعلم الفردي إلى أربعة مراحل</vt:lpstr>
      <vt:lpstr>دورة التعلم</vt:lpstr>
      <vt:lpstr>كيف يمكن أن نستغل فرص التعلم؟</vt:lpstr>
      <vt:lpstr>تمرين 6: التعلم</vt:lpstr>
      <vt:lpstr>تمرين 6: التعلم (يتبع)</vt:lpstr>
      <vt:lpstr>تمرين 6: التعلم (يتبع)</vt:lpstr>
      <vt:lpstr>Slide 84</vt:lpstr>
      <vt:lpstr>إدراك فرص التعلم</vt:lpstr>
      <vt:lpstr>بعض الاعتبارات العملية لتنظيم الاجتماعات</vt:lpstr>
      <vt:lpstr>تمرين 7: تصميم اجتماع الرصد</vt:lpstr>
    </vt:vector>
  </TitlesOfParts>
  <Company>U 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 R</dc:creator>
  <cp:lastModifiedBy>Mona Radwan</cp:lastModifiedBy>
  <cp:revision>391</cp:revision>
  <dcterms:created xsi:type="dcterms:W3CDTF">2007-03-03T11:09:32Z</dcterms:created>
  <dcterms:modified xsi:type="dcterms:W3CDTF">2013-02-25T11:16:37Z</dcterms:modified>
</cp:coreProperties>
</file>