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531" r:id="rId2"/>
    <p:sldId id="257" r:id="rId3"/>
    <p:sldId id="532" r:id="rId4"/>
    <p:sldId id="533" r:id="rId5"/>
    <p:sldId id="534" r:id="rId6"/>
    <p:sldId id="538" r:id="rId7"/>
    <p:sldId id="535" r:id="rId8"/>
    <p:sldId id="539" r:id="rId9"/>
    <p:sldId id="536" r:id="rId10"/>
    <p:sldId id="537" r:id="rId11"/>
    <p:sldId id="540" r:id="rId12"/>
    <p:sldId id="541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552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560" r:id="rId31"/>
    <p:sldId id="561" r:id="rId32"/>
    <p:sldId id="562" r:id="rId33"/>
    <p:sldId id="563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0" r:id="rId51"/>
    <p:sldId id="581" r:id="rId52"/>
    <p:sldId id="58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FF0066"/>
    <a:srgbClr val="99CC00"/>
    <a:srgbClr val="C9E4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5659" autoAdjust="0"/>
  </p:normalViewPr>
  <p:slideViewPr>
    <p:cSldViewPr>
      <p:cViewPr>
        <p:scale>
          <a:sx n="60" d="100"/>
          <a:sy n="60" d="100"/>
        </p:scale>
        <p:origin x="-1314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6EF498-4C9C-4843-898E-7BEC1DD70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297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87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8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84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376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063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418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18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706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806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117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69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163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634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664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680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949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929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253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013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161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394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86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458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953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3878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039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5751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929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374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034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5527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535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2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215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5902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6359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6496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100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456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1714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5627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7238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9602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86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0061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6651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069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79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98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35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26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F498-4C9C-4843-898E-7BEC1DD707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53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25BF-74DC-42D7-A0C6-9BE73D92A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C069A-02C1-4EB0-9F5F-FFD4D085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17EE-B5E4-4624-B055-2E0CAB2A7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0827-B587-41D1-9709-168667FF3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9EBF5-43D4-42B9-AAAC-D5193BF57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DABF7-DBE6-4867-AA0A-B4DD991CB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1133-86BC-44F4-A1F1-510756A9A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CF65-5116-4366-B1D6-F6532D1D5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A3F63-9414-4F26-85F7-469BE6C2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9C4E4-01D2-481D-A15E-15E46A087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A2586-5A47-4864-BD0B-4F7C63A3F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44CB-43FA-4415-8759-A22DA458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1C982-2002-4641-A473-557420196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E17A-C962-40D9-9E07-BB99A9712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E32E38-288D-4FD6-AAC4-1B6F00053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219200" y="990600"/>
            <a:ext cx="7924800" cy="762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990600"/>
            <a:ext cx="1066800" cy="76200"/>
          </a:xfrm>
          <a:prstGeom prst="rect">
            <a:avLst/>
          </a:prstGeom>
          <a:solidFill>
            <a:srgbClr val="56CC0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6616700"/>
            <a:ext cx="1066800" cy="76200"/>
          </a:xfrm>
          <a:prstGeom prst="rect">
            <a:avLst/>
          </a:prstGeom>
          <a:solidFill>
            <a:srgbClr val="56CC0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12" descr="Untitled-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152400"/>
            <a:ext cx="12715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Untitled-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78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eaa.gov.eg/english/law4_arb.doc" TargetMode="External"/><Relationship Id="rId5" Type="http://schemas.openxmlformats.org/officeDocument/2006/relationships/hyperlink" Target="http://www.eeaa.gov.eg/english/law4.doc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7825" y="1905000"/>
            <a:ext cx="84359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Integrated Environmental Assessment Training Manual for the Arab Region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t/>
            </a:r>
            <a:b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Module </a:t>
            </a:r>
            <a:r>
              <a:rPr lang="en-US" sz="2800" b="1" dirty="0">
                <a:latin typeface="Arial" charset="0"/>
                <a:cs typeface="Arial" charset="0"/>
              </a:rPr>
              <a:t>2</a:t>
            </a:r>
          </a:p>
          <a:p>
            <a:pPr algn="ctr">
              <a:defRPr/>
            </a:pPr>
            <a:r>
              <a:rPr lang="en-US" sz="3200" b="1" i="1" dirty="0">
                <a:latin typeface="Arial" charset="0"/>
                <a:cs typeface="Arial" charset="0"/>
              </a:rPr>
              <a:t>National IEA process</a:t>
            </a:r>
          </a:p>
          <a:p>
            <a:pPr algn="ctr">
              <a:defRPr/>
            </a:pPr>
            <a:r>
              <a:rPr lang="en-US" sz="3200" b="1" i="1" dirty="0">
                <a:latin typeface="Arial" charset="0"/>
                <a:cs typeface="Arial" charset="0"/>
              </a:rPr>
              <a:t>design and organization</a:t>
            </a:r>
          </a:p>
          <a:p>
            <a:pPr algn="ctr">
              <a:defRPr/>
            </a:pPr>
            <a:endParaRPr lang="en-US" sz="2400" i="1" dirty="0">
              <a:solidFill>
                <a:srgbClr val="EFA40F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algn="ctr">
              <a:defRPr/>
            </a:pPr>
            <a:endParaRPr lang="en-US" sz="2000" i="1" dirty="0">
              <a:solidFill>
                <a:srgbClr val="00808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pic>
        <p:nvPicPr>
          <p:cNvPr id="2053" name="Picture 1029" descr="UNEP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4625"/>
            <a:ext cx="1431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675"/>
            <a:ext cx="8675687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65100" y="0"/>
            <a:ext cx="822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6666"/>
                </a:solidFill>
                <a:ea typeface="MS PGothic" pitchFamily="34" charset="-128"/>
              </a:rPr>
              <a:t>GEO: An Integrated Approach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300788" y="5445125"/>
            <a:ext cx="2592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6666"/>
                </a:solidFill>
                <a:ea typeface="MS PGothic" pitchFamily="34" charset="-128"/>
              </a:rPr>
              <a:t>Most assessments stop at this question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651500" y="5516563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22669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6666"/>
                </a:solidFill>
                <a:ea typeface="MS PGothic" pitchFamily="34" charset="-128"/>
              </a:rPr>
              <a:t>Answers 5 Key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21905" y="187325"/>
            <a:ext cx="6430415" cy="78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rgbClr val="006666"/>
                </a:solidFill>
              </a:rPr>
              <a:t>Examples of Legal Mandate</a:t>
            </a:r>
            <a:endParaRPr lang="en-US" sz="2800" b="1" dirty="0" smtClean="0">
              <a:solidFill>
                <a:srgbClr val="006666"/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0038"/>
            <a:ext cx="8229600" cy="4525962"/>
          </a:xfrm>
        </p:spPr>
        <p:txBody>
          <a:bodyPr/>
          <a:lstStyle/>
          <a:p>
            <a:pPr marL="457200" eaLnBrk="1" hangingPunct="1">
              <a:buFontTx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495300" y="12319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0066"/>
              </a:buClr>
              <a:buSzPct val="60000"/>
              <a:buFont typeface="Wingdings 2" pitchFamily="18" charset="2"/>
              <a:buNone/>
            </a:pPr>
            <a:endParaRPr lang="en-GB" sz="2000">
              <a:solidFill>
                <a:srgbClr val="006666"/>
              </a:solidFill>
              <a:ea typeface="MS PGothic" pitchFamily="34" charset="-128"/>
            </a:endParaRPr>
          </a:p>
          <a:p>
            <a:pPr marL="609600" indent="-609600">
              <a:lnSpc>
                <a:spcPct val="90000"/>
              </a:lnSpc>
              <a:buClr>
                <a:srgbClr val="FF0066"/>
              </a:buClr>
              <a:buSzPct val="60000"/>
              <a:buFont typeface="Wingdings 2" pitchFamily="18" charset="2"/>
              <a:buNone/>
            </a:pPr>
            <a:endParaRPr lang="en-US" sz="2000" b="1">
              <a:solidFill>
                <a:srgbClr val="006666"/>
              </a:solidFill>
              <a:ea typeface="MS PGothic" pitchFamily="34" charset="-128"/>
            </a:endParaRPr>
          </a:p>
          <a:p>
            <a:pPr marL="609600" indent="-609600">
              <a:spcBef>
                <a:spcPct val="20000"/>
              </a:spcBef>
              <a:buClr>
                <a:srgbClr val="FF0066"/>
              </a:buClr>
              <a:buSzPct val="60000"/>
              <a:buFont typeface="Wingdings 2" pitchFamily="18" charset="2"/>
              <a:buBlip>
                <a:blip r:embed="rId3"/>
              </a:buBlip>
            </a:pPr>
            <a:endParaRPr lang="en-CA" sz="2000" b="1">
              <a:solidFill>
                <a:srgbClr val="006666"/>
              </a:solidFill>
              <a:ea typeface="MS PGothic" pitchFamily="34" charset="-128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SzPct val="60000"/>
              <a:buFont typeface="Wingdings 2" pitchFamily="18" charset="2"/>
              <a:buNone/>
            </a:pPr>
            <a:endParaRPr lang="en-CA" sz="2000" b="1">
              <a:solidFill>
                <a:srgbClr val="006666"/>
              </a:solidFill>
              <a:ea typeface="MS PGothic" pitchFamily="34" charset="-128"/>
            </a:endParaRPr>
          </a:p>
        </p:txBody>
      </p:sp>
      <p:graphicFrame>
        <p:nvGraphicFramePr>
          <p:cNvPr id="230441" name="Group 41"/>
          <p:cNvGraphicFramePr>
            <a:graphicFrameLocks noGrp="1"/>
          </p:cNvGraphicFramePr>
          <p:nvPr/>
        </p:nvGraphicFramePr>
        <p:xfrm>
          <a:off x="520700" y="1308100"/>
          <a:ext cx="7569200" cy="2527300"/>
        </p:xfrm>
        <a:graphic>
          <a:graphicData uri="http://schemas.openxmlformats.org/drawingml/2006/table">
            <a:tbl>
              <a:tblPr rtl="1"/>
              <a:tblGrid>
                <a:gridCol w="7569200"/>
              </a:tblGrid>
              <a:tr h="252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Syria case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Article 10 provision 3 and article 17 provision 8 of the environmental protection law No.50 declared in 2002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Source: Environment protection Law.  Ministry of Municipalities and Environment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13321" name="Picture 19" descr="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20800"/>
            <a:ext cx="10795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20"/>
          <p:cNvSpPr>
            <a:spLocks noChangeArrowheads="1"/>
          </p:cNvSpPr>
          <p:nvPr/>
        </p:nvSpPr>
        <p:spPr bwMode="auto">
          <a:xfrm>
            <a:off x="527050" y="4038600"/>
            <a:ext cx="7581900" cy="21018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endParaRPr lang="en-US" sz="2400" b="1">
              <a:solidFill>
                <a:srgbClr val="000080"/>
              </a:solidFill>
              <a:latin typeface="Times New Roman" pitchFamily="18" charset="0"/>
              <a:ea typeface="MS PGothic" pitchFamily="34" charset="-128"/>
            </a:endParaRPr>
          </a:p>
          <a:p>
            <a:pPr rtl="1"/>
            <a:endParaRPr lang="en-US" sz="2400">
              <a:solidFill>
                <a:srgbClr val="000080"/>
              </a:solidFill>
              <a:ea typeface="MS PGothic" pitchFamily="34" charset="-128"/>
            </a:endParaRPr>
          </a:p>
          <a:p>
            <a:pPr rtl="1"/>
            <a:r>
              <a:rPr lang="cs-CZ" sz="2400">
                <a:solidFill>
                  <a:srgbClr val="000080"/>
                </a:solidFill>
                <a:ea typeface="MS PGothic" pitchFamily="34" charset="-128"/>
              </a:rPr>
              <a:t>The Egyptian mandate case</a:t>
            </a:r>
            <a:endParaRPr lang="en-US" sz="2400">
              <a:solidFill>
                <a:srgbClr val="000080"/>
              </a:solidFill>
              <a:ea typeface="MS PGothic" pitchFamily="34" charset="-128"/>
            </a:endParaRPr>
          </a:p>
          <a:p>
            <a:pPr rtl="1"/>
            <a:r>
              <a:rPr lang="cs-CZ" sz="2400">
                <a:solidFill>
                  <a:srgbClr val="000080"/>
                </a:solidFill>
                <a:ea typeface="MS PGothic" pitchFamily="34" charset="-128"/>
              </a:rPr>
              <a:t>Article 5 of chapter 2 of Law number 4 of 1994</a:t>
            </a:r>
            <a:endParaRPr lang="en-US" sz="2400">
              <a:solidFill>
                <a:srgbClr val="000080"/>
              </a:solidFill>
              <a:ea typeface="MS PGothic" pitchFamily="34" charset="-128"/>
            </a:endParaRPr>
          </a:p>
          <a:p>
            <a:pPr rtl="1"/>
            <a:r>
              <a:rPr lang="cs-CZ" sz="1800">
                <a:solidFill>
                  <a:srgbClr val="FFFF00"/>
                </a:solidFill>
                <a:ea typeface="MS PGothic" pitchFamily="34" charset="-128"/>
                <a:hlinkClick r:id="rId5"/>
              </a:rPr>
              <a:t>http://www.eeaa.gov.eg/english/law4.doc</a:t>
            </a:r>
            <a:endParaRPr lang="en-US" sz="1800">
              <a:solidFill>
                <a:schemeClr val="tx2"/>
              </a:solidFill>
              <a:ea typeface="MS PGothic" pitchFamily="34" charset="-128"/>
            </a:endParaRPr>
          </a:p>
          <a:p>
            <a:pPr rtl="1"/>
            <a:r>
              <a:rPr lang="cs-CZ" sz="1800">
                <a:solidFill>
                  <a:schemeClr val="tx2"/>
                </a:solidFill>
                <a:ea typeface="MS PGothic" pitchFamily="34" charset="-128"/>
                <a:hlinkClick r:id="rId6"/>
              </a:rPr>
              <a:t>http://www.eeaa.gov.eg/english/law4_arb.doc</a:t>
            </a:r>
            <a:endParaRPr lang="en-US" sz="1800">
              <a:solidFill>
                <a:schemeClr val="tx2"/>
              </a:solidFill>
              <a:ea typeface="MS PGothic" pitchFamily="34" charset="-128"/>
            </a:endParaRPr>
          </a:p>
        </p:txBody>
      </p:sp>
      <p:pic>
        <p:nvPicPr>
          <p:cNvPr id="13323" name="Picture 21" descr="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051300"/>
            <a:ext cx="1143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3608" y="188640"/>
            <a:ext cx="6480720" cy="78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The 7 Typical Stages of the IEA Process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1196975"/>
            <a:ext cx="46736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640" y="174625"/>
            <a:ext cx="6264696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sz="2400" b="1" smtClean="0">
                <a:solidFill>
                  <a:srgbClr val="006666"/>
                </a:solidFill>
              </a:rPr>
              <a:t>The role of participation in the IEA Process</a:t>
            </a:r>
            <a:endParaRPr lang="en-US" sz="2400" b="1" smtClean="0">
              <a:solidFill>
                <a:srgbClr val="006666"/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252538"/>
            <a:ext cx="8229600" cy="5033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the Stakeholders?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9300" lvl="1" indent="-5207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</a:t>
            </a:r>
            <a:r>
              <a:rPr lang="en-GB" sz="32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interests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affected by environmental problems or their </a:t>
            </a:r>
            <a:r>
              <a:rPr lang="en-GB" sz="32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decisions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environmental effects;</a:t>
            </a:r>
          </a:p>
          <a:p>
            <a:pPr marL="749300" lvl="1" indent="-5207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9300" lvl="1" indent="-5207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</a:t>
            </a:r>
            <a:r>
              <a:rPr lang="en-GB" sz="32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information, resources or expertise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required for policy formulation and strategy implementation;</a:t>
            </a:r>
          </a:p>
          <a:p>
            <a:pPr marL="749300" lvl="1" indent="-5207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C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9300" lvl="1" indent="-5207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32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 key mechanisms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policy formulation and strategy implementation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nimBg="1"/>
      <p:bldP spid="242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99593" y="174625"/>
            <a:ext cx="6696743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1" smtClean="0">
                <a:solidFill>
                  <a:srgbClr val="006666"/>
                </a:solidFill>
              </a:rPr>
              <a:t>E</a:t>
            </a:r>
            <a:r>
              <a:rPr lang="en-US" sz="2800" b="1" smtClean="0">
                <a:solidFill>
                  <a:srgbClr val="006666"/>
                </a:solidFill>
              </a:rPr>
              <a:t>xamples of potential Stakeholders?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27138"/>
            <a:ext cx="6972300" cy="5072062"/>
          </a:xfrm>
        </p:spPr>
        <p:txBody>
          <a:bodyPr/>
          <a:lstStyle/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Leaders;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Officials of national and regional public offices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 party representatives;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Scientific community;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Representatives of industry or entrepreneurial associations;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Private sector representatives;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Professional schools or associations;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Academia (universities and research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Non-government organizations;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 media;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Youth groups, women groups;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Indigenous communities and groups;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 society organizations;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and religious groups; and</a:t>
            </a:r>
          </a:p>
          <a:p>
            <a:pPr lvl="0" algn="l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Opinion leaders.</a:t>
            </a:r>
          </a:p>
          <a:p>
            <a:pPr marL="1206500" lvl="2" indent="-342900" algn="l" defTabSz="2006600" eaLnBrk="1" hangingPunct="1">
              <a:lnSpc>
                <a:spcPct val="80000"/>
              </a:lnSpc>
              <a:buNone/>
              <a:tabLst>
                <a:tab pos="63500" algn="l"/>
              </a:tabLst>
              <a:defRPr/>
            </a:pPr>
            <a:endParaRPr lang="ar-SA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601" y="141288"/>
            <a:ext cx="6624735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 smtClean="0">
                <a:solidFill>
                  <a:srgbClr val="006666"/>
                </a:solidFill>
              </a:rPr>
              <a:t>Principles for engaging stakeholders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3700" y="1049338"/>
            <a:ext cx="8138740" cy="5187974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GB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Inclusivity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dirty="0" smtClean="0"/>
              <a:t>	Include a full range of stakeholders representing      different interests, including marginal and vulnerable groups.</a:t>
            </a:r>
          </a:p>
          <a:p>
            <a:pPr marL="571500" lvl="1" indent="0" eaLnBrk="1" hangingPunct="1">
              <a:lnSpc>
                <a:spcPct val="90000"/>
              </a:lnSpc>
              <a:buFontTx/>
              <a:buNone/>
              <a:defRPr/>
            </a:pPr>
            <a:endParaRPr lang="en-CA" sz="24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Pertinence</a:t>
            </a:r>
          </a:p>
          <a:p>
            <a:pPr marL="5715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smtClean="0"/>
              <a:t>Include stakeholders with significant interest in the process. </a:t>
            </a:r>
          </a:p>
          <a:p>
            <a:pPr marL="571500" lvl="1" indent="0" eaLnBrk="1" hangingPunct="1">
              <a:lnSpc>
                <a:spcPct val="90000"/>
              </a:lnSpc>
              <a:buFontTx/>
              <a:buBlip>
                <a:blip r:embed="rId3"/>
              </a:buBlip>
              <a:defRPr/>
            </a:pPr>
            <a:endParaRPr lang="en-CA" sz="24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Gender perspective</a:t>
            </a:r>
          </a:p>
          <a:p>
            <a:pPr marL="5715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smtClean="0"/>
              <a:t>Inclusion of women and men allows formulating and implementing better integrated policies and strategies.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rgbClr val="006666"/>
              </a:solidFill>
              <a:ea typeface="MS PGothic" pitchFamily="34" charset="-128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949450"/>
            <a:ext cx="86106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188640"/>
            <a:ext cx="6624735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6666"/>
                </a:solidFill>
                <a:ea typeface="MS PGothic" pitchFamily="34" charset="-128"/>
              </a:rPr>
              <a:t>Identifying stakeholders </a:t>
            </a:r>
            <a:br>
              <a:rPr lang="en-US" sz="2800" b="1" dirty="0" smtClean="0">
                <a:solidFill>
                  <a:srgbClr val="006666"/>
                </a:solidFill>
                <a:ea typeface="MS PGothic" pitchFamily="34" charset="-128"/>
              </a:rPr>
            </a:br>
            <a:r>
              <a:rPr lang="en-US" sz="2800" b="1" dirty="0" smtClean="0">
                <a:solidFill>
                  <a:srgbClr val="006666"/>
                </a:solidFill>
                <a:ea typeface="MS PGothic" pitchFamily="34" charset="-128"/>
              </a:rPr>
              <a:t>(role and interest)</a:t>
            </a:r>
            <a:endParaRPr lang="en-US" sz="2800" b="1" dirty="0">
              <a:solidFill>
                <a:srgbClr val="006666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99592" y="193328"/>
            <a:ext cx="6688732" cy="78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6666"/>
                </a:solidFill>
              </a:rPr>
              <a:t>Keeping stakeholders engaged  in the process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3700" y="14430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Listen and take into account their points of view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Keep them informed of the activities and results of the process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State clear rules for participation and define expectations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Incorporate key stakeholders in the monitoring process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Develop a range of activities to keep close relationships with the stakeholders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1484784"/>
            <a:ext cx="75711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SzPct val="60000"/>
              <a:buFont typeface="Arial" pitchFamily="34" charset="0"/>
              <a:buChar char="•"/>
            </a:pPr>
            <a:r>
              <a:rPr lang="en-US" sz="2800" dirty="0">
                <a:ea typeface="MS PGothic" pitchFamily="34" charset="-128"/>
              </a:rPr>
              <a:t>As individuals, </a:t>
            </a:r>
            <a:r>
              <a:rPr lang="en-GB" sz="2800" dirty="0">
                <a:ea typeface="MS PGothic" pitchFamily="34" charset="-128"/>
              </a:rPr>
              <a:t>identify the main stakeholders in your country that should be included in an integrated environmental assessment process.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SzPct val="60000"/>
            </a:pPr>
            <a:r>
              <a:rPr lang="en-GB" sz="2800" dirty="0">
                <a:ea typeface="MS PGothic" pitchFamily="34" charset="-128"/>
              </a:rPr>
              <a:t>		a. _____________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SzPct val="60000"/>
            </a:pPr>
            <a:r>
              <a:rPr lang="en-GB" sz="2800" dirty="0">
                <a:ea typeface="MS PGothic" pitchFamily="34" charset="-128"/>
              </a:rPr>
              <a:t>		b. _____________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SzPct val="60000"/>
            </a:pPr>
            <a:r>
              <a:rPr lang="en-GB" sz="2800" dirty="0">
                <a:ea typeface="MS PGothic" pitchFamily="34" charset="-128"/>
              </a:rPr>
              <a:t>		c. _____________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SzPct val="60000"/>
              <a:buFont typeface="Arial" pitchFamily="34" charset="0"/>
              <a:buChar char="•"/>
            </a:pPr>
            <a:endParaRPr lang="en-GB" sz="2800" dirty="0">
              <a:ea typeface="MS PGothic" pitchFamily="34" charset="-128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SzPct val="60000"/>
              <a:buFont typeface="Arial" pitchFamily="34" charset="0"/>
              <a:buChar char="•"/>
            </a:pPr>
            <a:r>
              <a:rPr lang="en-GB" sz="2800" dirty="0">
                <a:ea typeface="MS PGothic" pitchFamily="34" charset="-128"/>
              </a:rPr>
              <a:t>For each stakeholder, list the main organizations or people that should be included.</a:t>
            </a:r>
            <a:endParaRPr lang="en-US" sz="2800" dirty="0">
              <a:ea typeface="MS PGothic" pitchFamily="34" charset="-128"/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928662" y="160338"/>
            <a:ext cx="6643734" cy="6968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6666"/>
                </a:solidFill>
                <a:latin typeface="+mn-lt"/>
                <a:ea typeface="+mn-ea"/>
                <a:cs typeface="+mn-cs"/>
              </a:rPr>
              <a:t>Exercise: Identifying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596" y="2500306"/>
            <a:ext cx="7858180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36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</a:t>
            </a:r>
            <a:r>
              <a:rPr lang="es-ES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36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GEO-</a:t>
            </a:r>
            <a:r>
              <a:rPr lang="es-ES" sz="36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es-ES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IEA </a:t>
            </a:r>
            <a:r>
              <a:rPr lang="es-ES" sz="36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n-US" sz="36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333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Sessions at a Glance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b="1" dirty="0" smtClean="0"/>
              <a:t>Session 1: Introduction and objectives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Session 2: IEA process features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Session 3: Overview of the IEA process</a:t>
            </a:r>
            <a:endParaRPr lang="en-US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8E1EABE-9779-4668-87D7-0D031131D2F5}" type="datetime1">
              <a:rPr lang="en-US">
                <a:ea typeface="MS PGothic" pitchFamily="34" charset="-128"/>
              </a:rPr>
              <a:pPr eaLnBrk="0" hangingPunct="0"/>
              <a:t>12/19/2012</a:t>
            </a:fld>
            <a:endParaRPr lang="en-US">
              <a:ea typeface="MS PGothic" pitchFamily="34" charset="-128"/>
            </a:endParaRPr>
          </a:p>
        </p:txBody>
      </p:sp>
      <p:graphicFrame>
        <p:nvGraphicFramePr>
          <p:cNvPr id="174082" name="Group 2"/>
          <p:cNvGraphicFramePr>
            <a:graphicFrameLocks noGrp="1"/>
          </p:cNvGraphicFramePr>
          <p:nvPr/>
        </p:nvGraphicFramePr>
        <p:xfrm>
          <a:off x="457200" y="685800"/>
          <a:ext cx="1219200" cy="15240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Start-up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(4-6 weeks)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088" name="Group 8"/>
          <p:cNvGraphicFramePr>
            <a:graphicFrameLocks noGrp="1"/>
          </p:cNvGraphicFramePr>
          <p:nvPr/>
        </p:nvGraphicFramePr>
        <p:xfrm>
          <a:off x="1981200" y="685800"/>
          <a:ext cx="4876800" cy="1700784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15240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Secure legal mandate for environmental assessment and reporting.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Identify a local technical team within the lead agency.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Develop a basic outline for conceptual framework and process, capacity, time and resources required.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Hold start-up meetings to discuss, adjust and finalize the process and institutional arrangements.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Secure commitment for resources and in-kind contributions.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094" name="Group 14"/>
          <p:cNvGraphicFramePr>
            <a:graphicFrameLocks noGrp="1"/>
          </p:cNvGraphicFramePr>
          <p:nvPr/>
        </p:nvGraphicFramePr>
        <p:xfrm>
          <a:off x="7162800" y="685800"/>
          <a:ext cx="1493838" cy="1524000"/>
        </p:xfrm>
        <a:graphic>
          <a:graphicData uri="http://schemas.openxmlformats.org/drawingml/2006/table">
            <a:tbl>
              <a:tblPr/>
              <a:tblGrid>
                <a:gridCol w="1493838"/>
              </a:tblGrid>
              <a:tr h="1524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MOUs reviewed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Conceptual framework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100" name="Group 20"/>
          <p:cNvGraphicFramePr>
            <a:graphicFrameLocks noGrp="1"/>
          </p:cNvGraphicFramePr>
          <p:nvPr/>
        </p:nvGraphicFramePr>
        <p:xfrm>
          <a:off x="1981200" y="2667000"/>
          <a:ext cx="4876800" cy="1517904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1354138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Define roles and responsibilities of the political and technical partners.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Establish mechanisms of coordination among partners and collaborating institutions.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Define an institutional framework.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Discuss the elements for the impact strategy.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Prepare a stakeholder map.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106" name="Group 26"/>
          <p:cNvGraphicFramePr>
            <a:graphicFrameLocks noGrp="1"/>
          </p:cNvGraphicFramePr>
          <p:nvPr/>
        </p:nvGraphicFramePr>
        <p:xfrm>
          <a:off x="1981200" y="4495800"/>
          <a:ext cx="4876800" cy="2359152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2101552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Clarify methodological issues.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Establish geographic boundary and detailed timeline for producing the report.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Identify key environmental issues.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Identify indicators, data requirements and sources of information.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Draft an outline of the report.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Identify the target audience.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Develop the impact strategy.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Discuss the elements for a communications and outreach strategy.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112" name="Group 32"/>
          <p:cNvGraphicFramePr>
            <a:graphicFrameLocks noGrp="1"/>
          </p:cNvGraphicFramePr>
          <p:nvPr/>
        </p:nvGraphicFramePr>
        <p:xfrm>
          <a:off x="457200" y="4495800"/>
          <a:ext cx="1219200" cy="19812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8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Scoping and design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(2-4 weeks)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118" name="Group 38"/>
          <p:cNvGraphicFramePr>
            <a:graphicFrameLocks noGrp="1"/>
          </p:cNvGraphicFramePr>
          <p:nvPr/>
        </p:nvGraphicFramePr>
        <p:xfrm>
          <a:off x="457200" y="2667000"/>
          <a:ext cx="1219200" cy="15240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Institutional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set-up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(1-3 months)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124" name="Group 44"/>
          <p:cNvGraphicFramePr>
            <a:graphicFrameLocks noGrp="1"/>
          </p:cNvGraphicFramePr>
          <p:nvPr/>
        </p:nvGraphicFramePr>
        <p:xfrm>
          <a:off x="7162800" y="2667000"/>
          <a:ext cx="1570038" cy="1524000"/>
        </p:xfrm>
        <a:graphic>
          <a:graphicData uri="http://schemas.openxmlformats.org/drawingml/2006/table">
            <a:tbl>
              <a:tblPr/>
              <a:tblGrid>
                <a:gridCol w="1570038"/>
              </a:tblGrid>
              <a:tr h="15240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MOUs signed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Institutional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Framework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Stakeholders map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130" name="Group 50"/>
          <p:cNvGraphicFramePr>
            <a:graphicFrameLocks noGrp="1"/>
          </p:cNvGraphicFramePr>
          <p:nvPr/>
        </p:nvGraphicFramePr>
        <p:xfrm>
          <a:off x="7162800" y="4495800"/>
          <a:ext cx="1570038" cy="1981200"/>
        </p:xfrm>
        <a:graphic>
          <a:graphicData uri="http://schemas.openxmlformats.org/drawingml/2006/table">
            <a:tbl>
              <a:tblPr/>
              <a:tblGrid>
                <a:gridCol w="1570038"/>
              </a:tblGrid>
              <a:tr h="19812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Design document (including annotated structure or outline).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Impact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22585" name="Rectangle 56"/>
          <p:cNvSpPr>
            <a:spLocks noChangeArrowheads="1"/>
          </p:cNvSpPr>
          <p:nvPr/>
        </p:nvSpPr>
        <p:spPr bwMode="auto">
          <a:xfrm>
            <a:off x="7162800" y="228600"/>
            <a:ext cx="15240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860425" algn="l"/>
              </a:tabLst>
            </a:pPr>
            <a:r>
              <a:rPr lang="en-US" sz="1800" b="1" dirty="0">
                <a:solidFill>
                  <a:schemeClr val="tx2"/>
                </a:solidFill>
                <a:ea typeface="MS PGothic" pitchFamily="34" charset="-128"/>
              </a:rPr>
              <a:t>OUTPUTS</a:t>
            </a:r>
          </a:p>
        </p:txBody>
      </p:sp>
      <p:sp>
        <p:nvSpPr>
          <p:cNvPr id="22586" name="Rectangle 57"/>
          <p:cNvSpPr>
            <a:spLocks noChangeArrowheads="1"/>
          </p:cNvSpPr>
          <p:nvPr/>
        </p:nvSpPr>
        <p:spPr bwMode="auto">
          <a:xfrm>
            <a:off x="457200" y="228600"/>
            <a:ext cx="1219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241425" algn="l"/>
              </a:tabLst>
            </a:pPr>
            <a:r>
              <a:rPr lang="en-US" sz="1800" b="1" dirty="0">
                <a:solidFill>
                  <a:schemeClr val="accent2"/>
                </a:solidFill>
                <a:ea typeface="MS PGothic" pitchFamily="34" charset="-128"/>
              </a:rPr>
              <a:t>STAGES</a:t>
            </a:r>
          </a:p>
        </p:txBody>
      </p:sp>
      <p:sp>
        <p:nvSpPr>
          <p:cNvPr id="22587" name="Rectangle 58"/>
          <p:cNvSpPr>
            <a:spLocks noChangeArrowheads="1"/>
          </p:cNvSpPr>
          <p:nvPr/>
        </p:nvSpPr>
        <p:spPr bwMode="auto">
          <a:xfrm>
            <a:off x="1981200" y="228600"/>
            <a:ext cx="4876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241425" algn="l"/>
              </a:tabLst>
            </a:pPr>
            <a:r>
              <a:rPr lang="en-US" sz="1800" b="1" dirty="0">
                <a:solidFill>
                  <a:srgbClr val="006600"/>
                </a:solidFill>
                <a:ea typeface="MS PGothic" pitchFamily="34" charset="-128"/>
              </a:rPr>
              <a:t>ACTIVITIES</a:t>
            </a:r>
          </a:p>
        </p:txBody>
      </p:sp>
      <p:sp>
        <p:nvSpPr>
          <p:cNvPr id="22588" name="AutoShape 59"/>
          <p:cNvSpPr>
            <a:spLocks noChangeArrowheads="1"/>
          </p:cNvSpPr>
          <p:nvPr/>
        </p:nvSpPr>
        <p:spPr bwMode="auto">
          <a:xfrm>
            <a:off x="990600" y="4267200"/>
            <a:ext cx="152400" cy="1524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2589" name="AutoShape 60"/>
          <p:cNvSpPr>
            <a:spLocks noChangeArrowheads="1"/>
          </p:cNvSpPr>
          <p:nvPr/>
        </p:nvSpPr>
        <p:spPr bwMode="auto">
          <a:xfrm>
            <a:off x="1066800" y="6553200"/>
            <a:ext cx="152400" cy="1524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2590" name="AutoShape 61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2591" name="AutoShape 62"/>
          <p:cNvSpPr>
            <a:spLocks noChangeArrowheads="1"/>
          </p:cNvSpPr>
          <p:nvPr/>
        </p:nvSpPr>
        <p:spPr bwMode="auto">
          <a:xfrm>
            <a:off x="1676400" y="13716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2592" name="AutoShape 63"/>
          <p:cNvSpPr>
            <a:spLocks noChangeArrowheads="1"/>
          </p:cNvSpPr>
          <p:nvPr/>
        </p:nvSpPr>
        <p:spPr bwMode="auto">
          <a:xfrm>
            <a:off x="6858000" y="53340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2593" name="AutoShape 64"/>
          <p:cNvSpPr>
            <a:spLocks noChangeArrowheads="1"/>
          </p:cNvSpPr>
          <p:nvPr/>
        </p:nvSpPr>
        <p:spPr bwMode="auto">
          <a:xfrm>
            <a:off x="6858000" y="32766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2594" name="AutoShape 65"/>
          <p:cNvSpPr>
            <a:spLocks noChangeArrowheads="1"/>
          </p:cNvSpPr>
          <p:nvPr/>
        </p:nvSpPr>
        <p:spPr bwMode="auto">
          <a:xfrm>
            <a:off x="6858000" y="12954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2595" name="AutoShape 66"/>
          <p:cNvSpPr>
            <a:spLocks noChangeArrowheads="1"/>
          </p:cNvSpPr>
          <p:nvPr/>
        </p:nvSpPr>
        <p:spPr bwMode="auto">
          <a:xfrm>
            <a:off x="1676400" y="53340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2596" name="AutoShape 67"/>
          <p:cNvSpPr>
            <a:spLocks noChangeArrowheads="1"/>
          </p:cNvSpPr>
          <p:nvPr/>
        </p:nvSpPr>
        <p:spPr bwMode="auto">
          <a:xfrm>
            <a:off x="1676400" y="32766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2597" name="Line 68"/>
          <p:cNvSpPr>
            <a:spLocks noChangeShapeType="1"/>
          </p:cNvSpPr>
          <p:nvPr/>
        </p:nvSpPr>
        <p:spPr bwMode="auto">
          <a:xfrm>
            <a:off x="228600" y="1219200"/>
            <a:ext cx="1588" cy="525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Line 69"/>
          <p:cNvSpPr>
            <a:spLocks noChangeShapeType="1"/>
          </p:cNvSpPr>
          <p:nvPr/>
        </p:nvSpPr>
        <p:spPr bwMode="auto">
          <a:xfrm>
            <a:off x="228600" y="1219200"/>
            <a:ext cx="228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6" name="Group 2"/>
          <p:cNvGraphicFramePr>
            <a:graphicFrameLocks noGrp="1"/>
          </p:cNvGraphicFramePr>
          <p:nvPr/>
        </p:nvGraphicFramePr>
        <p:xfrm>
          <a:off x="381000" y="381000"/>
          <a:ext cx="1219200" cy="13716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Planning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(4-6 weeks)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12" name="Group 8"/>
          <p:cNvGraphicFramePr>
            <a:graphicFrameLocks noGrp="1"/>
          </p:cNvGraphicFramePr>
          <p:nvPr/>
        </p:nvGraphicFramePr>
        <p:xfrm>
          <a:off x="1905000" y="381000"/>
          <a:ext cx="4953000" cy="1517904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1354138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Define activities in the process, assign responsibilities and identify expected outputs.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Allocate financial and human resources.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Review and adjust the impact strategy and define indicators of  impact.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Develop a communication and outreach strategy.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Establish a monitoring and evaluation system.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18" name="Group 14"/>
          <p:cNvGraphicFramePr>
            <a:graphicFrameLocks noGrp="1"/>
          </p:cNvGraphicFramePr>
          <p:nvPr/>
        </p:nvGraphicFramePr>
        <p:xfrm>
          <a:off x="7162800" y="381000"/>
          <a:ext cx="1676400" cy="1444752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13716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Implementation plan.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Adjust impact strategy.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Communication and outreach strategy.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24" name="Group 20"/>
          <p:cNvGraphicFramePr>
            <a:graphicFrameLocks noGrp="1"/>
          </p:cNvGraphicFramePr>
          <p:nvPr/>
        </p:nvGraphicFramePr>
        <p:xfrm>
          <a:off x="1905000" y="2057400"/>
          <a:ext cx="4953000" cy="1752600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17526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Validate priority environment/development issues and their connection according to the IEA framework.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Collect process and analyze data and information.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Present and discuss preliminary results with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relevant partner organizations.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Write draft report, organize peer review and finalize report based on feedback.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Translation and publication (hardcopy, CD, website, etc).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30" name="Group 26"/>
          <p:cNvGraphicFramePr>
            <a:graphicFrameLocks noGrp="1"/>
          </p:cNvGraphicFramePr>
          <p:nvPr/>
        </p:nvGraphicFramePr>
        <p:xfrm>
          <a:off x="1905000" y="4114800"/>
          <a:ext cx="4953000" cy="1066800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10668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Promote different IEA products and messages.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Organize interviews with the media.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Organize presentations for stakeholders.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36" name="Group 32"/>
          <p:cNvGraphicFramePr>
            <a:graphicFrameLocks noGrp="1"/>
          </p:cNvGraphicFramePr>
          <p:nvPr/>
        </p:nvGraphicFramePr>
        <p:xfrm>
          <a:off x="381000" y="4114800"/>
          <a:ext cx="1219200" cy="1078992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Communication of results &amp; outreach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(1-2 months)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42" name="Group 38"/>
          <p:cNvGraphicFramePr>
            <a:graphicFrameLocks noGrp="1"/>
          </p:cNvGraphicFramePr>
          <p:nvPr/>
        </p:nvGraphicFramePr>
        <p:xfrm>
          <a:off x="381000" y="2057400"/>
          <a:ext cx="1219200" cy="17526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75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Implementation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(10-12 months)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48" name="Group 44"/>
          <p:cNvGraphicFramePr>
            <a:graphicFrameLocks noGrp="1"/>
          </p:cNvGraphicFramePr>
          <p:nvPr/>
        </p:nvGraphicFramePr>
        <p:xfrm>
          <a:off x="7162800" y="2057400"/>
          <a:ext cx="1676400" cy="175260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17526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Report and complementary products in different media.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54" name="Group 50"/>
          <p:cNvGraphicFramePr>
            <a:graphicFrameLocks noGrp="1"/>
          </p:cNvGraphicFramePr>
          <p:nvPr/>
        </p:nvGraphicFramePr>
        <p:xfrm>
          <a:off x="7162800" y="4114800"/>
          <a:ext cx="1676400" cy="106680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10668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Report and complementary products in the public domain.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2667000" y="6248400"/>
            <a:ext cx="282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6600"/>
              </a:buClr>
              <a:buFont typeface="Symbol" pitchFamily="18" charset="2"/>
              <a:buChar char="*"/>
            </a:pPr>
            <a:r>
              <a:rPr lang="en-US" i="1">
                <a:latin typeface="Times New Roman" pitchFamily="18" charset="0"/>
                <a:ea typeface="MS PGothic" pitchFamily="34" charset="-128"/>
              </a:rPr>
              <a:t>Stages of the National IEA Process</a:t>
            </a:r>
            <a:r>
              <a:rPr lang="en-US">
                <a:latin typeface="Times New Roman" pitchFamily="18" charset="0"/>
                <a:ea typeface="MS PGothic" pitchFamily="34" charset="-128"/>
              </a:rPr>
              <a:t> 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914400" y="3886200"/>
            <a:ext cx="152400" cy="1524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10" name="AutoShape 58"/>
          <p:cNvSpPr>
            <a:spLocks noChangeArrowheads="1"/>
          </p:cNvSpPr>
          <p:nvPr/>
        </p:nvSpPr>
        <p:spPr bwMode="auto">
          <a:xfrm>
            <a:off x="990600" y="6248400"/>
            <a:ext cx="152400" cy="1524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11" name="AutoShape 59"/>
          <p:cNvSpPr>
            <a:spLocks noChangeArrowheads="1"/>
          </p:cNvSpPr>
          <p:nvPr/>
        </p:nvSpPr>
        <p:spPr bwMode="auto">
          <a:xfrm>
            <a:off x="914400" y="1828800"/>
            <a:ext cx="152400" cy="1524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12" name="AutoShape 60"/>
          <p:cNvSpPr>
            <a:spLocks noChangeArrowheads="1"/>
          </p:cNvSpPr>
          <p:nvPr/>
        </p:nvSpPr>
        <p:spPr bwMode="auto">
          <a:xfrm>
            <a:off x="1600200" y="9906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13" name="AutoShape 61"/>
          <p:cNvSpPr>
            <a:spLocks noChangeArrowheads="1"/>
          </p:cNvSpPr>
          <p:nvPr/>
        </p:nvSpPr>
        <p:spPr bwMode="auto">
          <a:xfrm>
            <a:off x="6858000" y="44958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14" name="AutoShape 62"/>
          <p:cNvSpPr>
            <a:spLocks noChangeArrowheads="1"/>
          </p:cNvSpPr>
          <p:nvPr/>
        </p:nvSpPr>
        <p:spPr bwMode="auto">
          <a:xfrm>
            <a:off x="6858000" y="27432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15" name="AutoShape 63"/>
          <p:cNvSpPr>
            <a:spLocks noChangeArrowheads="1"/>
          </p:cNvSpPr>
          <p:nvPr/>
        </p:nvSpPr>
        <p:spPr bwMode="auto">
          <a:xfrm>
            <a:off x="6858000" y="9906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16" name="AutoShape 64"/>
          <p:cNvSpPr>
            <a:spLocks noChangeArrowheads="1"/>
          </p:cNvSpPr>
          <p:nvPr/>
        </p:nvSpPr>
        <p:spPr bwMode="auto">
          <a:xfrm>
            <a:off x="1600200" y="44958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17" name="AutoShape 65"/>
          <p:cNvSpPr>
            <a:spLocks noChangeArrowheads="1"/>
          </p:cNvSpPr>
          <p:nvPr/>
        </p:nvSpPr>
        <p:spPr bwMode="auto">
          <a:xfrm>
            <a:off x="1600200" y="27432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graphicFrame>
        <p:nvGraphicFramePr>
          <p:cNvPr id="175170" name="Group 66"/>
          <p:cNvGraphicFramePr>
            <a:graphicFrameLocks noGrp="1"/>
          </p:cNvGraphicFramePr>
          <p:nvPr/>
        </p:nvGraphicFramePr>
        <p:xfrm>
          <a:off x="1905000" y="5410200"/>
          <a:ext cx="4953000" cy="1143000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11430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Evaluate the process. Identify lessons learned.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Evaluate the impact of the process in terms of contribution to policy planning capacity building and public awareness.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76" name="Group 72"/>
          <p:cNvGraphicFramePr>
            <a:graphicFrameLocks noGrp="1"/>
          </p:cNvGraphicFramePr>
          <p:nvPr/>
        </p:nvGraphicFramePr>
        <p:xfrm>
          <a:off x="381000" y="4114800"/>
          <a:ext cx="1219200" cy="1078992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Communication of results &amp; outreach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(1-2 months)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82" name="Group 78"/>
          <p:cNvGraphicFramePr>
            <a:graphicFrameLocks noGrp="1"/>
          </p:cNvGraphicFramePr>
          <p:nvPr/>
        </p:nvGraphicFramePr>
        <p:xfrm>
          <a:off x="381000" y="5410200"/>
          <a:ext cx="1219200" cy="1078992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Monitoring, evaluation &amp; learning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(1-2 months)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88" name="Group 84"/>
          <p:cNvGraphicFramePr>
            <a:graphicFrameLocks noGrp="1"/>
          </p:cNvGraphicFramePr>
          <p:nvPr/>
        </p:nvGraphicFramePr>
        <p:xfrm>
          <a:off x="7162800" y="5410200"/>
          <a:ext cx="1676400" cy="114300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11430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IEA impacts and recommendations for the future.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23642" name="AutoShape 90"/>
          <p:cNvSpPr>
            <a:spLocks noChangeArrowheads="1"/>
          </p:cNvSpPr>
          <p:nvPr/>
        </p:nvSpPr>
        <p:spPr bwMode="auto">
          <a:xfrm>
            <a:off x="914400" y="5181600"/>
            <a:ext cx="152400" cy="1524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43" name="AutoShape 91"/>
          <p:cNvSpPr>
            <a:spLocks noChangeArrowheads="1"/>
          </p:cNvSpPr>
          <p:nvPr/>
        </p:nvSpPr>
        <p:spPr bwMode="auto">
          <a:xfrm>
            <a:off x="6858000" y="58674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44" name="AutoShape 92"/>
          <p:cNvSpPr>
            <a:spLocks noChangeArrowheads="1"/>
          </p:cNvSpPr>
          <p:nvPr/>
        </p:nvSpPr>
        <p:spPr bwMode="auto">
          <a:xfrm>
            <a:off x="1600200" y="57912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3645" name="Line 93"/>
          <p:cNvSpPr>
            <a:spLocks noChangeShapeType="1"/>
          </p:cNvSpPr>
          <p:nvPr/>
        </p:nvSpPr>
        <p:spPr bwMode="auto">
          <a:xfrm>
            <a:off x="152400" y="381000"/>
            <a:ext cx="0" cy="571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6" name="Line 94"/>
          <p:cNvSpPr>
            <a:spLocks noChangeShapeType="1"/>
          </p:cNvSpPr>
          <p:nvPr/>
        </p:nvSpPr>
        <p:spPr bwMode="auto">
          <a:xfrm>
            <a:off x="152400" y="6096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72" name="Group 4"/>
          <p:cNvGraphicFramePr>
            <a:graphicFrameLocks noGrp="1"/>
          </p:cNvGraphicFramePr>
          <p:nvPr/>
        </p:nvGraphicFramePr>
        <p:xfrm>
          <a:off x="685800" y="2514600"/>
          <a:ext cx="1219200" cy="35814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358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Stage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Start-up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(4-6 weeks)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7578" name="Group 10"/>
          <p:cNvGraphicFramePr>
            <a:graphicFrameLocks noGrp="1"/>
          </p:cNvGraphicFramePr>
          <p:nvPr/>
        </p:nvGraphicFramePr>
        <p:xfrm>
          <a:off x="2209800" y="2514600"/>
          <a:ext cx="4876800" cy="3602736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15240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Secure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legal mandate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 for environmental assessment and reporting.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Identify 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local technical team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 within the lead agency.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Develop a basic outline for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conceptual framework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 and process, capacity, time and resources required.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Hold start-up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meetings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 to discuss, adjust and finalize the process and institutional arrangements.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Secure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commitment for resources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 and in-kind contributions.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7584" name="Group 16"/>
          <p:cNvGraphicFramePr>
            <a:graphicFrameLocks noGrp="1"/>
          </p:cNvGraphicFramePr>
          <p:nvPr/>
        </p:nvGraphicFramePr>
        <p:xfrm>
          <a:off x="7391400" y="2514600"/>
          <a:ext cx="1493838" cy="3581400"/>
        </p:xfrm>
        <a:graphic>
          <a:graphicData uri="http://schemas.openxmlformats.org/drawingml/2006/table">
            <a:tbl>
              <a:tblPr/>
              <a:tblGrid>
                <a:gridCol w="1493838"/>
              </a:tblGrid>
              <a:tr h="35814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MOUs reviewed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Conceptual framework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24596" name="Rectangle 22"/>
          <p:cNvSpPr>
            <a:spLocks noChangeArrowheads="1"/>
          </p:cNvSpPr>
          <p:nvPr/>
        </p:nvSpPr>
        <p:spPr bwMode="auto">
          <a:xfrm>
            <a:off x="7391400" y="2057400"/>
            <a:ext cx="15240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860425" algn="l"/>
              </a:tabLst>
            </a:pPr>
            <a:r>
              <a:rPr lang="en-US" sz="1800" b="1" dirty="0">
                <a:solidFill>
                  <a:schemeClr val="tx2"/>
                </a:solidFill>
                <a:latin typeface="+mn-lt"/>
                <a:ea typeface="MS PGothic" pitchFamily="34" charset="-128"/>
                <a:cs typeface="Times New Roman" pitchFamily="18" charset="0"/>
              </a:rPr>
              <a:t>OUTPUTS</a:t>
            </a:r>
          </a:p>
        </p:txBody>
      </p:sp>
      <p:sp>
        <p:nvSpPr>
          <p:cNvPr id="24597" name="Rectangle 23"/>
          <p:cNvSpPr>
            <a:spLocks noChangeArrowheads="1"/>
          </p:cNvSpPr>
          <p:nvPr/>
        </p:nvSpPr>
        <p:spPr bwMode="auto">
          <a:xfrm>
            <a:off x="685800" y="2057400"/>
            <a:ext cx="1219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241425" algn="l"/>
              </a:tabLst>
            </a:pPr>
            <a:r>
              <a:rPr lang="en-US" sz="1800" b="1" dirty="0">
                <a:solidFill>
                  <a:schemeClr val="accent2"/>
                </a:solidFill>
                <a:latin typeface="+mn-lt"/>
                <a:ea typeface="MS PGothic" pitchFamily="34" charset="-128"/>
                <a:cs typeface="Times New Roman" pitchFamily="18" charset="0"/>
              </a:rPr>
              <a:t>STAGES</a:t>
            </a:r>
          </a:p>
        </p:txBody>
      </p:sp>
      <p:sp>
        <p:nvSpPr>
          <p:cNvPr id="24598" name="Rectangle 24"/>
          <p:cNvSpPr>
            <a:spLocks noChangeArrowheads="1"/>
          </p:cNvSpPr>
          <p:nvPr/>
        </p:nvSpPr>
        <p:spPr bwMode="auto">
          <a:xfrm>
            <a:off x="2209800" y="2057400"/>
            <a:ext cx="4876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241425" algn="l"/>
              </a:tabLst>
            </a:pPr>
            <a:r>
              <a:rPr lang="en-US" sz="1800" b="1" dirty="0">
                <a:solidFill>
                  <a:srgbClr val="006600"/>
                </a:solidFill>
                <a:latin typeface="+mn-lt"/>
                <a:ea typeface="MS PGothic" pitchFamily="34" charset="-128"/>
                <a:cs typeface="Times New Roman" pitchFamily="18" charset="0"/>
              </a:rPr>
              <a:t>ACTIVITIES</a:t>
            </a:r>
          </a:p>
        </p:txBody>
      </p:sp>
      <p:sp>
        <p:nvSpPr>
          <p:cNvPr id="24599" name="AutoShape 25"/>
          <p:cNvSpPr>
            <a:spLocks noChangeArrowheads="1"/>
          </p:cNvSpPr>
          <p:nvPr/>
        </p:nvSpPr>
        <p:spPr bwMode="auto">
          <a:xfrm>
            <a:off x="1143000" y="6172200"/>
            <a:ext cx="304800" cy="3048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4600" name="AutoShape 26"/>
          <p:cNvSpPr>
            <a:spLocks noChangeArrowheads="1"/>
          </p:cNvSpPr>
          <p:nvPr/>
        </p:nvSpPr>
        <p:spPr bwMode="auto">
          <a:xfrm>
            <a:off x="1905000" y="41148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4601" name="AutoShape 27"/>
          <p:cNvSpPr>
            <a:spLocks noChangeArrowheads="1"/>
          </p:cNvSpPr>
          <p:nvPr/>
        </p:nvSpPr>
        <p:spPr bwMode="auto">
          <a:xfrm>
            <a:off x="7086600" y="40386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457200" y="3733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>
            <a:off x="457200" y="37338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43125" y="142875"/>
            <a:ext cx="4454525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/>
              <a:t>Stage 1: Start-up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600" y="174625"/>
            <a:ext cx="6624736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mtClean="0">
                <a:solidFill>
                  <a:srgbClr val="006666"/>
                </a:solidFill>
              </a:rPr>
              <a:t>Key Outputs from </a:t>
            </a:r>
            <a:r>
              <a:rPr lang="es-ES" sz="4000" smtClean="0">
                <a:solidFill>
                  <a:srgbClr val="006666"/>
                </a:solidFill>
              </a:rPr>
              <a:t>Start-Up</a:t>
            </a:r>
            <a:endParaRPr lang="en-US" sz="4000" smtClean="0">
              <a:solidFill>
                <a:srgbClr val="006666"/>
              </a:solidFill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66838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006666"/>
              </a:buClr>
              <a:buFontTx/>
              <a:buAutoNum type="arabicPeriod"/>
            </a:pPr>
            <a:r>
              <a:rPr lang="en-US" sz="2800" dirty="0" smtClean="0"/>
              <a:t>Memorandum of Understanding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06666"/>
              </a:buClr>
              <a:buFontTx/>
              <a:buAutoNum type="arabicPeriod"/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6666"/>
              </a:buClr>
              <a:buFontTx/>
              <a:buAutoNum type="arabicPeriod"/>
            </a:pPr>
            <a:r>
              <a:rPr lang="en-US" sz="2800" dirty="0" smtClean="0"/>
              <a:t>Conceptual framework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06666"/>
              </a:buClr>
              <a:buFontTx/>
              <a:buNone/>
            </a:pPr>
            <a:r>
              <a:rPr lang="en-US" sz="2000" dirty="0" smtClean="0"/>
              <a:t>Prepared by the national environmental authority and the core team</a:t>
            </a:r>
          </a:p>
          <a:p>
            <a:pPr marL="647700" lvl="1" indent="-533400" eaLnBrk="1" hangingPunct="1">
              <a:lnSpc>
                <a:spcPct val="80000"/>
              </a:lnSpc>
              <a:buClr>
                <a:srgbClr val="006666"/>
              </a:buClr>
              <a:buFontTx/>
              <a:buNone/>
            </a:pPr>
            <a:r>
              <a:rPr lang="en-US" sz="1800" dirty="0" smtClean="0"/>
              <a:t>includes: </a:t>
            </a:r>
          </a:p>
          <a:p>
            <a:pPr marL="1943100" lvl="2" indent="-457200"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AutoNum type="arabicPeriod"/>
            </a:pPr>
            <a:r>
              <a:rPr lang="en-US" dirty="0" smtClean="0"/>
              <a:t>general organization</a:t>
            </a:r>
          </a:p>
          <a:p>
            <a:pPr marL="1943100" lvl="2" indent="-457200"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AutoNum type="arabicPeriod"/>
            </a:pPr>
            <a:r>
              <a:rPr lang="en-US" dirty="0" smtClean="0"/>
              <a:t>methodology</a:t>
            </a:r>
          </a:p>
          <a:p>
            <a:pPr marL="1943100" lvl="2" indent="-457200"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AutoNum type="arabicPeriod"/>
            </a:pPr>
            <a:r>
              <a:rPr lang="en-US" dirty="0" smtClean="0"/>
              <a:t>the IEA process</a:t>
            </a:r>
          </a:p>
          <a:p>
            <a:pPr marL="1943100" lvl="2" indent="-457200"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AutoNum type="arabicPeriod"/>
            </a:pPr>
            <a:r>
              <a:rPr lang="en-US" dirty="0" smtClean="0"/>
              <a:t>guidance for implementation</a:t>
            </a:r>
          </a:p>
          <a:p>
            <a:pPr marL="1943100" lvl="2" indent="-457200"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AutoNum type="arabicPeriod"/>
            </a:pPr>
            <a:r>
              <a:rPr lang="en-US" dirty="0" smtClean="0"/>
              <a:t>an assessment of resources required</a:t>
            </a:r>
          </a:p>
          <a:p>
            <a:pPr marL="1943100" lvl="2" indent="-457200"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AutoNum type="arabicPeriod"/>
            </a:pPr>
            <a:r>
              <a:rPr lang="en-US" dirty="0" smtClean="0"/>
              <a:t>further fund-raising or identification of in-kind contributions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0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  <p:bldP spid="2406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52" name="Group 28"/>
          <p:cNvGraphicFramePr>
            <a:graphicFrameLocks noGrp="1"/>
          </p:cNvGraphicFramePr>
          <p:nvPr/>
        </p:nvGraphicFramePr>
        <p:xfrm>
          <a:off x="1981200" y="2667000"/>
          <a:ext cx="4876800" cy="3098800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30988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Define roles and responsibilities of the political and technical partners.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Establish mechanisms of coordination among partners and collaborating institutions.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Define an institutional framework.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Discuss the elements for the impact strategy.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Prepare a stakeholder map.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0253" name="Group 29"/>
          <p:cNvGraphicFramePr>
            <a:graphicFrameLocks noGrp="1"/>
          </p:cNvGraphicFramePr>
          <p:nvPr/>
        </p:nvGraphicFramePr>
        <p:xfrm>
          <a:off x="304800" y="2667000"/>
          <a:ext cx="1447800" cy="3111500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311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Institutional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set-up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(1-3 months)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0254" name="Group 30"/>
          <p:cNvGraphicFramePr>
            <a:graphicFrameLocks noGrp="1"/>
          </p:cNvGraphicFramePr>
          <p:nvPr/>
        </p:nvGraphicFramePr>
        <p:xfrm>
          <a:off x="7124700" y="2679700"/>
          <a:ext cx="1765300" cy="3098800"/>
        </p:xfrm>
        <a:graphic>
          <a:graphicData uri="http://schemas.openxmlformats.org/drawingml/2006/table">
            <a:tbl>
              <a:tblPr/>
              <a:tblGrid>
                <a:gridCol w="1765300"/>
              </a:tblGrid>
              <a:tr h="30988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MOUs signed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Institutional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framework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Stakeholders map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26644" name="AutoShape 22"/>
          <p:cNvSpPr>
            <a:spLocks noChangeArrowheads="1"/>
          </p:cNvSpPr>
          <p:nvPr/>
        </p:nvSpPr>
        <p:spPr bwMode="auto">
          <a:xfrm>
            <a:off x="774700" y="5867400"/>
            <a:ext cx="254000" cy="2286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6645" name="AutoShape 23"/>
          <p:cNvSpPr>
            <a:spLocks noChangeArrowheads="1"/>
          </p:cNvSpPr>
          <p:nvPr/>
        </p:nvSpPr>
        <p:spPr bwMode="auto">
          <a:xfrm>
            <a:off x="990600" y="2209800"/>
            <a:ext cx="228600" cy="2286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6646" name="AutoShape 24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6647" name="AutoShape 25"/>
          <p:cNvSpPr>
            <a:spLocks noChangeArrowheads="1"/>
          </p:cNvSpPr>
          <p:nvPr/>
        </p:nvSpPr>
        <p:spPr bwMode="auto">
          <a:xfrm>
            <a:off x="1752600" y="38862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26648" name="Line 26"/>
          <p:cNvSpPr>
            <a:spLocks noChangeShapeType="1"/>
          </p:cNvSpPr>
          <p:nvPr/>
        </p:nvSpPr>
        <p:spPr bwMode="auto">
          <a:xfrm>
            <a:off x="228600" y="2819400"/>
            <a:ext cx="0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5" name="Rectangle 27"/>
          <p:cNvSpPr>
            <a:spLocks noChangeArrowheads="1"/>
          </p:cNvSpPr>
          <p:nvPr/>
        </p:nvSpPr>
        <p:spPr bwMode="auto">
          <a:xfrm>
            <a:off x="1259632" y="0"/>
            <a:ext cx="6264696" cy="9461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ea typeface="MS PGothic" pitchFamily="34" charset="-128"/>
              </a:rPr>
              <a:t>Stage 2: Institutional Set-up 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ea typeface="MS PGothic" pitchFamily="34" charset="-128"/>
              </a:rPr>
              <a:t>and identification of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58800" y="1955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GB" sz="3200" dirty="0">
                <a:ea typeface="MS PGothic" pitchFamily="34" charset="-128"/>
              </a:rPr>
              <a:t>National Environmental Authority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GB" sz="3200" dirty="0">
                <a:ea typeface="MS PGothic" pitchFamily="34" charset="-128"/>
              </a:rPr>
              <a:t>Technical team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GB" sz="3200" dirty="0">
                <a:ea typeface="MS PGothic" pitchFamily="34" charset="-128"/>
              </a:rPr>
              <a:t>National collaborating institutions (public and private)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GB" sz="3200" dirty="0">
                <a:ea typeface="MS PGothic" pitchFamily="34" charset="-128"/>
              </a:rPr>
              <a:t>UNEP Collaborating </a:t>
            </a:r>
            <a:r>
              <a:rPr lang="en-GB" sz="3200" dirty="0" err="1" smtClean="0">
                <a:ea typeface="MS PGothic" pitchFamily="34" charset="-128"/>
              </a:rPr>
              <a:t>Center</a:t>
            </a:r>
            <a:endParaRPr lang="en-GB" sz="3200" dirty="0"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GB" sz="3200" dirty="0">
                <a:ea typeface="MS PGothic" pitchFamily="34" charset="-128"/>
              </a:rPr>
              <a:t>UNEP Regional DEWA </a:t>
            </a:r>
            <a:endParaRPr lang="es-ES" sz="3200" dirty="0">
              <a:ea typeface="MS PGothic" pitchFamily="34" charset="-128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482850" y="157163"/>
            <a:ext cx="3290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000" b="1" dirty="0">
                <a:solidFill>
                  <a:srgbClr val="003366"/>
                </a:solidFill>
                <a:ea typeface="MS PGothic" pitchFamily="34" charset="-128"/>
              </a:rPr>
              <a:t>Key partners</a:t>
            </a:r>
            <a:endParaRPr lang="en-US" sz="4000" b="1" dirty="0">
              <a:solidFill>
                <a:srgbClr val="003366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1"/>
          <p:cNvGrpSpPr>
            <a:grpSpLocks/>
          </p:cNvGrpSpPr>
          <p:nvPr/>
        </p:nvGrpSpPr>
        <p:grpSpPr bwMode="auto">
          <a:xfrm>
            <a:off x="533400" y="404812"/>
            <a:ext cx="8051800" cy="6034086"/>
            <a:chOff x="336" y="255"/>
            <a:chExt cx="5072" cy="3801"/>
          </a:xfrm>
        </p:grpSpPr>
        <p:sp>
          <p:nvSpPr>
            <p:cNvPr id="28677" name="Rectangle 3"/>
            <p:cNvSpPr>
              <a:spLocks noChangeArrowheads="1"/>
            </p:cNvSpPr>
            <p:nvPr/>
          </p:nvSpPr>
          <p:spPr bwMode="auto">
            <a:xfrm>
              <a:off x="2144" y="666"/>
              <a:ext cx="1584" cy="36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UNEP DEWA Regional</a:t>
              </a:r>
            </a:p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3976" y="1592"/>
              <a:ext cx="1432" cy="35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Collaborating Centers</a:t>
              </a: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AGU-ACSAD</a:t>
              </a:r>
            </a:p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679" name="Rectangle 5"/>
            <p:cNvSpPr>
              <a:spLocks noChangeArrowheads="1"/>
            </p:cNvSpPr>
            <p:nvPr/>
          </p:nvSpPr>
          <p:spPr bwMode="auto">
            <a:xfrm>
              <a:off x="2160" y="1936"/>
              <a:ext cx="1584" cy="45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CEDARE</a:t>
              </a: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Lead Institution</a:t>
              </a:r>
            </a:p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680" name="Rectangle 6"/>
            <p:cNvSpPr>
              <a:spLocks noChangeArrowheads="1"/>
            </p:cNvSpPr>
            <p:nvPr/>
          </p:nvSpPr>
          <p:spPr bwMode="auto">
            <a:xfrm>
              <a:off x="2176" y="2608"/>
              <a:ext cx="1584" cy="52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Technical team</a:t>
              </a: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Task force committee</a:t>
              </a:r>
            </a:p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681" name="Rectangle 7"/>
            <p:cNvSpPr>
              <a:spLocks noChangeArrowheads="1"/>
            </p:cNvSpPr>
            <p:nvPr/>
          </p:nvSpPr>
          <p:spPr bwMode="auto">
            <a:xfrm>
              <a:off x="3744" y="3520"/>
              <a:ext cx="1584" cy="52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Other</a:t>
              </a: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Stakeholders</a:t>
              </a: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NGOs/UN agencies/..</a:t>
              </a:r>
            </a:p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682" name="Rectangle 8"/>
            <p:cNvSpPr>
              <a:spLocks noChangeArrowheads="1"/>
            </p:cNvSpPr>
            <p:nvPr/>
          </p:nvSpPr>
          <p:spPr bwMode="auto">
            <a:xfrm>
              <a:off x="336" y="3528"/>
              <a:ext cx="1752" cy="52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National partners</a:t>
              </a: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Ministries of environment</a:t>
              </a:r>
            </a:p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683" name="Line 9"/>
            <p:cNvSpPr>
              <a:spLocks noChangeShapeType="1"/>
            </p:cNvSpPr>
            <p:nvPr/>
          </p:nvSpPr>
          <p:spPr bwMode="auto">
            <a:xfrm>
              <a:off x="1224" y="3368"/>
              <a:ext cx="3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0"/>
            <p:cNvSpPr>
              <a:spLocks noChangeShapeType="1"/>
            </p:cNvSpPr>
            <p:nvPr/>
          </p:nvSpPr>
          <p:spPr bwMode="auto">
            <a:xfrm>
              <a:off x="1224" y="337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1"/>
            <p:cNvSpPr>
              <a:spLocks noChangeShapeType="1"/>
            </p:cNvSpPr>
            <p:nvPr/>
          </p:nvSpPr>
          <p:spPr bwMode="auto">
            <a:xfrm>
              <a:off x="4536" y="336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2952" y="2400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>
              <a:off x="2952" y="312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5"/>
            <p:cNvSpPr>
              <a:spLocks noChangeShapeType="1"/>
            </p:cNvSpPr>
            <p:nvPr/>
          </p:nvSpPr>
          <p:spPr bwMode="auto">
            <a:xfrm flipH="1">
              <a:off x="2968" y="176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Rectangle 16"/>
            <p:cNvSpPr>
              <a:spLocks noChangeArrowheads="1"/>
            </p:cNvSpPr>
            <p:nvPr/>
          </p:nvSpPr>
          <p:spPr bwMode="auto">
            <a:xfrm>
              <a:off x="839" y="255"/>
              <a:ext cx="37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1"/>
              <a:r>
                <a:rPr lang="en-US" sz="2000" b="1" dirty="0">
                  <a:solidFill>
                    <a:schemeClr val="accent2"/>
                  </a:solidFill>
                  <a:latin typeface="+mn-lt"/>
                  <a:ea typeface="MS PGothic" pitchFamily="34" charset="-128"/>
                </a:rPr>
                <a:t>Typical organizational framework, Arab Region</a:t>
              </a:r>
            </a:p>
          </p:txBody>
        </p:sp>
        <p:sp>
          <p:nvSpPr>
            <p:cNvPr id="28690" name="Rectangle 17"/>
            <p:cNvSpPr>
              <a:spLocks noChangeArrowheads="1"/>
            </p:cNvSpPr>
            <p:nvPr/>
          </p:nvSpPr>
          <p:spPr bwMode="auto">
            <a:xfrm>
              <a:off x="608" y="1104"/>
              <a:ext cx="1584" cy="32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 rtl="1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  <a:ea typeface="MS PGothic" pitchFamily="34" charset="-128"/>
                </a:rPr>
                <a:t>CAMRE</a:t>
              </a:r>
            </a:p>
            <a:p>
              <a:pPr algn="ctr" rtl="1"/>
              <a:endParaRPr lang="en-US" sz="180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2952" y="1640"/>
              <a:ext cx="8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8675" name="Straight Connector 23"/>
          <p:cNvCxnSpPr>
            <a:cxnSpLocks noChangeShapeType="1"/>
            <a:stCxn id="28690" idx="3"/>
          </p:cNvCxnSpPr>
          <p:nvPr/>
        </p:nvCxnSpPr>
        <p:spPr bwMode="auto">
          <a:xfrm>
            <a:off x="3479800" y="2006600"/>
            <a:ext cx="11938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76" name="Straight Connector 26"/>
          <p:cNvCxnSpPr>
            <a:cxnSpLocks noChangeShapeType="1"/>
          </p:cNvCxnSpPr>
          <p:nvPr/>
        </p:nvCxnSpPr>
        <p:spPr bwMode="auto">
          <a:xfrm rot="16200000" flipH="1">
            <a:off x="4140200" y="2095500"/>
            <a:ext cx="1066800" cy="254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5615" y="174625"/>
            <a:ext cx="6480721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457200" indent="-342900" defTabSz="1257300" eaLnBrk="1" hangingPunct="1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SzPct val="60000"/>
              <a:buFont typeface="Wingdings" pitchFamily="2" charset="2"/>
              <a:buNone/>
            </a:pPr>
            <a:r>
              <a:rPr lang="es-ES" dirty="0" smtClean="0">
                <a:solidFill>
                  <a:srgbClr val="006666"/>
                </a:solidFill>
              </a:rPr>
              <a:t>Lead </a:t>
            </a:r>
            <a:r>
              <a:rPr lang="es-ES" dirty="0" err="1" smtClean="0">
                <a:solidFill>
                  <a:srgbClr val="006666"/>
                </a:solidFill>
              </a:rPr>
              <a:t>Institution</a:t>
            </a:r>
            <a:endParaRPr lang="en-US" dirty="0" smtClean="0">
              <a:solidFill>
                <a:srgbClr val="0066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366838"/>
            <a:ext cx="8229600" cy="4525962"/>
          </a:xfrm>
        </p:spPr>
        <p:txBody>
          <a:bodyPr/>
          <a:lstStyle/>
          <a:p>
            <a:pPr marL="457200" defTabSz="1257300" eaLnBrk="1" hangingPunct="1">
              <a:lnSpc>
                <a:spcPct val="90000"/>
              </a:lnSpc>
            </a:pPr>
            <a:r>
              <a:rPr lang="en-US" sz="2800" dirty="0" smtClean="0"/>
              <a:t>Manages and coordinates the process </a:t>
            </a:r>
          </a:p>
          <a:p>
            <a:pPr marL="457200" defTabSz="1257300" eaLnBrk="1" hangingPunct="1">
              <a:lnSpc>
                <a:spcPct val="90000"/>
              </a:lnSpc>
            </a:pPr>
            <a:endParaRPr lang="en-US" sz="2800" dirty="0" smtClean="0"/>
          </a:p>
          <a:p>
            <a:pPr marL="457200" defTabSz="1257300" eaLnBrk="1" hangingPunct="1">
              <a:lnSpc>
                <a:spcPct val="90000"/>
              </a:lnSpc>
            </a:pPr>
            <a:r>
              <a:rPr lang="en-US" sz="2800" dirty="0" smtClean="0"/>
              <a:t>Must have a legal mandate to do IEA</a:t>
            </a:r>
          </a:p>
          <a:p>
            <a:pPr marL="457200" defTabSz="125730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457200" defTabSz="12573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National agency such as Ministry of Environment or Environment National Council</a:t>
            </a:r>
          </a:p>
          <a:p>
            <a:pPr marL="457200" defTabSz="12573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marL="457200" defTabSz="12573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Private institution (e.g., NGO, university) with support from government</a:t>
            </a:r>
          </a:p>
          <a:p>
            <a:pPr marL="457200" defTabSz="1257300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600" y="0"/>
            <a:ext cx="6624736" cy="962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defTabSz="1257300" eaLnBrk="1" hangingPunct="1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SzPct val="60000"/>
              <a:buFont typeface="Wingdings" pitchFamily="2" charset="2"/>
              <a:buNone/>
            </a:pPr>
            <a:r>
              <a:rPr lang="en-GB" sz="3200" dirty="0" smtClean="0">
                <a:solidFill>
                  <a:srgbClr val="006666"/>
                </a:solidFill>
              </a:rPr>
              <a:t>Criteria</a:t>
            </a:r>
            <a:r>
              <a:rPr lang="en-US" sz="3200" dirty="0" smtClean="0">
                <a:solidFill>
                  <a:srgbClr val="006666"/>
                </a:solidFill>
              </a:rPr>
              <a:t>  for Selecting the Lead Institution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366838"/>
            <a:ext cx="8229600" cy="4525962"/>
          </a:xfrm>
        </p:spPr>
        <p:txBody>
          <a:bodyPr/>
          <a:lstStyle/>
          <a:p>
            <a:pPr marL="0" indent="0" defTabSz="1257300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 smtClean="0"/>
              <a:t>Capacity to engage key stakeholders</a:t>
            </a:r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dirty="0" smtClean="0"/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 smtClean="0"/>
              <a:t>Sufficient capacity to manage the process</a:t>
            </a:r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dirty="0" smtClean="0"/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 smtClean="0"/>
              <a:t>Recognized ability to carry out high quality assessment and reporting on time and on budget</a:t>
            </a:r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dirty="0" smtClean="0"/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 smtClean="0"/>
              <a:t>Acceptable to a wide range of stakeholders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600" y="174625"/>
            <a:ext cx="6696744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457200" indent="-342900" defTabSz="1257300" eaLnBrk="1" hangingPunct="1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SzPct val="60000"/>
              <a:buFont typeface="Wingdings" pitchFamily="2" charset="2"/>
              <a:buNone/>
            </a:pPr>
            <a:r>
              <a:rPr lang="en-US" sz="2400" dirty="0" smtClean="0">
                <a:solidFill>
                  <a:srgbClr val="006666"/>
                </a:solidFill>
              </a:rPr>
              <a:t>Criteria for selection</a:t>
            </a:r>
            <a:r>
              <a:rPr lang="es-ES" sz="2400" dirty="0" smtClean="0">
                <a:solidFill>
                  <a:srgbClr val="006666"/>
                </a:solidFill>
              </a:rPr>
              <a:t> of a Local </a:t>
            </a:r>
            <a:r>
              <a:rPr lang="es-ES" sz="2400" dirty="0" err="1" smtClean="0">
                <a:solidFill>
                  <a:srgbClr val="006666"/>
                </a:solidFill>
              </a:rPr>
              <a:t>Technical</a:t>
            </a:r>
            <a:r>
              <a:rPr lang="es-ES" sz="2400" dirty="0" smtClean="0">
                <a:solidFill>
                  <a:srgbClr val="006666"/>
                </a:solidFill>
              </a:rPr>
              <a:t> </a:t>
            </a:r>
            <a:r>
              <a:rPr lang="es-ES" sz="2400" dirty="0" err="1" smtClean="0">
                <a:solidFill>
                  <a:srgbClr val="006666"/>
                </a:solidFill>
              </a:rPr>
              <a:t>Team</a:t>
            </a:r>
            <a:endParaRPr lang="en-US" sz="2400" dirty="0" smtClean="0">
              <a:solidFill>
                <a:srgbClr val="006666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366838"/>
            <a:ext cx="8229600" cy="4525962"/>
          </a:xfrm>
        </p:spPr>
        <p:txBody>
          <a:bodyPr/>
          <a:lstStyle/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Experience in IEA</a:t>
            </a:r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High public profile and recognized leadership capacity</a:t>
            </a:r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Good relationship with the NEA</a:t>
            </a:r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Capacity to dialogue with different stakeholders</a:t>
            </a:r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Experience in organizing and facilitating workshops</a:t>
            </a:r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495300" lvl="1" indent="-381000" defTabSz="12573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Sufficient human resources to dedicate time to a demanding assessment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59631" y="174625"/>
            <a:ext cx="6336705" cy="662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sz="4000" b="1" dirty="0" err="1" smtClean="0">
                <a:solidFill>
                  <a:srgbClr val="006666"/>
                </a:solidFill>
              </a:rPr>
              <a:t>Purpose</a:t>
            </a:r>
            <a:r>
              <a:rPr lang="es-ES" sz="4000" b="1" dirty="0" smtClean="0">
                <a:solidFill>
                  <a:srgbClr val="006666"/>
                </a:solidFill>
              </a:rPr>
              <a:t> of Module 2</a:t>
            </a:r>
            <a:endParaRPr lang="en-US" sz="4000" b="1" dirty="0" smtClean="0">
              <a:solidFill>
                <a:srgbClr val="006666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s-E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Understand</a:t>
            </a:r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36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role, </a:t>
            </a:r>
            <a:r>
              <a:rPr lang="en-GB" sz="36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and organization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IEA process;</a:t>
            </a:r>
          </a:p>
          <a:p>
            <a:pPr eaLnBrk="1" hangingPunct="1">
              <a:buFontTx/>
              <a:buNone/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Identify the </a:t>
            </a:r>
            <a:r>
              <a:rPr lang="en-US" sz="36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steps and activities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achieve IEA’s goals.</a:t>
            </a:r>
            <a:endParaRPr lang="es-E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3" y="174625"/>
            <a:ext cx="6192689" cy="787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dirty="0" smtClean="0">
              <a:solidFill>
                <a:srgbClr val="006666"/>
              </a:solidFill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Small technical team (3-5 people)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GB" sz="2400" smtClean="0"/>
              <a:t>One researcher responsible for whole report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GB" sz="2400" smtClean="0"/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GB" sz="2400" smtClean="0"/>
              <a:t>Team of researchers in charge of many aspects of the report, from data collection, to analysis, writing and organizing consultations </a:t>
            </a:r>
          </a:p>
          <a:p>
            <a:pPr lvl="1" eaLnBrk="1" hangingPunct="1">
              <a:buFontTx/>
              <a:buBlip>
                <a:blip r:embed="rId3"/>
              </a:buBlip>
              <a:defRPr/>
            </a:pPr>
            <a:endParaRPr lang="en-US" sz="2400" smtClean="0"/>
          </a:p>
          <a:p>
            <a:pPr eaLnBrk="1" hangingPunct="1">
              <a:buFontTx/>
              <a:buNone/>
              <a:defRPr/>
            </a:pPr>
            <a:r>
              <a:rPr lang="en-US" smtClean="0"/>
              <a:t>Extended technical team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2400" smtClean="0"/>
              <a:t>Small technical team can add experts that have access to data and information in specific areas </a:t>
            </a:r>
            <a:endParaRPr lang="es-E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193328"/>
            <a:ext cx="6696744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457200" lvl="0" indent="-342900" algn="ctr" defTabSz="125730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SzPct val="60000"/>
            </a:pPr>
            <a:r>
              <a:rPr lang="en-US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Technical Teams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601" y="174625"/>
            <a:ext cx="6624735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sz="2800" dirty="0" err="1" smtClean="0">
                <a:solidFill>
                  <a:srgbClr val="006666"/>
                </a:solidFill>
              </a:rPr>
              <a:t>Collaborating</a:t>
            </a:r>
            <a:r>
              <a:rPr lang="es-ES" sz="2800" dirty="0" smtClean="0">
                <a:solidFill>
                  <a:srgbClr val="006666"/>
                </a:solidFill>
              </a:rPr>
              <a:t> </a:t>
            </a:r>
            <a:r>
              <a:rPr lang="es-ES" sz="2800" dirty="0" err="1" smtClean="0">
                <a:solidFill>
                  <a:srgbClr val="006666"/>
                </a:solidFill>
              </a:rPr>
              <a:t>Institutions</a:t>
            </a:r>
            <a:r>
              <a:rPr lang="es-ES" sz="2800" dirty="0" smtClean="0">
                <a:solidFill>
                  <a:srgbClr val="006666"/>
                </a:solidFill>
              </a:rPr>
              <a:t> and </a:t>
            </a:r>
            <a:r>
              <a:rPr lang="es-ES" sz="2800" dirty="0" err="1" smtClean="0">
                <a:solidFill>
                  <a:srgbClr val="006666"/>
                </a:solidFill>
              </a:rPr>
              <a:t>other</a:t>
            </a:r>
            <a:r>
              <a:rPr lang="es-ES" sz="2800" dirty="0" smtClean="0">
                <a:solidFill>
                  <a:srgbClr val="006666"/>
                </a:solidFill>
              </a:rPr>
              <a:t> </a:t>
            </a:r>
            <a:r>
              <a:rPr lang="es-ES" sz="2800" dirty="0" err="1" smtClean="0">
                <a:solidFill>
                  <a:srgbClr val="006666"/>
                </a:solidFill>
              </a:rPr>
              <a:t>Stakeholders</a:t>
            </a:r>
            <a:endParaRPr lang="en-US" sz="2800" dirty="0" smtClean="0">
              <a:solidFill>
                <a:srgbClr val="006666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430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Collaborating institutions have a direct role in the IEA.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Secondary stakeholders may include: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social and business leaders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political party representatives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scientific community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representatives of private sector and business associations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professional schools, associations and academia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NGOs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media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Women’s and youth groups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indigenous communities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civil society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religious groups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… many others</a:t>
            </a:r>
            <a:endParaRPr lang="es-E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600" y="174625"/>
            <a:ext cx="6624736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rgbClr val="006666"/>
                </a:solidFill>
              </a:rPr>
              <a:t>Activating Relationship with the Collaborating Institutions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43038"/>
            <a:ext cx="8229600" cy="4525962"/>
          </a:xfrm>
        </p:spPr>
        <p:txBody>
          <a:bodyPr/>
          <a:lstStyle/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3200" dirty="0" smtClean="0"/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Identify a </a:t>
            </a:r>
            <a:r>
              <a:rPr lang="en-US" sz="3600" dirty="0" smtClean="0"/>
              <a:t>contact person</a:t>
            </a:r>
            <a:r>
              <a:rPr lang="en-US" sz="3200" dirty="0" smtClean="0"/>
              <a:t> for the duration of the process</a:t>
            </a:r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3200" dirty="0" smtClean="0"/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Establish a clear definition of their </a:t>
            </a:r>
            <a:r>
              <a:rPr lang="en-US" sz="3600" dirty="0" smtClean="0"/>
              <a:t>role and responsibilities</a:t>
            </a:r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3600" dirty="0" smtClean="0"/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Keep the contact person </a:t>
            </a:r>
            <a:r>
              <a:rPr lang="en-US" sz="3600" dirty="0" smtClean="0"/>
              <a:t>regularly informed</a:t>
            </a:r>
            <a:r>
              <a:rPr lang="en-US" sz="3200" dirty="0" smtClean="0"/>
              <a:t> about the IEA progress</a:t>
            </a:r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s-E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599" y="174625"/>
            <a:ext cx="6552729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dirty="0" smtClean="0">
                <a:solidFill>
                  <a:srgbClr val="006666"/>
                </a:solidFill>
              </a:rPr>
              <a:t>GEO Collaborating </a:t>
            </a:r>
            <a:r>
              <a:rPr lang="en-US" sz="3200" dirty="0" err="1" smtClean="0">
                <a:solidFill>
                  <a:srgbClr val="006666"/>
                </a:solidFill>
              </a:rPr>
              <a:t>Centres</a:t>
            </a:r>
            <a:endParaRPr lang="en-US" sz="3200" dirty="0" smtClean="0">
              <a:solidFill>
                <a:srgbClr val="006666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43038"/>
            <a:ext cx="8229600" cy="4525962"/>
          </a:xfrm>
        </p:spPr>
        <p:txBody>
          <a:bodyPr/>
          <a:lstStyle/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3200" dirty="0" smtClean="0"/>
              <a:t>Clarify methodological issues in the process.</a:t>
            </a:r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CA" sz="3200" dirty="0" smtClean="0"/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3200" dirty="0" smtClean="0"/>
              <a:t>Provide technical support to the local team for preparing workshops.</a:t>
            </a:r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CA" sz="3200" dirty="0" smtClean="0"/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3200" dirty="0" smtClean="0"/>
              <a:t>Help facilitate capacity building and other workshops.</a:t>
            </a:r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CA" sz="3200" dirty="0" smtClean="0"/>
          </a:p>
          <a:p>
            <a:pPr marL="685800" lvl="1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3200" dirty="0" smtClean="0"/>
              <a:t>Review drafts.</a:t>
            </a:r>
            <a:endParaRPr lang="es-E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600" y="174625"/>
            <a:ext cx="6624736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3600" dirty="0" smtClean="0">
                <a:solidFill>
                  <a:srgbClr val="006666"/>
                </a:solidFill>
              </a:rPr>
              <a:t>Developing an Impact Strategy</a:t>
            </a:r>
            <a:endParaRPr lang="en-US" sz="3600" dirty="0" smtClean="0">
              <a:solidFill>
                <a:srgbClr val="006666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43038"/>
            <a:ext cx="8229600" cy="4525962"/>
          </a:xfrm>
        </p:spPr>
        <p:txBody>
          <a:bodyPr/>
          <a:lstStyle/>
          <a:p>
            <a:pPr marL="0" indent="571500" eaLnBrk="1" hangingPunct="1">
              <a:lnSpc>
                <a:spcPct val="80000"/>
              </a:lnSpc>
            </a:pPr>
            <a:r>
              <a:rPr lang="en-GB" dirty="0" smtClean="0"/>
              <a:t>What is an impact strategy?</a:t>
            </a:r>
          </a:p>
          <a:p>
            <a:pPr marL="0" indent="571500" eaLnBrk="1" hangingPunct="1">
              <a:lnSpc>
                <a:spcPct val="80000"/>
              </a:lnSpc>
              <a:buFontTx/>
              <a:buNone/>
            </a:pPr>
            <a:endParaRPr lang="en-GB" dirty="0" smtClean="0"/>
          </a:p>
          <a:p>
            <a:pPr marL="0" indent="57150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800" dirty="0" smtClean="0"/>
              <a:t>Steps that enable your work to be effective</a:t>
            </a:r>
          </a:p>
          <a:p>
            <a:pPr marL="0" indent="571500" eaLnBrk="1" hangingPunct="1">
              <a:lnSpc>
                <a:spcPct val="80000"/>
              </a:lnSpc>
            </a:pPr>
            <a:endParaRPr lang="en-GB" sz="2800" dirty="0" smtClean="0"/>
          </a:p>
          <a:p>
            <a:pPr marL="0" indent="571500" eaLnBrk="1" hangingPunct="1">
              <a:lnSpc>
                <a:spcPct val="80000"/>
              </a:lnSpc>
            </a:pPr>
            <a:r>
              <a:rPr lang="en-GB" dirty="0" smtClean="0"/>
              <a:t>Why an Impact Strategy? </a:t>
            </a:r>
          </a:p>
          <a:p>
            <a:pPr marL="0" indent="571500" eaLnBrk="1" hangingPunct="1">
              <a:lnSpc>
                <a:spcPct val="80000"/>
              </a:lnSpc>
            </a:pPr>
            <a:endParaRPr lang="en-GB" dirty="0" smtClean="0"/>
          </a:p>
          <a:p>
            <a:pPr marL="0" indent="571500"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Char char="Ø"/>
            </a:pPr>
            <a:r>
              <a:rPr lang="en-GB" sz="2800" dirty="0" smtClean="0"/>
              <a:t>Increase impact a national IEA process has on policies.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99591" y="174625"/>
            <a:ext cx="6768753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dirty="0" smtClean="0">
                <a:solidFill>
                  <a:srgbClr val="006666"/>
                </a:solidFill>
              </a:rPr>
              <a:t>Steps in Developing </a:t>
            </a:r>
            <a:r>
              <a:rPr lang="en-GB" sz="2800" dirty="0" smtClean="0">
                <a:solidFill>
                  <a:srgbClr val="006666"/>
                </a:solidFill>
              </a:rPr>
              <a:t>an Impact Strategy</a:t>
            </a:r>
            <a:endParaRPr lang="en-US" sz="2800" dirty="0" smtClean="0">
              <a:solidFill>
                <a:srgbClr val="006666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43038"/>
            <a:ext cx="8229600" cy="4525962"/>
          </a:xfrm>
        </p:spPr>
        <p:txBody>
          <a:bodyPr/>
          <a:lstStyle/>
          <a:p>
            <a:pPr marL="635000" lvl="1" indent="-5207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 smtClean="0"/>
              <a:t>Anchor the assessment with a change statement</a:t>
            </a:r>
          </a:p>
          <a:p>
            <a:pPr marL="635000" lvl="1" indent="-5207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marL="635000" lvl="1" indent="-5207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 smtClean="0"/>
              <a:t>Relationship management</a:t>
            </a:r>
          </a:p>
          <a:p>
            <a:pPr marL="635000" lvl="1" indent="-5207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marL="635000" lvl="1" indent="-5207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 smtClean="0"/>
              <a:t>Knowledge management</a:t>
            </a:r>
          </a:p>
          <a:p>
            <a:pPr marL="635000" lvl="1" indent="-5207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marL="635000" lvl="1" indent="-5207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 smtClean="0"/>
              <a:t>Management of opportunity</a:t>
            </a:r>
          </a:p>
          <a:p>
            <a:pPr marL="635000" lvl="1" indent="-5207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marL="635000" lvl="1" indent="-5207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 smtClean="0"/>
              <a:t>Monitor, evaluation and improvement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285750" y="1928813"/>
            <a:ext cx="8229600" cy="4322762"/>
            <a:chOff x="192" y="1104"/>
            <a:chExt cx="5184" cy="2723"/>
          </a:xfrm>
        </p:grpSpPr>
        <p:sp>
          <p:nvSpPr>
            <p:cNvPr id="38919" name="Rectangle 3"/>
            <p:cNvSpPr>
              <a:spLocks noChangeArrowheads="1"/>
            </p:cNvSpPr>
            <p:nvPr/>
          </p:nvSpPr>
          <p:spPr bwMode="auto">
            <a:xfrm>
              <a:off x="1776" y="1697"/>
              <a:ext cx="1728" cy="9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/>
              <a:endParaRPr lang="en-US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Step 2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Who?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Identify Relationships: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Decision makers; influencers;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media; people who work for NGOs, etc.</a:t>
              </a:r>
              <a:endParaRPr lang="en-US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/>
              <a:endParaRPr lang="en-US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38920" name="Rectangle 4"/>
            <p:cNvSpPr>
              <a:spLocks noChangeArrowheads="1"/>
            </p:cNvSpPr>
            <p:nvPr/>
          </p:nvSpPr>
          <p:spPr bwMode="auto">
            <a:xfrm>
              <a:off x="3792" y="2832"/>
              <a:ext cx="1584" cy="91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/>
              <a:endParaRPr lang="en-US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Step 3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What?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Knowledge to be 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gathered through the 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assessment, and how it is to be gathered</a:t>
              </a:r>
              <a:endParaRPr lang="en-US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/>
              <a:endParaRPr lang="en-US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38921" name="Rectangle 5"/>
            <p:cNvSpPr>
              <a:spLocks noChangeArrowheads="1"/>
            </p:cNvSpPr>
            <p:nvPr/>
          </p:nvSpPr>
          <p:spPr bwMode="auto">
            <a:xfrm>
              <a:off x="192" y="2880"/>
              <a:ext cx="1440" cy="94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Step 4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How?</a:t>
              </a:r>
            </a:p>
            <a:p>
              <a:pPr algn="ctr" rtl="1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What are the opportunities? </a:t>
              </a:r>
            </a:p>
            <a:p>
              <a:pPr algn="ctr" rtl="1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Publishing; conferences </a:t>
              </a:r>
            </a:p>
            <a:p>
              <a:pPr algn="ctr" rtl="1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and workshops; </a:t>
              </a:r>
            </a:p>
            <a:p>
              <a:pPr algn="ctr" rtl="1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news articles; etc. </a:t>
              </a:r>
              <a:endParaRPr lang="en-US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/>
              <a:endParaRPr lang="en-US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38922" name="AutoShape 6"/>
            <p:cNvSpPr>
              <a:spLocks noChangeArrowheads="1"/>
            </p:cNvSpPr>
            <p:nvPr/>
          </p:nvSpPr>
          <p:spPr bwMode="auto">
            <a:xfrm>
              <a:off x="2499" y="1226"/>
              <a:ext cx="197" cy="370"/>
            </a:xfrm>
            <a:prstGeom prst="upDownArrow">
              <a:avLst>
                <a:gd name="adj1" fmla="val 50000"/>
                <a:gd name="adj2" fmla="val 37563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4400">
                <a:ea typeface="MS PGothic" pitchFamily="34" charset="-128"/>
              </a:endParaRPr>
            </a:p>
          </p:txBody>
        </p:sp>
        <p:sp>
          <p:nvSpPr>
            <p:cNvPr id="38923" name="AutoShape 7"/>
            <p:cNvSpPr>
              <a:spLocks noChangeArrowheads="1"/>
            </p:cNvSpPr>
            <p:nvPr/>
          </p:nvSpPr>
          <p:spPr bwMode="auto">
            <a:xfrm rot="2671250">
              <a:off x="3504" y="2448"/>
              <a:ext cx="524" cy="197"/>
            </a:xfrm>
            <a:prstGeom prst="notchedRightArrow">
              <a:avLst>
                <a:gd name="adj1" fmla="val 50000"/>
                <a:gd name="adj2" fmla="val 66497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4400">
                <a:ea typeface="MS PGothic" pitchFamily="34" charset="-128"/>
              </a:endParaRPr>
            </a:p>
          </p:txBody>
        </p:sp>
        <p:sp>
          <p:nvSpPr>
            <p:cNvPr id="38924" name="AutoShape 8"/>
            <p:cNvSpPr>
              <a:spLocks noChangeArrowheads="1"/>
            </p:cNvSpPr>
            <p:nvPr/>
          </p:nvSpPr>
          <p:spPr bwMode="auto">
            <a:xfrm rot="10800000">
              <a:off x="2136" y="3120"/>
              <a:ext cx="1529" cy="212"/>
            </a:xfrm>
            <a:prstGeom prst="notchedRightArrow">
              <a:avLst>
                <a:gd name="adj1" fmla="val 50000"/>
                <a:gd name="adj2" fmla="val 180307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rtl="1"/>
              <a:endParaRPr lang="en-US" sz="2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8925" name="AutoShape 9"/>
            <p:cNvSpPr>
              <a:spLocks noChangeArrowheads="1"/>
            </p:cNvSpPr>
            <p:nvPr/>
          </p:nvSpPr>
          <p:spPr bwMode="auto">
            <a:xfrm rot="-2266116">
              <a:off x="1104" y="2352"/>
              <a:ext cx="550" cy="185"/>
            </a:xfrm>
            <a:prstGeom prst="notchedRightArrow">
              <a:avLst>
                <a:gd name="adj1" fmla="val 50000"/>
                <a:gd name="adj2" fmla="val 74324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4400">
                <a:ea typeface="MS PGothic" pitchFamily="34" charset="-128"/>
              </a:endParaRPr>
            </a:p>
          </p:txBody>
        </p:sp>
        <p:sp>
          <p:nvSpPr>
            <p:cNvPr id="38926" name="AutoShape 10"/>
            <p:cNvSpPr>
              <a:spLocks noChangeArrowheads="1"/>
            </p:cNvSpPr>
            <p:nvPr/>
          </p:nvSpPr>
          <p:spPr bwMode="auto">
            <a:xfrm>
              <a:off x="480" y="1104"/>
              <a:ext cx="1121" cy="411"/>
            </a:xfrm>
            <a:prstGeom prst="wedgeRectCallout">
              <a:avLst>
                <a:gd name="adj1" fmla="val 127255"/>
                <a:gd name="adj2" fmla="val 22264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522" tIns="29261" rIns="58522" bIns="29261"/>
            <a:lstStyle/>
            <a:p>
              <a:pPr algn="ctr"/>
              <a:r>
                <a:rPr lang="en-US" sz="1500" b="1">
                  <a:solidFill>
                    <a:schemeClr val="tx2"/>
                  </a:solidFill>
                  <a:ea typeface="MS PGothic" pitchFamily="34" charset="-128"/>
                </a:rPr>
                <a:t>Step 5: </a:t>
              </a:r>
            </a:p>
            <a:p>
              <a:pPr algn="ctr"/>
              <a:r>
                <a:rPr lang="en-US" sz="1100" b="1">
                  <a:solidFill>
                    <a:schemeClr val="tx2"/>
                  </a:solidFill>
                  <a:ea typeface="MS PGothic" pitchFamily="34" charset="-128"/>
                </a:rPr>
                <a:t>Monitoring, evaluation, improvement </a:t>
              </a:r>
              <a:endParaRPr lang="en-US" sz="2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38915" name="Rectangle 11"/>
          <p:cNvSpPr>
            <a:spLocks noChangeArrowheads="1"/>
          </p:cNvSpPr>
          <p:nvPr/>
        </p:nvSpPr>
        <p:spPr bwMode="auto">
          <a:xfrm>
            <a:off x="2928938" y="1000125"/>
            <a:ext cx="236220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rPr>
              <a:t>Step 1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rPr>
              <a:t>Changes you want 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rPr>
              <a:t>to influence with your work</a:t>
            </a:r>
          </a:p>
        </p:txBody>
      </p:sp>
      <p:sp>
        <p:nvSpPr>
          <p:cNvPr id="38916" name="AutoShape 12"/>
          <p:cNvSpPr>
            <a:spLocks noChangeArrowheads="1"/>
          </p:cNvSpPr>
          <p:nvPr/>
        </p:nvSpPr>
        <p:spPr bwMode="auto">
          <a:xfrm>
            <a:off x="6372200" y="1412776"/>
            <a:ext cx="2209800" cy="1143000"/>
          </a:xfrm>
          <a:prstGeom prst="wedgeEllipseCallout">
            <a:avLst>
              <a:gd name="adj1" fmla="val -98565"/>
              <a:gd name="adj2" fmla="val -513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en-US" sz="1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rPr>
              <a:t>External political environment</a:t>
            </a:r>
          </a:p>
          <a:p>
            <a:pPr algn="ctr" rtl="1"/>
            <a:r>
              <a:rPr lang="en-US" sz="1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rPr>
              <a:t>Other influences on decisions and decision makers</a:t>
            </a:r>
          </a:p>
        </p:txBody>
      </p:sp>
      <p:sp>
        <p:nvSpPr>
          <p:cNvPr id="38917" name="AutoShape 13"/>
          <p:cNvSpPr>
            <a:spLocks noChangeArrowheads="1"/>
          </p:cNvSpPr>
          <p:nvPr/>
        </p:nvSpPr>
        <p:spPr bwMode="auto">
          <a:xfrm>
            <a:off x="3995936" y="5589240"/>
            <a:ext cx="1752600" cy="990600"/>
          </a:xfrm>
          <a:prstGeom prst="wedgeEllipseCallout">
            <a:avLst>
              <a:gd name="adj1" fmla="val -139491"/>
              <a:gd name="adj2" fmla="val -4438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/>
            <a:r>
              <a:rPr lang="en-US" sz="1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rPr>
              <a:t>Checkpoint: </a:t>
            </a:r>
          </a:p>
          <a:p>
            <a:pPr rtl="1"/>
            <a:r>
              <a:rPr lang="en-US" sz="1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rPr>
              <a:t>Timing: what is the current “issue cycle”?</a:t>
            </a:r>
            <a:endParaRPr lang="en-US" sz="1200">
              <a:solidFill>
                <a:schemeClr val="tx2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rtl="1"/>
            <a:endParaRPr lang="en-US" sz="1200">
              <a:solidFill>
                <a:schemeClr val="tx2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99591" y="174625"/>
            <a:ext cx="6768753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Steps in Developing 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Impact Strategy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804" name="Group 52"/>
          <p:cNvGraphicFramePr>
            <a:graphicFrameLocks noGrp="1"/>
          </p:cNvGraphicFramePr>
          <p:nvPr/>
        </p:nvGraphicFramePr>
        <p:xfrm>
          <a:off x="1955800" y="2057400"/>
          <a:ext cx="5054600" cy="3493008"/>
        </p:xfrm>
        <a:graphic>
          <a:graphicData uri="http://schemas.openxmlformats.org/drawingml/2006/table">
            <a:tbl>
              <a:tblPr/>
              <a:tblGrid>
                <a:gridCol w="5054600"/>
              </a:tblGrid>
              <a:tr h="16764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Clarify methodological issues.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Establish geographic boundary and detailed timeline for producing the report.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Identify key environmental issues.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Identify indicators, data requirements and sources of information.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Draft an outline of the report.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Identify the target audience.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Develop the impact strategy.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Discuss the elements for a communications and outreach strategy.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805" name="Group 53"/>
          <p:cNvGraphicFramePr>
            <a:graphicFrameLocks noGrp="1"/>
          </p:cNvGraphicFramePr>
          <p:nvPr/>
        </p:nvGraphicFramePr>
        <p:xfrm>
          <a:off x="393700" y="2057400"/>
          <a:ext cx="1231900" cy="3505200"/>
        </p:xfrm>
        <a:graphic>
          <a:graphicData uri="http://schemas.openxmlformats.org/drawingml/2006/table">
            <a:tbl>
              <a:tblPr/>
              <a:tblGrid>
                <a:gridCol w="1231900"/>
              </a:tblGrid>
              <a:tr h="350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Scoping and design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(2-4 weeks)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787" name="Group 35"/>
          <p:cNvGraphicFramePr>
            <a:graphicFrameLocks noGrp="1"/>
          </p:cNvGraphicFramePr>
          <p:nvPr/>
        </p:nvGraphicFramePr>
        <p:xfrm>
          <a:off x="7315200" y="2057400"/>
          <a:ext cx="1570038" cy="3492500"/>
        </p:xfrm>
        <a:graphic>
          <a:graphicData uri="http://schemas.openxmlformats.org/drawingml/2006/table">
            <a:tbl>
              <a:tblPr/>
              <a:tblGrid>
                <a:gridCol w="1570038"/>
              </a:tblGrid>
              <a:tr h="34925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Design document (including annotated structure or outline).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Impact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25500" y="6019800"/>
            <a:ext cx="304800" cy="3048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863600" y="1625600"/>
            <a:ext cx="304800" cy="3048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7010400" y="37338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1651000" y="37211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241300" y="2108200"/>
            <a:ext cx="0" cy="3733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57" name="Rectangle 27"/>
          <p:cNvSpPr>
            <a:spLocks noChangeArrowheads="1"/>
          </p:cNvSpPr>
          <p:nvPr/>
        </p:nvSpPr>
        <p:spPr bwMode="auto">
          <a:xfrm>
            <a:off x="1138238" y="231775"/>
            <a:ext cx="6432550" cy="6413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ea typeface="MS PGothic" pitchFamily="34" charset="-128"/>
              </a:rPr>
              <a:t>Stage 3: Scoping and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99592" y="174625"/>
            <a:ext cx="6696744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 dirty="0" smtClean="0">
                <a:solidFill>
                  <a:srgbClr val="006666"/>
                </a:solidFill>
              </a:rPr>
              <a:t>Exercise:  </a:t>
            </a:r>
            <a:r>
              <a:rPr lang="en-US" sz="2400" b="1" dirty="0" smtClean="0">
                <a:solidFill>
                  <a:srgbClr val="006666"/>
                </a:solidFill>
              </a:rPr>
              <a:t>Challenges and strategies for a national IEA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43038"/>
            <a:ext cx="8229600" cy="4525962"/>
          </a:xfrm>
        </p:spPr>
        <p:txBody>
          <a:bodyPr/>
          <a:lstStyle/>
          <a:p>
            <a:pPr marL="4572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 smtClean="0"/>
              <a:t>Individually, consider:</a:t>
            </a:r>
          </a:p>
          <a:p>
            <a:pPr marL="4572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 marL="4572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Why you think it is important for your country to be involved in a national level IEA?</a:t>
            </a:r>
          </a:p>
          <a:p>
            <a:pPr marL="4572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dirty="0" smtClean="0"/>
          </a:p>
          <a:p>
            <a:pPr marL="4572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What you would hope to see as a result of that involvement?</a:t>
            </a:r>
          </a:p>
          <a:p>
            <a:pPr marL="4572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dirty="0" smtClean="0"/>
          </a:p>
          <a:p>
            <a:pPr marL="457200" lvl="1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What constraints you might face?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99592" y="174625"/>
            <a:ext cx="6696744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dirty="0" smtClean="0">
                <a:solidFill>
                  <a:srgbClr val="006666"/>
                </a:solidFill>
              </a:rPr>
              <a:t>Planning outcomes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300" y="1150938"/>
            <a:ext cx="8521700" cy="4525962"/>
          </a:xfrm>
        </p:spPr>
        <p:txBody>
          <a:bodyPr/>
          <a:lstStyle/>
          <a:p>
            <a:pPr marL="457200" lvl="1" indent="-342900" eaLnBrk="1" hangingPunct="1">
              <a:buFont typeface="Arial" pitchFamily="34" charset="0"/>
              <a:buChar char="•"/>
            </a:pPr>
            <a:endParaRPr lang="en-GB" dirty="0" smtClean="0"/>
          </a:p>
          <a:p>
            <a:pPr marL="457200" lvl="1" indent="-342900" eaLnBrk="1" hangingPunct="1">
              <a:buFont typeface="Arial" pitchFamily="34" charset="0"/>
              <a:buChar char="•"/>
            </a:pPr>
            <a:r>
              <a:rPr lang="en-GB" dirty="0" smtClean="0"/>
              <a:t>Participants understand the IEA methodology</a:t>
            </a:r>
          </a:p>
          <a:p>
            <a:pPr marL="457200" lvl="1" indent="-342900" eaLnBrk="1" hangingPunct="1">
              <a:buFont typeface="Arial" pitchFamily="34" charset="0"/>
              <a:buChar char="•"/>
            </a:pPr>
            <a:r>
              <a:rPr lang="en-GB" dirty="0" smtClean="0"/>
              <a:t>Timetable and well- defined results at each stage</a:t>
            </a:r>
          </a:p>
          <a:p>
            <a:pPr marL="457200" lvl="1" indent="-342900" eaLnBrk="1" hangingPunct="1">
              <a:buFont typeface="Arial" pitchFamily="34" charset="0"/>
              <a:buChar char="•"/>
            </a:pPr>
            <a:r>
              <a:rPr lang="en-GB" dirty="0" smtClean="0"/>
              <a:t>To identify the requirements </a:t>
            </a:r>
          </a:p>
          <a:p>
            <a:pPr marL="457200" lvl="1" indent="-342900" eaLnBrk="1" hangingPunct="1">
              <a:buFont typeface="Arial" pitchFamily="34" charset="0"/>
              <a:buChar char="•"/>
            </a:pPr>
            <a:r>
              <a:rPr lang="en-GB" dirty="0" smtClean="0"/>
              <a:t>Coordination mechanisms </a:t>
            </a:r>
          </a:p>
          <a:p>
            <a:pPr marL="457200" lvl="1" indent="-342900" eaLnBrk="1" hangingPunct="1">
              <a:buFont typeface="Arial" pitchFamily="34" charset="0"/>
              <a:buChar char="•"/>
            </a:pPr>
            <a:r>
              <a:rPr lang="en-GB" dirty="0" smtClean="0"/>
              <a:t>Review and adjust the impact strategy and define measures of impact</a:t>
            </a:r>
          </a:p>
          <a:p>
            <a:pPr marL="457200" lvl="1" indent="-342900" eaLnBrk="1" hangingPunct="1">
              <a:buFont typeface="Arial" pitchFamily="34" charset="0"/>
              <a:buChar char="•"/>
            </a:pPr>
            <a:r>
              <a:rPr lang="en-GB" dirty="0" smtClean="0"/>
              <a:t>Develop a communication and outreach strategy</a:t>
            </a:r>
          </a:p>
          <a:p>
            <a:pPr marL="457200" lvl="1" indent="-342900" eaLnBrk="1" hangingPunct="1">
              <a:buFont typeface="Arial" pitchFamily="34" charset="0"/>
              <a:buChar char="•"/>
            </a:pPr>
            <a:r>
              <a:rPr lang="en-GB" dirty="0" smtClean="0"/>
              <a:t>Establish a monitoring and evaluation system.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59631" y="174625"/>
            <a:ext cx="6264697" cy="662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sz="4000" b="1" dirty="0" err="1" smtClean="0">
                <a:solidFill>
                  <a:srgbClr val="006666"/>
                </a:solidFill>
              </a:rPr>
              <a:t>Objectives</a:t>
            </a:r>
            <a:r>
              <a:rPr lang="es-ES" sz="4000" b="1" dirty="0" smtClean="0">
                <a:solidFill>
                  <a:srgbClr val="006666"/>
                </a:solidFill>
              </a:rPr>
              <a:t> of Module 2</a:t>
            </a:r>
            <a:endParaRPr lang="en-US" sz="4000" b="1" dirty="0" smtClean="0">
              <a:solidFill>
                <a:srgbClr val="006666"/>
              </a:solidFill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understand the </a:t>
            </a:r>
            <a:r>
              <a:rPr lang="en-GB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stages of the IEA process.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dirty="0" smtClean="0">
              <a:solidFill>
                <a:srgbClr val="F7B43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understand the </a:t>
            </a:r>
            <a:r>
              <a:rPr lang="en-GB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institutional arrangements.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dirty="0" smtClean="0">
              <a:solidFill>
                <a:srgbClr val="F7B43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Learn to </a:t>
            </a:r>
            <a:r>
              <a:rPr lang="en-GB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 an IEA process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an interactive and participatory way.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identify the </a:t>
            </a:r>
            <a:r>
              <a:rPr lang="en-GB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activities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procedures for preparing IEA reports and promoting their findings.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be aware of and able to manage the </a:t>
            </a:r>
            <a:r>
              <a:rPr lang="en-GB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  <a:r>
              <a:rPr lang="en-GB" sz="20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running the process while involving the public.</a:t>
            </a:r>
            <a:endParaRPr lang="es-E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1214438" y="247650"/>
            <a:ext cx="6357937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a typeface="MS PGothic" pitchFamily="34" charset="-128"/>
              </a:rPr>
              <a:t>Stage 4: Planning</a:t>
            </a:r>
          </a:p>
        </p:txBody>
      </p:sp>
      <p:graphicFrame>
        <p:nvGraphicFramePr>
          <p:cNvPr id="207902" name="Group 30"/>
          <p:cNvGraphicFramePr>
            <a:graphicFrameLocks noGrp="1"/>
          </p:cNvGraphicFramePr>
          <p:nvPr/>
        </p:nvGraphicFramePr>
        <p:xfrm>
          <a:off x="393700" y="1866900"/>
          <a:ext cx="1295400" cy="3721100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372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Planning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(4-6 weeks)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7903" name="Group 31"/>
          <p:cNvGraphicFramePr>
            <a:graphicFrameLocks noGrp="1"/>
          </p:cNvGraphicFramePr>
          <p:nvPr/>
        </p:nvGraphicFramePr>
        <p:xfrm>
          <a:off x="1917700" y="1866900"/>
          <a:ext cx="4953000" cy="3721100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37211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Define activities in the process,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Assign responsibilities and identify expected outputs.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Allocate financial and human resources.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Review and adjust the impact strategy and define indicators of  impact.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Develop a communication and outreach strategy.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Establish a monitoring and evaluation system.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7900" name="Group 28"/>
          <p:cNvGraphicFramePr>
            <a:graphicFrameLocks noGrp="1"/>
          </p:cNvGraphicFramePr>
          <p:nvPr/>
        </p:nvGraphicFramePr>
        <p:xfrm>
          <a:off x="7175500" y="1866900"/>
          <a:ext cx="1752600" cy="37592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37592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Implementation plan.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Adjust impact strategy.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Communication and outreach strategy.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755900" y="7688263"/>
            <a:ext cx="3946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6600"/>
              </a:buClr>
              <a:buFont typeface="Symbol" pitchFamily="18" charset="2"/>
              <a:buChar char="*"/>
            </a:pPr>
            <a:r>
              <a:rPr lang="en-US" sz="2000" i="1">
                <a:latin typeface="Times New Roman" pitchFamily="18" charset="0"/>
                <a:ea typeface="MS PGothic" pitchFamily="34" charset="-128"/>
              </a:rPr>
              <a:t>Stages of the National IEA Process</a:t>
            </a:r>
            <a:r>
              <a:rPr lang="en-US" sz="2000">
                <a:latin typeface="Times New Roman" pitchFamily="18" charset="0"/>
                <a:ea typeface="MS PGothic" pitchFamily="34" charset="-128"/>
              </a:rPr>
              <a:t> </a:t>
            </a:r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838200" y="5626100"/>
            <a:ext cx="304800" cy="3048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1689100" y="33909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auto">
          <a:xfrm>
            <a:off x="6870700" y="33909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H="1">
            <a:off x="241300" y="1866900"/>
            <a:ext cx="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927100" y="1485900"/>
            <a:ext cx="304800" cy="3048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8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3366"/>
                </a:solidFill>
                <a:ea typeface="MS PGothic" pitchFamily="34" charset="-128"/>
              </a:rPr>
              <a:t>Example: IEA Process Timetable</a:t>
            </a:r>
            <a:endParaRPr lang="en-US" sz="3200" b="1" dirty="0">
              <a:solidFill>
                <a:srgbClr val="003366"/>
              </a:solidFill>
              <a:ea typeface="MS PGothic" pitchFamily="34" charset="-128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6106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600" b="1">
                <a:solidFill>
                  <a:srgbClr val="0066FF"/>
                </a:solidFill>
                <a:ea typeface="MS PGothic" pitchFamily="34" charset="-128"/>
              </a:rPr>
              <a:t> </a:t>
            </a:r>
            <a:r>
              <a:rPr lang="es-ES" sz="3200" b="1">
                <a:ea typeface="MS PGothic" pitchFamily="34" charset="-128"/>
              </a:rPr>
              <a:t>Example: Budget Structure</a:t>
            </a:r>
            <a:endParaRPr lang="hu-HU" sz="3200" b="1">
              <a:ea typeface="MS PGothic" pitchFamily="34" charset="-128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1503363"/>
            <a:ext cx="8305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n-US" sz="2400" b="1">
                <a:ea typeface="MS PGothic" pitchFamily="34" charset="-128"/>
              </a:rPr>
              <a:t>	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0772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57200" y="1498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AutoNum type="arabicPeriod"/>
            </a:pPr>
            <a:endParaRPr lang="en-US" sz="2800" dirty="0">
              <a:ea typeface="MS PGothic" pitchFamily="34" charset="-128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AutoNum type="arabicPeriod"/>
            </a:pPr>
            <a:r>
              <a:rPr lang="en-US" sz="2800" dirty="0">
                <a:ea typeface="MS PGothic" pitchFamily="34" charset="-128"/>
              </a:rPr>
              <a:t>What are the characteristics of the planning process for IEA in your countries.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AutoNum type="arabicPeriod"/>
            </a:pPr>
            <a:endParaRPr lang="en-US" sz="2800" dirty="0">
              <a:ea typeface="MS PGothic" pitchFamily="34" charset="-128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AutoNum type="arabicPeriod"/>
            </a:pPr>
            <a:r>
              <a:rPr lang="en-US" sz="2800" dirty="0">
                <a:ea typeface="MS PGothic" pitchFamily="34" charset="-128"/>
              </a:rPr>
              <a:t>In your opinion what are the main conditions for an effective IEA in your countries?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AutoNum type="arabicPeriod"/>
            </a:pPr>
            <a:endParaRPr lang="en-US" sz="2800" dirty="0">
              <a:ea typeface="MS PGothic" pitchFamily="34" charset="-128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AutoNum type="arabicPeriod"/>
            </a:pPr>
            <a:r>
              <a:rPr lang="en-US" sz="2800" dirty="0">
                <a:ea typeface="MS PGothic" pitchFamily="34" charset="-128"/>
              </a:rPr>
              <a:t>Share results in plenary. 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14400" y="274638"/>
            <a:ext cx="8229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6666"/>
                </a:solidFill>
                <a:ea typeface="MS PGothic" pitchFamily="34" charset="-128"/>
              </a:rPr>
              <a:t>Exercise: Applying the Scoping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026" name="Group 34"/>
          <p:cNvGraphicFramePr>
            <a:graphicFrameLocks noGrp="1"/>
          </p:cNvGraphicFramePr>
          <p:nvPr/>
        </p:nvGraphicFramePr>
        <p:xfrm>
          <a:off x="1828800" y="1917700"/>
          <a:ext cx="5308600" cy="3688080"/>
        </p:xfrm>
        <a:graphic>
          <a:graphicData uri="http://schemas.openxmlformats.org/drawingml/2006/table">
            <a:tbl>
              <a:tblPr/>
              <a:tblGrid>
                <a:gridCol w="5308600"/>
              </a:tblGrid>
              <a:tr h="17526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Validate priority environment/ development issues and their connection according to the IEA framework.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Collect process and analyze data and information.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Present and discuss preliminary results with relevant partner organizations.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Write draft report, organize peer review and finalize report based on feedback.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Translation and publication (hardcopy, CD, website, etc).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3000" name="Group 8"/>
          <p:cNvGraphicFramePr>
            <a:graphicFrameLocks noGrp="1"/>
          </p:cNvGraphicFramePr>
          <p:nvPr/>
        </p:nvGraphicFramePr>
        <p:xfrm>
          <a:off x="317500" y="1917700"/>
          <a:ext cx="1219200" cy="370205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370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Implementation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(10-12 months)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3025" name="Group 33"/>
          <p:cNvGraphicFramePr>
            <a:graphicFrameLocks noGrp="1"/>
          </p:cNvGraphicFramePr>
          <p:nvPr/>
        </p:nvGraphicFramePr>
        <p:xfrm>
          <a:off x="7429500" y="1917700"/>
          <a:ext cx="1485900" cy="3702050"/>
        </p:xfrm>
        <a:graphic>
          <a:graphicData uri="http://schemas.openxmlformats.org/drawingml/2006/table">
            <a:tbl>
              <a:tblPr/>
              <a:tblGrid>
                <a:gridCol w="1485900"/>
              </a:tblGrid>
              <a:tr h="370205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Report and complementary products in different media.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47124" name="AutoShape 20"/>
          <p:cNvSpPr>
            <a:spLocks noChangeArrowheads="1"/>
          </p:cNvSpPr>
          <p:nvPr/>
        </p:nvSpPr>
        <p:spPr bwMode="auto">
          <a:xfrm>
            <a:off x="914400" y="5727700"/>
            <a:ext cx="228600" cy="2286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47125" name="AutoShape 21"/>
          <p:cNvSpPr>
            <a:spLocks noChangeArrowheads="1"/>
          </p:cNvSpPr>
          <p:nvPr/>
        </p:nvSpPr>
        <p:spPr bwMode="auto">
          <a:xfrm>
            <a:off x="990600" y="1612900"/>
            <a:ext cx="228600" cy="2286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47126" name="AutoShape 22"/>
          <p:cNvSpPr>
            <a:spLocks noChangeArrowheads="1"/>
          </p:cNvSpPr>
          <p:nvPr/>
        </p:nvSpPr>
        <p:spPr bwMode="auto">
          <a:xfrm>
            <a:off x="7175500" y="356235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47127" name="AutoShape 23"/>
          <p:cNvSpPr>
            <a:spLocks noChangeArrowheads="1"/>
          </p:cNvSpPr>
          <p:nvPr/>
        </p:nvSpPr>
        <p:spPr bwMode="auto">
          <a:xfrm>
            <a:off x="1562100" y="356235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228600" y="1917700"/>
            <a:ext cx="0" cy="3657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25" name="Rectangle 25"/>
          <p:cNvSpPr>
            <a:spLocks noChangeArrowheads="1"/>
          </p:cNvSpPr>
          <p:nvPr/>
        </p:nvSpPr>
        <p:spPr bwMode="auto">
          <a:xfrm>
            <a:off x="1143000" y="171450"/>
            <a:ext cx="62865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a typeface="MS PGothic" pitchFamily="34" charset="-128"/>
              </a:rPr>
              <a:t>Stage 5: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n-US" sz="3200" dirty="0">
                <a:ea typeface="MS PGothic" pitchFamily="34" charset="-128"/>
              </a:rPr>
              <a:t>	There are three main components of the implementation stage: </a:t>
            </a:r>
          </a:p>
          <a:p>
            <a:pPr marL="342900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None/>
            </a:pPr>
            <a:endParaRPr lang="en-US" sz="3200" dirty="0">
              <a:ea typeface="MS PGothic" pitchFamily="34" charset="-128"/>
            </a:endParaRPr>
          </a:p>
          <a:p>
            <a:pPr marL="800100" lvl="1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n-US" sz="3200" dirty="0">
                <a:ea typeface="MS PGothic" pitchFamily="34" charset="-128"/>
              </a:rPr>
              <a:t>1. Identification of environmental problems, indicators and sources of data</a:t>
            </a:r>
          </a:p>
          <a:p>
            <a:pPr marL="800100" lvl="1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None/>
            </a:pPr>
            <a:endParaRPr lang="en-US" sz="3200" dirty="0">
              <a:ea typeface="MS PGothic" pitchFamily="34" charset="-128"/>
            </a:endParaRPr>
          </a:p>
          <a:p>
            <a:pPr marL="800100" lvl="1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n-US" sz="3200" dirty="0">
                <a:ea typeface="MS PGothic" pitchFamily="34" charset="-128"/>
              </a:rPr>
              <a:t>2. Data collection, analysis and writing</a:t>
            </a:r>
          </a:p>
          <a:p>
            <a:pPr marL="800100" lvl="1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Char char="Ø"/>
            </a:pPr>
            <a:endParaRPr lang="en-US" sz="3200" dirty="0">
              <a:ea typeface="MS PGothic" pitchFamily="34" charset="-128"/>
            </a:endParaRPr>
          </a:p>
          <a:p>
            <a:pPr marL="800100" lvl="1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n-US" sz="3200" dirty="0">
                <a:ea typeface="MS PGothic" pitchFamily="34" charset="-128"/>
              </a:rPr>
              <a:t>3. Translation and publication</a:t>
            </a:r>
          </a:p>
          <a:p>
            <a:pPr marL="800100" lvl="1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None/>
            </a:pPr>
            <a:endParaRPr lang="en-US" sz="3200" i="1" dirty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285750"/>
            <a:ext cx="6429375" cy="642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1" dirty="0" smtClean="0">
                <a:solidFill>
                  <a:srgbClr val="006666"/>
                </a:solidFill>
                <a:ea typeface="MS PGothic" pitchFamily="34" charset="-128"/>
              </a:rPr>
              <a:t>IEA Structure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304800" y="1198563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406400" lvl="1" indent="-292100" eaLnBrk="0" hangingPunct="0"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  Overview of economic, social, political and institutional setting.</a:t>
            </a:r>
          </a:p>
          <a:p>
            <a:pPr marL="406400" lvl="1" indent="-292100" eaLnBrk="0" hangingPunct="0"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  Human pressures on the environment</a:t>
            </a:r>
          </a:p>
          <a:p>
            <a:pPr marL="406400" lvl="1" indent="-292100" eaLnBrk="0" hangingPunct="0">
              <a:buFont typeface="Arial" pitchFamily="34" charset="0"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406400" lvl="1" indent="-292100" eaLnBrk="0" hangingPunct="0"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  Assessing state and trends.</a:t>
            </a:r>
          </a:p>
          <a:p>
            <a:pPr marL="406400" lvl="1" indent="-292100" eaLnBrk="0" hangingPunct="0">
              <a:buFont typeface="Arial" pitchFamily="34" charset="0"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406400" lvl="1" indent="-292100" eaLnBrk="0" hangingPunct="0"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  Analyzing the impact of  the </a:t>
            </a:r>
            <a:r>
              <a:rPr lang="en-US" sz="2400" dirty="0" err="1">
                <a:ea typeface="MS PGothic" pitchFamily="34" charset="-128"/>
              </a:rPr>
              <a:t>SoE</a:t>
            </a:r>
            <a:endParaRPr lang="en-US" sz="2400" dirty="0">
              <a:ea typeface="MS PGothic" pitchFamily="34" charset="-128"/>
            </a:endParaRPr>
          </a:p>
          <a:p>
            <a:pPr marL="406400" lvl="1" indent="-292100" eaLnBrk="0" hangingPunct="0">
              <a:buFont typeface="Arial" pitchFamily="34" charset="0"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406400" lvl="1" indent="-292100" eaLnBrk="0" hangingPunct="0"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  Assessing the responses of government and society.</a:t>
            </a:r>
          </a:p>
          <a:p>
            <a:pPr marL="406400" lvl="1" indent="-292100" eaLnBrk="0" hangingPunct="0">
              <a:buFont typeface="Arial" pitchFamily="34" charset="0"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406400" lvl="1" indent="-292100" eaLnBrk="0" hangingPunct="0"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  Identifying Policy options and scenarios</a:t>
            </a:r>
          </a:p>
          <a:p>
            <a:pPr marL="406400" lvl="1" indent="-292100" eaLnBrk="0" hangingPunct="0">
              <a:buFont typeface="Arial" pitchFamily="34" charset="0"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406400" lvl="1" indent="-292100" eaLnBrk="0" hangingPunct="0"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  Conclusions and recommendations</a:t>
            </a:r>
            <a:r>
              <a:rPr lang="en-US" sz="2800" dirty="0">
                <a:ea typeface="MS PGothic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14" name="Group 2"/>
          <p:cNvGraphicFramePr>
            <a:graphicFrameLocks noGrp="1"/>
          </p:cNvGraphicFramePr>
          <p:nvPr/>
        </p:nvGraphicFramePr>
        <p:xfrm>
          <a:off x="2095500" y="2530475"/>
          <a:ext cx="4953000" cy="2164080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10668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Promote different IEA products and messages.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Organize interviews with the media.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Organize presentations for stakeholders.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146" name="Group 34"/>
          <p:cNvGraphicFramePr>
            <a:graphicFrameLocks noGrp="1"/>
          </p:cNvGraphicFramePr>
          <p:nvPr/>
        </p:nvGraphicFramePr>
        <p:xfrm>
          <a:off x="571500" y="2530475"/>
          <a:ext cx="1219200" cy="1895856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Communication of results &amp; outreach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(1-2 months)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147" name="Group 35"/>
          <p:cNvGraphicFramePr>
            <a:graphicFrameLocks noGrp="1"/>
          </p:cNvGraphicFramePr>
          <p:nvPr/>
        </p:nvGraphicFramePr>
        <p:xfrm>
          <a:off x="7353300" y="2530475"/>
          <a:ext cx="1676400" cy="1792224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10668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Report and complementary products in the public domain.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50196" name="AutoShape 20"/>
          <p:cNvSpPr>
            <a:spLocks noChangeArrowheads="1"/>
          </p:cNvSpPr>
          <p:nvPr/>
        </p:nvSpPr>
        <p:spPr bwMode="auto">
          <a:xfrm>
            <a:off x="990600" y="2209800"/>
            <a:ext cx="342900" cy="244475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50197" name="AutoShape 21"/>
          <p:cNvSpPr>
            <a:spLocks noChangeArrowheads="1"/>
          </p:cNvSpPr>
          <p:nvPr/>
        </p:nvSpPr>
        <p:spPr bwMode="auto">
          <a:xfrm>
            <a:off x="7086600" y="33147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50198" name="AutoShape 22"/>
          <p:cNvSpPr>
            <a:spLocks noChangeArrowheads="1"/>
          </p:cNvSpPr>
          <p:nvPr/>
        </p:nvSpPr>
        <p:spPr bwMode="auto">
          <a:xfrm>
            <a:off x="1828800" y="33147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graphicFrame>
        <p:nvGraphicFramePr>
          <p:cNvPr id="218144" name="Group 32"/>
          <p:cNvGraphicFramePr>
            <a:graphicFrameLocks noGrp="1"/>
          </p:cNvGraphicFramePr>
          <p:nvPr/>
        </p:nvGraphicFramePr>
        <p:xfrm>
          <a:off x="571500" y="2530475"/>
          <a:ext cx="1219200" cy="2121408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Communication of results &amp; outreach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(1-2 months)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50205" name="AutoShape 29"/>
          <p:cNvSpPr>
            <a:spLocks noChangeArrowheads="1"/>
          </p:cNvSpPr>
          <p:nvPr/>
        </p:nvSpPr>
        <p:spPr bwMode="auto">
          <a:xfrm>
            <a:off x="990600" y="4953000"/>
            <a:ext cx="304800" cy="3048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304800" y="2320925"/>
            <a:ext cx="0" cy="2857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03" name="Rectangle 36"/>
          <p:cNvSpPr>
            <a:spLocks noChangeArrowheads="1"/>
          </p:cNvSpPr>
          <p:nvPr/>
        </p:nvSpPr>
        <p:spPr bwMode="auto">
          <a:xfrm>
            <a:off x="1104900" y="338138"/>
            <a:ext cx="63754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ea typeface="MS PGothic" pitchFamily="34" charset="-128"/>
              </a:rPr>
              <a:t>Stage 6: Communication &amp; Outreach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830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n-US" sz="2400" b="1">
                <a:ea typeface="MS PGothic" pitchFamily="34" charset="-128"/>
              </a:rPr>
              <a:t>	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458200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66FF"/>
              </a:buClr>
            </a:pPr>
            <a:r>
              <a:rPr lang="en-US" sz="2800" dirty="0">
                <a:ea typeface="MS PGothic" pitchFamily="34" charset="-128"/>
              </a:rPr>
              <a:t>	</a:t>
            </a:r>
          </a:p>
          <a:p>
            <a:pPr marL="342900"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a typeface="MS PGothic" pitchFamily="34" charset="-128"/>
              </a:rPr>
              <a:t>  Make your messages understandable to your audiences.		</a:t>
            </a:r>
            <a:endParaRPr lang="en-US" sz="2800" dirty="0">
              <a:ea typeface="MS PGothic" pitchFamily="34" charset="-128"/>
            </a:endParaRPr>
          </a:p>
          <a:p>
            <a:pPr marL="342900"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>
              <a:ea typeface="MS PGothic" pitchFamily="34" charset="-128"/>
            </a:endParaRPr>
          </a:p>
          <a:p>
            <a:pPr marL="342900"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ea typeface="MS PGothic" pitchFamily="34" charset="-128"/>
              </a:rPr>
              <a:t>  Make information relevant to your audiences.</a:t>
            </a:r>
          </a:p>
          <a:p>
            <a:pPr marL="342900"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>
              <a:ea typeface="MS PGothic" pitchFamily="34" charset="-128"/>
            </a:endParaRPr>
          </a:p>
          <a:p>
            <a:pPr marL="342900"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ea typeface="MS PGothic" pitchFamily="34" charset="-128"/>
              </a:rPr>
              <a:t>  Shape the delivery system for the audience.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52400" y="249238"/>
            <a:ext cx="822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 dirty="0">
              <a:solidFill>
                <a:srgbClr val="006666"/>
              </a:solidFill>
              <a:ea typeface="MS PGothic" pitchFamily="34" charset="-128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Classic methods, largely oriented to print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reports, synopsis report, bulletins, articles, newsletters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Radio and TV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interviews, pre-recorded messages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Internet-based reporting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put report on line in various formats, interactive reports, active systems based on electronic bulletins by e-mail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5616" y="188640"/>
            <a:ext cx="6429375" cy="642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006666"/>
                </a:solidFill>
                <a:ea typeface="MS PGothic" pitchFamily="34" charset="-128"/>
              </a:rPr>
              <a:t>Communication Options</a:t>
            </a:r>
            <a:endParaRPr lang="en-US" sz="4000" dirty="0">
              <a:solidFill>
                <a:srgbClr val="006666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59632" y="174625"/>
            <a:ext cx="6264696" cy="662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sz="3600" b="1" dirty="0" smtClean="0">
                <a:solidFill>
                  <a:srgbClr val="006666"/>
                </a:solidFill>
              </a:rPr>
              <a:t>Key IEA </a:t>
            </a:r>
            <a:r>
              <a:rPr lang="es-ES" sz="3600" b="1" dirty="0" err="1" smtClean="0">
                <a:solidFill>
                  <a:srgbClr val="006666"/>
                </a:solidFill>
              </a:rPr>
              <a:t>Process</a:t>
            </a:r>
            <a:r>
              <a:rPr lang="es-ES" sz="3600" b="1" dirty="0" smtClean="0">
                <a:solidFill>
                  <a:srgbClr val="006666"/>
                </a:solidFill>
              </a:rPr>
              <a:t> </a:t>
            </a:r>
            <a:r>
              <a:rPr lang="es-ES" sz="3600" b="1" dirty="0" err="1" smtClean="0">
                <a:solidFill>
                  <a:srgbClr val="006666"/>
                </a:solidFill>
              </a:rPr>
              <a:t>Attributes</a:t>
            </a:r>
            <a:endParaRPr lang="en-US" sz="3600" b="1" dirty="0" smtClean="0">
              <a:solidFill>
                <a:srgbClr val="006666"/>
              </a:solidFill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marL="4572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Participatory</a:t>
            </a:r>
          </a:p>
          <a:p>
            <a:pPr marL="457200" eaLnBrk="1" hangingPunct="1">
              <a:lnSpc>
                <a:spcPct val="80000"/>
              </a:lnSpc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Multi-disciplinary &amp; Multi-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sectorial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Integrated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Multi-product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Institutionalized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857250" y="304800"/>
            <a:ext cx="6786563" cy="5524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ea typeface="MS PGothic" pitchFamily="34" charset="-128"/>
              </a:rPr>
              <a:t>Stage 7: Monitoring, Evaluation and Learning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857500" y="3611563"/>
            <a:ext cx="3946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6600"/>
              </a:buClr>
              <a:buFont typeface="Symbol" pitchFamily="18" charset="2"/>
              <a:buChar char="*"/>
            </a:pPr>
            <a:r>
              <a:rPr lang="en-US" sz="2000" i="1">
                <a:latin typeface="Times New Roman" pitchFamily="18" charset="0"/>
                <a:ea typeface="MS PGothic" pitchFamily="34" charset="-128"/>
              </a:rPr>
              <a:t>Stages of the National IEA Process</a:t>
            </a:r>
            <a:r>
              <a:rPr lang="en-US" sz="2000">
                <a:latin typeface="Times New Roman" pitchFamily="18" charset="0"/>
                <a:ea typeface="MS PGothic" pitchFamily="34" charset="-128"/>
              </a:rPr>
              <a:t> 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181100" y="3657600"/>
            <a:ext cx="152400" cy="152400"/>
          </a:xfrm>
          <a:prstGeom prst="upDownArrow">
            <a:avLst>
              <a:gd name="adj1" fmla="val 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graphicFrame>
        <p:nvGraphicFramePr>
          <p:cNvPr id="221189" name="Group 5"/>
          <p:cNvGraphicFramePr>
            <a:graphicFrameLocks noGrp="1"/>
          </p:cNvGraphicFramePr>
          <p:nvPr/>
        </p:nvGraphicFramePr>
        <p:xfrm>
          <a:off x="2095500" y="2819400"/>
          <a:ext cx="4953000" cy="2407920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11430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Evaluate the process. Identify lessons learned.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00"/>
                        </a:buClr>
                        <a:buSzTx/>
                        <a:buFont typeface="Times New Roman" pitchFamily="18" charset="0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Evaluate the impact of the process in terms of contribution to policy planning capacity building and public awareness.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1195" name="Group 11"/>
          <p:cNvGraphicFramePr>
            <a:graphicFrameLocks noGrp="1"/>
          </p:cNvGraphicFramePr>
          <p:nvPr/>
        </p:nvGraphicFramePr>
        <p:xfrm>
          <a:off x="381000" y="2819400"/>
          <a:ext cx="1409700" cy="2438400"/>
        </p:xfrm>
        <a:graphic>
          <a:graphicData uri="http://schemas.openxmlformats.org/drawingml/2006/table">
            <a:tbl>
              <a:tblPr/>
              <a:tblGrid>
                <a:gridCol w="1409700"/>
              </a:tblGrid>
              <a:tr h="243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Stage 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Monitoring, evaluation &amp; learning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(1-2 months)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1201" name="Group 17"/>
          <p:cNvGraphicFramePr>
            <a:graphicFrameLocks noGrp="1"/>
          </p:cNvGraphicFramePr>
          <p:nvPr/>
        </p:nvGraphicFramePr>
        <p:xfrm>
          <a:off x="7353300" y="2819400"/>
          <a:ext cx="1676400" cy="243840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24384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Symbol" pitchFamily="18" charset="2"/>
                        <a:buChar char="*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IEA impacts and recommendations for the future.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53271" name="AutoShape 23"/>
          <p:cNvSpPr>
            <a:spLocks noChangeArrowheads="1"/>
          </p:cNvSpPr>
          <p:nvPr/>
        </p:nvSpPr>
        <p:spPr bwMode="auto">
          <a:xfrm>
            <a:off x="990600" y="2387600"/>
            <a:ext cx="254000" cy="317500"/>
          </a:xfrm>
          <a:prstGeom prst="upDownArrow">
            <a:avLst>
              <a:gd name="adj1" fmla="val 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>
            <a:off x="1828800" y="40386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ea typeface="MS PGothic" pitchFamily="34" charset="-128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>
            <a:off x="152400" y="2463800"/>
            <a:ext cx="0" cy="1435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152400" y="39243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0" y="1566863"/>
            <a:ext cx="876300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66FF"/>
              </a:buClr>
              <a:buFont typeface="Wingdings" pitchFamily="2" charset="2"/>
              <a:buNone/>
            </a:pPr>
            <a:endParaRPr lang="en-US" sz="2400" b="1" u="sng" dirty="0">
              <a:ea typeface="MS PGothic" pitchFamily="34" charset="-128"/>
            </a:endParaRPr>
          </a:p>
          <a:p>
            <a:pPr marL="1028700" lvl="1" indent="-5715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Evaluation of Process</a:t>
            </a:r>
          </a:p>
          <a:p>
            <a:pPr marL="1028700" lvl="1" indent="-5715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1485900" lvl="2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ea typeface="MS PGothic" pitchFamily="34" charset="-128"/>
              </a:rPr>
              <a:t>were </a:t>
            </a:r>
            <a:r>
              <a:rPr lang="en-US" sz="2400" dirty="0">
                <a:ea typeface="MS PGothic" pitchFamily="34" charset="-128"/>
              </a:rPr>
              <a:t>expected results accomplished in each stage?</a:t>
            </a:r>
          </a:p>
          <a:p>
            <a:pPr marL="1028700" lvl="1" indent="-5715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400" dirty="0">
              <a:ea typeface="MS PGothic" pitchFamily="34" charset="-128"/>
            </a:endParaRPr>
          </a:p>
          <a:p>
            <a:pPr marL="1028700" lvl="1" indent="-5715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Evaluation of Impact</a:t>
            </a:r>
          </a:p>
          <a:p>
            <a:pPr marL="1028700" lvl="1" indent="-5715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1485900" lvl="2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ea typeface="MS PGothic" pitchFamily="34" charset="-128"/>
              </a:rPr>
              <a:t>was </a:t>
            </a:r>
            <a:r>
              <a:rPr lang="en-US" sz="2400" dirty="0">
                <a:ea typeface="MS PGothic" pitchFamily="34" charset="-128"/>
              </a:rPr>
              <a:t>the analysis relevant, legitimate and credible? </a:t>
            </a:r>
          </a:p>
          <a:p>
            <a:pPr marL="1485900" lvl="2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>
                <a:ea typeface="MS PGothic" pitchFamily="34" charset="-128"/>
              </a:rPr>
              <a:t>what were the impacts of IEA outputs on policymakers, policy and environmental trends?  </a:t>
            </a:r>
          </a:p>
          <a:p>
            <a:pPr marL="1485900" lvl="2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sz="2400" dirty="0">
              <a:ea typeface="MS PGothic" pitchFamily="34" charset="-128"/>
            </a:endParaRPr>
          </a:p>
          <a:p>
            <a:pPr marL="1028700" lvl="1" indent="-5715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Recommend and make improvements for the next IEA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572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FF0066"/>
              </a:buClr>
              <a:buSzPct val="60000"/>
              <a:buFont typeface="Wingdings 2" pitchFamily="18" charset="2"/>
              <a:buNone/>
            </a:pPr>
            <a:r>
              <a:rPr lang="en-US" sz="2400" dirty="0">
                <a:ea typeface="MS PGothic" pitchFamily="34" charset="-128"/>
              </a:rPr>
              <a:t>In groups of 5-7, discuss the following questions: </a:t>
            </a:r>
            <a:endParaRPr lang="en-GB" sz="2400" dirty="0">
              <a:ea typeface="MS PGothic" pitchFamily="34" charset="-128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Tx/>
              <a:buAutoNum type="arabicPeriod"/>
            </a:pPr>
            <a:endParaRPr lang="en-GB" sz="2400" dirty="0">
              <a:ea typeface="MS PGothic" pitchFamily="34" charset="-128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Tx/>
              <a:buAutoNum type="arabicPeriod"/>
            </a:pPr>
            <a:r>
              <a:rPr lang="en-GB" sz="2400" dirty="0">
                <a:ea typeface="MS PGothic" pitchFamily="34" charset="-128"/>
              </a:rPr>
              <a:t>Why is it important to evaluate National IEA processes?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Tx/>
              <a:buAutoNum type="arabicPeriod"/>
            </a:pPr>
            <a:endParaRPr lang="en-GB" sz="2400" dirty="0">
              <a:ea typeface="MS PGothic" pitchFamily="34" charset="-128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Tx/>
              <a:buAutoNum type="arabicPeriod"/>
            </a:pPr>
            <a:r>
              <a:rPr lang="en-GB" sz="2400" dirty="0">
                <a:ea typeface="MS PGothic" pitchFamily="34" charset="-128"/>
              </a:rPr>
              <a:t>Which measures will be good to keep track of the process? 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Tx/>
              <a:buAutoNum type="arabicPeriod"/>
            </a:pPr>
            <a:endParaRPr lang="en-GB" sz="2400" dirty="0">
              <a:ea typeface="MS PGothic" pitchFamily="34" charset="-128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Tx/>
              <a:buAutoNum type="arabicPeriod"/>
            </a:pPr>
            <a:r>
              <a:rPr lang="en-GB" sz="2400" dirty="0">
                <a:ea typeface="MS PGothic" pitchFamily="34" charset="-128"/>
              </a:rPr>
              <a:t>Which mechanisms could be implemented to promote continuity and continuous improvement of the IEA reporting processes?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endParaRPr lang="en-GB" sz="2400" dirty="0">
              <a:ea typeface="MS PGothic" pitchFamily="34" charset="-128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GB" sz="2400" dirty="0">
                <a:ea typeface="MS PGothic" pitchFamily="34" charset="-128"/>
              </a:rPr>
              <a:t>Report group discussion results in plenary.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43608" y="260648"/>
            <a:ext cx="6429375" cy="642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457200" indent="-4572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2800" dirty="0" smtClean="0">
                <a:solidFill>
                  <a:srgbClr val="006666"/>
                </a:solidFill>
                <a:ea typeface="MS PGothic" pitchFamily="34" charset="-128"/>
              </a:rPr>
              <a:t>Discussion: Evaluation and Learning</a:t>
            </a:r>
            <a:endParaRPr lang="en-US" sz="2800" dirty="0">
              <a:solidFill>
                <a:srgbClr val="006666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09700"/>
            <a:ext cx="8229600" cy="4525963"/>
          </a:xfrm>
        </p:spPr>
        <p:txBody>
          <a:bodyPr/>
          <a:lstStyle/>
          <a:p>
            <a:pPr marL="457200" lvl="1" indent="-3429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sz="32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bring together organizations and people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an interest in IEA that may not have a history of </a:t>
            </a:r>
            <a:r>
              <a:rPr lang="en-US" dirty="0" smtClean="0"/>
              <a:t>collaboration.</a:t>
            </a:r>
          </a:p>
          <a:p>
            <a:pPr marL="457200" lvl="1" indent="-3429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dirty="0" smtClean="0"/>
          </a:p>
          <a:p>
            <a:pPr marL="457200" lvl="1" indent="-3429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sz="32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involve the policy-makers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order to secure their support for the process and its key findings.</a:t>
            </a:r>
          </a:p>
          <a:p>
            <a:pPr marL="457200" lvl="1" indent="-34290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-3429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sz="32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facilitate the process of interaction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based on a common methodology, fostering the dialogue between </a:t>
            </a:r>
            <a:r>
              <a:rPr lang="en-US" sz="32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science and policy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793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59632" y="249238"/>
            <a:ext cx="6192688" cy="71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rgbClr val="006666"/>
                </a:solidFill>
              </a:rPr>
              <a:t>IEA </a:t>
            </a:r>
            <a:r>
              <a:rPr lang="es-ES" sz="3600" b="1" dirty="0" err="1" smtClean="0">
                <a:solidFill>
                  <a:srgbClr val="006666"/>
                </a:solidFill>
              </a:rPr>
              <a:t>process</a:t>
            </a:r>
            <a:r>
              <a:rPr lang="es-ES" sz="3600" b="1" dirty="0" smtClean="0">
                <a:solidFill>
                  <a:srgbClr val="006666"/>
                </a:solidFill>
              </a:rPr>
              <a:t> </a:t>
            </a:r>
            <a:r>
              <a:rPr lang="es-ES" sz="3600" b="1" dirty="0" err="1" smtClean="0">
                <a:solidFill>
                  <a:srgbClr val="006666"/>
                </a:solidFill>
              </a:rPr>
              <a:t>objectives</a:t>
            </a:r>
            <a:endParaRPr lang="en-US" sz="3600" b="1" dirty="0" smtClean="0">
              <a:solidFill>
                <a:srgbClr val="006666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44538" y="201613"/>
            <a:ext cx="7793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hu-HU" sz="3600" b="1">
              <a:solidFill>
                <a:srgbClr val="003366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624" y="174625"/>
            <a:ext cx="6408712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sz="3600" b="1" dirty="0" err="1" smtClean="0">
                <a:solidFill>
                  <a:srgbClr val="006666"/>
                </a:solidFill>
              </a:rPr>
              <a:t>Some</a:t>
            </a:r>
            <a:r>
              <a:rPr lang="es-ES" sz="3600" b="1" dirty="0" smtClean="0">
                <a:solidFill>
                  <a:srgbClr val="006666"/>
                </a:solidFill>
              </a:rPr>
              <a:t> IEA </a:t>
            </a:r>
            <a:r>
              <a:rPr lang="es-ES" sz="3600" b="1" dirty="0" err="1" smtClean="0">
                <a:solidFill>
                  <a:srgbClr val="006666"/>
                </a:solidFill>
              </a:rPr>
              <a:t>Activities</a:t>
            </a:r>
            <a:endParaRPr lang="en-US" sz="3600" b="1" dirty="0" smtClean="0">
              <a:solidFill>
                <a:srgbClr val="006666"/>
              </a:solidFill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5600" y="1557338"/>
            <a:ext cx="8229600" cy="4525962"/>
          </a:xfrm>
        </p:spPr>
        <p:txBody>
          <a:bodyPr/>
          <a:lstStyle/>
          <a:p>
            <a:pPr marL="457200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Establishment an </a:t>
            </a:r>
            <a:r>
              <a:rPr lang="en-US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institutional framework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collaboration and organization of the IEA</a:t>
            </a:r>
          </a:p>
          <a:p>
            <a:pPr marL="457200" eaLnBrk="1" hangingPunct="1">
              <a:lnSpc>
                <a:spcPct val="80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Establish and maintain an </a:t>
            </a:r>
            <a:r>
              <a:rPr lang="en-US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base</a:t>
            </a:r>
            <a:r>
              <a:rPr lang="en-US" sz="24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rgbClr val="F7B43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Discussion </a:t>
            </a:r>
            <a:r>
              <a:rPr lang="en-US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forum</a:t>
            </a:r>
            <a:r>
              <a:rPr lang="en-US" sz="24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rgbClr val="F7B43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Capacity building.</a:t>
            </a:r>
          </a:p>
          <a:p>
            <a:pPr marL="4572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solidFill>
                <a:srgbClr val="F7B43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Define and implement a </a:t>
            </a:r>
            <a:r>
              <a:rPr lang="en-US" sz="28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 strategy.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51620" y="174625"/>
            <a:ext cx="6400700" cy="78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2800" b="1" smtClean="0">
                <a:solidFill>
                  <a:srgbClr val="006666"/>
                </a:solidFill>
              </a:rPr>
              <a:t>Basic Conditions for IEA Process</a:t>
            </a:r>
            <a:endParaRPr lang="en-US" sz="2800" b="1" smtClean="0">
              <a:solidFill>
                <a:srgbClr val="006666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328738"/>
            <a:ext cx="8229600" cy="4843462"/>
          </a:xfrm>
        </p:spPr>
        <p:txBody>
          <a:bodyPr/>
          <a:lstStyle/>
          <a:p>
            <a:pPr marL="4572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marL="4572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Political Will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commitments.</a:t>
            </a:r>
          </a:p>
          <a:p>
            <a:pPr marL="4572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Adequate management and technical / scientific </a:t>
            </a:r>
            <a:r>
              <a:rPr lang="en-GB" sz="36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capacity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conduct the process.</a:t>
            </a:r>
          </a:p>
          <a:p>
            <a:pPr marL="4572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Experienced officials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environmental issues to lead and enhance the analysis.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624" y="174625"/>
            <a:ext cx="6408712" cy="78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 dirty="0" smtClean="0">
                <a:solidFill>
                  <a:srgbClr val="006666"/>
                </a:solidFill>
              </a:rPr>
              <a:t>Group Discussion:  IEA in Your Country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049338"/>
            <a:ext cx="8343900" cy="5022850"/>
          </a:xfrm>
        </p:spPr>
        <p:txBody>
          <a:bodyPr/>
          <a:lstStyle/>
          <a:p>
            <a:pPr marL="4572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Identify the </a:t>
            </a:r>
            <a:r>
              <a:rPr lang="en-GB" sz="24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organizations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use an integrated approach to lead participatory processes focused on environment-development interactions in your country. Explain briefly the main activities that were/are involved.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457200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</a:t>
            </a:r>
            <a:r>
              <a:rPr lang="en-US" sz="24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initiatives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going on in your country that could be strengthened by IEA process?</a:t>
            </a:r>
          </a:p>
          <a:p>
            <a:pPr marL="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</a:t>
            </a:r>
            <a:r>
              <a:rPr lang="en-US" sz="2400" dirty="0" smtClean="0">
                <a:solidFill>
                  <a:srgbClr val="F7B4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opportunities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you see in your country to help drive the IEA process?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6731</TotalTime>
  <Words>2537</Words>
  <Application>Microsoft Office PowerPoint</Application>
  <PresentationFormat>On-screen Show (4:3)</PresentationFormat>
  <Paragraphs>626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Slide 1</vt:lpstr>
      <vt:lpstr>Sessions at a Glance</vt:lpstr>
      <vt:lpstr>Purpose of Module 2</vt:lpstr>
      <vt:lpstr>Objectives of Module 2</vt:lpstr>
      <vt:lpstr>Key IEA Process Attributes</vt:lpstr>
      <vt:lpstr>IEA process objectives</vt:lpstr>
      <vt:lpstr>Some IEA Activities</vt:lpstr>
      <vt:lpstr>Basic Conditions for IEA Process</vt:lpstr>
      <vt:lpstr>Group Discussion:  IEA in Your Country</vt:lpstr>
      <vt:lpstr>Slide 10</vt:lpstr>
      <vt:lpstr>Examples of Legal Mandate</vt:lpstr>
      <vt:lpstr>The 7 Typical Stages of the IEA Process</vt:lpstr>
      <vt:lpstr>The role of participation in the IEA Process</vt:lpstr>
      <vt:lpstr>Examples of potential Stakeholders?</vt:lpstr>
      <vt:lpstr>Principles for engaging stakeholders</vt:lpstr>
      <vt:lpstr>Slide 16</vt:lpstr>
      <vt:lpstr>Keeping stakeholders engaged  in the process</vt:lpstr>
      <vt:lpstr>Slide 18</vt:lpstr>
      <vt:lpstr>Stages of The GEO-based IEA Process</vt:lpstr>
      <vt:lpstr>Slide 20</vt:lpstr>
      <vt:lpstr>Slide 21</vt:lpstr>
      <vt:lpstr>Slide 22</vt:lpstr>
      <vt:lpstr>Key Outputs from Start-Up</vt:lpstr>
      <vt:lpstr>Slide 24</vt:lpstr>
      <vt:lpstr>Slide 25</vt:lpstr>
      <vt:lpstr>Slide 26</vt:lpstr>
      <vt:lpstr>Lead Institution</vt:lpstr>
      <vt:lpstr>Criteria  for Selecting the Lead Institution</vt:lpstr>
      <vt:lpstr>Criteria for selection of a Local Technical Team</vt:lpstr>
      <vt:lpstr>Slide 30</vt:lpstr>
      <vt:lpstr>Collaborating Institutions and other Stakeholders</vt:lpstr>
      <vt:lpstr>Activating Relationship with the Collaborating Institutions</vt:lpstr>
      <vt:lpstr>GEO Collaborating Centres</vt:lpstr>
      <vt:lpstr>Developing an Impact Strategy</vt:lpstr>
      <vt:lpstr>Steps in Developing an Impact Strategy</vt:lpstr>
      <vt:lpstr>Slide 36</vt:lpstr>
      <vt:lpstr>Slide 37</vt:lpstr>
      <vt:lpstr>Exercise:  Challenges and strategies for a national IEA</vt:lpstr>
      <vt:lpstr>Planning outcomes</vt:lpstr>
      <vt:lpstr>Slide 40</vt:lpstr>
      <vt:lpstr>Slide 41</vt:lpstr>
      <vt:lpstr>Slide 42</vt:lpstr>
      <vt:lpstr>Slide 43</vt:lpstr>
      <vt:lpstr>Slide 44</vt:lpstr>
      <vt:lpstr>Slide 45</vt:lpstr>
      <vt:lpstr>IEA Structure</vt:lpstr>
      <vt:lpstr>Slide 47</vt:lpstr>
      <vt:lpstr>Slide 48</vt:lpstr>
      <vt:lpstr>Slide 49</vt:lpstr>
      <vt:lpstr>Slide 50</vt:lpstr>
      <vt:lpstr>Slide 51</vt:lpstr>
      <vt:lpstr>Slide 52</vt:lpstr>
    </vt:vector>
  </TitlesOfParts>
  <Company>iisd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Resource Book</dc:title>
  <dc:creator>Carissa Wieler</dc:creator>
  <cp:lastModifiedBy>matthew.broughton</cp:lastModifiedBy>
  <cp:revision>216</cp:revision>
  <dcterms:created xsi:type="dcterms:W3CDTF">2006-09-20T19:30:09Z</dcterms:created>
  <dcterms:modified xsi:type="dcterms:W3CDTF">2012-12-19T09:52:25Z</dcterms:modified>
</cp:coreProperties>
</file>