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649" r:id="rId2"/>
    <p:sldId id="650" r:id="rId3"/>
    <p:sldId id="651" r:id="rId4"/>
    <p:sldId id="652" r:id="rId5"/>
    <p:sldId id="653" r:id="rId6"/>
    <p:sldId id="654" r:id="rId7"/>
    <p:sldId id="709" r:id="rId8"/>
    <p:sldId id="710" r:id="rId9"/>
    <p:sldId id="711" r:id="rId10"/>
    <p:sldId id="712" r:id="rId11"/>
    <p:sldId id="713" r:id="rId12"/>
    <p:sldId id="714" r:id="rId13"/>
    <p:sldId id="715" r:id="rId14"/>
    <p:sldId id="655" r:id="rId15"/>
    <p:sldId id="656" r:id="rId16"/>
    <p:sldId id="657" r:id="rId17"/>
    <p:sldId id="658" r:id="rId18"/>
    <p:sldId id="659" r:id="rId19"/>
    <p:sldId id="660" r:id="rId20"/>
    <p:sldId id="661" r:id="rId21"/>
    <p:sldId id="662" r:id="rId22"/>
    <p:sldId id="663" r:id="rId23"/>
    <p:sldId id="664" r:id="rId24"/>
    <p:sldId id="665" r:id="rId25"/>
    <p:sldId id="666" r:id="rId26"/>
    <p:sldId id="667" r:id="rId27"/>
    <p:sldId id="668" r:id="rId28"/>
    <p:sldId id="669" r:id="rId29"/>
    <p:sldId id="670" r:id="rId30"/>
    <p:sldId id="671" r:id="rId31"/>
    <p:sldId id="672" r:id="rId32"/>
    <p:sldId id="673" r:id="rId33"/>
    <p:sldId id="674" r:id="rId34"/>
    <p:sldId id="675" r:id="rId35"/>
    <p:sldId id="676" r:id="rId36"/>
    <p:sldId id="677" r:id="rId37"/>
    <p:sldId id="678" r:id="rId38"/>
    <p:sldId id="679" r:id="rId39"/>
    <p:sldId id="680" r:id="rId40"/>
    <p:sldId id="681" r:id="rId41"/>
    <p:sldId id="682" r:id="rId42"/>
    <p:sldId id="683" r:id="rId43"/>
    <p:sldId id="684" r:id="rId44"/>
    <p:sldId id="716" r:id="rId45"/>
    <p:sldId id="717" r:id="rId46"/>
    <p:sldId id="718" r:id="rId47"/>
    <p:sldId id="719" r:id="rId48"/>
    <p:sldId id="720" r:id="rId49"/>
    <p:sldId id="721" r:id="rId50"/>
    <p:sldId id="722" r:id="rId51"/>
    <p:sldId id="723" r:id="rId52"/>
    <p:sldId id="685" r:id="rId53"/>
    <p:sldId id="686" r:id="rId54"/>
    <p:sldId id="687" r:id="rId55"/>
    <p:sldId id="688" r:id="rId56"/>
    <p:sldId id="689" r:id="rId57"/>
    <p:sldId id="690" r:id="rId58"/>
    <p:sldId id="691" r:id="rId59"/>
    <p:sldId id="692" r:id="rId60"/>
    <p:sldId id="693" r:id="rId61"/>
    <p:sldId id="694" r:id="rId62"/>
    <p:sldId id="695" r:id="rId63"/>
    <p:sldId id="696" r:id="rId64"/>
    <p:sldId id="697" r:id="rId65"/>
    <p:sldId id="698" r:id="rId66"/>
    <p:sldId id="699" r:id="rId67"/>
    <p:sldId id="700" r:id="rId68"/>
    <p:sldId id="701" r:id="rId69"/>
    <p:sldId id="702" r:id="rId70"/>
    <p:sldId id="703" r:id="rId71"/>
    <p:sldId id="704" r:id="rId72"/>
    <p:sldId id="705" r:id="rId73"/>
    <p:sldId id="706" r:id="rId74"/>
    <p:sldId id="707" r:id="rId75"/>
    <p:sldId id="708" r:id="rId76"/>
    <p:sldId id="724" r:id="rId77"/>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mn-ea"/>
        <a:cs typeface="Arial" pitchFamily="34" charset="0"/>
      </a:defRPr>
    </a:lvl5pPr>
    <a:lvl6pPr marL="2286000" algn="l" defTabSz="914400" rtl="0" eaLnBrk="1" latinLnBrk="0" hangingPunct="1">
      <a:defRPr sz="1400" kern="1200">
        <a:solidFill>
          <a:schemeClr val="tx1"/>
        </a:solidFill>
        <a:latin typeface="Arial" pitchFamily="34" charset="0"/>
        <a:ea typeface="+mn-ea"/>
        <a:cs typeface="Arial" pitchFamily="34" charset="0"/>
      </a:defRPr>
    </a:lvl6pPr>
    <a:lvl7pPr marL="2743200" algn="l" defTabSz="914400" rtl="0" eaLnBrk="1" latinLnBrk="0" hangingPunct="1">
      <a:defRPr sz="1400" kern="1200">
        <a:solidFill>
          <a:schemeClr val="tx1"/>
        </a:solidFill>
        <a:latin typeface="Arial" pitchFamily="34" charset="0"/>
        <a:ea typeface="+mn-ea"/>
        <a:cs typeface="Arial" pitchFamily="34" charset="0"/>
      </a:defRPr>
    </a:lvl7pPr>
    <a:lvl8pPr marL="3200400" algn="l" defTabSz="914400" rtl="0" eaLnBrk="1" latinLnBrk="0" hangingPunct="1">
      <a:defRPr sz="1400" kern="1200">
        <a:solidFill>
          <a:schemeClr val="tx1"/>
        </a:solidFill>
        <a:latin typeface="Arial" pitchFamily="34" charset="0"/>
        <a:ea typeface="+mn-ea"/>
        <a:cs typeface="Arial" pitchFamily="34" charset="0"/>
      </a:defRPr>
    </a:lvl8pPr>
    <a:lvl9pPr marL="3657600" algn="l" defTabSz="914400" rtl="0" eaLnBrk="1" latinLnBrk="0" hangingPunct="1">
      <a:defRPr sz="1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0099"/>
    <a:srgbClr val="FFFF00"/>
    <a:srgbClr val="FF0066"/>
    <a:srgbClr val="99CC00"/>
    <a:srgbClr val="C9E4B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8" autoAdjust="0"/>
    <p:restoredTop sz="95659" autoAdjust="0"/>
  </p:normalViewPr>
  <p:slideViewPr>
    <p:cSldViewPr>
      <p:cViewPr>
        <p:scale>
          <a:sx n="50" d="100"/>
          <a:sy n="50" d="100"/>
        </p:scale>
        <p:origin x="-1614" y="-1284"/>
      </p:cViewPr>
      <p:guideLst>
        <p:guide orient="horz" pos="2160"/>
        <p:guide pos="2880"/>
      </p:guideLst>
    </p:cSldViewPr>
  </p:slideViewPr>
  <p:outlineViewPr>
    <p:cViewPr>
      <p:scale>
        <a:sx n="33" d="100"/>
        <a:sy n="33" d="100"/>
      </p:scale>
      <p:origin x="0" y="50466"/>
    </p:cViewPr>
  </p:outlineViewPr>
  <p:notesTextViewPr>
    <p:cViewPr>
      <p:scale>
        <a:sx n="100" d="100"/>
        <a:sy n="100" d="100"/>
      </p:scale>
      <p:origin x="0" y="0"/>
    </p:cViewPr>
  </p:notesTextViewPr>
  <p:sorterViewPr>
    <p:cViewPr>
      <p:scale>
        <a:sx n="66" d="100"/>
        <a:sy n="66" d="100"/>
      </p:scale>
      <p:origin x="0" y="5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1A55A111-96B0-412C-9789-2BB9908759BC}" type="slidenum">
              <a:rPr lang="en-US"/>
              <a:pPr>
                <a:defRPr/>
              </a:pPr>
              <a:t>‹#›</a:t>
            </a:fld>
            <a:endParaRPr lang="en-US"/>
          </a:p>
        </p:txBody>
      </p:sp>
    </p:spTree>
    <p:extLst>
      <p:ext uri="{BB962C8B-B14F-4D97-AF65-F5344CB8AC3E}">
        <p14:creationId xmlns:p14="http://schemas.microsoft.com/office/powerpoint/2010/main" xmlns="" val="3699011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1</a:t>
            </a:fld>
            <a:endParaRPr lang="en-US"/>
          </a:p>
        </p:txBody>
      </p:sp>
    </p:spTree>
    <p:extLst>
      <p:ext uri="{BB962C8B-B14F-4D97-AF65-F5344CB8AC3E}">
        <p14:creationId xmlns:p14="http://schemas.microsoft.com/office/powerpoint/2010/main" xmlns="" val="106452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10</a:t>
            </a:fld>
            <a:endParaRPr lang="en-US"/>
          </a:p>
        </p:txBody>
      </p:sp>
    </p:spTree>
    <p:extLst>
      <p:ext uri="{BB962C8B-B14F-4D97-AF65-F5344CB8AC3E}">
        <p14:creationId xmlns:p14="http://schemas.microsoft.com/office/powerpoint/2010/main" xmlns="" val="971029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11</a:t>
            </a:fld>
            <a:endParaRPr lang="en-US"/>
          </a:p>
        </p:txBody>
      </p:sp>
    </p:spTree>
    <p:extLst>
      <p:ext uri="{BB962C8B-B14F-4D97-AF65-F5344CB8AC3E}">
        <p14:creationId xmlns:p14="http://schemas.microsoft.com/office/powerpoint/2010/main" xmlns="" val="236450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12</a:t>
            </a:fld>
            <a:endParaRPr lang="en-US"/>
          </a:p>
        </p:txBody>
      </p:sp>
    </p:spTree>
    <p:extLst>
      <p:ext uri="{BB962C8B-B14F-4D97-AF65-F5344CB8AC3E}">
        <p14:creationId xmlns:p14="http://schemas.microsoft.com/office/powerpoint/2010/main" xmlns="" val="377704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13</a:t>
            </a:fld>
            <a:endParaRPr lang="en-US"/>
          </a:p>
        </p:txBody>
      </p:sp>
    </p:spTree>
    <p:extLst>
      <p:ext uri="{BB962C8B-B14F-4D97-AF65-F5344CB8AC3E}">
        <p14:creationId xmlns:p14="http://schemas.microsoft.com/office/powerpoint/2010/main" xmlns="" val="770681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14</a:t>
            </a:fld>
            <a:endParaRPr lang="en-US"/>
          </a:p>
        </p:txBody>
      </p:sp>
    </p:spTree>
    <p:extLst>
      <p:ext uri="{BB962C8B-B14F-4D97-AF65-F5344CB8AC3E}">
        <p14:creationId xmlns:p14="http://schemas.microsoft.com/office/powerpoint/2010/main" xmlns="" val="186487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15</a:t>
            </a:fld>
            <a:endParaRPr lang="en-US"/>
          </a:p>
        </p:txBody>
      </p:sp>
    </p:spTree>
    <p:extLst>
      <p:ext uri="{BB962C8B-B14F-4D97-AF65-F5344CB8AC3E}">
        <p14:creationId xmlns:p14="http://schemas.microsoft.com/office/powerpoint/2010/main" xmlns="" val="20613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16</a:t>
            </a:fld>
            <a:endParaRPr lang="en-US"/>
          </a:p>
        </p:txBody>
      </p:sp>
    </p:spTree>
    <p:extLst>
      <p:ext uri="{BB962C8B-B14F-4D97-AF65-F5344CB8AC3E}">
        <p14:creationId xmlns:p14="http://schemas.microsoft.com/office/powerpoint/2010/main" xmlns="" val="1201495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A5E4783-CE57-4E95-A1F2-85188B2F05F2}" type="slidenum">
              <a:rPr lang="ar-SA" sz="1200"/>
              <a:pPr algn="r"/>
              <a:t>17</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spcBef>
                <a:spcPct val="0"/>
              </a:spcBef>
            </a:pPr>
            <a:r>
              <a:rPr lang="en-CA" smtClean="0"/>
              <a:t>An impact strategy should be prepared once you have initiated the process for an integrated environmental assessment. It is part of the “institutional setup” for a GEO</a:t>
            </a:r>
            <a:r>
              <a:rPr lang="en-CA" u="sng" smtClean="0"/>
              <a:t>-type</a:t>
            </a:r>
            <a:r>
              <a:rPr lang="en-CA" smtClean="0"/>
              <a:t> process (see Module 2). The manager, or management team, for the GEO process should be responsible for:</a:t>
            </a:r>
          </a:p>
          <a:p>
            <a:pPr eaLnBrk="1" hangingPunct="1">
              <a:spcBef>
                <a:spcPct val="0"/>
              </a:spcBef>
            </a:pPr>
            <a:r>
              <a:rPr lang="en-CA" smtClean="0"/>
              <a:t>developing the impact strategy, or ensuring that an impact strategy is developed;</a:t>
            </a:r>
          </a:p>
          <a:p>
            <a:pPr eaLnBrk="1" hangingPunct="1">
              <a:spcBef>
                <a:spcPct val="0"/>
              </a:spcBef>
            </a:pPr>
            <a:r>
              <a:rPr lang="en-CA" smtClean="0"/>
              <a:t>implementing the strategy; and</a:t>
            </a:r>
          </a:p>
          <a:p>
            <a:pPr eaLnBrk="1" hangingPunct="1">
              <a:spcBef>
                <a:spcPct val="0"/>
              </a:spcBef>
            </a:pPr>
            <a:r>
              <a:rPr lang="en-CA" smtClean="0"/>
              <a:t>monitoring performance on the strategy to ensure that it is achieving the results you are seeking, and modifying or adjusting it</a:t>
            </a:r>
            <a:r>
              <a:rPr lang="en-CA" u="sng" smtClean="0"/>
              <a:t>,</a:t>
            </a:r>
            <a:r>
              <a:rPr lang="en-CA" smtClean="0"/>
              <a:t> if necessary. </a:t>
            </a: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18</a:t>
            </a:fld>
            <a:endParaRPr lang="en-US"/>
          </a:p>
        </p:txBody>
      </p:sp>
    </p:spTree>
    <p:extLst>
      <p:ext uri="{BB962C8B-B14F-4D97-AF65-F5344CB8AC3E}">
        <p14:creationId xmlns:p14="http://schemas.microsoft.com/office/powerpoint/2010/main" xmlns="" val="2671259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19</a:t>
            </a:fld>
            <a:endParaRPr lang="en-US"/>
          </a:p>
        </p:txBody>
      </p:sp>
    </p:spTree>
    <p:extLst>
      <p:ext uri="{BB962C8B-B14F-4D97-AF65-F5344CB8AC3E}">
        <p14:creationId xmlns:p14="http://schemas.microsoft.com/office/powerpoint/2010/main" xmlns="" val="64473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2</a:t>
            </a:fld>
            <a:endParaRPr lang="en-US"/>
          </a:p>
        </p:txBody>
      </p:sp>
    </p:spTree>
    <p:extLst>
      <p:ext uri="{BB962C8B-B14F-4D97-AF65-F5344CB8AC3E}">
        <p14:creationId xmlns:p14="http://schemas.microsoft.com/office/powerpoint/2010/main" xmlns="" val="351143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20</a:t>
            </a:fld>
            <a:endParaRPr lang="en-US"/>
          </a:p>
        </p:txBody>
      </p:sp>
    </p:spTree>
    <p:extLst>
      <p:ext uri="{BB962C8B-B14F-4D97-AF65-F5344CB8AC3E}">
        <p14:creationId xmlns:p14="http://schemas.microsoft.com/office/powerpoint/2010/main" xmlns="" val="3519737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21</a:t>
            </a:fld>
            <a:endParaRPr lang="en-US"/>
          </a:p>
        </p:txBody>
      </p:sp>
    </p:spTree>
    <p:extLst>
      <p:ext uri="{BB962C8B-B14F-4D97-AF65-F5344CB8AC3E}">
        <p14:creationId xmlns:p14="http://schemas.microsoft.com/office/powerpoint/2010/main" xmlns="" val="3529847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22</a:t>
            </a:fld>
            <a:endParaRPr lang="en-US"/>
          </a:p>
        </p:txBody>
      </p:sp>
    </p:spTree>
    <p:extLst>
      <p:ext uri="{BB962C8B-B14F-4D97-AF65-F5344CB8AC3E}">
        <p14:creationId xmlns:p14="http://schemas.microsoft.com/office/powerpoint/2010/main" xmlns="" val="1566479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23</a:t>
            </a:fld>
            <a:endParaRPr lang="en-US"/>
          </a:p>
        </p:txBody>
      </p:sp>
    </p:spTree>
    <p:extLst>
      <p:ext uri="{BB962C8B-B14F-4D97-AF65-F5344CB8AC3E}">
        <p14:creationId xmlns:p14="http://schemas.microsoft.com/office/powerpoint/2010/main" xmlns="" val="3402877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24</a:t>
            </a:fld>
            <a:endParaRPr lang="en-US"/>
          </a:p>
        </p:txBody>
      </p:sp>
    </p:spTree>
    <p:extLst>
      <p:ext uri="{BB962C8B-B14F-4D97-AF65-F5344CB8AC3E}">
        <p14:creationId xmlns:p14="http://schemas.microsoft.com/office/powerpoint/2010/main" xmlns="" val="855467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25</a:t>
            </a:fld>
            <a:endParaRPr lang="en-US"/>
          </a:p>
        </p:txBody>
      </p:sp>
    </p:spTree>
    <p:extLst>
      <p:ext uri="{BB962C8B-B14F-4D97-AF65-F5344CB8AC3E}">
        <p14:creationId xmlns:p14="http://schemas.microsoft.com/office/powerpoint/2010/main" xmlns="" val="3802732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26</a:t>
            </a:fld>
            <a:endParaRPr lang="en-US"/>
          </a:p>
        </p:txBody>
      </p:sp>
    </p:spTree>
    <p:extLst>
      <p:ext uri="{BB962C8B-B14F-4D97-AF65-F5344CB8AC3E}">
        <p14:creationId xmlns:p14="http://schemas.microsoft.com/office/powerpoint/2010/main" xmlns="" val="3210994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27</a:t>
            </a:fld>
            <a:endParaRPr lang="en-US"/>
          </a:p>
        </p:txBody>
      </p:sp>
    </p:spTree>
    <p:extLst>
      <p:ext uri="{BB962C8B-B14F-4D97-AF65-F5344CB8AC3E}">
        <p14:creationId xmlns:p14="http://schemas.microsoft.com/office/powerpoint/2010/main" xmlns="" val="4113319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28</a:t>
            </a:fld>
            <a:endParaRPr lang="en-US"/>
          </a:p>
        </p:txBody>
      </p:sp>
    </p:spTree>
    <p:extLst>
      <p:ext uri="{BB962C8B-B14F-4D97-AF65-F5344CB8AC3E}">
        <p14:creationId xmlns:p14="http://schemas.microsoft.com/office/powerpoint/2010/main" xmlns="" val="1031118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29</a:t>
            </a:fld>
            <a:endParaRPr lang="en-US"/>
          </a:p>
        </p:txBody>
      </p:sp>
    </p:spTree>
    <p:extLst>
      <p:ext uri="{BB962C8B-B14F-4D97-AF65-F5344CB8AC3E}">
        <p14:creationId xmlns:p14="http://schemas.microsoft.com/office/powerpoint/2010/main" xmlns="" val="396814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3</a:t>
            </a:fld>
            <a:endParaRPr lang="en-US"/>
          </a:p>
        </p:txBody>
      </p:sp>
    </p:spTree>
    <p:extLst>
      <p:ext uri="{BB962C8B-B14F-4D97-AF65-F5344CB8AC3E}">
        <p14:creationId xmlns:p14="http://schemas.microsoft.com/office/powerpoint/2010/main" xmlns="" val="4034026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30</a:t>
            </a:fld>
            <a:endParaRPr lang="en-US"/>
          </a:p>
        </p:txBody>
      </p:sp>
    </p:spTree>
    <p:extLst>
      <p:ext uri="{BB962C8B-B14F-4D97-AF65-F5344CB8AC3E}">
        <p14:creationId xmlns:p14="http://schemas.microsoft.com/office/powerpoint/2010/main" xmlns="" val="2311860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31</a:t>
            </a:fld>
            <a:endParaRPr lang="en-US"/>
          </a:p>
        </p:txBody>
      </p:sp>
    </p:spTree>
    <p:extLst>
      <p:ext uri="{BB962C8B-B14F-4D97-AF65-F5344CB8AC3E}">
        <p14:creationId xmlns:p14="http://schemas.microsoft.com/office/powerpoint/2010/main" xmlns="" val="4272321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32</a:t>
            </a:fld>
            <a:endParaRPr lang="en-US"/>
          </a:p>
        </p:txBody>
      </p:sp>
    </p:spTree>
    <p:extLst>
      <p:ext uri="{BB962C8B-B14F-4D97-AF65-F5344CB8AC3E}">
        <p14:creationId xmlns:p14="http://schemas.microsoft.com/office/powerpoint/2010/main" xmlns="" val="2492853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33</a:t>
            </a:fld>
            <a:endParaRPr lang="en-US"/>
          </a:p>
        </p:txBody>
      </p:sp>
    </p:spTree>
    <p:extLst>
      <p:ext uri="{BB962C8B-B14F-4D97-AF65-F5344CB8AC3E}">
        <p14:creationId xmlns:p14="http://schemas.microsoft.com/office/powerpoint/2010/main" xmlns="" val="4158129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34</a:t>
            </a:fld>
            <a:endParaRPr lang="en-US"/>
          </a:p>
        </p:txBody>
      </p:sp>
    </p:spTree>
    <p:extLst>
      <p:ext uri="{BB962C8B-B14F-4D97-AF65-F5344CB8AC3E}">
        <p14:creationId xmlns:p14="http://schemas.microsoft.com/office/powerpoint/2010/main" xmlns="" val="1838498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35</a:t>
            </a:fld>
            <a:endParaRPr lang="en-US"/>
          </a:p>
        </p:txBody>
      </p:sp>
    </p:spTree>
    <p:extLst>
      <p:ext uri="{BB962C8B-B14F-4D97-AF65-F5344CB8AC3E}">
        <p14:creationId xmlns:p14="http://schemas.microsoft.com/office/powerpoint/2010/main" xmlns="" val="1585967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36</a:t>
            </a:fld>
            <a:endParaRPr lang="en-US"/>
          </a:p>
        </p:txBody>
      </p:sp>
    </p:spTree>
    <p:extLst>
      <p:ext uri="{BB962C8B-B14F-4D97-AF65-F5344CB8AC3E}">
        <p14:creationId xmlns:p14="http://schemas.microsoft.com/office/powerpoint/2010/main" xmlns="" val="2310592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37</a:t>
            </a:fld>
            <a:endParaRPr lang="en-US"/>
          </a:p>
        </p:txBody>
      </p:sp>
    </p:spTree>
    <p:extLst>
      <p:ext uri="{BB962C8B-B14F-4D97-AF65-F5344CB8AC3E}">
        <p14:creationId xmlns:p14="http://schemas.microsoft.com/office/powerpoint/2010/main" xmlns="" val="2283718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38</a:t>
            </a:fld>
            <a:endParaRPr lang="en-US"/>
          </a:p>
        </p:txBody>
      </p:sp>
    </p:spTree>
    <p:extLst>
      <p:ext uri="{BB962C8B-B14F-4D97-AF65-F5344CB8AC3E}">
        <p14:creationId xmlns:p14="http://schemas.microsoft.com/office/powerpoint/2010/main" xmlns="" val="3750224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39</a:t>
            </a:fld>
            <a:endParaRPr lang="en-US"/>
          </a:p>
        </p:txBody>
      </p:sp>
    </p:spTree>
    <p:extLst>
      <p:ext uri="{BB962C8B-B14F-4D97-AF65-F5344CB8AC3E}">
        <p14:creationId xmlns:p14="http://schemas.microsoft.com/office/powerpoint/2010/main" xmlns="" val="248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4</a:t>
            </a:fld>
            <a:endParaRPr lang="en-US"/>
          </a:p>
        </p:txBody>
      </p:sp>
    </p:spTree>
    <p:extLst>
      <p:ext uri="{BB962C8B-B14F-4D97-AF65-F5344CB8AC3E}">
        <p14:creationId xmlns:p14="http://schemas.microsoft.com/office/powerpoint/2010/main" xmlns="" val="3620267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40</a:t>
            </a:fld>
            <a:endParaRPr lang="en-US"/>
          </a:p>
        </p:txBody>
      </p:sp>
    </p:spTree>
    <p:extLst>
      <p:ext uri="{BB962C8B-B14F-4D97-AF65-F5344CB8AC3E}">
        <p14:creationId xmlns:p14="http://schemas.microsoft.com/office/powerpoint/2010/main" xmlns="" val="2275782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41</a:t>
            </a:fld>
            <a:endParaRPr lang="en-US"/>
          </a:p>
        </p:txBody>
      </p:sp>
    </p:spTree>
    <p:extLst>
      <p:ext uri="{BB962C8B-B14F-4D97-AF65-F5344CB8AC3E}">
        <p14:creationId xmlns:p14="http://schemas.microsoft.com/office/powerpoint/2010/main" xmlns="" val="1658523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42</a:t>
            </a:fld>
            <a:endParaRPr lang="en-US"/>
          </a:p>
        </p:txBody>
      </p:sp>
    </p:spTree>
    <p:extLst>
      <p:ext uri="{BB962C8B-B14F-4D97-AF65-F5344CB8AC3E}">
        <p14:creationId xmlns:p14="http://schemas.microsoft.com/office/powerpoint/2010/main" xmlns="" val="23897465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43</a:t>
            </a:fld>
            <a:endParaRPr lang="en-US"/>
          </a:p>
        </p:txBody>
      </p:sp>
    </p:spTree>
    <p:extLst>
      <p:ext uri="{BB962C8B-B14F-4D97-AF65-F5344CB8AC3E}">
        <p14:creationId xmlns:p14="http://schemas.microsoft.com/office/powerpoint/2010/main" xmlns="" val="1995463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44</a:t>
            </a:fld>
            <a:endParaRPr lang="en-US"/>
          </a:p>
        </p:txBody>
      </p:sp>
    </p:spTree>
    <p:extLst>
      <p:ext uri="{BB962C8B-B14F-4D97-AF65-F5344CB8AC3E}">
        <p14:creationId xmlns:p14="http://schemas.microsoft.com/office/powerpoint/2010/main" xmlns="" val="31394229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45</a:t>
            </a:fld>
            <a:endParaRPr lang="en-US"/>
          </a:p>
        </p:txBody>
      </p:sp>
    </p:spTree>
    <p:extLst>
      <p:ext uri="{BB962C8B-B14F-4D97-AF65-F5344CB8AC3E}">
        <p14:creationId xmlns:p14="http://schemas.microsoft.com/office/powerpoint/2010/main" xmlns="" val="1467267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46</a:t>
            </a:fld>
            <a:endParaRPr lang="en-US"/>
          </a:p>
        </p:txBody>
      </p:sp>
    </p:spTree>
    <p:extLst>
      <p:ext uri="{BB962C8B-B14F-4D97-AF65-F5344CB8AC3E}">
        <p14:creationId xmlns:p14="http://schemas.microsoft.com/office/powerpoint/2010/main" xmlns="" val="2058767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47</a:t>
            </a:fld>
            <a:endParaRPr lang="en-US"/>
          </a:p>
        </p:txBody>
      </p:sp>
    </p:spTree>
    <p:extLst>
      <p:ext uri="{BB962C8B-B14F-4D97-AF65-F5344CB8AC3E}">
        <p14:creationId xmlns:p14="http://schemas.microsoft.com/office/powerpoint/2010/main" xmlns="" val="18312998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48</a:t>
            </a:fld>
            <a:endParaRPr lang="en-US"/>
          </a:p>
        </p:txBody>
      </p:sp>
    </p:spTree>
    <p:extLst>
      <p:ext uri="{BB962C8B-B14F-4D97-AF65-F5344CB8AC3E}">
        <p14:creationId xmlns:p14="http://schemas.microsoft.com/office/powerpoint/2010/main" xmlns="" val="2951160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49</a:t>
            </a:fld>
            <a:endParaRPr lang="en-US"/>
          </a:p>
        </p:txBody>
      </p:sp>
    </p:spTree>
    <p:extLst>
      <p:ext uri="{BB962C8B-B14F-4D97-AF65-F5344CB8AC3E}">
        <p14:creationId xmlns:p14="http://schemas.microsoft.com/office/powerpoint/2010/main" xmlns="" val="43512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5</a:t>
            </a:fld>
            <a:endParaRPr lang="en-US"/>
          </a:p>
        </p:txBody>
      </p:sp>
    </p:spTree>
    <p:extLst>
      <p:ext uri="{BB962C8B-B14F-4D97-AF65-F5344CB8AC3E}">
        <p14:creationId xmlns:p14="http://schemas.microsoft.com/office/powerpoint/2010/main" xmlns="" val="30607541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50</a:t>
            </a:fld>
            <a:endParaRPr lang="en-US"/>
          </a:p>
        </p:txBody>
      </p:sp>
    </p:spTree>
    <p:extLst>
      <p:ext uri="{BB962C8B-B14F-4D97-AF65-F5344CB8AC3E}">
        <p14:creationId xmlns:p14="http://schemas.microsoft.com/office/powerpoint/2010/main" xmlns="" val="2293126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51</a:t>
            </a:fld>
            <a:endParaRPr lang="en-US"/>
          </a:p>
        </p:txBody>
      </p:sp>
    </p:spTree>
    <p:extLst>
      <p:ext uri="{BB962C8B-B14F-4D97-AF65-F5344CB8AC3E}">
        <p14:creationId xmlns:p14="http://schemas.microsoft.com/office/powerpoint/2010/main" xmlns="" val="6625944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52</a:t>
            </a:fld>
            <a:endParaRPr lang="en-US"/>
          </a:p>
        </p:txBody>
      </p:sp>
    </p:spTree>
    <p:extLst>
      <p:ext uri="{BB962C8B-B14F-4D97-AF65-F5344CB8AC3E}">
        <p14:creationId xmlns:p14="http://schemas.microsoft.com/office/powerpoint/2010/main" xmlns="" val="1135686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53</a:t>
            </a:fld>
            <a:endParaRPr lang="en-US"/>
          </a:p>
        </p:txBody>
      </p:sp>
    </p:spTree>
    <p:extLst>
      <p:ext uri="{BB962C8B-B14F-4D97-AF65-F5344CB8AC3E}">
        <p14:creationId xmlns:p14="http://schemas.microsoft.com/office/powerpoint/2010/main" xmlns="" val="24022333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54</a:t>
            </a:fld>
            <a:endParaRPr lang="en-US"/>
          </a:p>
        </p:txBody>
      </p:sp>
    </p:spTree>
    <p:extLst>
      <p:ext uri="{BB962C8B-B14F-4D97-AF65-F5344CB8AC3E}">
        <p14:creationId xmlns:p14="http://schemas.microsoft.com/office/powerpoint/2010/main" xmlns="" val="18716348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55</a:t>
            </a:fld>
            <a:endParaRPr lang="en-US"/>
          </a:p>
        </p:txBody>
      </p:sp>
    </p:spTree>
    <p:extLst>
      <p:ext uri="{BB962C8B-B14F-4D97-AF65-F5344CB8AC3E}">
        <p14:creationId xmlns:p14="http://schemas.microsoft.com/office/powerpoint/2010/main" xmlns="" val="30968796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56</a:t>
            </a:fld>
            <a:endParaRPr lang="en-US"/>
          </a:p>
        </p:txBody>
      </p:sp>
    </p:spTree>
    <p:extLst>
      <p:ext uri="{BB962C8B-B14F-4D97-AF65-F5344CB8AC3E}">
        <p14:creationId xmlns:p14="http://schemas.microsoft.com/office/powerpoint/2010/main" xmlns="" val="35221468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57</a:t>
            </a:fld>
            <a:endParaRPr lang="en-US"/>
          </a:p>
        </p:txBody>
      </p:sp>
    </p:spTree>
    <p:extLst>
      <p:ext uri="{BB962C8B-B14F-4D97-AF65-F5344CB8AC3E}">
        <p14:creationId xmlns:p14="http://schemas.microsoft.com/office/powerpoint/2010/main" xmlns="" val="173872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58</a:t>
            </a:fld>
            <a:endParaRPr lang="en-US"/>
          </a:p>
        </p:txBody>
      </p:sp>
    </p:spTree>
    <p:extLst>
      <p:ext uri="{BB962C8B-B14F-4D97-AF65-F5344CB8AC3E}">
        <p14:creationId xmlns:p14="http://schemas.microsoft.com/office/powerpoint/2010/main" xmlns="" val="16028333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59</a:t>
            </a:fld>
            <a:endParaRPr lang="en-US"/>
          </a:p>
        </p:txBody>
      </p:sp>
    </p:spTree>
    <p:extLst>
      <p:ext uri="{BB962C8B-B14F-4D97-AF65-F5344CB8AC3E}">
        <p14:creationId xmlns:p14="http://schemas.microsoft.com/office/powerpoint/2010/main" xmlns="" val="353718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6</a:t>
            </a:fld>
            <a:endParaRPr lang="en-US"/>
          </a:p>
        </p:txBody>
      </p:sp>
    </p:spTree>
    <p:extLst>
      <p:ext uri="{BB962C8B-B14F-4D97-AF65-F5344CB8AC3E}">
        <p14:creationId xmlns:p14="http://schemas.microsoft.com/office/powerpoint/2010/main" xmlns="" val="531781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60</a:t>
            </a:fld>
            <a:endParaRPr lang="en-US"/>
          </a:p>
        </p:txBody>
      </p:sp>
    </p:spTree>
    <p:extLst>
      <p:ext uri="{BB962C8B-B14F-4D97-AF65-F5344CB8AC3E}">
        <p14:creationId xmlns:p14="http://schemas.microsoft.com/office/powerpoint/2010/main" xmlns="" val="3821991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61</a:t>
            </a:fld>
            <a:endParaRPr lang="en-US"/>
          </a:p>
        </p:txBody>
      </p:sp>
    </p:spTree>
    <p:extLst>
      <p:ext uri="{BB962C8B-B14F-4D97-AF65-F5344CB8AC3E}">
        <p14:creationId xmlns:p14="http://schemas.microsoft.com/office/powerpoint/2010/main" xmlns="" val="1909644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62</a:t>
            </a:fld>
            <a:endParaRPr lang="en-US"/>
          </a:p>
        </p:txBody>
      </p:sp>
    </p:spTree>
    <p:extLst>
      <p:ext uri="{BB962C8B-B14F-4D97-AF65-F5344CB8AC3E}">
        <p14:creationId xmlns:p14="http://schemas.microsoft.com/office/powerpoint/2010/main" xmlns="" val="36632118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63</a:t>
            </a:fld>
            <a:endParaRPr lang="en-US"/>
          </a:p>
        </p:txBody>
      </p:sp>
    </p:spTree>
    <p:extLst>
      <p:ext uri="{BB962C8B-B14F-4D97-AF65-F5344CB8AC3E}">
        <p14:creationId xmlns:p14="http://schemas.microsoft.com/office/powerpoint/2010/main" xmlns="" val="18302193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64</a:t>
            </a:fld>
            <a:endParaRPr lang="en-US"/>
          </a:p>
        </p:txBody>
      </p:sp>
    </p:spTree>
    <p:extLst>
      <p:ext uri="{BB962C8B-B14F-4D97-AF65-F5344CB8AC3E}">
        <p14:creationId xmlns:p14="http://schemas.microsoft.com/office/powerpoint/2010/main" xmlns="" val="12219172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65</a:t>
            </a:fld>
            <a:endParaRPr lang="en-US"/>
          </a:p>
        </p:txBody>
      </p:sp>
    </p:spTree>
    <p:extLst>
      <p:ext uri="{BB962C8B-B14F-4D97-AF65-F5344CB8AC3E}">
        <p14:creationId xmlns:p14="http://schemas.microsoft.com/office/powerpoint/2010/main" xmlns="" val="383023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66</a:t>
            </a:fld>
            <a:endParaRPr lang="en-US"/>
          </a:p>
        </p:txBody>
      </p:sp>
    </p:spTree>
    <p:extLst>
      <p:ext uri="{BB962C8B-B14F-4D97-AF65-F5344CB8AC3E}">
        <p14:creationId xmlns:p14="http://schemas.microsoft.com/office/powerpoint/2010/main" xmlns="" val="1211089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67</a:t>
            </a:fld>
            <a:endParaRPr lang="en-US"/>
          </a:p>
        </p:txBody>
      </p:sp>
    </p:spTree>
    <p:extLst>
      <p:ext uri="{BB962C8B-B14F-4D97-AF65-F5344CB8AC3E}">
        <p14:creationId xmlns:p14="http://schemas.microsoft.com/office/powerpoint/2010/main" xmlns="" val="16263072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68</a:t>
            </a:fld>
            <a:endParaRPr lang="en-US"/>
          </a:p>
        </p:txBody>
      </p:sp>
    </p:spTree>
    <p:extLst>
      <p:ext uri="{BB962C8B-B14F-4D97-AF65-F5344CB8AC3E}">
        <p14:creationId xmlns:p14="http://schemas.microsoft.com/office/powerpoint/2010/main" xmlns="" val="31086518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69</a:t>
            </a:fld>
            <a:endParaRPr lang="en-US"/>
          </a:p>
        </p:txBody>
      </p:sp>
    </p:spTree>
    <p:extLst>
      <p:ext uri="{BB962C8B-B14F-4D97-AF65-F5344CB8AC3E}">
        <p14:creationId xmlns:p14="http://schemas.microsoft.com/office/powerpoint/2010/main" xmlns="" val="216191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7</a:t>
            </a:fld>
            <a:endParaRPr lang="en-US"/>
          </a:p>
        </p:txBody>
      </p:sp>
    </p:spTree>
    <p:extLst>
      <p:ext uri="{BB962C8B-B14F-4D97-AF65-F5344CB8AC3E}">
        <p14:creationId xmlns:p14="http://schemas.microsoft.com/office/powerpoint/2010/main" xmlns="" val="5198652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70</a:t>
            </a:fld>
            <a:endParaRPr lang="en-US"/>
          </a:p>
        </p:txBody>
      </p:sp>
    </p:spTree>
    <p:extLst>
      <p:ext uri="{BB962C8B-B14F-4D97-AF65-F5344CB8AC3E}">
        <p14:creationId xmlns:p14="http://schemas.microsoft.com/office/powerpoint/2010/main" xmlns="" val="28598280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71</a:t>
            </a:fld>
            <a:endParaRPr lang="en-US"/>
          </a:p>
        </p:txBody>
      </p:sp>
    </p:spTree>
    <p:extLst>
      <p:ext uri="{BB962C8B-B14F-4D97-AF65-F5344CB8AC3E}">
        <p14:creationId xmlns:p14="http://schemas.microsoft.com/office/powerpoint/2010/main" xmlns="" val="10983650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72</a:t>
            </a:fld>
            <a:endParaRPr lang="en-US"/>
          </a:p>
        </p:txBody>
      </p:sp>
    </p:spTree>
    <p:extLst>
      <p:ext uri="{BB962C8B-B14F-4D97-AF65-F5344CB8AC3E}">
        <p14:creationId xmlns:p14="http://schemas.microsoft.com/office/powerpoint/2010/main" xmlns="" val="14927284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73</a:t>
            </a:fld>
            <a:endParaRPr lang="en-US"/>
          </a:p>
        </p:txBody>
      </p:sp>
    </p:spTree>
    <p:extLst>
      <p:ext uri="{BB962C8B-B14F-4D97-AF65-F5344CB8AC3E}">
        <p14:creationId xmlns:p14="http://schemas.microsoft.com/office/powerpoint/2010/main" xmlns="" val="17461620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74</a:t>
            </a:fld>
            <a:endParaRPr lang="en-US"/>
          </a:p>
        </p:txBody>
      </p:sp>
    </p:spTree>
    <p:extLst>
      <p:ext uri="{BB962C8B-B14F-4D97-AF65-F5344CB8AC3E}">
        <p14:creationId xmlns:p14="http://schemas.microsoft.com/office/powerpoint/2010/main" xmlns="" val="3373111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75</a:t>
            </a:fld>
            <a:endParaRPr lang="en-US"/>
          </a:p>
        </p:txBody>
      </p:sp>
    </p:spTree>
    <p:extLst>
      <p:ext uri="{BB962C8B-B14F-4D97-AF65-F5344CB8AC3E}">
        <p14:creationId xmlns:p14="http://schemas.microsoft.com/office/powerpoint/2010/main" xmlns="" val="3442141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76</a:t>
            </a:fld>
            <a:endParaRPr lang="en-US"/>
          </a:p>
        </p:txBody>
      </p:sp>
    </p:spTree>
    <p:extLst>
      <p:ext uri="{BB962C8B-B14F-4D97-AF65-F5344CB8AC3E}">
        <p14:creationId xmlns:p14="http://schemas.microsoft.com/office/powerpoint/2010/main" xmlns="" val="72374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8</a:t>
            </a:fld>
            <a:endParaRPr lang="en-US"/>
          </a:p>
        </p:txBody>
      </p:sp>
    </p:spTree>
    <p:extLst>
      <p:ext uri="{BB962C8B-B14F-4D97-AF65-F5344CB8AC3E}">
        <p14:creationId xmlns:p14="http://schemas.microsoft.com/office/powerpoint/2010/main" xmlns="" val="389300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A55A111-96B0-412C-9789-2BB9908759BC}" type="slidenum">
              <a:rPr lang="en-US" smtClean="0"/>
              <a:pPr>
                <a:defRPr/>
              </a:pPr>
              <a:t>9</a:t>
            </a:fld>
            <a:endParaRPr lang="en-US"/>
          </a:p>
        </p:txBody>
      </p:sp>
    </p:spTree>
    <p:extLst>
      <p:ext uri="{BB962C8B-B14F-4D97-AF65-F5344CB8AC3E}">
        <p14:creationId xmlns:p14="http://schemas.microsoft.com/office/powerpoint/2010/main" xmlns="" val="351958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7AA18B-E22F-4749-9B11-53E26B09371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C2C6E-7AC6-4B83-99D8-F1AF2002D1E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5BD3A7-184A-4547-B0F4-CE9F6998850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0DAB45-D92A-4CCB-8689-2DA8B8DADF1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16A2F3-BC19-4D63-BF06-FB9CF916847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6363C1-FF1F-4606-8B2E-3167B4B479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33C4E9-571F-4EBE-8E93-76BB98F52F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5FBEE5-1E1B-49C4-993E-C91E696F1F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93EA8E-5EB8-4FE3-A8E6-2F3429413C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B74C71-ABA6-41EA-8284-B6721C480B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219174-AA5F-4EDD-AF93-621FBB54A3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16FA17-279A-4814-8E34-A6CC581788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C68E55-A578-4755-B854-74B9D667DE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pitchFamily="34" charset="0"/>
                <a:cs typeface="Arial" pitchFamily="34" charset="0"/>
              </a:defRPr>
            </a:lvl1pPr>
          </a:lstStyle>
          <a:p>
            <a:pPr>
              <a:defRPr/>
            </a:pPr>
            <a:fld id="{60074F5C-4C59-4855-BAC2-288B21DFC20D}" type="slidenum">
              <a:rPr lang="en-US"/>
              <a:pPr>
                <a:defRPr/>
              </a:pPr>
              <a:t>‹#›</a:t>
            </a:fld>
            <a:endParaRPr lang="en-US"/>
          </a:p>
        </p:txBody>
      </p:sp>
      <p:sp>
        <p:nvSpPr>
          <p:cNvPr id="1032" name="Rectangle 8"/>
          <p:cNvSpPr>
            <a:spLocks noChangeArrowheads="1"/>
          </p:cNvSpPr>
          <p:nvPr userDrawn="1"/>
        </p:nvSpPr>
        <p:spPr bwMode="auto">
          <a:xfrm>
            <a:off x="1219200" y="990600"/>
            <a:ext cx="7924800" cy="76200"/>
          </a:xfrm>
          <a:prstGeom prst="rect">
            <a:avLst/>
          </a:prstGeom>
          <a:solidFill>
            <a:srgbClr val="008080"/>
          </a:solidFill>
          <a:ln w="9525">
            <a:noFill/>
            <a:miter lim="800000"/>
            <a:headEnd/>
            <a:tailEnd/>
          </a:ln>
        </p:spPr>
        <p:txBody>
          <a:bodyPr wrap="none" anchor="ctr"/>
          <a:lstStyle/>
          <a:p>
            <a:pPr>
              <a:defRPr/>
            </a:pPr>
            <a:endParaRPr lang="en-US"/>
          </a:p>
        </p:txBody>
      </p:sp>
      <p:sp>
        <p:nvSpPr>
          <p:cNvPr id="1033" name="Rectangle 9"/>
          <p:cNvSpPr>
            <a:spLocks noChangeArrowheads="1"/>
          </p:cNvSpPr>
          <p:nvPr userDrawn="1"/>
        </p:nvSpPr>
        <p:spPr bwMode="auto">
          <a:xfrm>
            <a:off x="0" y="990600"/>
            <a:ext cx="1066800" cy="76200"/>
          </a:xfrm>
          <a:prstGeom prst="rect">
            <a:avLst/>
          </a:prstGeom>
          <a:solidFill>
            <a:srgbClr val="56CC0B"/>
          </a:solidFill>
          <a:ln w="9525">
            <a:noFill/>
            <a:miter lim="800000"/>
            <a:headEnd/>
            <a:tailEnd/>
          </a:ln>
        </p:spPr>
        <p:txBody>
          <a:bodyPr wrap="none" anchor="ctr"/>
          <a:lstStyle/>
          <a:p>
            <a:pPr>
              <a:defRPr/>
            </a:pPr>
            <a:endParaRPr lang="en-US"/>
          </a:p>
        </p:txBody>
      </p:sp>
      <p:sp>
        <p:nvSpPr>
          <p:cNvPr id="1035" name="Rectangle 11"/>
          <p:cNvSpPr>
            <a:spLocks noChangeArrowheads="1"/>
          </p:cNvSpPr>
          <p:nvPr userDrawn="1"/>
        </p:nvSpPr>
        <p:spPr bwMode="auto">
          <a:xfrm>
            <a:off x="0" y="6616700"/>
            <a:ext cx="1066800" cy="76200"/>
          </a:xfrm>
          <a:prstGeom prst="rect">
            <a:avLst/>
          </a:prstGeom>
          <a:solidFill>
            <a:srgbClr val="56CC0B"/>
          </a:solidFill>
          <a:ln w="9525">
            <a:noFill/>
            <a:miter lim="800000"/>
            <a:headEnd/>
            <a:tailEnd/>
          </a:ln>
        </p:spPr>
        <p:txBody>
          <a:bodyPr wrap="none" anchor="ctr"/>
          <a:lstStyle/>
          <a:p>
            <a:pPr>
              <a:defRPr/>
            </a:pPr>
            <a:endParaRPr lang="en-US"/>
          </a:p>
        </p:txBody>
      </p:sp>
      <p:pic>
        <p:nvPicPr>
          <p:cNvPr id="2" name="Picture 12" descr="Untitled-2"/>
          <p:cNvPicPr>
            <a:picLocks noChangeAspect="1" noChangeArrowheads="1"/>
          </p:cNvPicPr>
          <p:nvPr userDrawn="1"/>
        </p:nvPicPr>
        <p:blipFill>
          <a:blip r:embed="rId17" cstate="print"/>
          <a:srcRect/>
          <a:stretch>
            <a:fillRect/>
          </a:stretch>
        </p:blipFill>
        <p:spPr bwMode="auto">
          <a:xfrm>
            <a:off x="7696200" y="152400"/>
            <a:ext cx="1271588" cy="1447800"/>
          </a:xfrm>
          <a:prstGeom prst="rect">
            <a:avLst/>
          </a:prstGeom>
          <a:noFill/>
          <a:ln w="9525">
            <a:noFill/>
            <a:miter lim="800000"/>
            <a:headEnd/>
            <a:tailEnd/>
          </a:ln>
        </p:spPr>
      </p:pic>
      <p:pic>
        <p:nvPicPr>
          <p:cNvPr id="1034" name="Picture 13" descr="Untitled-1"/>
          <p:cNvPicPr>
            <a:picLocks noChangeAspect="1" noChangeArrowheads="1"/>
          </p:cNvPicPr>
          <p:nvPr userDrawn="1"/>
        </p:nvPicPr>
        <p:blipFill>
          <a:blip r:embed="rId18" cstate="print"/>
          <a:srcRect/>
          <a:stretch>
            <a:fillRect/>
          </a:stretch>
        </p:blipFill>
        <p:spPr bwMode="auto">
          <a:xfrm>
            <a:off x="0" y="0"/>
            <a:ext cx="787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60" r:id="rId8"/>
    <p:sldLayoutId id="2147483854" r:id="rId9"/>
    <p:sldLayoutId id="2147483861" r:id="rId10"/>
    <p:sldLayoutId id="2147483855" r:id="rId11"/>
    <p:sldLayoutId id="2147483856" r:id="rId12"/>
    <p:sldLayoutId id="2147483857" r:id="rId13"/>
    <p:sldLayoutId id="2147483858" r:id="rId14"/>
    <p:sldLayoutId id="2147483859"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hyperlink" Target="http://www.wowowow.com/post/saudi-king-appoints-first-ever-female-foreign-minister-video-209921" TargetMode="External"/><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jpe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24.jpeg"/></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Rectangle 13"/>
          <p:cNvSpPr>
            <a:spLocks noChangeArrowheads="1"/>
          </p:cNvSpPr>
          <p:nvPr/>
        </p:nvSpPr>
        <p:spPr bwMode="auto">
          <a:xfrm>
            <a:off x="0" y="6781800"/>
            <a:ext cx="9144000" cy="76200"/>
          </a:xfrm>
          <a:prstGeom prst="rect">
            <a:avLst/>
          </a:prstGeom>
          <a:solidFill>
            <a:srgbClr val="008080"/>
          </a:solidFill>
          <a:ln w="9525">
            <a:noFill/>
            <a:miter lim="800000"/>
            <a:headEnd/>
            <a:tailEnd/>
          </a:ln>
        </p:spPr>
        <p:txBody>
          <a:bodyPr wrap="none" anchor="ctr"/>
          <a:lstStyle/>
          <a:p>
            <a:pPr eaLnBrk="0" hangingPunct="0"/>
            <a:endParaRPr lang="en-US" sz="4400">
              <a:ea typeface="MS PGothic" pitchFamily="34" charset="-128"/>
            </a:endParaRPr>
          </a:p>
        </p:txBody>
      </p:sp>
      <p:pic>
        <p:nvPicPr>
          <p:cNvPr id="4100" name="Picture 1029" descr="UNEP-Logo"/>
          <p:cNvPicPr>
            <a:picLocks noChangeAspect="1" noChangeArrowheads="1"/>
          </p:cNvPicPr>
          <p:nvPr/>
        </p:nvPicPr>
        <p:blipFill>
          <a:blip r:embed="rId4" cstate="print"/>
          <a:srcRect/>
          <a:stretch>
            <a:fillRect/>
          </a:stretch>
        </p:blipFill>
        <p:spPr bwMode="auto">
          <a:xfrm>
            <a:off x="3810000" y="174625"/>
            <a:ext cx="1431925" cy="1676400"/>
          </a:xfrm>
          <a:prstGeom prst="rect">
            <a:avLst/>
          </a:prstGeom>
          <a:noFill/>
          <a:ln w="9525">
            <a:noFill/>
            <a:miter lim="800000"/>
            <a:headEnd/>
            <a:tailEnd/>
          </a:ln>
        </p:spPr>
      </p:pic>
      <p:sp>
        <p:nvSpPr>
          <p:cNvPr id="5" name="Text Box 9"/>
          <p:cNvSpPr txBox="1">
            <a:spLocks noChangeArrowheads="1"/>
          </p:cNvSpPr>
          <p:nvPr/>
        </p:nvSpPr>
        <p:spPr bwMode="auto">
          <a:xfrm>
            <a:off x="357188" y="2000250"/>
            <a:ext cx="8435975" cy="3108543"/>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sz="40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40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40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40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4000" kern="1200">
                <a:solidFill>
                  <a:schemeClr val="tx1"/>
                </a:solidFill>
                <a:latin typeface="Arial" charset="0"/>
                <a:ea typeface="MS PGothic" pitchFamily="34" charset="-128"/>
                <a:cs typeface="+mn-cs"/>
              </a:defRPr>
            </a:lvl5pPr>
            <a:lvl6pPr marL="2286000" algn="l" defTabSz="914400" rtl="0" eaLnBrk="1" latinLnBrk="0" hangingPunct="1">
              <a:defRPr sz="4000" kern="1200">
                <a:solidFill>
                  <a:schemeClr val="tx1"/>
                </a:solidFill>
                <a:latin typeface="Arial" charset="0"/>
                <a:ea typeface="MS PGothic" pitchFamily="34" charset="-128"/>
                <a:cs typeface="+mn-cs"/>
              </a:defRPr>
            </a:lvl6pPr>
            <a:lvl7pPr marL="2743200" algn="l" defTabSz="914400" rtl="0" eaLnBrk="1" latinLnBrk="0" hangingPunct="1">
              <a:defRPr sz="4000" kern="1200">
                <a:solidFill>
                  <a:schemeClr val="tx1"/>
                </a:solidFill>
                <a:latin typeface="Arial" charset="0"/>
                <a:ea typeface="MS PGothic" pitchFamily="34" charset="-128"/>
                <a:cs typeface="+mn-cs"/>
              </a:defRPr>
            </a:lvl7pPr>
            <a:lvl8pPr marL="3200400" algn="l" defTabSz="914400" rtl="0" eaLnBrk="1" latinLnBrk="0" hangingPunct="1">
              <a:defRPr sz="4000" kern="1200">
                <a:solidFill>
                  <a:schemeClr val="tx1"/>
                </a:solidFill>
                <a:latin typeface="Arial" charset="0"/>
                <a:ea typeface="MS PGothic" pitchFamily="34" charset="-128"/>
                <a:cs typeface="+mn-cs"/>
              </a:defRPr>
            </a:lvl8pPr>
            <a:lvl9pPr marL="3657600" algn="l" defTabSz="914400" rtl="0" eaLnBrk="1" latinLnBrk="0" hangingPunct="1">
              <a:defRPr sz="4000" kern="1200">
                <a:solidFill>
                  <a:schemeClr val="tx1"/>
                </a:solidFill>
                <a:latin typeface="Arial" charset="0"/>
                <a:ea typeface="MS PGothic" pitchFamily="34" charset="-128"/>
                <a:cs typeface="+mn-cs"/>
              </a:defRPr>
            </a:lvl9pPr>
          </a:lstStyle>
          <a:p>
            <a:pPr algn="ctr">
              <a:defRPr/>
            </a:pPr>
            <a:r>
              <a:rPr lang="en-US" sz="2800" b="1" dirty="0">
                <a:solidFill>
                  <a:srgbClr val="003366"/>
                </a:solidFill>
                <a:effectLst>
                  <a:outerShdw blurRad="38100" dist="38100" dir="2700000" algn="tl">
                    <a:srgbClr val="C0C0C0"/>
                  </a:outerShdw>
                </a:effectLst>
              </a:rPr>
              <a:t>Integrated Environmental Assessment Training Manual for the Arab Region</a:t>
            </a:r>
          </a:p>
          <a:p>
            <a:pPr algn="ctr">
              <a:defRPr/>
            </a:pPr>
            <a:r>
              <a:rPr lang="en-US" sz="2800" b="1" dirty="0">
                <a:solidFill>
                  <a:srgbClr val="008000"/>
                </a:solidFill>
                <a:effectLst>
                  <a:outerShdw blurRad="38100" dist="38100" dir="2700000" algn="tl">
                    <a:srgbClr val="C0C0C0"/>
                  </a:outerShdw>
                </a:effectLst>
              </a:rPr>
              <a:t/>
            </a:r>
            <a:br>
              <a:rPr lang="en-US" sz="2800" b="1" dirty="0">
                <a:solidFill>
                  <a:srgbClr val="008000"/>
                </a:solidFill>
                <a:effectLst>
                  <a:outerShdw blurRad="38100" dist="38100" dir="2700000" algn="tl">
                    <a:srgbClr val="C0C0C0"/>
                  </a:outerShdw>
                </a:effectLst>
              </a:rPr>
            </a:br>
            <a:r>
              <a:rPr lang="en-US" sz="2800" b="1" dirty="0" smtClean="0"/>
              <a:t> Module 3</a:t>
            </a:r>
            <a:endParaRPr lang="en-US" sz="2800" b="1" dirty="0"/>
          </a:p>
          <a:p>
            <a:pPr algn="ctr">
              <a:defRPr/>
            </a:pPr>
            <a:r>
              <a:rPr lang="en-US" sz="3200" b="1" i="1" dirty="0" smtClean="0"/>
              <a:t>Developing an impact</a:t>
            </a:r>
          </a:p>
          <a:p>
            <a:pPr algn="ctr">
              <a:defRPr/>
            </a:pPr>
            <a:r>
              <a:rPr lang="en-US" sz="3200" b="1" i="1" dirty="0" smtClean="0"/>
              <a:t>strategy for your IEA </a:t>
            </a:r>
          </a:p>
          <a:p>
            <a:pPr algn="ctr">
              <a:defRPr/>
            </a:pPr>
            <a:endParaRPr lang="en-US" sz="2000" i="1" dirty="0" smtClean="0">
              <a:solidFill>
                <a:srgbClr val="EFA40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69900" y="1309688"/>
            <a:ext cx="6269038" cy="1463675"/>
          </a:xfrm>
        </p:spPr>
        <p:txBody>
          <a:bodyPr/>
          <a:lstStyle/>
          <a:p>
            <a:pPr algn="l" eaLnBrk="1" hangingPunct="1">
              <a:spcAft>
                <a:spcPct val="50000"/>
              </a:spcAft>
            </a:pPr>
            <a:r>
              <a:rPr lang="en-US" dirty="0" smtClean="0"/>
              <a:t>Changes to an issue domain.</a:t>
            </a:r>
            <a:endParaRPr lang="ar-LB" dirty="0" smtClean="0"/>
          </a:p>
          <a:p>
            <a:pPr algn="l" eaLnBrk="1" hangingPunct="1">
              <a:spcAft>
                <a:spcPct val="50000"/>
              </a:spcAft>
              <a:buFont typeface="Wingdings 2" pitchFamily="18" charset="2"/>
              <a:buNone/>
            </a:pPr>
            <a:r>
              <a:rPr lang="en-US" dirty="0" smtClean="0"/>
              <a:t>	Defined as the areas in which relevant actors seek to address an issue of common interest, characterized by different beliefs and policy preferences. </a:t>
            </a:r>
            <a:endParaRPr lang="ar-LB" dirty="0" smtClean="0"/>
          </a:p>
          <a:p>
            <a:pPr algn="r" rtl="1" eaLnBrk="1" hangingPunct="1">
              <a:spcAft>
                <a:spcPct val="50000"/>
              </a:spcAft>
              <a:buFont typeface="Wingdings 2" pitchFamily="18" charset="2"/>
              <a:buNone/>
            </a:pPr>
            <a:endParaRPr lang="en-US" dirty="0" smtClean="0"/>
          </a:p>
          <a:p>
            <a:pPr eaLnBrk="1" hangingPunct="1">
              <a:buFont typeface="Wingdings 2" pitchFamily="18" charset="2"/>
              <a:buNone/>
            </a:pPr>
            <a:endParaRPr lang="en-US" dirty="0" smtClean="0"/>
          </a:p>
        </p:txBody>
      </p:sp>
      <p:sp>
        <p:nvSpPr>
          <p:cNvPr id="273413" name="Text Box 5"/>
          <p:cNvSpPr txBox="1">
            <a:spLocks noChangeArrowheads="1"/>
          </p:cNvSpPr>
          <p:nvPr/>
        </p:nvSpPr>
        <p:spPr bwMode="auto">
          <a:xfrm>
            <a:off x="665163" y="2701925"/>
            <a:ext cx="5765800" cy="1077913"/>
          </a:xfrm>
          <a:prstGeom prst="rect">
            <a:avLst/>
          </a:prstGeom>
          <a:noFill/>
          <a:ln w="9525">
            <a:noFill/>
            <a:miter lim="800000"/>
            <a:headEnd/>
            <a:tailEnd/>
          </a:ln>
        </p:spPr>
        <p:txBody>
          <a:bodyPr>
            <a:spAutoFit/>
          </a:bodyPr>
          <a:lstStyle/>
          <a:p>
            <a:pPr algn="justLow" eaLnBrk="0" hangingPunct="0"/>
            <a:endParaRPr lang="ar-LB" sz="3200" b="1">
              <a:solidFill>
                <a:srgbClr val="333399"/>
              </a:solidFill>
            </a:endParaRPr>
          </a:p>
          <a:p>
            <a:pPr algn="justLow" eaLnBrk="0" hangingPunct="0"/>
            <a:endParaRPr lang="ar-LB" sz="3200" b="1">
              <a:solidFill>
                <a:srgbClr val="333399"/>
              </a:solidFill>
            </a:endParaRPr>
          </a:p>
        </p:txBody>
      </p:sp>
      <p:sp>
        <p:nvSpPr>
          <p:cNvPr id="273414" name="AutoShape 6"/>
          <p:cNvSpPr>
            <a:spLocks noChangeArrowheads="1"/>
          </p:cNvSpPr>
          <p:nvPr/>
        </p:nvSpPr>
        <p:spPr bwMode="auto">
          <a:xfrm rot="5183809">
            <a:off x="6511131" y="1870870"/>
            <a:ext cx="2441575" cy="2265362"/>
          </a:xfrm>
          <a:prstGeom prst="curvedDownArrow">
            <a:avLst>
              <a:gd name="adj1" fmla="val 21556"/>
              <a:gd name="adj2" fmla="val 43111"/>
              <a:gd name="adj3" fmla="val 29486"/>
            </a:avLst>
          </a:prstGeom>
          <a:gradFill rotWithShape="1">
            <a:gsLst>
              <a:gs pos="0">
                <a:srgbClr val="F7B43B"/>
              </a:gs>
              <a:gs pos="100000">
                <a:srgbClr val="FF3300"/>
              </a:gs>
            </a:gsLst>
            <a:path path="rect">
              <a:fillToRect l="50000" t="50000" r="50000" b="50000"/>
            </a:path>
          </a:gradFill>
          <a:ln w="9525">
            <a:solidFill>
              <a:schemeClr val="tx1"/>
            </a:solidFill>
            <a:miter lim="800000"/>
            <a:headEnd/>
            <a:tailEnd/>
          </a:ln>
        </p:spPr>
        <p:txBody>
          <a:bodyPr wrap="none" anchor="ctr"/>
          <a:lstStyle/>
          <a:p>
            <a:pPr eaLnBrk="0" hangingPunct="0"/>
            <a:endParaRPr lang="en-US"/>
          </a:p>
        </p:txBody>
      </p:sp>
      <p:sp>
        <p:nvSpPr>
          <p:cNvPr id="6" name="Rectangle 2"/>
          <p:cNvSpPr txBox="1">
            <a:spLocks noChangeArrowheads="1"/>
          </p:cNvSpPr>
          <p:nvPr/>
        </p:nvSpPr>
        <p:spPr bwMode="auto">
          <a:xfrm>
            <a:off x="1424582" y="260647"/>
            <a:ext cx="5307658" cy="648073"/>
          </a:xfrm>
          <a:prstGeom prst="rect">
            <a:avLst/>
          </a:prstGeom>
          <a:solidFill>
            <a:srgbClr val="FFFFFF"/>
          </a:solidFill>
          <a:ln>
            <a:solidFill>
              <a:srgbClr val="000000"/>
            </a:solidFill>
            <a:miter lim="800000"/>
            <a:headEnd/>
            <a:tailEnd/>
          </a:ln>
        </p:spPr>
        <p:txBody>
          <a:bodyPr lIns="0" rIns="0" bIns="0" anchor="b"/>
          <a:lstStyle/>
          <a:p>
            <a:pPr lvl="0" algn="ctr"/>
            <a:r>
              <a:rPr lang="en-US" sz="3200" dirty="0" smtClean="0"/>
              <a:t>Broader Meaning</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3414"/>
                                        </p:tgtEl>
                                        <p:attrNameLst>
                                          <p:attrName>style.visibility</p:attrName>
                                        </p:attrNameLst>
                                      </p:cBhvr>
                                      <p:to>
                                        <p:strVal val="visible"/>
                                      </p:to>
                                    </p:set>
                                    <p:animEffect transition="in" filter="diamond(in)">
                                      <p:cBhvr>
                                        <p:cTn id="7" dur="2000"/>
                                        <p:tgtEl>
                                          <p:spTgt spid="273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73413"/>
                                        </p:tgtEl>
                                        <p:attrNameLst>
                                          <p:attrName>style.visibility</p:attrName>
                                        </p:attrNameLst>
                                      </p:cBhvr>
                                      <p:to>
                                        <p:strVal val="visible"/>
                                      </p:to>
                                    </p:set>
                                    <p:animEffect transition="in" filter="fade">
                                      <p:cBhvr>
                                        <p:cTn id="12" dur="2000"/>
                                        <p:tgtEl>
                                          <p:spTgt spid="273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3" grpId="0"/>
      <p:bldP spid="2734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p:cNvSpPr>
            <a:spLocks noChangeArrowheads="1"/>
          </p:cNvSpPr>
          <p:nvPr/>
        </p:nvSpPr>
        <p:spPr bwMode="auto">
          <a:xfrm>
            <a:off x="360362" y="1412775"/>
            <a:ext cx="7740030" cy="4965799"/>
          </a:xfrm>
          <a:prstGeom prst="horizontalScroll">
            <a:avLst>
              <a:gd name="adj" fmla="val 12500"/>
            </a:avLst>
          </a:prstGeom>
          <a:solidFill>
            <a:srgbClr val="009999"/>
          </a:solidFill>
          <a:ln w="9525">
            <a:solidFill>
              <a:schemeClr val="tx1"/>
            </a:solidFill>
            <a:round/>
            <a:headEnd/>
            <a:tailEnd/>
          </a:ln>
        </p:spPr>
        <p:txBody>
          <a:bodyPr wrap="none" anchor="ctr"/>
          <a:lstStyle/>
          <a:p>
            <a:pPr rtl="1" eaLnBrk="0" hangingPunct="0">
              <a:defRPr/>
            </a:pPr>
            <a:r>
              <a:rPr lang="en-US" sz="2800" b="1" dirty="0" smtClean="0">
                <a:solidFill>
                  <a:schemeClr val="bg1"/>
                </a:solidFill>
                <a:effectLst>
                  <a:outerShdw blurRad="38100" dist="38100" dir="2700000" algn="tl">
                    <a:srgbClr val="000000"/>
                  </a:outerShdw>
                </a:effectLst>
                <a:latin typeface="Arial" charset="0"/>
                <a:cs typeface="Arial" charset="0"/>
              </a:rPr>
              <a:t>There is also a need to acknowledge</a:t>
            </a:r>
          </a:p>
          <a:p>
            <a:pPr rtl="1" eaLnBrk="0" hangingPunct="0">
              <a:defRPr/>
            </a:pPr>
            <a:r>
              <a:rPr lang="en-US" sz="2800" b="1" dirty="0" smtClean="0">
                <a:solidFill>
                  <a:schemeClr val="bg1"/>
                </a:solidFill>
                <a:effectLst>
                  <a:outerShdw blurRad="38100" dist="38100" dir="2700000" algn="tl">
                    <a:srgbClr val="000000"/>
                  </a:outerShdw>
                </a:effectLst>
                <a:latin typeface="Arial" charset="0"/>
                <a:cs typeface="Arial" charset="0"/>
              </a:rPr>
              <a:t>the non-assessment related factors</a:t>
            </a:r>
          </a:p>
          <a:p>
            <a:pPr rtl="1" eaLnBrk="0" hangingPunct="0">
              <a:defRPr/>
            </a:pPr>
            <a:r>
              <a:rPr lang="en-US" sz="2800" b="1" dirty="0" smtClean="0">
                <a:solidFill>
                  <a:schemeClr val="bg1"/>
                </a:solidFill>
                <a:effectLst>
                  <a:outerShdw blurRad="38100" dist="38100" dir="2700000" algn="tl">
                    <a:srgbClr val="000000"/>
                  </a:outerShdw>
                </a:effectLst>
                <a:latin typeface="Arial" charset="0"/>
                <a:cs typeface="Arial" charset="0"/>
              </a:rPr>
              <a:t>like, social and technological </a:t>
            </a:r>
          </a:p>
          <a:p>
            <a:pPr rtl="1" eaLnBrk="0" hangingPunct="0">
              <a:defRPr/>
            </a:pPr>
            <a:r>
              <a:rPr lang="en-US" sz="2800" b="1" dirty="0" smtClean="0">
                <a:solidFill>
                  <a:schemeClr val="bg1"/>
                </a:solidFill>
                <a:effectLst>
                  <a:outerShdw blurRad="38100" dist="38100" dir="2700000" algn="tl">
                    <a:srgbClr val="000000"/>
                  </a:outerShdw>
                </a:effectLst>
                <a:latin typeface="Arial" charset="0"/>
                <a:cs typeface="Arial" charset="0"/>
              </a:rPr>
              <a:t>solutions, that could bring about change</a:t>
            </a:r>
          </a:p>
          <a:p>
            <a:pPr rtl="1" eaLnBrk="0" hangingPunct="0">
              <a:defRPr/>
            </a:pPr>
            <a:r>
              <a:rPr lang="en-US" sz="2800" b="1" dirty="0" smtClean="0">
                <a:solidFill>
                  <a:schemeClr val="bg1"/>
                </a:solidFill>
                <a:effectLst>
                  <a:outerShdw blurRad="38100" dist="38100" dir="2700000" algn="tl">
                    <a:srgbClr val="000000"/>
                  </a:outerShdw>
                </a:effectLst>
                <a:latin typeface="Arial" charset="0"/>
                <a:cs typeface="Arial" charset="0"/>
              </a:rPr>
              <a:t>In the issue areas </a:t>
            </a:r>
          </a:p>
          <a:p>
            <a:pPr rtl="1" eaLnBrk="0" hangingPunct="0">
              <a:defRPr/>
            </a:pPr>
            <a:endParaRPr lang="en-US" sz="2800" b="1" dirty="0" smtClean="0">
              <a:solidFill>
                <a:srgbClr val="000066"/>
              </a:solidFill>
              <a:effectLst>
                <a:outerShdw blurRad="38100" dist="38100" dir="2700000" algn="tl">
                  <a:srgbClr val="000000"/>
                </a:outerShdw>
              </a:effectLst>
              <a:latin typeface="Times New Roman" pitchFamily="18" charset="0"/>
              <a:cs typeface="Times New Roman" pitchFamily="18" charset="0"/>
            </a:endParaRPr>
          </a:p>
          <a:p>
            <a:pPr rtl="1" eaLnBrk="0" hangingPunct="0">
              <a:defRPr/>
            </a:pPr>
            <a:endParaRPr lang="en-US" sz="2800" b="1" dirty="0">
              <a:solidFill>
                <a:srgbClr val="000066"/>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7" name="Rectangle 3"/>
          <p:cNvSpPr>
            <a:spLocks noGrp="1" noChangeArrowheads="1"/>
          </p:cNvSpPr>
          <p:nvPr>
            <p:ph type="body" sz="half" idx="1"/>
          </p:nvPr>
        </p:nvSpPr>
        <p:spPr>
          <a:xfrm>
            <a:off x="515938" y="1370013"/>
            <a:ext cx="4697412" cy="5199062"/>
          </a:xfrm>
        </p:spPr>
        <p:txBody>
          <a:bodyPr/>
          <a:lstStyle/>
          <a:p>
            <a:pPr algn="l" eaLnBrk="1" hangingPunct="1"/>
            <a:r>
              <a:rPr lang="en-US" sz="2400" dirty="0" smtClean="0"/>
              <a:t>Assessment is a social process, where scientists, policymakers, and other relevant actors collect data, conduct analyses, explain, discuss, learn, and interact with each other, regarding the assessment issues</a:t>
            </a:r>
          </a:p>
          <a:p>
            <a:pPr algn="l" eaLnBrk="1" hangingPunct="1"/>
            <a:r>
              <a:rPr lang="en-US" sz="2400" dirty="0" smtClean="0"/>
              <a:t>The process and not the product</a:t>
            </a:r>
            <a:endParaRPr lang="ar-BH" sz="2400" dirty="0" smtClean="0"/>
          </a:p>
          <a:p>
            <a:pPr algn="r" rtl="1" eaLnBrk="1" hangingPunct="1"/>
            <a:endParaRPr lang="ar-BH" sz="2400" dirty="0" smtClean="0"/>
          </a:p>
        </p:txBody>
      </p:sp>
      <p:pic>
        <p:nvPicPr>
          <p:cNvPr id="200708" name="Picture 4" descr="Abau Dhabi Round table"/>
          <p:cNvPicPr>
            <a:picLocks noChangeAspect="1" noChangeArrowheads="1"/>
          </p:cNvPicPr>
          <p:nvPr/>
        </p:nvPicPr>
        <p:blipFill>
          <a:blip r:embed="rId3" cstate="print"/>
          <a:srcRect/>
          <a:stretch>
            <a:fillRect/>
          </a:stretch>
        </p:blipFill>
        <p:spPr bwMode="auto">
          <a:xfrm>
            <a:off x="5402263" y="2032000"/>
            <a:ext cx="3417887" cy="2565400"/>
          </a:xfrm>
          <a:prstGeom prst="rect">
            <a:avLst/>
          </a:prstGeom>
          <a:noFill/>
          <a:ln w="9525">
            <a:noFill/>
            <a:miter lim="800000"/>
            <a:headEnd/>
            <a:tailEnd/>
          </a:ln>
        </p:spPr>
      </p:pic>
      <p:sp>
        <p:nvSpPr>
          <p:cNvPr id="5" name="Rectangle 2"/>
          <p:cNvSpPr txBox="1">
            <a:spLocks noChangeArrowheads="1"/>
          </p:cNvSpPr>
          <p:nvPr/>
        </p:nvSpPr>
        <p:spPr bwMode="auto">
          <a:xfrm>
            <a:off x="1403648" y="260648"/>
            <a:ext cx="5307658" cy="648073"/>
          </a:xfrm>
          <a:prstGeom prst="rect">
            <a:avLst/>
          </a:prstGeom>
          <a:solidFill>
            <a:srgbClr val="FFFFFF"/>
          </a:solidFill>
          <a:ln>
            <a:solidFill>
              <a:srgbClr val="000000"/>
            </a:solidFill>
            <a:miter lim="800000"/>
            <a:headEnd/>
            <a:tailEnd/>
          </a:ln>
        </p:spPr>
        <p:txBody>
          <a:bodyPr lIns="0" rIns="0" bIns="0" anchor="b"/>
          <a:lstStyle/>
          <a:p>
            <a:pPr lvl="0" algn="ctr"/>
            <a:r>
              <a:rPr lang="en-US" sz="3600" dirty="0" smtClean="0"/>
              <a:t>Helping Points</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500"/>
                                        <p:tgtEl>
                                          <p:spTgt spid="200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200708"/>
                                        </p:tgtEl>
                                        <p:attrNameLst>
                                          <p:attrName>style.visibility</p:attrName>
                                        </p:attrNameLst>
                                      </p:cBhvr>
                                      <p:to>
                                        <p:strVal val="visible"/>
                                      </p:to>
                                    </p:set>
                                    <p:anim calcmode="lin" valueType="num">
                                      <p:cBhvr>
                                        <p:cTn id="17" dur="1000" fill="hold"/>
                                        <p:tgtEl>
                                          <p:spTgt spid="200708"/>
                                        </p:tgtEl>
                                        <p:attrNameLst>
                                          <p:attrName>ppt_x</p:attrName>
                                        </p:attrNameLst>
                                      </p:cBhvr>
                                      <p:tavLst>
                                        <p:tav tm="0">
                                          <p:val>
                                            <p:strVal val="#ppt_x-.2"/>
                                          </p:val>
                                        </p:tav>
                                        <p:tav tm="100000">
                                          <p:val>
                                            <p:strVal val="#ppt_x"/>
                                          </p:val>
                                        </p:tav>
                                      </p:tavLst>
                                    </p:anim>
                                    <p:anim calcmode="lin" valueType="num">
                                      <p:cBhvr>
                                        <p:cTn id="18" dur="1000" fill="hold"/>
                                        <p:tgtEl>
                                          <p:spTgt spid="20070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00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p:txBody>
          <a:bodyPr/>
          <a:lstStyle/>
          <a:p>
            <a:pPr algn="l" eaLnBrk="1" hangingPunct="1"/>
            <a:r>
              <a:rPr lang="en-US" dirty="0" smtClean="0"/>
              <a:t>Potential users must view the assessment as: </a:t>
            </a:r>
            <a:endParaRPr lang="ar-BH" dirty="0" smtClean="0"/>
          </a:p>
          <a:p>
            <a:pPr lvl="1" algn="r" rtl="1" eaLnBrk="1" hangingPunct="1"/>
            <a:endParaRPr lang="ar-EG" dirty="0" smtClean="0"/>
          </a:p>
          <a:p>
            <a:pPr lvl="1" algn="l" eaLnBrk="1" hangingPunct="1"/>
            <a:r>
              <a:rPr lang="en-US" dirty="0" smtClean="0"/>
              <a:t>Addressing actual issues</a:t>
            </a:r>
          </a:p>
          <a:p>
            <a:pPr lvl="1" algn="l" eaLnBrk="1" hangingPunct="1"/>
            <a:r>
              <a:rPr lang="en-US" dirty="0" smtClean="0"/>
              <a:t>Legitimate </a:t>
            </a:r>
          </a:p>
          <a:p>
            <a:pPr lvl="1" algn="l" eaLnBrk="1" hangingPunct="1"/>
            <a:r>
              <a:rPr lang="en-US" dirty="0" smtClean="0"/>
              <a:t>Credible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1714500" y="214313"/>
            <a:ext cx="5400675" cy="725487"/>
          </a:xfrm>
          <a:prstGeom prst="rect">
            <a:avLst/>
          </a:prstGeom>
          <a:solidFill>
            <a:srgbClr val="FFFFFF"/>
          </a:solidFill>
          <a:ln>
            <a:solidFill>
              <a:srgbClr val="000000"/>
            </a:solidFill>
            <a:miter lim="800000"/>
            <a:headEnd/>
            <a:tailEnd/>
          </a:ln>
        </p:spPr>
        <p:txBody>
          <a:bodyPr lIns="0" rIns="0" bIns="0" anchor="b"/>
          <a:lstStyle/>
          <a:p>
            <a:pPr eaLnBrk="1" hangingPunct="1"/>
            <a:r>
              <a:rPr lang="en-US" smtClean="0"/>
              <a:t>Session at a Glance</a:t>
            </a:r>
          </a:p>
        </p:txBody>
      </p:sp>
      <p:sp>
        <p:nvSpPr>
          <p:cNvPr id="17411" name="Rectangle 3"/>
          <p:cNvSpPr>
            <a:spLocks noGrp="1" noChangeArrowheads="1"/>
          </p:cNvSpPr>
          <p:nvPr>
            <p:ph type="body" idx="4294967295"/>
          </p:nvPr>
        </p:nvSpPr>
        <p:spPr>
          <a:xfrm>
            <a:off x="468313" y="2420938"/>
            <a:ext cx="8229600" cy="2908300"/>
          </a:xfrm>
        </p:spPr>
        <p:txBody>
          <a:bodyPr/>
          <a:lstStyle/>
          <a:p>
            <a:pPr marL="273050" indent="-273050" eaLnBrk="1" hangingPunct="1">
              <a:buFontTx/>
              <a:buNone/>
            </a:pPr>
            <a:r>
              <a:rPr lang="en-US" smtClean="0">
                <a:solidFill>
                  <a:schemeClr val="bg2"/>
                </a:solidFill>
              </a:rPr>
              <a:t>Session 1: 	Introduction</a:t>
            </a:r>
          </a:p>
          <a:p>
            <a:pPr marL="273050" indent="-273050" eaLnBrk="1" hangingPunct="1">
              <a:buFontTx/>
              <a:buNone/>
            </a:pPr>
            <a:r>
              <a:rPr lang="en-US" smtClean="0"/>
              <a:t>Session 2: 	</a:t>
            </a:r>
            <a:r>
              <a:rPr lang="en-US" b="1" smtClean="0"/>
              <a:t>The Impact Process</a:t>
            </a:r>
          </a:p>
          <a:p>
            <a:pPr marL="273050" indent="-273050" eaLnBrk="1" hangingPunct="1">
              <a:buFontTx/>
              <a:buNone/>
            </a:pPr>
            <a:r>
              <a:rPr lang="en-US" smtClean="0">
                <a:solidFill>
                  <a:schemeClr val="bg2"/>
                </a:solidFill>
              </a:rPr>
              <a:t>Session 3: 	Building an Impact Strategy</a:t>
            </a:r>
          </a:p>
          <a:p>
            <a:pPr marL="273050" indent="-273050" eaLnBrk="1" hangingPunct="1">
              <a:buFontTx/>
              <a:buNone/>
            </a:pPr>
            <a:r>
              <a:rPr lang="en-US" smtClean="0">
                <a:solidFill>
                  <a:schemeClr val="bg2"/>
                </a:solidFill>
              </a:rPr>
              <a:t>Session 4: 	Implementing an Impact 				Strategy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1187450" y="333375"/>
            <a:ext cx="6027738" cy="523875"/>
          </a:xfrm>
          <a:prstGeom prst="rect">
            <a:avLst/>
          </a:prstGeom>
          <a:solidFill>
            <a:srgbClr val="FFFFFF"/>
          </a:solidFill>
          <a:ln>
            <a:solidFill>
              <a:srgbClr val="000000"/>
            </a:solidFill>
            <a:miter lim="800000"/>
            <a:headEnd/>
            <a:tailEnd/>
          </a:ln>
        </p:spPr>
        <p:txBody>
          <a:bodyPr lIns="0" rIns="0" bIns="0" anchor="b"/>
          <a:lstStyle/>
          <a:p>
            <a:pPr eaLnBrk="1" hangingPunct="1"/>
            <a:r>
              <a:rPr lang="en-US" sz="2700" smtClean="0"/>
              <a:t>The Impact Process</a:t>
            </a:r>
          </a:p>
        </p:txBody>
      </p:sp>
      <p:sp>
        <p:nvSpPr>
          <p:cNvPr id="18435" name="Rectangle 3"/>
          <p:cNvSpPr>
            <a:spLocks noGrp="1" noChangeArrowheads="1"/>
          </p:cNvSpPr>
          <p:nvPr>
            <p:ph type="body" idx="4294967295"/>
          </p:nvPr>
        </p:nvSpPr>
        <p:spPr>
          <a:xfrm>
            <a:off x="468313" y="1989138"/>
            <a:ext cx="8229600" cy="3413125"/>
          </a:xfrm>
        </p:spPr>
        <p:txBody>
          <a:bodyPr/>
          <a:lstStyle/>
          <a:p>
            <a:pPr marL="273050" indent="-273050" eaLnBrk="1" hangingPunct="1"/>
            <a:r>
              <a:rPr lang="en-US" smtClean="0"/>
              <a:t>What is an impact strategy?</a:t>
            </a:r>
          </a:p>
          <a:p>
            <a:pPr marL="273050" indent="-273050" eaLnBrk="1" hangingPunct="1">
              <a:buFontTx/>
              <a:buNone/>
            </a:pPr>
            <a:endParaRPr lang="en-US" smtClean="0"/>
          </a:p>
          <a:p>
            <a:pPr marL="273050" indent="-273050" eaLnBrk="1" hangingPunct="1"/>
            <a:r>
              <a:rPr lang="en-US" smtClean="0"/>
              <a:t>When do you prepare an impact strategy?</a:t>
            </a:r>
          </a:p>
          <a:p>
            <a:pPr marL="273050" indent="-273050" eaLnBrk="1" hangingPunct="1">
              <a:buFontTx/>
              <a:buNone/>
            </a:pPr>
            <a:endParaRPr lang="en-US" smtClean="0"/>
          </a:p>
          <a:p>
            <a:pPr marL="273050" indent="-273050" eaLnBrk="1" hangingPunct="1"/>
            <a:r>
              <a:rPr lang="en-US" smtClean="0"/>
              <a:t>Why would you need an impact strategy?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cstate="print"/>
          <a:srcRect b="7501"/>
          <a:stretch>
            <a:fillRect/>
          </a:stretch>
        </p:blipFill>
        <p:spPr bwMode="auto">
          <a:xfrm>
            <a:off x="4000500" y="1196975"/>
            <a:ext cx="5108575" cy="4902200"/>
          </a:xfrm>
          <a:prstGeom prst="rect">
            <a:avLst/>
          </a:prstGeom>
          <a:noFill/>
          <a:ln w="9525">
            <a:noFill/>
            <a:miter lim="800000"/>
            <a:headEnd/>
            <a:tailEnd/>
          </a:ln>
        </p:spPr>
      </p:pic>
      <p:sp>
        <p:nvSpPr>
          <p:cNvPr id="19458" name="Rectangle 2"/>
          <p:cNvSpPr>
            <a:spLocks noGrp="1" noChangeArrowheads="1"/>
          </p:cNvSpPr>
          <p:nvPr>
            <p:ph type="title" idx="4294967295"/>
          </p:nvPr>
        </p:nvSpPr>
        <p:spPr bwMode="auto">
          <a:xfrm>
            <a:off x="1071563" y="188640"/>
            <a:ext cx="6400800" cy="679152"/>
          </a:xfrm>
          <a:prstGeom prst="rect">
            <a:avLst/>
          </a:prstGeom>
          <a:solidFill>
            <a:srgbClr val="FFFFFF"/>
          </a:solidFill>
          <a:ln>
            <a:solidFill>
              <a:srgbClr val="000000"/>
            </a:solidFill>
            <a:miter lim="800000"/>
            <a:headEnd/>
            <a:tailEnd/>
          </a:ln>
        </p:spPr>
        <p:txBody>
          <a:bodyPr lIns="0" rIns="0" bIns="0" anchor="b"/>
          <a:lstStyle/>
          <a:p>
            <a:pPr eaLnBrk="1" hangingPunct="1"/>
            <a:r>
              <a:rPr lang="en-CA" sz="3200" dirty="0" smtClean="0"/>
              <a:t>What is an Impact Strategy?</a:t>
            </a:r>
            <a:endParaRPr lang="en-US" sz="3200" dirty="0" smtClean="0"/>
          </a:p>
        </p:txBody>
      </p:sp>
      <p:sp>
        <p:nvSpPr>
          <p:cNvPr id="19459" name="Rectangle 3"/>
          <p:cNvSpPr>
            <a:spLocks noGrp="1" noChangeArrowheads="1"/>
          </p:cNvSpPr>
          <p:nvPr>
            <p:ph type="body" idx="4294967295"/>
          </p:nvPr>
        </p:nvSpPr>
        <p:spPr>
          <a:xfrm>
            <a:off x="214313" y="1285875"/>
            <a:ext cx="3643312" cy="4941888"/>
          </a:xfrm>
        </p:spPr>
        <p:txBody>
          <a:bodyPr/>
          <a:lstStyle/>
          <a:p>
            <a:pPr marL="236538" indent="-236538" eaLnBrk="1" hangingPunct="1">
              <a:spcBef>
                <a:spcPct val="50000"/>
              </a:spcBef>
            </a:pPr>
            <a:r>
              <a:rPr lang="en-CA" sz="2400" smtClean="0"/>
              <a:t>An impact strategy consists of the steps you take to ensure that the work you do will lead to real progress on key issues or concerns. </a:t>
            </a:r>
          </a:p>
          <a:p>
            <a:pPr marL="236538" indent="-236538" eaLnBrk="1" hangingPunct="1">
              <a:spcBef>
                <a:spcPct val="50000"/>
              </a:spcBef>
            </a:pPr>
            <a:r>
              <a:rPr lang="en-CA" sz="2400" smtClean="0"/>
              <a:t>It is proactive in nature, and adaptive in a public policy environment where priorities of governments and citizens can shift and change.</a:t>
            </a:r>
            <a:endParaRPr lang="en-US" sz="2400" smtClean="0"/>
          </a:p>
        </p:txBody>
      </p:sp>
      <p:sp>
        <p:nvSpPr>
          <p:cNvPr id="19461" name="Text Box 5"/>
          <p:cNvSpPr txBox="1">
            <a:spLocks noChangeArrowheads="1"/>
          </p:cNvSpPr>
          <p:nvPr/>
        </p:nvSpPr>
        <p:spPr bwMode="auto">
          <a:xfrm>
            <a:off x="7021513" y="6237288"/>
            <a:ext cx="1871662" cy="304800"/>
          </a:xfrm>
          <a:prstGeom prst="rect">
            <a:avLst/>
          </a:prstGeom>
          <a:noFill/>
          <a:ln w="9525">
            <a:noFill/>
            <a:miter lim="800000"/>
            <a:headEnd/>
            <a:tailEnd/>
          </a:ln>
        </p:spPr>
        <p:txBody>
          <a:bodyPr>
            <a:spAutoFit/>
          </a:bodyPr>
          <a:lstStyle/>
          <a:p>
            <a:pPr>
              <a:spcBef>
                <a:spcPct val="50000"/>
              </a:spcBef>
            </a:pPr>
            <a:r>
              <a:rPr lang="en-US"/>
              <a:t>Source: IISD (2004)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1000125" y="214313"/>
            <a:ext cx="6615113" cy="571500"/>
          </a:xfrm>
          <a:prstGeom prst="rect">
            <a:avLst/>
          </a:prstGeom>
          <a:solidFill>
            <a:srgbClr val="FFFFFF"/>
          </a:solidFill>
          <a:ln>
            <a:solidFill>
              <a:srgbClr val="000000"/>
            </a:solidFill>
            <a:miter lim="800000"/>
            <a:headEnd/>
            <a:tailEnd/>
          </a:ln>
        </p:spPr>
        <p:txBody>
          <a:bodyPr lIns="0" rIns="0" bIns="0" anchor="b"/>
          <a:lstStyle/>
          <a:p>
            <a:pPr eaLnBrk="1" hangingPunct="1"/>
            <a:r>
              <a:rPr lang="en-US" sz="2400" dirty="0" smtClean="0"/>
              <a:t>When is it Prepared and Who Prepares it? </a:t>
            </a:r>
          </a:p>
        </p:txBody>
      </p:sp>
      <p:sp>
        <p:nvSpPr>
          <p:cNvPr id="20483" name="Rectangle 3"/>
          <p:cNvSpPr>
            <a:spLocks noGrp="1" noChangeArrowheads="1"/>
          </p:cNvSpPr>
          <p:nvPr>
            <p:ph type="body" idx="4294967295"/>
          </p:nvPr>
        </p:nvSpPr>
        <p:spPr>
          <a:xfrm>
            <a:off x="357188" y="1639342"/>
            <a:ext cx="8229600" cy="4525962"/>
          </a:xfrm>
        </p:spPr>
        <p:txBody>
          <a:bodyPr/>
          <a:lstStyle/>
          <a:p>
            <a:pPr marL="273050" indent="-273050" eaLnBrk="1" hangingPunct="1">
              <a:lnSpc>
                <a:spcPct val="80000"/>
              </a:lnSpc>
            </a:pPr>
            <a:r>
              <a:rPr lang="en-US" sz="2400" dirty="0" smtClean="0"/>
              <a:t>The impact strategy is initiated in the “institutional set-up” stage of the GEO process. It is formalized in the “scoping and design” stage, implemented in stages 4, 5 and 6, and regularly monitored, assessed </a:t>
            </a:r>
            <a:r>
              <a:rPr lang="en-US" sz="2400" dirty="0" smtClean="0"/>
              <a:t>and </a:t>
            </a:r>
            <a:r>
              <a:rPr lang="en-US" sz="2400" dirty="0" smtClean="0"/>
              <a:t>improved. </a:t>
            </a:r>
          </a:p>
          <a:p>
            <a:pPr marL="273050" indent="-273050" eaLnBrk="1" hangingPunct="1">
              <a:lnSpc>
                <a:spcPct val="80000"/>
              </a:lnSpc>
              <a:buFontTx/>
              <a:buNone/>
            </a:pPr>
            <a:endParaRPr lang="en-US" sz="2400" dirty="0" smtClean="0"/>
          </a:p>
          <a:p>
            <a:pPr marL="273050" indent="-273050" eaLnBrk="1" hangingPunct="1">
              <a:lnSpc>
                <a:spcPct val="80000"/>
              </a:lnSpc>
            </a:pPr>
            <a:r>
              <a:rPr lang="en-US" sz="2400" dirty="0" smtClean="0"/>
              <a:t>The manager of the GEO/EIA process is responsible for: </a:t>
            </a:r>
          </a:p>
          <a:p>
            <a:pPr marL="273050" indent="-273050" eaLnBrk="1" hangingPunct="1">
              <a:lnSpc>
                <a:spcPct val="80000"/>
              </a:lnSpc>
              <a:buFontTx/>
              <a:buNone/>
            </a:pPr>
            <a:endParaRPr lang="en-US" sz="2400" dirty="0" smtClean="0"/>
          </a:p>
          <a:p>
            <a:pPr marL="639763" lvl="1" indent="-246063" eaLnBrk="1" hangingPunct="1">
              <a:lnSpc>
                <a:spcPct val="80000"/>
              </a:lnSpc>
              <a:buFont typeface="Wingdings" pitchFamily="2" charset="2"/>
              <a:buChar char="Ø"/>
            </a:pPr>
            <a:r>
              <a:rPr lang="en-US" sz="1800" dirty="0" smtClean="0"/>
              <a:t>	Developing the strategy</a:t>
            </a:r>
          </a:p>
          <a:p>
            <a:pPr marL="639763" lvl="1" indent="-246063" eaLnBrk="1" hangingPunct="1">
              <a:lnSpc>
                <a:spcPct val="80000"/>
              </a:lnSpc>
              <a:buFont typeface="Wingdings" pitchFamily="2" charset="2"/>
              <a:buNone/>
            </a:pPr>
            <a:endParaRPr lang="en-US" sz="1800" dirty="0" smtClean="0"/>
          </a:p>
          <a:p>
            <a:pPr marL="639763" lvl="1" indent="-246063" eaLnBrk="1" hangingPunct="1">
              <a:lnSpc>
                <a:spcPct val="80000"/>
              </a:lnSpc>
              <a:buFont typeface="Wingdings" pitchFamily="2" charset="2"/>
              <a:buChar char="Ø"/>
            </a:pPr>
            <a:r>
              <a:rPr lang="en-US" sz="1800" dirty="0" smtClean="0"/>
              <a:t>	Implementing the strategy</a:t>
            </a:r>
          </a:p>
          <a:p>
            <a:pPr marL="639763" lvl="1" indent="-246063" eaLnBrk="1" hangingPunct="1">
              <a:lnSpc>
                <a:spcPct val="80000"/>
              </a:lnSpc>
              <a:buFont typeface="Wingdings" pitchFamily="2" charset="2"/>
              <a:buNone/>
            </a:pPr>
            <a:endParaRPr lang="en-US" sz="1800" dirty="0" smtClean="0"/>
          </a:p>
          <a:p>
            <a:pPr marL="639763" lvl="1" indent="-246063" eaLnBrk="1" hangingPunct="1">
              <a:lnSpc>
                <a:spcPct val="80000"/>
              </a:lnSpc>
              <a:buFont typeface="Wingdings" pitchFamily="2" charset="2"/>
              <a:buChar char="Ø"/>
            </a:pPr>
            <a:r>
              <a:rPr lang="en-US" sz="1800" dirty="0" smtClean="0"/>
              <a:t>	Monitoring performance on the strategy to ensure results are being achieved, and modifying or adjusting the strategy as needed.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1043608" y="214313"/>
            <a:ext cx="6408712" cy="571500"/>
          </a:xfrm>
          <a:prstGeom prst="rect">
            <a:avLst/>
          </a:prstGeom>
          <a:solidFill>
            <a:srgbClr val="FFFFFF"/>
          </a:solidFill>
          <a:ln>
            <a:solidFill>
              <a:srgbClr val="000000"/>
            </a:solidFill>
            <a:miter lim="800000"/>
            <a:headEnd/>
            <a:tailEnd/>
          </a:ln>
        </p:spPr>
        <p:txBody>
          <a:bodyPr lIns="0" rIns="0" bIns="0" anchor="b"/>
          <a:lstStyle/>
          <a:p>
            <a:pPr eaLnBrk="1" hangingPunct="1"/>
            <a:r>
              <a:rPr lang="es-ES" sz="2400" dirty="0" err="1" smtClean="0">
                <a:solidFill>
                  <a:schemeClr val="tx1"/>
                </a:solidFill>
              </a:rPr>
              <a:t>Stages</a:t>
            </a:r>
            <a:r>
              <a:rPr lang="es-ES" sz="2400" dirty="0" smtClean="0">
                <a:solidFill>
                  <a:schemeClr val="tx1"/>
                </a:solidFill>
              </a:rPr>
              <a:t> Of </a:t>
            </a:r>
            <a:r>
              <a:rPr lang="es-ES" sz="2400" dirty="0" err="1" smtClean="0">
                <a:solidFill>
                  <a:schemeClr val="tx1"/>
                </a:solidFill>
              </a:rPr>
              <a:t>The</a:t>
            </a:r>
            <a:r>
              <a:rPr lang="es-ES" sz="2400" dirty="0" smtClean="0">
                <a:solidFill>
                  <a:schemeClr val="tx1"/>
                </a:solidFill>
              </a:rPr>
              <a:t> GEO-</a:t>
            </a:r>
            <a:r>
              <a:rPr lang="es-ES" sz="2400" dirty="0" err="1" smtClean="0">
                <a:solidFill>
                  <a:schemeClr val="tx1"/>
                </a:solidFill>
              </a:rPr>
              <a:t>based</a:t>
            </a:r>
            <a:r>
              <a:rPr lang="es-ES" sz="2400" dirty="0" smtClean="0">
                <a:solidFill>
                  <a:schemeClr val="tx1"/>
                </a:solidFill>
              </a:rPr>
              <a:t> IEA </a:t>
            </a:r>
            <a:r>
              <a:rPr lang="es-ES" sz="2400" dirty="0" err="1" smtClean="0">
                <a:solidFill>
                  <a:schemeClr val="tx1"/>
                </a:solidFill>
              </a:rPr>
              <a:t>Process</a:t>
            </a:r>
            <a:endParaRPr lang="hu-HU" sz="2400" dirty="0" smtClean="0">
              <a:solidFill>
                <a:schemeClr val="tx1"/>
              </a:solidFill>
            </a:endParaRPr>
          </a:p>
        </p:txBody>
      </p:sp>
      <p:pic>
        <p:nvPicPr>
          <p:cNvPr id="21507" name="Picture 879"/>
          <p:cNvPicPr>
            <a:picLocks noChangeAspect="1" noChangeArrowheads="1"/>
          </p:cNvPicPr>
          <p:nvPr/>
        </p:nvPicPr>
        <p:blipFill>
          <a:blip r:embed="rId3" cstate="print"/>
          <a:srcRect/>
          <a:stretch>
            <a:fillRect/>
          </a:stretch>
        </p:blipFill>
        <p:spPr bwMode="auto">
          <a:xfrm>
            <a:off x="381000" y="1219200"/>
            <a:ext cx="83439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48"/>
          <p:cNvPicPr>
            <a:picLocks noChangeAspect="1" noChangeArrowheads="1"/>
          </p:cNvPicPr>
          <p:nvPr/>
        </p:nvPicPr>
        <p:blipFill>
          <a:blip r:embed="rId3" cstate="print"/>
          <a:srcRect/>
          <a:stretch>
            <a:fillRect/>
          </a:stretch>
        </p:blipFill>
        <p:spPr bwMode="auto">
          <a:xfrm>
            <a:off x="457200" y="1524000"/>
            <a:ext cx="8277225" cy="4924425"/>
          </a:xfrm>
          <a:prstGeom prst="rect">
            <a:avLst/>
          </a:prstGeom>
          <a:noFill/>
          <a:ln w="9525">
            <a:noFill/>
            <a:miter lim="800000"/>
            <a:headEnd/>
            <a:tailEnd/>
          </a:ln>
        </p:spPr>
      </p:pic>
      <p:sp>
        <p:nvSpPr>
          <p:cNvPr id="4" name="Rectangle 2"/>
          <p:cNvSpPr txBox="1">
            <a:spLocks noChangeArrowheads="1"/>
          </p:cNvSpPr>
          <p:nvPr/>
        </p:nvSpPr>
        <p:spPr bwMode="auto">
          <a:xfrm>
            <a:off x="1043608" y="214313"/>
            <a:ext cx="6408712" cy="571500"/>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0" cap="none" spc="0" normalizeH="0" baseline="0" noProof="0" smtClean="0">
                <a:ln>
                  <a:noFill/>
                </a:ln>
                <a:solidFill>
                  <a:schemeClr val="tx1"/>
                </a:solidFill>
                <a:effectLst/>
                <a:uLnTx/>
                <a:uFillTx/>
                <a:latin typeface="+mj-lt"/>
                <a:ea typeface="+mj-ea"/>
                <a:cs typeface="+mj-cs"/>
              </a:rPr>
              <a:t>Stages Of The GEO-based IEA Process</a:t>
            </a:r>
            <a:endParaRPr kumimoji="0" lang="hu-HU" sz="24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bwMode="auto">
          <a:xfrm>
            <a:off x="1000125" y="285750"/>
            <a:ext cx="6643688" cy="654050"/>
          </a:xfrm>
          <a:prstGeom prst="rect">
            <a:avLst/>
          </a:prstGeom>
          <a:ln>
            <a:headEnd/>
            <a:tailEnd/>
          </a:ln>
        </p:spPr>
        <p:style>
          <a:lnRef idx="2">
            <a:schemeClr val="dk1"/>
          </a:lnRef>
          <a:fillRef idx="1">
            <a:schemeClr val="lt1"/>
          </a:fillRef>
          <a:effectRef idx="0">
            <a:schemeClr val="dk1"/>
          </a:effectRef>
          <a:fontRef idx="minor">
            <a:schemeClr val="dk1"/>
          </a:fontRef>
        </p:style>
        <p:txBody>
          <a:bodyPr lIns="0" rIns="0" bIns="0" anchor="b"/>
          <a:lstStyle/>
          <a:p>
            <a:pPr eaLnBrk="1" hangingPunct="1">
              <a:defRPr/>
            </a:pPr>
            <a:r>
              <a:rPr lang="en-US" sz="3100" dirty="0" smtClean="0"/>
              <a:t>Session at a Glance</a:t>
            </a:r>
          </a:p>
        </p:txBody>
      </p:sp>
      <p:sp>
        <p:nvSpPr>
          <p:cNvPr id="5125" name="Content Placeholder 2"/>
          <p:cNvSpPr>
            <a:spLocks noGrp="1"/>
          </p:cNvSpPr>
          <p:nvPr>
            <p:ph idx="4294967295"/>
          </p:nvPr>
        </p:nvSpPr>
        <p:spPr/>
        <p:txBody>
          <a:bodyPr/>
          <a:lstStyle/>
          <a:p>
            <a:pPr marL="273050" indent="-273050" eaLnBrk="1" hangingPunct="1">
              <a:buFontTx/>
              <a:buNone/>
            </a:pPr>
            <a:r>
              <a:rPr lang="en-US" dirty="0" smtClean="0"/>
              <a:t> Session 1:     </a:t>
            </a:r>
            <a:r>
              <a:rPr lang="en-US" b="1" dirty="0" smtClean="0"/>
              <a:t>Introduction</a:t>
            </a:r>
          </a:p>
          <a:p>
            <a:pPr marL="273050" indent="-273050" eaLnBrk="1" hangingPunct="1">
              <a:buFontTx/>
              <a:buNone/>
            </a:pPr>
            <a:r>
              <a:rPr lang="en-US" dirty="0" smtClean="0"/>
              <a:t> Session 2:     The Impact Process</a:t>
            </a:r>
          </a:p>
          <a:p>
            <a:pPr marL="273050" indent="-273050" eaLnBrk="1" hangingPunct="1">
              <a:buFontTx/>
              <a:buNone/>
            </a:pPr>
            <a:r>
              <a:rPr lang="en-US" dirty="0" smtClean="0"/>
              <a:t> Session 3:     Building an Impact Strategy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bwMode="auto">
          <a:xfrm>
            <a:off x="1259632" y="285750"/>
            <a:ext cx="6192688" cy="471488"/>
          </a:xfrm>
          <a:prstGeom prst="rect">
            <a:avLst/>
          </a:prstGeom>
          <a:solidFill>
            <a:srgbClr val="FFFFFF"/>
          </a:solidFill>
          <a:ln>
            <a:solidFill>
              <a:srgbClr val="000000"/>
            </a:solidFill>
            <a:miter lim="800000"/>
            <a:headEnd/>
            <a:tailEnd/>
          </a:ln>
        </p:spPr>
        <p:txBody>
          <a:bodyPr lIns="0" rIns="0" bIns="0" anchor="b"/>
          <a:lstStyle/>
          <a:p>
            <a:pPr eaLnBrk="1" hangingPunct="1"/>
            <a:r>
              <a:rPr lang="en-US" sz="2700" dirty="0" smtClean="0"/>
              <a:t>Considerations for an Impact Strategy</a:t>
            </a:r>
            <a:endParaRPr lang="en-US" sz="3500" dirty="0" smtClean="0"/>
          </a:p>
        </p:txBody>
      </p:sp>
      <p:sp>
        <p:nvSpPr>
          <p:cNvPr id="23555" name="Rectangle 3"/>
          <p:cNvSpPr>
            <a:spLocks noGrp="1" noChangeArrowheads="1"/>
          </p:cNvSpPr>
          <p:nvPr>
            <p:ph type="body" idx="4294967295"/>
          </p:nvPr>
        </p:nvSpPr>
        <p:spPr>
          <a:xfrm>
            <a:off x="381000" y="1447800"/>
            <a:ext cx="8316913" cy="4933950"/>
          </a:xfrm>
        </p:spPr>
        <p:txBody>
          <a:bodyPr/>
          <a:lstStyle/>
          <a:p>
            <a:pPr marL="273050" indent="-273050" eaLnBrk="1" hangingPunct="1"/>
            <a:r>
              <a:rPr lang="en-US" sz="2400" smtClean="0"/>
              <a:t>Why has the assessment been mandated? </a:t>
            </a:r>
          </a:p>
          <a:p>
            <a:pPr marL="639763" lvl="1" indent="-246063" eaLnBrk="1" hangingPunct="1"/>
            <a:r>
              <a:rPr lang="en-US" sz="1800" smtClean="0"/>
              <a:t>What is the political and bureaucratic context in which it is taking place?</a:t>
            </a:r>
          </a:p>
          <a:p>
            <a:pPr marL="639763" lvl="1" indent="-246063" eaLnBrk="1" hangingPunct="1"/>
            <a:r>
              <a:rPr lang="en-US" sz="1800" smtClean="0"/>
              <a:t>How can you build bridges with those who might not be in favour of the process? It is important to learn who supports the findings and recommendations of the assessment.</a:t>
            </a:r>
          </a:p>
          <a:p>
            <a:pPr marL="639763" lvl="1" indent="-246063" eaLnBrk="1" hangingPunct="1">
              <a:buFontTx/>
              <a:buNone/>
            </a:pPr>
            <a:endParaRPr lang="en-US" sz="1800" smtClean="0"/>
          </a:p>
          <a:p>
            <a:pPr marL="273050" indent="-273050" eaLnBrk="1" hangingPunct="1"/>
            <a:r>
              <a:rPr lang="en-US" sz="2400" smtClean="0"/>
              <a:t>If SoE reports were prepared in the past, what happened to them? </a:t>
            </a:r>
          </a:p>
          <a:p>
            <a:pPr marL="639763" lvl="1" indent="-246063" eaLnBrk="1" hangingPunct="1"/>
            <a:r>
              <a:rPr lang="en-US" sz="1800" smtClean="0"/>
              <a:t>What priorities for action were recommended?</a:t>
            </a:r>
          </a:p>
          <a:p>
            <a:pPr marL="639763" lvl="1" indent="-246063" eaLnBrk="1" hangingPunct="1"/>
            <a:r>
              <a:rPr lang="en-US" sz="1800" smtClean="0"/>
              <a:t>How were they acted upon?</a:t>
            </a:r>
          </a:p>
          <a:p>
            <a:pPr marL="639763" lvl="1" indent="-246063" eaLnBrk="1" hangingPunct="1">
              <a:buFontTx/>
              <a:buNone/>
            </a:pPr>
            <a:endParaRPr lang="en-US" sz="1800" smtClean="0"/>
          </a:p>
          <a:p>
            <a:pPr marL="273050" indent="-273050" eaLnBrk="1" hangingPunct="1"/>
            <a:r>
              <a:rPr lang="en-US" sz="2400" smtClean="0"/>
              <a:t>Who is involved in the assessment process?</a:t>
            </a:r>
          </a:p>
          <a:p>
            <a:pPr marL="639763" lvl="1" indent="-246063" eaLnBrk="1" hangingPunct="1"/>
            <a:r>
              <a:rPr lang="en-US" sz="1800" smtClean="0"/>
              <a:t>Do participants add or detract legitimacy from the process?</a:t>
            </a:r>
          </a:p>
          <a:p>
            <a:pPr marL="273050" indent="-273050" eaLnBrk="1" hangingPunct="1">
              <a:buFontTx/>
              <a:buNone/>
            </a:pPr>
            <a:endParaRPr lang="en-U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4294967295"/>
          </p:nvPr>
        </p:nvSpPr>
        <p:spPr>
          <a:xfrm>
            <a:off x="468313" y="1700213"/>
            <a:ext cx="8229600" cy="4525962"/>
          </a:xfrm>
        </p:spPr>
        <p:txBody>
          <a:bodyPr/>
          <a:lstStyle/>
          <a:p>
            <a:pPr marL="273050" indent="-273050" eaLnBrk="1" hangingPunct="1"/>
            <a:r>
              <a:rPr lang="en-US" sz="3300" smtClean="0"/>
              <a:t>What is taking place in the current bureaucratic context that might:</a:t>
            </a:r>
          </a:p>
          <a:p>
            <a:pPr marL="639763" lvl="1" indent="-246063" eaLnBrk="1" hangingPunct="1"/>
            <a:r>
              <a:rPr lang="en-US" smtClean="0"/>
              <a:t>Prevent senior bureaucrats from supporting your findings</a:t>
            </a:r>
          </a:p>
          <a:p>
            <a:pPr marL="639763" lvl="1" indent="-246063" eaLnBrk="1" hangingPunct="1"/>
            <a:r>
              <a:rPr lang="en-US" smtClean="0"/>
              <a:t>Enable them to apply your findings in support of a certain agenda</a:t>
            </a:r>
          </a:p>
          <a:p>
            <a:pPr marL="639763" lvl="1" indent="-246063" eaLnBrk="1" hangingPunct="1">
              <a:buFontTx/>
              <a:buNone/>
            </a:pPr>
            <a:r>
              <a:rPr lang="en-US" sz="2600" smtClean="0"/>
              <a:t>What is taking place more generally in your country that might lead to a </a:t>
            </a:r>
            <a:r>
              <a:rPr lang="en-US" sz="2600" b="1" smtClean="0"/>
              <a:t>window of opportunity</a:t>
            </a:r>
            <a:r>
              <a:rPr lang="en-US" sz="2600" smtClean="0"/>
              <a:t>?</a:t>
            </a:r>
          </a:p>
        </p:txBody>
      </p:sp>
      <p:sp>
        <p:nvSpPr>
          <p:cNvPr id="4" name="Rectangle 2"/>
          <p:cNvSpPr txBox="1">
            <a:spLocks noChangeArrowheads="1"/>
          </p:cNvSpPr>
          <p:nvPr/>
        </p:nvSpPr>
        <p:spPr bwMode="auto">
          <a:xfrm>
            <a:off x="1187624" y="285750"/>
            <a:ext cx="6408712" cy="471488"/>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0" cap="none" spc="0" normalizeH="0" baseline="0" noProof="0" smtClean="0">
                <a:ln>
                  <a:noFill/>
                </a:ln>
                <a:solidFill>
                  <a:schemeClr val="tx2"/>
                </a:solidFill>
                <a:effectLst/>
                <a:uLnTx/>
                <a:uFillTx/>
                <a:latin typeface="+mj-lt"/>
                <a:ea typeface="+mj-ea"/>
                <a:cs typeface="+mj-cs"/>
              </a:rPr>
              <a:t>Considerations for an Impact Strategy</a:t>
            </a:r>
            <a:endParaRPr kumimoji="0" lang="en-US" sz="35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bwMode="auto">
          <a:xfrm>
            <a:off x="971600" y="285751"/>
            <a:ext cx="6643638" cy="550962"/>
          </a:xfrm>
          <a:prstGeom prst="rect">
            <a:avLst/>
          </a:prstGeom>
          <a:solidFill>
            <a:srgbClr val="FFFFFF"/>
          </a:solidFill>
          <a:ln>
            <a:solidFill>
              <a:srgbClr val="000000"/>
            </a:solidFill>
            <a:miter lim="800000"/>
            <a:headEnd/>
            <a:tailEnd/>
          </a:ln>
        </p:spPr>
        <p:txBody>
          <a:bodyPr lIns="0" rIns="0" bIns="0" anchor="b"/>
          <a:lstStyle/>
          <a:p>
            <a:r>
              <a:rPr lang="en-US" sz="2700" dirty="0" smtClean="0"/>
              <a:t>Considerations for an Impact Strategy</a:t>
            </a:r>
          </a:p>
        </p:txBody>
      </p:sp>
      <p:sp>
        <p:nvSpPr>
          <p:cNvPr id="25603" name="Rectangle 3"/>
          <p:cNvSpPr>
            <a:spLocks noGrp="1"/>
          </p:cNvSpPr>
          <p:nvPr>
            <p:ph type="body" idx="4294967295"/>
          </p:nvPr>
        </p:nvSpPr>
        <p:spPr>
          <a:xfrm>
            <a:off x="357188" y="1500188"/>
            <a:ext cx="8229600" cy="5000625"/>
          </a:xfrm>
        </p:spPr>
        <p:txBody>
          <a:bodyPr/>
          <a:lstStyle/>
          <a:p>
            <a:pPr marL="273050" indent="-273050"/>
            <a:r>
              <a:rPr lang="en-US" sz="2800" smtClean="0"/>
              <a:t>There are many ways to get a sense of the political and public environment in which your assessment is taking place:</a:t>
            </a:r>
          </a:p>
          <a:p>
            <a:pPr marL="273050" indent="-273050"/>
            <a:r>
              <a:rPr lang="en-US" sz="2400" b="1" smtClean="0"/>
              <a:t>Investigate </a:t>
            </a:r>
            <a:r>
              <a:rPr lang="en-US" sz="2400" smtClean="0"/>
              <a:t>with current/former bureaucrats their recollections about the process involved in securing the mandate to do the assessment.</a:t>
            </a:r>
            <a:endParaRPr lang="en-US" sz="2400" b="1" smtClean="0"/>
          </a:p>
          <a:p>
            <a:pPr marL="273050" indent="-273050"/>
            <a:r>
              <a:rPr lang="en-US" sz="2400" b="1" smtClean="0"/>
              <a:t>Review </a:t>
            </a:r>
            <a:r>
              <a:rPr lang="en-US" sz="2400" smtClean="0"/>
              <a:t>the relevant statutes and regulations that govern the            assessment process.</a:t>
            </a:r>
          </a:p>
          <a:p>
            <a:pPr marL="273050" indent="-273050"/>
            <a:r>
              <a:rPr lang="en-US" sz="2400" b="1" smtClean="0"/>
              <a:t>Monitor</a:t>
            </a:r>
            <a:r>
              <a:rPr lang="en-US" sz="2400" smtClean="0"/>
              <a:t> political and social coverage in the national media, what does it think worth reporting.</a:t>
            </a:r>
          </a:p>
          <a:p>
            <a:pPr marL="273050" indent="-273050"/>
            <a:r>
              <a:rPr lang="en-US" sz="2400" b="1" smtClean="0"/>
              <a:t>Attend</a:t>
            </a:r>
            <a:r>
              <a:rPr lang="en-US" sz="2400" smtClean="0"/>
              <a:t> meetings of NGOs and community based organizations to assess their priorities. </a:t>
            </a:r>
            <a:endParaRPr lang="en-US" sz="2400" b="1" smtClean="0"/>
          </a:p>
          <a:p>
            <a:pPr marL="273050" indent="-273050"/>
            <a:endParaRPr lang="en-US" sz="2400" b="1" smtClean="0"/>
          </a:p>
          <a:p>
            <a:pPr marL="273050" indent="-273050"/>
            <a:endParaRPr lang="en-US" sz="2400" b="1"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428625" y="1571625"/>
            <a:ext cx="8229600" cy="4525963"/>
          </a:xfrm>
        </p:spPr>
        <p:txBody>
          <a:bodyPr/>
          <a:lstStyle/>
          <a:p>
            <a:pPr marL="609600" indent="-609600" eaLnBrk="1" hangingPunct="1">
              <a:buFontTx/>
              <a:buNone/>
            </a:pPr>
            <a:r>
              <a:rPr lang="en-US" sz="2800" smtClean="0"/>
              <a:t>In groups of 3–4, discuss the context of a previous national assessment in your country. </a:t>
            </a:r>
          </a:p>
          <a:p>
            <a:pPr marL="609600" indent="-609600" eaLnBrk="1" hangingPunct="1">
              <a:buFontTx/>
              <a:buNone/>
            </a:pPr>
            <a:r>
              <a:rPr lang="en-US" sz="2800" b="1" smtClean="0"/>
              <a:t>A. </a:t>
            </a:r>
          </a:p>
          <a:p>
            <a:pPr marL="609600" indent="-609600" eaLnBrk="1" hangingPunct="1"/>
            <a:r>
              <a:rPr lang="en-CA" sz="2800" smtClean="0"/>
              <a:t>What was the context for previous assessments with which you are familiar? </a:t>
            </a:r>
          </a:p>
          <a:p>
            <a:pPr marL="609600" indent="-609600" eaLnBrk="1" hangingPunct="1"/>
            <a:r>
              <a:rPr lang="en-CA" sz="2800" smtClean="0"/>
              <a:t>Are you operating under a legal or policy mandate? </a:t>
            </a:r>
          </a:p>
          <a:p>
            <a:pPr marL="609600" indent="-609600" eaLnBrk="1" hangingPunct="1"/>
            <a:r>
              <a:rPr lang="en-CA" sz="2800" smtClean="0"/>
              <a:t>Are your assessments part of a larger program for government accountability?</a:t>
            </a:r>
            <a:r>
              <a:rPr lang="en-US" sz="2800" smtClean="0"/>
              <a:t> </a:t>
            </a:r>
          </a:p>
        </p:txBody>
      </p:sp>
      <p:sp>
        <p:nvSpPr>
          <p:cNvPr id="26627" name="Rectangle 5"/>
          <p:cNvSpPr>
            <a:spLocks noGrp="1" noChangeArrowheads="1"/>
          </p:cNvSpPr>
          <p:nvPr>
            <p:ph type="title" idx="4294967295"/>
          </p:nvPr>
        </p:nvSpPr>
        <p:spPr bwMode="auto">
          <a:xfrm>
            <a:off x="971600" y="188640"/>
            <a:ext cx="6529338" cy="714375"/>
          </a:xfrm>
          <a:prstGeom prst="rect">
            <a:avLst/>
          </a:prstGeom>
          <a:solidFill>
            <a:srgbClr val="FFFFFF"/>
          </a:solidFill>
          <a:ln>
            <a:solidFill>
              <a:srgbClr val="000000"/>
            </a:solidFill>
            <a:miter lim="800000"/>
            <a:headEnd/>
            <a:tailEnd/>
          </a:ln>
        </p:spPr>
        <p:txBody>
          <a:bodyPr lIns="0" rIns="0" bIns="0" anchor="b"/>
          <a:lstStyle/>
          <a:p>
            <a:pPr eaLnBrk="1" hangingPunct="1"/>
            <a:r>
              <a:rPr lang="en-US" sz="2400" dirty="0" smtClean="0"/>
              <a:t>Exercise: Setting the Stage for an Impact Strategy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928689" y="188640"/>
            <a:ext cx="6667648" cy="714375"/>
          </a:xfrm>
          <a:prstGeom prst="rect">
            <a:avLst/>
          </a:prstGeom>
          <a:solidFill>
            <a:srgbClr val="FFFFFF"/>
          </a:solidFill>
          <a:ln>
            <a:solidFill>
              <a:srgbClr val="000000"/>
            </a:solidFill>
            <a:miter lim="800000"/>
            <a:headEnd/>
            <a:tailEnd/>
          </a:ln>
        </p:spPr>
        <p:txBody>
          <a:bodyPr lIns="0" rIns="0" bIns="0" anchor="b"/>
          <a:lstStyle/>
          <a:p>
            <a:pPr eaLnBrk="1" hangingPunct="1"/>
            <a:r>
              <a:rPr lang="en-US" sz="2400" dirty="0" smtClean="0"/>
              <a:t>Exercise: Setting the Stage for an Impact Strategy</a:t>
            </a:r>
          </a:p>
        </p:txBody>
      </p:sp>
      <p:sp>
        <p:nvSpPr>
          <p:cNvPr id="27651" name="Rectangle 3"/>
          <p:cNvSpPr>
            <a:spLocks noGrp="1" noChangeArrowheads="1"/>
          </p:cNvSpPr>
          <p:nvPr>
            <p:ph type="body" idx="4294967295"/>
          </p:nvPr>
        </p:nvSpPr>
        <p:spPr>
          <a:xfrm>
            <a:off x="500063" y="1714500"/>
            <a:ext cx="8229600" cy="3600450"/>
          </a:xfrm>
        </p:spPr>
        <p:txBody>
          <a:bodyPr/>
          <a:lstStyle/>
          <a:p>
            <a:pPr marL="273050" indent="-273050" eaLnBrk="1" hangingPunct="1">
              <a:buFontTx/>
              <a:buNone/>
            </a:pPr>
            <a:r>
              <a:rPr lang="en-CA" b="1" smtClean="0"/>
              <a:t>B.</a:t>
            </a:r>
          </a:p>
          <a:p>
            <a:pPr marL="273050" indent="-273050" eaLnBrk="1" hangingPunct="1"/>
            <a:r>
              <a:rPr lang="en-CA" smtClean="0"/>
              <a:t>Why were your assessments mandated, directed or commissioned? </a:t>
            </a:r>
          </a:p>
          <a:p>
            <a:pPr marL="273050" indent="-273050" eaLnBrk="1" hangingPunct="1"/>
            <a:r>
              <a:rPr lang="en-CA" smtClean="0"/>
              <a:t>Were your assessments a high priority for your superiors? </a:t>
            </a:r>
          </a:p>
          <a:p>
            <a:pPr marL="273050" indent="-273050" eaLnBrk="1" hangingPunct="1"/>
            <a:r>
              <a:rPr lang="en-CA" smtClean="0"/>
              <a:t>What other things concern them?</a:t>
            </a:r>
            <a:r>
              <a:rPr lang="en-US"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bwMode="auto">
          <a:xfrm>
            <a:off x="1043608" y="188640"/>
            <a:ext cx="6480720" cy="720080"/>
          </a:xfrm>
          <a:prstGeom prst="rect">
            <a:avLst/>
          </a:prstGeom>
          <a:solidFill>
            <a:srgbClr val="FFFFFF"/>
          </a:solidFill>
          <a:ln>
            <a:solidFill>
              <a:srgbClr val="000000"/>
            </a:solidFill>
            <a:miter lim="800000"/>
            <a:headEnd/>
            <a:tailEnd/>
          </a:ln>
        </p:spPr>
        <p:txBody>
          <a:bodyPr lIns="0" rIns="0" bIns="0" anchor="b"/>
          <a:lstStyle/>
          <a:p>
            <a:pPr eaLnBrk="1" hangingPunct="1"/>
            <a:r>
              <a:rPr lang="en-US" sz="2400" dirty="0" smtClean="0"/>
              <a:t>Exercise: Setting the Stage for an Impact Strategy</a:t>
            </a:r>
          </a:p>
        </p:txBody>
      </p:sp>
      <p:sp>
        <p:nvSpPr>
          <p:cNvPr id="28675" name="Rectangle 3"/>
          <p:cNvSpPr>
            <a:spLocks noGrp="1" noChangeArrowheads="1"/>
          </p:cNvSpPr>
          <p:nvPr>
            <p:ph type="body" idx="4294967295"/>
          </p:nvPr>
        </p:nvSpPr>
        <p:spPr>
          <a:xfrm>
            <a:off x="539750" y="2205038"/>
            <a:ext cx="8229600" cy="1973262"/>
          </a:xfrm>
        </p:spPr>
        <p:txBody>
          <a:bodyPr/>
          <a:lstStyle/>
          <a:p>
            <a:pPr marL="273050" indent="-273050" eaLnBrk="1" hangingPunct="1">
              <a:buFontTx/>
              <a:buNone/>
            </a:pPr>
            <a:r>
              <a:rPr lang="en-CA" b="1" smtClean="0"/>
              <a:t>C. </a:t>
            </a:r>
            <a:r>
              <a:rPr lang="en-CA" smtClean="0"/>
              <a:t>How did/will higher-level decision-makers use  your findings?</a:t>
            </a: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bwMode="auto">
          <a:xfrm>
            <a:off x="971600" y="214313"/>
            <a:ext cx="6624736" cy="714375"/>
          </a:xfrm>
          <a:prstGeom prst="rect">
            <a:avLst/>
          </a:prstGeom>
          <a:solidFill>
            <a:srgbClr val="FFFFFF"/>
          </a:solidFill>
          <a:ln>
            <a:solidFill>
              <a:srgbClr val="000000"/>
            </a:solidFill>
            <a:miter lim="800000"/>
            <a:headEnd/>
            <a:tailEnd/>
          </a:ln>
        </p:spPr>
        <p:txBody>
          <a:bodyPr lIns="0" rIns="0" bIns="0" anchor="b"/>
          <a:lstStyle/>
          <a:p>
            <a:pPr eaLnBrk="1" hangingPunct="1"/>
            <a:r>
              <a:rPr lang="en-US" sz="2800" dirty="0" smtClean="0"/>
              <a:t>Understanding Issue Attention Cycles</a:t>
            </a:r>
          </a:p>
        </p:txBody>
      </p:sp>
      <p:sp>
        <p:nvSpPr>
          <p:cNvPr id="29699" name="Rectangle 3"/>
          <p:cNvSpPr>
            <a:spLocks noGrp="1" noChangeArrowheads="1"/>
          </p:cNvSpPr>
          <p:nvPr>
            <p:ph type="body" idx="4294967295"/>
          </p:nvPr>
        </p:nvSpPr>
        <p:spPr>
          <a:xfrm>
            <a:off x="428625" y="1714500"/>
            <a:ext cx="8229600" cy="4525963"/>
          </a:xfrm>
        </p:spPr>
        <p:txBody>
          <a:bodyPr/>
          <a:lstStyle/>
          <a:p>
            <a:pPr marL="0" indent="0" eaLnBrk="1" hangingPunct="1">
              <a:buFontTx/>
              <a:buNone/>
            </a:pPr>
            <a:r>
              <a:rPr lang="en-US" sz="2800" smtClean="0"/>
              <a:t>Understanding what the </a:t>
            </a:r>
            <a:r>
              <a:rPr lang="en-US" sz="2800" b="1" smtClean="0"/>
              <a:t>issue attention cycles</a:t>
            </a:r>
            <a:r>
              <a:rPr lang="en-US" sz="2800" smtClean="0"/>
              <a:t> are will help in choosing actors to engage with and when to engage them. </a:t>
            </a:r>
          </a:p>
          <a:p>
            <a:pPr marL="0" indent="0" eaLnBrk="1" hangingPunct="1">
              <a:buFontTx/>
              <a:buNone/>
            </a:pPr>
            <a:endParaRPr lang="en-US" sz="2800" smtClean="0"/>
          </a:p>
          <a:p>
            <a:pPr marL="1236663" lvl="2" indent="-246063" eaLnBrk="1" hangingPunct="1">
              <a:buFont typeface="Wingdings" pitchFamily="2" charset="2"/>
              <a:buChar char="Ø"/>
            </a:pPr>
            <a:r>
              <a:rPr lang="en-US" smtClean="0"/>
              <a:t>   What is on the public, political and   bureaucratic radar screen?</a:t>
            </a:r>
          </a:p>
          <a:p>
            <a:pPr marL="1236663" lvl="2" indent="-246063" eaLnBrk="1" hangingPunct="1">
              <a:buFont typeface="Wingdings" pitchFamily="2" charset="2"/>
              <a:buChar char="Ø"/>
            </a:pPr>
            <a:endParaRPr lang="en-US" smtClean="0"/>
          </a:p>
          <a:p>
            <a:pPr marL="1236663" lvl="2" indent="-246063" eaLnBrk="1" hangingPunct="1">
              <a:buFont typeface="Wingdings" pitchFamily="2" charset="2"/>
              <a:buChar char="Ø"/>
            </a:pPr>
            <a:r>
              <a:rPr lang="en-US" smtClean="0"/>
              <a:t>   Where will new information and 	 recommendations for action be most useful?</a:t>
            </a:r>
            <a:endParaRPr lang="en-US" sz="1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428625" y="1571625"/>
            <a:ext cx="8229600" cy="4525963"/>
          </a:xfrm>
        </p:spPr>
        <p:txBody>
          <a:bodyPr/>
          <a:lstStyle/>
          <a:p>
            <a:pPr marL="273050" indent="-273050" eaLnBrk="1" hangingPunct="1">
              <a:lnSpc>
                <a:spcPct val="90000"/>
              </a:lnSpc>
            </a:pPr>
            <a:endParaRPr lang="en-CA" sz="2400" dirty="0" smtClean="0"/>
          </a:p>
          <a:p>
            <a:pPr marL="273050" indent="-273050" eaLnBrk="1" hangingPunct="1">
              <a:lnSpc>
                <a:spcPct val="90000"/>
              </a:lnSpc>
            </a:pPr>
            <a:r>
              <a:rPr lang="en-CA" sz="2400" dirty="0" smtClean="0"/>
              <a:t>In</a:t>
            </a:r>
            <a:r>
              <a:rPr lang="en-CA" sz="2400" b="1" dirty="0" smtClean="0"/>
              <a:t> West Asia Region </a:t>
            </a:r>
            <a:r>
              <a:rPr lang="en-CA" sz="2400" dirty="0" smtClean="0"/>
              <a:t>as well</a:t>
            </a:r>
            <a:r>
              <a:rPr lang="en-CA" sz="2400" b="1" dirty="0" smtClean="0"/>
              <a:t> </a:t>
            </a:r>
            <a:r>
              <a:rPr lang="en-CA" sz="2400" dirty="0" smtClean="0"/>
              <a:t>as other regions the </a:t>
            </a:r>
            <a:r>
              <a:rPr lang="en-CA" sz="2400" b="1" dirty="0" smtClean="0"/>
              <a:t>social attention</a:t>
            </a:r>
            <a:r>
              <a:rPr lang="en-CA" sz="2400" dirty="0" smtClean="0"/>
              <a:t> to global environmental risks has tended to </a:t>
            </a:r>
            <a:r>
              <a:rPr lang="en-CA" sz="2400" b="1" dirty="0" smtClean="0"/>
              <a:t>lag</a:t>
            </a:r>
            <a:r>
              <a:rPr lang="en-CA" sz="2400" dirty="0" smtClean="0"/>
              <a:t> years and even decades behind scientific and technical developments. </a:t>
            </a:r>
          </a:p>
          <a:p>
            <a:pPr marL="273050" indent="-273050" eaLnBrk="1" hangingPunct="1">
              <a:lnSpc>
                <a:spcPct val="90000"/>
              </a:lnSpc>
              <a:buFontTx/>
              <a:buNone/>
            </a:pPr>
            <a:endParaRPr lang="en-CA" sz="2400" dirty="0" smtClean="0"/>
          </a:p>
          <a:p>
            <a:pPr marL="273050" indent="-273050" eaLnBrk="1" hangingPunct="1">
              <a:lnSpc>
                <a:spcPct val="90000"/>
              </a:lnSpc>
            </a:pPr>
            <a:r>
              <a:rPr lang="en-CA" sz="2400" dirty="0" smtClean="0"/>
              <a:t>A cycle can </a:t>
            </a:r>
            <a:r>
              <a:rPr lang="en-CA" sz="2400" b="1" dirty="0" smtClean="0"/>
              <a:t>rise relatively rapidly</a:t>
            </a:r>
            <a:r>
              <a:rPr lang="en-CA" sz="2400" dirty="0" smtClean="0"/>
              <a:t>, remain high for a short period of time, and then drop off again.</a:t>
            </a:r>
          </a:p>
          <a:p>
            <a:pPr marL="273050" indent="-273050" eaLnBrk="1" hangingPunct="1">
              <a:lnSpc>
                <a:spcPct val="90000"/>
              </a:lnSpc>
              <a:buFontTx/>
              <a:buNone/>
            </a:pPr>
            <a:endParaRPr lang="en-CA" sz="2400" dirty="0" smtClean="0"/>
          </a:p>
          <a:p>
            <a:pPr marL="273050" indent="-273050" eaLnBrk="1" hangingPunct="1">
              <a:lnSpc>
                <a:spcPct val="90000"/>
              </a:lnSpc>
            </a:pPr>
            <a:r>
              <a:rPr lang="en-CA" sz="2400" dirty="0" smtClean="0"/>
              <a:t>In other cases, </a:t>
            </a:r>
            <a:r>
              <a:rPr lang="en-CA" sz="2400" b="1" dirty="0" smtClean="0"/>
              <a:t>there may be two cycles</a:t>
            </a:r>
            <a:r>
              <a:rPr lang="en-CA" sz="2400" dirty="0" smtClean="0"/>
              <a:t> for a specific issue. </a:t>
            </a:r>
            <a:endParaRPr lang="en-US" sz="2400" dirty="0" smtClean="0"/>
          </a:p>
        </p:txBody>
      </p:sp>
      <p:sp>
        <p:nvSpPr>
          <p:cNvPr id="4" name="Rectangle 2"/>
          <p:cNvSpPr txBox="1">
            <a:spLocks noChangeArrowheads="1"/>
          </p:cNvSpPr>
          <p:nvPr/>
        </p:nvSpPr>
        <p:spPr bwMode="auto">
          <a:xfrm>
            <a:off x="971600" y="214313"/>
            <a:ext cx="6624736" cy="714375"/>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chemeClr val="tx2"/>
                </a:solidFill>
                <a:effectLst/>
                <a:uLnTx/>
                <a:uFillTx/>
                <a:latin typeface="+mj-lt"/>
                <a:ea typeface="+mj-ea"/>
                <a:cs typeface="+mj-cs"/>
              </a:rPr>
              <a:t>Understanding Issue Attention Cycles</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1071563" y="214313"/>
            <a:ext cx="6524773" cy="633412"/>
          </a:xfrm>
          <a:prstGeom prst="rect">
            <a:avLst/>
          </a:prstGeom>
          <a:solidFill>
            <a:srgbClr val="FFFFFF"/>
          </a:solidFill>
          <a:ln>
            <a:solidFill>
              <a:srgbClr val="000000"/>
            </a:solidFill>
            <a:miter lim="800000"/>
            <a:headEnd/>
            <a:tailEnd/>
          </a:ln>
        </p:spPr>
        <p:txBody>
          <a:bodyPr lIns="0" rIns="0" bIns="0" anchor="b"/>
          <a:lstStyle/>
          <a:p>
            <a:pPr eaLnBrk="1" hangingPunct="1"/>
            <a:r>
              <a:rPr lang="en-US" sz="2700" dirty="0" smtClean="0"/>
              <a:t>Three Phases of Issue Development</a:t>
            </a:r>
          </a:p>
        </p:txBody>
      </p:sp>
      <p:sp>
        <p:nvSpPr>
          <p:cNvPr id="31747" name="Rectangle 3"/>
          <p:cNvSpPr>
            <a:spLocks noGrp="1" noChangeArrowheads="1"/>
          </p:cNvSpPr>
          <p:nvPr>
            <p:ph type="body" idx="4294967295"/>
          </p:nvPr>
        </p:nvSpPr>
        <p:spPr>
          <a:xfrm>
            <a:off x="0" y="1500188"/>
            <a:ext cx="8915400" cy="4465637"/>
          </a:xfrm>
        </p:spPr>
        <p:txBody>
          <a:bodyPr/>
          <a:lstStyle/>
          <a:p>
            <a:pPr marL="273050" indent="-273050" eaLnBrk="1" hangingPunct="1">
              <a:buFontTx/>
              <a:buNone/>
            </a:pPr>
            <a:r>
              <a:rPr lang="en-US" sz="2400" b="1" smtClean="0"/>
              <a:t>Phase 1: </a:t>
            </a:r>
          </a:p>
          <a:p>
            <a:pPr marL="273050" indent="-273050" eaLnBrk="1" hangingPunct="1"/>
            <a:r>
              <a:rPr lang="en-US" sz="2400" b="1" smtClean="0"/>
              <a:t>G</a:t>
            </a:r>
            <a:r>
              <a:rPr lang="en-CA" sz="2400" b="1" smtClean="0"/>
              <a:t>radual build-up</a:t>
            </a:r>
            <a:r>
              <a:rPr lang="en-CA" sz="2400" smtClean="0"/>
              <a:t> of scientific and analytic capacity through research, monitoring and assessment activities. </a:t>
            </a:r>
          </a:p>
          <a:p>
            <a:pPr marL="273050" indent="-273050" eaLnBrk="1" hangingPunct="1">
              <a:buFontTx/>
              <a:buNone/>
            </a:pPr>
            <a:endParaRPr lang="en-CA" sz="2400" smtClean="0"/>
          </a:p>
          <a:p>
            <a:pPr marL="273050" indent="-273050" eaLnBrk="1" hangingPunct="1"/>
            <a:r>
              <a:rPr lang="en-CA" sz="2400" smtClean="0"/>
              <a:t>Over a long period; characterized by </a:t>
            </a:r>
            <a:r>
              <a:rPr lang="en-CA" sz="2400" b="1" smtClean="0"/>
              <a:t>relatively low public attention, </a:t>
            </a:r>
            <a:r>
              <a:rPr lang="en-CA" sz="2400" smtClean="0"/>
              <a:t>society's capacity to address new issues gradually accumulates. </a:t>
            </a:r>
          </a:p>
          <a:p>
            <a:pPr marL="273050" indent="-273050" eaLnBrk="1" hangingPunct="1">
              <a:buFontTx/>
              <a:buNone/>
            </a:pPr>
            <a:endParaRPr lang="en-CA" sz="2400" smtClean="0"/>
          </a:p>
          <a:p>
            <a:pPr marL="273050" indent="-273050" eaLnBrk="1" hangingPunct="1"/>
            <a:r>
              <a:rPr lang="en-CA" sz="2400" smtClean="0"/>
              <a:t>It is </a:t>
            </a:r>
            <a:r>
              <a:rPr lang="en-CA" sz="2400" b="1" smtClean="0"/>
              <a:t>unlikely that new institutions will become involved</a:t>
            </a:r>
            <a:r>
              <a:rPr lang="en-CA" sz="2400" smtClean="0"/>
              <a:t> to a major extent with the issue.</a:t>
            </a:r>
            <a:r>
              <a:rPr lang="en-US" sz="240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228600" y="1676400"/>
            <a:ext cx="8001000" cy="4819650"/>
          </a:xfrm>
        </p:spPr>
        <p:txBody>
          <a:bodyPr/>
          <a:lstStyle/>
          <a:p>
            <a:pPr marL="273050" indent="-273050" eaLnBrk="1" hangingPunct="1">
              <a:lnSpc>
                <a:spcPct val="90000"/>
              </a:lnSpc>
              <a:buFontTx/>
              <a:buNone/>
            </a:pPr>
            <a:r>
              <a:rPr lang="en-US" sz="2800" b="1" smtClean="0"/>
              <a:t>Phase 2:</a:t>
            </a:r>
          </a:p>
          <a:p>
            <a:pPr marL="273050" indent="-273050" eaLnBrk="1" hangingPunct="1">
              <a:lnSpc>
                <a:spcPct val="90000"/>
              </a:lnSpc>
            </a:pPr>
            <a:r>
              <a:rPr lang="en-CA" sz="2800" b="1" smtClean="0"/>
              <a:t>Rapid rise in public attention, </a:t>
            </a:r>
            <a:r>
              <a:rPr lang="en-CA" sz="2800" smtClean="0"/>
              <a:t>a renegotiation of leadership, and an emergent need for new institutions.  </a:t>
            </a:r>
          </a:p>
          <a:p>
            <a:pPr marL="273050" indent="-273050" eaLnBrk="1" hangingPunct="1">
              <a:lnSpc>
                <a:spcPct val="90000"/>
              </a:lnSpc>
              <a:buFontTx/>
              <a:buNone/>
            </a:pPr>
            <a:endParaRPr lang="en-CA" sz="2800" smtClean="0"/>
          </a:p>
          <a:p>
            <a:pPr marL="273050" indent="-273050" eaLnBrk="1" hangingPunct="1">
              <a:lnSpc>
                <a:spcPct val="90000"/>
              </a:lnSpc>
            </a:pPr>
            <a:r>
              <a:rPr lang="en-CA" sz="2800" smtClean="0"/>
              <a:t>The </a:t>
            </a:r>
            <a:r>
              <a:rPr lang="en-CA" sz="2800" b="1" smtClean="0"/>
              <a:t>need for coalitions of actors to push the issue forward </a:t>
            </a:r>
            <a:r>
              <a:rPr lang="en-CA" sz="2800" smtClean="0"/>
              <a:t>becomes recognized. </a:t>
            </a:r>
          </a:p>
          <a:p>
            <a:pPr marL="273050" indent="-273050" eaLnBrk="1" hangingPunct="1">
              <a:lnSpc>
                <a:spcPct val="90000"/>
              </a:lnSpc>
            </a:pPr>
            <a:endParaRPr lang="en-CA" sz="2800" smtClean="0"/>
          </a:p>
          <a:p>
            <a:pPr marL="273050" indent="-273050" eaLnBrk="1" hangingPunct="1">
              <a:lnSpc>
                <a:spcPct val="90000"/>
              </a:lnSpc>
            </a:pPr>
            <a:r>
              <a:rPr lang="en-CA" sz="2800" b="1" smtClean="0"/>
              <a:t>Coalition building</a:t>
            </a:r>
            <a:r>
              <a:rPr lang="en-CA" sz="2800" smtClean="0"/>
              <a:t> is encouraged over increased participation by individual or isolated groups of actors.</a:t>
            </a:r>
            <a:endParaRPr lang="en-US" sz="2800" smtClean="0"/>
          </a:p>
        </p:txBody>
      </p:sp>
      <p:sp>
        <p:nvSpPr>
          <p:cNvPr id="4" name="Rectangle 2"/>
          <p:cNvSpPr txBox="1">
            <a:spLocks noChangeArrowheads="1"/>
          </p:cNvSpPr>
          <p:nvPr/>
        </p:nvSpPr>
        <p:spPr bwMode="auto">
          <a:xfrm>
            <a:off x="1071563" y="214313"/>
            <a:ext cx="6524773" cy="633412"/>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0" cap="none" spc="0" normalizeH="0" baseline="0" noProof="0" smtClean="0">
                <a:ln>
                  <a:noFill/>
                </a:ln>
                <a:solidFill>
                  <a:schemeClr val="tx2"/>
                </a:solidFill>
                <a:effectLst/>
                <a:uLnTx/>
                <a:uFillTx/>
                <a:latin typeface="+mj-lt"/>
                <a:ea typeface="+mj-ea"/>
                <a:cs typeface="+mj-cs"/>
              </a:rPr>
              <a:t>Three Phases of Issue Development</a:t>
            </a:r>
            <a:endParaRPr kumimoji="0" lang="en-US" sz="27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bwMode="auto">
          <a:xfrm>
            <a:off x="1143000" y="285750"/>
            <a:ext cx="6472238" cy="582613"/>
          </a:xfrm>
          <a:prstGeom prst="rect">
            <a:avLst/>
          </a:prstGeom>
          <a:ln>
            <a:headEnd/>
            <a:tailEnd/>
          </a:ln>
        </p:spPr>
        <p:style>
          <a:lnRef idx="2">
            <a:schemeClr val="dk1"/>
          </a:lnRef>
          <a:fillRef idx="1">
            <a:schemeClr val="lt1"/>
          </a:fillRef>
          <a:effectRef idx="0">
            <a:schemeClr val="dk1"/>
          </a:effectRef>
          <a:fontRef idx="minor">
            <a:schemeClr val="dk1"/>
          </a:fontRef>
        </p:style>
        <p:txBody>
          <a:bodyPr lIns="0" rIns="0" bIns="0" anchor="b"/>
          <a:lstStyle/>
          <a:p>
            <a:pPr algn="l" eaLnBrk="1" hangingPunct="1">
              <a:defRPr/>
            </a:pPr>
            <a:r>
              <a:rPr lang="en-US" sz="4000" smtClean="0"/>
              <a:t>               </a:t>
            </a:r>
            <a:r>
              <a:rPr lang="en-US" sz="3100" smtClean="0"/>
              <a:t/>
            </a:r>
            <a:br>
              <a:rPr lang="en-US" sz="3100" smtClean="0"/>
            </a:br>
            <a:r>
              <a:rPr lang="en-US" sz="3100" smtClean="0"/>
              <a:t>                    OVERVIEW</a:t>
            </a:r>
          </a:p>
        </p:txBody>
      </p:sp>
      <p:sp>
        <p:nvSpPr>
          <p:cNvPr id="6149" name="Rectangle 3"/>
          <p:cNvSpPr>
            <a:spLocks noGrp="1"/>
          </p:cNvSpPr>
          <p:nvPr>
            <p:ph type="body" idx="4294967295"/>
          </p:nvPr>
        </p:nvSpPr>
        <p:spPr>
          <a:xfrm>
            <a:off x="428625" y="1600200"/>
            <a:ext cx="8258175" cy="4900613"/>
          </a:xfrm>
        </p:spPr>
        <p:txBody>
          <a:bodyPr/>
          <a:lstStyle/>
          <a:p>
            <a:pPr marL="273050" indent="-273050" eaLnBrk="1" hangingPunct="1">
              <a:lnSpc>
                <a:spcPct val="90000"/>
              </a:lnSpc>
            </a:pPr>
            <a:r>
              <a:rPr lang="en-US" sz="2400" dirty="0" smtClean="0"/>
              <a:t>This module will focus on methods and strategies to position and deliver a national EIA.</a:t>
            </a:r>
          </a:p>
          <a:p>
            <a:pPr marL="273050" indent="-273050" eaLnBrk="1" hangingPunct="1">
              <a:lnSpc>
                <a:spcPct val="90000"/>
              </a:lnSpc>
            </a:pPr>
            <a:r>
              <a:rPr lang="en-US" sz="2400" dirty="0" smtClean="0"/>
              <a:t>The impact process takes time, and involves a real emphasis on being clear and strategic in identifying the changes you want to see as a result of your assessment.</a:t>
            </a:r>
          </a:p>
          <a:p>
            <a:pPr marL="273050" indent="-273050" eaLnBrk="1" hangingPunct="1">
              <a:lnSpc>
                <a:spcPct val="90000"/>
              </a:lnSpc>
            </a:pPr>
            <a:r>
              <a:rPr lang="en-US" sz="2400" dirty="0" smtClean="0"/>
              <a:t>The process focuses on:</a:t>
            </a:r>
          </a:p>
          <a:p>
            <a:pPr marL="273050" indent="-273050" eaLnBrk="1" hangingPunct="1">
              <a:lnSpc>
                <a:spcPct val="90000"/>
              </a:lnSpc>
            </a:pPr>
            <a:r>
              <a:rPr lang="en-US" sz="2400" dirty="0" smtClean="0"/>
              <a:t>      - Building relationships with key people;</a:t>
            </a:r>
          </a:p>
          <a:p>
            <a:pPr marL="273050" indent="-273050" eaLnBrk="1" hangingPunct="1">
              <a:lnSpc>
                <a:spcPct val="90000"/>
              </a:lnSpc>
            </a:pPr>
            <a:r>
              <a:rPr lang="en-US" sz="2400" dirty="0" smtClean="0"/>
              <a:t>      - Finding out what they know already and what they need to know;</a:t>
            </a:r>
          </a:p>
          <a:p>
            <a:pPr marL="273050" indent="-273050" eaLnBrk="1" hangingPunct="1">
              <a:lnSpc>
                <a:spcPct val="90000"/>
              </a:lnSpc>
            </a:pPr>
            <a:r>
              <a:rPr lang="en-US" sz="2400" dirty="0" smtClean="0"/>
              <a:t>      - Creating opportunities to get your messages across;</a:t>
            </a:r>
          </a:p>
          <a:p>
            <a:pPr marL="273050" indent="-273050" eaLnBrk="1" hangingPunct="1">
              <a:lnSpc>
                <a:spcPct val="90000"/>
              </a:lnSpc>
            </a:pPr>
            <a:r>
              <a:rPr lang="en-US" sz="2400" dirty="0" smtClean="0"/>
              <a:t>      - Generating a dialogue, and</a:t>
            </a:r>
          </a:p>
          <a:p>
            <a:pPr marL="273050" indent="-273050" eaLnBrk="1" hangingPunct="1">
              <a:lnSpc>
                <a:spcPct val="90000"/>
              </a:lnSpc>
            </a:pPr>
            <a:r>
              <a:rPr lang="en-US" sz="2400" dirty="0" smtClean="0"/>
              <a:t>      - Gain the attention and support of those who may have been non- responsive to your assessment.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285750" y="1571625"/>
            <a:ext cx="8229600" cy="4525963"/>
          </a:xfrm>
        </p:spPr>
        <p:txBody>
          <a:bodyPr/>
          <a:lstStyle/>
          <a:p>
            <a:pPr marL="273050" indent="-273050" eaLnBrk="1" hangingPunct="1">
              <a:buFontTx/>
              <a:buNone/>
            </a:pPr>
            <a:r>
              <a:rPr lang="en-US" sz="3000" b="1" smtClean="0"/>
              <a:t>Phase 3:</a:t>
            </a:r>
          </a:p>
          <a:p>
            <a:pPr marL="273050" indent="-273050" eaLnBrk="1" hangingPunct="1"/>
            <a:r>
              <a:rPr lang="en-CA" sz="3000" smtClean="0"/>
              <a:t>Linkages between the </a:t>
            </a:r>
            <a:r>
              <a:rPr lang="en-CA" sz="3000" b="1" smtClean="0"/>
              <a:t>knowledge</a:t>
            </a:r>
            <a:r>
              <a:rPr lang="en-CA" sz="3000" smtClean="0"/>
              <a:t>-intensive and</a:t>
            </a:r>
            <a:r>
              <a:rPr lang="en-CA" sz="3300" smtClean="0"/>
              <a:t> </a:t>
            </a:r>
            <a:r>
              <a:rPr lang="en-CA" sz="3000" b="1" smtClean="0"/>
              <a:t>action</a:t>
            </a:r>
            <a:r>
              <a:rPr lang="en-CA" sz="3000" smtClean="0"/>
              <a:t>-intensive </a:t>
            </a:r>
            <a:r>
              <a:rPr lang="en-CA" sz="3000" b="1" smtClean="0"/>
              <a:t>management</a:t>
            </a:r>
            <a:r>
              <a:rPr lang="en-CA" sz="3000" smtClean="0"/>
              <a:t> functions increase in frequency and run in both directions: knowledge influences action and vice versa.</a:t>
            </a:r>
          </a:p>
          <a:p>
            <a:pPr marL="273050" indent="-273050" eaLnBrk="1" hangingPunct="1">
              <a:buFontTx/>
              <a:buNone/>
            </a:pPr>
            <a:endParaRPr lang="en-CA" sz="3000" smtClean="0"/>
          </a:p>
          <a:p>
            <a:pPr marL="273050" indent="-273050" eaLnBrk="1" hangingPunct="1"/>
            <a:r>
              <a:rPr lang="en-CA" sz="3000" smtClean="0"/>
              <a:t>There is also a general decline in public attention to the issue. </a:t>
            </a:r>
            <a:endParaRPr lang="en-US" sz="3000" smtClean="0"/>
          </a:p>
        </p:txBody>
      </p:sp>
      <p:sp>
        <p:nvSpPr>
          <p:cNvPr id="4" name="Rectangle 2"/>
          <p:cNvSpPr txBox="1">
            <a:spLocks noChangeArrowheads="1"/>
          </p:cNvSpPr>
          <p:nvPr/>
        </p:nvSpPr>
        <p:spPr bwMode="auto">
          <a:xfrm>
            <a:off x="1071563" y="214313"/>
            <a:ext cx="6524773" cy="633412"/>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0" cap="none" spc="0" normalizeH="0" baseline="0" noProof="0" smtClean="0">
                <a:ln>
                  <a:noFill/>
                </a:ln>
                <a:solidFill>
                  <a:schemeClr val="tx2"/>
                </a:solidFill>
                <a:effectLst/>
                <a:uLnTx/>
                <a:uFillTx/>
                <a:latin typeface="+mj-lt"/>
                <a:ea typeface="+mj-ea"/>
                <a:cs typeface="+mj-cs"/>
              </a:rPr>
              <a:t>Three Phases of Issue Development</a:t>
            </a:r>
            <a:endParaRPr kumimoji="0" lang="en-US" sz="27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611188" y="404813"/>
            <a:ext cx="7704137" cy="366712"/>
          </a:xfrm>
          <a:prstGeom prst="rect">
            <a:avLst/>
          </a:prstGeom>
          <a:noFill/>
          <a:ln w="9525">
            <a:noFill/>
            <a:miter lim="800000"/>
            <a:headEnd/>
            <a:tailEnd/>
          </a:ln>
        </p:spPr>
        <p:txBody>
          <a:bodyPr>
            <a:spAutoFit/>
          </a:bodyPr>
          <a:lstStyle/>
          <a:p>
            <a:pPr>
              <a:spcBef>
                <a:spcPct val="50000"/>
              </a:spcBef>
            </a:pPr>
            <a:endParaRPr lang="en-US" sz="3200"/>
          </a:p>
        </p:txBody>
      </p:sp>
      <p:sp>
        <p:nvSpPr>
          <p:cNvPr id="34819" name="Rectangle 6"/>
          <p:cNvSpPr>
            <a:spLocks noGrp="1" noChangeArrowheads="1"/>
          </p:cNvSpPr>
          <p:nvPr>
            <p:ph type="title" idx="4294967295"/>
          </p:nvPr>
        </p:nvSpPr>
        <p:spPr bwMode="auto">
          <a:xfrm>
            <a:off x="1043608" y="214313"/>
            <a:ext cx="6571630" cy="741362"/>
          </a:xfrm>
          <a:prstGeom prst="rect">
            <a:avLst/>
          </a:prstGeom>
          <a:solidFill>
            <a:srgbClr val="FFFFFF"/>
          </a:solidFill>
          <a:ln>
            <a:solidFill>
              <a:srgbClr val="000000"/>
            </a:solidFill>
            <a:miter lim="800000"/>
            <a:headEnd/>
            <a:tailEnd/>
          </a:ln>
        </p:spPr>
        <p:txBody>
          <a:bodyPr lIns="0" rIns="0" bIns="0" anchor="b"/>
          <a:lstStyle/>
          <a:p>
            <a:pPr eaLnBrk="1" hangingPunct="1"/>
            <a:r>
              <a:rPr lang="en-US" sz="2400" dirty="0" smtClean="0"/>
              <a:t>Phases of Issue Development According to  Level of Attention</a:t>
            </a:r>
          </a:p>
        </p:txBody>
      </p:sp>
      <p:pic>
        <p:nvPicPr>
          <p:cNvPr id="34820" name="Picture 9"/>
          <p:cNvPicPr>
            <a:picLocks noChangeAspect="1" noChangeArrowheads="1"/>
          </p:cNvPicPr>
          <p:nvPr/>
        </p:nvPicPr>
        <p:blipFill>
          <a:blip r:embed="rId3" cstate="print"/>
          <a:srcRect/>
          <a:stretch>
            <a:fillRect/>
          </a:stretch>
        </p:blipFill>
        <p:spPr bwMode="auto">
          <a:xfrm>
            <a:off x="1042988" y="1341438"/>
            <a:ext cx="7056437" cy="5383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bwMode="auto">
          <a:xfrm>
            <a:off x="1071563" y="285750"/>
            <a:ext cx="6543675" cy="642938"/>
          </a:xfrm>
          <a:prstGeom prst="rect">
            <a:avLst/>
          </a:prstGeom>
          <a:solidFill>
            <a:srgbClr val="FFFFFF"/>
          </a:solidFill>
          <a:ln>
            <a:solidFill>
              <a:srgbClr val="000000"/>
            </a:solidFill>
            <a:miter lim="800000"/>
            <a:headEnd/>
            <a:tailEnd/>
          </a:ln>
        </p:spPr>
        <p:txBody>
          <a:bodyPr lIns="0" rIns="0" bIns="0" anchor="b"/>
          <a:lstStyle/>
          <a:p>
            <a:pPr eaLnBrk="1" hangingPunct="1"/>
            <a:r>
              <a:rPr lang="en-US" sz="2800" dirty="0" smtClean="0"/>
              <a:t>Discussion: Issue Radar</a:t>
            </a:r>
          </a:p>
        </p:txBody>
      </p:sp>
      <p:sp>
        <p:nvSpPr>
          <p:cNvPr id="35843" name="Rectangle 3"/>
          <p:cNvSpPr>
            <a:spLocks noGrp="1" noChangeArrowheads="1"/>
          </p:cNvSpPr>
          <p:nvPr>
            <p:ph type="body" idx="4294967295"/>
          </p:nvPr>
        </p:nvSpPr>
        <p:spPr>
          <a:xfrm>
            <a:off x="467544" y="1400175"/>
            <a:ext cx="8382000" cy="4693121"/>
          </a:xfrm>
        </p:spPr>
        <p:txBody>
          <a:bodyPr/>
          <a:lstStyle/>
          <a:p>
            <a:pPr marL="0" indent="0" eaLnBrk="1" hangingPunct="1">
              <a:buFontTx/>
              <a:buNone/>
            </a:pPr>
            <a:r>
              <a:rPr lang="en-CA" dirty="0" smtClean="0"/>
              <a:t>Discuss in plenary… </a:t>
            </a:r>
          </a:p>
          <a:p>
            <a:pPr marL="0" indent="0" eaLnBrk="1" hangingPunct="1">
              <a:buFontTx/>
              <a:buNone/>
            </a:pPr>
            <a:endParaRPr lang="en-CA" dirty="0" smtClean="0"/>
          </a:p>
          <a:p>
            <a:pPr marL="0" indent="0" eaLnBrk="1" hangingPunct="1"/>
            <a:r>
              <a:rPr lang="en-CA" dirty="0" smtClean="0"/>
              <a:t> What issues are of most concern to citizens in your country right now? </a:t>
            </a:r>
          </a:p>
          <a:p>
            <a:pPr marL="0" indent="0" eaLnBrk="1" hangingPunct="1"/>
            <a:r>
              <a:rPr lang="en-CA" dirty="0" smtClean="0"/>
              <a:t> How is your political leadership responding? </a:t>
            </a:r>
          </a:p>
          <a:p>
            <a:pPr marL="0" indent="0" eaLnBrk="1" hangingPunct="1"/>
            <a:r>
              <a:rPr lang="en-CA" dirty="0" smtClean="0"/>
              <a:t> How might you align findings from your assessment with these concerns? </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bwMode="auto">
          <a:xfrm>
            <a:off x="1187624" y="260648"/>
            <a:ext cx="6480720" cy="642938"/>
          </a:xfrm>
          <a:prstGeom prst="rect">
            <a:avLst/>
          </a:prstGeom>
          <a:solidFill>
            <a:srgbClr val="FFFFFF"/>
          </a:solidFill>
          <a:ln>
            <a:solidFill>
              <a:srgbClr val="000000"/>
            </a:solidFill>
            <a:miter lim="800000"/>
            <a:headEnd/>
            <a:tailEnd/>
          </a:ln>
        </p:spPr>
        <p:txBody>
          <a:bodyPr lIns="0" rIns="0" bIns="0" anchor="b"/>
          <a:lstStyle/>
          <a:p>
            <a:r>
              <a:rPr lang="en-US" sz="2400" dirty="0" smtClean="0"/>
              <a:t>The climate change issue in West Asia Region</a:t>
            </a:r>
          </a:p>
        </p:txBody>
      </p:sp>
      <p:sp>
        <p:nvSpPr>
          <p:cNvPr id="36867" name="Rectangle 3"/>
          <p:cNvSpPr>
            <a:spLocks noGrp="1"/>
          </p:cNvSpPr>
          <p:nvPr>
            <p:ph type="body" idx="4294967295"/>
          </p:nvPr>
        </p:nvSpPr>
        <p:spPr/>
        <p:txBody>
          <a:bodyPr/>
          <a:lstStyle/>
          <a:p>
            <a:pPr marL="273050" indent="-273050"/>
            <a:r>
              <a:rPr lang="en-US" sz="2400" smtClean="0"/>
              <a:t>Attention to climate change issues in West Asia Region and particularly in GCC states was illustrated by the decisions taken during the 3</a:t>
            </a:r>
            <a:r>
              <a:rPr lang="en-US" sz="2400" baseline="30000" smtClean="0"/>
              <a:t>rd</a:t>
            </a:r>
            <a:r>
              <a:rPr lang="en-US" sz="2400" smtClean="0"/>
              <a:t> OPEC Summit held in Riyadh. The </a:t>
            </a:r>
            <a:r>
              <a:rPr lang="en-US" sz="2400" b="1" smtClean="0"/>
              <a:t>“issue</a:t>
            </a:r>
            <a:r>
              <a:rPr lang="en-US" sz="2400" smtClean="0"/>
              <a:t> </a:t>
            </a:r>
            <a:r>
              <a:rPr lang="en-US" sz="2400" b="1" smtClean="0"/>
              <a:t>linkage”</a:t>
            </a:r>
            <a:r>
              <a:rPr lang="en-US" sz="2400" smtClean="0"/>
              <a:t> appears to have been a critical factor in getting climate change onto the agenda of the public and the policy-makers. A large fund ($750 million) was committed during the summit by Saudi Arabia, Kuwait, Qatar and United Arab Emirates to support research and development of cleaner technologies toward reversing the current trends in global warming.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bwMode="auto">
          <a:xfrm>
            <a:off x="1259632" y="142875"/>
            <a:ext cx="6264696" cy="654050"/>
          </a:xfrm>
          <a:prstGeom prst="rect">
            <a:avLst/>
          </a:prstGeom>
          <a:solidFill>
            <a:srgbClr val="FFFFFF"/>
          </a:solidFill>
          <a:ln>
            <a:solidFill>
              <a:srgbClr val="000000"/>
            </a:solidFill>
            <a:miter lim="800000"/>
            <a:headEnd/>
            <a:tailEnd/>
          </a:ln>
        </p:spPr>
        <p:txBody>
          <a:bodyPr lIns="0" rIns="0" bIns="0" anchor="b"/>
          <a:lstStyle/>
          <a:p>
            <a:pPr eaLnBrk="1" hangingPunct="1"/>
            <a:r>
              <a:rPr lang="en-US" sz="3500" smtClean="0"/>
              <a:t>Session at a Glance</a:t>
            </a:r>
          </a:p>
        </p:txBody>
      </p:sp>
      <p:sp>
        <p:nvSpPr>
          <p:cNvPr id="37891" name="Rectangle 3"/>
          <p:cNvSpPr>
            <a:spLocks noGrp="1" noChangeArrowheads="1"/>
          </p:cNvSpPr>
          <p:nvPr>
            <p:ph type="body" idx="4294967295"/>
          </p:nvPr>
        </p:nvSpPr>
        <p:spPr>
          <a:xfrm>
            <a:off x="468313" y="2420938"/>
            <a:ext cx="8229600" cy="2908300"/>
          </a:xfrm>
        </p:spPr>
        <p:txBody>
          <a:bodyPr/>
          <a:lstStyle/>
          <a:p>
            <a:pPr marL="273050" indent="-273050" eaLnBrk="1" hangingPunct="1">
              <a:buFontTx/>
              <a:buNone/>
            </a:pPr>
            <a:r>
              <a:rPr lang="en-US" dirty="0" smtClean="0">
                <a:solidFill>
                  <a:schemeClr val="bg2"/>
                </a:solidFill>
              </a:rPr>
              <a:t>Session 1: 	Introduction</a:t>
            </a:r>
          </a:p>
          <a:p>
            <a:pPr marL="273050" indent="-273050" eaLnBrk="1" hangingPunct="1">
              <a:buFontTx/>
              <a:buNone/>
            </a:pPr>
            <a:r>
              <a:rPr lang="en-US" dirty="0" smtClean="0">
                <a:solidFill>
                  <a:schemeClr val="bg2"/>
                </a:solidFill>
              </a:rPr>
              <a:t>Session 2: 	The Impact Process</a:t>
            </a:r>
          </a:p>
          <a:p>
            <a:pPr marL="273050" indent="-273050" eaLnBrk="1" hangingPunct="1">
              <a:buFontTx/>
              <a:buNone/>
            </a:pPr>
            <a:r>
              <a:rPr lang="en-US" dirty="0" smtClean="0"/>
              <a:t>Session 3: 	</a:t>
            </a:r>
            <a:r>
              <a:rPr lang="en-US" b="1" dirty="0" smtClean="0"/>
              <a:t>Building an Impact </a:t>
            </a:r>
            <a:r>
              <a:rPr lang="en-US" b="1" dirty="0" smtClean="0"/>
              <a:t>				Strategy</a:t>
            </a:r>
            <a:endParaRPr lang="en-US" b="1" dirty="0" smtClean="0"/>
          </a:p>
          <a:p>
            <a:pPr marL="273050" indent="-273050" eaLnBrk="1" hangingPunct="1">
              <a:buFontTx/>
              <a:buNone/>
            </a:pPr>
            <a:endParaRPr lang="en-US" dirty="0" smtClean="0">
              <a:solidFill>
                <a:schemeClr val="bg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bwMode="auto">
          <a:xfrm>
            <a:off x="928689" y="142875"/>
            <a:ext cx="6667647" cy="785813"/>
          </a:xfrm>
          <a:prstGeom prst="rect">
            <a:avLst/>
          </a:prstGeom>
          <a:solidFill>
            <a:srgbClr val="FFFFFF"/>
          </a:solidFill>
          <a:ln>
            <a:solidFill>
              <a:srgbClr val="000000"/>
            </a:solidFill>
            <a:miter lim="800000"/>
            <a:headEnd/>
            <a:tailEnd/>
          </a:ln>
        </p:spPr>
        <p:txBody>
          <a:bodyPr lIns="0" rIns="0" bIns="0" anchor="b"/>
          <a:lstStyle/>
          <a:p>
            <a:pPr eaLnBrk="1" hangingPunct="1"/>
            <a:r>
              <a:rPr lang="en-US" sz="2400" dirty="0" smtClean="0"/>
              <a:t>An Impact Strategy Builds on Communications Activities</a:t>
            </a:r>
          </a:p>
        </p:txBody>
      </p:sp>
      <p:graphicFrame>
        <p:nvGraphicFramePr>
          <p:cNvPr id="15410" name="Group 50"/>
          <p:cNvGraphicFramePr>
            <a:graphicFrameLocks noGrp="1"/>
          </p:cNvGraphicFramePr>
          <p:nvPr>
            <p:ph idx="4294967295"/>
          </p:nvPr>
        </p:nvGraphicFramePr>
        <p:xfrm>
          <a:off x="428625" y="1748368"/>
          <a:ext cx="8229600" cy="4632960"/>
        </p:xfrm>
        <a:graphic>
          <a:graphicData uri="http://schemas.openxmlformats.org/drawingml/2006/table">
            <a:tbl>
              <a:tblPr/>
              <a:tblGrid>
                <a:gridCol w="1152525"/>
                <a:gridCol w="3095625"/>
                <a:gridCol w="3981450"/>
              </a:tblGrid>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Impact Strategy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Traditional Communications Activities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1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Purpose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Arial" charset="0"/>
                          <a:cs typeface="Arial" charset="0"/>
                        </a:rPr>
                        <a:t>Goal is to effect change and to identify your potential role as a change agent.</a:t>
                      </a:r>
                      <a:r>
                        <a:rPr kumimoji="0" lang="en-US" sz="20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Arial" charset="0"/>
                          <a:cs typeface="Arial" charset="0"/>
                        </a:rPr>
                        <a:t>Goal is to ensure people understand the findings and recommendations.</a:t>
                      </a:r>
                      <a:r>
                        <a:rPr kumimoji="0" lang="en-US" sz="20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Audience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Arial" charset="0"/>
                          <a:cs typeface="Arial" charset="0"/>
                        </a:rPr>
                        <a:t>Small group of key actors and those who have access to those actors.</a:t>
                      </a:r>
                      <a:r>
                        <a:rPr kumimoji="0" lang="en-US" sz="20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chemeClr val="tx1"/>
                          </a:solidFill>
                          <a:effectLst/>
                          <a:latin typeface="Arial" charset="0"/>
                          <a:cs typeface="Arial" charset="0"/>
                        </a:rPr>
                        <a:t>Broader audiences.</a:t>
                      </a:r>
                      <a:r>
                        <a:rPr kumimoji="0" lang="en-US" sz="2000" b="0" i="0" u="none" strike="noStrike" cap="none" normalizeH="0" baseline="0" dirty="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Timing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Arial" charset="0"/>
                          <a:cs typeface="Arial" charset="0"/>
                        </a:rPr>
                        <a:t>Developed at the beginning of the assessment process, monitored and adjusted throughout the process.</a:t>
                      </a:r>
                      <a:r>
                        <a:rPr kumimoji="0" lang="en-US" sz="20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chemeClr val="tx1"/>
                          </a:solidFill>
                          <a:effectLst/>
                          <a:latin typeface="Arial" charset="0"/>
                          <a:cs typeface="Arial" charset="0"/>
                        </a:rPr>
                        <a:t>Part of the impact strategy; usually implemented towards the end of the strategy when findings and recommendations are known.</a:t>
                      </a:r>
                      <a:r>
                        <a:rPr kumimoji="0" lang="en-US" sz="2000" b="0" i="0" u="none" strike="noStrike" cap="none" normalizeH="0" baseline="0" dirty="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971600" y="214313"/>
            <a:ext cx="6552729" cy="725487"/>
          </a:xfrm>
          <a:prstGeom prst="rect">
            <a:avLst/>
          </a:prstGeom>
          <a:solidFill>
            <a:srgbClr val="FFFFFF"/>
          </a:solidFill>
          <a:ln>
            <a:solidFill>
              <a:srgbClr val="000000"/>
            </a:solidFill>
            <a:miter lim="800000"/>
            <a:headEnd/>
            <a:tailEnd/>
          </a:ln>
        </p:spPr>
        <p:txBody>
          <a:bodyPr lIns="0" rIns="0" bIns="0" anchor="b"/>
          <a:lstStyle/>
          <a:p>
            <a:pPr eaLnBrk="1" hangingPunct="1"/>
            <a:r>
              <a:rPr lang="en-US" sz="2800" dirty="0" smtClean="0"/>
              <a:t>Steps in Building an Impact Strategy</a:t>
            </a:r>
          </a:p>
        </p:txBody>
      </p:sp>
      <p:sp>
        <p:nvSpPr>
          <p:cNvPr id="39939" name="Rectangle 5"/>
          <p:cNvSpPr>
            <a:spLocks noGrp="1" noChangeArrowheads="1"/>
          </p:cNvSpPr>
          <p:nvPr>
            <p:ph type="body" idx="4294967295"/>
          </p:nvPr>
        </p:nvSpPr>
        <p:spPr>
          <a:xfrm>
            <a:off x="357188" y="1643063"/>
            <a:ext cx="8229600" cy="4525962"/>
          </a:xfrm>
        </p:spPr>
        <p:txBody>
          <a:bodyPr/>
          <a:lstStyle/>
          <a:p>
            <a:pPr marL="609600" indent="-609600" eaLnBrk="1" hangingPunct="1">
              <a:lnSpc>
                <a:spcPct val="80000"/>
              </a:lnSpc>
              <a:buFontTx/>
              <a:buAutoNum type="arabicPeriod"/>
            </a:pPr>
            <a:r>
              <a:rPr lang="en-CA" sz="2000" b="1" smtClean="0"/>
              <a:t>Creating the change statement</a:t>
            </a:r>
            <a:r>
              <a:rPr lang="en-CA" sz="2000" smtClean="0"/>
              <a:t>. What you would like the impact of your assessment to be?</a:t>
            </a:r>
          </a:p>
          <a:p>
            <a:pPr marL="609600" indent="-609600" eaLnBrk="1" hangingPunct="1">
              <a:lnSpc>
                <a:spcPct val="80000"/>
              </a:lnSpc>
              <a:buFontTx/>
              <a:buAutoNum type="arabicPeriod"/>
            </a:pPr>
            <a:endParaRPr lang="en-CA" sz="2000" smtClean="0"/>
          </a:p>
          <a:p>
            <a:pPr marL="609600" indent="-609600" eaLnBrk="1" hangingPunct="1">
              <a:lnSpc>
                <a:spcPct val="80000"/>
              </a:lnSpc>
              <a:buFontTx/>
              <a:buAutoNum type="arabicPeriod"/>
            </a:pPr>
            <a:r>
              <a:rPr lang="en-CA" sz="2000" b="1" smtClean="0"/>
              <a:t>Relationship management</a:t>
            </a:r>
            <a:r>
              <a:rPr lang="en-CA" sz="2000" smtClean="0"/>
              <a:t>. Identify the key actors that you are seeking to influence, and build connections to them.</a:t>
            </a:r>
          </a:p>
          <a:p>
            <a:pPr marL="609600" indent="-609600" eaLnBrk="1" hangingPunct="1">
              <a:lnSpc>
                <a:spcPct val="80000"/>
              </a:lnSpc>
              <a:buFontTx/>
              <a:buAutoNum type="arabicPeriod"/>
            </a:pPr>
            <a:endParaRPr lang="en-CA" sz="2000" smtClean="0"/>
          </a:p>
          <a:p>
            <a:pPr marL="609600" indent="-609600" eaLnBrk="1" hangingPunct="1">
              <a:lnSpc>
                <a:spcPct val="80000"/>
              </a:lnSpc>
              <a:buFontTx/>
              <a:buAutoNum type="arabicPeriod"/>
            </a:pPr>
            <a:r>
              <a:rPr lang="en-CA" sz="2000" b="1" smtClean="0"/>
              <a:t>Knowledge management</a:t>
            </a:r>
            <a:r>
              <a:rPr lang="en-CA" sz="2000" smtClean="0"/>
              <a:t>. Gather and analyse the knowledge for the assessment.</a:t>
            </a:r>
          </a:p>
          <a:p>
            <a:pPr marL="609600" indent="-609600" eaLnBrk="1" hangingPunct="1">
              <a:lnSpc>
                <a:spcPct val="80000"/>
              </a:lnSpc>
              <a:buFontTx/>
              <a:buAutoNum type="arabicPeriod"/>
            </a:pPr>
            <a:endParaRPr lang="en-CA" sz="2000" smtClean="0"/>
          </a:p>
          <a:p>
            <a:pPr marL="609600" indent="-609600" eaLnBrk="1" hangingPunct="1">
              <a:lnSpc>
                <a:spcPct val="80000"/>
              </a:lnSpc>
              <a:buFontTx/>
              <a:buAutoNum type="arabicPeriod"/>
            </a:pPr>
            <a:r>
              <a:rPr lang="en-CA" sz="2000" b="1" smtClean="0"/>
              <a:t>Opportunity management</a:t>
            </a:r>
            <a:r>
              <a:rPr lang="en-CA" sz="2000" smtClean="0"/>
              <a:t>. Move the knowledge into the hands of those you want to influence.</a:t>
            </a:r>
          </a:p>
          <a:p>
            <a:pPr marL="609600" indent="-609600" eaLnBrk="1" hangingPunct="1">
              <a:lnSpc>
                <a:spcPct val="80000"/>
              </a:lnSpc>
              <a:buFontTx/>
              <a:buAutoNum type="arabicPeriod"/>
            </a:pPr>
            <a:endParaRPr lang="en-CA" sz="2000" smtClean="0"/>
          </a:p>
          <a:p>
            <a:pPr marL="609600" indent="-609600" eaLnBrk="1" hangingPunct="1">
              <a:lnSpc>
                <a:spcPct val="80000"/>
              </a:lnSpc>
              <a:buFontTx/>
              <a:buAutoNum type="arabicPeriod"/>
            </a:pPr>
            <a:r>
              <a:rPr lang="en-CA" sz="2000" b="1" smtClean="0"/>
              <a:t>Monitoring and improvement</a:t>
            </a:r>
            <a:r>
              <a:rPr lang="en-CA" sz="2000" smtClean="0"/>
              <a:t>. Determine whether your impact strategy is working, and adjust it as necessary.</a:t>
            </a:r>
            <a:endParaRPr lang="en-US"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xfrm>
            <a:off x="971600" y="214313"/>
            <a:ext cx="6552728" cy="796925"/>
          </a:xfrm>
          <a:prstGeom prst="rect">
            <a:avLst/>
          </a:prstGeom>
          <a:solidFill>
            <a:srgbClr val="FFFFFF"/>
          </a:solidFill>
          <a:ln>
            <a:solidFill>
              <a:srgbClr val="000000"/>
            </a:solidFill>
            <a:miter lim="800000"/>
            <a:headEnd/>
            <a:tailEnd/>
          </a:ln>
        </p:spPr>
        <p:txBody>
          <a:bodyPr lIns="0" rIns="0" bIns="0" anchor="b"/>
          <a:lstStyle/>
          <a:p>
            <a:r>
              <a:rPr lang="en-US" sz="2700" dirty="0" smtClean="0"/>
              <a:t>Considerations for building an Impact Strategy</a:t>
            </a:r>
          </a:p>
        </p:txBody>
      </p:sp>
      <p:sp>
        <p:nvSpPr>
          <p:cNvPr id="40963" name="Rectangle 3"/>
          <p:cNvSpPr>
            <a:spLocks noGrp="1"/>
          </p:cNvSpPr>
          <p:nvPr>
            <p:ph type="body" idx="4294967295"/>
          </p:nvPr>
        </p:nvSpPr>
        <p:spPr>
          <a:xfrm>
            <a:off x="457200" y="1600200"/>
            <a:ext cx="8229600" cy="4972050"/>
          </a:xfrm>
        </p:spPr>
        <p:txBody>
          <a:bodyPr/>
          <a:lstStyle/>
          <a:p>
            <a:pPr marL="273050" indent="-273050"/>
            <a:r>
              <a:rPr lang="en-US" sz="2800" smtClean="0"/>
              <a:t>Who is involved in the process, are they adding:</a:t>
            </a:r>
          </a:p>
          <a:p>
            <a:pPr marL="273050" indent="-273050"/>
            <a:endParaRPr lang="en-US" sz="2400" b="1" smtClean="0"/>
          </a:p>
          <a:p>
            <a:pPr marL="273050" indent="-273050"/>
            <a:r>
              <a:rPr lang="en-US" sz="2400" b="1" smtClean="0"/>
              <a:t>Legitimacy</a:t>
            </a:r>
            <a:r>
              <a:rPr lang="en-US" sz="2400" smtClean="0"/>
              <a:t>, which ensures that the assessment is carried out in a fair and politically acceptable way, taking the views and values of the respective audiences into account;</a:t>
            </a:r>
          </a:p>
          <a:p>
            <a:pPr marL="273050" indent="-273050"/>
            <a:endParaRPr lang="en-US" sz="2400" b="1" smtClean="0"/>
          </a:p>
          <a:p>
            <a:pPr marL="273050" indent="-273050"/>
            <a:r>
              <a:rPr lang="en-US" sz="2400" b="1" smtClean="0"/>
              <a:t>Saliency, </a:t>
            </a:r>
            <a:r>
              <a:rPr lang="en-US" sz="2400" smtClean="0"/>
              <a:t>which means that the assessment addresses the information needs of its users, and</a:t>
            </a:r>
          </a:p>
          <a:p>
            <a:pPr marL="273050" indent="-273050"/>
            <a:endParaRPr lang="en-US" sz="2400" b="1" smtClean="0"/>
          </a:p>
          <a:p>
            <a:pPr marL="273050" indent="-273050"/>
            <a:r>
              <a:rPr lang="en-US" sz="2400" b="1" smtClean="0"/>
              <a:t>Credibility,</a:t>
            </a:r>
            <a:r>
              <a:rPr lang="en-US" sz="2400" smtClean="0"/>
              <a:t> which means that the technical and scientific reliability of the information.</a:t>
            </a:r>
            <a:endParaRPr lang="en-US" sz="2400" b="1"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4"/>
          <p:cNvPicPr>
            <a:picLocks noChangeAspect="1" noChangeArrowheads="1"/>
          </p:cNvPicPr>
          <p:nvPr/>
        </p:nvPicPr>
        <p:blipFill>
          <a:blip r:embed="rId3" cstate="print"/>
          <a:srcRect b="7501"/>
          <a:stretch>
            <a:fillRect/>
          </a:stretch>
        </p:blipFill>
        <p:spPr bwMode="auto">
          <a:xfrm>
            <a:off x="1043608" y="1186810"/>
            <a:ext cx="6264696" cy="5470796"/>
          </a:xfrm>
          <a:prstGeom prst="rect">
            <a:avLst/>
          </a:prstGeom>
          <a:noFill/>
          <a:ln w="9525">
            <a:noFill/>
            <a:miter lim="800000"/>
            <a:headEnd/>
            <a:tailEnd/>
          </a:ln>
        </p:spPr>
      </p:pic>
      <p:sp>
        <p:nvSpPr>
          <p:cNvPr id="41988" name="Text Box 26"/>
          <p:cNvSpPr txBox="1">
            <a:spLocks noChangeArrowheads="1"/>
          </p:cNvSpPr>
          <p:nvPr/>
        </p:nvSpPr>
        <p:spPr bwMode="auto">
          <a:xfrm>
            <a:off x="7235825" y="6508750"/>
            <a:ext cx="1871663" cy="304800"/>
          </a:xfrm>
          <a:prstGeom prst="rect">
            <a:avLst/>
          </a:prstGeom>
          <a:noFill/>
          <a:ln w="9525">
            <a:noFill/>
            <a:miter lim="800000"/>
            <a:headEnd/>
            <a:tailEnd/>
          </a:ln>
        </p:spPr>
        <p:txBody>
          <a:bodyPr>
            <a:spAutoFit/>
          </a:bodyPr>
          <a:lstStyle/>
          <a:p>
            <a:pPr>
              <a:spcBef>
                <a:spcPct val="50000"/>
              </a:spcBef>
            </a:pPr>
            <a:r>
              <a:rPr lang="en-US"/>
              <a:t>Source: IISD (2004)</a:t>
            </a:r>
          </a:p>
        </p:txBody>
      </p:sp>
      <p:sp>
        <p:nvSpPr>
          <p:cNvPr id="5" name="Rectangle 2"/>
          <p:cNvSpPr txBox="1">
            <a:spLocks/>
          </p:cNvSpPr>
          <p:nvPr/>
        </p:nvSpPr>
        <p:spPr bwMode="auto">
          <a:xfrm>
            <a:off x="1043608" y="260648"/>
            <a:ext cx="6552728" cy="648072"/>
          </a:xfrm>
          <a:prstGeom prst="rect">
            <a:avLst/>
          </a:prstGeom>
          <a:solidFill>
            <a:srgbClr val="FFFFFF"/>
          </a:solidFill>
          <a:ln>
            <a:solidFill>
              <a:srgbClr val="000000"/>
            </a:solidFill>
            <a:miter lim="800000"/>
            <a:headEnd/>
            <a:tailEnd/>
          </a:ln>
        </p:spPr>
        <p:txBody>
          <a:bodyPr lIns="0" rIns="0" bIns="0" anchor="b"/>
          <a:lstStyle/>
          <a:p>
            <a:pPr algn="ctr">
              <a:spcBef>
                <a:spcPct val="50000"/>
              </a:spcBef>
            </a:pPr>
            <a:r>
              <a:rPr lang="en-US" sz="2800" dirty="0" smtClean="0"/>
              <a:t>Model for an Impact Strategy</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bwMode="auto">
          <a:xfrm>
            <a:off x="857250" y="214313"/>
            <a:ext cx="6615113" cy="725487"/>
          </a:xfrm>
          <a:prstGeom prst="rect">
            <a:avLst/>
          </a:prstGeom>
          <a:solidFill>
            <a:srgbClr val="FFFFFF"/>
          </a:solidFill>
          <a:ln>
            <a:solidFill>
              <a:srgbClr val="000000"/>
            </a:solidFill>
            <a:miter lim="800000"/>
            <a:headEnd/>
            <a:tailEnd/>
          </a:ln>
        </p:spPr>
        <p:txBody>
          <a:bodyPr lIns="0" rIns="0" bIns="0" anchor="b"/>
          <a:lstStyle/>
          <a:p>
            <a:pPr eaLnBrk="1" hangingPunct="1"/>
            <a:r>
              <a:rPr lang="en-CA" sz="2700" dirty="0" smtClean="0"/>
              <a:t>1. Creating the Change </a:t>
            </a:r>
            <a:r>
              <a:rPr lang="en-CA" sz="2800" dirty="0" smtClean="0"/>
              <a:t>Statement</a:t>
            </a:r>
            <a:r>
              <a:rPr lang="en-CA" sz="2700" dirty="0" smtClean="0"/>
              <a:t>. </a:t>
            </a:r>
            <a:endParaRPr lang="en-US" sz="2700" dirty="0" smtClean="0"/>
          </a:p>
        </p:txBody>
      </p:sp>
      <p:sp>
        <p:nvSpPr>
          <p:cNvPr id="43011" name="Rectangle 5"/>
          <p:cNvSpPr>
            <a:spLocks noGrp="1" noChangeArrowheads="1"/>
          </p:cNvSpPr>
          <p:nvPr>
            <p:ph type="body" idx="4294967295"/>
          </p:nvPr>
        </p:nvSpPr>
        <p:spPr>
          <a:xfrm>
            <a:off x="428625" y="1643063"/>
            <a:ext cx="8229600" cy="4525962"/>
          </a:xfrm>
          <a:noFill/>
        </p:spPr>
        <p:txBody>
          <a:bodyPr/>
          <a:lstStyle/>
          <a:p>
            <a:pPr marL="0" indent="0" eaLnBrk="1" hangingPunct="1"/>
            <a:r>
              <a:rPr lang="en-CA" dirty="0" smtClean="0"/>
              <a:t> An impact strategy is anchored by the “change statement". What</a:t>
            </a:r>
            <a:r>
              <a:rPr lang="en-CA" sz="3000" dirty="0" smtClean="0"/>
              <a:t> would you like to see changed or done differently as a direct result of your assessment? </a:t>
            </a:r>
          </a:p>
          <a:p>
            <a:pPr marL="0" indent="0" eaLnBrk="1" hangingPunct="1"/>
            <a:endParaRPr lang="en-CA" sz="3000" dirty="0" smtClean="0"/>
          </a:p>
          <a:p>
            <a:pPr marL="0" indent="0" eaLnBrk="1" hangingPunct="1"/>
            <a:r>
              <a:rPr lang="en-CA" sz="3000" dirty="0" smtClean="0"/>
              <a:t> An impact statement may be broad, may identify key policy mechanisms, or may focus on one priority area. </a:t>
            </a:r>
            <a:endParaRPr lang="en-US" sz="3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bwMode="auto">
          <a:xfrm>
            <a:off x="1043608" y="214313"/>
            <a:ext cx="6552728" cy="654050"/>
          </a:xfrm>
          <a:prstGeom prst="rect">
            <a:avLst/>
          </a:prstGeom>
          <a:ln>
            <a:headEnd/>
            <a:tailEnd/>
          </a:ln>
        </p:spPr>
        <p:style>
          <a:lnRef idx="2">
            <a:schemeClr val="dk1"/>
          </a:lnRef>
          <a:fillRef idx="1">
            <a:schemeClr val="lt1"/>
          </a:fillRef>
          <a:effectRef idx="0">
            <a:schemeClr val="dk1"/>
          </a:effectRef>
          <a:fontRef idx="minor">
            <a:schemeClr val="dk1"/>
          </a:fontRef>
        </p:style>
        <p:txBody>
          <a:bodyPr lIns="0" rIns="0" bIns="0" anchor="b"/>
          <a:lstStyle/>
          <a:p>
            <a:pPr eaLnBrk="1" hangingPunct="1">
              <a:defRPr/>
            </a:pPr>
            <a:r>
              <a:rPr lang="en-US" sz="2800" dirty="0" smtClean="0"/>
              <a:t>Outputs Of The Training Module</a:t>
            </a:r>
          </a:p>
        </p:txBody>
      </p:sp>
      <p:sp>
        <p:nvSpPr>
          <p:cNvPr id="7173" name="Rectangle 3"/>
          <p:cNvSpPr>
            <a:spLocks noGrp="1"/>
          </p:cNvSpPr>
          <p:nvPr>
            <p:ph type="body" idx="4294967295"/>
          </p:nvPr>
        </p:nvSpPr>
        <p:spPr/>
        <p:txBody>
          <a:bodyPr/>
          <a:lstStyle/>
          <a:p>
            <a:pPr marL="273050" indent="-273050" eaLnBrk="1" hangingPunct="1"/>
            <a:r>
              <a:rPr lang="en-US" dirty="0" smtClean="0"/>
              <a:t>A skeleton of impact strategy for the participants next </a:t>
            </a:r>
            <a:r>
              <a:rPr lang="en-US" dirty="0" err="1" smtClean="0"/>
              <a:t>SoE</a:t>
            </a:r>
            <a:r>
              <a:rPr lang="en-US" dirty="0" smtClean="0"/>
              <a:t>/IEA report.</a:t>
            </a:r>
          </a:p>
          <a:p>
            <a:pPr marL="273050" indent="-273050" eaLnBrk="1" hangingPunct="1"/>
            <a:r>
              <a:rPr lang="en-US" dirty="0" smtClean="0"/>
              <a:t>That you see yourself as someone capable of having a real impact on decision-making.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bwMode="auto">
          <a:xfrm>
            <a:off x="899592" y="357188"/>
            <a:ext cx="6715646" cy="500062"/>
          </a:xfrm>
          <a:prstGeom prst="rect">
            <a:avLst/>
          </a:prstGeom>
          <a:solidFill>
            <a:srgbClr val="FFFFFF"/>
          </a:solidFill>
          <a:ln>
            <a:solidFill>
              <a:srgbClr val="000000"/>
            </a:solidFill>
            <a:miter lim="800000"/>
            <a:headEnd/>
            <a:tailEnd/>
          </a:ln>
        </p:spPr>
        <p:txBody>
          <a:bodyPr lIns="0" rIns="0" bIns="0" anchor="b"/>
          <a:lstStyle/>
          <a:p>
            <a:pPr eaLnBrk="1" hangingPunct="1"/>
            <a:r>
              <a:rPr lang="en-US" sz="2700" dirty="0" smtClean="0"/>
              <a:t>Examples of Change Statements</a:t>
            </a:r>
          </a:p>
        </p:txBody>
      </p:sp>
      <p:sp>
        <p:nvSpPr>
          <p:cNvPr id="44035" name="Rectangle 3"/>
          <p:cNvSpPr>
            <a:spLocks noGrp="1" noChangeArrowheads="1"/>
          </p:cNvSpPr>
          <p:nvPr>
            <p:ph type="body" idx="4294967295"/>
          </p:nvPr>
        </p:nvSpPr>
        <p:spPr>
          <a:xfrm>
            <a:off x="457200" y="1600200"/>
            <a:ext cx="8229600" cy="4829175"/>
          </a:xfrm>
        </p:spPr>
        <p:txBody>
          <a:bodyPr/>
          <a:lstStyle/>
          <a:p>
            <a:pPr marL="273050" indent="-273050" eaLnBrk="1" hangingPunct="1"/>
            <a:r>
              <a:rPr lang="en-CA" sz="2400" dirty="0" smtClean="0"/>
              <a:t>A change statement may be broad, such as getting policy-makers to use the IEA. </a:t>
            </a:r>
          </a:p>
          <a:p>
            <a:pPr marL="273050" indent="-273050" eaLnBrk="1" hangingPunct="1">
              <a:buFontTx/>
              <a:buNone/>
            </a:pPr>
            <a:r>
              <a:rPr lang="en-CA" sz="2400" i="1" dirty="0" smtClean="0"/>
              <a:t>		For example…</a:t>
            </a:r>
          </a:p>
          <a:p>
            <a:pPr marL="273050" indent="-273050" eaLnBrk="1" hangingPunct="1">
              <a:buFontTx/>
              <a:buNone/>
            </a:pPr>
            <a:r>
              <a:rPr lang="en-CA" sz="2400" i="1" dirty="0" smtClean="0"/>
              <a:t>	</a:t>
            </a:r>
            <a:r>
              <a:rPr lang="en-CA" sz="2400" dirty="0" smtClean="0"/>
              <a:t>Key </a:t>
            </a:r>
            <a:r>
              <a:rPr lang="en-CA" sz="2400" dirty="0" smtClean="0"/>
              <a:t>departmental decision-makers will use the information gathered during the assessment to develop policy priorities, departmental strategic plans  and  budgets</a:t>
            </a:r>
            <a:r>
              <a:rPr lang="en-CA" sz="2800" dirty="0" smtClean="0"/>
              <a:t>. </a:t>
            </a:r>
            <a:endParaRPr lang="en-CA" sz="2800" b="1" dirty="0" smtClean="0"/>
          </a:p>
          <a:p>
            <a:pPr marL="273050" indent="-273050" eaLnBrk="1" hangingPunct="1">
              <a:buFontTx/>
              <a:buNone/>
            </a:pPr>
            <a:r>
              <a:rPr lang="en-CA" sz="2400" b="1" dirty="0" smtClean="0"/>
              <a:t>		Or:</a:t>
            </a:r>
            <a:endParaRPr lang="en-US" sz="2400" dirty="0" smtClean="0"/>
          </a:p>
          <a:p>
            <a:pPr marL="273050" indent="-273050" eaLnBrk="1" hangingPunct="1"/>
            <a:r>
              <a:rPr lang="en-US" sz="2400" dirty="0" smtClean="0"/>
              <a:t>State, as well as national, level planners will review the findings of the assessment, and prepare internal policy briefs on how they will address the recommendations of the assessment.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4294967295"/>
          </p:nvPr>
        </p:nvSpPr>
        <p:spPr>
          <a:xfrm>
            <a:off x="500063" y="1500188"/>
            <a:ext cx="8229600" cy="5000625"/>
          </a:xfrm>
        </p:spPr>
        <p:txBody>
          <a:bodyPr/>
          <a:lstStyle/>
          <a:p>
            <a:pPr marL="273050" indent="-273050" eaLnBrk="1" hangingPunct="1"/>
            <a:r>
              <a:rPr lang="en-US" sz="3300" smtClean="0"/>
              <a:t>The change statement could also identify key policy mechanisms.</a:t>
            </a:r>
            <a:r>
              <a:rPr lang="en-US" sz="3300" i="1" smtClean="0"/>
              <a:t> </a:t>
            </a:r>
          </a:p>
          <a:p>
            <a:pPr marL="273050" indent="-273050" eaLnBrk="1" hangingPunct="1">
              <a:buFontTx/>
              <a:buNone/>
            </a:pPr>
            <a:endParaRPr lang="en-US" sz="3300" i="1" smtClean="0"/>
          </a:p>
          <a:p>
            <a:pPr marL="639763" lvl="1" indent="-246063" eaLnBrk="1" hangingPunct="1">
              <a:buFontTx/>
              <a:buNone/>
            </a:pPr>
            <a:r>
              <a:rPr lang="en-US" i="1" smtClean="0"/>
              <a:t>	Example…</a:t>
            </a:r>
          </a:p>
          <a:p>
            <a:pPr marL="639763" lvl="1" indent="-246063" eaLnBrk="1" hangingPunct="1">
              <a:buFontTx/>
              <a:buNone/>
            </a:pPr>
            <a:endParaRPr lang="en-US" i="1" smtClean="0"/>
          </a:p>
          <a:p>
            <a:pPr marL="639763" lvl="1" indent="-246063" eaLnBrk="1" hangingPunct="1">
              <a:buFontTx/>
              <a:buNone/>
            </a:pPr>
            <a:r>
              <a:rPr lang="en-US" sz="2400" i="1" smtClean="0"/>
              <a:t>	</a:t>
            </a:r>
            <a:r>
              <a:rPr lang="en-CA" smtClean="0"/>
              <a:t>The Poverty Reduction Strategy Paper planning and implementation process is adjusted to increase attention to environmental degradation, protection and rehabilitation, based on the findings of the assessment.</a:t>
            </a:r>
            <a:endParaRPr lang="en-US" smtClean="0"/>
          </a:p>
          <a:p>
            <a:pPr marL="273050" indent="-273050" eaLnBrk="1" hangingPunct="1"/>
            <a:endParaRPr lang="en-US" sz="3000" smtClean="0"/>
          </a:p>
        </p:txBody>
      </p:sp>
      <p:sp>
        <p:nvSpPr>
          <p:cNvPr id="4" name="Rectangle 2"/>
          <p:cNvSpPr txBox="1">
            <a:spLocks noChangeArrowheads="1"/>
          </p:cNvSpPr>
          <p:nvPr/>
        </p:nvSpPr>
        <p:spPr bwMode="auto">
          <a:xfrm>
            <a:off x="899592" y="357188"/>
            <a:ext cx="6715646" cy="500062"/>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0" cap="none" spc="0" normalizeH="0" baseline="0" noProof="0" smtClean="0">
                <a:ln>
                  <a:noFill/>
                </a:ln>
                <a:solidFill>
                  <a:schemeClr val="tx2"/>
                </a:solidFill>
                <a:effectLst/>
                <a:uLnTx/>
                <a:uFillTx/>
                <a:latin typeface="+mj-lt"/>
                <a:ea typeface="+mj-ea"/>
                <a:cs typeface="+mj-cs"/>
              </a:rPr>
              <a:t>Examples of Change Statements</a:t>
            </a:r>
            <a:endParaRPr kumimoji="0" lang="en-US" sz="27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4294967295"/>
          </p:nvPr>
        </p:nvSpPr>
        <p:spPr/>
        <p:txBody>
          <a:bodyPr/>
          <a:lstStyle/>
          <a:p>
            <a:pPr marL="273050" indent="-273050" eaLnBrk="1" hangingPunct="1"/>
            <a:r>
              <a:rPr lang="en-US" smtClean="0"/>
              <a:t>The change statement could focus on one key priority you want your findings to address. </a:t>
            </a:r>
          </a:p>
          <a:p>
            <a:pPr marL="273050" indent="-273050" eaLnBrk="1" hangingPunct="1"/>
            <a:endParaRPr lang="en-US" smtClean="0"/>
          </a:p>
          <a:p>
            <a:pPr marL="639763" lvl="1" indent="-246063" eaLnBrk="1" hangingPunct="1">
              <a:buFontTx/>
              <a:buNone/>
            </a:pPr>
            <a:r>
              <a:rPr lang="en-US" sz="2400" smtClean="0"/>
              <a:t>	</a:t>
            </a:r>
            <a:r>
              <a:rPr lang="en-US" sz="2400" i="1" smtClean="0"/>
              <a:t>Example: </a:t>
            </a:r>
          </a:p>
          <a:p>
            <a:pPr marL="639763" lvl="1" indent="-246063" eaLnBrk="1" hangingPunct="1">
              <a:buFontTx/>
              <a:buNone/>
            </a:pPr>
            <a:endParaRPr lang="en-US" sz="2400" i="1" smtClean="0"/>
          </a:p>
          <a:p>
            <a:pPr marL="639763" lvl="1" indent="-246063" eaLnBrk="1" hangingPunct="1">
              <a:buFontTx/>
              <a:buNone/>
            </a:pPr>
            <a:r>
              <a:rPr lang="en-US" sz="2400" smtClean="0"/>
              <a:t>	</a:t>
            </a:r>
            <a:r>
              <a:rPr lang="en-CA" sz="2400" smtClean="0"/>
              <a:t>The government institutes a national watershed management plan that takes into consideration the responsibilities and capacities of villagers to protect and rehabilitate their water sources.</a:t>
            </a:r>
            <a:endParaRPr lang="en-US" sz="2400" smtClean="0"/>
          </a:p>
        </p:txBody>
      </p:sp>
      <p:sp>
        <p:nvSpPr>
          <p:cNvPr id="4" name="Rectangle 2"/>
          <p:cNvSpPr txBox="1">
            <a:spLocks noChangeArrowheads="1"/>
          </p:cNvSpPr>
          <p:nvPr/>
        </p:nvSpPr>
        <p:spPr bwMode="auto">
          <a:xfrm>
            <a:off x="899592" y="357188"/>
            <a:ext cx="6715646" cy="500062"/>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0" cap="none" spc="0" normalizeH="0" baseline="0" noProof="0" smtClean="0">
                <a:ln>
                  <a:noFill/>
                </a:ln>
                <a:solidFill>
                  <a:schemeClr val="tx2"/>
                </a:solidFill>
                <a:effectLst/>
                <a:uLnTx/>
                <a:uFillTx/>
                <a:latin typeface="+mj-lt"/>
                <a:ea typeface="+mj-ea"/>
                <a:cs typeface="+mj-cs"/>
              </a:rPr>
              <a:t>Examples of Change Statements</a:t>
            </a:r>
            <a:endParaRPr kumimoji="0" lang="en-US" sz="27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468313" y="1412875"/>
            <a:ext cx="7488063" cy="5184775"/>
          </a:xfrm>
        </p:spPr>
        <p:txBody>
          <a:bodyPr/>
          <a:lstStyle/>
          <a:p>
            <a:pPr marL="273050" indent="-273050" eaLnBrk="1" hangingPunct="1">
              <a:lnSpc>
                <a:spcPct val="90000"/>
              </a:lnSpc>
            </a:pPr>
            <a:r>
              <a:rPr lang="en-US" sz="2400" dirty="0" smtClean="0"/>
              <a:t>Identify the people you want to reach and obtain a better understanding of their perspective.</a:t>
            </a:r>
          </a:p>
          <a:p>
            <a:pPr marL="273050" indent="-273050" eaLnBrk="1" hangingPunct="1">
              <a:lnSpc>
                <a:spcPct val="90000"/>
              </a:lnSpc>
              <a:buFontTx/>
              <a:buNone/>
            </a:pPr>
            <a:endParaRPr lang="en-US" sz="2400" dirty="0" smtClean="0"/>
          </a:p>
          <a:p>
            <a:pPr marL="639763" lvl="1" indent="-246063" eaLnBrk="1" hangingPunct="1">
              <a:lnSpc>
                <a:spcPct val="90000"/>
              </a:lnSpc>
              <a:buFont typeface="Wingdings" pitchFamily="2" charset="2"/>
              <a:buChar char="Ø"/>
            </a:pPr>
            <a:r>
              <a:rPr lang="en-US" sz="2000" dirty="0" smtClean="0"/>
              <a:t>	How do these people acquire information? </a:t>
            </a:r>
          </a:p>
          <a:p>
            <a:pPr marL="639763" lvl="1" indent="-246063" eaLnBrk="1" hangingPunct="1">
              <a:lnSpc>
                <a:spcPct val="90000"/>
              </a:lnSpc>
              <a:buFont typeface="Wingdings" pitchFamily="2" charset="2"/>
              <a:buNone/>
            </a:pPr>
            <a:endParaRPr lang="en-US" sz="2000" dirty="0" smtClean="0"/>
          </a:p>
          <a:p>
            <a:pPr marL="639763" lvl="1" indent="-246063" eaLnBrk="1" hangingPunct="1">
              <a:lnSpc>
                <a:spcPct val="90000"/>
              </a:lnSpc>
              <a:buFont typeface="Wingdings" pitchFamily="2" charset="2"/>
              <a:buChar char="Ø"/>
            </a:pPr>
            <a:r>
              <a:rPr lang="en-US" sz="2000" dirty="0" smtClean="0"/>
              <a:t>	Who do they trust? </a:t>
            </a:r>
          </a:p>
          <a:p>
            <a:pPr marL="639763" lvl="1" indent="-246063" eaLnBrk="1" hangingPunct="1">
              <a:lnSpc>
                <a:spcPct val="90000"/>
              </a:lnSpc>
              <a:buFont typeface="Wingdings" pitchFamily="2" charset="2"/>
              <a:buNone/>
            </a:pPr>
            <a:endParaRPr lang="en-US" sz="2000" dirty="0" smtClean="0"/>
          </a:p>
          <a:p>
            <a:pPr marL="639763" lvl="1" indent="-246063" eaLnBrk="1" hangingPunct="1">
              <a:lnSpc>
                <a:spcPct val="90000"/>
              </a:lnSpc>
              <a:buFont typeface="Wingdings" pitchFamily="2" charset="2"/>
              <a:buChar char="Ø"/>
            </a:pPr>
            <a:r>
              <a:rPr lang="en-US" sz="2000" dirty="0" smtClean="0"/>
              <a:t>	Who are the people they listen to, and how can you 	reach them?  </a:t>
            </a:r>
          </a:p>
          <a:p>
            <a:pPr marL="273050" indent="-273050" eaLnBrk="1" hangingPunct="1">
              <a:lnSpc>
                <a:spcPct val="90000"/>
              </a:lnSpc>
              <a:buFontTx/>
              <a:buNone/>
            </a:pPr>
            <a:endParaRPr lang="en-US" sz="2400" dirty="0" smtClean="0"/>
          </a:p>
          <a:p>
            <a:pPr marL="273050" indent="-273050" eaLnBrk="1" hangingPunct="1">
              <a:lnSpc>
                <a:spcPct val="90000"/>
              </a:lnSpc>
            </a:pPr>
            <a:r>
              <a:rPr lang="en-US" sz="2400" dirty="0" smtClean="0"/>
              <a:t>Central to determining who to reach is </a:t>
            </a:r>
            <a:r>
              <a:rPr lang="en-US" sz="2400" dirty="0" smtClean="0"/>
              <a:t>the </a:t>
            </a:r>
            <a:r>
              <a:rPr lang="en-US" sz="2400" dirty="0" smtClean="0"/>
              <a:t>core concept of relationship management: maintaining the connections and influence over time. </a:t>
            </a:r>
          </a:p>
        </p:txBody>
      </p:sp>
      <p:sp>
        <p:nvSpPr>
          <p:cNvPr id="47107" name="Rectangle 2"/>
          <p:cNvSpPr>
            <a:spLocks noGrp="1" noChangeArrowheads="1"/>
          </p:cNvSpPr>
          <p:nvPr>
            <p:ph type="title" idx="4294967295"/>
          </p:nvPr>
        </p:nvSpPr>
        <p:spPr bwMode="auto">
          <a:xfrm>
            <a:off x="928689" y="285750"/>
            <a:ext cx="6595640" cy="557213"/>
          </a:xfrm>
          <a:prstGeom prst="rect">
            <a:avLst/>
          </a:prstGeom>
          <a:solidFill>
            <a:srgbClr val="FFFFFF"/>
          </a:solidFill>
          <a:ln>
            <a:solidFill>
              <a:srgbClr val="000000"/>
            </a:solidFill>
            <a:miter lim="800000"/>
            <a:headEnd/>
            <a:tailEnd/>
          </a:ln>
        </p:spPr>
        <p:txBody>
          <a:bodyPr lIns="0" rIns="0" bIns="0" anchor="b"/>
          <a:lstStyle/>
          <a:p>
            <a:pPr eaLnBrk="1" hangingPunct="1"/>
            <a:r>
              <a:rPr lang="en-US" sz="2800" dirty="0" smtClean="0"/>
              <a:t>Step 2 : Relationship Management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12" descr="http://img.timeinc.net/time/photoessays/2009/time_100_influence/ted_kennedy.jpg"/>
          <p:cNvPicPr>
            <a:picLocks noChangeAspect="1" noChangeArrowheads="1"/>
          </p:cNvPicPr>
          <p:nvPr/>
        </p:nvPicPr>
        <p:blipFill>
          <a:blip r:embed="rId3" cstate="print"/>
          <a:srcRect/>
          <a:stretch>
            <a:fillRect/>
          </a:stretch>
        </p:blipFill>
        <p:spPr bwMode="auto">
          <a:xfrm>
            <a:off x="188913" y="4224338"/>
            <a:ext cx="1552575" cy="2235200"/>
          </a:xfrm>
          <a:prstGeom prst="rect">
            <a:avLst/>
          </a:prstGeom>
          <a:noFill/>
          <a:ln w="9525">
            <a:noFill/>
            <a:miter lim="800000"/>
            <a:headEnd/>
            <a:tailEnd/>
          </a:ln>
        </p:spPr>
      </p:pic>
      <p:pic>
        <p:nvPicPr>
          <p:cNvPr id="48132" name="Picture 14" descr="http://img.timeinc.net/time/photoessays/2009/time_100_influence/susilo_bambang_yudhoyono.jpg"/>
          <p:cNvPicPr>
            <a:picLocks noChangeAspect="1" noChangeArrowheads="1"/>
          </p:cNvPicPr>
          <p:nvPr/>
        </p:nvPicPr>
        <p:blipFill>
          <a:blip r:embed="rId4" cstate="print"/>
          <a:srcRect/>
          <a:stretch>
            <a:fillRect/>
          </a:stretch>
        </p:blipFill>
        <p:spPr bwMode="auto">
          <a:xfrm>
            <a:off x="742950" y="1524000"/>
            <a:ext cx="1666875" cy="2206625"/>
          </a:xfrm>
          <a:prstGeom prst="rect">
            <a:avLst/>
          </a:prstGeom>
          <a:noFill/>
          <a:ln w="9525">
            <a:noFill/>
            <a:miter lim="800000"/>
            <a:headEnd/>
            <a:tailEnd/>
          </a:ln>
        </p:spPr>
      </p:pic>
      <p:pic>
        <p:nvPicPr>
          <p:cNvPr id="48133" name="Picture 18" descr="http://www.wowowow.com/files/imagecache/160x160/2009_0216_cnn_saudi_woman.jpg">
            <a:hlinkClick r:id="rId5"/>
          </p:cNvPr>
          <p:cNvPicPr>
            <a:picLocks noChangeAspect="1" noChangeArrowheads="1"/>
          </p:cNvPicPr>
          <p:nvPr/>
        </p:nvPicPr>
        <p:blipFill>
          <a:blip r:embed="rId6" cstate="print"/>
          <a:srcRect/>
          <a:stretch>
            <a:fillRect/>
          </a:stretch>
        </p:blipFill>
        <p:spPr bwMode="auto">
          <a:xfrm>
            <a:off x="3251200" y="1169988"/>
            <a:ext cx="2352675" cy="2357437"/>
          </a:xfrm>
          <a:prstGeom prst="rect">
            <a:avLst/>
          </a:prstGeom>
          <a:noFill/>
          <a:ln w="9525">
            <a:noFill/>
            <a:miter lim="800000"/>
            <a:headEnd/>
            <a:tailEnd/>
          </a:ln>
        </p:spPr>
      </p:pic>
      <p:pic>
        <p:nvPicPr>
          <p:cNvPr id="48134" name="Picture 22" descr="http://img.timeinc.net/time/photoessays/2009/time_100_influence/paul_kagame.jpg"/>
          <p:cNvPicPr>
            <a:picLocks noChangeAspect="1" noChangeArrowheads="1"/>
          </p:cNvPicPr>
          <p:nvPr/>
        </p:nvPicPr>
        <p:blipFill>
          <a:blip r:embed="rId7" cstate="print"/>
          <a:srcRect/>
          <a:stretch>
            <a:fillRect/>
          </a:stretch>
        </p:blipFill>
        <p:spPr bwMode="auto">
          <a:xfrm>
            <a:off x="6443663" y="1509713"/>
            <a:ext cx="1771650" cy="2249487"/>
          </a:xfrm>
          <a:prstGeom prst="rect">
            <a:avLst/>
          </a:prstGeom>
          <a:noFill/>
          <a:ln w="9525">
            <a:noFill/>
            <a:miter lim="800000"/>
            <a:headEnd/>
            <a:tailEnd/>
          </a:ln>
        </p:spPr>
      </p:pic>
      <p:pic>
        <p:nvPicPr>
          <p:cNvPr id="48135" name="Picture 24" descr="http://img.timeinc.net/time/photoessays/2009/time_100_influence/wang_qishan.jpg"/>
          <p:cNvPicPr>
            <a:picLocks noChangeAspect="1" noChangeArrowheads="1"/>
          </p:cNvPicPr>
          <p:nvPr/>
        </p:nvPicPr>
        <p:blipFill>
          <a:blip r:embed="rId8" cstate="print"/>
          <a:srcRect/>
          <a:stretch>
            <a:fillRect/>
          </a:stretch>
        </p:blipFill>
        <p:spPr bwMode="auto">
          <a:xfrm>
            <a:off x="7391400" y="4267200"/>
            <a:ext cx="1579563" cy="2178050"/>
          </a:xfrm>
          <a:prstGeom prst="rect">
            <a:avLst/>
          </a:prstGeom>
          <a:noFill/>
          <a:ln w="9525">
            <a:noFill/>
            <a:miter lim="800000"/>
            <a:headEnd/>
            <a:tailEnd/>
          </a:ln>
        </p:spPr>
      </p:pic>
      <p:pic>
        <p:nvPicPr>
          <p:cNvPr id="48136" name="Picture 26" descr="http://img.timeinc.net/time/photoessays/2009/time_100_influence/ashfaq_parvez_kayani.jpg"/>
          <p:cNvPicPr>
            <a:picLocks noChangeAspect="1" noChangeArrowheads="1"/>
          </p:cNvPicPr>
          <p:nvPr/>
        </p:nvPicPr>
        <p:blipFill>
          <a:blip r:embed="rId9" cstate="print"/>
          <a:srcRect/>
          <a:stretch>
            <a:fillRect/>
          </a:stretch>
        </p:blipFill>
        <p:spPr bwMode="auto">
          <a:xfrm>
            <a:off x="1828800" y="4038600"/>
            <a:ext cx="1766888" cy="2133600"/>
          </a:xfrm>
          <a:prstGeom prst="rect">
            <a:avLst/>
          </a:prstGeom>
          <a:noFill/>
          <a:ln w="9525">
            <a:noFill/>
            <a:miter lim="800000"/>
            <a:headEnd/>
            <a:tailEnd/>
          </a:ln>
        </p:spPr>
      </p:pic>
      <p:pic>
        <p:nvPicPr>
          <p:cNvPr id="48137" name="Picture 28" descr="http://img.timeinc.net/time/photoessays/2009/time_100_influence/barack_obama.jpg"/>
          <p:cNvPicPr>
            <a:picLocks noChangeAspect="1" noChangeArrowheads="1"/>
          </p:cNvPicPr>
          <p:nvPr/>
        </p:nvPicPr>
        <p:blipFill>
          <a:blip r:embed="rId10" cstate="print"/>
          <a:srcRect/>
          <a:stretch>
            <a:fillRect/>
          </a:stretch>
        </p:blipFill>
        <p:spPr bwMode="auto">
          <a:xfrm>
            <a:off x="3570288" y="3759200"/>
            <a:ext cx="1843087" cy="2249488"/>
          </a:xfrm>
          <a:prstGeom prst="rect">
            <a:avLst/>
          </a:prstGeom>
          <a:noFill/>
          <a:ln w="9525">
            <a:noFill/>
            <a:miter lim="800000"/>
            <a:headEnd/>
            <a:tailEnd/>
          </a:ln>
        </p:spPr>
      </p:pic>
      <p:pic>
        <p:nvPicPr>
          <p:cNvPr id="48138" name="Picture 30" descr="http://img.timeinc.net/time/photoessays/2009/time_100_influence/nouri_al_maliki.jpg"/>
          <p:cNvPicPr>
            <a:picLocks noChangeAspect="1" noChangeArrowheads="1"/>
          </p:cNvPicPr>
          <p:nvPr/>
        </p:nvPicPr>
        <p:blipFill>
          <a:blip r:embed="rId11" cstate="print"/>
          <a:srcRect/>
          <a:stretch>
            <a:fillRect/>
          </a:stretch>
        </p:blipFill>
        <p:spPr bwMode="auto">
          <a:xfrm>
            <a:off x="5638800" y="3962400"/>
            <a:ext cx="1528763" cy="2409825"/>
          </a:xfrm>
          <a:prstGeom prst="rect">
            <a:avLst/>
          </a:prstGeom>
          <a:noFill/>
          <a:ln w="9525">
            <a:noFill/>
            <a:miter lim="800000"/>
            <a:headEnd/>
            <a:tailEnd/>
          </a:ln>
        </p:spPr>
      </p:pic>
      <p:sp>
        <p:nvSpPr>
          <p:cNvPr id="11" name="Rectangle 2"/>
          <p:cNvSpPr txBox="1">
            <a:spLocks noChangeArrowheads="1"/>
          </p:cNvSpPr>
          <p:nvPr/>
        </p:nvSpPr>
        <p:spPr bwMode="auto">
          <a:xfrm>
            <a:off x="1043608" y="260648"/>
            <a:ext cx="6595640" cy="557213"/>
          </a:xfrm>
          <a:prstGeom prst="rect">
            <a:avLst/>
          </a:prstGeom>
          <a:solidFill>
            <a:srgbClr val="FFFFFF"/>
          </a:solidFill>
          <a:ln>
            <a:solidFill>
              <a:srgbClr val="000000"/>
            </a:solidFill>
            <a:miter lim="800000"/>
            <a:headEnd/>
            <a:tailEnd/>
          </a:ln>
        </p:spPr>
        <p:txBody>
          <a:bodyPr lIns="0" rIns="0" bIns="0" anchor="b"/>
          <a:lstStyle/>
          <a:p>
            <a:pPr lvl="0" algn="ctr"/>
            <a:r>
              <a:rPr lang="en-US" sz="3200" dirty="0" smtClean="0"/>
              <a:t>Leaders and Revolutionaries</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4" descr="oprah_winfrey"/>
          <p:cNvPicPr>
            <a:picLocks noChangeAspect="1" noChangeArrowheads="1"/>
          </p:cNvPicPr>
          <p:nvPr/>
        </p:nvPicPr>
        <p:blipFill>
          <a:blip r:embed="rId3" cstate="print"/>
          <a:srcRect/>
          <a:stretch>
            <a:fillRect/>
          </a:stretch>
        </p:blipFill>
        <p:spPr bwMode="auto">
          <a:xfrm>
            <a:off x="3513138" y="1257300"/>
            <a:ext cx="2476500" cy="3048000"/>
          </a:xfrm>
          <a:prstGeom prst="rect">
            <a:avLst/>
          </a:prstGeom>
          <a:noFill/>
          <a:ln w="9525">
            <a:noFill/>
            <a:miter lim="800000"/>
            <a:headEnd/>
            <a:tailEnd/>
          </a:ln>
        </p:spPr>
      </p:pic>
      <p:pic>
        <p:nvPicPr>
          <p:cNvPr id="49156" name="Picture 5" descr="tina_fey"/>
          <p:cNvPicPr>
            <a:picLocks noChangeAspect="1" noChangeArrowheads="1"/>
          </p:cNvPicPr>
          <p:nvPr/>
        </p:nvPicPr>
        <p:blipFill>
          <a:blip r:embed="rId4" cstate="print"/>
          <a:srcRect/>
          <a:stretch>
            <a:fillRect/>
          </a:stretch>
        </p:blipFill>
        <p:spPr bwMode="auto">
          <a:xfrm>
            <a:off x="6267450" y="1749152"/>
            <a:ext cx="2476500" cy="3048000"/>
          </a:xfrm>
          <a:prstGeom prst="rect">
            <a:avLst/>
          </a:prstGeom>
          <a:noFill/>
          <a:ln w="9525">
            <a:noFill/>
            <a:miter lim="800000"/>
            <a:headEnd/>
            <a:tailEnd/>
          </a:ln>
        </p:spPr>
      </p:pic>
      <p:pic>
        <p:nvPicPr>
          <p:cNvPr id="49157" name="Picture 6" descr="youssou_ndour"/>
          <p:cNvPicPr>
            <a:picLocks noChangeAspect="1" noChangeArrowheads="1"/>
          </p:cNvPicPr>
          <p:nvPr/>
        </p:nvPicPr>
        <p:blipFill>
          <a:blip r:embed="rId5" cstate="print"/>
          <a:srcRect/>
          <a:stretch>
            <a:fillRect/>
          </a:stretch>
        </p:blipFill>
        <p:spPr bwMode="auto">
          <a:xfrm>
            <a:off x="3871913" y="4478338"/>
            <a:ext cx="1592262" cy="1958975"/>
          </a:xfrm>
          <a:prstGeom prst="rect">
            <a:avLst/>
          </a:prstGeom>
          <a:noFill/>
          <a:ln w="9525">
            <a:noFill/>
            <a:miter lim="800000"/>
            <a:headEnd/>
            <a:tailEnd/>
          </a:ln>
        </p:spPr>
      </p:pic>
      <p:pic>
        <p:nvPicPr>
          <p:cNvPr id="49158" name="Picture 8" descr="http://img.timeinc.net/time/photoessays/2009/time_100_influence/mia.jpg"/>
          <p:cNvPicPr>
            <a:picLocks noChangeAspect="1" noChangeArrowheads="1"/>
          </p:cNvPicPr>
          <p:nvPr/>
        </p:nvPicPr>
        <p:blipFill>
          <a:blip r:embed="rId6" cstate="print"/>
          <a:srcRect/>
          <a:stretch>
            <a:fillRect/>
          </a:stretch>
        </p:blipFill>
        <p:spPr bwMode="auto">
          <a:xfrm>
            <a:off x="698500" y="1683990"/>
            <a:ext cx="2476500" cy="3905250"/>
          </a:xfrm>
          <a:prstGeom prst="rect">
            <a:avLst/>
          </a:prstGeom>
          <a:noFill/>
          <a:ln w="9525">
            <a:noFill/>
            <a:miter lim="800000"/>
            <a:headEnd/>
            <a:tailEnd/>
          </a:ln>
        </p:spPr>
      </p:pic>
      <p:sp>
        <p:nvSpPr>
          <p:cNvPr id="7" name="Rectangle 2"/>
          <p:cNvSpPr txBox="1">
            <a:spLocks noChangeArrowheads="1"/>
          </p:cNvSpPr>
          <p:nvPr/>
        </p:nvSpPr>
        <p:spPr bwMode="auto">
          <a:xfrm>
            <a:off x="1000696" y="260648"/>
            <a:ext cx="6595640" cy="557213"/>
          </a:xfrm>
          <a:prstGeom prst="rect">
            <a:avLst/>
          </a:prstGeom>
          <a:solidFill>
            <a:srgbClr val="FFFFFF"/>
          </a:solidFill>
          <a:ln>
            <a:solidFill>
              <a:srgbClr val="000000"/>
            </a:solidFill>
            <a:miter lim="800000"/>
            <a:headEnd/>
            <a:tailEnd/>
          </a:ln>
        </p:spPr>
        <p:txBody>
          <a:bodyPr lIns="0" rIns="0" bIns="0" anchor="b"/>
          <a:lstStyle/>
          <a:p>
            <a:pPr lvl="0" algn="ctr"/>
            <a:r>
              <a:rPr lang="en-US" sz="3200" dirty="0" smtClean="0"/>
              <a:t>Artists and entertainers</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yu_panglin_3"/>
          <p:cNvPicPr>
            <a:picLocks noChangeAspect="1" noChangeArrowheads="1"/>
          </p:cNvPicPr>
          <p:nvPr/>
        </p:nvPicPr>
        <p:blipFill>
          <a:blip r:embed="rId3" cstate="print"/>
          <a:srcRect/>
          <a:stretch>
            <a:fillRect/>
          </a:stretch>
        </p:blipFill>
        <p:spPr bwMode="auto">
          <a:xfrm>
            <a:off x="3131840" y="1268760"/>
            <a:ext cx="2171823" cy="2318042"/>
          </a:xfrm>
          <a:prstGeom prst="rect">
            <a:avLst/>
          </a:prstGeom>
          <a:noFill/>
          <a:ln w="9525">
            <a:noFill/>
            <a:miter lim="800000"/>
            <a:headEnd/>
            <a:tailEnd/>
          </a:ln>
        </p:spPr>
      </p:pic>
      <p:pic>
        <p:nvPicPr>
          <p:cNvPr id="50180" name="Picture 4" descr="alwaleed_bin_talal_4"/>
          <p:cNvPicPr>
            <a:picLocks noChangeAspect="1" noChangeArrowheads="1"/>
          </p:cNvPicPr>
          <p:nvPr/>
        </p:nvPicPr>
        <p:blipFill>
          <a:blip r:embed="rId4" cstate="print"/>
          <a:srcRect/>
          <a:stretch>
            <a:fillRect/>
          </a:stretch>
        </p:blipFill>
        <p:spPr bwMode="auto">
          <a:xfrm>
            <a:off x="683568" y="3789040"/>
            <a:ext cx="2171700" cy="2664296"/>
          </a:xfrm>
          <a:prstGeom prst="rect">
            <a:avLst/>
          </a:prstGeom>
          <a:noFill/>
          <a:ln w="9525">
            <a:noFill/>
            <a:miter lim="800000"/>
            <a:headEnd/>
            <a:tailEnd/>
          </a:ln>
        </p:spPr>
      </p:pic>
      <p:pic>
        <p:nvPicPr>
          <p:cNvPr id="50181" name="Picture 5" descr="angelina_jolie_1"/>
          <p:cNvPicPr>
            <a:picLocks noChangeAspect="1" noChangeArrowheads="1"/>
          </p:cNvPicPr>
          <p:nvPr/>
        </p:nvPicPr>
        <p:blipFill>
          <a:blip r:embed="rId5" cstate="print"/>
          <a:srcRect/>
          <a:stretch>
            <a:fillRect/>
          </a:stretch>
        </p:blipFill>
        <p:spPr bwMode="auto">
          <a:xfrm>
            <a:off x="611560" y="1124744"/>
            <a:ext cx="1972159" cy="2427734"/>
          </a:xfrm>
          <a:prstGeom prst="rect">
            <a:avLst/>
          </a:prstGeom>
          <a:noFill/>
          <a:ln w="9525">
            <a:noFill/>
            <a:miter lim="800000"/>
            <a:headEnd/>
            <a:tailEnd/>
          </a:ln>
        </p:spPr>
      </p:pic>
      <p:pic>
        <p:nvPicPr>
          <p:cNvPr id="50182" name="Picture 6" descr="bill_melinda_gates_11"/>
          <p:cNvPicPr>
            <a:picLocks noChangeAspect="1" noChangeArrowheads="1"/>
          </p:cNvPicPr>
          <p:nvPr/>
        </p:nvPicPr>
        <p:blipFill>
          <a:blip r:embed="rId6" cstate="print"/>
          <a:srcRect/>
          <a:stretch>
            <a:fillRect/>
          </a:stretch>
        </p:blipFill>
        <p:spPr bwMode="auto">
          <a:xfrm>
            <a:off x="5940152" y="3789040"/>
            <a:ext cx="2230065" cy="2672227"/>
          </a:xfrm>
          <a:prstGeom prst="rect">
            <a:avLst/>
          </a:prstGeom>
          <a:noFill/>
          <a:ln w="9525">
            <a:noFill/>
            <a:miter lim="800000"/>
            <a:headEnd/>
            <a:tailEnd/>
          </a:ln>
        </p:spPr>
      </p:pic>
      <p:pic>
        <p:nvPicPr>
          <p:cNvPr id="50183" name="Picture 7" descr="george_soros_11"/>
          <p:cNvPicPr>
            <a:picLocks noChangeAspect="1" noChangeArrowheads="1"/>
          </p:cNvPicPr>
          <p:nvPr/>
        </p:nvPicPr>
        <p:blipFill>
          <a:blip r:embed="rId7" cstate="print"/>
          <a:srcRect/>
          <a:stretch>
            <a:fillRect/>
          </a:stretch>
        </p:blipFill>
        <p:spPr bwMode="auto">
          <a:xfrm>
            <a:off x="3131840" y="3933056"/>
            <a:ext cx="2212975" cy="2676277"/>
          </a:xfrm>
          <a:prstGeom prst="rect">
            <a:avLst/>
          </a:prstGeom>
          <a:noFill/>
          <a:ln w="9525">
            <a:noFill/>
            <a:miter lim="800000"/>
            <a:headEnd/>
            <a:tailEnd/>
          </a:ln>
        </p:spPr>
      </p:pic>
      <p:pic>
        <p:nvPicPr>
          <p:cNvPr id="50184" name="Picture 8" descr="queen_rania_2"/>
          <p:cNvPicPr>
            <a:picLocks noChangeAspect="1" noChangeArrowheads="1"/>
          </p:cNvPicPr>
          <p:nvPr/>
        </p:nvPicPr>
        <p:blipFill>
          <a:blip r:embed="rId8" cstate="print"/>
          <a:srcRect/>
          <a:stretch>
            <a:fillRect/>
          </a:stretch>
        </p:blipFill>
        <p:spPr bwMode="auto">
          <a:xfrm>
            <a:off x="5652120" y="1268760"/>
            <a:ext cx="2232248" cy="2393559"/>
          </a:xfrm>
          <a:prstGeom prst="rect">
            <a:avLst/>
          </a:prstGeom>
          <a:noFill/>
          <a:ln w="9525">
            <a:noFill/>
            <a:miter lim="800000"/>
            <a:headEnd/>
            <a:tailEnd/>
          </a:ln>
        </p:spPr>
      </p:pic>
      <p:sp>
        <p:nvSpPr>
          <p:cNvPr id="10" name="Rectangle 2"/>
          <p:cNvSpPr txBox="1">
            <a:spLocks noChangeArrowheads="1"/>
          </p:cNvSpPr>
          <p:nvPr/>
        </p:nvSpPr>
        <p:spPr bwMode="auto">
          <a:xfrm>
            <a:off x="1115616" y="207491"/>
            <a:ext cx="6408712" cy="557213"/>
          </a:xfrm>
          <a:prstGeom prst="rect">
            <a:avLst/>
          </a:prstGeom>
          <a:solidFill>
            <a:srgbClr val="FFFFFF"/>
          </a:solidFill>
          <a:ln>
            <a:solidFill>
              <a:srgbClr val="000000"/>
            </a:solidFill>
            <a:miter lim="800000"/>
            <a:headEnd/>
            <a:tailEnd/>
          </a:ln>
        </p:spPr>
        <p:txBody>
          <a:bodyPr lIns="0" rIns="0" bIns="0" anchor="b"/>
          <a:lstStyle/>
          <a:p>
            <a:pPr lvl="0" algn="ctr"/>
            <a:r>
              <a:rPr lang="en-US" sz="3200" dirty="0" smtClean="0"/>
              <a:t>Donors</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descr="http://img.timeinc.net/time/photoessays/2009/time_100_influence/carlos_slim_helu.jpg"/>
          <p:cNvPicPr>
            <a:picLocks noChangeAspect="1" noChangeArrowheads="1"/>
          </p:cNvPicPr>
          <p:nvPr/>
        </p:nvPicPr>
        <p:blipFill>
          <a:blip r:embed="rId3" cstate="print"/>
          <a:srcRect/>
          <a:stretch>
            <a:fillRect/>
          </a:stretch>
        </p:blipFill>
        <p:spPr bwMode="auto">
          <a:xfrm>
            <a:off x="757238" y="1349375"/>
            <a:ext cx="1912937" cy="2598738"/>
          </a:xfrm>
          <a:prstGeom prst="rect">
            <a:avLst/>
          </a:prstGeom>
          <a:noFill/>
          <a:ln w="9525">
            <a:noFill/>
            <a:miter lim="800000"/>
            <a:headEnd/>
            <a:tailEnd/>
          </a:ln>
        </p:spPr>
      </p:pic>
      <p:pic>
        <p:nvPicPr>
          <p:cNvPr id="51204" name="Picture 4" descr="http://img.timeinc.net/time/photoessays/2009/time_100_influence/ted_turner.jpg"/>
          <p:cNvPicPr>
            <a:picLocks noChangeAspect="1" noChangeArrowheads="1"/>
          </p:cNvPicPr>
          <p:nvPr/>
        </p:nvPicPr>
        <p:blipFill>
          <a:blip r:embed="rId4" cstate="print"/>
          <a:srcRect/>
          <a:stretch>
            <a:fillRect/>
          </a:stretch>
        </p:blipFill>
        <p:spPr bwMode="auto">
          <a:xfrm>
            <a:off x="4922838" y="4122738"/>
            <a:ext cx="2058987" cy="2249487"/>
          </a:xfrm>
          <a:prstGeom prst="rect">
            <a:avLst/>
          </a:prstGeom>
          <a:noFill/>
          <a:ln w="9525">
            <a:noFill/>
            <a:miter lim="800000"/>
            <a:headEnd/>
            <a:tailEnd/>
          </a:ln>
        </p:spPr>
      </p:pic>
      <p:pic>
        <p:nvPicPr>
          <p:cNvPr id="51205" name="Picture 6" descr="http://img.timeinc.net/time/photoessays/2009/time_100_influence/brad_pitt.jpg"/>
          <p:cNvPicPr>
            <a:picLocks noChangeAspect="1" noChangeArrowheads="1"/>
          </p:cNvPicPr>
          <p:nvPr/>
        </p:nvPicPr>
        <p:blipFill>
          <a:blip r:embed="rId5" cstate="print"/>
          <a:srcRect/>
          <a:stretch>
            <a:fillRect/>
          </a:stretch>
        </p:blipFill>
        <p:spPr bwMode="auto">
          <a:xfrm>
            <a:off x="190500" y="4368800"/>
            <a:ext cx="2087563" cy="2076450"/>
          </a:xfrm>
          <a:prstGeom prst="rect">
            <a:avLst/>
          </a:prstGeom>
          <a:noFill/>
          <a:ln w="9525">
            <a:noFill/>
            <a:miter lim="800000"/>
            <a:headEnd/>
            <a:tailEnd/>
          </a:ln>
        </p:spPr>
      </p:pic>
      <p:pic>
        <p:nvPicPr>
          <p:cNvPr id="51206" name="Picture 8" descr="http://img.timeinc.net/time/photoessays/2009/time_100_influence/nandan_nilekani.jpg"/>
          <p:cNvPicPr>
            <a:picLocks noChangeAspect="1" noChangeArrowheads="1"/>
          </p:cNvPicPr>
          <p:nvPr/>
        </p:nvPicPr>
        <p:blipFill>
          <a:blip r:embed="rId6" cstate="print"/>
          <a:srcRect/>
          <a:stretch>
            <a:fillRect/>
          </a:stretch>
        </p:blipFill>
        <p:spPr bwMode="auto">
          <a:xfrm>
            <a:off x="6012160" y="1412776"/>
            <a:ext cx="2038350" cy="2422525"/>
          </a:xfrm>
          <a:prstGeom prst="rect">
            <a:avLst/>
          </a:prstGeom>
          <a:noFill/>
          <a:ln w="9525">
            <a:noFill/>
            <a:miter lim="800000"/>
            <a:headEnd/>
            <a:tailEnd/>
          </a:ln>
        </p:spPr>
      </p:pic>
      <p:pic>
        <p:nvPicPr>
          <p:cNvPr id="51207" name="Picture 10" descr="http://img.timeinc.net/time/photoessays/2009/time_100_influence/alexander_medvedev.jpg"/>
          <p:cNvPicPr>
            <a:picLocks noChangeAspect="1" noChangeArrowheads="1"/>
          </p:cNvPicPr>
          <p:nvPr/>
        </p:nvPicPr>
        <p:blipFill>
          <a:blip r:embed="rId7" cstate="print"/>
          <a:srcRect/>
          <a:stretch>
            <a:fillRect/>
          </a:stretch>
        </p:blipFill>
        <p:spPr bwMode="auto">
          <a:xfrm>
            <a:off x="2498725" y="4092575"/>
            <a:ext cx="2116138" cy="2293938"/>
          </a:xfrm>
          <a:prstGeom prst="rect">
            <a:avLst/>
          </a:prstGeom>
          <a:noFill/>
          <a:ln w="9525">
            <a:noFill/>
            <a:miter lim="800000"/>
            <a:headEnd/>
            <a:tailEnd/>
          </a:ln>
        </p:spPr>
      </p:pic>
      <p:pic>
        <p:nvPicPr>
          <p:cNvPr id="51208" name="Picture 12" descr="http://img.timeinc.net/time/photoessays/2009/time_100_influence/rafael_nadal.jpg"/>
          <p:cNvPicPr>
            <a:picLocks noChangeAspect="1" noChangeArrowheads="1"/>
          </p:cNvPicPr>
          <p:nvPr/>
        </p:nvPicPr>
        <p:blipFill>
          <a:blip r:embed="rId8" cstate="print"/>
          <a:srcRect/>
          <a:stretch>
            <a:fillRect/>
          </a:stretch>
        </p:blipFill>
        <p:spPr bwMode="auto">
          <a:xfrm>
            <a:off x="7099300" y="4484688"/>
            <a:ext cx="1841500" cy="1960562"/>
          </a:xfrm>
          <a:prstGeom prst="rect">
            <a:avLst/>
          </a:prstGeom>
          <a:noFill/>
          <a:ln w="9525">
            <a:noFill/>
            <a:miter lim="800000"/>
            <a:headEnd/>
            <a:tailEnd/>
          </a:ln>
        </p:spPr>
      </p:pic>
      <p:pic>
        <p:nvPicPr>
          <p:cNvPr id="51209" name="Picture 4" descr="oprah_winfrey"/>
          <p:cNvPicPr>
            <a:picLocks noChangeAspect="1" noChangeArrowheads="1"/>
          </p:cNvPicPr>
          <p:nvPr/>
        </p:nvPicPr>
        <p:blipFill>
          <a:blip r:embed="rId9" cstate="print"/>
          <a:srcRect/>
          <a:stretch>
            <a:fillRect/>
          </a:stretch>
        </p:blipFill>
        <p:spPr bwMode="auto">
          <a:xfrm>
            <a:off x="3101975" y="1058863"/>
            <a:ext cx="2476500" cy="2628900"/>
          </a:xfrm>
          <a:prstGeom prst="rect">
            <a:avLst/>
          </a:prstGeom>
          <a:noFill/>
          <a:ln w="9525">
            <a:noFill/>
            <a:miter lim="800000"/>
            <a:headEnd/>
            <a:tailEnd/>
          </a:ln>
        </p:spPr>
      </p:pic>
      <p:sp>
        <p:nvSpPr>
          <p:cNvPr id="10" name="Rectangle 2"/>
          <p:cNvSpPr txBox="1">
            <a:spLocks noChangeArrowheads="1"/>
          </p:cNvSpPr>
          <p:nvPr/>
        </p:nvSpPr>
        <p:spPr bwMode="auto">
          <a:xfrm>
            <a:off x="1115616" y="207491"/>
            <a:ext cx="6408712" cy="557213"/>
          </a:xfrm>
          <a:prstGeom prst="rect">
            <a:avLst/>
          </a:prstGeom>
          <a:solidFill>
            <a:srgbClr val="FFFFFF"/>
          </a:solidFill>
          <a:ln>
            <a:solidFill>
              <a:srgbClr val="000000"/>
            </a:solidFill>
            <a:miter lim="800000"/>
            <a:headEnd/>
            <a:tailEnd/>
          </a:ln>
        </p:spPr>
        <p:txBody>
          <a:bodyPr lIns="0" rIns="0" bIns="0" anchor="b"/>
          <a:lstStyle/>
          <a:p>
            <a:pPr lvl="0" algn="ctr"/>
            <a:r>
              <a:rPr lang="en-US" sz="3200" dirty="0" smtClean="0"/>
              <a:t>Developers and top businessmen</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6" descr="http://img.timeinc.net/time/photoessays/2009/time_100_influence/hadizatou_mani.jpg"/>
          <p:cNvPicPr>
            <a:picLocks noChangeAspect="1" noChangeArrowheads="1"/>
          </p:cNvPicPr>
          <p:nvPr/>
        </p:nvPicPr>
        <p:blipFill>
          <a:blip r:embed="rId3" cstate="print"/>
          <a:srcRect/>
          <a:stretch>
            <a:fillRect/>
          </a:stretch>
        </p:blipFill>
        <p:spPr bwMode="auto">
          <a:xfrm>
            <a:off x="1031875" y="1900238"/>
            <a:ext cx="2476500" cy="3905250"/>
          </a:xfrm>
          <a:prstGeom prst="rect">
            <a:avLst/>
          </a:prstGeom>
          <a:noFill/>
          <a:ln w="9525">
            <a:noFill/>
            <a:miter lim="800000"/>
            <a:headEnd/>
            <a:tailEnd/>
          </a:ln>
        </p:spPr>
      </p:pic>
      <p:sp>
        <p:nvSpPr>
          <p:cNvPr id="5" name="Rectangle 2"/>
          <p:cNvSpPr txBox="1">
            <a:spLocks noChangeArrowheads="1"/>
          </p:cNvSpPr>
          <p:nvPr/>
        </p:nvSpPr>
        <p:spPr bwMode="auto">
          <a:xfrm>
            <a:off x="1115616" y="207491"/>
            <a:ext cx="6408712" cy="557213"/>
          </a:xfrm>
          <a:prstGeom prst="rect">
            <a:avLst/>
          </a:prstGeom>
          <a:solidFill>
            <a:srgbClr val="FFFFFF"/>
          </a:solidFill>
          <a:ln>
            <a:solidFill>
              <a:srgbClr val="000000"/>
            </a:solidFill>
            <a:miter lim="800000"/>
            <a:headEnd/>
            <a:tailEnd/>
          </a:ln>
        </p:spPr>
        <p:txBody>
          <a:bodyPr lIns="0" rIns="0" bIns="0" anchor="b"/>
          <a:lstStyle/>
          <a:p>
            <a:pPr lvl="0" algn="ctr"/>
            <a:r>
              <a:rPr lang="en-US" sz="3200" dirty="0" smtClean="0"/>
              <a:t>Heroes and Pioneers</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richard_branson"/>
          <p:cNvPicPr>
            <a:picLocks noChangeAspect="1" noChangeArrowheads="1"/>
          </p:cNvPicPr>
          <p:nvPr/>
        </p:nvPicPr>
        <p:blipFill>
          <a:blip r:embed="rId3" cstate="print"/>
          <a:srcRect/>
          <a:stretch>
            <a:fillRect/>
          </a:stretch>
        </p:blipFill>
        <p:spPr bwMode="auto">
          <a:xfrm>
            <a:off x="3917950" y="1169988"/>
            <a:ext cx="2014538" cy="2478087"/>
          </a:xfrm>
          <a:prstGeom prst="rect">
            <a:avLst/>
          </a:prstGeom>
          <a:noFill/>
          <a:ln w="9525">
            <a:noFill/>
            <a:miter lim="800000"/>
            <a:headEnd/>
            <a:tailEnd/>
          </a:ln>
        </p:spPr>
      </p:pic>
      <p:pic>
        <p:nvPicPr>
          <p:cNvPr id="53252" name="Picture 4" descr="al_gore"/>
          <p:cNvPicPr>
            <a:picLocks noChangeAspect="1" noChangeArrowheads="1"/>
          </p:cNvPicPr>
          <p:nvPr/>
        </p:nvPicPr>
        <p:blipFill>
          <a:blip r:embed="rId4" cstate="print"/>
          <a:srcRect/>
          <a:stretch>
            <a:fillRect/>
          </a:stretch>
        </p:blipFill>
        <p:spPr bwMode="auto">
          <a:xfrm>
            <a:off x="514350" y="2533650"/>
            <a:ext cx="2476500" cy="3048000"/>
          </a:xfrm>
          <a:prstGeom prst="rect">
            <a:avLst/>
          </a:prstGeom>
          <a:noFill/>
          <a:ln w="9525">
            <a:noFill/>
            <a:miter lim="800000"/>
            <a:headEnd/>
            <a:tailEnd/>
          </a:ln>
        </p:spPr>
      </p:pic>
      <p:pic>
        <p:nvPicPr>
          <p:cNvPr id="53253" name="Picture 5" descr="craig_venter"/>
          <p:cNvPicPr>
            <a:picLocks noChangeAspect="1" noChangeArrowheads="1"/>
          </p:cNvPicPr>
          <p:nvPr/>
        </p:nvPicPr>
        <p:blipFill>
          <a:blip r:embed="rId5" cstate="print"/>
          <a:srcRect/>
          <a:stretch>
            <a:fillRect/>
          </a:stretch>
        </p:blipFill>
        <p:spPr bwMode="auto">
          <a:xfrm>
            <a:off x="3898900" y="4168775"/>
            <a:ext cx="1978025" cy="2433638"/>
          </a:xfrm>
          <a:prstGeom prst="rect">
            <a:avLst/>
          </a:prstGeom>
          <a:noFill/>
          <a:ln w="9525">
            <a:noFill/>
            <a:miter lim="800000"/>
            <a:headEnd/>
            <a:tailEnd/>
          </a:ln>
        </p:spPr>
      </p:pic>
      <p:pic>
        <p:nvPicPr>
          <p:cNvPr id="53254" name="Picture 6" descr="neil_degrasse_tyson"/>
          <p:cNvPicPr>
            <a:picLocks noChangeAspect="1" noChangeArrowheads="1"/>
          </p:cNvPicPr>
          <p:nvPr/>
        </p:nvPicPr>
        <p:blipFill>
          <a:blip r:embed="rId6" cstate="print"/>
          <a:srcRect/>
          <a:stretch>
            <a:fillRect/>
          </a:stretch>
        </p:blipFill>
        <p:spPr bwMode="auto">
          <a:xfrm>
            <a:off x="6300192" y="1844824"/>
            <a:ext cx="2476500" cy="3048000"/>
          </a:xfrm>
          <a:prstGeom prst="rect">
            <a:avLst/>
          </a:prstGeom>
          <a:noFill/>
          <a:ln w="9525">
            <a:noFill/>
            <a:miter lim="800000"/>
            <a:headEnd/>
            <a:tailEnd/>
          </a:ln>
        </p:spPr>
      </p:pic>
      <p:sp>
        <p:nvSpPr>
          <p:cNvPr id="7" name="Rectangle 2"/>
          <p:cNvSpPr txBox="1">
            <a:spLocks noChangeArrowheads="1"/>
          </p:cNvSpPr>
          <p:nvPr/>
        </p:nvSpPr>
        <p:spPr bwMode="auto">
          <a:xfrm>
            <a:off x="1115616" y="207491"/>
            <a:ext cx="6408712" cy="557213"/>
          </a:xfrm>
          <a:prstGeom prst="rect">
            <a:avLst/>
          </a:prstGeom>
          <a:solidFill>
            <a:srgbClr val="FFFFFF"/>
          </a:solidFill>
          <a:ln>
            <a:solidFill>
              <a:srgbClr val="000000"/>
            </a:solidFill>
            <a:miter lim="800000"/>
            <a:headEnd/>
            <a:tailEnd/>
          </a:ln>
        </p:spPr>
        <p:txBody>
          <a:bodyPr lIns="0" rIns="0" bIns="0" anchor="b"/>
          <a:lstStyle/>
          <a:p>
            <a:pPr lvl="0" algn="ctr"/>
            <a:r>
              <a:rPr lang="en-US" sz="3200" dirty="0" smtClean="0"/>
              <a:t>Scientists and Intellectuals</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bwMode="auto">
          <a:xfrm>
            <a:off x="1143000" y="214313"/>
            <a:ext cx="6300788" cy="642937"/>
          </a:xfrm>
          <a:prstGeom prst="rect">
            <a:avLst/>
          </a:prstGeom>
          <a:ln>
            <a:headEnd/>
            <a:tailEnd/>
          </a:ln>
        </p:spPr>
        <p:style>
          <a:lnRef idx="2">
            <a:schemeClr val="dk1"/>
          </a:lnRef>
          <a:fillRef idx="1">
            <a:schemeClr val="lt1"/>
          </a:fillRef>
          <a:effectRef idx="0">
            <a:schemeClr val="dk1"/>
          </a:effectRef>
          <a:fontRef idx="minor">
            <a:schemeClr val="dk1"/>
          </a:fontRef>
        </p:style>
        <p:txBody>
          <a:bodyPr lIns="0" rIns="0" bIns="0" anchor="b"/>
          <a:lstStyle/>
          <a:p>
            <a:pPr eaLnBrk="1" hangingPunct="1">
              <a:defRPr/>
            </a:pPr>
            <a:r>
              <a:rPr lang="en-US" sz="3100" dirty="0" smtClean="0"/>
              <a:t>Learning Objectives</a:t>
            </a:r>
          </a:p>
        </p:txBody>
      </p:sp>
      <p:sp>
        <p:nvSpPr>
          <p:cNvPr id="8197" name="Content Placeholder 2"/>
          <p:cNvSpPr>
            <a:spLocks noGrp="1"/>
          </p:cNvSpPr>
          <p:nvPr>
            <p:ph idx="4294967295"/>
          </p:nvPr>
        </p:nvSpPr>
        <p:spPr>
          <a:xfrm>
            <a:off x="357188" y="1571625"/>
            <a:ext cx="8229600" cy="4525963"/>
          </a:xfrm>
        </p:spPr>
        <p:txBody>
          <a:bodyPr/>
          <a:lstStyle/>
          <a:p>
            <a:pPr marL="273050" indent="-273050" eaLnBrk="1" hangingPunct="1">
              <a:lnSpc>
                <a:spcPct val="80000"/>
              </a:lnSpc>
            </a:pPr>
            <a:r>
              <a:rPr lang="en-US" sz="2400" smtClean="0"/>
              <a:t>Be able to </a:t>
            </a:r>
            <a:r>
              <a:rPr lang="en-US" sz="2400" b="1" smtClean="0"/>
              <a:t>articulate </a:t>
            </a:r>
            <a:r>
              <a:rPr lang="en-US" sz="2400" smtClean="0"/>
              <a:t>the reasons for conducting an Integrated Environmental Assessment.</a:t>
            </a:r>
          </a:p>
          <a:p>
            <a:pPr marL="273050" indent="-273050" eaLnBrk="1" hangingPunct="1">
              <a:lnSpc>
                <a:spcPct val="80000"/>
              </a:lnSpc>
            </a:pPr>
            <a:r>
              <a:rPr lang="en-US" sz="2400" b="1" smtClean="0"/>
              <a:t>Understand</a:t>
            </a:r>
            <a:r>
              <a:rPr lang="en-US" sz="2400" smtClean="0"/>
              <a:t> the political context for implementing the results of an IEA. How are changes made in policy and practice in your country. </a:t>
            </a:r>
          </a:p>
          <a:p>
            <a:pPr marL="273050" indent="-273050" eaLnBrk="1" hangingPunct="1">
              <a:lnSpc>
                <a:spcPct val="80000"/>
              </a:lnSpc>
            </a:pPr>
            <a:r>
              <a:rPr lang="en-US" sz="2400" b="1" smtClean="0"/>
              <a:t>Move</a:t>
            </a:r>
            <a:r>
              <a:rPr lang="en-US" sz="2400" smtClean="0"/>
              <a:t> beyond awareness of the importance of impact and communications to develop strategies to achieve impact.</a:t>
            </a:r>
          </a:p>
          <a:p>
            <a:pPr marL="273050" indent="-273050" eaLnBrk="1" hangingPunct="1">
              <a:lnSpc>
                <a:spcPct val="80000"/>
              </a:lnSpc>
            </a:pPr>
            <a:r>
              <a:rPr lang="en-US" sz="2400" b="1" smtClean="0"/>
              <a:t>Increase</a:t>
            </a:r>
            <a:r>
              <a:rPr lang="en-US" sz="2400" smtClean="0"/>
              <a:t> recognition of who you want to reach and how that will affect how you undertake your work.</a:t>
            </a:r>
          </a:p>
          <a:p>
            <a:pPr marL="273050" indent="-273050" eaLnBrk="1" hangingPunct="1">
              <a:lnSpc>
                <a:spcPct val="80000"/>
              </a:lnSpc>
            </a:pPr>
            <a:r>
              <a:rPr lang="en-US" sz="2400" b="1" smtClean="0"/>
              <a:t>Recognize</a:t>
            </a:r>
            <a:r>
              <a:rPr lang="en-US" sz="2400" smtClean="0"/>
              <a:t> that a meaningful impact is a dynamic result, requiring an ongoing strategy which is much more than a single product at the end of an assessment.</a:t>
            </a:r>
          </a:p>
          <a:p>
            <a:pPr marL="273050" indent="-273050"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Gore-poleshift"/>
          <p:cNvPicPr>
            <a:picLocks noChangeAspect="1" noChangeArrowheads="1"/>
          </p:cNvPicPr>
          <p:nvPr/>
        </p:nvPicPr>
        <p:blipFill>
          <a:blip r:embed="rId3" cstate="print"/>
          <a:srcRect/>
          <a:stretch>
            <a:fillRect/>
          </a:stretch>
        </p:blipFill>
        <p:spPr bwMode="auto">
          <a:xfrm>
            <a:off x="4789363" y="2420888"/>
            <a:ext cx="4175125" cy="3373437"/>
          </a:xfrm>
          <a:prstGeom prst="rect">
            <a:avLst/>
          </a:prstGeom>
          <a:noFill/>
          <a:ln w="9525">
            <a:noFill/>
            <a:miter lim="800000"/>
            <a:headEnd/>
            <a:tailEnd/>
          </a:ln>
        </p:spPr>
      </p:pic>
      <p:pic>
        <p:nvPicPr>
          <p:cNvPr id="54275" name="Picture 3" descr="Al Gor warning"/>
          <p:cNvPicPr>
            <a:picLocks noChangeAspect="1" noChangeArrowheads="1"/>
          </p:cNvPicPr>
          <p:nvPr/>
        </p:nvPicPr>
        <p:blipFill>
          <a:blip r:embed="rId4" cstate="print"/>
          <a:srcRect/>
          <a:stretch>
            <a:fillRect/>
          </a:stretch>
        </p:blipFill>
        <p:spPr bwMode="auto">
          <a:xfrm>
            <a:off x="199008" y="2443956"/>
            <a:ext cx="4445000" cy="328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Mohammad Rashed"/>
          <p:cNvPicPr>
            <a:picLocks noChangeAspect="1" noChangeArrowheads="1"/>
          </p:cNvPicPr>
          <p:nvPr/>
        </p:nvPicPr>
        <p:blipFill>
          <a:blip r:embed="rId3" cstate="print"/>
          <a:srcRect/>
          <a:stretch>
            <a:fillRect/>
          </a:stretch>
        </p:blipFill>
        <p:spPr bwMode="auto">
          <a:xfrm>
            <a:off x="757238" y="2314575"/>
            <a:ext cx="3414712" cy="2609850"/>
          </a:xfrm>
          <a:prstGeom prst="rect">
            <a:avLst/>
          </a:prstGeom>
          <a:noFill/>
          <a:ln w="9525">
            <a:noFill/>
            <a:miter lim="800000"/>
            <a:headEnd/>
            <a:tailEnd/>
          </a:ln>
        </p:spPr>
      </p:pic>
      <p:pic>
        <p:nvPicPr>
          <p:cNvPr id="55300" name="Picture 4" descr="Prince Hassan"/>
          <p:cNvPicPr>
            <a:picLocks noChangeAspect="1" noChangeArrowheads="1"/>
          </p:cNvPicPr>
          <p:nvPr/>
        </p:nvPicPr>
        <p:blipFill>
          <a:blip r:embed="rId4" cstate="print"/>
          <a:srcRect/>
          <a:stretch>
            <a:fillRect/>
          </a:stretch>
        </p:blipFill>
        <p:spPr bwMode="auto">
          <a:xfrm>
            <a:off x="5057775" y="2286000"/>
            <a:ext cx="3663950" cy="2743200"/>
          </a:xfrm>
          <a:prstGeom prst="rect">
            <a:avLst/>
          </a:prstGeom>
          <a:noFill/>
          <a:ln w="9525">
            <a:noFill/>
            <a:miter lim="800000"/>
            <a:headEnd/>
            <a:tailEnd/>
          </a:ln>
        </p:spPr>
      </p:pic>
      <p:sp>
        <p:nvSpPr>
          <p:cNvPr id="5" name="Rectangle 2"/>
          <p:cNvSpPr txBox="1">
            <a:spLocks noChangeArrowheads="1"/>
          </p:cNvSpPr>
          <p:nvPr/>
        </p:nvSpPr>
        <p:spPr bwMode="auto">
          <a:xfrm>
            <a:off x="1115616" y="207491"/>
            <a:ext cx="6408712" cy="557213"/>
          </a:xfrm>
          <a:prstGeom prst="rect">
            <a:avLst/>
          </a:prstGeom>
          <a:solidFill>
            <a:srgbClr val="FFFFFF"/>
          </a:solidFill>
          <a:ln>
            <a:solidFill>
              <a:srgbClr val="000000"/>
            </a:solidFill>
            <a:miter lim="800000"/>
            <a:headEnd/>
            <a:tailEnd/>
          </a:ln>
        </p:spPr>
        <p:txBody>
          <a:bodyPr lIns="0" rIns="0" bIns="0" anchor="b"/>
          <a:lstStyle/>
          <a:p>
            <a:pPr lvl="0" algn="ctr"/>
            <a:r>
              <a:rPr lang="en-US" sz="3200" dirty="0" smtClean="0"/>
              <a:t>Faces from West Asia</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bwMode="auto">
          <a:xfrm>
            <a:off x="1143000" y="285750"/>
            <a:ext cx="6400800" cy="500063"/>
          </a:xfrm>
          <a:prstGeom prst="rect">
            <a:avLst/>
          </a:prstGeom>
          <a:solidFill>
            <a:srgbClr val="FFFFFF"/>
          </a:solidFill>
          <a:ln>
            <a:solidFill>
              <a:srgbClr val="000000"/>
            </a:solidFill>
            <a:miter lim="800000"/>
            <a:headEnd/>
            <a:tailEnd/>
          </a:ln>
        </p:spPr>
        <p:txBody>
          <a:bodyPr lIns="0" rIns="0" bIns="0" anchor="b"/>
          <a:lstStyle/>
          <a:p>
            <a:pPr eaLnBrk="1" hangingPunct="1"/>
            <a:r>
              <a:rPr lang="en-US" sz="2700" dirty="0" smtClean="0"/>
              <a:t>Step 3 : Knowledge Management</a:t>
            </a:r>
          </a:p>
        </p:txBody>
      </p:sp>
      <p:sp>
        <p:nvSpPr>
          <p:cNvPr id="22531" name="Rectangle 3"/>
          <p:cNvSpPr>
            <a:spLocks noGrp="1" noChangeArrowheads="1"/>
          </p:cNvSpPr>
          <p:nvPr>
            <p:ph type="body" idx="4294967295"/>
          </p:nvPr>
        </p:nvSpPr>
        <p:spPr>
          <a:xfrm>
            <a:off x="357188" y="1643063"/>
            <a:ext cx="8229600" cy="4525962"/>
          </a:xfrm>
        </p:spPr>
        <p:txBody>
          <a:bodyPr/>
          <a:lstStyle/>
          <a:p>
            <a:pPr marL="273050" indent="-273050" eaLnBrk="1" hangingPunct="1">
              <a:buFontTx/>
              <a:buNone/>
              <a:defRPr/>
            </a:pPr>
            <a:r>
              <a:rPr lang="en-CA" sz="1800" dirty="0" smtClean="0"/>
              <a:t>	</a:t>
            </a:r>
          </a:p>
          <a:p>
            <a:pPr marL="273050" indent="-273050" eaLnBrk="1" hangingPunct="1">
              <a:buFontTx/>
              <a:buNone/>
              <a:defRPr/>
            </a:pPr>
            <a:r>
              <a:rPr lang="en-CA" sz="2400" dirty="0" smtClean="0"/>
              <a:t>	Analyse what they need to know, and what you need to know that will help them take or influence the decision.</a:t>
            </a:r>
            <a:r>
              <a:rPr lang="en-US" sz="2400" dirty="0" smtClean="0"/>
              <a:t> </a:t>
            </a:r>
          </a:p>
          <a:p>
            <a:pPr marL="273050" indent="-273050" eaLnBrk="1" hangingPunct="1">
              <a:buFontTx/>
              <a:buNone/>
              <a:defRPr/>
            </a:pPr>
            <a:endParaRPr lang="en-US" sz="2000" dirty="0" smtClean="0"/>
          </a:p>
          <a:p>
            <a:pPr marL="639763" lvl="1" indent="-246063" eaLnBrk="1" hangingPunct="1">
              <a:buFont typeface="Wingdings" pitchFamily="2" charset="2"/>
              <a:buChar char="Ø"/>
              <a:defRPr/>
            </a:pPr>
            <a:r>
              <a:rPr lang="en-US" sz="2000" dirty="0" smtClean="0">
                <a:effectLst>
                  <a:outerShdw blurRad="38100" dist="38100" dir="2700000" algn="tl">
                    <a:srgbClr val="C0C0C0"/>
                  </a:outerShdw>
                </a:effectLst>
              </a:rPr>
              <a:t>	</a:t>
            </a:r>
            <a:r>
              <a:rPr lang="en-US" sz="2000" dirty="0" smtClean="0"/>
              <a:t>Consider how to </a:t>
            </a:r>
            <a:r>
              <a:rPr lang="en-US" sz="2000" b="1" dirty="0" smtClean="0"/>
              <a:t>build trust</a:t>
            </a:r>
            <a:r>
              <a:rPr lang="en-US" sz="2000" dirty="0" smtClean="0"/>
              <a:t> in your final product.</a:t>
            </a:r>
          </a:p>
          <a:p>
            <a:pPr marL="639763" lvl="1" indent="-246063" eaLnBrk="1" hangingPunct="1">
              <a:buFont typeface="Wingdings" pitchFamily="2" charset="2"/>
              <a:buNone/>
              <a:defRPr/>
            </a:pPr>
            <a:endParaRPr lang="en-US" sz="2000" dirty="0" smtClean="0"/>
          </a:p>
          <a:p>
            <a:pPr marL="639763" lvl="1" indent="-246063" eaLnBrk="1" hangingPunct="1">
              <a:buFont typeface="Wingdings" pitchFamily="2" charset="2"/>
              <a:buChar char="Ø"/>
              <a:defRPr/>
            </a:pPr>
            <a:r>
              <a:rPr lang="en-US" sz="2000" dirty="0" smtClean="0"/>
              <a:t>	Increase the </a:t>
            </a:r>
            <a:r>
              <a:rPr lang="en-US" sz="2000" b="1" dirty="0" smtClean="0"/>
              <a:t>relevance and salience</a:t>
            </a:r>
            <a:r>
              <a:rPr lang="en-US" sz="2000" dirty="0" smtClean="0"/>
              <a:t> of </a:t>
            </a:r>
            <a:r>
              <a:rPr lang="en-US" sz="2000" dirty="0" smtClean="0"/>
              <a:t>your findings </a:t>
            </a:r>
            <a:r>
              <a:rPr lang="en-US" sz="2000" dirty="0" smtClean="0"/>
              <a:t>by 	including participation of decision-makers in the process.</a:t>
            </a:r>
          </a:p>
          <a:p>
            <a:pPr marL="639763" lvl="1" indent="-246063" eaLnBrk="1" hangingPunct="1">
              <a:buFont typeface="Wingdings" pitchFamily="2" charset="2"/>
              <a:buNone/>
              <a:defRPr/>
            </a:pPr>
            <a:endParaRPr lang="en-US" sz="2000" dirty="0" smtClean="0"/>
          </a:p>
          <a:p>
            <a:pPr marL="639763" lvl="1" indent="-246063" eaLnBrk="1" hangingPunct="1">
              <a:buFont typeface="Wingdings" pitchFamily="2" charset="2"/>
              <a:buChar char="Ø"/>
              <a:defRPr/>
            </a:pPr>
            <a:r>
              <a:rPr lang="en-US" sz="2000" dirty="0" smtClean="0"/>
              <a:t>	Ensure greater </a:t>
            </a:r>
            <a:r>
              <a:rPr lang="en-US" sz="2000" b="1" dirty="0" smtClean="0"/>
              <a:t>legitimacy</a:t>
            </a:r>
            <a:r>
              <a:rPr lang="en-US" sz="2000" dirty="0" smtClean="0"/>
              <a:t> through participation of 	scientists in the knowledge development process.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bwMode="auto">
          <a:xfrm>
            <a:off x="1115617" y="332656"/>
            <a:ext cx="6480720" cy="496018"/>
          </a:xfrm>
          <a:prstGeom prst="rect">
            <a:avLst/>
          </a:prstGeom>
          <a:solidFill>
            <a:srgbClr val="FFFFFF"/>
          </a:solidFill>
          <a:ln>
            <a:solidFill>
              <a:srgbClr val="000000"/>
            </a:solidFill>
            <a:miter lim="800000"/>
            <a:headEnd/>
            <a:tailEnd/>
          </a:ln>
        </p:spPr>
        <p:txBody>
          <a:bodyPr lIns="0" rIns="0" bIns="0" anchor="b"/>
          <a:lstStyle/>
          <a:p>
            <a:pPr eaLnBrk="1" hangingPunct="1"/>
            <a:r>
              <a:rPr lang="en-US" sz="2700" dirty="0" smtClean="0"/>
              <a:t>Step 4: Opportunity Management</a:t>
            </a:r>
          </a:p>
        </p:txBody>
      </p:sp>
      <p:sp>
        <p:nvSpPr>
          <p:cNvPr id="57347" name="Rectangle 3"/>
          <p:cNvSpPr>
            <a:spLocks noGrp="1" noChangeArrowheads="1"/>
          </p:cNvSpPr>
          <p:nvPr>
            <p:ph type="body" idx="4294967295"/>
          </p:nvPr>
        </p:nvSpPr>
        <p:spPr>
          <a:xfrm>
            <a:off x="500063" y="1428750"/>
            <a:ext cx="8229600" cy="3857625"/>
          </a:xfrm>
        </p:spPr>
        <p:txBody>
          <a:bodyPr/>
          <a:lstStyle/>
          <a:p>
            <a:pPr marL="273050" indent="-273050" eaLnBrk="1" hangingPunct="1">
              <a:lnSpc>
                <a:spcPct val="90000"/>
              </a:lnSpc>
            </a:pPr>
            <a:r>
              <a:rPr lang="en-US" sz="2800" smtClean="0"/>
              <a:t>Move knowledge into the hands of those you want to influence.</a:t>
            </a:r>
          </a:p>
          <a:p>
            <a:pPr marL="273050" indent="-273050" eaLnBrk="1" hangingPunct="1">
              <a:lnSpc>
                <a:spcPct val="90000"/>
              </a:lnSpc>
              <a:buFontTx/>
              <a:buNone/>
            </a:pPr>
            <a:endParaRPr lang="en-US" sz="2800" smtClean="0"/>
          </a:p>
          <a:p>
            <a:pPr marL="273050" indent="-273050" eaLnBrk="1" hangingPunct="1">
              <a:lnSpc>
                <a:spcPct val="90000"/>
              </a:lnSpc>
            </a:pPr>
            <a:r>
              <a:rPr lang="en-CA" sz="2800" smtClean="0"/>
              <a:t>Take advantage of key windows to move the assessment findings into the hands of others, and creating opportunity directly.</a:t>
            </a:r>
          </a:p>
          <a:p>
            <a:pPr marL="273050" indent="-273050" eaLnBrk="1" hangingPunct="1">
              <a:lnSpc>
                <a:spcPct val="90000"/>
              </a:lnSpc>
              <a:buFontTx/>
              <a:buNone/>
            </a:pPr>
            <a:endParaRPr lang="en-CA" sz="2800" smtClean="0"/>
          </a:p>
          <a:p>
            <a:pPr marL="273050" indent="-273050" eaLnBrk="1" hangingPunct="1">
              <a:lnSpc>
                <a:spcPct val="90000"/>
              </a:lnSpc>
            </a:pPr>
            <a:r>
              <a:rPr lang="en-CA" sz="2800" smtClean="0"/>
              <a:t>The development of “key messages” is essential in this step. </a:t>
            </a:r>
            <a:endParaRPr lang="en-US" sz="2800" smtClean="0"/>
          </a:p>
        </p:txBody>
      </p:sp>
      <p:sp>
        <p:nvSpPr>
          <p:cNvPr id="23558" name="Text Box 6"/>
          <p:cNvSpPr txBox="1">
            <a:spLocks noChangeArrowheads="1"/>
          </p:cNvSpPr>
          <p:nvPr/>
        </p:nvSpPr>
        <p:spPr bwMode="auto">
          <a:xfrm>
            <a:off x="827088" y="5373688"/>
            <a:ext cx="7056437" cy="892175"/>
          </a:xfrm>
          <a:prstGeom prst="rect">
            <a:avLst/>
          </a:prstGeom>
          <a:noFill/>
          <a:ln w="9525">
            <a:solidFill>
              <a:schemeClr val="tx1"/>
            </a:solidFill>
            <a:miter lim="800000"/>
            <a:headEnd/>
            <a:tailEnd/>
          </a:ln>
          <a:effectLst/>
        </p:spPr>
        <p:txBody>
          <a:bodyPr/>
          <a:lstStyle/>
          <a:p>
            <a:pPr marL="179388" lvl="1">
              <a:lnSpc>
                <a:spcPct val="90000"/>
              </a:lnSpc>
              <a:spcBef>
                <a:spcPct val="20000"/>
              </a:spcBef>
              <a:buFont typeface="Wingdings" pitchFamily="2" charset="2"/>
              <a:buNone/>
              <a:defRPr/>
            </a:pPr>
            <a:r>
              <a:rPr lang="en-CA" sz="2400">
                <a:effectLst>
                  <a:outerShdw blurRad="38100" dist="38100" dir="2700000" algn="tl">
                    <a:srgbClr val="C0C0C0"/>
                  </a:outerShdw>
                </a:effectLst>
                <a:latin typeface="Arial" charset="0"/>
                <a:cs typeface="Arial" charset="0"/>
              </a:rPr>
              <a:t>Key messages are short, simple, plain language statements that capture the essence of the work.</a:t>
            </a:r>
            <a:r>
              <a:rPr lang="en-US" sz="2800">
                <a:latin typeface="Arial" charset="0"/>
                <a:cs typeface="Arial"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bwMode="auto">
          <a:xfrm>
            <a:off x="899592" y="332655"/>
            <a:ext cx="6696744" cy="535707"/>
          </a:xfrm>
          <a:prstGeom prst="rect">
            <a:avLst/>
          </a:prstGeom>
          <a:solidFill>
            <a:srgbClr val="FFFFFF"/>
          </a:solidFill>
          <a:ln>
            <a:solidFill>
              <a:srgbClr val="000000"/>
            </a:solidFill>
            <a:miter lim="800000"/>
            <a:headEnd/>
            <a:tailEnd/>
          </a:ln>
        </p:spPr>
        <p:txBody>
          <a:bodyPr lIns="0" rIns="0" bIns="0" anchor="b"/>
          <a:lstStyle/>
          <a:p>
            <a:pPr eaLnBrk="1" hangingPunct="1"/>
            <a:r>
              <a:rPr lang="en-US" sz="2400" dirty="0" smtClean="0"/>
              <a:t>Step 5: Monitoring, Evaluation and Improvement</a:t>
            </a:r>
          </a:p>
        </p:txBody>
      </p:sp>
      <p:sp>
        <p:nvSpPr>
          <p:cNvPr id="58371" name="Rectangle 5"/>
          <p:cNvSpPr>
            <a:spLocks noGrp="1" noChangeArrowheads="1"/>
          </p:cNvSpPr>
          <p:nvPr>
            <p:ph type="body" idx="4294967295"/>
          </p:nvPr>
        </p:nvSpPr>
        <p:spPr>
          <a:xfrm>
            <a:off x="357188" y="1571625"/>
            <a:ext cx="8229600" cy="5000625"/>
          </a:xfrm>
        </p:spPr>
        <p:txBody>
          <a:bodyPr/>
          <a:lstStyle/>
          <a:p>
            <a:pPr marL="273050" indent="-273050" eaLnBrk="1" hangingPunct="1">
              <a:lnSpc>
                <a:spcPct val="90000"/>
              </a:lnSpc>
            </a:pPr>
            <a:r>
              <a:rPr lang="en-US" sz="3000" smtClean="0"/>
              <a:t>Measure incremental changes in attitudes, actions and behaviors that are a direct outcome of your work. </a:t>
            </a:r>
          </a:p>
          <a:p>
            <a:pPr marL="273050" indent="-273050" eaLnBrk="1" hangingPunct="1">
              <a:lnSpc>
                <a:spcPct val="90000"/>
              </a:lnSpc>
            </a:pPr>
            <a:endParaRPr lang="en-US" sz="3000" smtClean="0"/>
          </a:p>
          <a:p>
            <a:pPr marL="273050" indent="-273050" eaLnBrk="1" hangingPunct="1">
              <a:lnSpc>
                <a:spcPct val="90000"/>
              </a:lnSpc>
            </a:pPr>
            <a:r>
              <a:rPr lang="en-US" sz="3000" smtClean="0"/>
              <a:t>Monitoring, evaluation and improvement should be in place to identify and map incremental changes that will lead to decisions or changes you are seeking. </a:t>
            </a:r>
          </a:p>
          <a:p>
            <a:pPr marL="273050" indent="-273050" eaLnBrk="1" hangingPunct="1">
              <a:lnSpc>
                <a:spcPct val="90000"/>
              </a:lnSpc>
              <a:buFontTx/>
              <a:buNone/>
            </a:pPr>
            <a:endParaRPr lang="en-US" sz="3000" smtClean="0"/>
          </a:p>
          <a:p>
            <a:pPr marL="273050" indent="-273050" eaLnBrk="1" hangingPunct="1">
              <a:lnSpc>
                <a:spcPct val="90000"/>
              </a:lnSpc>
            </a:pPr>
            <a:r>
              <a:rPr lang="en-US" sz="3000" smtClean="0"/>
              <a:t>Track interactions with your contacts and the media.</a:t>
            </a:r>
          </a:p>
          <a:p>
            <a:pPr marL="639763" lvl="1" indent="-246063"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bwMode="auto">
          <a:xfrm>
            <a:off x="1714500" y="285750"/>
            <a:ext cx="5443538" cy="571500"/>
          </a:xfrm>
          <a:prstGeom prst="rect">
            <a:avLst/>
          </a:prstGeom>
          <a:solidFill>
            <a:srgbClr val="FFFFFF"/>
          </a:solidFill>
          <a:ln>
            <a:solidFill>
              <a:srgbClr val="000000"/>
            </a:solidFill>
            <a:miter lim="800000"/>
            <a:headEnd/>
            <a:tailEnd/>
          </a:ln>
        </p:spPr>
        <p:txBody>
          <a:bodyPr lIns="0" rIns="0" bIns="0" anchor="b"/>
          <a:lstStyle/>
          <a:p>
            <a:pPr eaLnBrk="1" hangingPunct="1"/>
            <a:r>
              <a:rPr lang="en-US" sz="2800" dirty="0" smtClean="0"/>
              <a:t>Example of a Database</a:t>
            </a:r>
          </a:p>
        </p:txBody>
      </p:sp>
      <p:pic>
        <p:nvPicPr>
          <p:cNvPr id="59395" name="Picture 3" descr="contact form"/>
          <p:cNvPicPr>
            <a:picLocks noGrp="1" noChangeAspect="1" noChangeArrowheads="1"/>
          </p:cNvPicPr>
          <p:nvPr>
            <p:ph type="body" idx="4294967295"/>
          </p:nvPr>
        </p:nvPicPr>
        <p:blipFill>
          <a:blip r:embed="rId3" cstate="print"/>
          <a:srcRect/>
          <a:stretch>
            <a:fillRect/>
          </a:stretch>
        </p:blipFill>
        <p:spPr>
          <a:xfrm>
            <a:off x="900114" y="1484784"/>
            <a:ext cx="7238970" cy="4966816"/>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bwMode="auto">
          <a:xfrm>
            <a:off x="1071563" y="142875"/>
            <a:ext cx="6524773" cy="725488"/>
          </a:xfrm>
          <a:prstGeom prst="rect">
            <a:avLst/>
          </a:prstGeom>
          <a:solidFill>
            <a:srgbClr val="FFFFFF"/>
          </a:solidFill>
          <a:ln>
            <a:solidFill>
              <a:srgbClr val="000000"/>
            </a:solidFill>
            <a:miter lim="800000"/>
            <a:headEnd/>
            <a:tailEnd/>
          </a:ln>
        </p:spPr>
        <p:txBody>
          <a:bodyPr lIns="0" rIns="0" bIns="0" anchor="b"/>
          <a:lstStyle/>
          <a:p>
            <a:pPr eaLnBrk="1" hangingPunct="1"/>
            <a:r>
              <a:rPr lang="en-US" sz="2400" dirty="0" smtClean="0"/>
              <a:t>A Possible Continuum of Behavior Changes in Target Actors</a:t>
            </a:r>
          </a:p>
        </p:txBody>
      </p:sp>
      <p:sp>
        <p:nvSpPr>
          <p:cNvPr id="60419" name="Rectangle 3"/>
          <p:cNvSpPr>
            <a:spLocks noGrp="1" noChangeArrowheads="1"/>
          </p:cNvSpPr>
          <p:nvPr>
            <p:ph type="body" idx="4294967295"/>
          </p:nvPr>
        </p:nvSpPr>
        <p:spPr>
          <a:xfrm>
            <a:off x="642938" y="1500188"/>
            <a:ext cx="7848600" cy="4679950"/>
          </a:xfrm>
        </p:spPr>
        <p:txBody>
          <a:bodyPr/>
          <a:lstStyle/>
          <a:p>
            <a:pPr marL="273050" indent="-273050" eaLnBrk="1" hangingPunct="1">
              <a:lnSpc>
                <a:spcPct val="90000"/>
              </a:lnSpc>
            </a:pPr>
            <a:r>
              <a:rPr lang="en-US" sz="2800" b="1" smtClean="0"/>
              <a:t>Receiving information</a:t>
            </a:r>
          </a:p>
          <a:p>
            <a:pPr marL="639763" lvl="1" indent="-246063" eaLnBrk="1" hangingPunct="1">
              <a:lnSpc>
                <a:spcPct val="90000"/>
              </a:lnSpc>
            </a:pPr>
            <a:r>
              <a:rPr lang="en-US" sz="2000" smtClean="0"/>
              <a:t>Information sent to target actors</a:t>
            </a:r>
          </a:p>
          <a:p>
            <a:pPr marL="639763" lvl="1" indent="-246063" eaLnBrk="1" hangingPunct="1">
              <a:lnSpc>
                <a:spcPct val="90000"/>
              </a:lnSpc>
            </a:pPr>
            <a:r>
              <a:rPr lang="en-US" sz="2000" smtClean="0"/>
              <a:t>Meetings are set up with target actors </a:t>
            </a:r>
          </a:p>
          <a:p>
            <a:pPr marL="273050" indent="-273050" eaLnBrk="1" hangingPunct="1">
              <a:lnSpc>
                <a:spcPct val="90000"/>
              </a:lnSpc>
            </a:pPr>
            <a:r>
              <a:rPr lang="en-US" sz="2800" b="1" smtClean="0"/>
              <a:t>Seeking and processing information</a:t>
            </a:r>
          </a:p>
          <a:p>
            <a:pPr marL="639763" lvl="1" indent="-246063" eaLnBrk="1" hangingPunct="1">
              <a:lnSpc>
                <a:spcPct val="90000"/>
              </a:lnSpc>
            </a:pPr>
            <a:r>
              <a:rPr lang="en-US" sz="2000" smtClean="0"/>
              <a:t>Target actors seek information from others to verify information in the IEA</a:t>
            </a:r>
          </a:p>
          <a:p>
            <a:pPr marL="639763" lvl="1" indent="-246063" eaLnBrk="1" hangingPunct="1">
              <a:lnSpc>
                <a:spcPct val="90000"/>
              </a:lnSpc>
            </a:pPr>
            <a:r>
              <a:rPr lang="en-US" sz="2000" smtClean="0"/>
              <a:t>Media reports messages that are consistent with IEA</a:t>
            </a:r>
          </a:p>
          <a:p>
            <a:pPr marL="273050" indent="-273050" eaLnBrk="1" hangingPunct="1">
              <a:lnSpc>
                <a:spcPct val="90000"/>
              </a:lnSpc>
            </a:pPr>
            <a:r>
              <a:rPr lang="en-US" sz="2800" b="1" smtClean="0"/>
              <a:t>Acting</a:t>
            </a:r>
          </a:p>
          <a:p>
            <a:pPr marL="639763" lvl="1" indent="-246063" eaLnBrk="1" hangingPunct="1">
              <a:lnSpc>
                <a:spcPct val="90000"/>
              </a:lnSpc>
            </a:pPr>
            <a:r>
              <a:rPr lang="en-US" sz="2000" smtClean="0"/>
              <a:t>Target actors issue new policy briefs, white papers, frameworks, regulations, other responses.</a:t>
            </a:r>
          </a:p>
          <a:p>
            <a:pPr marL="273050" indent="-273050" eaLnBrk="1" hangingPunct="1">
              <a:lnSpc>
                <a:spcPct val="90000"/>
              </a:lnSpc>
            </a:pPr>
            <a:r>
              <a:rPr lang="en-US" sz="2800" b="1" smtClean="0"/>
              <a:t>Demanding</a:t>
            </a:r>
          </a:p>
          <a:p>
            <a:pPr marL="639763" lvl="1" indent="-246063" eaLnBrk="1" hangingPunct="1">
              <a:lnSpc>
                <a:spcPct val="90000"/>
              </a:lnSpc>
            </a:pPr>
            <a:r>
              <a:rPr lang="en-US" sz="2000" smtClean="0"/>
              <a:t>Target actors ask for more work from IEA process leaders (e.g., follow-up investigations, more in-depth assessments).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1151533" y="266353"/>
            <a:ext cx="6300787" cy="714375"/>
          </a:xfrm>
          <a:prstGeom prst="rect">
            <a:avLst/>
          </a:prstGeom>
          <a:solidFill>
            <a:srgbClr val="FFFFFF"/>
          </a:solidFill>
          <a:ln>
            <a:solidFill>
              <a:srgbClr val="000000"/>
            </a:solidFill>
            <a:miter lim="800000"/>
            <a:headEnd/>
            <a:tailEnd/>
          </a:ln>
        </p:spPr>
        <p:txBody>
          <a:bodyPr lIns="0" rIns="0" bIns="0" anchor="b"/>
          <a:lstStyle/>
          <a:p>
            <a:pPr eaLnBrk="1" hangingPunct="1"/>
            <a:r>
              <a:rPr lang="en-US" sz="2400" dirty="0" smtClean="0"/>
              <a:t>Exercise: The Impact of IEA and GEO</a:t>
            </a:r>
          </a:p>
        </p:txBody>
      </p:sp>
      <p:sp>
        <p:nvSpPr>
          <p:cNvPr id="61443" name="Rectangle 3"/>
          <p:cNvSpPr>
            <a:spLocks noGrp="1" noChangeArrowheads="1"/>
          </p:cNvSpPr>
          <p:nvPr>
            <p:ph type="body" idx="4294967295"/>
          </p:nvPr>
        </p:nvSpPr>
        <p:spPr>
          <a:xfrm>
            <a:off x="357188" y="1571625"/>
            <a:ext cx="8229600" cy="4714875"/>
          </a:xfrm>
        </p:spPr>
        <p:txBody>
          <a:bodyPr/>
          <a:lstStyle/>
          <a:p>
            <a:pPr marL="0" indent="0" eaLnBrk="1" hangingPunct="1">
              <a:lnSpc>
                <a:spcPct val="80000"/>
              </a:lnSpc>
              <a:buFontTx/>
              <a:buNone/>
            </a:pPr>
            <a:r>
              <a:rPr lang="en-US" sz="3000" b="1" smtClean="0"/>
              <a:t>In groups of 3–5, consider:</a:t>
            </a:r>
            <a:r>
              <a:rPr lang="en-US" sz="3300" smtClean="0"/>
              <a:t> </a:t>
            </a:r>
          </a:p>
          <a:p>
            <a:pPr marL="0" indent="0" eaLnBrk="1" hangingPunct="1">
              <a:lnSpc>
                <a:spcPct val="80000"/>
              </a:lnSpc>
            </a:pPr>
            <a:endParaRPr lang="en-US" sz="3300" smtClean="0"/>
          </a:p>
          <a:p>
            <a:pPr marL="639763" lvl="1" indent="-246063" eaLnBrk="1" hangingPunct="1">
              <a:lnSpc>
                <a:spcPct val="80000"/>
              </a:lnSpc>
            </a:pPr>
            <a:r>
              <a:rPr lang="en-US" smtClean="0"/>
              <a:t>What kinds of changes do you feel are reasonable and meaningful from such an assessment? </a:t>
            </a:r>
          </a:p>
          <a:p>
            <a:pPr marL="639763" lvl="1" indent="-246063" eaLnBrk="1" hangingPunct="1">
              <a:lnSpc>
                <a:spcPct val="80000"/>
              </a:lnSpc>
              <a:buFontTx/>
              <a:buNone/>
            </a:pPr>
            <a:endParaRPr lang="en-US" smtClean="0"/>
          </a:p>
          <a:p>
            <a:pPr marL="639763" lvl="1" indent="-246063" eaLnBrk="1" hangingPunct="1">
              <a:lnSpc>
                <a:spcPct val="80000"/>
              </a:lnSpc>
            </a:pPr>
            <a:r>
              <a:rPr lang="en-US" smtClean="0"/>
              <a:t>How would you know whether or not such changes were made and were sustainable?</a:t>
            </a:r>
          </a:p>
          <a:p>
            <a:pPr marL="0" indent="0" eaLnBrk="1" hangingPunct="1">
              <a:lnSpc>
                <a:spcPct val="80000"/>
              </a:lnSpc>
              <a:buFontTx/>
              <a:buNone/>
            </a:pPr>
            <a:endParaRPr lang="en-US" sz="3300" smtClean="0"/>
          </a:p>
          <a:p>
            <a:pPr marL="0" indent="0" eaLnBrk="1" hangingPunct="1">
              <a:lnSpc>
                <a:spcPct val="80000"/>
              </a:lnSpc>
              <a:buFontTx/>
              <a:buNone/>
            </a:pPr>
            <a:r>
              <a:rPr lang="en-US" sz="3000" smtClean="0"/>
              <a:t>In plenary, one spokesperson report for the group, summarizing changes to be expected.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bwMode="auto">
          <a:xfrm>
            <a:off x="971600" y="404664"/>
            <a:ext cx="6624736" cy="524024"/>
          </a:xfrm>
          <a:prstGeom prst="rect">
            <a:avLst/>
          </a:prstGeom>
          <a:solidFill>
            <a:srgbClr val="FFFFFF"/>
          </a:solidFill>
          <a:ln>
            <a:solidFill>
              <a:srgbClr val="000000"/>
            </a:solidFill>
            <a:miter lim="800000"/>
            <a:headEnd/>
            <a:tailEnd/>
          </a:ln>
        </p:spPr>
        <p:txBody>
          <a:bodyPr lIns="0" rIns="0" bIns="0" anchor="b"/>
          <a:lstStyle/>
          <a:p>
            <a:pPr eaLnBrk="1" hangingPunct="1"/>
            <a:r>
              <a:rPr lang="en-US" sz="2300" dirty="0" smtClean="0"/>
              <a:t>Case Studies of Assessments that had</a:t>
            </a:r>
            <a:r>
              <a:rPr lang="en-US" sz="3500" dirty="0" smtClean="0"/>
              <a:t> </a:t>
            </a:r>
            <a:r>
              <a:rPr lang="en-US" sz="2300" dirty="0" smtClean="0"/>
              <a:t>Impact</a:t>
            </a:r>
          </a:p>
        </p:txBody>
      </p:sp>
      <p:sp>
        <p:nvSpPr>
          <p:cNvPr id="62467" name="Rectangle 3"/>
          <p:cNvSpPr>
            <a:spLocks noGrp="1" noChangeArrowheads="1"/>
          </p:cNvSpPr>
          <p:nvPr>
            <p:ph type="body" idx="4294967295"/>
          </p:nvPr>
        </p:nvSpPr>
        <p:spPr>
          <a:xfrm>
            <a:off x="428625" y="1571625"/>
            <a:ext cx="8229600" cy="4525963"/>
          </a:xfrm>
        </p:spPr>
        <p:txBody>
          <a:bodyPr/>
          <a:lstStyle/>
          <a:p>
            <a:pPr marL="273050" indent="-273050" eaLnBrk="1" hangingPunct="1"/>
            <a:r>
              <a:rPr lang="en-US" sz="2800" smtClean="0"/>
              <a:t>Social Learning Group (2001) found that self-conscious process evaluation was rare in the management of global environmental risks.</a:t>
            </a:r>
          </a:p>
          <a:p>
            <a:pPr marL="273050" indent="-273050" eaLnBrk="1" hangingPunct="1"/>
            <a:r>
              <a:rPr lang="en-US" sz="2800" smtClean="0"/>
              <a:t>Consequently, there are few examples of formal “impact strategies” to draw from</a:t>
            </a:r>
          </a:p>
          <a:p>
            <a:pPr marL="273050" indent="-273050" eaLnBrk="1" hangingPunct="1"/>
            <a:r>
              <a:rPr lang="en-US" sz="2800" smtClean="0"/>
              <a:t>Nonetheless, we can learn from assessments that have had some impact success.</a:t>
            </a:r>
          </a:p>
          <a:p>
            <a:pPr marL="273050" indent="-273050" eaLnBrk="1" hangingPunct="1"/>
            <a:r>
              <a:rPr lang="en-US" sz="2800" smtClean="0"/>
              <a:t>These can provide the participants from the Region pointers for the development of an impact strategy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4294967295"/>
          </p:nvPr>
        </p:nvSpPr>
        <p:spPr/>
        <p:txBody>
          <a:bodyPr/>
          <a:lstStyle/>
          <a:p>
            <a:pPr marL="273050" indent="-273050" eaLnBrk="1" hangingPunct="1">
              <a:spcBef>
                <a:spcPct val="50000"/>
              </a:spcBef>
            </a:pPr>
            <a:r>
              <a:rPr lang="en-US" smtClean="0"/>
              <a:t>Millennium Ecosystem Assessment (MA).</a:t>
            </a:r>
          </a:p>
          <a:p>
            <a:pPr marL="273050" indent="-273050" eaLnBrk="1" hangingPunct="1">
              <a:spcBef>
                <a:spcPct val="50000"/>
              </a:spcBef>
            </a:pPr>
            <a:r>
              <a:rPr lang="en-US" smtClean="0"/>
              <a:t>Kingdom of Bahrain Strategy to enhance Public Awareness and Decision-making.</a:t>
            </a:r>
          </a:p>
          <a:p>
            <a:pPr marL="273050" indent="-273050" eaLnBrk="1" hangingPunct="1">
              <a:spcBef>
                <a:spcPct val="50000"/>
              </a:spcBef>
            </a:pPr>
            <a:r>
              <a:rPr lang="en-US" smtClean="0"/>
              <a:t>Yemen National State of Environment Report (2001).</a:t>
            </a:r>
          </a:p>
          <a:p>
            <a:pPr marL="273050" indent="-273050" eaLnBrk="1" hangingPunct="1"/>
            <a:endParaRPr lang="en-US" smtClean="0"/>
          </a:p>
        </p:txBody>
      </p:sp>
      <p:sp>
        <p:nvSpPr>
          <p:cNvPr id="4" name="Rectangle 2"/>
          <p:cNvSpPr txBox="1">
            <a:spLocks noChangeArrowheads="1"/>
          </p:cNvSpPr>
          <p:nvPr/>
        </p:nvSpPr>
        <p:spPr bwMode="auto">
          <a:xfrm>
            <a:off x="971600" y="404664"/>
            <a:ext cx="6624736" cy="524024"/>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smtClean="0">
                <a:ln>
                  <a:noFill/>
                </a:ln>
                <a:solidFill>
                  <a:schemeClr val="tx2"/>
                </a:solidFill>
                <a:effectLst/>
                <a:uLnTx/>
                <a:uFillTx/>
                <a:latin typeface="+mj-lt"/>
                <a:ea typeface="+mj-ea"/>
                <a:cs typeface="+mj-cs"/>
              </a:rPr>
              <a:t>Case Studies of Assessments that had</a:t>
            </a:r>
            <a:r>
              <a:rPr kumimoji="0" lang="en-US" sz="3500" b="0" i="0" u="none" strike="noStrike" kern="0" cap="none" spc="0" normalizeH="0" baseline="0" noProof="0" smtClean="0">
                <a:ln>
                  <a:noFill/>
                </a:ln>
                <a:solidFill>
                  <a:schemeClr val="tx2"/>
                </a:solidFill>
                <a:effectLst/>
                <a:uLnTx/>
                <a:uFillTx/>
                <a:latin typeface="+mj-lt"/>
                <a:ea typeface="+mj-ea"/>
                <a:cs typeface="+mj-cs"/>
              </a:rPr>
              <a:t> </a:t>
            </a:r>
            <a:r>
              <a:rPr kumimoji="0" lang="en-US" sz="2300" b="0" i="0" u="none" strike="noStrike" kern="0" cap="none" spc="0" normalizeH="0" baseline="0" noProof="0" smtClean="0">
                <a:ln>
                  <a:noFill/>
                </a:ln>
                <a:solidFill>
                  <a:schemeClr val="tx2"/>
                </a:solidFill>
                <a:effectLst/>
                <a:uLnTx/>
                <a:uFillTx/>
                <a:latin typeface="+mj-lt"/>
                <a:ea typeface="+mj-ea"/>
                <a:cs typeface="+mj-cs"/>
              </a:rPr>
              <a:t>Impact</a:t>
            </a:r>
            <a:endParaRPr kumimoji="0" lang="en-US" sz="23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2"/>
          <p:cNvSpPr>
            <a:spLocks noGrp="1" noChangeArrowheads="1"/>
          </p:cNvSpPr>
          <p:nvPr>
            <p:ph type="title" idx="4294967295"/>
          </p:nvPr>
        </p:nvSpPr>
        <p:spPr bwMode="auto">
          <a:xfrm>
            <a:off x="1071538" y="274638"/>
            <a:ext cx="6500859" cy="725470"/>
          </a:xfrm>
          <a:prstGeom prst="rect">
            <a:avLst/>
          </a:prstGeom>
          <a:ln>
            <a:headEnd/>
            <a:tailEnd/>
          </a:ln>
        </p:spPr>
        <p:style>
          <a:lnRef idx="2">
            <a:schemeClr val="dk1"/>
          </a:lnRef>
          <a:fillRef idx="1">
            <a:schemeClr val="lt1"/>
          </a:fillRef>
          <a:effectRef idx="0">
            <a:schemeClr val="dk1"/>
          </a:effectRef>
          <a:fontRef idx="minor">
            <a:schemeClr val="dk1"/>
          </a:fontRef>
        </p:style>
        <p:txBody>
          <a:bodyPr lIns="0" rIns="0" bIns="0" anchor="b">
            <a:scene3d>
              <a:camera prst="orthographicFront"/>
              <a:lightRig rig="freezing" dir="t">
                <a:rot lat="0" lon="0" rev="5640000"/>
              </a:lightRig>
            </a:scene3d>
            <a:sp3d prstMaterial="flat">
              <a:contourClr>
                <a:schemeClr val="tx2"/>
              </a:contourClr>
            </a:sp3d>
          </a:bodyPr>
          <a:lstStyle/>
          <a:p>
            <a:pPr eaLnBrk="1" hangingPunct="1">
              <a:defRPr/>
            </a:pPr>
            <a:r>
              <a:rPr lang="en-GB" sz="2400" kern="1200" dirty="0" smtClean="0"/>
              <a:t>Conceptual Understanding of the National IEA Process </a:t>
            </a:r>
            <a:endParaRPr lang="en-US" sz="2400" kern="1200" dirty="0" smtClean="0"/>
          </a:p>
        </p:txBody>
      </p:sp>
      <p:pic>
        <p:nvPicPr>
          <p:cNvPr id="9219" name="Picture 7"/>
          <p:cNvPicPr>
            <a:picLocks noChangeAspect="1" noChangeArrowheads="1"/>
          </p:cNvPicPr>
          <p:nvPr/>
        </p:nvPicPr>
        <p:blipFill>
          <a:blip r:embed="rId3" cstate="print"/>
          <a:srcRect/>
          <a:stretch>
            <a:fillRect/>
          </a:stretch>
        </p:blipFill>
        <p:spPr bwMode="auto">
          <a:xfrm>
            <a:off x="285750" y="1143000"/>
            <a:ext cx="5715000" cy="566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bwMode="auto">
          <a:xfrm>
            <a:off x="856680" y="404664"/>
            <a:ext cx="6739656" cy="504056"/>
          </a:xfrm>
          <a:prstGeom prst="rect">
            <a:avLst/>
          </a:prstGeom>
          <a:solidFill>
            <a:srgbClr val="FFFFFF"/>
          </a:solidFill>
          <a:ln>
            <a:solidFill>
              <a:srgbClr val="000000"/>
            </a:solidFill>
            <a:miter lim="800000"/>
            <a:headEnd/>
            <a:tailEnd/>
          </a:ln>
        </p:spPr>
        <p:txBody>
          <a:bodyPr lIns="0" rIns="0" bIns="0" anchor="b"/>
          <a:lstStyle/>
          <a:p>
            <a:r>
              <a:rPr lang="en-US" sz="2000" dirty="0" smtClean="0"/>
              <a:t>Kingdom of Bahrain Strategy to enhance Public Awareness</a:t>
            </a:r>
          </a:p>
        </p:txBody>
      </p:sp>
      <p:sp>
        <p:nvSpPr>
          <p:cNvPr id="64515" name="Rectangle 3"/>
          <p:cNvSpPr>
            <a:spLocks noGrp="1"/>
          </p:cNvSpPr>
          <p:nvPr>
            <p:ph type="body" idx="4294967295"/>
          </p:nvPr>
        </p:nvSpPr>
        <p:spPr>
          <a:xfrm>
            <a:off x="428625" y="1714500"/>
            <a:ext cx="8229600" cy="4389438"/>
          </a:xfrm>
        </p:spPr>
        <p:txBody>
          <a:bodyPr/>
          <a:lstStyle/>
          <a:p>
            <a:pPr marL="273050" indent="-273050">
              <a:lnSpc>
                <a:spcPct val="90000"/>
              </a:lnSpc>
            </a:pPr>
            <a:r>
              <a:rPr lang="en-US" sz="2400" b="1" smtClean="0"/>
              <a:t>Step 1:</a:t>
            </a:r>
            <a:r>
              <a:rPr lang="en-US" sz="2400" smtClean="0"/>
              <a:t> </a:t>
            </a:r>
            <a:r>
              <a:rPr lang="en-US" sz="2400" i="1" smtClean="0"/>
              <a:t>Impact statement: what did the strategy want to see changed as a result of the assessment?</a:t>
            </a:r>
            <a:endParaRPr lang="en-US" sz="2400" smtClean="0"/>
          </a:p>
          <a:p>
            <a:pPr marL="273050" indent="-273050">
              <a:lnSpc>
                <a:spcPct val="90000"/>
              </a:lnSpc>
            </a:pPr>
            <a:r>
              <a:rPr lang="en-US" sz="2400" smtClean="0"/>
              <a:t>Bahrain's awareness strategy stated that, a key step towards meeting the challenges posed by a changing climate is to initiate a national dialogue to raise awareness among key policymakers, civil society organizations and NGOs about its causes and potential consequences.</a:t>
            </a:r>
          </a:p>
          <a:p>
            <a:pPr marL="273050" indent="-273050">
              <a:lnSpc>
                <a:spcPct val="90000"/>
              </a:lnSpc>
            </a:pPr>
            <a:r>
              <a:rPr lang="en-US" sz="2400" smtClean="0"/>
              <a:t> A shared understanding among these individuals and institutions is essential, not only for mobilizing public support, but also for undertaking the range of participatory activities that will undoubtedly be needed.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4294967295"/>
          </p:nvPr>
        </p:nvSpPr>
        <p:spPr>
          <a:xfrm>
            <a:off x="357188" y="1500188"/>
            <a:ext cx="8229600" cy="4464050"/>
          </a:xfrm>
        </p:spPr>
        <p:txBody>
          <a:bodyPr/>
          <a:lstStyle/>
          <a:p>
            <a:pPr marL="1066800" lvl="1" indent="-609600"/>
            <a:r>
              <a:rPr lang="en-US" sz="2000" dirty="0" smtClean="0"/>
              <a:t>The Key objectives: </a:t>
            </a:r>
          </a:p>
          <a:p>
            <a:pPr marL="1066800" lvl="1" indent="-609600">
              <a:buNone/>
            </a:pPr>
            <a:r>
              <a:rPr lang="en-US" sz="2000" b="1" dirty="0" smtClean="0"/>
              <a:t>1- Identify </a:t>
            </a:r>
            <a:r>
              <a:rPr lang="en-US" sz="2000" dirty="0" smtClean="0"/>
              <a:t>and increase levels of environmental awareness among key segments of Bahraini society</a:t>
            </a:r>
            <a:r>
              <a:rPr lang="en-US" sz="2000" b="1" dirty="0" smtClean="0"/>
              <a:t>.</a:t>
            </a:r>
          </a:p>
          <a:p>
            <a:pPr marL="1066800" lvl="1" indent="-609600">
              <a:buNone/>
            </a:pPr>
            <a:r>
              <a:rPr lang="en-US" sz="2000" b="1" dirty="0" smtClean="0"/>
              <a:t>2- Protect </a:t>
            </a:r>
            <a:r>
              <a:rPr lang="en-US" sz="2000" dirty="0" smtClean="0"/>
              <a:t>the environment, rationalize natural resource use, and reduce resource depletion rates. </a:t>
            </a:r>
          </a:p>
          <a:p>
            <a:pPr marL="1066800" lvl="1" indent="-609600">
              <a:buNone/>
            </a:pPr>
            <a:r>
              <a:rPr lang="en-US" sz="2000" b="1" dirty="0" smtClean="0"/>
              <a:t>3- Inculcate </a:t>
            </a:r>
            <a:r>
              <a:rPr lang="en-US" sz="2000" dirty="0" smtClean="0"/>
              <a:t>in the younger generation a set of values and ethical standards that will lead to proactive attitudes  and behavior toward climate change and environmental protection.</a:t>
            </a:r>
          </a:p>
        </p:txBody>
      </p:sp>
      <p:sp>
        <p:nvSpPr>
          <p:cNvPr id="4" name="Rectangle 2"/>
          <p:cNvSpPr txBox="1">
            <a:spLocks/>
          </p:cNvSpPr>
          <p:nvPr/>
        </p:nvSpPr>
        <p:spPr bwMode="auto">
          <a:xfrm>
            <a:off x="856680" y="404664"/>
            <a:ext cx="6739656" cy="504056"/>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chemeClr val="tx2"/>
                </a:solidFill>
                <a:effectLst/>
                <a:uLnTx/>
                <a:uFillTx/>
                <a:latin typeface="+mj-lt"/>
                <a:ea typeface="+mj-ea"/>
                <a:cs typeface="+mj-cs"/>
              </a:rPr>
              <a:t>Kingdom of Bahrain Strategy to enhance Public Awareness</a:t>
            </a:r>
            <a:endParaRPr kumimoji="0" lang="en-US" sz="2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7"/>
          <p:cNvSpPr>
            <a:spLocks noChangeArrowheads="1"/>
          </p:cNvSpPr>
          <p:nvPr/>
        </p:nvSpPr>
        <p:spPr bwMode="auto">
          <a:xfrm>
            <a:off x="500063" y="1500188"/>
            <a:ext cx="8229600" cy="5016758"/>
          </a:xfrm>
          <a:prstGeom prst="rect">
            <a:avLst/>
          </a:prstGeom>
          <a:noFill/>
          <a:ln w="9525">
            <a:noFill/>
            <a:miter lim="800000"/>
            <a:headEnd/>
            <a:tailEnd/>
          </a:ln>
        </p:spPr>
        <p:txBody>
          <a:bodyPr>
            <a:spAutoFit/>
          </a:bodyPr>
          <a:lstStyle/>
          <a:p>
            <a:pPr lvl="1"/>
            <a:r>
              <a:rPr lang="en-US" sz="2000" b="1" dirty="0" smtClean="0"/>
              <a:t>4- Facilitate </a:t>
            </a:r>
            <a:r>
              <a:rPr lang="en-US" sz="2000" dirty="0"/>
              <a:t>public participation and support for resource conservation.</a:t>
            </a:r>
          </a:p>
          <a:p>
            <a:pPr lvl="1"/>
            <a:endParaRPr lang="en-US" sz="2000" b="1" dirty="0"/>
          </a:p>
          <a:p>
            <a:pPr lvl="1"/>
            <a:r>
              <a:rPr lang="en-US" sz="2000" b="1" dirty="0" smtClean="0"/>
              <a:t>5- Enhance </a:t>
            </a:r>
            <a:r>
              <a:rPr lang="en-US" sz="2000" dirty="0"/>
              <a:t>institutional capacities of various government </a:t>
            </a:r>
            <a:r>
              <a:rPr lang="en-US" sz="2000" dirty="0" smtClean="0"/>
              <a:t>departments, civil </a:t>
            </a:r>
            <a:r>
              <a:rPr lang="en-US" sz="2000" dirty="0"/>
              <a:t>society, industrial and economic  organization relevant to climate change, environmental management, and resource conservation.</a:t>
            </a:r>
          </a:p>
          <a:p>
            <a:pPr lvl="1"/>
            <a:endParaRPr lang="en-US" sz="2000" b="1" dirty="0"/>
          </a:p>
          <a:p>
            <a:pPr lvl="1"/>
            <a:r>
              <a:rPr lang="en-US" sz="2000" b="1" dirty="0" smtClean="0"/>
              <a:t>6- Establish </a:t>
            </a:r>
            <a:r>
              <a:rPr lang="en-US" sz="2000" dirty="0"/>
              <a:t>networks for influencing social, economic and environment     policies to be more conducive to sustainable development</a:t>
            </a:r>
            <a:r>
              <a:rPr lang="en-US" sz="2000" b="1" dirty="0"/>
              <a:t> </a:t>
            </a:r>
          </a:p>
          <a:p>
            <a:pPr lvl="1"/>
            <a:endParaRPr lang="en-US" sz="2000" b="1" dirty="0"/>
          </a:p>
          <a:p>
            <a:pPr lvl="1"/>
            <a:r>
              <a:rPr lang="en-US" sz="2000" b="1" dirty="0" smtClean="0"/>
              <a:t>7- Target </a:t>
            </a:r>
            <a:r>
              <a:rPr lang="en-US" sz="2000" dirty="0"/>
              <a:t>influential private and civil society groups for raising awareness campaigns regarding specific adaptation, mitigation and vulnerability reduction policies and measures that could be effectively implemented.</a:t>
            </a:r>
          </a:p>
        </p:txBody>
      </p:sp>
      <p:sp>
        <p:nvSpPr>
          <p:cNvPr id="5" name="Rectangle 2"/>
          <p:cNvSpPr txBox="1">
            <a:spLocks/>
          </p:cNvSpPr>
          <p:nvPr/>
        </p:nvSpPr>
        <p:spPr bwMode="auto">
          <a:xfrm>
            <a:off x="856680" y="404664"/>
            <a:ext cx="6739656" cy="504056"/>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chemeClr val="tx2"/>
                </a:solidFill>
                <a:effectLst/>
                <a:uLnTx/>
                <a:uFillTx/>
                <a:latin typeface="+mj-lt"/>
                <a:ea typeface="+mj-ea"/>
                <a:cs typeface="+mj-cs"/>
              </a:rPr>
              <a:t>Kingdom of Bahrain Strategy to enhance Public Awareness</a:t>
            </a:r>
            <a:endParaRPr kumimoji="0" lang="en-US" sz="2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4294967295"/>
          </p:nvPr>
        </p:nvSpPr>
        <p:spPr>
          <a:xfrm>
            <a:off x="500063" y="1500188"/>
            <a:ext cx="8229600" cy="5072062"/>
          </a:xfrm>
        </p:spPr>
        <p:txBody>
          <a:bodyPr/>
          <a:lstStyle/>
          <a:p>
            <a:pPr marL="609600" indent="-609600" eaLnBrk="1" hangingPunct="1">
              <a:buFontTx/>
              <a:buNone/>
            </a:pPr>
            <a:r>
              <a:rPr lang="en-US" sz="2400" b="1" dirty="0" smtClean="0"/>
              <a:t>Step 2: Relationship Management</a:t>
            </a:r>
          </a:p>
          <a:p>
            <a:pPr marL="609600" indent="-609600" eaLnBrk="1" hangingPunct="1">
              <a:buFontTx/>
              <a:buNone/>
            </a:pPr>
            <a:r>
              <a:rPr lang="en-US" sz="2400" dirty="0" smtClean="0"/>
              <a:t>Communication strategy identifies several categories of  civil society groups:</a:t>
            </a:r>
          </a:p>
          <a:p>
            <a:pPr marL="609600" indent="-609600" eaLnBrk="1" hangingPunct="1">
              <a:buFontTx/>
              <a:buNone/>
            </a:pPr>
            <a:r>
              <a:rPr lang="en-US" sz="2400" b="1" dirty="0" smtClean="0"/>
              <a:t>        </a:t>
            </a:r>
            <a:r>
              <a:rPr lang="en-US" sz="2400" dirty="0" smtClean="0"/>
              <a:t>1-These include children, youth and teachers. </a:t>
            </a:r>
          </a:p>
          <a:p>
            <a:pPr marL="609600" indent="-609600">
              <a:buNone/>
            </a:pPr>
            <a:r>
              <a:rPr lang="en-US" sz="2400" dirty="0" smtClean="0"/>
              <a:t>	2-Governmental policy and decision makers. </a:t>
            </a:r>
          </a:p>
          <a:p>
            <a:pPr marL="609600" indent="-609600">
              <a:buNone/>
            </a:pPr>
            <a:r>
              <a:rPr lang="en-US" sz="2400" dirty="0" smtClean="0"/>
              <a:t>	3- Non-governmental and civil society organizations. </a:t>
            </a:r>
          </a:p>
          <a:p>
            <a:pPr marL="609600" indent="-609600">
              <a:buNone/>
            </a:pPr>
            <a:r>
              <a:rPr lang="en-US" sz="2400" dirty="0" smtClean="0"/>
              <a:t>	4-The media. </a:t>
            </a:r>
          </a:p>
          <a:p>
            <a:pPr marL="609600" indent="-609600">
              <a:buNone/>
            </a:pPr>
            <a:r>
              <a:rPr lang="en-US" sz="2400" dirty="0" smtClean="0"/>
              <a:t>	5-Scientific and academic community. </a:t>
            </a:r>
          </a:p>
          <a:p>
            <a:pPr marL="609600" indent="-609600">
              <a:buNone/>
            </a:pPr>
            <a:r>
              <a:rPr lang="en-US" sz="2400" dirty="0" smtClean="0"/>
              <a:t>	6- Religious leaders.</a:t>
            </a:r>
          </a:p>
          <a:p>
            <a:pPr marL="609600" indent="-609600">
              <a:buNone/>
            </a:pPr>
            <a:r>
              <a:rPr lang="en-US" sz="2400" dirty="0" smtClean="0"/>
              <a:t>	7- The private sector.</a:t>
            </a:r>
          </a:p>
        </p:txBody>
      </p:sp>
      <p:sp>
        <p:nvSpPr>
          <p:cNvPr id="4" name="Rectangle 2"/>
          <p:cNvSpPr txBox="1">
            <a:spLocks/>
          </p:cNvSpPr>
          <p:nvPr/>
        </p:nvSpPr>
        <p:spPr bwMode="auto">
          <a:xfrm>
            <a:off x="856680" y="404664"/>
            <a:ext cx="6739656" cy="504056"/>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chemeClr val="tx2"/>
                </a:solidFill>
                <a:effectLst/>
                <a:uLnTx/>
                <a:uFillTx/>
                <a:latin typeface="+mj-lt"/>
                <a:ea typeface="+mj-ea"/>
                <a:cs typeface="+mj-cs"/>
              </a:rPr>
              <a:t>Kingdom of Bahrain Strategy to enhance Public Awareness</a:t>
            </a:r>
            <a:endParaRPr kumimoji="0" lang="en-US" sz="2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4294967295"/>
          </p:nvPr>
        </p:nvSpPr>
        <p:spPr>
          <a:xfrm>
            <a:off x="428625" y="1571625"/>
            <a:ext cx="8229600" cy="5068888"/>
          </a:xfrm>
        </p:spPr>
        <p:txBody>
          <a:bodyPr/>
          <a:lstStyle/>
          <a:p>
            <a:pPr marL="273050" indent="-273050" eaLnBrk="1" hangingPunct="1">
              <a:buFontTx/>
              <a:buNone/>
            </a:pPr>
            <a:r>
              <a:rPr lang="en-US" sz="2400" b="1" smtClean="0"/>
              <a:t>Step 3: Knowledge Management</a:t>
            </a:r>
          </a:p>
          <a:p>
            <a:pPr marL="273050" indent="-273050" eaLnBrk="1" hangingPunct="1">
              <a:spcBef>
                <a:spcPct val="50000"/>
              </a:spcBef>
            </a:pPr>
            <a:r>
              <a:rPr lang="en-US" sz="2400" smtClean="0"/>
              <a:t>The public awareness strategy was planned as a parallel component of the climate change activities,  but its implementation workshop was conducted as the last activity. Because it was based on the data  and information gathered and analyzed to achieve the objectives of the climate project . </a:t>
            </a:r>
          </a:p>
          <a:p>
            <a:pPr marL="273050" indent="-273050" eaLnBrk="1" hangingPunct="1">
              <a:spcBef>
                <a:spcPct val="50000"/>
              </a:spcBef>
            </a:pPr>
            <a:r>
              <a:rPr lang="en-US" sz="2400" smtClean="0"/>
              <a:t>However, core knowledge management functions and the relevancy, saliency and credibility of the findings of the assessment were ensured during the series of the workshops conducted to various stakeholders. </a:t>
            </a:r>
          </a:p>
          <a:p>
            <a:pPr marL="273050" indent="-273050" eaLnBrk="1" hangingPunct="1"/>
            <a:endParaRPr lang="en-US" sz="2400" smtClean="0"/>
          </a:p>
        </p:txBody>
      </p:sp>
      <p:sp>
        <p:nvSpPr>
          <p:cNvPr id="4" name="Rectangle 2"/>
          <p:cNvSpPr txBox="1">
            <a:spLocks/>
          </p:cNvSpPr>
          <p:nvPr/>
        </p:nvSpPr>
        <p:spPr bwMode="auto">
          <a:xfrm>
            <a:off x="856680" y="404664"/>
            <a:ext cx="6739656" cy="504056"/>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chemeClr val="tx2"/>
                </a:solidFill>
                <a:effectLst/>
                <a:uLnTx/>
                <a:uFillTx/>
                <a:latin typeface="+mj-lt"/>
                <a:ea typeface="+mj-ea"/>
                <a:cs typeface="+mj-cs"/>
              </a:rPr>
              <a:t>Kingdom of Bahrain Strategy to enhance Public Awareness</a:t>
            </a:r>
            <a:endParaRPr kumimoji="0" lang="en-US" sz="2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4294967295"/>
          </p:nvPr>
        </p:nvSpPr>
        <p:spPr>
          <a:xfrm>
            <a:off x="428625" y="1643063"/>
            <a:ext cx="8229600" cy="4525962"/>
          </a:xfrm>
        </p:spPr>
        <p:txBody>
          <a:bodyPr/>
          <a:lstStyle/>
          <a:p>
            <a:pPr marL="273050" indent="-273050" eaLnBrk="1" hangingPunct="1">
              <a:lnSpc>
                <a:spcPct val="90000"/>
              </a:lnSpc>
              <a:buFontTx/>
              <a:buNone/>
            </a:pPr>
            <a:r>
              <a:rPr lang="en-US" sz="2800" b="1" smtClean="0"/>
              <a:t>Step 4:</a:t>
            </a:r>
            <a:r>
              <a:rPr lang="en-US" sz="2400" b="1" smtClean="0"/>
              <a:t> </a:t>
            </a:r>
            <a:r>
              <a:rPr lang="en-US" sz="2000" b="1" smtClean="0"/>
              <a:t>Opportunity Management</a:t>
            </a:r>
            <a:r>
              <a:rPr lang="en-US" sz="2400" b="1" smtClean="0"/>
              <a:t>: </a:t>
            </a:r>
            <a:r>
              <a:rPr lang="en-US" sz="2000" b="1" smtClean="0"/>
              <a:t>how to reach key actors and broader audiences:</a:t>
            </a:r>
          </a:p>
          <a:p>
            <a:pPr marL="273050" indent="-273050" eaLnBrk="1" hangingPunct="1">
              <a:lnSpc>
                <a:spcPct val="90000"/>
              </a:lnSpc>
            </a:pPr>
            <a:r>
              <a:rPr lang="en-US" sz="2400" smtClean="0"/>
              <a:t>The strategy identified distinct areas of action to deliver the knowledge into the hands of those the awareness strategy wanted to influence, these include:</a:t>
            </a:r>
          </a:p>
          <a:p>
            <a:pPr marL="639763" lvl="1" indent="-246063" eaLnBrk="1" hangingPunct="1">
              <a:lnSpc>
                <a:spcPct val="90000"/>
              </a:lnSpc>
            </a:pPr>
            <a:r>
              <a:rPr lang="en-US" sz="2000" smtClean="0"/>
              <a:t>The need for planning activities to inform and </a:t>
            </a:r>
            <a:r>
              <a:rPr lang="en-US" sz="2000" b="1" smtClean="0"/>
              <a:t>engage</a:t>
            </a:r>
            <a:r>
              <a:rPr lang="en-US" sz="2000" smtClean="0"/>
              <a:t> stakeholders throughout the interactive process. These were realized through the series of the workshops.</a:t>
            </a:r>
          </a:p>
          <a:p>
            <a:pPr marL="639763" lvl="1" indent="-246063" eaLnBrk="1" hangingPunct="1">
              <a:lnSpc>
                <a:spcPct val="90000"/>
              </a:lnSpc>
            </a:pPr>
            <a:r>
              <a:rPr lang="en-US" sz="2000" smtClean="0"/>
              <a:t>The preparation of </a:t>
            </a:r>
            <a:r>
              <a:rPr lang="en-US" sz="2000" b="1" smtClean="0"/>
              <a:t>key messages</a:t>
            </a:r>
          </a:p>
          <a:p>
            <a:pPr marL="639763" lvl="1" indent="-246063" eaLnBrk="1" hangingPunct="1">
              <a:lnSpc>
                <a:spcPct val="90000"/>
              </a:lnSpc>
            </a:pPr>
            <a:r>
              <a:rPr lang="en-US" sz="2000" b="1" smtClean="0"/>
              <a:t>Encourage community-based</a:t>
            </a:r>
            <a:r>
              <a:rPr lang="en-US" sz="2000" smtClean="0"/>
              <a:t> initiative through knowledge sharing and grass-roots communication.</a:t>
            </a:r>
          </a:p>
          <a:p>
            <a:pPr marL="639763" lvl="1" indent="-246063" eaLnBrk="1" hangingPunct="1">
              <a:lnSpc>
                <a:spcPct val="90000"/>
              </a:lnSpc>
            </a:pPr>
            <a:r>
              <a:rPr lang="en-US" sz="2000" b="1" smtClean="0"/>
              <a:t>Encourage and enhance the NGO</a:t>
            </a:r>
            <a:r>
              <a:rPr lang="en-US" sz="2000" smtClean="0"/>
              <a:t> formulated plans to strengthen the adaptive capacity of the local communities to various environmental stresses including climate change.</a:t>
            </a:r>
          </a:p>
          <a:p>
            <a:pPr marL="639763" lvl="1" indent="-246063" eaLnBrk="1" hangingPunct="1">
              <a:lnSpc>
                <a:spcPct val="90000"/>
              </a:lnSpc>
              <a:buFontTx/>
              <a:buNone/>
            </a:pPr>
            <a:r>
              <a:rPr lang="en-US" sz="2000" smtClean="0"/>
              <a:t>   </a:t>
            </a:r>
          </a:p>
        </p:txBody>
      </p:sp>
      <p:sp>
        <p:nvSpPr>
          <p:cNvPr id="4" name="Rectangle 2"/>
          <p:cNvSpPr txBox="1">
            <a:spLocks/>
          </p:cNvSpPr>
          <p:nvPr/>
        </p:nvSpPr>
        <p:spPr bwMode="auto">
          <a:xfrm>
            <a:off x="856680" y="404664"/>
            <a:ext cx="6739656" cy="504056"/>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chemeClr val="tx2"/>
                </a:solidFill>
                <a:effectLst/>
                <a:uLnTx/>
                <a:uFillTx/>
                <a:latin typeface="+mj-lt"/>
                <a:ea typeface="+mj-ea"/>
                <a:cs typeface="+mj-cs"/>
              </a:rPr>
              <a:t>Kingdom of Bahrain Strategy to enhance Public Awareness</a:t>
            </a:r>
            <a:endParaRPr kumimoji="0" lang="en-US" sz="2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p:cNvSpPr>
          <p:nvPr>
            <p:ph type="body" idx="4294967295"/>
          </p:nvPr>
        </p:nvSpPr>
        <p:spPr/>
        <p:txBody>
          <a:bodyPr/>
          <a:lstStyle/>
          <a:p>
            <a:pPr marL="273050" indent="-273050">
              <a:lnSpc>
                <a:spcPct val="80000"/>
              </a:lnSpc>
            </a:pPr>
            <a:r>
              <a:rPr lang="en-US" sz="2400" b="1" dirty="0" smtClean="0"/>
              <a:t>Step 4:</a:t>
            </a:r>
          </a:p>
          <a:p>
            <a:pPr marL="273050" indent="-273050">
              <a:lnSpc>
                <a:spcPct val="80000"/>
              </a:lnSpc>
            </a:pPr>
            <a:r>
              <a:rPr lang="en-US" sz="2000" dirty="0" smtClean="0"/>
              <a:t>The need to </a:t>
            </a:r>
            <a:r>
              <a:rPr lang="en-US" sz="2000" b="1" dirty="0" smtClean="0"/>
              <a:t>strengthen the national capacity</a:t>
            </a:r>
            <a:r>
              <a:rPr lang="en-US" sz="2000" dirty="0" smtClean="0"/>
              <a:t> to sustain actions and decision that emerge from the awareness building strategy.</a:t>
            </a:r>
          </a:p>
          <a:p>
            <a:pPr marL="273050" indent="-273050">
              <a:lnSpc>
                <a:spcPct val="80000"/>
              </a:lnSpc>
            </a:pPr>
            <a:r>
              <a:rPr lang="en-US" sz="2000" b="1" dirty="0" smtClean="0"/>
              <a:t>Education, on-the-job training</a:t>
            </a:r>
            <a:r>
              <a:rPr lang="en-US" sz="2000" dirty="0" smtClean="0"/>
              <a:t>, formal and informal skill development are core requirements to fill the gaps in knowledge that will help stakeholders and communities to be actively and effectively involved in climate change issues.</a:t>
            </a:r>
          </a:p>
          <a:p>
            <a:pPr marL="273050" indent="-273050">
              <a:lnSpc>
                <a:spcPct val="80000"/>
              </a:lnSpc>
            </a:pPr>
            <a:r>
              <a:rPr lang="en-US" sz="2000" dirty="0" smtClean="0"/>
              <a:t>The </a:t>
            </a:r>
            <a:r>
              <a:rPr lang="en-US" sz="2000" b="1" dirty="0" smtClean="0"/>
              <a:t>communications strategy</a:t>
            </a:r>
            <a:r>
              <a:rPr lang="en-US" sz="2000" dirty="0" smtClean="0"/>
              <a:t> identified a broader range of opportunities to deliver the various components of the awareness strategy which includes:</a:t>
            </a:r>
          </a:p>
          <a:p>
            <a:pPr marL="273050" indent="-273050">
              <a:lnSpc>
                <a:spcPct val="80000"/>
              </a:lnSpc>
            </a:pPr>
            <a:r>
              <a:rPr lang="en-US" sz="2000" dirty="0" smtClean="0"/>
              <a:t>Workshops and meetings with NGOs.</a:t>
            </a:r>
          </a:p>
          <a:p>
            <a:pPr marL="273050" indent="-273050">
              <a:lnSpc>
                <a:spcPct val="80000"/>
              </a:lnSpc>
            </a:pPr>
            <a:r>
              <a:rPr lang="en-US" sz="2000" dirty="0" smtClean="0"/>
              <a:t>The Media.</a:t>
            </a:r>
          </a:p>
          <a:p>
            <a:pPr marL="273050" indent="-273050">
              <a:lnSpc>
                <a:spcPct val="80000"/>
              </a:lnSpc>
            </a:pPr>
            <a:r>
              <a:rPr lang="en-US" sz="2000" dirty="0" smtClean="0"/>
              <a:t>Formal presentations to departmental and parliamentary   committees.</a:t>
            </a:r>
          </a:p>
          <a:p>
            <a:pPr marL="273050" indent="-273050">
              <a:lnSpc>
                <a:spcPct val="80000"/>
              </a:lnSpc>
            </a:pPr>
            <a:r>
              <a:rPr lang="en-US" sz="2000" dirty="0" smtClean="0"/>
              <a:t>Training and teaching </a:t>
            </a:r>
            <a:r>
              <a:rPr lang="en-US" sz="2000" dirty="0" err="1" smtClean="0"/>
              <a:t>programmes</a:t>
            </a:r>
            <a:r>
              <a:rPr lang="en-US" sz="2000" dirty="0" smtClean="0"/>
              <a:t>.</a:t>
            </a:r>
          </a:p>
          <a:p>
            <a:pPr marL="273050" indent="-273050">
              <a:lnSpc>
                <a:spcPct val="80000"/>
              </a:lnSpc>
            </a:pPr>
            <a:r>
              <a:rPr lang="en-US" sz="2000" dirty="0" smtClean="0"/>
              <a:t>Exclusive events with private sector.</a:t>
            </a:r>
          </a:p>
          <a:p>
            <a:pPr marL="273050" indent="-273050">
              <a:lnSpc>
                <a:spcPct val="80000"/>
              </a:lnSpc>
            </a:pPr>
            <a:endParaRPr lang="en-US" sz="2000" dirty="0" smtClean="0"/>
          </a:p>
          <a:p>
            <a:pPr marL="273050" indent="-273050">
              <a:lnSpc>
                <a:spcPct val="80000"/>
              </a:lnSpc>
            </a:pPr>
            <a:endParaRPr lang="en-US" sz="2000" dirty="0" smtClean="0"/>
          </a:p>
        </p:txBody>
      </p:sp>
      <p:sp>
        <p:nvSpPr>
          <p:cNvPr id="4" name="Rectangle 2"/>
          <p:cNvSpPr txBox="1">
            <a:spLocks/>
          </p:cNvSpPr>
          <p:nvPr/>
        </p:nvSpPr>
        <p:spPr bwMode="auto">
          <a:xfrm>
            <a:off x="856680" y="404664"/>
            <a:ext cx="6739656" cy="504056"/>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chemeClr val="tx2"/>
                </a:solidFill>
                <a:effectLst/>
                <a:uLnTx/>
                <a:uFillTx/>
                <a:latin typeface="+mj-lt"/>
                <a:ea typeface="+mj-ea"/>
                <a:cs typeface="+mj-cs"/>
              </a:rPr>
              <a:t>Kingdom of Bahrain Strategy to enhance Public Awareness</a:t>
            </a:r>
            <a:endParaRPr kumimoji="0" lang="en-US" sz="2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4294967295"/>
          </p:nvPr>
        </p:nvSpPr>
        <p:spPr>
          <a:xfrm>
            <a:off x="214313" y="1357313"/>
            <a:ext cx="8458200" cy="4800600"/>
          </a:xfrm>
        </p:spPr>
        <p:txBody>
          <a:bodyPr/>
          <a:lstStyle/>
          <a:p>
            <a:pPr marL="609600" indent="-609600" eaLnBrk="1" hangingPunct="1">
              <a:buFontTx/>
              <a:buNone/>
            </a:pPr>
            <a:r>
              <a:rPr lang="en-US" sz="2400" b="1" smtClean="0"/>
              <a:t>Step 5:</a:t>
            </a:r>
            <a:r>
              <a:rPr lang="en-US" sz="2000" b="1" smtClean="0"/>
              <a:t> Monitoring, evaluation and improvement</a:t>
            </a:r>
          </a:p>
          <a:p>
            <a:pPr marL="609600" indent="-609600" eaLnBrk="1" hangingPunct="1"/>
            <a:r>
              <a:rPr lang="en-US" sz="2000" smtClean="0"/>
              <a:t>These were essential components of the climate change including the awareness activity, planned  to measure and evaluate the question of  success. Monitoring and evaluation were essential:</a:t>
            </a:r>
          </a:p>
          <a:p>
            <a:pPr marL="609600" indent="-609600" eaLnBrk="1" hangingPunct="1"/>
            <a:r>
              <a:rPr lang="en-US" sz="2000" smtClean="0"/>
              <a:t>To measure incremental changes in attitudes and behavior and to adjust the awareness strategy accordingly.</a:t>
            </a:r>
          </a:p>
          <a:p>
            <a:pPr marL="609600" indent="-609600" eaLnBrk="1" hangingPunct="1"/>
            <a:r>
              <a:rPr lang="en-US" sz="2000" smtClean="0"/>
              <a:t>Identify and map incremental changes that will lead to decisions and changes you are seeking through the implementation of the strategy.  </a:t>
            </a:r>
          </a:p>
          <a:p>
            <a:pPr marL="609600" indent="-609600" eaLnBrk="1" hangingPunct="1"/>
            <a:r>
              <a:rPr lang="en-US" sz="2000" smtClean="0"/>
              <a:t>Redesign the communications strategy in light of the impact assessment to achieve desired impacts.</a:t>
            </a:r>
          </a:p>
          <a:p>
            <a:pPr marL="609600" indent="-609600" eaLnBrk="1" hangingPunct="1"/>
            <a:r>
              <a:rPr lang="en-US" sz="2000" smtClean="0"/>
              <a:t>Some of the above ideas were never implemented-but they  are a good set of objectives for continuous improvement.</a:t>
            </a:r>
          </a:p>
        </p:txBody>
      </p:sp>
      <p:sp>
        <p:nvSpPr>
          <p:cNvPr id="4" name="Rectangle 2"/>
          <p:cNvSpPr txBox="1">
            <a:spLocks/>
          </p:cNvSpPr>
          <p:nvPr/>
        </p:nvSpPr>
        <p:spPr bwMode="auto">
          <a:xfrm>
            <a:off x="856680" y="404664"/>
            <a:ext cx="6739656" cy="504056"/>
          </a:xfrm>
          <a:prstGeom prst="rect">
            <a:avLst/>
          </a:prstGeom>
          <a:solidFill>
            <a:srgbClr val="FFFFFF"/>
          </a:solidFill>
          <a:ln>
            <a:solidFill>
              <a:srgbClr val="000000"/>
            </a:solidFill>
            <a:miter lim="800000"/>
            <a:headEnd/>
            <a:tailEnd/>
          </a:ln>
        </p:spPr>
        <p:txBody>
          <a:bodyPr lIns="0" rIns="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chemeClr val="tx2"/>
                </a:solidFill>
                <a:effectLst/>
                <a:uLnTx/>
                <a:uFillTx/>
                <a:latin typeface="+mj-lt"/>
                <a:ea typeface="+mj-ea"/>
                <a:cs typeface="+mj-cs"/>
              </a:rPr>
              <a:t>Kingdom of Bahrain Strategy to enhance Public Awareness</a:t>
            </a:r>
            <a:endParaRPr kumimoji="0" lang="en-US" sz="2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bwMode="auto">
          <a:xfrm>
            <a:off x="1043607" y="404664"/>
            <a:ext cx="6528767" cy="524024"/>
          </a:xfrm>
          <a:prstGeom prst="rect">
            <a:avLst/>
          </a:prstGeom>
          <a:solidFill>
            <a:srgbClr val="FFFFFF"/>
          </a:solidFill>
          <a:ln>
            <a:solidFill>
              <a:srgbClr val="000000"/>
            </a:solidFill>
            <a:miter lim="800000"/>
            <a:headEnd/>
            <a:tailEnd/>
          </a:ln>
        </p:spPr>
        <p:txBody>
          <a:bodyPr lIns="0" rIns="0" bIns="0" anchor="b"/>
          <a:lstStyle/>
          <a:p>
            <a:pPr eaLnBrk="1" hangingPunct="1"/>
            <a:r>
              <a:rPr lang="en-US" sz="2400" dirty="0" smtClean="0"/>
              <a:t>Case Studies of Assessments that had Impact</a:t>
            </a:r>
          </a:p>
        </p:txBody>
      </p:sp>
      <p:sp>
        <p:nvSpPr>
          <p:cNvPr id="72707" name="Rectangle 3"/>
          <p:cNvSpPr>
            <a:spLocks noGrp="1" noChangeArrowheads="1"/>
          </p:cNvSpPr>
          <p:nvPr>
            <p:ph type="body" idx="4294967295"/>
          </p:nvPr>
        </p:nvSpPr>
        <p:spPr/>
        <p:txBody>
          <a:bodyPr/>
          <a:lstStyle/>
          <a:p>
            <a:pPr marL="273050" indent="-273050" eaLnBrk="1" hangingPunct="1">
              <a:spcBef>
                <a:spcPct val="50000"/>
              </a:spcBef>
            </a:pPr>
            <a:endParaRPr lang="en-US" smtClean="0"/>
          </a:p>
          <a:p>
            <a:pPr marL="273050" indent="-273050" eaLnBrk="1" hangingPunct="1">
              <a:spcBef>
                <a:spcPct val="50000"/>
              </a:spcBef>
            </a:pPr>
            <a:r>
              <a:rPr lang="en-US" smtClean="0"/>
              <a:t>Refer to Module 3 for two other case examples:</a:t>
            </a:r>
          </a:p>
          <a:p>
            <a:pPr marL="273050" indent="-273050" eaLnBrk="1" hangingPunct="1">
              <a:spcBef>
                <a:spcPct val="50000"/>
              </a:spcBef>
            </a:pPr>
            <a:r>
              <a:rPr lang="en-US" smtClean="0"/>
              <a:t>Millennium Ecosystem Assessment.</a:t>
            </a:r>
          </a:p>
          <a:p>
            <a:pPr marL="273050" indent="-273050" eaLnBrk="1" hangingPunct="1">
              <a:spcBef>
                <a:spcPct val="50000"/>
              </a:spcBef>
            </a:pPr>
            <a:r>
              <a:rPr lang="en-US" smtClean="0"/>
              <a:t>Yemen National State of Environment Report (2001).</a:t>
            </a:r>
          </a:p>
          <a:p>
            <a:pPr marL="273050" indent="-273050" eaLnBrk="1" hangingPunct="1"/>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b="7501"/>
          <a:stretch>
            <a:fillRect/>
          </a:stretch>
        </p:blipFill>
        <p:spPr bwMode="auto">
          <a:xfrm>
            <a:off x="899592" y="1061043"/>
            <a:ext cx="6623645" cy="5784256"/>
          </a:xfrm>
          <a:prstGeom prst="rect">
            <a:avLst/>
          </a:prstGeom>
          <a:noFill/>
          <a:ln w="9525">
            <a:noFill/>
            <a:miter lim="800000"/>
            <a:headEnd/>
            <a:tailEnd/>
          </a:ln>
        </p:spPr>
      </p:pic>
      <p:sp>
        <p:nvSpPr>
          <p:cNvPr id="73732" name="Text Box 4"/>
          <p:cNvSpPr txBox="1">
            <a:spLocks noChangeArrowheads="1"/>
          </p:cNvSpPr>
          <p:nvPr/>
        </p:nvSpPr>
        <p:spPr bwMode="auto">
          <a:xfrm>
            <a:off x="7235825" y="6508750"/>
            <a:ext cx="1871663" cy="304800"/>
          </a:xfrm>
          <a:prstGeom prst="rect">
            <a:avLst/>
          </a:prstGeom>
          <a:noFill/>
          <a:ln w="9525">
            <a:noFill/>
            <a:miter lim="800000"/>
            <a:headEnd/>
            <a:tailEnd/>
          </a:ln>
        </p:spPr>
        <p:txBody>
          <a:bodyPr>
            <a:spAutoFit/>
          </a:bodyPr>
          <a:lstStyle/>
          <a:p>
            <a:pPr>
              <a:spcBef>
                <a:spcPct val="50000"/>
              </a:spcBef>
            </a:pPr>
            <a:r>
              <a:rPr lang="en-US"/>
              <a:t>Source: IISD (2004)</a:t>
            </a:r>
          </a:p>
        </p:txBody>
      </p:sp>
      <p:sp>
        <p:nvSpPr>
          <p:cNvPr id="5" name="Rectangle 2"/>
          <p:cNvSpPr txBox="1">
            <a:spLocks noChangeArrowheads="1"/>
          </p:cNvSpPr>
          <p:nvPr/>
        </p:nvSpPr>
        <p:spPr bwMode="auto">
          <a:xfrm>
            <a:off x="971600" y="404664"/>
            <a:ext cx="6528767" cy="524024"/>
          </a:xfrm>
          <a:prstGeom prst="rect">
            <a:avLst/>
          </a:prstGeom>
          <a:solidFill>
            <a:srgbClr val="FFFFFF"/>
          </a:solidFill>
          <a:ln>
            <a:solidFill>
              <a:srgbClr val="000000"/>
            </a:solidFill>
            <a:miter lim="800000"/>
            <a:headEnd/>
            <a:tailEnd/>
          </a:ln>
        </p:spPr>
        <p:txBody>
          <a:bodyPr lIns="0" rIns="0" bIns="0" anchor="b"/>
          <a:lstStyle/>
          <a:p>
            <a:pPr algn="ctr">
              <a:spcBef>
                <a:spcPct val="50000"/>
              </a:spcBef>
            </a:pPr>
            <a:r>
              <a:rPr lang="en-US" sz="2400" dirty="0" smtClean="0"/>
              <a:t>Exercise: Building an Impact Strategy</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3" name="Rectangle 3"/>
          <p:cNvSpPr>
            <a:spLocks noGrp="1" noChangeArrowheads="1"/>
          </p:cNvSpPr>
          <p:nvPr>
            <p:ph type="body" idx="1"/>
          </p:nvPr>
        </p:nvSpPr>
        <p:spPr>
          <a:xfrm>
            <a:off x="457200" y="2009774"/>
            <a:ext cx="8229600" cy="4848226"/>
          </a:xfrm>
        </p:spPr>
        <p:txBody>
          <a:bodyPr/>
          <a:lstStyle/>
          <a:p>
            <a:pPr eaLnBrk="1" hangingPunct="1">
              <a:spcBef>
                <a:spcPts val="600"/>
              </a:spcBef>
              <a:spcAft>
                <a:spcPct val="300000"/>
              </a:spcAft>
            </a:pPr>
            <a:r>
              <a:rPr lang="en-US" dirty="0" smtClean="0"/>
              <a:t>The ideal rational type</a:t>
            </a:r>
            <a:endParaRPr lang="ar-BH" dirty="0" smtClean="0"/>
          </a:p>
          <a:p>
            <a:pPr eaLnBrk="1" hangingPunct="1">
              <a:spcBef>
                <a:spcPts val="600"/>
              </a:spcBef>
              <a:spcAft>
                <a:spcPct val="300000"/>
              </a:spcAft>
            </a:pPr>
            <a:r>
              <a:rPr lang="en-US" dirty="0" smtClean="0"/>
              <a:t>Confused type</a:t>
            </a:r>
          </a:p>
          <a:p>
            <a:pPr eaLnBrk="1" hangingPunct="1">
              <a:spcBef>
                <a:spcPts val="600"/>
              </a:spcBef>
              <a:spcAft>
                <a:spcPct val="300000"/>
              </a:spcAft>
            </a:pPr>
            <a:r>
              <a:rPr lang="en-US" dirty="0" smtClean="0"/>
              <a:t>Muddling Through</a:t>
            </a:r>
          </a:p>
        </p:txBody>
      </p:sp>
      <p:pic>
        <p:nvPicPr>
          <p:cNvPr id="194564" name="Picture 4" descr="Decision makers 8"/>
          <p:cNvPicPr>
            <a:picLocks noChangeAspect="1" noChangeArrowheads="1"/>
          </p:cNvPicPr>
          <p:nvPr/>
        </p:nvPicPr>
        <p:blipFill>
          <a:blip r:embed="rId3" cstate="print"/>
          <a:srcRect/>
          <a:stretch>
            <a:fillRect/>
          </a:stretch>
        </p:blipFill>
        <p:spPr bwMode="auto">
          <a:xfrm>
            <a:off x="7380312" y="2276872"/>
            <a:ext cx="1200150" cy="1531937"/>
          </a:xfrm>
          <a:prstGeom prst="rect">
            <a:avLst/>
          </a:prstGeom>
          <a:noFill/>
          <a:ln w="9525">
            <a:noFill/>
            <a:miter lim="800000"/>
            <a:headEnd/>
            <a:tailEnd/>
          </a:ln>
        </p:spPr>
      </p:pic>
      <p:pic>
        <p:nvPicPr>
          <p:cNvPr id="194565" name="Picture 5" descr="Decision makers 9"/>
          <p:cNvPicPr>
            <a:picLocks noChangeAspect="1" noChangeArrowheads="1"/>
          </p:cNvPicPr>
          <p:nvPr/>
        </p:nvPicPr>
        <p:blipFill>
          <a:blip r:embed="rId4" cstate="print"/>
          <a:srcRect/>
          <a:stretch>
            <a:fillRect/>
          </a:stretch>
        </p:blipFill>
        <p:spPr bwMode="auto">
          <a:xfrm>
            <a:off x="6660232" y="4365104"/>
            <a:ext cx="1981200" cy="1800225"/>
          </a:xfrm>
          <a:prstGeom prst="rect">
            <a:avLst/>
          </a:prstGeom>
          <a:noFill/>
          <a:ln w="9525">
            <a:noFill/>
            <a:miter lim="800000"/>
            <a:headEnd/>
            <a:tailEnd/>
          </a:ln>
        </p:spPr>
      </p:pic>
      <p:sp>
        <p:nvSpPr>
          <p:cNvPr id="6" name="Rectangle 2"/>
          <p:cNvSpPr txBox="1">
            <a:spLocks noChangeArrowheads="1"/>
          </p:cNvSpPr>
          <p:nvPr/>
        </p:nvSpPr>
        <p:spPr bwMode="auto">
          <a:xfrm>
            <a:off x="1208558" y="384845"/>
            <a:ext cx="6027738" cy="523875"/>
          </a:xfrm>
          <a:prstGeom prst="rect">
            <a:avLst/>
          </a:prstGeom>
          <a:solidFill>
            <a:srgbClr val="FFFFFF"/>
          </a:solidFill>
          <a:ln>
            <a:solidFill>
              <a:srgbClr val="000000"/>
            </a:solidFill>
            <a:miter lim="800000"/>
            <a:headEnd/>
            <a:tailEnd/>
          </a:ln>
        </p:spPr>
        <p:txBody>
          <a:bodyPr lIns="0" rIns="0" bIns="0" anchor="b"/>
          <a:lstStyle/>
          <a:p>
            <a:pPr lvl="0" algn="ctr"/>
            <a:r>
              <a:rPr lang="en-US" sz="2800" dirty="0" smtClean="0"/>
              <a:t>Types of Decision-Making</a:t>
            </a:r>
            <a:endParaRPr kumimoji="0" lang="en-US" sz="27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194563">
                                            <p:txEl>
                                              <p:pRg st="0" end="0"/>
                                            </p:txEl>
                                          </p:spTgt>
                                        </p:tgtEl>
                                        <p:attrNameLst>
                                          <p:attrName>style.visibility</p:attrName>
                                        </p:attrNameLst>
                                      </p:cBhvr>
                                      <p:to>
                                        <p:strVal val="visible"/>
                                      </p:to>
                                    </p:set>
                                    <p:animEffect transition="in" filter="fade">
                                      <p:cBhvr>
                                        <p:cTn id="7" dur="1000"/>
                                        <p:tgtEl>
                                          <p:spTgt spid="194563">
                                            <p:txEl>
                                              <p:pRg st="0" end="0"/>
                                            </p:txEl>
                                          </p:spTgt>
                                        </p:tgtEl>
                                      </p:cBhvr>
                                    </p:animEffect>
                                    <p:anim calcmode="lin" valueType="num">
                                      <p:cBhvr>
                                        <p:cTn id="8" dur="10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194563">
                                            <p:txEl>
                                              <p:pRg st="1" end="1"/>
                                            </p:txEl>
                                          </p:spTgt>
                                        </p:tgtEl>
                                        <p:attrNameLst>
                                          <p:attrName>style.visibility</p:attrName>
                                        </p:attrNameLst>
                                      </p:cBhvr>
                                      <p:to>
                                        <p:strVal val="visible"/>
                                      </p:to>
                                    </p:set>
                                    <p:animEffect transition="in" filter="fade">
                                      <p:cBhvr>
                                        <p:cTn id="14" dur="1000"/>
                                        <p:tgtEl>
                                          <p:spTgt spid="194563">
                                            <p:txEl>
                                              <p:pRg st="1" end="1"/>
                                            </p:txEl>
                                          </p:spTgt>
                                        </p:tgtEl>
                                      </p:cBhvr>
                                    </p:animEffect>
                                    <p:anim calcmode="lin" valueType="num">
                                      <p:cBhvr>
                                        <p:cTn id="15" dur="1000" fill="hold"/>
                                        <p:tgtEl>
                                          <p:spTgt spid="1945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45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194563">
                                            <p:txEl>
                                              <p:pRg st="2" end="2"/>
                                            </p:txEl>
                                          </p:spTgt>
                                        </p:tgtEl>
                                        <p:attrNameLst>
                                          <p:attrName>style.visibility</p:attrName>
                                        </p:attrNameLst>
                                      </p:cBhvr>
                                      <p:to>
                                        <p:strVal val="visible"/>
                                      </p:to>
                                    </p:set>
                                    <p:animEffect transition="in" filter="fade">
                                      <p:cBhvr>
                                        <p:cTn id="21" dur="1000"/>
                                        <p:tgtEl>
                                          <p:spTgt spid="194563">
                                            <p:txEl>
                                              <p:pRg st="2" end="2"/>
                                            </p:txEl>
                                          </p:spTgt>
                                        </p:tgtEl>
                                      </p:cBhvr>
                                    </p:animEffect>
                                    <p:anim calcmode="lin" valueType="num">
                                      <p:cBhvr>
                                        <p:cTn id="22" dur="1000" fill="hold"/>
                                        <p:tgtEl>
                                          <p:spTgt spid="1945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45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accel="50000" fill="hold" nodeType="clickEffect">
                                  <p:stCondLst>
                                    <p:cond delay="0"/>
                                  </p:stCondLst>
                                  <p:childTnLst>
                                    <p:set>
                                      <p:cBhvr>
                                        <p:cTn id="27" dur="1" fill="hold">
                                          <p:stCondLst>
                                            <p:cond delay="0"/>
                                          </p:stCondLst>
                                        </p:cTn>
                                        <p:tgtEl>
                                          <p:spTgt spid="194564"/>
                                        </p:tgtEl>
                                        <p:attrNameLst>
                                          <p:attrName>style.visibility</p:attrName>
                                        </p:attrNameLst>
                                      </p:cBhvr>
                                      <p:to>
                                        <p:strVal val="visible"/>
                                      </p:to>
                                    </p:set>
                                    <p:anim calcmode="lin" valueType="num">
                                      <p:cBhvr additive="base">
                                        <p:cTn id="28" dur="500" fill="hold"/>
                                        <p:tgtEl>
                                          <p:spTgt spid="194564"/>
                                        </p:tgtEl>
                                        <p:attrNameLst>
                                          <p:attrName>ppt_x</p:attrName>
                                        </p:attrNameLst>
                                      </p:cBhvr>
                                      <p:tavLst>
                                        <p:tav tm="0">
                                          <p:val>
                                            <p:strVal val="1+#ppt_w/2"/>
                                          </p:val>
                                        </p:tav>
                                        <p:tav tm="100000">
                                          <p:val>
                                            <p:strVal val="#ppt_x"/>
                                          </p:val>
                                        </p:tav>
                                      </p:tavLst>
                                    </p:anim>
                                    <p:anim calcmode="lin" valueType="num">
                                      <p:cBhvr additive="base">
                                        <p:cTn id="29" dur="500" fill="hold"/>
                                        <p:tgtEl>
                                          <p:spTgt spid="19456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4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bwMode="auto">
          <a:xfrm>
            <a:off x="1259633" y="476672"/>
            <a:ext cx="6192688" cy="463128"/>
          </a:xfrm>
          <a:prstGeom prst="rect">
            <a:avLst/>
          </a:prstGeom>
          <a:solidFill>
            <a:srgbClr val="FFFFFF"/>
          </a:solidFill>
          <a:ln>
            <a:solidFill>
              <a:srgbClr val="000000"/>
            </a:solidFill>
            <a:miter lim="800000"/>
            <a:headEnd/>
            <a:tailEnd/>
          </a:ln>
        </p:spPr>
        <p:txBody>
          <a:bodyPr lIns="0" rIns="0" bIns="0" anchor="b"/>
          <a:lstStyle/>
          <a:p>
            <a:pPr eaLnBrk="1" hangingPunct="1"/>
            <a:r>
              <a:rPr lang="en-US" sz="2400" dirty="0" smtClean="0"/>
              <a:t>Step 1: Draft an Impact Statement</a:t>
            </a:r>
          </a:p>
        </p:txBody>
      </p:sp>
      <p:sp>
        <p:nvSpPr>
          <p:cNvPr id="74755" name="Rectangle 3"/>
          <p:cNvSpPr>
            <a:spLocks noGrp="1" noChangeArrowheads="1"/>
          </p:cNvSpPr>
          <p:nvPr>
            <p:ph type="body" idx="4294967295"/>
          </p:nvPr>
        </p:nvSpPr>
        <p:spPr>
          <a:xfrm>
            <a:off x="468313" y="2332038"/>
            <a:ext cx="8229600" cy="3689350"/>
          </a:xfrm>
        </p:spPr>
        <p:txBody>
          <a:bodyPr/>
          <a:lstStyle/>
          <a:p>
            <a:pPr marL="0" indent="0" eaLnBrk="1" hangingPunct="1"/>
            <a:r>
              <a:rPr lang="en-CA" sz="3300" smtClean="0"/>
              <a:t> </a:t>
            </a:r>
            <a:r>
              <a:rPr lang="en-CA" sz="3000" smtClean="0"/>
              <a:t>What would you like to see changed or done differently as a direct result of your assessment? </a:t>
            </a:r>
          </a:p>
          <a:p>
            <a:pPr marL="0" indent="0" eaLnBrk="1" hangingPunct="1"/>
            <a:endParaRPr lang="en-CA" sz="3000" smtClean="0"/>
          </a:p>
          <a:p>
            <a:pPr marL="0" indent="0" eaLnBrk="1" hangingPunct="1"/>
            <a:r>
              <a:rPr lang="en-CA" sz="3000" smtClean="0"/>
              <a:t> An impact statement may be broad, may identify key policy mechanisms, or may focus on one priority area. </a:t>
            </a:r>
            <a:endParaRPr lang="en-US" sz="30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bwMode="auto">
          <a:xfrm>
            <a:off x="1187624" y="476672"/>
            <a:ext cx="6336704" cy="432048"/>
          </a:xfrm>
          <a:prstGeom prst="rect">
            <a:avLst/>
          </a:prstGeom>
          <a:solidFill>
            <a:srgbClr val="FFFFFF"/>
          </a:solidFill>
          <a:ln>
            <a:solidFill>
              <a:srgbClr val="000000"/>
            </a:solidFill>
            <a:miter lim="800000"/>
            <a:headEnd/>
            <a:tailEnd/>
          </a:ln>
        </p:spPr>
        <p:txBody>
          <a:bodyPr lIns="0" rIns="0" bIns="0" anchor="b"/>
          <a:lstStyle/>
          <a:p>
            <a:pPr eaLnBrk="1" hangingPunct="1"/>
            <a:r>
              <a:rPr lang="en-US" sz="2400" dirty="0" smtClean="0"/>
              <a:t>Step 2: Identify WHO You are Trying to Impact</a:t>
            </a:r>
          </a:p>
        </p:txBody>
      </p:sp>
      <p:sp>
        <p:nvSpPr>
          <p:cNvPr id="75779" name="Rectangle 4"/>
          <p:cNvSpPr>
            <a:spLocks noChangeArrowheads="1"/>
          </p:cNvSpPr>
          <p:nvPr/>
        </p:nvSpPr>
        <p:spPr bwMode="auto">
          <a:xfrm>
            <a:off x="468313" y="1700213"/>
            <a:ext cx="8229600" cy="48514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400"/>
          </a:p>
          <a:p>
            <a:pPr marL="342900" indent="-342900">
              <a:lnSpc>
                <a:spcPct val="90000"/>
              </a:lnSpc>
              <a:spcBef>
                <a:spcPct val="20000"/>
              </a:spcBef>
              <a:buFontTx/>
              <a:buChar char="•"/>
            </a:pPr>
            <a:r>
              <a:rPr lang="en-US" sz="2400"/>
              <a:t>Identify the people you want to reach and obtain a better understanding of their perspective.</a:t>
            </a:r>
          </a:p>
          <a:p>
            <a:pPr marL="342900" indent="-342900">
              <a:lnSpc>
                <a:spcPct val="90000"/>
              </a:lnSpc>
              <a:spcBef>
                <a:spcPct val="20000"/>
              </a:spcBef>
            </a:pPr>
            <a:endParaRPr lang="en-US" sz="2400"/>
          </a:p>
          <a:p>
            <a:pPr marL="742950" lvl="1" indent="-285750">
              <a:lnSpc>
                <a:spcPct val="90000"/>
              </a:lnSpc>
              <a:spcBef>
                <a:spcPct val="20000"/>
              </a:spcBef>
              <a:buFont typeface="Wingdings" pitchFamily="2" charset="2"/>
              <a:buChar char="Ø"/>
            </a:pPr>
            <a:r>
              <a:rPr lang="en-US" sz="2400"/>
              <a:t>	How do these people acquire information? </a:t>
            </a:r>
          </a:p>
          <a:p>
            <a:pPr marL="742950" lvl="1" indent="-285750">
              <a:lnSpc>
                <a:spcPct val="90000"/>
              </a:lnSpc>
              <a:spcBef>
                <a:spcPct val="20000"/>
              </a:spcBef>
              <a:buFont typeface="Wingdings" pitchFamily="2" charset="2"/>
              <a:buNone/>
            </a:pPr>
            <a:endParaRPr lang="en-US" sz="2400"/>
          </a:p>
          <a:p>
            <a:pPr marL="742950" lvl="1" indent="-285750">
              <a:lnSpc>
                <a:spcPct val="90000"/>
              </a:lnSpc>
              <a:spcBef>
                <a:spcPct val="20000"/>
              </a:spcBef>
              <a:buFont typeface="Wingdings" pitchFamily="2" charset="2"/>
              <a:buChar char="Ø"/>
            </a:pPr>
            <a:r>
              <a:rPr lang="en-US" sz="2400"/>
              <a:t>	Who do they trust? </a:t>
            </a:r>
          </a:p>
          <a:p>
            <a:pPr marL="742950" lvl="1" indent="-285750">
              <a:lnSpc>
                <a:spcPct val="90000"/>
              </a:lnSpc>
              <a:spcBef>
                <a:spcPct val="20000"/>
              </a:spcBef>
              <a:buFont typeface="Wingdings" pitchFamily="2" charset="2"/>
              <a:buNone/>
            </a:pPr>
            <a:endParaRPr lang="en-US" sz="2400"/>
          </a:p>
          <a:p>
            <a:pPr marL="742950" lvl="1" indent="-285750">
              <a:lnSpc>
                <a:spcPct val="90000"/>
              </a:lnSpc>
              <a:spcBef>
                <a:spcPct val="20000"/>
              </a:spcBef>
              <a:buFont typeface="Wingdings" pitchFamily="2" charset="2"/>
              <a:buChar char="Ø"/>
            </a:pPr>
            <a:r>
              <a:rPr lang="en-US" sz="2400"/>
              <a:t>	Who are the people	they listen to, and how can you 	reach them?  </a:t>
            </a:r>
          </a:p>
          <a:p>
            <a:pPr marL="342900" indent="-342900">
              <a:lnSpc>
                <a:spcPct val="90000"/>
              </a:lnSpc>
              <a:spcBef>
                <a:spcPct val="20000"/>
              </a:spcBef>
              <a:buFontTx/>
              <a:buChar char="•"/>
            </a:pPr>
            <a:r>
              <a:rPr lang="en-US" sz="2400"/>
              <a:t>The core concept of relationship management is maintaining the connections and influence over time.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bwMode="auto">
          <a:xfrm>
            <a:off x="1115616" y="265783"/>
            <a:ext cx="6408712" cy="642937"/>
          </a:xfrm>
          <a:prstGeom prst="rect">
            <a:avLst/>
          </a:prstGeom>
          <a:solidFill>
            <a:srgbClr val="FFFFFF"/>
          </a:solidFill>
          <a:ln>
            <a:solidFill>
              <a:srgbClr val="000000"/>
            </a:solidFill>
            <a:miter lim="800000"/>
            <a:headEnd/>
            <a:tailEnd/>
          </a:ln>
        </p:spPr>
        <p:txBody>
          <a:bodyPr lIns="0" rIns="0" bIns="0" anchor="b"/>
          <a:lstStyle/>
          <a:p>
            <a:pPr eaLnBrk="1" hangingPunct="1"/>
            <a:r>
              <a:rPr lang="en-US" sz="1900" dirty="0" smtClean="0"/>
              <a:t>Step 3: Determine WHAT Knowledge Needs to be</a:t>
            </a:r>
            <a:r>
              <a:rPr lang="en-US" sz="2300" dirty="0" smtClean="0"/>
              <a:t> </a:t>
            </a:r>
            <a:r>
              <a:rPr lang="en-US" sz="1900" dirty="0" smtClean="0"/>
              <a:t>Collected and How that Knowledge is Collected</a:t>
            </a:r>
          </a:p>
        </p:txBody>
      </p:sp>
      <p:sp>
        <p:nvSpPr>
          <p:cNvPr id="66566" name="Rectangle 6"/>
          <p:cNvSpPr>
            <a:spLocks noGrp="1" noChangeArrowheads="1"/>
          </p:cNvSpPr>
          <p:nvPr>
            <p:ph type="body" idx="4294967295"/>
          </p:nvPr>
        </p:nvSpPr>
        <p:spPr>
          <a:xfrm>
            <a:off x="285750" y="1571625"/>
            <a:ext cx="8229600" cy="4786313"/>
          </a:xfrm>
        </p:spPr>
        <p:txBody>
          <a:bodyPr/>
          <a:lstStyle/>
          <a:p>
            <a:pPr marL="0" indent="0" algn="ctr" eaLnBrk="1" hangingPunct="1">
              <a:lnSpc>
                <a:spcPct val="90000"/>
              </a:lnSpc>
              <a:buFontTx/>
              <a:buNone/>
              <a:defRPr/>
            </a:pPr>
            <a:r>
              <a:rPr lang="en-CA" sz="2800" dirty="0" smtClean="0"/>
              <a:t>Analyse what they need to know, and what you need to know that will help them take or influence the decision.</a:t>
            </a:r>
            <a:r>
              <a:rPr lang="en-US" sz="2800" dirty="0" smtClean="0"/>
              <a:t> </a:t>
            </a:r>
          </a:p>
          <a:p>
            <a:pPr marL="0" indent="0" eaLnBrk="1" hangingPunct="1">
              <a:lnSpc>
                <a:spcPct val="90000"/>
              </a:lnSpc>
              <a:defRPr/>
            </a:pPr>
            <a:endParaRPr lang="en-US" sz="2800" dirty="0" smtClean="0"/>
          </a:p>
          <a:p>
            <a:pPr marL="830263" lvl="1" indent="-246063" eaLnBrk="1" hangingPunct="1">
              <a:lnSpc>
                <a:spcPct val="90000"/>
              </a:lnSpc>
              <a:buFontTx/>
              <a:buChar char="•"/>
              <a:defRPr/>
            </a:pPr>
            <a:r>
              <a:rPr lang="en-US" sz="2400" dirty="0" smtClean="0">
                <a:effectLst>
                  <a:outerShdw blurRad="38100" dist="38100" dir="2700000" algn="tl">
                    <a:srgbClr val="C0C0C0"/>
                  </a:outerShdw>
                </a:effectLst>
              </a:rPr>
              <a:t>	</a:t>
            </a:r>
            <a:r>
              <a:rPr lang="en-US" sz="2400" dirty="0" smtClean="0"/>
              <a:t>Consider how to </a:t>
            </a:r>
            <a:r>
              <a:rPr lang="en-US" sz="2400" b="1" dirty="0" smtClean="0"/>
              <a:t>build trust</a:t>
            </a:r>
            <a:r>
              <a:rPr lang="en-US" sz="2400" dirty="0" smtClean="0"/>
              <a:t> in your final product.</a:t>
            </a:r>
          </a:p>
          <a:p>
            <a:pPr marL="830263" lvl="1" indent="-246063" eaLnBrk="1" hangingPunct="1">
              <a:lnSpc>
                <a:spcPct val="90000"/>
              </a:lnSpc>
              <a:buFontTx/>
              <a:buChar char="•"/>
              <a:defRPr/>
            </a:pPr>
            <a:endParaRPr lang="en-US" sz="2400" dirty="0" smtClean="0"/>
          </a:p>
          <a:p>
            <a:pPr marL="830263" lvl="1" indent="-246063" eaLnBrk="1" hangingPunct="1">
              <a:lnSpc>
                <a:spcPct val="90000"/>
              </a:lnSpc>
              <a:buFontTx/>
              <a:buChar char="•"/>
              <a:defRPr/>
            </a:pPr>
            <a:r>
              <a:rPr lang="en-US" sz="2400" dirty="0" smtClean="0"/>
              <a:t>	Increase the </a:t>
            </a:r>
            <a:r>
              <a:rPr lang="en-US" sz="2400" b="1" dirty="0" smtClean="0"/>
              <a:t>relevance and salience</a:t>
            </a:r>
            <a:r>
              <a:rPr lang="en-US" sz="2400" dirty="0" smtClean="0"/>
              <a:t> of your 	findings by including participation of decision-makers 	in the process.</a:t>
            </a:r>
          </a:p>
          <a:p>
            <a:pPr marL="830263" lvl="1" indent="-246063" eaLnBrk="1" hangingPunct="1">
              <a:lnSpc>
                <a:spcPct val="90000"/>
              </a:lnSpc>
              <a:buFontTx/>
              <a:buChar char="•"/>
              <a:defRPr/>
            </a:pPr>
            <a:endParaRPr lang="en-US" sz="2400" dirty="0" smtClean="0"/>
          </a:p>
          <a:p>
            <a:pPr marL="830263" lvl="1" indent="-246063" eaLnBrk="1" hangingPunct="1">
              <a:lnSpc>
                <a:spcPct val="90000"/>
              </a:lnSpc>
              <a:buFontTx/>
              <a:buChar char="•"/>
              <a:defRPr/>
            </a:pPr>
            <a:r>
              <a:rPr lang="en-US" sz="2400" dirty="0" smtClean="0"/>
              <a:t>	Ensure greater </a:t>
            </a:r>
            <a:r>
              <a:rPr lang="en-US" sz="2400" b="1" dirty="0" smtClean="0"/>
              <a:t>legitimacy</a:t>
            </a:r>
            <a:r>
              <a:rPr lang="en-US" sz="2400" dirty="0" smtClean="0"/>
              <a:t> through participation of 	scientists in the knowledge development process.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bwMode="auto">
          <a:xfrm>
            <a:off x="971600" y="214313"/>
            <a:ext cx="6552728" cy="725487"/>
          </a:xfrm>
          <a:prstGeom prst="rect">
            <a:avLst/>
          </a:prstGeom>
          <a:solidFill>
            <a:srgbClr val="FFFFFF"/>
          </a:solidFill>
          <a:ln>
            <a:solidFill>
              <a:srgbClr val="000000"/>
            </a:solidFill>
            <a:miter lim="800000"/>
            <a:headEnd/>
            <a:tailEnd/>
          </a:ln>
        </p:spPr>
        <p:txBody>
          <a:bodyPr lIns="0" rIns="0" bIns="0" anchor="b"/>
          <a:lstStyle/>
          <a:p>
            <a:pPr eaLnBrk="1" hangingPunct="1"/>
            <a:r>
              <a:rPr lang="en-US" sz="1900" dirty="0" smtClean="0"/>
              <a:t>Exercise 4: Plan HOW to Bring the</a:t>
            </a:r>
            <a:r>
              <a:rPr lang="en-US" sz="2700" dirty="0" smtClean="0"/>
              <a:t> </a:t>
            </a:r>
            <a:r>
              <a:rPr lang="en-US" sz="2300" dirty="0" smtClean="0"/>
              <a:t>Report to </a:t>
            </a:r>
            <a:r>
              <a:rPr lang="en-US" sz="1900" dirty="0" smtClean="0"/>
              <a:t>the Attention of Target Audiences</a:t>
            </a:r>
          </a:p>
        </p:txBody>
      </p:sp>
      <p:sp>
        <p:nvSpPr>
          <p:cNvPr id="77827" name="Rectangle 6"/>
          <p:cNvSpPr>
            <a:spLocks noGrp="1" noChangeArrowheads="1"/>
          </p:cNvSpPr>
          <p:nvPr>
            <p:ph type="body" idx="4294967295"/>
          </p:nvPr>
        </p:nvSpPr>
        <p:spPr>
          <a:xfrm>
            <a:off x="468313" y="1828800"/>
            <a:ext cx="8218487" cy="3429000"/>
          </a:xfrm>
          <a:noFill/>
        </p:spPr>
        <p:txBody>
          <a:bodyPr/>
          <a:lstStyle/>
          <a:p>
            <a:pPr marL="273050" indent="-273050" eaLnBrk="1" hangingPunct="1">
              <a:lnSpc>
                <a:spcPct val="80000"/>
              </a:lnSpc>
            </a:pPr>
            <a:endParaRPr lang="en-US" sz="2400" dirty="0" smtClean="0"/>
          </a:p>
          <a:p>
            <a:pPr marL="273050" indent="-273050" eaLnBrk="1" hangingPunct="1">
              <a:lnSpc>
                <a:spcPct val="80000"/>
              </a:lnSpc>
            </a:pPr>
            <a:r>
              <a:rPr lang="en-US" sz="2400" dirty="0" smtClean="0"/>
              <a:t>Move knowledge into the hands of those you want to influence.</a:t>
            </a:r>
          </a:p>
          <a:p>
            <a:pPr marL="273050" indent="-273050" eaLnBrk="1" hangingPunct="1">
              <a:lnSpc>
                <a:spcPct val="80000"/>
              </a:lnSpc>
            </a:pPr>
            <a:endParaRPr lang="en-US" sz="2400" dirty="0" smtClean="0"/>
          </a:p>
          <a:p>
            <a:pPr marL="273050" indent="-273050" eaLnBrk="1" hangingPunct="1">
              <a:lnSpc>
                <a:spcPct val="80000"/>
              </a:lnSpc>
            </a:pPr>
            <a:r>
              <a:rPr lang="en-CA" sz="2400" dirty="0" smtClean="0"/>
              <a:t>Take advantage of key windows to move the assessment findings into the hands of others, and creating opportunity directly.</a:t>
            </a:r>
          </a:p>
          <a:p>
            <a:pPr marL="273050" indent="-273050" eaLnBrk="1" hangingPunct="1">
              <a:lnSpc>
                <a:spcPct val="80000"/>
              </a:lnSpc>
            </a:pPr>
            <a:endParaRPr lang="en-CA" sz="2400" dirty="0" smtClean="0"/>
          </a:p>
          <a:p>
            <a:pPr marL="273050" indent="-273050" eaLnBrk="1" hangingPunct="1">
              <a:lnSpc>
                <a:spcPct val="80000"/>
              </a:lnSpc>
            </a:pPr>
            <a:r>
              <a:rPr lang="en-CA" sz="2400" dirty="0" smtClean="0"/>
              <a:t>The development of “key messages” is essential in this step.</a:t>
            </a:r>
            <a:endParaRPr lang="en-US" sz="2400" dirty="0" smtClean="0"/>
          </a:p>
        </p:txBody>
      </p:sp>
      <p:sp>
        <p:nvSpPr>
          <p:cNvPr id="67591" name="Text Box 7"/>
          <p:cNvSpPr txBox="1">
            <a:spLocks noChangeArrowheads="1"/>
          </p:cNvSpPr>
          <p:nvPr/>
        </p:nvSpPr>
        <p:spPr bwMode="auto">
          <a:xfrm>
            <a:off x="827088" y="5373688"/>
            <a:ext cx="7056437" cy="892175"/>
          </a:xfrm>
          <a:prstGeom prst="rect">
            <a:avLst/>
          </a:prstGeom>
          <a:noFill/>
          <a:ln w="9525">
            <a:solidFill>
              <a:schemeClr val="tx1"/>
            </a:solidFill>
            <a:miter lim="800000"/>
            <a:headEnd/>
            <a:tailEnd/>
          </a:ln>
          <a:effectLst/>
        </p:spPr>
        <p:txBody>
          <a:bodyPr/>
          <a:lstStyle/>
          <a:p>
            <a:pPr marL="179388" lvl="1">
              <a:lnSpc>
                <a:spcPct val="90000"/>
              </a:lnSpc>
              <a:spcBef>
                <a:spcPct val="20000"/>
              </a:spcBef>
              <a:buFont typeface="Wingdings" pitchFamily="2" charset="2"/>
              <a:buNone/>
              <a:defRPr/>
            </a:pPr>
            <a:r>
              <a:rPr lang="en-CA" sz="2400" dirty="0">
                <a:latin typeface="Arial" charset="0"/>
                <a:cs typeface="Arial" charset="0"/>
              </a:rPr>
              <a:t>Key messages are short, simple, plain language statements that capture the essence of the work.</a:t>
            </a:r>
            <a:r>
              <a:rPr lang="en-US" sz="2800" dirty="0">
                <a:latin typeface="Arial" charset="0"/>
                <a:cs typeface="Arial" charset="0"/>
              </a:rPr>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bwMode="auto">
          <a:xfrm>
            <a:off x="1187625" y="476672"/>
            <a:ext cx="5832648" cy="432048"/>
          </a:xfrm>
          <a:prstGeom prst="rect">
            <a:avLst/>
          </a:prstGeom>
          <a:solidFill>
            <a:srgbClr val="FFFFFF"/>
          </a:solidFill>
          <a:ln>
            <a:solidFill>
              <a:srgbClr val="000000"/>
            </a:solidFill>
            <a:miter lim="800000"/>
            <a:headEnd/>
            <a:tailEnd/>
          </a:ln>
        </p:spPr>
        <p:txBody>
          <a:bodyPr lIns="0" rIns="0" bIns="0" anchor="b"/>
          <a:lstStyle/>
          <a:p>
            <a:pPr eaLnBrk="1" hangingPunct="1"/>
            <a:r>
              <a:rPr lang="en-US" sz="2300" dirty="0" smtClean="0"/>
              <a:t>Pulling the Strategy Together</a:t>
            </a:r>
          </a:p>
        </p:txBody>
      </p:sp>
      <p:sp>
        <p:nvSpPr>
          <p:cNvPr id="78851" name="Rectangle 3"/>
          <p:cNvSpPr>
            <a:spLocks noGrp="1" noChangeArrowheads="1"/>
          </p:cNvSpPr>
          <p:nvPr>
            <p:ph type="body" idx="4294967295"/>
          </p:nvPr>
        </p:nvSpPr>
        <p:spPr>
          <a:xfrm>
            <a:off x="457200" y="1905000"/>
            <a:ext cx="8229600" cy="4389438"/>
          </a:xfrm>
        </p:spPr>
        <p:txBody>
          <a:bodyPr/>
          <a:lstStyle/>
          <a:p>
            <a:pPr marL="273050" indent="-273050" eaLnBrk="1" hangingPunct="1"/>
            <a:r>
              <a:rPr lang="en-US" sz="3000" smtClean="0"/>
              <a:t>Presentation of group strategies  </a:t>
            </a:r>
          </a:p>
          <a:p>
            <a:pPr marL="273050" indent="-273050" eaLnBrk="1" hangingPunct="1">
              <a:buFontTx/>
              <a:buNone/>
            </a:pPr>
            <a:endParaRPr lang="en-US" sz="3000" smtClean="0"/>
          </a:p>
          <a:p>
            <a:pPr marL="273050" indent="-273050" eaLnBrk="1" hangingPunct="1">
              <a:buFontTx/>
              <a:buNone/>
            </a:pPr>
            <a:r>
              <a:rPr lang="en-US" sz="3000" smtClean="0"/>
              <a:t>    Group Review: </a:t>
            </a:r>
          </a:p>
          <a:p>
            <a:pPr marL="639763" lvl="1" indent="-246063" eaLnBrk="1" hangingPunct="1"/>
            <a:r>
              <a:rPr lang="en-US" smtClean="0"/>
              <a:t>What was similar and dissimilar among the strategies?</a:t>
            </a:r>
          </a:p>
          <a:p>
            <a:pPr marL="639763" lvl="1" indent="-246063" eaLnBrk="1" hangingPunct="1"/>
            <a:r>
              <a:rPr lang="en-US" smtClean="0"/>
              <a:t>What were the strengths of the strategies?</a:t>
            </a:r>
          </a:p>
          <a:p>
            <a:pPr marL="639763" lvl="1" indent="-246063" eaLnBrk="1" hangingPunct="1"/>
            <a:r>
              <a:rPr lang="en-US" smtClean="0"/>
              <a:t>What areas need further refining?</a:t>
            </a:r>
          </a:p>
          <a:p>
            <a:pPr marL="639763" lvl="1" indent="-246063" eaLnBrk="1" hangingPunct="1">
              <a:buFontTx/>
              <a:buNone/>
            </a:pPr>
            <a:endParaRPr lang="en-US" smtClean="0"/>
          </a:p>
          <a:p>
            <a:pPr marL="639763" lvl="1" indent="-246063" eaLnBrk="1" hangingPunct="1"/>
            <a:endParaRPr lang="en-US" smtClean="0"/>
          </a:p>
          <a:p>
            <a:pPr marL="273050" indent="-273050" eaLnBrk="1" hangingPunct="1"/>
            <a:endParaRPr lang="en-US" sz="30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bwMode="auto">
          <a:xfrm>
            <a:off x="899591" y="476672"/>
            <a:ext cx="6552729" cy="452016"/>
          </a:xfrm>
          <a:prstGeom prst="rect">
            <a:avLst/>
          </a:prstGeom>
          <a:solidFill>
            <a:srgbClr val="FFFFFF"/>
          </a:solidFill>
          <a:ln>
            <a:solidFill>
              <a:srgbClr val="000000"/>
            </a:solidFill>
            <a:miter lim="800000"/>
            <a:headEnd/>
            <a:tailEnd/>
          </a:ln>
        </p:spPr>
        <p:txBody>
          <a:bodyPr lIns="0" rIns="0" bIns="0" anchor="b"/>
          <a:lstStyle/>
          <a:p>
            <a:pPr eaLnBrk="1" hangingPunct="1"/>
            <a:r>
              <a:rPr lang="en-US" sz="2300" dirty="0" smtClean="0"/>
              <a:t>Step 5: Monitoring, Evaluation and</a:t>
            </a:r>
            <a:r>
              <a:rPr lang="en-US" sz="3500" dirty="0" smtClean="0"/>
              <a:t> </a:t>
            </a:r>
            <a:r>
              <a:rPr lang="en-US" sz="2300" dirty="0" smtClean="0"/>
              <a:t>Improvement</a:t>
            </a:r>
          </a:p>
        </p:txBody>
      </p:sp>
      <p:sp>
        <p:nvSpPr>
          <p:cNvPr id="79875" name="Rectangle 3"/>
          <p:cNvSpPr>
            <a:spLocks noGrp="1" noChangeArrowheads="1"/>
          </p:cNvSpPr>
          <p:nvPr>
            <p:ph type="body" idx="4294967295"/>
          </p:nvPr>
        </p:nvSpPr>
        <p:spPr>
          <a:xfrm>
            <a:off x="357188" y="1857375"/>
            <a:ext cx="8229600" cy="4572000"/>
          </a:xfrm>
        </p:spPr>
        <p:txBody>
          <a:bodyPr/>
          <a:lstStyle/>
          <a:p>
            <a:pPr marL="273050" indent="-273050" eaLnBrk="1" hangingPunct="1">
              <a:lnSpc>
                <a:spcPct val="90000"/>
              </a:lnSpc>
            </a:pPr>
            <a:r>
              <a:rPr lang="en-US" sz="3000" smtClean="0"/>
              <a:t>Measure incremental changes in attitudes, actions and</a:t>
            </a:r>
            <a:r>
              <a:rPr lang="en-US" sz="3300" smtClean="0"/>
              <a:t> </a:t>
            </a:r>
            <a:r>
              <a:rPr lang="en-US" sz="3000" smtClean="0"/>
              <a:t>behaviors.</a:t>
            </a:r>
          </a:p>
          <a:p>
            <a:pPr marL="273050" indent="-273050" eaLnBrk="1" hangingPunct="1">
              <a:lnSpc>
                <a:spcPct val="90000"/>
              </a:lnSpc>
              <a:buFontTx/>
              <a:buNone/>
            </a:pPr>
            <a:endParaRPr lang="en-US" sz="3300" smtClean="0"/>
          </a:p>
          <a:p>
            <a:pPr marL="273050" indent="-273050" eaLnBrk="1" hangingPunct="1">
              <a:lnSpc>
                <a:spcPct val="90000"/>
              </a:lnSpc>
            </a:pPr>
            <a:r>
              <a:rPr lang="en-US" sz="3000" smtClean="0"/>
              <a:t>Identify and map incremental changes that will lead to</a:t>
            </a:r>
            <a:r>
              <a:rPr lang="en-US" sz="3300" smtClean="0"/>
              <a:t> </a:t>
            </a:r>
            <a:r>
              <a:rPr lang="en-US" sz="3000" smtClean="0"/>
              <a:t>decisions or changes you are seeking.</a:t>
            </a:r>
            <a:r>
              <a:rPr lang="en-US" sz="3300" smtClean="0"/>
              <a:t> </a:t>
            </a:r>
          </a:p>
          <a:p>
            <a:pPr marL="273050" indent="-273050" eaLnBrk="1" hangingPunct="1">
              <a:lnSpc>
                <a:spcPct val="90000"/>
              </a:lnSpc>
              <a:buFontTx/>
              <a:buNone/>
            </a:pPr>
            <a:endParaRPr lang="en-US" sz="3300" smtClean="0"/>
          </a:p>
          <a:p>
            <a:pPr marL="273050" indent="-273050" eaLnBrk="1" hangingPunct="1">
              <a:lnSpc>
                <a:spcPct val="90000"/>
              </a:lnSpc>
            </a:pPr>
            <a:r>
              <a:rPr lang="en-US" sz="3000" smtClean="0"/>
              <a:t>Track interactions with your contacts and the media.</a:t>
            </a:r>
          </a:p>
          <a:p>
            <a:pPr marL="639763" lvl="1" indent="-246063"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WordArt 24"/>
          <p:cNvSpPr>
            <a:spLocks noChangeArrowheads="1" noChangeShapeType="1" noTextEdit="1"/>
          </p:cNvSpPr>
          <p:nvPr/>
        </p:nvSpPr>
        <p:spPr bwMode="auto">
          <a:xfrm>
            <a:off x="2706688" y="2566988"/>
            <a:ext cx="3632200" cy="1471612"/>
          </a:xfrm>
          <a:prstGeom prst="rect">
            <a:avLst/>
          </a:prstGeom>
        </p:spPr>
        <p:txBody>
          <a:bodyPr wrap="none" fromWordArt="1">
            <a:prstTxWarp prst="textDeflateTop">
              <a:avLst>
                <a:gd name="adj" fmla="val 46875"/>
              </a:avLst>
            </a:prstTxWarp>
          </a:bodyPr>
          <a:lstStyle/>
          <a:p>
            <a:pPr algn="ctr" rtl="1"/>
            <a:r>
              <a:rPr lang="en-US" sz="3600" kern="10" dirty="0" smtClean="0">
                <a:ln w="9525">
                  <a:noFill/>
                  <a:round/>
                  <a:headEnd/>
                  <a:tailEnd/>
                </a:ln>
                <a:gradFill rotWithShape="1">
                  <a:gsLst>
                    <a:gs pos="0">
                      <a:srgbClr val="FF0066"/>
                    </a:gs>
                    <a:gs pos="100000">
                      <a:srgbClr val="F7B43B"/>
                    </a:gs>
                  </a:gsLst>
                  <a:lin ang="2700000" scaled="1"/>
                </a:gradFill>
                <a:effectLst>
                  <a:outerShdw dist="35921" dir="2700000" algn="ctr" rotWithShape="0">
                    <a:srgbClr val="C0C0C0">
                      <a:alpha val="79999"/>
                    </a:srgbClr>
                  </a:outerShdw>
                </a:effectLst>
                <a:latin typeface="Arial"/>
                <a:cs typeface="Arial"/>
              </a:rPr>
              <a:t>Thank you</a:t>
            </a:r>
            <a:endParaRPr lang="en-US" sz="3600" kern="10" dirty="0">
              <a:ln w="9525">
                <a:noFill/>
                <a:round/>
                <a:headEnd/>
                <a:tailEnd/>
              </a:ln>
              <a:gradFill rotWithShape="1">
                <a:gsLst>
                  <a:gs pos="0">
                    <a:srgbClr val="FF0066"/>
                  </a:gs>
                  <a:gs pos="100000">
                    <a:srgbClr val="F7B43B"/>
                  </a:gs>
                </a:gsLst>
                <a:lin ang="2700000" scaled="1"/>
              </a:gradFill>
              <a:effectLst>
                <a:outerShdw dist="35921" dir="2700000" algn="ctr" rotWithShape="0">
                  <a:srgbClr val="C0C0C0">
                    <a:alpha val="79999"/>
                  </a:srgbClr>
                </a:outerShdw>
              </a:effectLst>
              <a:latin typeface="Arial"/>
              <a:cs typeface="Aria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7" name="Rectangle 3"/>
          <p:cNvSpPr>
            <a:spLocks noGrp="1" noChangeArrowheads="1"/>
          </p:cNvSpPr>
          <p:nvPr>
            <p:ph type="body" idx="1"/>
          </p:nvPr>
        </p:nvSpPr>
        <p:spPr>
          <a:xfrm>
            <a:off x="442913" y="1498600"/>
            <a:ext cx="5114925" cy="4525963"/>
          </a:xfrm>
        </p:spPr>
        <p:txBody>
          <a:bodyPr/>
          <a:lstStyle/>
          <a:p>
            <a:pPr eaLnBrk="1" hangingPunct="1">
              <a:lnSpc>
                <a:spcPct val="80000"/>
              </a:lnSpc>
              <a:spcAft>
                <a:spcPct val="100000"/>
              </a:spcAft>
            </a:pPr>
            <a:r>
              <a:rPr lang="en-US" sz="2400" dirty="0" smtClean="0"/>
              <a:t>Assessment scientists and practitioners need to use credible scientific knowledge to impact decision-makers.</a:t>
            </a:r>
          </a:p>
          <a:p>
            <a:pPr eaLnBrk="1" hangingPunct="1">
              <a:lnSpc>
                <a:spcPct val="80000"/>
              </a:lnSpc>
              <a:spcAft>
                <a:spcPct val="100000"/>
              </a:spcAft>
            </a:pPr>
            <a:r>
              <a:rPr lang="ar-BH" sz="2400" dirty="0" smtClean="0"/>
              <a:t> </a:t>
            </a:r>
            <a:r>
              <a:rPr lang="en-US" sz="2400" dirty="0" smtClean="0"/>
              <a:t>They should also be impacted, and explore the areas and answers that political actors are seeking.</a:t>
            </a:r>
          </a:p>
          <a:p>
            <a:pPr eaLnBrk="1" hangingPunct="1">
              <a:lnSpc>
                <a:spcPct val="80000"/>
              </a:lnSpc>
              <a:spcAft>
                <a:spcPct val="100000"/>
              </a:spcAft>
            </a:pPr>
            <a:r>
              <a:rPr lang="en-US" sz="2400" dirty="0" smtClean="0"/>
              <a:t>If decision-makers impact you with the sought answers, then you are in a better position to impact them likewise.</a:t>
            </a:r>
            <a:endParaRPr lang="ar-BH" sz="2400" dirty="0" smtClean="0"/>
          </a:p>
          <a:p>
            <a:pPr algn="r" rtl="1" eaLnBrk="1" hangingPunct="1">
              <a:lnSpc>
                <a:spcPct val="80000"/>
              </a:lnSpc>
              <a:spcAft>
                <a:spcPct val="100000"/>
              </a:spcAft>
            </a:pPr>
            <a:endParaRPr lang="ar-LB" sz="2400" dirty="0" smtClean="0"/>
          </a:p>
        </p:txBody>
      </p:sp>
      <p:pic>
        <p:nvPicPr>
          <p:cNvPr id="195588" name="Picture 4" descr="Discussion ROPME 2"/>
          <p:cNvPicPr>
            <a:picLocks noChangeAspect="1" noChangeArrowheads="1"/>
          </p:cNvPicPr>
          <p:nvPr/>
        </p:nvPicPr>
        <p:blipFill>
          <a:blip r:embed="rId3" cstate="print"/>
          <a:srcRect/>
          <a:stretch>
            <a:fillRect/>
          </a:stretch>
        </p:blipFill>
        <p:spPr bwMode="auto">
          <a:xfrm>
            <a:off x="5670550" y="1724844"/>
            <a:ext cx="2861890" cy="2208212"/>
          </a:xfrm>
          <a:prstGeom prst="rect">
            <a:avLst/>
          </a:prstGeom>
          <a:noFill/>
          <a:ln w="9525">
            <a:noFill/>
            <a:miter lim="800000"/>
            <a:headEnd/>
            <a:tailEnd/>
          </a:ln>
        </p:spPr>
      </p:pic>
      <p:pic>
        <p:nvPicPr>
          <p:cNvPr id="195591" name="Picture 7" descr="IS349-042"/>
          <p:cNvPicPr>
            <a:picLocks noChangeAspect="1" noChangeArrowheads="1"/>
          </p:cNvPicPr>
          <p:nvPr/>
        </p:nvPicPr>
        <p:blipFill>
          <a:blip r:embed="rId4" cstate="print"/>
          <a:srcRect l="2055" b="8815"/>
          <a:stretch>
            <a:fillRect/>
          </a:stretch>
        </p:blipFill>
        <p:spPr bwMode="auto">
          <a:xfrm>
            <a:off x="5668963" y="4057650"/>
            <a:ext cx="2886075" cy="2073275"/>
          </a:xfrm>
          <a:prstGeom prst="rect">
            <a:avLst/>
          </a:prstGeom>
          <a:noFill/>
          <a:ln w="9525">
            <a:noFill/>
            <a:miter lim="800000"/>
            <a:headEnd/>
            <a:tailEnd/>
          </a:ln>
        </p:spPr>
      </p:pic>
      <p:sp>
        <p:nvSpPr>
          <p:cNvPr id="6" name="Rectangle 2"/>
          <p:cNvSpPr txBox="1">
            <a:spLocks noChangeArrowheads="1"/>
          </p:cNvSpPr>
          <p:nvPr/>
        </p:nvSpPr>
        <p:spPr bwMode="auto">
          <a:xfrm>
            <a:off x="1352574" y="116632"/>
            <a:ext cx="5595690" cy="792089"/>
          </a:xfrm>
          <a:prstGeom prst="rect">
            <a:avLst/>
          </a:prstGeom>
          <a:solidFill>
            <a:srgbClr val="FFFFFF"/>
          </a:solidFill>
          <a:ln>
            <a:solidFill>
              <a:srgbClr val="000000"/>
            </a:solidFill>
            <a:miter lim="800000"/>
            <a:headEnd/>
            <a:tailEnd/>
          </a:ln>
        </p:spPr>
        <p:txBody>
          <a:bodyPr lIns="0" rIns="0" bIns="0" anchor="b"/>
          <a:lstStyle/>
          <a:p>
            <a:pPr lvl="0" algn="ctr"/>
            <a:r>
              <a:rPr lang="en-US" sz="2400" dirty="0" smtClean="0"/>
              <a:t>The impact of Science on Policy</a:t>
            </a:r>
            <a:br>
              <a:rPr lang="en-US" sz="2400" dirty="0" smtClean="0"/>
            </a:br>
            <a:r>
              <a:rPr lang="en-US" sz="2400" dirty="0" smtClean="0"/>
              <a:t>and vice versa</a:t>
            </a:r>
            <a:endParaRPr kumimoji="0" lang="en-US" sz="27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Effect transition="in" filter="wipe(left)">
                                      <p:cBhvr>
                                        <p:cTn id="7" dur="500"/>
                                        <p:tgtEl>
                                          <p:spTgt spid="195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5587">
                                            <p:txEl>
                                              <p:pRg st="1" end="1"/>
                                            </p:txEl>
                                          </p:spTgt>
                                        </p:tgtEl>
                                        <p:attrNameLst>
                                          <p:attrName>style.visibility</p:attrName>
                                        </p:attrNameLst>
                                      </p:cBhvr>
                                      <p:to>
                                        <p:strVal val="visible"/>
                                      </p:to>
                                    </p:set>
                                    <p:animEffect transition="in" filter="wipe(left)">
                                      <p:cBhvr>
                                        <p:cTn id="12" dur="500"/>
                                        <p:tgtEl>
                                          <p:spTgt spid="195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5587">
                                            <p:txEl>
                                              <p:pRg st="2" end="2"/>
                                            </p:txEl>
                                          </p:spTgt>
                                        </p:tgtEl>
                                        <p:attrNameLst>
                                          <p:attrName>style.visibility</p:attrName>
                                        </p:attrNameLst>
                                      </p:cBhvr>
                                      <p:to>
                                        <p:strVal val="visible"/>
                                      </p:to>
                                    </p:set>
                                    <p:animEffect transition="in" filter="wipe(left)">
                                      <p:cBhvr>
                                        <p:cTn id="17" dur="500"/>
                                        <p:tgtEl>
                                          <p:spTgt spid="195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95588"/>
                                        </p:tgtEl>
                                        <p:attrNameLst>
                                          <p:attrName>style.visibility</p:attrName>
                                        </p:attrNameLst>
                                      </p:cBhvr>
                                      <p:to>
                                        <p:strVal val="visible"/>
                                      </p:to>
                                    </p:set>
                                    <p:anim calcmode="lin" valueType="num">
                                      <p:cBhvr>
                                        <p:cTn id="22" dur="1000" fill="hold"/>
                                        <p:tgtEl>
                                          <p:spTgt spid="195588"/>
                                        </p:tgtEl>
                                        <p:attrNameLst>
                                          <p:attrName>ppt_w</p:attrName>
                                        </p:attrNameLst>
                                      </p:cBhvr>
                                      <p:tavLst>
                                        <p:tav tm="0">
                                          <p:val>
                                            <p:fltVal val="0"/>
                                          </p:val>
                                        </p:tav>
                                        <p:tav tm="100000">
                                          <p:val>
                                            <p:strVal val="#ppt_w"/>
                                          </p:val>
                                        </p:tav>
                                      </p:tavLst>
                                    </p:anim>
                                    <p:anim calcmode="lin" valueType="num">
                                      <p:cBhvr>
                                        <p:cTn id="23" dur="1000" fill="hold"/>
                                        <p:tgtEl>
                                          <p:spTgt spid="195588"/>
                                        </p:tgtEl>
                                        <p:attrNameLst>
                                          <p:attrName>ppt_h</p:attrName>
                                        </p:attrNameLst>
                                      </p:cBhvr>
                                      <p:tavLst>
                                        <p:tav tm="0">
                                          <p:val>
                                            <p:fltVal val="0"/>
                                          </p:val>
                                        </p:tav>
                                        <p:tav tm="100000">
                                          <p:val>
                                            <p:strVal val="#ppt_h"/>
                                          </p:val>
                                        </p:tav>
                                      </p:tavLst>
                                    </p:anim>
                                    <p:anim calcmode="lin" valueType="num">
                                      <p:cBhvr>
                                        <p:cTn id="24" dur="1000" fill="hold"/>
                                        <p:tgtEl>
                                          <p:spTgt spid="195588"/>
                                        </p:tgtEl>
                                        <p:attrNameLst>
                                          <p:attrName>style.rotation</p:attrName>
                                        </p:attrNameLst>
                                      </p:cBhvr>
                                      <p:tavLst>
                                        <p:tav tm="0">
                                          <p:val>
                                            <p:fltVal val="90"/>
                                          </p:val>
                                        </p:tav>
                                        <p:tav tm="100000">
                                          <p:val>
                                            <p:fltVal val="0"/>
                                          </p:val>
                                        </p:tav>
                                      </p:tavLst>
                                    </p:anim>
                                    <p:animEffect transition="in" filter="fade">
                                      <p:cBhvr>
                                        <p:cTn id="25" dur="1000"/>
                                        <p:tgtEl>
                                          <p:spTgt spid="19558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195591"/>
                                        </p:tgtEl>
                                        <p:attrNameLst>
                                          <p:attrName>style.visibility</p:attrName>
                                        </p:attrNameLst>
                                      </p:cBhvr>
                                      <p:to>
                                        <p:strVal val="visible"/>
                                      </p:to>
                                    </p:set>
                                    <p:anim calcmode="lin" valueType="num">
                                      <p:cBhvr>
                                        <p:cTn id="30" dur="1000" fill="hold"/>
                                        <p:tgtEl>
                                          <p:spTgt spid="195591"/>
                                        </p:tgtEl>
                                        <p:attrNameLst>
                                          <p:attrName>ppt_w</p:attrName>
                                        </p:attrNameLst>
                                      </p:cBhvr>
                                      <p:tavLst>
                                        <p:tav tm="0">
                                          <p:val>
                                            <p:fltVal val="0"/>
                                          </p:val>
                                        </p:tav>
                                        <p:tav tm="100000">
                                          <p:val>
                                            <p:strVal val="#ppt_w"/>
                                          </p:val>
                                        </p:tav>
                                      </p:tavLst>
                                    </p:anim>
                                    <p:anim calcmode="lin" valueType="num">
                                      <p:cBhvr>
                                        <p:cTn id="31" dur="1000" fill="hold"/>
                                        <p:tgtEl>
                                          <p:spTgt spid="195591"/>
                                        </p:tgtEl>
                                        <p:attrNameLst>
                                          <p:attrName>ppt_h</p:attrName>
                                        </p:attrNameLst>
                                      </p:cBhvr>
                                      <p:tavLst>
                                        <p:tav tm="0">
                                          <p:val>
                                            <p:fltVal val="0"/>
                                          </p:val>
                                        </p:tav>
                                        <p:tav tm="100000">
                                          <p:val>
                                            <p:strVal val="#ppt_h"/>
                                          </p:val>
                                        </p:tav>
                                      </p:tavLst>
                                    </p:anim>
                                    <p:anim calcmode="lin" valueType="num">
                                      <p:cBhvr>
                                        <p:cTn id="32" dur="1000" fill="hold"/>
                                        <p:tgtEl>
                                          <p:spTgt spid="195591"/>
                                        </p:tgtEl>
                                        <p:attrNameLst>
                                          <p:attrName>style.rotation</p:attrName>
                                        </p:attrNameLst>
                                      </p:cBhvr>
                                      <p:tavLst>
                                        <p:tav tm="0">
                                          <p:val>
                                            <p:fltVal val="90"/>
                                          </p:val>
                                        </p:tav>
                                        <p:tav tm="100000">
                                          <p:val>
                                            <p:fltVal val="0"/>
                                          </p:val>
                                        </p:tav>
                                      </p:tavLst>
                                    </p:anim>
                                    <p:animEffect transition="in" filter="fade">
                                      <p:cBhvr>
                                        <p:cTn id="33" dur="1000"/>
                                        <p:tgtEl>
                                          <p:spTgt spid="195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1" name="Rectangle 3"/>
          <p:cNvSpPr>
            <a:spLocks noGrp="1" noChangeArrowheads="1"/>
          </p:cNvSpPr>
          <p:nvPr>
            <p:ph type="body" idx="1"/>
          </p:nvPr>
        </p:nvSpPr>
        <p:spPr>
          <a:xfrm>
            <a:off x="465138" y="1498600"/>
            <a:ext cx="4456112" cy="4684713"/>
          </a:xfrm>
        </p:spPr>
        <p:txBody>
          <a:bodyPr/>
          <a:lstStyle/>
          <a:p>
            <a:pPr algn="just" eaLnBrk="1" hangingPunct="1">
              <a:spcAft>
                <a:spcPct val="50000"/>
              </a:spcAft>
            </a:pPr>
            <a:r>
              <a:rPr lang="en-US" sz="2800" dirty="0" smtClean="0"/>
              <a:t>In simple terms, it is the ability of the assessment to lead governments and actors into adopting  different policies and behaviors  from what they originally intended. Yet, this lacks much action.</a:t>
            </a:r>
            <a:endParaRPr lang="ar-BH" sz="2800" dirty="0" smtClean="0"/>
          </a:p>
          <a:p>
            <a:pPr algn="just" rtl="1" eaLnBrk="1" hangingPunct="1">
              <a:spcAft>
                <a:spcPct val="50000"/>
              </a:spcAft>
            </a:pPr>
            <a:endParaRPr lang="ar-BH" sz="2800" dirty="0" smtClean="0"/>
          </a:p>
          <a:p>
            <a:pPr algn="just" rtl="1" eaLnBrk="1" hangingPunct="1">
              <a:spcAft>
                <a:spcPct val="50000"/>
              </a:spcAft>
            </a:pPr>
            <a:endParaRPr lang="ar-BH" sz="2800" dirty="0" smtClean="0"/>
          </a:p>
        </p:txBody>
      </p:sp>
      <p:pic>
        <p:nvPicPr>
          <p:cNvPr id="196613" name="Picture 5" descr="IS349-028"/>
          <p:cNvPicPr>
            <a:picLocks noChangeAspect="1" noChangeArrowheads="1"/>
          </p:cNvPicPr>
          <p:nvPr/>
        </p:nvPicPr>
        <p:blipFill>
          <a:blip r:embed="rId3" cstate="print"/>
          <a:srcRect b="4991"/>
          <a:stretch>
            <a:fillRect/>
          </a:stretch>
        </p:blipFill>
        <p:spPr bwMode="auto">
          <a:xfrm>
            <a:off x="5265738" y="1611313"/>
            <a:ext cx="3048000" cy="3860800"/>
          </a:xfrm>
          <a:prstGeom prst="rect">
            <a:avLst/>
          </a:prstGeom>
          <a:noFill/>
          <a:ln w="9525">
            <a:noFill/>
            <a:miter lim="800000"/>
            <a:headEnd/>
            <a:tailEnd/>
          </a:ln>
        </p:spPr>
      </p:pic>
      <p:sp>
        <p:nvSpPr>
          <p:cNvPr id="6" name="Rectangle 2"/>
          <p:cNvSpPr txBox="1">
            <a:spLocks noChangeArrowheads="1"/>
          </p:cNvSpPr>
          <p:nvPr/>
        </p:nvSpPr>
        <p:spPr bwMode="auto">
          <a:xfrm>
            <a:off x="1424582" y="260648"/>
            <a:ext cx="5307658" cy="648073"/>
          </a:xfrm>
          <a:prstGeom prst="rect">
            <a:avLst/>
          </a:prstGeom>
          <a:solidFill>
            <a:srgbClr val="FFFFFF"/>
          </a:solidFill>
          <a:ln>
            <a:solidFill>
              <a:srgbClr val="000000"/>
            </a:solidFill>
            <a:miter lim="800000"/>
            <a:headEnd/>
            <a:tailEnd/>
          </a:ln>
        </p:spPr>
        <p:txBody>
          <a:bodyPr lIns="0" rIns="0" bIns="0" anchor="b"/>
          <a:lstStyle/>
          <a:p>
            <a:pPr lvl="0" algn="ctr"/>
            <a:r>
              <a:rPr lang="en-US" sz="3200" dirty="0" smtClean="0"/>
              <a:t>Definition of Impact</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96613"/>
                                        </p:tgtEl>
                                        <p:attrNameLst>
                                          <p:attrName>style.visibility</p:attrName>
                                        </p:attrNameLst>
                                      </p:cBhvr>
                                      <p:to>
                                        <p:strVal val="visible"/>
                                      </p:to>
                                    </p:set>
                                    <p:anim calcmode="lin" valueType="num">
                                      <p:cBhvr>
                                        <p:cTn id="12" dur="1000" fill="hold"/>
                                        <p:tgtEl>
                                          <p:spTgt spid="196613"/>
                                        </p:tgtEl>
                                        <p:attrNameLst>
                                          <p:attrName>ppt_w</p:attrName>
                                        </p:attrNameLst>
                                      </p:cBhvr>
                                      <p:tavLst>
                                        <p:tav tm="0">
                                          <p:val>
                                            <p:fltVal val="0"/>
                                          </p:val>
                                        </p:tav>
                                        <p:tav tm="100000">
                                          <p:val>
                                            <p:strVal val="#ppt_w"/>
                                          </p:val>
                                        </p:tav>
                                      </p:tavLst>
                                    </p:anim>
                                    <p:anim calcmode="lin" valueType="num">
                                      <p:cBhvr>
                                        <p:cTn id="13" dur="1000" fill="hold"/>
                                        <p:tgtEl>
                                          <p:spTgt spid="196613"/>
                                        </p:tgtEl>
                                        <p:attrNameLst>
                                          <p:attrName>ppt_h</p:attrName>
                                        </p:attrNameLst>
                                      </p:cBhvr>
                                      <p:tavLst>
                                        <p:tav tm="0">
                                          <p:val>
                                            <p:fltVal val="0"/>
                                          </p:val>
                                        </p:tav>
                                        <p:tav tm="100000">
                                          <p:val>
                                            <p:strVal val="#ppt_h"/>
                                          </p:val>
                                        </p:tav>
                                      </p:tavLst>
                                    </p:anim>
                                    <p:anim calcmode="lin" valueType="num">
                                      <p:cBhvr>
                                        <p:cTn id="14" dur="1000" fill="hold"/>
                                        <p:tgtEl>
                                          <p:spTgt spid="196613"/>
                                        </p:tgtEl>
                                        <p:attrNameLst>
                                          <p:attrName>style.rotation</p:attrName>
                                        </p:attrNameLst>
                                      </p:cBhvr>
                                      <p:tavLst>
                                        <p:tav tm="0">
                                          <p:val>
                                            <p:fltVal val="90"/>
                                          </p:val>
                                        </p:tav>
                                        <p:tav tm="100000">
                                          <p:val>
                                            <p:fltVal val="0"/>
                                          </p:val>
                                        </p:tav>
                                      </p:tavLst>
                                    </p:anim>
                                    <p:animEffect transition="in" filter="fade">
                                      <p:cBhvr>
                                        <p:cTn id="15" dur="1000"/>
                                        <p:tgtEl>
                                          <p:spTgt spid="19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7015</TotalTime>
  <Words>3516</Words>
  <Application>Microsoft Office PowerPoint</Application>
  <PresentationFormat>On-screen Show (4:3)</PresentationFormat>
  <Paragraphs>470</Paragraphs>
  <Slides>76</Slides>
  <Notes>76</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Default Design</vt:lpstr>
      <vt:lpstr>Slide 1</vt:lpstr>
      <vt:lpstr>Session at a Glance</vt:lpstr>
      <vt:lpstr>                                    OVERVIEW</vt:lpstr>
      <vt:lpstr>Outputs Of The Training Module</vt:lpstr>
      <vt:lpstr>Learning Objectives</vt:lpstr>
      <vt:lpstr>Conceptual Understanding of the National IEA Process </vt:lpstr>
      <vt:lpstr>Slide 7</vt:lpstr>
      <vt:lpstr>Slide 8</vt:lpstr>
      <vt:lpstr>Slide 9</vt:lpstr>
      <vt:lpstr>Slide 10</vt:lpstr>
      <vt:lpstr>Slide 11</vt:lpstr>
      <vt:lpstr>Slide 12</vt:lpstr>
      <vt:lpstr>Slide 13</vt:lpstr>
      <vt:lpstr>Session at a Glance</vt:lpstr>
      <vt:lpstr>The Impact Process</vt:lpstr>
      <vt:lpstr>What is an Impact Strategy?</vt:lpstr>
      <vt:lpstr>When is it Prepared and Who Prepares it? </vt:lpstr>
      <vt:lpstr>Stages Of The GEO-based IEA Process</vt:lpstr>
      <vt:lpstr>Slide 19</vt:lpstr>
      <vt:lpstr>Considerations for an Impact Strategy</vt:lpstr>
      <vt:lpstr>Slide 21</vt:lpstr>
      <vt:lpstr>Considerations for an Impact Strategy</vt:lpstr>
      <vt:lpstr>Exercise: Setting the Stage for an Impact Strategy</vt:lpstr>
      <vt:lpstr>Exercise: Setting the Stage for an Impact Strategy</vt:lpstr>
      <vt:lpstr>Exercise: Setting the Stage for an Impact Strategy</vt:lpstr>
      <vt:lpstr>Understanding Issue Attention Cycles</vt:lpstr>
      <vt:lpstr>Slide 27</vt:lpstr>
      <vt:lpstr>Three Phases of Issue Development</vt:lpstr>
      <vt:lpstr>Slide 29</vt:lpstr>
      <vt:lpstr>Slide 30</vt:lpstr>
      <vt:lpstr>Phases of Issue Development According to  Level of Attention</vt:lpstr>
      <vt:lpstr>Discussion: Issue Radar</vt:lpstr>
      <vt:lpstr>The climate change issue in West Asia Region</vt:lpstr>
      <vt:lpstr>Session at a Glance</vt:lpstr>
      <vt:lpstr>An Impact Strategy Builds on Communications Activities</vt:lpstr>
      <vt:lpstr>Steps in Building an Impact Strategy</vt:lpstr>
      <vt:lpstr>Considerations for building an Impact Strategy</vt:lpstr>
      <vt:lpstr>Slide 38</vt:lpstr>
      <vt:lpstr>1. Creating the Change Statement. </vt:lpstr>
      <vt:lpstr>Examples of Change Statements</vt:lpstr>
      <vt:lpstr>Slide 41</vt:lpstr>
      <vt:lpstr>Slide 42</vt:lpstr>
      <vt:lpstr>Step 2 : Relationship Management</vt:lpstr>
      <vt:lpstr>Slide 44</vt:lpstr>
      <vt:lpstr>Slide 45</vt:lpstr>
      <vt:lpstr>Slide 46</vt:lpstr>
      <vt:lpstr>Slide 47</vt:lpstr>
      <vt:lpstr>Slide 48</vt:lpstr>
      <vt:lpstr>Slide 49</vt:lpstr>
      <vt:lpstr>Slide 50</vt:lpstr>
      <vt:lpstr>Slide 51</vt:lpstr>
      <vt:lpstr>Step 3 : Knowledge Management</vt:lpstr>
      <vt:lpstr>Step 4: Opportunity Management</vt:lpstr>
      <vt:lpstr>Step 5: Monitoring, Evaluation and Improvement</vt:lpstr>
      <vt:lpstr>Example of a Database</vt:lpstr>
      <vt:lpstr>A Possible Continuum of Behavior Changes in Target Actors</vt:lpstr>
      <vt:lpstr>Exercise: The Impact of IEA and GEO</vt:lpstr>
      <vt:lpstr>Case Studies of Assessments that had Impact</vt:lpstr>
      <vt:lpstr>Slide 59</vt:lpstr>
      <vt:lpstr>Kingdom of Bahrain Strategy to enhance Public Awareness</vt:lpstr>
      <vt:lpstr>Slide 61</vt:lpstr>
      <vt:lpstr>Slide 62</vt:lpstr>
      <vt:lpstr>Slide 63</vt:lpstr>
      <vt:lpstr>Slide 64</vt:lpstr>
      <vt:lpstr>Slide 65</vt:lpstr>
      <vt:lpstr>Slide 66</vt:lpstr>
      <vt:lpstr>Slide 67</vt:lpstr>
      <vt:lpstr>Case Studies of Assessments that had Impact</vt:lpstr>
      <vt:lpstr>Slide 69</vt:lpstr>
      <vt:lpstr>Step 1: Draft an Impact Statement</vt:lpstr>
      <vt:lpstr>Step 2: Identify WHO You are Trying to Impact</vt:lpstr>
      <vt:lpstr>Step 3: Determine WHAT Knowledge Needs to be Collected and How that Knowledge is Collected</vt:lpstr>
      <vt:lpstr>Exercise 4: Plan HOW to Bring the Report to the Attention of Target Audiences</vt:lpstr>
      <vt:lpstr>Pulling the Strategy Together</vt:lpstr>
      <vt:lpstr>Step 5: Monitoring, Evaluation and Improvement</vt:lpstr>
      <vt:lpstr>Slide 76</vt:lpstr>
    </vt:vector>
  </TitlesOfParts>
  <Company>iisd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 Resource Book</dc:title>
  <dc:creator>Carissa Wieler</dc:creator>
  <cp:lastModifiedBy>matthew.broughton</cp:lastModifiedBy>
  <cp:revision>268</cp:revision>
  <dcterms:created xsi:type="dcterms:W3CDTF">2006-09-20T19:30:09Z</dcterms:created>
  <dcterms:modified xsi:type="dcterms:W3CDTF">2012-12-19T10:07:00Z</dcterms:modified>
</cp:coreProperties>
</file>