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embeddings/oleObject4.bin" ContentType="application/vnd.openxmlformats-officedocument.oleObject"/>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embeddings/oleObject1.bin" ContentType="application/vnd.openxmlformats-officedocument.oleObject"/>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embeddings/oleObject3.bin" ContentType="application/vnd.openxmlformats-officedocument.oleObject"/>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ms-office.legacyDiagramTex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68"/>
  </p:notesMasterIdLst>
  <p:sldIdLst>
    <p:sldId id="418" r:id="rId2"/>
    <p:sldId id="425" r:id="rId3"/>
    <p:sldId id="420" r:id="rId4"/>
    <p:sldId id="419" r:id="rId5"/>
    <p:sldId id="448" r:id="rId6"/>
    <p:sldId id="449" r:id="rId7"/>
    <p:sldId id="396" r:id="rId8"/>
    <p:sldId id="398" r:id="rId9"/>
    <p:sldId id="399" r:id="rId10"/>
    <p:sldId id="400" r:id="rId11"/>
    <p:sldId id="397" r:id="rId12"/>
    <p:sldId id="337" r:id="rId13"/>
    <p:sldId id="289" r:id="rId14"/>
    <p:sldId id="290" r:id="rId15"/>
    <p:sldId id="401" r:id="rId16"/>
    <p:sldId id="292" r:id="rId17"/>
    <p:sldId id="291" r:id="rId18"/>
    <p:sldId id="340" r:id="rId19"/>
    <p:sldId id="341" r:id="rId20"/>
    <p:sldId id="428" r:id="rId21"/>
    <p:sldId id="429" r:id="rId22"/>
    <p:sldId id="430" r:id="rId23"/>
    <p:sldId id="435" r:id="rId24"/>
    <p:sldId id="436" r:id="rId25"/>
    <p:sldId id="437" r:id="rId26"/>
    <p:sldId id="438" r:id="rId27"/>
    <p:sldId id="439" r:id="rId28"/>
    <p:sldId id="440" r:id="rId29"/>
    <p:sldId id="441" r:id="rId30"/>
    <p:sldId id="442" r:id="rId31"/>
    <p:sldId id="443" r:id="rId32"/>
    <p:sldId id="444" r:id="rId33"/>
    <p:sldId id="445" r:id="rId34"/>
    <p:sldId id="447" r:id="rId35"/>
    <p:sldId id="343" r:id="rId36"/>
    <p:sldId id="342" r:id="rId37"/>
    <p:sldId id="402" r:id="rId38"/>
    <p:sldId id="344" r:id="rId39"/>
    <p:sldId id="421" r:id="rId40"/>
    <p:sldId id="423" r:id="rId41"/>
    <p:sldId id="422" r:id="rId42"/>
    <p:sldId id="424" r:id="rId43"/>
    <p:sldId id="351" r:id="rId44"/>
    <p:sldId id="358" r:id="rId45"/>
    <p:sldId id="450" r:id="rId46"/>
    <p:sldId id="451" r:id="rId47"/>
    <p:sldId id="452" r:id="rId48"/>
    <p:sldId id="453" r:id="rId49"/>
    <p:sldId id="454" r:id="rId50"/>
    <p:sldId id="455" r:id="rId51"/>
    <p:sldId id="456" r:id="rId52"/>
    <p:sldId id="457" r:id="rId53"/>
    <p:sldId id="458" r:id="rId54"/>
    <p:sldId id="459" r:id="rId55"/>
    <p:sldId id="460" r:id="rId56"/>
    <p:sldId id="461" r:id="rId57"/>
    <p:sldId id="462" r:id="rId58"/>
    <p:sldId id="463" r:id="rId59"/>
    <p:sldId id="464" r:id="rId60"/>
    <p:sldId id="465" r:id="rId61"/>
    <p:sldId id="466" r:id="rId62"/>
    <p:sldId id="467" r:id="rId63"/>
    <p:sldId id="468" r:id="rId64"/>
    <p:sldId id="469" r:id="rId65"/>
    <p:sldId id="470" r:id="rId66"/>
    <p:sldId id="471" r:id="rId67"/>
    <p:sldId id="472" r:id="rId68"/>
    <p:sldId id="473" r:id="rId69"/>
    <p:sldId id="474" r:id="rId70"/>
    <p:sldId id="475" r:id="rId71"/>
    <p:sldId id="476" r:id="rId72"/>
    <p:sldId id="352" r:id="rId73"/>
    <p:sldId id="346" r:id="rId74"/>
    <p:sldId id="347" r:id="rId75"/>
    <p:sldId id="348" r:id="rId76"/>
    <p:sldId id="349" r:id="rId77"/>
    <p:sldId id="350" r:id="rId78"/>
    <p:sldId id="356" r:id="rId79"/>
    <p:sldId id="509" r:id="rId80"/>
    <p:sldId id="362" r:id="rId81"/>
    <p:sldId id="363" r:id="rId82"/>
    <p:sldId id="364" r:id="rId83"/>
    <p:sldId id="365" r:id="rId84"/>
    <p:sldId id="366" r:id="rId85"/>
    <p:sldId id="417" r:id="rId86"/>
    <p:sldId id="367" r:id="rId87"/>
    <p:sldId id="375" r:id="rId88"/>
    <p:sldId id="403" r:id="rId89"/>
    <p:sldId id="510" r:id="rId90"/>
    <p:sldId id="477" r:id="rId91"/>
    <p:sldId id="478" r:id="rId92"/>
    <p:sldId id="479" r:id="rId93"/>
    <p:sldId id="480" r:id="rId94"/>
    <p:sldId id="481" r:id="rId95"/>
    <p:sldId id="482" r:id="rId96"/>
    <p:sldId id="511" r:id="rId97"/>
    <p:sldId id="377" r:id="rId98"/>
    <p:sldId id="483" r:id="rId99"/>
    <p:sldId id="404" r:id="rId100"/>
    <p:sldId id="298" r:id="rId101"/>
    <p:sldId id="297" r:id="rId102"/>
    <p:sldId id="379" r:id="rId103"/>
    <p:sldId id="383" r:id="rId104"/>
    <p:sldId id="378" r:id="rId105"/>
    <p:sldId id="380" r:id="rId106"/>
    <p:sldId id="300" r:id="rId107"/>
    <p:sldId id="484" r:id="rId108"/>
    <p:sldId id="381" r:id="rId109"/>
    <p:sldId id="384" r:id="rId110"/>
    <p:sldId id="314" r:id="rId111"/>
    <p:sldId id="405" r:id="rId112"/>
    <p:sldId id="408" r:id="rId113"/>
    <p:sldId id="386" r:id="rId114"/>
    <p:sldId id="316" r:id="rId115"/>
    <p:sldId id="388" r:id="rId116"/>
    <p:sldId id="317" r:id="rId117"/>
    <p:sldId id="318" r:id="rId118"/>
    <p:sldId id="485" r:id="rId119"/>
    <p:sldId id="389" r:id="rId120"/>
    <p:sldId id="407" r:id="rId121"/>
    <p:sldId id="320" r:id="rId122"/>
    <p:sldId id="409" r:id="rId123"/>
    <p:sldId id="321" r:id="rId124"/>
    <p:sldId id="322" r:id="rId125"/>
    <p:sldId id="324" r:id="rId126"/>
    <p:sldId id="486" r:id="rId127"/>
    <p:sldId id="406" r:id="rId128"/>
    <p:sldId id="410" r:id="rId129"/>
    <p:sldId id="390" r:id="rId130"/>
    <p:sldId id="326" r:id="rId131"/>
    <p:sldId id="327" r:id="rId132"/>
    <p:sldId id="487" r:id="rId133"/>
    <p:sldId id="391" r:id="rId134"/>
    <p:sldId id="329" r:id="rId135"/>
    <p:sldId id="330" r:id="rId136"/>
    <p:sldId id="333" r:id="rId137"/>
    <p:sldId id="334" r:id="rId138"/>
    <p:sldId id="488" r:id="rId139"/>
    <p:sldId id="332" r:id="rId140"/>
    <p:sldId id="395" r:id="rId141"/>
    <p:sldId id="411" r:id="rId142"/>
    <p:sldId id="412" r:id="rId143"/>
    <p:sldId id="413" r:id="rId144"/>
    <p:sldId id="512" r:id="rId145"/>
    <p:sldId id="416" r:id="rId146"/>
    <p:sldId id="415" r:id="rId147"/>
    <p:sldId id="489" r:id="rId148"/>
    <p:sldId id="490" r:id="rId149"/>
    <p:sldId id="491" r:id="rId150"/>
    <p:sldId id="492" r:id="rId151"/>
    <p:sldId id="493" r:id="rId152"/>
    <p:sldId id="494" r:id="rId153"/>
    <p:sldId id="495" r:id="rId154"/>
    <p:sldId id="496" r:id="rId155"/>
    <p:sldId id="497" r:id="rId156"/>
    <p:sldId id="498" r:id="rId157"/>
    <p:sldId id="499" r:id="rId158"/>
    <p:sldId id="500" r:id="rId159"/>
    <p:sldId id="501" r:id="rId160"/>
    <p:sldId id="502" r:id="rId161"/>
    <p:sldId id="503" r:id="rId162"/>
    <p:sldId id="504" r:id="rId163"/>
    <p:sldId id="505" r:id="rId164"/>
    <p:sldId id="506" r:id="rId165"/>
    <p:sldId id="507" r:id="rId166"/>
    <p:sldId id="508" r:id="rId167"/>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AF9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80237" autoAdjust="0"/>
  </p:normalViewPr>
  <p:slideViewPr>
    <p:cSldViewPr snapToGrid="0">
      <p:cViewPr>
        <p:scale>
          <a:sx n="70" d="100"/>
          <a:sy n="70" d="100"/>
        </p:scale>
        <p:origin x="-1200" y="-96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2" d="100"/>
        <a:sy n="102" d="100"/>
      </p:scale>
      <p:origin x="0" y="676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microsoft.com/office/2006/relationships/legacyDocTextInfo" Target="legacyDocTextInfo.bin"/><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_rels/viewProps.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slide" Target="slides/slide7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74084"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37886C02-226C-4907-852E-5CA3ACDE20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gbn.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unep.org/geo/region.htm"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www.unep.org/geo/region.htm"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GB" smtClean="0"/>
          </a:p>
        </p:txBody>
      </p:sp>
      <p:sp>
        <p:nvSpPr>
          <p:cNvPr id="175108" name="Slide Number Placeholder 3"/>
          <p:cNvSpPr>
            <a:spLocks noGrp="1"/>
          </p:cNvSpPr>
          <p:nvPr>
            <p:ph type="sldNum" sz="quarter" idx="5"/>
          </p:nvPr>
        </p:nvSpPr>
        <p:spPr>
          <a:noFill/>
        </p:spPr>
        <p:txBody>
          <a:bodyPr/>
          <a:lstStyle/>
          <a:p>
            <a:fld id="{18645C61-6A62-46B8-8EF0-C8DB2D236A8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F988AF31-2A19-408D-8FA7-B8E7462F2E21}" type="slidenum">
              <a:rPr lang="en-US" smtClean="0"/>
              <a:pPr/>
              <a:t>10</a:t>
            </a:fld>
            <a:endParaRPr lang="en-US" smtClean="0"/>
          </a:p>
        </p:txBody>
      </p:sp>
      <p:sp>
        <p:nvSpPr>
          <p:cNvPr id="184323" name="Rectangle 2"/>
          <p:cNvSpPr>
            <a:spLocks noGrp="1" noRot="1" noChangeAspect="1" noChangeArrowheads="1" noTextEdit="1"/>
          </p:cNvSpPr>
          <p:nvPr>
            <p:ph type="sldImg"/>
          </p:nvPr>
        </p:nvSpPr>
        <p:spPr>
          <a:xfrm>
            <a:off x="1139825" y="688975"/>
            <a:ext cx="4579938" cy="3435350"/>
          </a:xfrm>
          <a:ln/>
        </p:spPr>
      </p:sp>
      <p:sp>
        <p:nvSpPr>
          <p:cNvPr id="184324" name="Rectangle 3"/>
          <p:cNvSpPr>
            <a:spLocks noGrp="1" noChangeArrowheads="1"/>
          </p:cNvSpPr>
          <p:nvPr>
            <p:ph type="body" idx="1"/>
          </p:nvPr>
        </p:nvSpPr>
        <p:spPr>
          <a:xfrm>
            <a:off x="914400" y="4354513"/>
            <a:ext cx="5029200" cy="4119562"/>
          </a:xfrm>
          <a:noFill/>
          <a:ln/>
        </p:spPr>
        <p:txBody>
          <a:bodyPr/>
          <a:lstStyle/>
          <a:p>
            <a:pPr eaLnBrk="1" hangingPunct="1"/>
            <a:endParaRPr lang="en-GB"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CB8365CB-D5AC-4A2C-8C97-D65AA797F026}" type="slidenum">
              <a:rPr lang="en-US" smtClean="0"/>
              <a:pPr/>
              <a:t>125</a:t>
            </a:fld>
            <a:endParaRPr lang="en-US" smtClean="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6DE3ECD2-BF3E-4E99-84E0-BCBFE3773F83}" type="slidenum">
              <a:rPr lang="en-US" smtClean="0"/>
              <a:pPr/>
              <a:t>128</a:t>
            </a:fld>
            <a:endParaRPr lang="en-US"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9925210B-76AF-434D-8068-94CE8FB2B6E1}" type="slidenum">
              <a:rPr lang="en-US" smtClean="0"/>
              <a:pPr/>
              <a:t>129</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marL="228600" indent="-228600" eaLnBrk="1" hangingPunct="1">
              <a:lnSpc>
                <a:spcPct val="90000"/>
              </a:lnSpc>
            </a:pPr>
            <a:r>
              <a:rPr lang="en-US" sz="900" smtClean="0"/>
              <a:t>For</a:t>
            </a:r>
            <a:r>
              <a:rPr lang="en-US" sz="900" i="1" smtClean="0"/>
              <a:t> each</a:t>
            </a:r>
            <a:r>
              <a:rPr lang="en-US" sz="900" smtClean="0"/>
              <a:t> scenario do the following steps. </a:t>
            </a:r>
          </a:p>
          <a:p>
            <a:pPr marL="228600" indent="-228600" eaLnBrk="1" hangingPunct="1">
              <a:lnSpc>
                <a:spcPct val="90000"/>
              </a:lnSpc>
            </a:pPr>
            <a:r>
              <a:rPr lang="en-US" sz="900" smtClean="0"/>
              <a:t>Current state and trends:</a:t>
            </a:r>
            <a:r>
              <a:rPr lang="en-US" sz="900" u="sng" smtClean="0"/>
              <a:t>.</a:t>
            </a:r>
            <a:r>
              <a:rPr lang="en-US" sz="900" smtClean="0"/>
              <a:t> Lead a discussion among the stakeholders of aspects of today’s world that seem to represent characteristics of the particular future scenario being developed. Explor</a:t>
            </a:r>
            <a:r>
              <a:rPr lang="en-US" sz="900" u="sng" smtClean="0"/>
              <a:t>e</a:t>
            </a:r>
            <a:r>
              <a:rPr lang="en-US" sz="900" smtClean="0"/>
              <a:t>ing each </a:t>
            </a:r>
            <a:r>
              <a:rPr lang="en-US" sz="900" u="sng" smtClean="0"/>
              <a:t>to </a:t>
            </a:r>
            <a:r>
              <a:rPr lang="en-US" sz="900" smtClean="0"/>
              <a:t>of the themes from Step 7.3, identify as many of these “seeds of the future” as possible. These will help flesh out a plausible picture of how our current world could evolve into the future depicted in the scenario. </a:t>
            </a:r>
            <a:endParaRPr lang="en-US" altLang="ja-JP" sz="900" smtClean="0"/>
          </a:p>
          <a:p>
            <a:pPr marL="228600" indent="-228600" eaLnBrk="1" hangingPunct="1">
              <a:lnSpc>
                <a:spcPct val="90000"/>
              </a:lnSpc>
            </a:pPr>
            <a:r>
              <a:rPr lang="en-US" altLang="ja-JP" sz="900" smtClean="0"/>
              <a:t>End picture:</a:t>
            </a:r>
            <a:r>
              <a:rPr lang="en-US" altLang="ja-JP" sz="900" u="sng" smtClean="0"/>
              <a:t>.</a:t>
            </a:r>
            <a:r>
              <a:rPr lang="en-US" altLang="ja-JP" sz="900" smtClean="0"/>
              <a:t> Lead a discussion among the stakeholders of the end vision of the scenario. Once the critical uncertainties have been resolved, what would the world look like? Add detail and texture that will help round out the end vision of the scenario</a:t>
            </a:r>
            <a:r>
              <a:rPr lang="en-US" altLang="ja-JP" sz="900" u="sng" smtClean="0"/>
              <a:t>,</a:t>
            </a:r>
            <a:r>
              <a:rPr lang="en-US" altLang="ja-JP" sz="900" smtClean="0"/>
              <a:t> and create an integrated, self-consistent snapshot of the end state. Consider each theme and driver</a:t>
            </a:r>
            <a:r>
              <a:rPr lang="en-US" altLang="ja-JP" sz="900" u="sng" smtClean="0"/>
              <a:t>,</a:t>
            </a:r>
            <a:r>
              <a:rPr lang="en-US" altLang="ja-JP" sz="900" smtClean="0"/>
              <a:t> and provide some detail. Consider what aspects of life have changed for the better or worse. Consider what challenges have been resolved</a:t>
            </a:r>
            <a:r>
              <a:rPr lang="en-US" altLang="ja-JP" sz="900" u="sng" smtClean="0"/>
              <a:t>,</a:t>
            </a:r>
            <a:r>
              <a:rPr lang="en-US" altLang="ja-JP" sz="900" smtClean="0"/>
              <a:t> and what challenges have emerged and still lie ahead.</a:t>
            </a:r>
          </a:p>
          <a:p>
            <a:pPr marL="228600" indent="-228600" eaLnBrk="1" hangingPunct="1">
              <a:lnSpc>
                <a:spcPct val="90000"/>
              </a:lnSpc>
            </a:pPr>
            <a:r>
              <a:rPr lang="en-US" altLang="ja-JP" sz="900" smtClean="0"/>
              <a:t>Time line</a:t>
            </a:r>
            <a:r>
              <a:rPr lang="en-US" altLang="ja-JP" sz="900" u="sng" smtClean="0"/>
              <a:t>Timeline</a:t>
            </a:r>
            <a:r>
              <a:rPr lang="en-US" altLang="ja-JP" sz="900" smtClean="0"/>
              <a:t>:</a:t>
            </a:r>
            <a:r>
              <a:rPr lang="en-US" altLang="ja-JP" sz="900" u="sng" smtClean="0"/>
              <a:t>.</a:t>
            </a:r>
            <a:r>
              <a:rPr lang="en-US" altLang="ja-JP" sz="900" smtClean="0"/>
              <a:t> Lead a discussion to connect the current state to the end picture through a plausible historical route. Consider the interactions between </a:t>
            </a:r>
            <a:r>
              <a:rPr lang="en-US" altLang="ja-JP" sz="900" u="sng" smtClean="0"/>
              <a:t>among </a:t>
            </a:r>
            <a:r>
              <a:rPr lang="en-US" altLang="ja-JP" sz="900" smtClean="0"/>
              <a:t>the themes and how they would evolve together in a self-consistent manner. You might want to draw on a poster paper or whiteboard a timeline spanning the period from present to the time horizon of the scenario</a:t>
            </a:r>
            <a:r>
              <a:rPr lang="en-US" altLang="ja-JP" sz="900" u="sng" smtClean="0"/>
              <a:t>,</a:t>
            </a:r>
            <a:r>
              <a:rPr lang="en-US" altLang="ja-JP" sz="900" smtClean="0"/>
              <a:t> and have the group brainstorm specific events occurring at specific times. Consider each theme and each driver. (You might want to draw several parallel time lines</a:t>
            </a:r>
            <a:r>
              <a:rPr lang="en-US" altLang="ja-JP" sz="900" u="sng" smtClean="0"/>
              <a:t>timelines</a:t>
            </a:r>
            <a:r>
              <a:rPr lang="en-US" altLang="ja-JP" sz="900" smtClean="0"/>
              <a:t> to keep track of different themes or drivers.) Referring to step (b), consider the challenges that have been resolved or that have emerged</a:t>
            </a:r>
            <a:r>
              <a:rPr lang="en-US" altLang="ja-JP" sz="900" u="sng" smtClean="0"/>
              <a:t>,</a:t>
            </a:r>
            <a:r>
              <a:rPr lang="en-US" altLang="ja-JP" sz="900" smtClean="0"/>
              <a:t> and reflect these in events on the time line.</a:t>
            </a:r>
          </a:p>
          <a:p>
            <a:pPr marL="228600" indent="-228600" eaLnBrk="1" hangingPunct="1">
              <a:lnSpc>
                <a:spcPct val="90000"/>
              </a:lnSpc>
            </a:pPr>
            <a:r>
              <a:rPr lang="en-US" altLang="ja-JP" sz="900" smtClean="0"/>
              <a:t>Using the current state, the end picture and the timeline, your group can now expand these to create a coherent narrative. Add detail and texture that will help round out each scenario and create an integrated, self-consistent</a:t>
            </a:r>
            <a:r>
              <a:rPr lang="en-US" altLang="ja-JP" sz="900" u="sng" smtClean="0"/>
              <a:t> and</a:t>
            </a:r>
            <a:r>
              <a:rPr lang="en-US" altLang="ja-JP" sz="900" smtClean="0"/>
              <a:t>, compelling storyline. Your group might want to consider describing crises and shocks, or branch points where two scenarios diverge because of specific different societal decisions. Your group might also want to use novel and compelling ways of presenting information within the narratives, such as news stories, advert</a:t>
            </a:r>
            <a:r>
              <a:rPr lang="en-US" altLang="ja-JP" sz="900" u="sng" smtClean="0"/>
              <a:t>isement</a:t>
            </a:r>
            <a:r>
              <a:rPr lang="en-US" altLang="ja-JP" sz="900" smtClean="0"/>
              <a:t>s, memoirs</a:t>
            </a:r>
            <a:r>
              <a:rPr lang="en-US" altLang="ja-JP" sz="900" u="sng" smtClean="0"/>
              <a:t> and</a:t>
            </a:r>
            <a:r>
              <a:rPr lang="en-US" altLang="ja-JP" sz="900" smtClean="0"/>
              <a:t>, “day-in-the-life” vignettes.</a:t>
            </a:r>
          </a:p>
          <a:p>
            <a:pPr marL="228600" indent="-228600" eaLnBrk="1" hangingPunct="1">
              <a:lnSpc>
                <a:spcPct val="90000"/>
              </a:lnSpc>
            </a:pPr>
            <a:r>
              <a:rPr lang="en-US" altLang="ja-JP" sz="900" smtClean="0"/>
              <a:t>While developing your scenario narratives, create a name for each scenario. Try to find a name that captures the essence of the scenario, and differentiates it clearly from the others.</a:t>
            </a:r>
          </a:p>
          <a:p>
            <a:pPr marL="228600" indent="-228600" eaLnBrk="1" hangingPunct="1">
              <a:lnSpc>
                <a:spcPct val="90000"/>
              </a:lnSpc>
            </a:pPr>
            <a:endParaRPr lang="en-US" sz="90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9413B7F2-C1B5-43E5-B965-82C4ABC6F934}" type="slidenum">
              <a:rPr lang="en-US" smtClean="0"/>
              <a:pPr/>
              <a:t>130</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marL="228600" indent="-228600" eaLnBrk="1" hangingPunct="1"/>
            <a:r>
              <a:rPr lang="en-US" smtClean="0"/>
              <a:t>For</a:t>
            </a:r>
            <a:r>
              <a:rPr lang="en-US" i="1" smtClean="0"/>
              <a:t> each</a:t>
            </a:r>
            <a:r>
              <a:rPr lang="en-US" smtClean="0"/>
              <a:t> scenario do the following steps. </a:t>
            </a:r>
          </a:p>
          <a:p>
            <a:pPr marL="228600" indent="-228600" eaLnBrk="1" hangingPunct="1"/>
            <a:r>
              <a:rPr lang="en-US" smtClean="0"/>
              <a:t>Current state and trends:</a:t>
            </a:r>
            <a:r>
              <a:rPr lang="en-US" u="sng" smtClean="0"/>
              <a:t>.</a:t>
            </a:r>
            <a:r>
              <a:rPr lang="en-US" smtClean="0"/>
              <a:t> Lead a discussion among the stakeholders of aspects of today’s world that seem to represent characteristics of the particular future scenario being developed. Explor</a:t>
            </a:r>
            <a:r>
              <a:rPr lang="en-US" u="sng" smtClean="0"/>
              <a:t>e</a:t>
            </a:r>
            <a:r>
              <a:rPr lang="en-US" smtClean="0"/>
              <a:t>ing each </a:t>
            </a:r>
            <a:r>
              <a:rPr lang="en-US" u="sng" smtClean="0"/>
              <a:t>to </a:t>
            </a:r>
            <a:r>
              <a:rPr lang="en-US" smtClean="0"/>
              <a:t>of the themes from Step 7.3, identify as many of these “seeds of the future” as possible. These will help flesh out a plausible picture of how our current world could evolve into the future depicted in the scenario. </a:t>
            </a:r>
            <a:endParaRPr lang="en-US" altLang="ja-JP" smtClean="0"/>
          </a:p>
          <a:p>
            <a:pPr marL="228600" indent="-228600" eaLnBrk="1" hangingPunct="1"/>
            <a:r>
              <a:rPr lang="en-US" altLang="ja-JP" smtClean="0"/>
              <a:t>End picture:</a:t>
            </a:r>
            <a:r>
              <a:rPr lang="en-US" altLang="ja-JP" u="sng" smtClean="0"/>
              <a:t>.</a:t>
            </a:r>
            <a:r>
              <a:rPr lang="en-US" altLang="ja-JP" smtClean="0"/>
              <a:t> Lead a discussion among the stakeholders of the end vision of the scenario. Once the critical uncertainties have been resolved, what would the world look like? Add detail and texture that will help round out the end vision of the scenario</a:t>
            </a:r>
            <a:r>
              <a:rPr lang="en-US" altLang="ja-JP" u="sng" smtClean="0"/>
              <a:t>,</a:t>
            </a:r>
            <a:r>
              <a:rPr lang="en-US" altLang="ja-JP" smtClean="0"/>
              <a:t> and create an integrated, self-consistent snapshot of the end state. Consider each theme and driver</a:t>
            </a:r>
            <a:r>
              <a:rPr lang="en-US" altLang="ja-JP" u="sng" smtClean="0"/>
              <a:t>,</a:t>
            </a:r>
            <a:r>
              <a:rPr lang="en-US" altLang="ja-JP" smtClean="0"/>
              <a:t> and provide some detail. Consider what aspects of life have changed for the better or worse. Consider what challenges have been resolved</a:t>
            </a:r>
            <a:r>
              <a:rPr lang="en-US" altLang="ja-JP" u="sng" smtClean="0"/>
              <a:t>,</a:t>
            </a:r>
            <a:r>
              <a:rPr lang="en-US" altLang="ja-JP" smtClean="0"/>
              <a:t> and what challenges have emerged and still lie ahead.</a:t>
            </a:r>
          </a:p>
          <a:p>
            <a:pPr marL="228600" indent="-228600" eaLnBrk="1" hangingPunct="1"/>
            <a:r>
              <a:rPr lang="en-US" altLang="ja-JP" smtClean="0"/>
              <a:t>Time line</a:t>
            </a:r>
            <a:r>
              <a:rPr lang="en-US" altLang="ja-JP" u="sng" smtClean="0"/>
              <a:t>Timeline</a:t>
            </a:r>
            <a:r>
              <a:rPr lang="en-US" altLang="ja-JP" smtClean="0"/>
              <a:t>:</a:t>
            </a:r>
            <a:r>
              <a:rPr lang="en-US" altLang="ja-JP" u="sng" smtClean="0"/>
              <a:t>.</a:t>
            </a:r>
            <a:r>
              <a:rPr lang="en-US" altLang="ja-JP" smtClean="0"/>
              <a:t> Lead a discussion to. Consider the interactions between </a:t>
            </a:r>
            <a:r>
              <a:rPr lang="en-US" altLang="ja-JP" u="sng" smtClean="0"/>
              <a:t>among </a:t>
            </a:r>
            <a:r>
              <a:rPr lang="en-US" altLang="ja-JP" smtClean="0"/>
              <a:t>the themes and how they would evolve together in a self-consistent manner. You might want to draw on a poster paper or whiteboard a timeline spanning the period from present to the time horizon of the scenario</a:t>
            </a:r>
            <a:r>
              <a:rPr lang="en-US" altLang="ja-JP" u="sng" smtClean="0"/>
              <a:t>,</a:t>
            </a:r>
            <a:r>
              <a:rPr lang="en-US" altLang="ja-JP" smtClean="0"/>
              <a:t> and have the group brainstorm specific events occurring at specific times. Consider each theme and each driver. (You might want to draw several parallel time lines</a:t>
            </a:r>
            <a:r>
              <a:rPr lang="en-US" altLang="ja-JP" u="sng" smtClean="0"/>
              <a:t>timelines</a:t>
            </a:r>
            <a:r>
              <a:rPr lang="en-US" altLang="ja-JP" smtClean="0"/>
              <a:t> to keep track of different themes or drivers.) Referring to step (b), consider the challenges that have been resolved or that have emerged</a:t>
            </a:r>
            <a:r>
              <a:rPr lang="en-US" altLang="ja-JP" u="sng" smtClean="0"/>
              <a:t>,</a:t>
            </a:r>
            <a:r>
              <a:rPr lang="en-US" altLang="ja-JP" smtClean="0"/>
              <a:t> and reflect these in events on the time line.</a:t>
            </a:r>
          </a:p>
          <a:p>
            <a:pPr marL="228600" indent="-228600" eaLnBrk="1" hangingPunct="1"/>
            <a:r>
              <a:rPr lang="en-US" altLang="ja-JP" smtClean="0"/>
              <a:t>Using the current state, the end picture and the timeline, your group can now expand these to create a coherent narrative. Add detail and texture that will help round out each scenario and create an integrated, self-consistent</a:t>
            </a:r>
            <a:r>
              <a:rPr lang="en-US" altLang="ja-JP" u="sng" smtClean="0"/>
              <a:t> and</a:t>
            </a:r>
            <a:r>
              <a:rPr lang="en-US" altLang="ja-JP" smtClean="0"/>
              <a:t>, compelling storyline. Your group might want to consider describing crises and shocks, or branch points where two scenarios diverge because of specific different societal decisions. Your group might also want to use novel and compelling ways of presenting information within the narratives, such as news stories, advert</a:t>
            </a:r>
            <a:r>
              <a:rPr lang="en-US" altLang="ja-JP" u="sng" smtClean="0"/>
              <a:t>isement</a:t>
            </a:r>
            <a:r>
              <a:rPr lang="en-US" altLang="ja-JP" smtClean="0"/>
              <a:t>s, memoirs</a:t>
            </a:r>
            <a:r>
              <a:rPr lang="en-US" altLang="ja-JP" u="sng" smtClean="0"/>
              <a:t> and</a:t>
            </a:r>
            <a:r>
              <a:rPr lang="en-US" altLang="ja-JP" smtClean="0"/>
              <a:t>, “day-in-the-life” vignettes.</a:t>
            </a:r>
          </a:p>
          <a:p>
            <a:pPr marL="228600" indent="-228600" eaLnBrk="1" hangingPunct="1"/>
            <a:r>
              <a:rPr lang="en-US" altLang="ja-JP" smtClean="0"/>
              <a:t>While developing your scenario narratives, create a name for each scenario. Try to find a name that captures the essence of the scenario, and differentiates it clearly from the others.</a:t>
            </a:r>
          </a:p>
          <a:p>
            <a:pPr marL="228600" indent="-228600" eaLnBrk="1" hangingPunct="1"/>
            <a:endParaRPr lang="es-E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14400CF4-CBD3-47E8-9CC9-4C8B44CA6960}" type="slidenum">
              <a:rPr lang="en-US" smtClean="0"/>
              <a:pPr/>
              <a:t>131</a:t>
            </a:fld>
            <a:endParaRPr lang="en-US"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r>
              <a:rPr lang="en-US" smtClean="0"/>
              <a:t>For</a:t>
            </a:r>
            <a:r>
              <a:rPr lang="en-US" i="1" smtClean="0"/>
              <a:t> each</a:t>
            </a:r>
            <a:r>
              <a:rPr lang="en-US" smtClean="0"/>
              <a:t> scenario do the following steps. </a:t>
            </a:r>
          </a:p>
          <a:p>
            <a:pPr eaLnBrk="1" hangingPunct="1"/>
            <a:r>
              <a:rPr lang="en-US" smtClean="0"/>
              <a:t>Current state and trends:</a:t>
            </a:r>
            <a:r>
              <a:rPr lang="en-US" u="sng" smtClean="0"/>
              <a:t>.</a:t>
            </a:r>
            <a:r>
              <a:rPr lang="en-US" smtClean="0"/>
              <a:t> Lead a discussion among the stakeholders of aspects of today’s world that seem to represent characteristics of the particular future scenario being developed. Explor</a:t>
            </a:r>
            <a:r>
              <a:rPr lang="en-US" u="sng" smtClean="0"/>
              <a:t>e</a:t>
            </a:r>
            <a:r>
              <a:rPr lang="en-US" smtClean="0"/>
              <a:t>ing each </a:t>
            </a:r>
            <a:r>
              <a:rPr lang="en-US" u="sng" smtClean="0"/>
              <a:t>to </a:t>
            </a:r>
            <a:r>
              <a:rPr lang="en-US" smtClean="0"/>
              <a:t>of the themes from Step 7.3, identify as many of these “seeds of the future” as possible. These will help flesh out a plausible picture of how our current world could evolve into the future depicted in the scenario. </a:t>
            </a:r>
            <a:endParaRPr lang="en-US" altLang="ja-JP" smtClean="0"/>
          </a:p>
          <a:p>
            <a:pPr eaLnBrk="1" hangingPunct="1"/>
            <a:r>
              <a:rPr lang="en-US" altLang="ja-JP" smtClean="0"/>
              <a:t>End picture:</a:t>
            </a:r>
            <a:r>
              <a:rPr lang="en-US" altLang="ja-JP" u="sng" smtClean="0"/>
              <a:t>.</a:t>
            </a:r>
            <a:r>
              <a:rPr lang="en-US" altLang="ja-JP" smtClean="0"/>
              <a:t> Lead a discussion among the stakeholders of the end vision of the scenario. Once the critical uncertainties have been resolved, what would the world look like? Add detail and texture that will help round out the end vision of the scenario</a:t>
            </a:r>
            <a:r>
              <a:rPr lang="en-US" altLang="ja-JP" u="sng" smtClean="0"/>
              <a:t>,</a:t>
            </a:r>
            <a:r>
              <a:rPr lang="en-US" altLang="ja-JP" smtClean="0"/>
              <a:t> and create an integrated, self-consistent snapshot of the end state. Consider each theme and driver</a:t>
            </a:r>
            <a:r>
              <a:rPr lang="en-US" altLang="ja-JP" u="sng" smtClean="0"/>
              <a:t>,</a:t>
            </a:r>
            <a:r>
              <a:rPr lang="en-US" altLang="ja-JP" smtClean="0"/>
              <a:t> and provide some detail. Consider what aspects of life have changed for the better or worse. Consider what challenges have been resolved</a:t>
            </a:r>
            <a:r>
              <a:rPr lang="en-US" altLang="ja-JP" u="sng" smtClean="0"/>
              <a:t>,</a:t>
            </a:r>
            <a:r>
              <a:rPr lang="en-US" altLang="ja-JP" smtClean="0"/>
              <a:t> and what challenges have emerged and still lie ahead.</a:t>
            </a:r>
          </a:p>
          <a:p>
            <a:pPr eaLnBrk="1" hangingPunct="1"/>
            <a:r>
              <a:rPr lang="en-US" altLang="ja-JP" smtClean="0"/>
              <a:t>Time line</a:t>
            </a:r>
            <a:r>
              <a:rPr lang="en-US" altLang="ja-JP" u="sng" smtClean="0"/>
              <a:t>Timeline</a:t>
            </a:r>
            <a:r>
              <a:rPr lang="en-US" altLang="ja-JP" smtClean="0"/>
              <a:t>:</a:t>
            </a:r>
            <a:r>
              <a:rPr lang="en-US" altLang="ja-JP" u="sng" smtClean="0"/>
              <a:t>.</a:t>
            </a:r>
            <a:r>
              <a:rPr lang="en-US" altLang="ja-JP" smtClean="0"/>
              <a:t> Lead a discussion to. Consider the interactions between </a:t>
            </a:r>
            <a:r>
              <a:rPr lang="en-US" altLang="ja-JP" u="sng" smtClean="0"/>
              <a:t>among </a:t>
            </a:r>
            <a:r>
              <a:rPr lang="en-US" altLang="ja-JP" smtClean="0"/>
              <a:t>the themes and how they would evolve together in a self-consistent manner. You might want to draw on a poster paper or whiteboard a timeline spanning the period from present to the time horizon of the scenario</a:t>
            </a:r>
            <a:r>
              <a:rPr lang="en-US" altLang="ja-JP" u="sng" smtClean="0"/>
              <a:t>,</a:t>
            </a:r>
            <a:r>
              <a:rPr lang="en-US" altLang="ja-JP" smtClean="0"/>
              <a:t> and have the group brainstorm specific events occurring at specific times. Consider each theme and each driver. (You might want to draw several parallel time lines</a:t>
            </a:r>
            <a:r>
              <a:rPr lang="en-US" altLang="ja-JP" u="sng" smtClean="0"/>
              <a:t>timelines</a:t>
            </a:r>
            <a:r>
              <a:rPr lang="en-US" altLang="ja-JP" smtClean="0"/>
              <a:t> to keep track of different themes or drivers.) Referring to step (b), consider the challenges that have been resolved or that have emerged</a:t>
            </a:r>
            <a:r>
              <a:rPr lang="en-US" altLang="ja-JP" u="sng" smtClean="0"/>
              <a:t>,</a:t>
            </a:r>
            <a:r>
              <a:rPr lang="en-US" altLang="ja-JP" smtClean="0"/>
              <a:t> and reflect these in events on the time line.</a:t>
            </a:r>
          </a:p>
          <a:p>
            <a:pPr eaLnBrk="1" hangingPunct="1"/>
            <a:r>
              <a:rPr lang="en-US" altLang="ja-JP" smtClean="0"/>
              <a:t>Using the current state, the end picture and the timeline, your group can now expand these to create a coherent narrative. Add detail and texture that will help round out each scenario and create an integrated, self-consistent</a:t>
            </a:r>
            <a:r>
              <a:rPr lang="en-US" altLang="ja-JP" u="sng" smtClean="0"/>
              <a:t> and</a:t>
            </a:r>
            <a:r>
              <a:rPr lang="en-US" altLang="ja-JP" smtClean="0"/>
              <a:t>, compelling storyline. Your group might want to consider describing crises and shocks, or branch points where two scenarios diverge because of specific different societal decisions. Your group might also want to use novel and compelling ways of presenting information within the narratives, such as news stories, advert</a:t>
            </a:r>
            <a:r>
              <a:rPr lang="en-US" altLang="ja-JP" u="sng" smtClean="0"/>
              <a:t>isement</a:t>
            </a:r>
            <a:r>
              <a:rPr lang="en-US" altLang="ja-JP" smtClean="0"/>
              <a:t>s, memoirs</a:t>
            </a:r>
            <a:r>
              <a:rPr lang="en-US" altLang="ja-JP" u="sng" smtClean="0"/>
              <a:t> and</a:t>
            </a:r>
            <a:r>
              <a:rPr lang="en-US" altLang="ja-JP" smtClean="0"/>
              <a:t>, “day-in-the-life” vignettes.</a:t>
            </a:r>
          </a:p>
          <a:p>
            <a:pPr eaLnBrk="1" hangingPunct="1"/>
            <a:r>
              <a:rPr lang="en-US" altLang="ja-JP" smtClean="0"/>
              <a:t>While developing your scenario narratives, create a name for each scenario. Try to find a name that captures the essence of the scenario, and differentiates it clearly from the others.</a:t>
            </a:r>
          </a:p>
          <a:p>
            <a:pPr eaLnBrk="1" hangingPunct="1"/>
            <a:endParaRPr lang="es-ES" smtClean="0"/>
          </a:p>
          <a:p>
            <a:pPr eaLnBrk="1" hangingPunct="1"/>
            <a:endParaRPr lang="es-E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D66B2735-5591-453F-901E-BE6B595B9B7D}" type="slidenum">
              <a:rPr lang="en-US" smtClean="0"/>
              <a:pPr/>
              <a:t>132</a:t>
            </a:fld>
            <a:endParaRPr lang="en-US"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ACEF1ABF-6CEA-4AFB-9176-0EDDBF6E8E65}" type="slidenum">
              <a:rPr lang="en-US" smtClean="0"/>
              <a:pPr/>
              <a:t>133</a:t>
            </a:fld>
            <a:endParaRPr lang="en-US"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marL="228600" indent="-228600" eaLnBrk="1" hangingPunct="1"/>
            <a:r>
              <a:rPr lang="en-US" altLang="ja-JP" smtClean="0"/>
              <a:t>Determine the approach to be used for quantification (e.g.</a:t>
            </a:r>
            <a:r>
              <a:rPr lang="en-US" altLang="ja-JP" u="sng" smtClean="0"/>
              <a:t>e.g.,</a:t>
            </a:r>
            <a:r>
              <a:rPr lang="en-US" altLang="ja-JP" smtClean="0"/>
              <a:t> which tools </a:t>
            </a:r>
            <a:r>
              <a:rPr lang="en-US" altLang="ja-JP" u="sng" smtClean="0"/>
              <a:t>and </a:t>
            </a:r>
            <a:r>
              <a:rPr lang="en-US" altLang="ja-JP" smtClean="0"/>
              <a:t>models to use, how these will be linked to each other, and how these will be informed by/inform the narratives).</a:t>
            </a:r>
          </a:p>
          <a:p>
            <a:pPr marL="228600" indent="-228600" eaLnBrk="1" hangingPunct="1"/>
            <a:r>
              <a:rPr lang="en-US" altLang="ja-JP" smtClean="0"/>
              <a:t>Assemble the necessary data and relationships.</a:t>
            </a:r>
          </a:p>
          <a:p>
            <a:pPr marL="228600" indent="-228600" eaLnBrk="1" hangingPunct="1"/>
            <a:r>
              <a:rPr lang="en-US" altLang="ja-JP" smtClean="0"/>
              <a:t>Use the tools and models to produce the quantitative estimates.</a:t>
            </a:r>
          </a:p>
          <a:p>
            <a:pPr marL="228600" indent="-228600"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7D982D99-C24E-4F32-91D3-141C4FEEBFB5}" type="slidenum">
              <a:rPr lang="en-US" smtClean="0"/>
              <a:pPr/>
              <a:t>134</a:t>
            </a:fld>
            <a:endParaRPr lang="en-US"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33F94C46-F479-4E87-AB8B-E5B17B399ABB}" type="slidenum">
              <a:rPr lang="en-US" smtClean="0"/>
              <a:pPr/>
              <a:t>135</a:t>
            </a:fld>
            <a:endParaRPr lang="en-US"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4172EAF8-C16E-4002-98A4-2F708FAAD2E3}" type="slidenum">
              <a:rPr lang="en-US" smtClean="0"/>
              <a:pPr/>
              <a:t>136</a:t>
            </a:fld>
            <a:endParaRPr lang="en-US" smtClean="0"/>
          </a:p>
        </p:txBody>
      </p:sp>
      <p:sp>
        <p:nvSpPr>
          <p:cNvPr id="285699" name="Rectangle 2"/>
          <p:cNvSpPr>
            <a:spLocks noGrp="1" noRot="1" noChangeAspect="1" noChangeArrowheads="1" noTextEdit="1"/>
          </p:cNvSpPr>
          <p:nvPr>
            <p:ph type="sldImg"/>
          </p:nvPr>
        </p:nvSpPr>
        <p:spPr>
          <a:xfrm>
            <a:off x="1130300" y="690563"/>
            <a:ext cx="4597400" cy="3448050"/>
          </a:xfrm>
          <a:ln/>
        </p:spPr>
      </p:sp>
      <p:sp>
        <p:nvSpPr>
          <p:cNvPr id="285700" name="Rectangle 3"/>
          <p:cNvSpPr>
            <a:spLocks noGrp="1" noChangeArrowheads="1"/>
          </p:cNvSpPr>
          <p:nvPr>
            <p:ph type="body" idx="1"/>
          </p:nvPr>
        </p:nvSpPr>
        <p:spPr>
          <a:xfrm>
            <a:off x="914400" y="4370388"/>
            <a:ext cx="5029200" cy="4138612"/>
          </a:xfrm>
          <a:noFill/>
          <a:ln/>
        </p:spPr>
        <p:txBody>
          <a:bodyPr lIns="91421" tIns="45711" rIns="91421" bIns="45711"/>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879934CC-9AE0-4BD2-987B-1368AA7D5A77}" type="slidenum">
              <a:rPr lang="en-US" smtClean="0"/>
              <a:pPr/>
              <a:t>11</a:t>
            </a:fld>
            <a:endParaRPr lang="en-US" smtClean="0"/>
          </a:p>
        </p:txBody>
      </p:sp>
      <p:sp>
        <p:nvSpPr>
          <p:cNvPr id="185347" name="Rectangle 2"/>
          <p:cNvSpPr>
            <a:spLocks noGrp="1" noRot="1" noChangeAspect="1" noChangeArrowheads="1" noTextEdit="1"/>
          </p:cNvSpPr>
          <p:nvPr>
            <p:ph type="sldImg"/>
          </p:nvPr>
        </p:nvSpPr>
        <p:spPr>
          <a:xfrm>
            <a:off x="1139825" y="688975"/>
            <a:ext cx="4579938" cy="3435350"/>
          </a:xfrm>
          <a:ln/>
        </p:spPr>
      </p:sp>
      <p:sp>
        <p:nvSpPr>
          <p:cNvPr id="185348" name="Rectangle 3"/>
          <p:cNvSpPr>
            <a:spLocks noGrp="1" noChangeArrowheads="1"/>
          </p:cNvSpPr>
          <p:nvPr>
            <p:ph type="body" idx="1"/>
          </p:nvPr>
        </p:nvSpPr>
        <p:spPr>
          <a:xfrm>
            <a:off x="914400" y="4354513"/>
            <a:ext cx="5029200" cy="4119562"/>
          </a:xfrm>
          <a:noFill/>
          <a:ln/>
        </p:spPr>
        <p:txBody>
          <a:bodyPr/>
          <a:lstStyle/>
          <a:p>
            <a:pPr eaLnBrk="1" hangingPunct="1"/>
            <a:r>
              <a:rPr lang="en-US" smtClean="0"/>
              <a:t>Link back to volition and reflexivity.</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A04C485-6E35-4E82-A4F9-6A71A9FFFDD8}" type="slidenum">
              <a:rPr lang="en-US" smtClean="0"/>
              <a:pPr/>
              <a:t>137</a:t>
            </a:fld>
            <a:endParaRPr lang="en-US" smtClean="0"/>
          </a:p>
        </p:txBody>
      </p:sp>
      <p:sp>
        <p:nvSpPr>
          <p:cNvPr id="286723" name="Rectangle 2"/>
          <p:cNvSpPr>
            <a:spLocks noGrp="1" noRot="1" noChangeAspect="1" noChangeArrowheads="1" noTextEdit="1"/>
          </p:cNvSpPr>
          <p:nvPr>
            <p:ph type="sldImg"/>
          </p:nvPr>
        </p:nvSpPr>
        <p:spPr>
          <a:xfrm>
            <a:off x="1130300" y="690563"/>
            <a:ext cx="4597400" cy="3448050"/>
          </a:xfrm>
          <a:ln/>
        </p:spPr>
      </p:sp>
      <p:sp>
        <p:nvSpPr>
          <p:cNvPr id="286724" name="Rectangle 3"/>
          <p:cNvSpPr>
            <a:spLocks noGrp="1" noChangeArrowheads="1"/>
          </p:cNvSpPr>
          <p:nvPr>
            <p:ph type="body" idx="1"/>
          </p:nvPr>
        </p:nvSpPr>
        <p:spPr>
          <a:xfrm>
            <a:off x="914400" y="4370388"/>
            <a:ext cx="5029200" cy="4138612"/>
          </a:xfrm>
          <a:noFill/>
          <a:ln/>
        </p:spPr>
        <p:txBody>
          <a:bodyPr lIns="91421" tIns="45711" rIns="91421" bIns="45711"/>
          <a:lstStyle/>
          <a:p>
            <a:pPr eaLnBrk="1" hangingPunct="1"/>
            <a:endParaRPr lang="es-E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CEA6163D-FB88-4A0D-9DF4-2EBC98AE924E}" type="slidenum">
              <a:rPr lang="en-US" smtClean="0"/>
              <a:pPr/>
              <a:t>138</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E08D6BA-E167-478A-80F5-AE8869E3A469}" type="slidenum">
              <a:rPr lang="en-US" smtClean="0"/>
              <a:pPr/>
              <a:t>139</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6238C0B3-47A1-47BB-8300-8DEEBAD6A3E8}" type="slidenum">
              <a:rPr lang="en-US" smtClean="0"/>
              <a:pPr/>
              <a:t>140</a:t>
            </a:fld>
            <a:endParaRPr lang="en-US"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marL="228600" indent="-228600" eaLnBrk="1" hangingPunct="1"/>
            <a:r>
              <a:rPr lang="en-US" altLang="ja-JP" b="1" smtClean="0"/>
              <a:t>: </a:t>
            </a:r>
            <a:r>
              <a:rPr lang="en-US" altLang="ja-JP" smtClean="0"/>
              <a:t>As discussed in the previous section, the nature of policy analysis can differ markedly across, and sometimes within scenario exercises. In some cases, the introduction of policies into the scenarios will occur at a very early stage, </a:t>
            </a:r>
            <a:r>
              <a:rPr lang="en-US" altLang="ja-JP" u="sng" smtClean="0"/>
              <a:t>e.g.,</a:t>
            </a:r>
            <a:r>
              <a:rPr lang="en-US" altLang="ja-JP" smtClean="0"/>
              <a:t> they may represent one or more of the key uncertainties defining the scenarios. In other cases, the exercise may involve developing scenarios, which, from the standpoint of the users, are incomplete in that they do not include specific policy assumptions</a:t>
            </a:r>
            <a:r>
              <a:rPr lang="en-US" altLang="ja-JP" u="sng" smtClean="0"/>
              <a:t>,</a:t>
            </a:r>
            <a:r>
              <a:rPr lang="en-US" altLang="ja-JP" smtClean="0"/>
              <a:t> and are only finalized with the introduction of potential policies. In either case, it is important to reflect upon and analyse the feasibility, appropriateness, effectiveness, and robustness of particular policies. This should be done, in part, by comparing the scenarios as defined by key indicators, against key goals and targets.</a:t>
            </a:r>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A0B3F7C-DF9C-4751-B0E8-863C26BB0844}" type="slidenum">
              <a:rPr lang="en-US" smtClean="0"/>
              <a:pPr/>
              <a:t>141</a:t>
            </a:fld>
            <a:endParaRPr lang="en-US"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p:spPr>
        <p:txBody>
          <a:bodyPr/>
          <a:lstStyle/>
          <a:p>
            <a:endParaRPr lang="en-GB" smtClean="0"/>
          </a:p>
        </p:txBody>
      </p:sp>
      <p:sp>
        <p:nvSpPr>
          <p:cNvPr id="291844" name="Slide Number Placeholder 3"/>
          <p:cNvSpPr>
            <a:spLocks noGrp="1"/>
          </p:cNvSpPr>
          <p:nvPr>
            <p:ph type="sldNum" sz="quarter" idx="5"/>
          </p:nvPr>
        </p:nvSpPr>
        <p:spPr>
          <a:noFill/>
        </p:spPr>
        <p:txBody>
          <a:bodyPr/>
          <a:lstStyle/>
          <a:p>
            <a:fld id="{4CAF85E7-A85E-4C61-84AF-0C5594D3048A}" type="slidenum">
              <a:rPr lang="en-US" smtClean="0"/>
              <a:pPr/>
              <a:t>144</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556B6878-99E6-43D2-BF1A-47E1BA7D2C99}" type="slidenum">
              <a:rPr lang="en-US" smtClean="0"/>
              <a:pPr/>
              <a:t>145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79CB2EB9-E3AD-4648-9C88-9FA08E8CFCCD}" type="slidenum">
              <a:rPr lang="en-US" smtClean="0"/>
              <a:pPr/>
              <a:t>146</a:t>
            </a:fld>
            <a:endParaRPr lang="en-US"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F544A183-209A-4C76-8795-8953932C2A67}" type="slidenum">
              <a:rPr lang="en-US" smtClean="0"/>
              <a:pPr/>
              <a:t>152</a:t>
            </a:fld>
            <a:endParaRPr lang="en-US"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1C7261E4-FAE6-4C44-8D93-FB4903315405}" type="slidenum">
              <a:rPr lang="en-US" smtClean="0"/>
              <a:pPr/>
              <a:t>12</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C6D1C0D-7AE2-44C4-9567-6E1719538310}" type="slidenum">
              <a:rPr lang="en-US" smtClean="0"/>
              <a:pPr/>
              <a:t>13</a:t>
            </a:fld>
            <a:endParaRPr lang="en-US" smtClean="0"/>
          </a:p>
        </p:txBody>
      </p:sp>
      <p:sp>
        <p:nvSpPr>
          <p:cNvPr id="187395" name="Rectangle 2"/>
          <p:cNvSpPr>
            <a:spLocks noGrp="1" noRot="1" noChangeAspect="1" noChangeArrowheads="1" noTextEdit="1"/>
          </p:cNvSpPr>
          <p:nvPr>
            <p:ph type="sldImg"/>
          </p:nvPr>
        </p:nvSpPr>
        <p:spPr>
          <a:xfrm>
            <a:off x="1139825" y="688975"/>
            <a:ext cx="4578350" cy="3433763"/>
          </a:xfrm>
          <a:ln/>
        </p:spPr>
      </p:sp>
      <p:sp>
        <p:nvSpPr>
          <p:cNvPr id="187396" name="Rectangle 3"/>
          <p:cNvSpPr>
            <a:spLocks noGrp="1" noChangeArrowheads="1"/>
          </p:cNvSpPr>
          <p:nvPr>
            <p:ph type="body" idx="1"/>
          </p:nvPr>
        </p:nvSpPr>
        <p:spPr>
          <a:xfrm>
            <a:off x="914400" y="4352925"/>
            <a:ext cx="5029200" cy="4121150"/>
          </a:xfrm>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429A4CBC-1189-48C0-AFE1-5592363E2F01}" type="slidenum">
              <a:rPr lang="en-US" smtClean="0"/>
              <a:pPr/>
              <a:t>14</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16438072-91BA-425A-93BC-E75DAE6631AB}" type="slidenum">
              <a:rPr lang="en-US" smtClean="0"/>
              <a:pPr/>
              <a:t>15</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77116CFE-D923-44A5-BDCF-48AB5B0550DC}" type="slidenum">
              <a:rPr lang="en-US" smtClean="0"/>
              <a:pPr/>
              <a:t>16</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A542ACE2-E340-4B88-AFA1-0D5F649883C5}" type="slidenum">
              <a:rPr lang="en-US" smtClean="0"/>
              <a:pPr/>
              <a:t>17</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52ECDEB6-78B8-4A2F-964F-41CECBEC73AA}" type="slidenum">
              <a:rPr lang="en-US" smtClean="0"/>
              <a:pPr/>
              <a:t>18</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9FC38086-CF92-4CE6-84A2-DC0D81B6B145}" type="slidenum">
              <a:rPr lang="en-US" smtClean="0"/>
              <a:pPr/>
              <a:t>19</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r>
              <a:rPr lang="en-GB" altLang="ja-JP" smtClean="0"/>
              <a:t>The Mont Fleur scenario exercise was carried out in South Africa in 1991-92. The purpose of the exercise was to stimulate debate about how to shape policy over the next 10 years in the country. It brought together a diverse group of 22 prominent South Africans from across the political spectrum (including politicians, activists, academics and business people) to develop and disseminate a set of stories about what might happen in their country during this period. Its innovativeness and importance stemmed from the fact that, in the midst of a deep conflict and profound uncertainty, it brought people together from diverse organizations to think creatively about the future. The scenarios were widely publicized, being first published in 1992 in the South African newspaper</a:t>
            </a:r>
            <a:r>
              <a:rPr lang="en-GB" altLang="ja-JP" u="sng" smtClean="0"/>
              <a:t>s,</a:t>
            </a:r>
            <a:r>
              <a:rPr lang="en-GB" altLang="ja-JP" smtClean="0"/>
              <a:t> </a:t>
            </a:r>
            <a:r>
              <a:rPr lang="en-GB" altLang="ja-JP" i="1" smtClean="0"/>
              <a:t>“The Weekly Mail</a:t>
            </a:r>
            <a:r>
              <a:rPr lang="en-GB" altLang="ja-JP" smtClean="0"/>
              <a:t> and </a:t>
            </a:r>
            <a:r>
              <a:rPr lang="en-GB" altLang="ja-JP" i="1" smtClean="0"/>
              <a:t>The Guardian Weekly</a:t>
            </a:r>
            <a:r>
              <a:rPr lang="en-GB" altLang="ja-JP" smtClean="0"/>
              <a:t>.” The scenarios were reprinted in </a:t>
            </a:r>
            <a:r>
              <a:rPr lang="en-GB" altLang="ja-JP" i="1" smtClean="0"/>
              <a:t>“Deeper News</a:t>
            </a:r>
            <a:r>
              <a:rPr lang="en-GB" altLang="ja-JP" smtClean="0"/>
              <a:t>”,</a:t>
            </a:r>
            <a:r>
              <a:rPr lang="en-GB" altLang="ja-JP" u="sng" smtClean="0"/>
              <a:t>,</a:t>
            </a:r>
            <a:r>
              <a:rPr lang="en-GB" altLang="ja-JP" smtClean="0"/>
              <a:t> published by the Global Business Network (</a:t>
            </a:r>
            <a:r>
              <a:rPr lang="en-GB" altLang="ja-JP" smtClean="0">
                <a:hlinkClick r:id="rId3"/>
              </a:rPr>
              <a:t>http://www.gbn.org</a:t>
            </a:r>
            <a:r>
              <a:rPr lang="en-GB" altLang="ja-JP" smtClean="0"/>
              <a:t>) with an introduction by Adam Kahane, who facilitated the scenario process. </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en-GB" smtClean="0"/>
          </a:p>
        </p:txBody>
      </p:sp>
      <p:sp>
        <p:nvSpPr>
          <p:cNvPr id="176132" name="Slide Number Placeholder 3"/>
          <p:cNvSpPr>
            <a:spLocks noGrp="1"/>
          </p:cNvSpPr>
          <p:nvPr>
            <p:ph type="sldNum" sz="quarter" idx="5"/>
          </p:nvPr>
        </p:nvSpPr>
        <p:spPr>
          <a:noFill/>
        </p:spPr>
        <p:txBody>
          <a:bodyPr/>
          <a:lstStyle/>
          <a:p>
            <a:fld id="{D472E162-AF96-44B1-A0E8-3223A14021E0}"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GB" smtClean="0"/>
          </a:p>
        </p:txBody>
      </p:sp>
      <p:sp>
        <p:nvSpPr>
          <p:cNvPr id="194564" name="Slide Number Placeholder 3"/>
          <p:cNvSpPr>
            <a:spLocks noGrp="1"/>
          </p:cNvSpPr>
          <p:nvPr>
            <p:ph type="sldNum" sz="quarter" idx="5"/>
          </p:nvPr>
        </p:nvSpPr>
        <p:spPr>
          <a:noFill/>
        </p:spPr>
        <p:txBody>
          <a:bodyPr/>
          <a:lstStyle/>
          <a:p>
            <a:fld id="{415D1B71-4EC4-463D-8476-7FE90437DEDA}"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GB" smtClean="0"/>
          </a:p>
        </p:txBody>
      </p:sp>
      <p:sp>
        <p:nvSpPr>
          <p:cNvPr id="195588" name="Slide Number Placeholder 3"/>
          <p:cNvSpPr>
            <a:spLocks noGrp="1"/>
          </p:cNvSpPr>
          <p:nvPr>
            <p:ph type="sldNum" sz="quarter" idx="5"/>
          </p:nvPr>
        </p:nvSpPr>
        <p:spPr>
          <a:noFill/>
        </p:spPr>
        <p:txBody>
          <a:bodyPr/>
          <a:lstStyle/>
          <a:p>
            <a:fld id="{67B7D42A-F48E-4A63-8DAF-2A9460205ED3}"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GB" smtClean="0"/>
          </a:p>
        </p:txBody>
      </p:sp>
      <p:sp>
        <p:nvSpPr>
          <p:cNvPr id="196612" name="Slide Number Placeholder 3"/>
          <p:cNvSpPr>
            <a:spLocks noGrp="1"/>
          </p:cNvSpPr>
          <p:nvPr>
            <p:ph type="sldNum" sz="quarter" idx="5"/>
          </p:nvPr>
        </p:nvSpPr>
        <p:spPr>
          <a:noFill/>
        </p:spPr>
        <p:txBody>
          <a:bodyPr/>
          <a:lstStyle/>
          <a:p>
            <a:fld id="{A457B932-D0C8-4490-BD32-C5E95B66EB55}"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GB" smtClean="0"/>
          </a:p>
        </p:txBody>
      </p:sp>
      <p:sp>
        <p:nvSpPr>
          <p:cNvPr id="197636" name="Slide Number Placeholder 3"/>
          <p:cNvSpPr>
            <a:spLocks noGrp="1"/>
          </p:cNvSpPr>
          <p:nvPr>
            <p:ph type="sldNum" sz="quarter" idx="5"/>
          </p:nvPr>
        </p:nvSpPr>
        <p:spPr>
          <a:noFill/>
        </p:spPr>
        <p:txBody>
          <a:bodyPr/>
          <a:lstStyle/>
          <a:p>
            <a:fld id="{76D8D29E-A255-4E77-8459-4E4A3F658452}"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GB" smtClean="0"/>
          </a:p>
        </p:txBody>
      </p:sp>
      <p:sp>
        <p:nvSpPr>
          <p:cNvPr id="198660" name="Slide Number Placeholder 3"/>
          <p:cNvSpPr>
            <a:spLocks noGrp="1"/>
          </p:cNvSpPr>
          <p:nvPr>
            <p:ph type="sldNum" sz="quarter" idx="5"/>
          </p:nvPr>
        </p:nvSpPr>
        <p:spPr>
          <a:noFill/>
        </p:spPr>
        <p:txBody>
          <a:bodyPr/>
          <a:lstStyle/>
          <a:p>
            <a:fld id="{4F63A0DC-65B1-4B33-A8B0-C7FC3FE1E177}"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GB" smtClean="0"/>
          </a:p>
        </p:txBody>
      </p:sp>
      <p:sp>
        <p:nvSpPr>
          <p:cNvPr id="199684" name="Slide Number Placeholder 3"/>
          <p:cNvSpPr>
            <a:spLocks noGrp="1"/>
          </p:cNvSpPr>
          <p:nvPr>
            <p:ph type="sldNum" sz="quarter" idx="5"/>
          </p:nvPr>
        </p:nvSpPr>
        <p:spPr>
          <a:noFill/>
        </p:spPr>
        <p:txBody>
          <a:bodyPr/>
          <a:lstStyle/>
          <a:p>
            <a:fld id="{B2D2B1AD-B6A4-4982-8FEE-DB1A13E7380D}"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en-GB" smtClean="0"/>
          </a:p>
        </p:txBody>
      </p:sp>
      <p:sp>
        <p:nvSpPr>
          <p:cNvPr id="200708" name="Slide Number Placeholder 3"/>
          <p:cNvSpPr>
            <a:spLocks noGrp="1"/>
          </p:cNvSpPr>
          <p:nvPr>
            <p:ph type="sldNum" sz="quarter" idx="5"/>
          </p:nvPr>
        </p:nvSpPr>
        <p:spPr>
          <a:noFill/>
        </p:spPr>
        <p:txBody>
          <a:bodyPr/>
          <a:lstStyle/>
          <a:p>
            <a:fld id="{423B57A5-90DD-4F99-9C01-8D3808C1DE49}"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GB" smtClean="0"/>
          </a:p>
        </p:txBody>
      </p:sp>
      <p:sp>
        <p:nvSpPr>
          <p:cNvPr id="201732" name="Slide Number Placeholder 3"/>
          <p:cNvSpPr>
            <a:spLocks noGrp="1"/>
          </p:cNvSpPr>
          <p:nvPr>
            <p:ph type="sldNum" sz="quarter" idx="5"/>
          </p:nvPr>
        </p:nvSpPr>
        <p:spPr>
          <a:noFill/>
        </p:spPr>
        <p:txBody>
          <a:bodyPr/>
          <a:lstStyle/>
          <a:p>
            <a:fld id="{C7745223-775A-46BA-9FA4-E7F478049689}"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endParaRPr lang="en-GB" smtClean="0"/>
          </a:p>
        </p:txBody>
      </p:sp>
      <p:sp>
        <p:nvSpPr>
          <p:cNvPr id="202756" name="Slide Number Placeholder 3"/>
          <p:cNvSpPr>
            <a:spLocks noGrp="1"/>
          </p:cNvSpPr>
          <p:nvPr>
            <p:ph type="sldNum" sz="quarter" idx="5"/>
          </p:nvPr>
        </p:nvSpPr>
        <p:spPr>
          <a:noFill/>
        </p:spPr>
        <p:txBody>
          <a:bodyPr/>
          <a:lstStyle/>
          <a:p>
            <a:fld id="{11F1C220-F704-44F4-B6C7-94D3142FBDFA}"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endParaRPr lang="en-GB" smtClean="0"/>
          </a:p>
        </p:txBody>
      </p:sp>
      <p:sp>
        <p:nvSpPr>
          <p:cNvPr id="203780" name="Slide Number Placeholder 3"/>
          <p:cNvSpPr>
            <a:spLocks noGrp="1"/>
          </p:cNvSpPr>
          <p:nvPr>
            <p:ph type="sldNum" sz="quarter" idx="5"/>
          </p:nvPr>
        </p:nvSpPr>
        <p:spPr>
          <a:noFill/>
        </p:spPr>
        <p:txBody>
          <a:bodyPr/>
          <a:lstStyle/>
          <a:p>
            <a:fld id="{36C2DE04-6B4E-4C9A-A986-C2DD938D72BF}"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737600"/>
            <a:ext cx="2971800" cy="460375"/>
          </a:xfrm>
          <a:prstGeom prst="rect">
            <a:avLst/>
          </a:prstGeom>
          <a:noFill/>
          <a:ln w="9525">
            <a:noFill/>
            <a:miter lim="800000"/>
            <a:headEnd/>
            <a:tailEnd/>
          </a:ln>
        </p:spPr>
        <p:txBody>
          <a:bodyPr anchor="b"/>
          <a:lstStyle/>
          <a:p>
            <a:pPr algn="r"/>
            <a:fld id="{C7A460C6-2F76-4204-ACC2-022C565D2634}" type="slidenum">
              <a:rPr lang="en-US" sz="1200"/>
              <a:pPr algn="r"/>
              <a:t>3</a:t>
            </a:fld>
            <a:endParaRPr lang="en-US" sz="1200"/>
          </a:p>
        </p:txBody>
      </p:sp>
      <p:sp>
        <p:nvSpPr>
          <p:cNvPr id="177155" name="Rectangle 2"/>
          <p:cNvSpPr>
            <a:spLocks noGrp="1" noRot="1" noChangeAspect="1" noChangeArrowheads="1" noTextEdit="1"/>
          </p:cNvSpPr>
          <p:nvPr>
            <p:ph type="sldImg"/>
          </p:nvPr>
        </p:nvSpPr>
        <p:spPr>
          <a:xfrm>
            <a:off x="1139825" y="688975"/>
            <a:ext cx="4579938" cy="3435350"/>
          </a:xfrm>
          <a:ln/>
        </p:spPr>
      </p:sp>
      <p:sp>
        <p:nvSpPr>
          <p:cNvPr id="177156" name="Rectangle 3"/>
          <p:cNvSpPr>
            <a:spLocks noGrp="1" noChangeArrowheads="1"/>
          </p:cNvSpPr>
          <p:nvPr>
            <p:ph type="body" idx="1"/>
          </p:nvPr>
        </p:nvSpPr>
        <p:spPr>
          <a:xfrm>
            <a:off x="914400" y="4354513"/>
            <a:ext cx="5029200" cy="4119562"/>
          </a:xfrm>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GB" smtClean="0"/>
          </a:p>
        </p:txBody>
      </p:sp>
      <p:sp>
        <p:nvSpPr>
          <p:cNvPr id="204804" name="Slide Number Placeholder 3"/>
          <p:cNvSpPr>
            <a:spLocks noGrp="1"/>
          </p:cNvSpPr>
          <p:nvPr>
            <p:ph type="sldNum" sz="quarter" idx="5"/>
          </p:nvPr>
        </p:nvSpPr>
        <p:spPr>
          <a:noFill/>
        </p:spPr>
        <p:txBody>
          <a:bodyPr/>
          <a:lstStyle/>
          <a:p>
            <a:fld id="{13DA2F91-8ADF-4B92-B4EE-E672FFF40CA8}"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endParaRPr lang="en-GB" smtClean="0"/>
          </a:p>
        </p:txBody>
      </p:sp>
      <p:sp>
        <p:nvSpPr>
          <p:cNvPr id="205828" name="Slide Number Placeholder 3"/>
          <p:cNvSpPr>
            <a:spLocks noGrp="1"/>
          </p:cNvSpPr>
          <p:nvPr>
            <p:ph type="sldNum" sz="quarter" idx="5"/>
          </p:nvPr>
        </p:nvSpPr>
        <p:spPr>
          <a:noFill/>
        </p:spPr>
        <p:txBody>
          <a:bodyPr/>
          <a:lstStyle/>
          <a:p>
            <a:fld id="{35573423-3C13-4CEC-8156-CA6F4E64F359}"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endParaRPr lang="en-GB" smtClean="0"/>
          </a:p>
        </p:txBody>
      </p:sp>
      <p:sp>
        <p:nvSpPr>
          <p:cNvPr id="206852" name="Slide Number Placeholder 3"/>
          <p:cNvSpPr>
            <a:spLocks noGrp="1"/>
          </p:cNvSpPr>
          <p:nvPr>
            <p:ph type="sldNum" sz="quarter" idx="5"/>
          </p:nvPr>
        </p:nvSpPr>
        <p:spPr>
          <a:noFill/>
        </p:spPr>
        <p:txBody>
          <a:bodyPr/>
          <a:lstStyle/>
          <a:p>
            <a:fld id="{B432C943-A6B2-4030-BB83-BADF3B59E4A3}"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endParaRPr lang="en-GB" smtClean="0"/>
          </a:p>
        </p:txBody>
      </p:sp>
      <p:sp>
        <p:nvSpPr>
          <p:cNvPr id="207876" name="Slide Number Placeholder 3"/>
          <p:cNvSpPr>
            <a:spLocks noGrp="1"/>
          </p:cNvSpPr>
          <p:nvPr>
            <p:ph type="sldNum" sz="quarter" idx="5"/>
          </p:nvPr>
        </p:nvSpPr>
        <p:spPr>
          <a:noFill/>
        </p:spPr>
        <p:txBody>
          <a:bodyPr/>
          <a:lstStyle/>
          <a:p>
            <a:fld id="{433EDC93-30F8-459A-B509-AEDF4F410A1C}"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GB" smtClean="0"/>
          </a:p>
        </p:txBody>
      </p:sp>
      <p:sp>
        <p:nvSpPr>
          <p:cNvPr id="208900" name="Slide Number Placeholder 3"/>
          <p:cNvSpPr>
            <a:spLocks noGrp="1"/>
          </p:cNvSpPr>
          <p:nvPr>
            <p:ph type="sldNum" sz="quarter" idx="5"/>
          </p:nvPr>
        </p:nvSpPr>
        <p:spPr>
          <a:noFill/>
        </p:spPr>
        <p:txBody>
          <a:bodyPr/>
          <a:lstStyle/>
          <a:p>
            <a:fld id="{3186E9A3-3A13-473D-A49D-0CA776E80E34}"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673AF405-9C54-4E1E-BD80-B2EAE9826D7E}" type="slidenum">
              <a:rPr lang="en-US" smtClean="0"/>
              <a:pPr/>
              <a:t>35</a:t>
            </a:fld>
            <a:endParaRPr 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r>
              <a:rPr lang="en-GB" altLang="ja-JP" smtClean="0"/>
              <a:t>The group developed a narrative for each of these stories. A 14-page report was included as a supplement in a national newspaper</a:t>
            </a:r>
            <a:r>
              <a:rPr lang="en-GB" altLang="ja-JP" u="sng" smtClean="0"/>
              <a:t>,</a:t>
            </a:r>
            <a:r>
              <a:rPr lang="en-GB" altLang="ja-JP" smtClean="0"/>
              <a:t> and a 30-minute video was produced. Furthermore, the scenarios were directly presented to more than 50 groups.</a:t>
            </a:r>
          </a:p>
          <a:p>
            <a:pPr eaLnBrk="1" hangingPunct="1"/>
            <a:r>
              <a:rPr lang="en-GB" altLang="ja-JP" smtClean="0"/>
              <a:t>The Mont Fleur scenarios were not in themselves novel. The remarkable thing about the exercise was the involvement of such a heterogeneous group of important people developing and delivering the message. The scenarios were broadly understood and discussed in many circles. Through this process, it became clear that </a:t>
            </a:r>
            <a:r>
              <a:rPr lang="en-GB" altLang="ja-JP" b="1" smtClean="0"/>
              <a:t>Flamingo</a:t>
            </a:r>
            <a:r>
              <a:rPr lang="en-GB" altLang="ja-JP" smtClean="0"/>
              <a:t> was a feasible and broadly desirable outcome, although some of the decisions it implied were not in line with those that might have been proposed by some of the parties at the start of the exercise. Thus, the informal process of producing the Mont Fleur scenarios produced substantive messages, informal networks and changes in thinking about the challenges that the country faced.</a:t>
            </a:r>
          </a:p>
          <a:p>
            <a:pPr eaLnBrk="1" hangingPunct="1"/>
            <a:r>
              <a:rPr lang="en-GB" altLang="ja-JP" smtClean="0"/>
              <a:t>A key lesson learned through the Mont Fleur process is that a successful scenario effort must be credible, informal, reflective and inclusive. The team needs to be respected, open-minded and representative of all of the important perspectives on the issues at hand.</a:t>
            </a: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8100ADEB-9BD5-4DB0-BE74-E2A89A20CD2C}" type="slidenum">
              <a:rPr lang="en-US" smtClean="0"/>
              <a:pPr/>
              <a:t>36</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E04E0161-122E-484D-994A-4EEDC290459D}" type="slidenum">
              <a:rPr lang="en-US" smtClean="0"/>
              <a:pPr/>
              <a:t>37</a:t>
            </a:fld>
            <a:endParaRPr 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161517CA-106A-4341-92A1-8199F096B038}" type="slidenum">
              <a:rPr lang="en-US" smtClean="0"/>
              <a:pPr/>
              <a:t>38</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r>
              <a:rPr lang="en-GB" altLang="ja-JP" smtClean="0"/>
              <a:t>The group developed a narrative for each of these stories. A 14-page report was included as a supplement in a national newspaper</a:t>
            </a:r>
            <a:r>
              <a:rPr lang="en-GB" altLang="ja-JP" u="sng" smtClean="0"/>
              <a:t>,</a:t>
            </a:r>
            <a:r>
              <a:rPr lang="en-GB" altLang="ja-JP" smtClean="0"/>
              <a:t> and a 30-minute video was produced. Furthermore, the scenarios were directly presented to more than 50 groups.</a:t>
            </a:r>
          </a:p>
          <a:p>
            <a:pPr eaLnBrk="1" hangingPunct="1"/>
            <a:r>
              <a:rPr lang="en-GB" altLang="ja-JP" smtClean="0"/>
              <a:t>The Mont Fleur scenarios were not in themselves novel. The remarkable thing about the exercise was the involvement of such a heterogeneous group of important people developing and delivering the message. The scenarios were broadly understood and discussed in many circles. Through this process, it became clear that </a:t>
            </a:r>
            <a:r>
              <a:rPr lang="en-GB" altLang="ja-JP" b="1" smtClean="0"/>
              <a:t>Flamingo</a:t>
            </a:r>
            <a:r>
              <a:rPr lang="en-GB" altLang="ja-JP" smtClean="0"/>
              <a:t> was a feasible and broadly desirable outcome, although some of the decisions it implied were not in line with those that might have been proposed by some of the parties at the start of the exercise. Thus, the informal process of producing the Mont Fleur scenarios produced substantive messages, informal networks and changes in thinking about the challenges that the country faced.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737600"/>
            <a:ext cx="2971800" cy="460375"/>
          </a:xfrm>
          <a:prstGeom prst="rect">
            <a:avLst/>
          </a:prstGeom>
          <a:noFill/>
          <a:ln w="9525">
            <a:noFill/>
            <a:miter lim="800000"/>
            <a:headEnd/>
            <a:tailEnd/>
          </a:ln>
        </p:spPr>
        <p:txBody>
          <a:bodyPr anchor="b"/>
          <a:lstStyle/>
          <a:p>
            <a:pPr algn="r"/>
            <a:fld id="{0EE70739-ABAA-4F04-A0AC-0063C6F5BE75}" type="slidenum">
              <a:rPr lang="en-US" sz="1200"/>
              <a:pPr algn="r"/>
              <a:t>39</a:t>
            </a:fld>
            <a:endParaRPr 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r>
              <a:rPr lang="en-GB" altLang="ja-JP" smtClean="0"/>
              <a:t>The group developed a narrative for each of these stories. A 14-page report was included as a supplement in a national newspaper</a:t>
            </a:r>
            <a:r>
              <a:rPr lang="en-GB" altLang="ja-JP" u="sng" smtClean="0"/>
              <a:t>,</a:t>
            </a:r>
            <a:r>
              <a:rPr lang="en-GB" altLang="ja-JP" smtClean="0"/>
              <a:t> and a 30-minute video was produced. Furthermore, the scenarios were directly presented to more than 50 groups.</a:t>
            </a:r>
          </a:p>
          <a:p>
            <a:pPr eaLnBrk="1" hangingPunct="1"/>
            <a:r>
              <a:rPr lang="en-GB" altLang="ja-JP" smtClean="0"/>
              <a:t>The Mont Fleur scenarios were not in themselves novel. The remarkable thing about the exercise was the involvement of such a heterogeneous group of important people developing and delivering the message. The scenarios were broadly understood and discussed in many circles. Through this process, it became clear that </a:t>
            </a:r>
            <a:r>
              <a:rPr lang="en-GB" altLang="ja-JP" b="1" smtClean="0"/>
              <a:t>Flamingo</a:t>
            </a:r>
            <a:r>
              <a:rPr lang="en-GB" altLang="ja-JP" smtClean="0"/>
              <a:t> was a feasible and broadly desirable outcome, although some of the decisions it implied were not in line with those that might have been proposed by some of the parties at the start of the exercise. Thus, the informal process of producing the Mont Fleur scenarios produced substantive messages, informal networks and changes in thinking about the challenges that the country faced.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128713" y="690563"/>
            <a:ext cx="4598987" cy="3449637"/>
          </a:xfrm>
          <a:ln/>
        </p:spPr>
      </p:sp>
      <p:sp>
        <p:nvSpPr>
          <p:cNvPr id="178179" name="Rectangle 3"/>
          <p:cNvSpPr>
            <a:spLocks noGrp="1" noChangeArrowheads="1"/>
          </p:cNvSpPr>
          <p:nvPr>
            <p:ph type="body" idx="1"/>
          </p:nvPr>
        </p:nvSpPr>
        <p:spPr>
          <a:noFill/>
          <a:ln/>
        </p:spPr>
        <p:txBody>
          <a:bodyPr/>
          <a:lstStyle/>
          <a:p>
            <a:r>
              <a:rPr lang="en-US" smtClean="0"/>
              <a:t>To introduce an analytical framework for the integrated analysis of environmental trends and policies.</a:t>
            </a:r>
          </a:p>
          <a:p>
            <a:pPr lvl="1"/>
            <a:r>
              <a:rPr lang="en-US" b="1" smtClean="0"/>
              <a:t>D</a:t>
            </a:r>
            <a:r>
              <a:rPr lang="en-US" smtClean="0"/>
              <a:t>riving forces</a:t>
            </a:r>
          </a:p>
          <a:p>
            <a:pPr lvl="1"/>
            <a:r>
              <a:rPr lang="en-US" b="1" smtClean="0"/>
              <a:t>P</a:t>
            </a:r>
            <a:r>
              <a:rPr lang="en-US" smtClean="0"/>
              <a:t>ressure</a:t>
            </a:r>
          </a:p>
          <a:p>
            <a:pPr lvl="1"/>
            <a:r>
              <a:rPr lang="en-US" b="1" smtClean="0"/>
              <a:t>S</a:t>
            </a:r>
            <a:r>
              <a:rPr lang="en-US" smtClean="0"/>
              <a:t>tate</a:t>
            </a:r>
          </a:p>
          <a:p>
            <a:pPr lvl="1"/>
            <a:r>
              <a:rPr lang="en-US" b="1" smtClean="0"/>
              <a:t>I</a:t>
            </a:r>
            <a:r>
              <a:rPr lang="en-US" smtClean="0"/>
              <a:t>mpact</a:t>
            </a:r>
          </a:p>
          <a:p>
            <a:pPr lvl="1"/>
            <a:r>
              <a:rPr lang="en-US" b="1" smtClean="0"/>
              <a:t>R</a:t>
            </a:r>
            <a:r>
              <a:rPr lang="en-US" smtClean="0"/>
              <a:t>esponse</a:t>
            </a:r>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4613" y="8737600"/>
            <a:ext cx="2971800" cy="460375"/>
          </a:xfrm>
          <a:prstGeom prst="rect">
            <a:avLst/>
          </a:prstGeom>
          <a:noFill/>
          <a:ln w="9525">
            <a:noFill/>
            <a:miter lim="800000"/>
            <a:headEnd/>
            <a:tailEnd/>
          </a:ln>
        </p:spPr>
        <p:txBody>
          <a:bodyPr anchor="b"/>
          <a:lstStyle/>
          <a:p>
            <a:pPr algn="r"/>
            <a:fld id="{4E0E8842-79FC-460A-9DC1-E2FF827FECD0}" type="slidenum">
              <a:rPr lang="en-US" sz="1200"/>
              <a:pPr algn="r"/>
              <a:t>40</a:t>
            </a:fld>
            <a:endParaRPr 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r>
              <a:rPr lang="en-GB" altLang="ja-JP" smtClean="0"/>
              <a:t>The group developed a narrative for each of these stories. A 14-page report was included as a supplement in a national newspaper</a:t>
            </a:r>
            <a:r>
              <a:rPr lang="en-GB" altLang="ja-JP" u="sng" smtClean="0"/>
              <a:t>,</a:t>
            </a:r>
            <a:r>
              <a:rPr lang="en-GB" altLang="ja-JP" smtClean="0"/>
              <a:t> and a 30-minute video was produced. Furthermore, the scenarios were directly presented to more than 50 groups.</a:t>
            </a:r>
          </a:p>
          <a:p>
            <a:pPr eaLnBrk="1" hangingPunct="1"/>
            <a:r>
              <a:rPr lang="en-GB" altLang="ja-JP" smtClean="0"/>
              <a:t>The Mont Fleur scenarios were not in themselves novel. The remarkable thing about the exercise was the involvement of such a heterogeneous group of important people developing and delivering the message. The scenarios were broadly understood and discussed in many circles. Through this process, it became clear that </a:t>
            </a:r>
            <a:r>
              <a:rPr lang="en-GB" altLang="ja-JP" b="1" smtClean="0"/>
              <a:t>Flamingo</a:t>
            </a:r>
            <a:r>
              <a:rPr lang="en-GB" altLang="ja-JP" smtClean="0"/>
              <a:t> was a feasible and broadly desirable outcome, although some of the decisions it implied were not in line with those that might have been proposed by some of the parties at the start of the exercise. Thus, the informal process of producing the Mont Fleur scenarios produced substantive messages, informal networks and changes in thinking about the challenges that the country faced.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737600"/>
            <a:ext cx="2971800" cy="460375"/>
          </a:xfrm>
          <a:prstGeom prst="rect">
            <a:avLst/>
          </a:prstGeom>
          <a:noFill/>
          <a:ln w="9525">
            <a:noFill/>
            <a:miter lim="800000"/>
            <a:headEnd/>
            <a:tailEnd/>
          </a:ln>
        </p:spPr>
        <p:txBody>
          <a:bodyPr anchor="b"/>
          <a:lstStyle/>
          <a:p>
            <a:pPr algn="r"/>
            <a:fld id="{DF9ADFD2-6D2A-4FA7-BB19-52FCFC531D37}" type="slidenum">
              <a:rPr lang="en-US" sz="1200"/>
              <a:pPr algn="r"/>
              <a:t>41</a:t>
            </a:fld>
            <a:endParaRPr 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en-GB" altLang="ja-JP" smtClean="0"/>
              <a:t>The group developed a narrative for each of these stories. A 14-page report was included as a supplement in a national newspaper</a:t>
            </a:r>
            <a:r>
              <a:rPr lang="en-GB" altLang="ja-JP" u="sng" smtClean="0"/>
              <a:t>,</a:t>
            </a:r>
            <a:r>
              <a:rPr lang="en-GB" altLang="ja-JP" smtClean="0"/>
              <a:t> and a 30-minute video was produced. Furthermore, the scenarios were directly presented to more than 50 groups.</a:t>
            </a:r>
          </a:p>
          <a:p>
            <a:pPr eaLnBrk="1" hangingPunct="1"/>
            <a:r>
              <a:rPr lang="en-GB" altLang="ja-JP" smtClean="0"/>
              <a:t>The Mont Fleur scenarios were not in themselves novel. The remarkable thing about the exercise was the involvement of such a heterogeneous group of important people developing and delivering the message. The scenarios were broadly understood and discussed in many circles. Through this process, it became clear that </a:t>
            </a:r>
            <a:r>
              <a:rPr lang="en-GB" altLang="ja-JP" b="1" smtClean="0"/>
              <a:t>Flamingo</a:t>
            </a:r>
            <a:r>
              <a:rPr lang="en-GB" altLang="ja-JP" smtClean="0"/>
              <a:t> was a feasible and broadly desirable outcome, although some of the decisions it implied were not in line with those that might have been proposed by some of the parties at the start of the exercise. Thus, the informal process of producing the Mont Fleur scenarios produced substantive messages, informal networks and changes in thinking about the challenges that the country faced.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884613" y="8737600"/>
            <a:ext cx="2971800" cy="460375"/>
          </a:xfrm>
          <a:prstGeom prst="rect">
            <a:avLst/>
          </a:prstGeom>
          <a:noFill/>
          <a:ln w="9525">
            <a:noFill/>
            <a:miter lim="800000"/>
            <a:headEnd/>
            <a:tailEnd/>
          </a:ln>
        </p:spPr>
        <p:txBody>
          <a:bodyPr anchor="b"/>
          <a:lstStyle/>
          <a:p>
            <a:pPr algn="r"/>
            <a:fld id="{6854C796-3F80-4C41-B3BE-B0FD540F7FEE}" type="slidenum">
              <a:rPr lang="en-US" sz="1200"/>
              <a:pPr algn="r"/>
              <a:t>42</a:t>
            </a:fld>
            <a:endParaRPr lang="en-US" sz="120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r>
              <a:rPr lang="en-GB" altLang="ja-JP" smtClean="0"/>
              <a:t>The group developed a narrative for each of these stories. A 14-page report was included as a supplement in a national newspaper</a:t>
            </a:r>
            <a:r>
              <a:rPr lang="en-GB" altLang="ja-JP" u="sng" smtClean="0"/>
              <a:t>,</a:t>
            </a:r>
            <a:r>
              <a:rPr lang="en-GB" altLang="ja-JP" smtClean="0"/>
              <a:t> and a 30-minute video was produced. Furthermore, the scenarios were directly presented to more than 50 groups.</a:t>
            </a:r>
          </a:p>
          <a:p>
            <a:pPr eaLnBrk="1" hangingPunct="1"/>
            <a:r>
              <a:rPr lang="en-GB" altLang="ja-JP" smtClean="0"/>
              <a:t>The Mont Fleur scenarios were not in themselves novel. The remarkable thing about the exercise was the involvement of such a heterogeneous group of important people developing and delivering the message. The scenarios were broadly understood and discussed in many circles. Through this process, it became clear that </a:t>
            </a:r>
            <a:r>
              <a:rPr lang="en-GB" altLang="ja-JP" b="1" smtClean="0"/>
              <a:t>Flamingo</a:t>
            </a:r>
            <a:r>
              <a:rPr lang="en-GB" altLang="ja-JP" smtClean="0"/>
              <a:t> was a feasible and broadly desirable outcome, although some of the decisions it implied were not in line with those that might have been proposed by some of the parties at the start of the exercise. Thus, the informal process of producing the Mont Fleur scenarios produced substantive messages, informal networks and changes in thinking about the challenges that the country faced.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B54DA6A6-614A-4A9A-8D04-E14ADC252E0A}" type="slidenum">
              <a:rPr lang="en-US" smtClean="0"/>
              <a:pPr/>
              <a:t>43</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CD4BCAE0-7D5C-454D-98FA-AB487C32B3CA}" type="slidenum">
              <a:rPr lang="en-US" smtClean="0"/>
              <a:pPr/>
              <a:t>44</a:t>
            </a:fld>
            <a:endParaRPr lang="en-US" smtClean="0"/>
          </a:p>
        </p:txBody>
      </p:sp>
      <p:sp>
        <p:nvSpPr>
          <p:cNvPr id="219139" name="Rectangle 2"/>
          <p:cNvSpPr>
            <a:spLocks noGrp="1" noRot="1" noChangeAspect="1" noChangeArrowheads="1" noTextEdit="1"/>
          </p:cNvSpPr>
          <p:nvPr>
            <p:ph type="sldImg"/>
          </p:nvPr>
        </p:nvSpPr>
        <p:spPr>
          <a:xfrm>
            <a:off x="1130300" y="690563"/>
            <a:ext cx="4597400" cy="3448050"/>
          </a:xfrm>
          <a:ln/>
        </p:spPr>
      </p:sp>
      <p:sp>
        <p:nvSpPr>
          <p:cNvPr id="219140" name="Rectangle 3"/>
          <p:cNvSpPr>
            <a:spLocks noGrp="1" noChangeArrowheads="1"/>
          </p:cNvSpPr>
          <p:nvPr>
            <p:ph type="body" idx="1"/>
          </p:nvPr>
        </p:nvSpPr>
        <p:spPr>
          <a:xfrm>
            <a:off x="914400" y="4370388"/>
            <a:ext cx="5029200" cy="4138612"/>
          </a:xfrm>
          <a:noFill/>
          <a:ln/>
        </p:spPr>
        <p:txBody>
          <a:bodyPr lIns="91421" tIns="45711" rIns="91421" bIns="45711"/>
          <a:lstStyle/>
          <a:p>
            <a:pPr eaLnBrk="1" hangingPunct="1"/>
            <a:r>
              <a:rPr lang="nl-NL" smtClean="0"/>
              <a:t>Explain different dimensions</a:t>
            </a:r>
          </a:p>
          <a:p>
            <a:pPr eaLnBrk="1" hangingPunct="1"/>
            <a:r>
              <a:rPr lang="nl-NL" smtClean="0"/>
              <a:t>Explain main drivers</a:t>
            </a:r>
          </a:p>
          <a:p>
            <a:pPr eaLnBrk="1" hangingPunct="1"/>
            <a:r>
              <a:rPr lang="nl-NL" smtClean="0"/>
              <a:t>Explain different worlds:</a:t>
            </a:r>
          </a:p>
          <a:p>
            <a:pPr eaLnBrk="1" hangingPunct="1"/>
            <a:r>
              <a:rPr lang="nl-NL" smtClean="0"/>
              <a:t>A1:</a:t>
            </a:r>
          </a:p>
          <a:p>
            <a:pPr eaLnBrk="1" hangingPunct="1"/>
            <a:r>
              <a:rPr lang="nl-NL" smtClean="0"/>
              <a:t>A2:</a:t>
            </a:r>
          </a:p>
          <a:p>
            <a:pPr eaLnBrk="1" hangingPunct="1"/>
            <a:r>
              <a:rPr lang="nl-NL" smtClean="0"/>
              <a:t>B2:</a:t>
            </a:r>
          </a:p>
          <a:p>
            <a:pPr eaLnBrk="1" hangingPunct="1"/>
            <a:r>
              <a:rPr lang="nl-NL" smtClean="0"/>
              <a:t>B1: </a:t>
            </a:r>
          </a:p>
          <a:p>
            <a:pPr eaLnBrk="1" hangingPunct="1"/>
            <a:endParaRPr lang="nl-N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D089510E-0A02-4798-9609-2E0CE94EEDCD}" type="slidenum">
              <a:rPr lang="en-US" smtClean="0"/>
              <a:pPr/>
              <a:t>45</a:t>
            </a:fld>
            <a:endParaRPr 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81D408C4-F078-4990-9411-3C684AEE2467}" type="slidenum">
              <a:rPr lang="en-US" smtClean="0"/>
              <a:pPr/>
              <a:t>46</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FF4E51C0-4209-4F63-99FA-0ABDBABD5E21}" type="slidenum">
              <a:rPr lang="en-US" smtClean="0"/>
              <a:pPr/>
              <a:t>47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06AE6564-0B5E-4CEF-8D13-31AC29B2612C}" type="slidenum">
              <a:rPr lang="en-US" smtClean="0"/>
              <a:pPr/>
              <a:t>48</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96DFEB45-D90E-4C37-9FAD-130264E32A37}" type="slidenum">
              <a:rPr lang="en-US" smtClean="0"/>
              <a:pPr/>
              <a:t>49</a:t>
            </a:fld>
            <a:endParaRPr lang="en-US" smtClean="0"/>
          </a:p>
        </p:txBody>
      </p:sp>
      <p:sp>
        <p:nvSpPr>
          <p:cNvPr id="224259" name="Rectangle 2"/>
          <p:cNvSpPr>
            <a:spLocks noGrp="1" noRot="1" noChangeAspect="1" noChangeArrowheads="1" noTextEdit="1"/>
          </p:cNvSpPr>
          <p:nvPr>
            <p:ph type="sldImg"/>
          </p:nvPr>
        </p:nvSpPr>
        <p:spPr>
          <a:xfrm>
            <a:off x="1130300" y="687388"/>
            <a:ext cx="4598988" cy="3449637"/>
          </a:xfrm>
          <a:ln/>
        </p:spPr>
      </p:sp>
      <p:sp>
        <p:nvSpPr>
          <p:cNvPr id="224260" name="Rectangle 3"/>
          <p:cNvSpPr>
            <a:spLocks noGrp="1" noChangeArrowheads="1"/>
          </p:cNvSpPr>
          <p:nvPr>
            <p:ph type="body" idx="1"/>
          </p:nvPr>
        </p:nvSpPr>
        <p:spPr>
          <a:xfrm>
            <a:off x="685800" y="4370388"/>
            <a:ext cx="5486400" cy="4141787"/>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0A0A7B93-2D6C-4DC0-916D-66142660B500}" type="slidenum">
              <a:rPr lang="en-US" smtClean="0"/>
              <a:pPr/>
              <a:t>5</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lnSpc>
                <a:spcPct val="90000"/>
              </a:lnSpc>
            </a:pPr>
            <a:r>
              <a:rPr lang="en-US" sz="900" smtClean="0"/>
              <a:t>Presenter to use this slide and walk through the progression of the analytical process. The notes below provide a basis for the presenter to develop talking points for this diagram</a:t>
            </a:r>
          </a:p>
          <a:p>
            <a:pPr eaLnBrk="1" hangingPunct="1">
              <a:lnSpc>
                <a:spcPct val="90000"/>
              </a:lnSpc>
            </a:pPr>
            <a:endParaRPr lang="en-US" sz="900" smtClean="0"/>
          </a:p>
          <a:p>
            <a:pPr eaLnBrk="1" hangingPunct="1">
              <a:lnSpc>
                <a:spcPct val="90000"/>
              </a:lnSpc>
            </a:pPr>
            <a:r>
              <a:rPr lang="en-GB" sz="900" smtClean="0"/>
              <a:t>A variant of the </a:t>
            </a:r>
            <a:r>
              <a:rPr lang="en-GB" sz="900" b="1" smtClean="0"/>
              <a:t>D</a:t>
            </a:r>
            <a:r>
              <a:rPr lang="en-GB" sz="900" smtClean="0"/>
              <a:t>riving Forces, </a:t>
            </a:r>
            <a:r>
              <a:rPr lang="en-GB" sz="900" b="1" smtClean="0"/>
              <a:t>P</a:t>
            </a:r>
            <a:r>
              <a:rPr lang="en-GB" sz="900" smtClean="0"/>
              <a:t>ressure, </a:t>
            </a:r>
            <a:r>
              <a:rPr lang="en-GB" sz="900" b="1" smtClean="0"/>
              <a:t>S</a:t>
            </a:r>
            <a:r>
              <a:rPr lang="en-GB" sz="900" smtClean="0"/>
              <a:t>tate, </a:t>
            </a:r>
            <a:r>
              <a:rPr lang="en-GB" sz="900" b="1" smtClean="0"/>
              <a:t>I</a:t>
            </a:r>
            <a:r>
              <a:rPr lang="en-GB" sz="900" smtClean="0"/>
              <a:t>mpact, </a:t>
            </a:r>
            <a:r>
              <a:rPr lang="en-GB" sz="900" b="1" smtClean="0"/>
              <a:t>R</a:t>
            </a:r>
            <a:r>
              <a:rPr lang="en-GB" sz="900" smtClean="0"/>
              <a:t>esponse framework is adopted as the analytic framework for IEA in this resource book. DPSIR used in this context suggests analysing and categorizing problems and interlinkages, as shown in Figure XX. Arrows in the diagram indicate general cause and effect relations among components of the framework. While in some cases cause-effect relationships are straightforward and easy to prove, most often in environmental policy work the connections are complex and effects are typically attributable to multiple causes related to different actors and operating on multiple spatial and temporal scales.</a:t>
            </a:r>
            <a:endParaRPr lang="en-US" sz="900" smtClean="0"/>
          </a:p>
          <a:p>
            <a:pPr eaLnBrk="1" hangingPunct="1">
              <a:lnSpc>
                <a:spcPct val="90000"/>
              </a:lnSpc>
            </a:pPr>
            <a:r>
              <a:rPr lang="en-US" sz="900" smtClean="0"/>
              <a:t>As illustrated on Figure XX, analyzing the STATE of the environment is a focal point for IEA. This involves identifying priority environmental state issues and identifying and analyzing their trends. In the context of global GEO reports, typical state variables fall under the categories such as air, land, water and biodiversity. To effectively answer the question of </a:t>
            </a:r>
            <a:r>
              <a:rPr lang="en-US" sz="900" i="1" smtClean="0"/>
              <a:t>What is Happening to the Environment and Why</a:t>
            </a:r>
            <a:r>
              <a:rPr lang="en-US" sz="900" smtClean="0"/>
              <a:t>, an analysis of state variables must be accompanied by an understanding and appreciation for the direct pressures and indirect societal driving forces which affect state variables individually and collectively. An analysis of the societal actions which influence these environmental states and their associated pressures and driving forces, including the mix of public policies, is a fundamental part of IEA as depicted on Figure XX. </a:t>
            </a:r>
          </a:p>
          <a:p>
            <a:pPr eaLnBrk="1" hangingPunct="1">
              <a:lnSpc>
                <a:spcPct val="90000"/>
              </a:lnSpc>
            </a:pPr>
            <a:r>
              <a:rPr lang="en-US" sz="900" smtClean="0"/>
              <a:t>The exposure to changes in various environmental states, combined with the ability of people to adapt to these changes determines the degree to which humans are vulnerable to environmental change. </a:t>
            </a:r>
          </a:p>
          <a:p>
            <a:pPr eaLnBrk="1" hangingPunct="1">
              <a:lnSpc>
                <a:spcPct val="90000"/>
              </a:lnSpc>
            </a:pPr>
            <a:r>
              <a:rPr lang="en-US" sz="900" smtClean="0"/>
              <a:t>The impact of changes in the environment can be assessed in this light. More specifically, changes in the environment impact on the various services that ecosystems provide to humans, and changes in these ecosystem services in turn, have an impact on human wellbeing. Building the resilience of society to these impacts requires attention to both reducing the exposure (e.g., less negative change in the state of the environment and in the various services provided by ecosystems), and building the adaptive capacity of society to adapt to the changes the inevitably occur. </a:t>
            </a:r>
          </a:p>
          <a:p>
            <a:pPr eaLnBrk="1" hangingPunct="1">
              <a:lnSpc>
                <a:spcPct val="90000"/>
              </a:lnSpc>
            </a:pPr>
            <a:r>
              <a:rPr lang="en-US" sz="900" smtClean="0"/>
              <a:t>Public policies can be designed to reduce exposure and enhance adaptive capacity; therefore an analysis of the mix of policies that both help and hinder improvements in these two factors is an important part of IEA.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AF4D60EA-815B-499F-9C7A-FD732A2FAD2C}" type="slidenum">
              <a:rPr lang="en-US" smtClean="0"/>
              <a:pPr/>
              <a:t>50</a:t>
            </a:fld>
            <a:endParaRPr lang="en-US" smtClean="0"/>
          </a:p>
        </p:txBody>
      </p:sp>
      <p:sp>
        <p:nvSpPr>
          <p:cNvPr id="225283" name="Rectangle 2"/>
          <p:cNvSpPr>
            <a:spLocks noGrp="1" noRot="1" noChangeAspect="1" noChangeArrowheads="1" noTextEdit="1"/>
          </p:cNvSpPr>
          <p:nvPr>
            <p:ph type="sldImg"/>
          </p:nvPr>
        </p:nvSpPr>
        <p:spPr>
          <a:xfrm>
            <a:off x="1130300" y="687388"/>
            <a:ext cx="4598988" cy="3449637"/>
          </a:xfrm>
          <a:ln/>
        </p:spPr>
      </p:sp>
      <p:sp>
        <p:nvSpPr>
          <p:cNvPr id="225284" name="Rectangle 3"/>
          <p:cNvSpPr>
            <a:spLocks noGrp="1" noChangeArrowheads="1"/>
          </p:cNvSpPr>
          <p:nvPr>
            <p:ph type="body" idx="1"/>
          </p:nvPr>
        </p:nvSpPr>
        <p:spPr>
          <a:xfrm>
            <a:off x="685800" y="4370388"/>
            <a:ext cx="5486400" cy="4141787"/>
          </a:xfrm>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9592C5F4-4A0E-4D6D-859A-76EA8664F521}" type="slidenum">
              <a:rPr lang="en-US" smtClean="0"/>
              <a:pPr/>
              <a:t>51</a:t>
            </a:fld>
            <a:endParaRPr lang="en-US" smtClean="0"/>
          </a:p>
        </p:txBody>
      </p:sp>
      <p:sp>
        <p:nvSpPr>
          <p:cNvPr id="226307" name="Rectangle 2"/>
          <p:cNvSpPr>
            <a:spLocks noGrp="1" noRot="1" noChangeAspect="1" noChangeArrowheads="1" noTextEdit="1"/>
          </p:cNvSpPr>
          <p:nvPr>
            <p:ph type="sldImg"/>
          </p:nvPr>
        </p:nvSpPr>
        <p:spPr>
          <a:xfrm>
            <a:off x="1130300" y="687388"/>
            <a:ext cx="4598988" cy="3449637"/>
          </a:xfrm>
          <a:ln/>
        </p:spPr>
      </p:sp>
      <p:sp>
        <p:nvSpPr>
          <p:cNvPr id="226308" name="Rectangle 3"/>
          <p:cNvSpPr>
            <a:spLocks noGrp="1" noChangeArrowheads="1"/>
          </p:cNvSpPr>
          <p:nvPr>
            <p:ph type="body" idx="1"/>
          </p:nvPr>
        </p:nvSpPr>
        <p:spPr>
          <a:xfrm>
            <a:off x="685800" y="4370388"/>
            <a:ext cx="5486400" cy="4141787"/>
          </a:xfrm>
          <a:noFill/>
          <a:ln/>
        </p:spPr>
        <p:txBody>
          <a:bodyPr/>
          <a:lstStyle/>
          <a:p>
            <a:pPr eaLnBrk="1" hangingPunct="1"/>
            <a:r>
              <a:rPr lang="en-US" b="1" smtClean="0"/>
              <a:t>MA Synthesis Figure 15. Number of Ecosystem Services Enhanced or Degraded by 2050 in the Four MA Scenarios</a:t>
            </a:r>
          </a:p>
          <a:p>
            <a:pPr eaLnBrk="1" hangingPunct="1"/>
            <a:r>
              <a:rPr lang="en-US" smtClean="0"/>
              <a:t>The Figure shows the net change in the number of ecosystem services enhanced or degraded in the MA scenarios in each category of services for</a:t>
            </a:r>
          </a:p>
          <a:p>
            <a:pPr eaLnBrk="1" hangingPunct="1"/>
            <a:r>
              <a:rPr lang="en-US" smtClean="0"/>
              <a:t>industrial and developing countries expressed as a percentage of the total number of services evaluated in that category. Thus, 100% degradation</a:t>
            </a:r>
          </a:p>
          <a:p>
            <a:pPr eaLnBrk="1" hangingPunct="1"/>
            <a:r>
              <a:rPr lang="en-US" smtClean="0"/>
              <a:t>means that all the services in the category were degraded in 2050 compared with 2000, while 50% improvement could mean that three out of six</a:t>
            </a:r>
          </a:p>
          <a:p>
            <a:pPr eaLnBrk="1" hangingPunct="1"/>
            <a:r>
              <a:rPr lang="en-US" smtClean="0"/>
              <a:t>services were enhanced and the rest were unchanged or that four out of six were enhanced and one was degraded. The total number of services</a:t>
            </a:r>
          </a:p>
          <a:p>
            <a:pPr eaLnBrk="1" hangingPunct="1"/>
            <a:r>
              <a:rPr lang="en-US" smtClean="0"/>
              <a:t>evaluated for each category was six provisioning services, nine regulating services, and five cultural services.</a:t>
            </a:r>
          </a:p>
          <a:p>
            <a:pPr eaLnBrk="1" hangingPunct="1"/>
            <a:endParaRPr lang="en-US" smtClean="0"/>
          </a:p>
          <a:p>
            <a:pPr eaLnBrk="1" hangingPunct="1"/>
            <a:r>
              <a:rPr lang="en-US" smtClean="0"/>
              <a:t>P. 18:  “Three of the four MA scenarios show that significant changes in policies, institutions, and practices can mitigate many of the negative consequences of growing pressures on ecosystems, although the changes required are large and not currently under way. [5] All provisioning, regulating, and cultural ecosystem services are projected to be in worse condition in 2050 than they are today in only one of the four MA scenarios (</a:t>
            </a:r>
            <a:r>
              <a:rPr lang="en-US" i="1" smtClean="0"/>
              <a:t>Order from Strength</a:t>
            </a:r>
            <a:r>
              <a:rPr lang="en-US" smtClean="0"/>
              <a:t>). At least one of the three categories of services is in better condition in 2050 than in 2000 in the other three scenarios.</a:t>
            </a:r>
          </a:p>
          <a:p>
            <a:pPr eaLnBrk="1" hangingPunct="1"/>
            <a:r>
              <a:rPr lang="en-US" smtClean="0"/>
              <a:t>(See Figure 15.) The scale of interventions that result in these positive outcomes are substantial and include significant investments in environmentally sound technology, active adaptive management, proactive action to address environmental problems before their full consequences are experienced, major investments in public goods (such as education and health), strong action to reduce socioeconomic disparities and eliminate poverty, and expanded capacity of people to manage ecosystems adaptively. However, even in scenarios where one or more categories of ecosystem services improve, biodiversity continues to be lost and thus the long-term sustainability of actions to mitigate degradation of ecosystem services is uncertain.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1B5E4E12-795A-482F-9724-A222BFAB3976}" type="slidenum">
              <a:rPr lang="en-US" smtClean="0"/>
              <a:pPr/>
              <a:t>52</a:t>
            </a:fld>
            <a:endParaRPr lang="en-US" smtClean="0"/>
          </a:p>
        </p:txBody>
      </p:sp>
      <p:sp>
        <p:nvSpPr>
          <p:cNvPr id="227331" name="Rectangle 2"/>
          <p:cNvSpPr>
            <a:spLocks noGrp="1" noRot="1" noChangeAspect="1" noChangeArrowheads="1" noTextEdit="1"/>
          </p:cNvSpPr>
          <p:nvPr>
            <p:ph type="sldImg"/>
          </p:nvPr>
        </p:nvSpPr>
        <p:spPr>
          <a:xfrm>
            <a:off x="1130300" y="687388"/>
            <a:ext cx="4598988" cy="3449637"/>
          </a:xfrm>
          <a:ln/>
        </p:spPr>
      </p:sp>
      <p:sp>
        <p:nvSpPr>
          <p:cNvPr id="227332" name="Rectangle 3"/>
          <p:cNvSpPr>
            <a:spLocks noGrp="1" noChangeArrowheads="1"/>
          </p:cNvSpPr>
          <p:nvPr>
            <p:ph type="body" idx="1"/>
          </p:nvPr>
        </p:nvSpPr>
        <p:spPr>
          <a:xfrm>
            <a:off x="685800" y="4370388"/>
            <a:ext cx="5486400" cy="4141787"/>
          </a:xfrm>
          <a:noFill/>
          <a:ln/>
        </p:spPr>
        <p:txBody>
          <a:bodyPr/>
          <a:lstStyle/>
          <a:p>
            <a:pPr eaLnBrk="1" hangingPunct="1"/>
            <a:r>
              <a:rPr lang="en-US" b="1" smtClean="0"/>
              <a:t>MA Synthesis SDM p. 18:</a:t>
            </a:r>
            <a:r>
              <a:rPr lang="en-US" smtClean="0"/>
              <a:t>  The scale of interventions that result in these positive outcomes are substantial and include significant investments in environmentally sound technology, active adaptive management, proactive action to address environmental problems before their full consequences are experienced, major investments in public goods (such as education and health), strong action to reduce socioeconomic disparities and eliminate poverty, and expanded capacity of people to manage ecosystems adaptively. However, even in scenarios where one or more categories of ecosystem services improve, biodiversity continues to be lost and thus the long-term sustainability of actions to mitigate degradation of ecosystem services is uncertain. </a:t>
            </a:r>
          </a:p>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C91AE7C9-5E2F-43E2-903C-97D60B2D2905}" type="slidenum">
              <a:rPr lang="en-US" smtClean="0"/>
              <a:pPr/>
              <a:t>53</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391C2D47-EA7A-4F0A-999B-365C6AECF5A2}" type="slidenum">
              <a:rPr lang="en-US" smtClean="0"/>
              <a:pPr/>
              <a:t>54</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endParaRPr lang="en-GB" smtClean="0"/>
          </a:p>
        </p:txBody>
      </p:sp>
      <p:sp>
        <p:nvSpPr>
          <p:cNvPr id="230404" name="Slide Number Placeholder 3"/>
          <p:cNvSpPr>
            <a:spLocks noGrp="1"/>
          </p:cNvSpPr>
          <p:nvPr>
            <p:ph type="sldNum" sz="quarter" idx="5"/>
          </p:nvPr>
        </p:nvSpPr>
        <p:spPr>
          <a:noFill/>
        </p:spPr>
        <p:txBody>
          <a:bodyPr/>
          <a:lstStyle/>
          <a:p>
            <a:fld id="{EC2B96F0-3D14-409B-BAD7-16CF61186D26}"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GB" smtClean="0"/>
          </a:p>
        </p:txBody>
      </p:sp>
      <p:sp>
        <p:nvSpPr>
          <p:cNvPr id="231428" name="Slide Number Placeholder 3"/>
          <p:cNvSpPr>
            <a:spLocks noGrp="1"/>
          </p:cNvSpPr>
          <p:nvPr>
            <p:ph type="sldNum" sz="quarter" idx="5"/>
          </p:nvPr>
        </p:nvSpPr>
        <p:spPr>
          <a:noFill/>
        </p:spPr>
        <p:txBody>
          <a:bodyPr/>
          <a:lstStyle/>
          <a:p>
            <a:fld id="{C1C5ED60-79A3-45E4-9D1F-E3667BA19D1F}"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endParaRPr lang="en-GB" smtClean="0"/>
          </a:p>
        </p:txBody>
      </p:sp>
      <p:sp>
        <p:nvSpPr>
          <p:cNvPr id="232452" name="Slide Number Placeholder 3"/>
          <p:cNvSpPr>
            <a:spLocks noGrp="1"/>
          </p:cNvSpPr>
          <p:nvPr>
            <p:ph type="sldNum" sz="quarter" idx="5"/>
          </p:nvPr>
        </p:nvSpPr>
        <p:spPr>
          <a:noFill/>
        </p:spPr>
        <p:txBody>
          <a:bodyPr/>
          <a:lstStyle/>
          <a:p>
            <a:fld id="{9B5A3891-6AA4-4A21-B2A7-94DB96E95E45}"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GB" smtClean="0"/>
          </a:p>
        </p:txBody>
      </p:sp>
      <p:sp>
        <p:nvSpPr>
          <p:cNvPr id="233476" name="Slide Number Placeholder 3"/>
          <p:cNvSpPr>
            <a:spLocks noGrp="1"/>
          </p:cNvSpPr>
          <p:nvPr>
            <p:ph type="sldNum" sz="quarter" idx="5"/>
          </p:nvPr>
        </p:nvSpPr>
        <p:spPr>
          <a:noFill/>
        </p:spPr>
        <p:txBody>
          <a:bodyPr/>
          <a:lstStyle/>
          <a:p>
            <a:fld id="{67E09275-DC6B-482A-A2C5-EA8120230A20}"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endParaRPr lang="en-GB" smtClean="0"/>
          </a:p>
        </p:txBody>
      </p:sp>
      <p:sp>
        <p:nvSpPr>
          <p:cNvPr id="234500" name="Slide Number Placeholder 3"/>
          <p:cNvSpPr>
            <a:spLocks noGrp="1"/>
          </p:cNvSpPr>
          <p:nvPr>
            <p:ph type="sldNum" sz="quarter" idx="5"/>
          </p:nvPr>
        </p:nvSpPr>
        <p:spPr>
          <a:noFill/>
        </p:spPr>
        <p:txBody>
          <a:bodyPr/>
          <a:lstStyle/>
          <a:p>
            <a:fld id="{CBAA24A7-8389-4E15-943B-ED6E578FCEB6}"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GB" smtClean="0"/>
          </a:p>
        </p:txBody>
      </p:sp>
      <p:sp>
        <p:nvSpPr>
          <p:cNvPr id="180228" name="Slide Number Placeholder 3"/>
          <p:cNvSpPr>
            <a:spLocks noGrp="1"/>
          </p:cNvSpPr>
          <p:nvPr>
            <p:ph type="sldNum" sz="quarter" idx="5"/>
          </p:nvPr>
        </p:nvSpPr>
        <p:spPr>
          <a:noFill/>
        </p:spPr>
        <p:txBody>
          <a:bodyPr/>
          <a:lstStyle/>
          <a:p>
            <a:fld id="{23F65F31-613B-48A5-B5A6-4D149F54C718}"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p:spPr>
        <p:txBody>
          <a:bodyPr/>
          <a:lstStyle/>
          <a:p>
            <a:endParaRPr lang="en-GB" smtClean="0"/>
          </a:p>
        </p:txBody>
      </p:sp>
      <p:sp>
        <p:nvSpPr>
          <p:cNvPr id="235524" name="Slide Number Placeholder 3"/>
          <p:cNvSpPr>
            <a:spLocks noGrp="1"/>
          </p:cNvSpPr>
          <p:nvPr>
            <p:ph type="sldNum" sz="quarter" idx="5"/>
          </p:nvPr>
        </p:nvSpPr>
        <p:spPr>
          <a:noFill/>
        </p:spPr>
        <p:txBody>
          <a:bodyPr/>
          <a:lstStyle/>
          <a:p>
            <a:fld id="{92BEEF77-568D-4C84-9873-A2B2DAB9E7D6}"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endParaRPr lang="en-GB" smtClean="0"/>
          </a:p>
        </p:txBody>
      </p:sp>
      <p:sp>
        <p:nvSpPr>
          <p:cNvPr id="236548" name="Slide Number Placeholder 3"/>
          <p:cNvSpPr>
            <a:spLocks noGrp="1"/>
          </p:cNvSpPr>
          <p:nvPr>
            <p:ph type="sldNum" sz="quarter" idx="5"/>
          </p:nvPr>
        </p:nvSpPr>
        <p:spPr>
          <a:noFill/>
        </p:spPr>
        <p:txBody>
          <a:bodyPr/>
          <a:lstStyle/>
          <a:p>
            <a:fld id="{1131928A-0B9F-4633-967F-860D77EE9BB5}"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F10F149C-83F8-4006-8083-DD9E2E2F7DD2}" type="slidenum">
              <a:rPr lang="en-US" smtClean="0"/>
              <a:pPr/>
              <a:t>70</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r>
              <a:rPr lang="en-GB" altLang="ja-JP" smtClean="0"/>
              <a:t>Development of scenarios for the United Nations Environment Programme’s (UNEP</a:t>
            </a:r>
            <a:r>
              <a:rPr lang="en-GB" altLang="ja-JP" u="sng" smtClean="0"/>
              <a:t>’s</a:t>
            </a:r>
            <a:r>
              <a:rPr lang="en-GB" altLang="ja-JP" smtClean="0"/>
              <a:t>) third Global Environmental Outlook (GEO-3) has been described in detail by Bakkes et al.</a:t>
            </a:r>
            <a:r>
              <a:rPr lang="en-GB" altLang="ja-JP" u="sng" smtClean="0"/>
              <a:t> and others</a:t>
            </a:r>
            <a:r>
              <a:rPr lang="en-GB" altLang="ja-JP" smtClean="0"/>
              <a:t> (2004). The scenarios were built on existing and ongoing exercises, in particular the work of the Global Scenario Group (Raskin et al.</a:t>
            </a:r>
            <a:r>
              <a:rPr lang="en-GB" altLang="ja-JP" u="sng" smtClean="0"/>
              <a:t>and others</a:t>
            </a:r>
            <a:r>
              <a:rPr lang="en-GB" altLang="ja-JP" smtClean="0"/>
              <a:t> 2002) and the Intergovernmental Panel on Climate Change (2000). A key aspect of the GEO-3 process was that, although global in extent, each scenario was developed at regional and sub-regional levels (using UNEP’s regions and sub-regions, see </a:t>
            </a:r>
            <a:r>
              <a:rPr lang="en-GB" altLang="ja-JP" smtClean="0">
                <a:hlinkClick r:id="rId3"/>
              </a:rPr>
              <a:t>http://www.unep.org/geo/region.htm</a:t>
            </a:r>
            <a:r>
              <a:rPr lang="en-GB" altLang="ja-JP" smtClean="0"/>
              <a:t>). The scenarios were to be developed using a holistic approach that included all aspects of sustainable development</a:t>
            </a:r>
            <a:r>
              <a:rPr lang="en-GB" altLang="ja-JP" u="sng" smtClean="0"/>
              <a:t>,</a:t>
            </a:r>
            <a:r>
              <a:rPr lang="en-GB" altLang="ja-JP" smtClean="0"/>
              <a:t> but offered an environmental window by emphasizing environmental descriptions and policies. The narratives included the current state and trends, drivers, a story line into the future</a:t>
            </a:r>
            <a:r>
              <a:rPr lang="en-GB" altLang="ja-JP" u="sng" smtClean="0"/>
              <a:t>,</a:t>
            </a:r>
            <a:r>
              <a:rPr lang="en-GB" altLang="ja-JP" smtClean="0"/>
              <a:t> and a vision of the future. The scenarios used a thirty</a:t>
            </a:r>
            <a:r>
              <a:rPr lang="en-GB" altLang="ja-JP" u="sng" smtClean="0"/>
              <a:t>30</a:t>
            </a:r>
            <a:r>
              <a:rPr lang="en-GB" altLang="ja-JP" smtClean="0"/>
              <a:t>-year time period (i.e., 2002-32). The categories of drivers were: demographic, economic, social, technological, environmental, cultural, and political drivers.</a:t>
            </a: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4EC93BA8-5720-4144-A641-752ED5FB5926}" type="slidenum">
              <a:rPr lang="en-US" smtClean="0"/>
              <a:pPr/>
              <a:t>72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2091990A-42EE-49AE-AB5C-BDC56AB44E8E}" type="slidenum">
              <a:rPr lang="en-US" smtClean="0"/>
              <a:pPr/>
              <a:t>73</a:t>
            </a:fld>
            <a:endParaRPr lang="en-US"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r>
              <a:rPr lang="en-GB" altLang="ja-JP" smtClean="0"/>
              <a:t>Development of scenarios for the United Nations Environment Programme’s (UNEP</a:t>
            </a:r>
            <a:r>
              <a:rPr lang="en-GB" altLang="ja-JP" u="sng" smtClean="0"/>
              <a:t>’s</a:t>
            </a:r>
            <a:r>
              <a:rPr lang="en-GB" altLang="ja-JP" smtClean="0"/>
              <a:t>) third Global Environmental Outlook (GEO-3) has been described in detail by Bakkes et al.</a:t>
            </a:r>
            <a:r>
              <a:rPr lang="en-GB" altLang="ja-JP" u="sng" smtClean="0"/>
              <a:t> and others</a:t>
            </a:r>
            <a:r>
              <a:rPr lang="en-GB" altLang="ja-JP" smtClean="0"/>
              <a:t> (2004). The scenarios were built on existing and ongoing exercises, in particular the work of the Global Scenario Group (Raskin et al.</a:t>
            </a:r>
            <a:r>
              <a:rPr lang="en-GB" altLang="ja-JP" u="sng" smtClean="0"/>
              <a:t>and others</a:t>
            </a:r>
            <a:r>
              <a:rPr lang="en-GB" altLang="ja-JP" smtClean="0"/>
              <a:t> 2002) and the Intergovernmental Panel on Climate Change (2000). A key aspect of the GEO-3 process was that, although global in extent, each scenario was developed at regional and sub-regional levels (using UNEP’s regions and sub-regions, see </a:t>
            </a:r>
            <a:r>
              <a:rPr lang="en-GB" altLang="ja-JP" smtClean="0">
                <a:hlinkClick r:id="rId3"/>
              </a:rPr>
              <a:t>http://www.unep.org/geo/region.htm</a:t>
            </a:r>
            <a:r>
              <a:rPr lang="en-GB" altLang="ja-JP" smtClean="0"/>
              <a:t>). The scenarios were to be developed using a holistic approach that included all aspects of sustainable development</a:t>
            </a:r>
            <a:r>
              <a:rPr lang="en-GB" altLang="ja-JP" u="sng" smtClean="0"/>
              <a:t>,</a:t>
            </a:r>
            <a:r>
              <a:rPr lang="en-GB" altLang="ja-JP" smtClean="0"/>
              <a:t> but offered an environmental window by emphasizing environmental descriptions and policies. The narratives included the current state and trends, drivers, a story line into the future</a:t>
            </a:r>
            <a:r>
              <a:rPr lang="en-GB" altLang="ja-JP" u="sng" smtClean="0"/>
              <a:t>,</a:t>
            </a:r>
            <a:r>
              <a:rPr lang="en-GB" altLang="ja-JP" smtClean="0"/>
              <a:t> and a vision of the future. The scenarios used a thirty</a:t>
            </a:r>
            <a:r>
              <a:rPr lang="en-GB" altLang="ja-JP" u="sng" smtClean="0"/>
              <a:t>30</a:t>
            </a:r>
            <a:r>
              <a:rPr lang="en-GB" altLang="ja-JP" smtClean="0"/>
              <a:t>-year time period (i.e., 2002-32). The categories of drivers were: demographic, economic, social, technological, environmental, cultural, and political drivers.</a:t>
            </a: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0E3F4FB6-E19D-4B82-AFE5-F233B22554DB}" type="slidenum">
              <a:rPr lang="en-US" smtClean="0"/>
              <a:pPr/>
              <a:t>74</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lnSpc>
                <a:spcPct val="80000"/>
              </a:lnSpc>
            </a:pPr>
            <a:r>
              <a:rPr lang="en-GB" altLang="ja-JP" sz="900" b="1" smtClean="0"/>
              <a:t>Markets First</a:t>
            </a:r>
            <a:r>
              <a:rPr lang="en-GB" altLang="ja-JP" sz="900" b="1" u="sng" smtClean="0"/>
              <a:t>. </a:t>
            </a:r>
            <a:r>
              <a:rPr lang="en-GB" altLang="ja-JP" sz="900" u="sng" smtClean="0"/>
              <a:t>This assumed that</a:t>
            </a:r>
            <a:r>
              <a:rPr lang="en-GB" altLang="ja-JP" sz="900" b="1" smtClean="0"/>
              <a:t> </a:t>
            </a:r>
            <a:r>
              <a:rPr lang="en-GB" altLang="ja-JP" sz="900" smtClean="0"/>
              <a:t>M</a:t>
            </a:r>
            <a:r>
              <a:rPr lang="en-GB" altLang="ja-JP" sz="900" u="sng" smtClean="0"/>
              <a:t>m</a:t>
            </a:r>
            <a:r>
              <a:rPr lang="en-GB" altLang="ja-JP" sz="900" smtClean="0"/>
              <a:t>ost of the world adopts the values and expectations that prevail in today’s industrialized countries. The wealth of nations and the optimal play of market forces dominate social and political agendas. Trust is placed in further globalization and liberalization to enhance corporate wealth, create new enterprises and employment opportunities, helping people and communities to afford to insure against (or pay to fix) social and environmental problems.</a:t>
            </a:r>
          </a:p>
          <a:p>
            <a:pPr eaLnBrk="1" hangingPunct="1">
              <a:lnSpc>
                <a:spcPct val="80000"/>
              </a:lnSpc>
            </a:pPr>
            <a:r>
              <a:rPr lang="en-GB" altLang="ja-JP" sz="900" smtClean="0"/>
              <a:t>Ethical investors, together with citizen and consumer groups, try to exercise growing corrective influence</a:t>
            </a:r>
            <a:r>
              <a:rPr lang="en-GB" altLang="ja-JP" sz="900" u="sng" smtClean="0"/>
              <a:t>,</a:t>
            </a:r>
            <a:r>
              <a:rPr lang="en-GB" altLang="ja-JP" sz="900" smtClean="0"/>
              <a:t> but are undermined by economic imperatives. The powers of state officials, planners and lawmakers to regulate society, economy and the environment continue to be overwhelmed by expanding demands.</a:t>
            </a:r>
            <a:endParaRPr lang="en-GB" altLang="ja-JP" sz="900" b="1" smtClean="0"/>
          </a:p>
          <a:p>
            <a:pPr eaLnBrk="1" hangingPunct="1">
              <a:lnSpc>
                <a:spcPct val="80000"/>
              </a:lnSpc>
            </a:pPr>
            <a:r>
              <a:rPr lang="en-GB" altLang="ja-JP" sz="900" b="1" smtClean="0"/>
              <a:t>Policy First</a:t>
            </a:r>
            <a:r>
              <a:rPr lang="en-GB" altLang="ja-JP" sz="900" b="1" u="sng" smtClean="0"/>
              <a:t>.</a:t>
            </a:r>
            <a:r>
              <a:rPr lang="en-GB" altLang="ja-JP" sz="900" b="1" smtClean="0"/>
              <a:t> </a:t>
            </a:r>
            <a:r>
              <a:rPr lang="en-GB" altLang="ja-JP" sz="900" smtClean="0"/>
              <a:t>Decisive initiatives are taken by governments in an attempt to reach specific social and environmental goals. A coordinated pro-environment and anti-poverty drive balances the momentum for economic development at any cost. Environmental and social costs and gains are factored into policy measures, regulatory frameworks and planning processes. All these are reinforced by fiscal levers and incentives</a:t>
            </a:r>
            <a:r>
              <a:rPr lang="en-GB" altLang="ja-JP" sz="900" u="sng" smtClean="0"/>
              <a:t>,</a:t>
            </a:r>
            <a:r>
              <a:rPr lang="en-GB" altLang="ja-JP" sz="900" smtClean="0"/>
              <a:t> such as carbon taxes and tax breaks.</a:t>
            </a:r>
          </a:p>
          <a:p>
            <a:pPr eaLnBrk="1" hangingPunct="1">
              <a:lnSpc>
                <a:spcPct val="80000"/>
              </a:lnSpc>
            </a:pPr>
            <a:r>
              <a:rPr lang="en-GB" altLang="ja-JP" sz="900" smtClean="0"/>
              <a:t>International ‘</a:t>
            </a:r>
            <a:r>
              <a:rPr lang="en-GB" altLang="ja-JP" sz="900" u="sng" smtClean="0"/>
              <a:t>“</a:t>
            </a:r>
            <a:r>
              <a:rPr lang="en-GB" altLang="ja-JP" sz="900" smtClean="0"/>
              <a:t>soft law’</a:t>
            </a:r>
            <a:r>
              <a:rPr lang="en-GB" altLang="ja-JP" sz="900" u="sng" smtClean="0"/>
              <a:t>”</a:t>
            </a:r>
            <a:r>
              <a:rPr lang="en-GB" altLang="ja-JP" sz="900" smtClean="0"/>
              <a:t> treaties and binding instruments affecting environment and development are integrated into unified blueprints</a:t>
            </a:r>
            <a:r>
              <a:rPr lang="en-GB" altLang="ja-JP" sz="900" u="sng" smtClean="0"/>
              <a:t>,</a:t>
            </a:r>
            <a:r>
              <a:rPr lang="en-GB" altLang="ja-JP" sz="900" smtClean="0"/>
              <a:t> and their status in law is upgraded. At the same time, fresh provision is made for open consultation processes to allow for regional and local variants.</a:t>
            </a:r>
            <a:endParaRPr lang="en-GB" altLang="ja-JP" sz="900" b="1" smtClean="0"/>
          </a:p>
          <a:p>
            <a:pPr eaLnBrk="1" hangingPunct="1">
              <a:lnSpc>
                <a:spcPct val="80000"/>
              </a:lnSpc>
            </a:pPr>
            <a:r>
              <a:rPr lang="en-GB" altLang="ja-JP" sz="900" b="1" smtClean="0"/>
              <a:t>Security First</a:t>
            </a:r>
            <a:r>
              <a:rPr lang="en-GB" altLang="ja-JP" sz="900" b="1" u="sng" smtClean="0"/>
              <a:t>.</a:t>
            </a:r>
            <a:r>
              <a:rPr lang="en-GB" altLang="ja-JP" sz="900" b="1" smtClean="0"/>
              <a:t> </a:t>
            </a:r>
            <a:r>
              <a:rPr lang="en-GB" altLang="ja-JP" sz="900" smtClean="0"/>
              <a:t>This scenario assumes a world of striking disparities</a:t>
            </a:r>
            <a:r>
              <a:rPr lang="en-GB" altLang="ja-JP" sz="900" u="sng" smtClean="0"/>
              <a:t>,</a:t>
            </a:r>
            <a:r>
              <a:rPr lang="en-GB" altLang="ja-JP" sz="900" smtClean="0"/>
              <a:t> where inequality and conflict prevail. Socio-economic and environmental stresses give rise to waves of protest and counteraction. As such, troubles become increasingly prevalent</a:t>
            </a:r>
            <a:r>
              <a:rPr lang="en-GB" altLang="ja-JP" sz="900" u="sng" smtClean="0"/>
              <a:t>. </a:t>
            </a:r>
            <a:r>
              <a:rPr lang="en-GB" altLang="ja-JP" sz="900" smtClean="0"/>
              <a:t>, t</a:t>
            </a:r>
            <a:r>
              <a:rPr lang="en-GB" altLang="ja-JP" sz="900" u="sng" smtClean="0"/>
              <a:t>T</a:t>
            </a:r>
            <a:r>
              <a:rPr lang="en-GB" altLang="ja-JP" sz="900" smtClean="0"/>
              <a:t>he more powerful and wealthy groups focus on self-protection, creating enclaves akin to the present </a:t>
            </a:r>
            <a:r>
              <a:rPr lang="en-GB" altLang="ja-JP" sz="900" u="sng" smtClean="0"/>
              <a:t>-</a:t>
            </a:r>
            <a:r>
              <a:rPr lang="en-GB" altLang="ja-JP" sz="900" smtClean="0"/>
              <a:t>day ‘</a:t>
            </a:r>
            <a:r>
              <a:rPr lang="en-GB" altLang="ja-JP" sz="900" u="sng" smtClean="0"/>
              <a:t>“</a:t>
            </a:r>
            <a:r>
              <a:rPr lang="en-GB" altLang="ja-JP" sz="900" smtClean="0"/>
              <a:t>gated communities’.</a:t>
            </a:r>
            <a:r>
              <a:rPr lang="en-GB" altLang="ja-JP" sz="900" u="sng" smtClean="0"/>
              <a:t>”</a:t>
            </a:r>
            <a:r>
              <a:rPr lang="en-GB" altLang="ja-JP" sz="900" smtClean="0"/>
              <a:t> Such islands of advantage provide a degree of enhanced security and economic benefits for dependent communities in their immediate surroundings</a:t>
            </a:r>
            <a:r>
              <a:rPr lang="en-GB" altLang="ja-JP" sz="900" u="sng" smtClean="0"/>
              <a:t>,</a:t>
            </a:r>
            <a:r>
              <a:rPr lang="en-GB" altLang="ja-JP" sz="900" smtClean="0"/>
              <a:t> but exclude the disadvantaged mass of outsiders. Welfare and regulatory services fall into disuse</a:t>
            </a:r>
            <a:r>
              <a:rPr lang="en-GB" altLang="ja-JP" sz="900" u="sng" smtClean="0"/>
              <a:t>,</a:t>
            </a:r>
            <a:r>
              <a:rPr lang="en-GB" altLang="ja-JP" sz="900" smtClean="0"/>
              <a:t> but markets continue to operate outside the walls.</a:t>
            </a:r>
            <a:endParaRPr lang="en-GB" altLang="ja-JP" sz="900" b="1" smtClean="0"/>
          </a:p>
          <a:p>
            <a:pPr eaLnBrk="1" hangingPunct="1">
              <a:lnSpc>
                <a:spcPct val="80000"/>
              </a:lnSpc>
            </a:pPr>
            <a:r>
              <a:rPr lang="en-GB" altLang="ja-JP" sz="900" b="1" smtClean="0"/>
              <a:t>Sustainability First</a:t>
            </a:r>
            <a:r>
              <a:rPr lang="en-GB" altLang="ja-JP" sz="900" b="1" u="sng" smtClean="0"/>
              <a:t>.</a:t>
            </a:r>
            <a:r>
              <a:rPr lang="en-GB" altLang="ja-JP" sz="900" b="1" smtClean="0"/>
              <a:t> </a:t>
            </a:r>
            <a:r>
              <a:rPr lang="en-GB" altLang="ja-JP" sz="900" smtClean="0"/>
              <a:t>A new environment and development paradigm emerges in response to the challenge of sustainability, supported by new, more equitable values and institutions. A more visionary state of affairs prevails, where radical shifts in the way people interact with one another and with the world around them stimulate and support sustainable policy measures and accountable corporate behaviour. </a:t>
            </a:r>
          </a:p>
          <a:p>
            <a:pPr eaLnBrk="1" hangingPunct="1">
              <a:lnSpc>
                <a:spcPct val="80000"/>
              </a:lnSpc>
            </a:pPr>
            <a:r>
              <a:rPr lang="en-GB" altLang="ja-JP" sz="900" smtClean="0"/>
              <a:t>There is much fuller collaboration between </a:t>
            </a:r>
            <a:r>
              <a:rPr lang="en-GB" altLang="ja-JP" sz="900" u="sng" smtClean="0"/>
              <a:t>among </a:t>
            </a:r>
            <a:r>
              <a:rPr lang="en-GB" altLang="ja-JP" sz="900" smtClean="0"/>
              <a:t>governments, citizens and other stakeholder groups in decision</a:t>
            </a:r>
            <a:r>
              <a:rPr lang="en-GB" altLang="ja-JP" sz="900" u="sng" smtClean="0"/>
              <a:t> </a:t>
            </a:r>
            <a:r>
              <a:rPr lang="en-GB" altLang="ja-JP" sz="900" smtClean="0"/>
              <a:t>-making on issues of close common concern. A consensus is reached on what needs to be done to satisfy basic needs and to realize personal goals without beggaring others or spoiling the outlook for posterity.</a:t>
            </a:r>
            <a:endParaRPr lang="en-US" sz="9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D19FB5E-0E76-43B4-A79A-0954197EC7B1}" type="slidenum">
              <a:rPr lang="en-US" smtClean="0"/>
              <a:pPr/>
              <a:t>75</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lnSpc>
                <a:spcPct val="90000"/>
              </a:lnSpc>
            </a:pPr>
            <a:r>
              <a:rPr lang="en-GB" altLang="ja-JP" sz="1000" b="1" smtClean="0"/>
              <a:t>Policy First</a:t>
            </a:r>
            <a:r>
              <a:rPr lang="en-GB" altLang="ja-JP" sz="1000" b="1" u="sng" smtClean="0"/>
              <a:t>.</a:t>
            </a:r>
            <a:r>
              <a:rPr lang="en-GB" altLang="ja-JP" sz="1000" b="1" smtClean="0"/>
              <a:t> </a:t>
            </a:r>
            <a:r>
              <a:rPr lang="en-GB" altLang="ja-JP" sz="1000" smtClean="0"/>
              <a:t>Decisive initiatives are taken by governments in an attempt to reach specific social and environmental goals. A coordinated pro-environment and anti-poverty drive balances the momentum for economic development at any cost. Environmental and social costs and gains are factored into policy measures, regulatory frameworks and planning processes. All these are reinforced by fiscal levers and incentives</a:t>
            </a:r>
            <a:r>
              <a:rPr lang="en-GB" altLang="ja-JP" sz="1000" u="sng" smtClean="0"/>
              <a:t>,</a:t>
            </a:r>
            <a:r>
              <a:rPr lang="en-GB" altLang="ja-JP" sz="1000" smtClean="0"/>
              <a:t> such as carbon taxes and tax breaks.</a:t>
            </a:r>
          </a:p>
          <a:p>
            <a:pPr eaLnBrk="1" hangingPunct="1">
              <a:lnSpc>
                <a:spcPct val="90000"/>
              </a:lnSpc>
            </a:pPr>
            <a:r>
              <a:rPr lang="en-GB" altLang="ja-JP" sz="1000" smtClean="0"/>
              <a:t>International ‘</a:t>
            </a:r>
            <a:r>
              <a:rPr lang="en-GB" altLang="ja-JP" sz="1000" u="sng" smtClean="0"/>
              <a:t>“</a:t>
            </a:r>
            <a:r>
              <a:rPr lang="en-GB" altLang="ja-JP" sz="1000" smtClean="0"/>
              <a:t>soft law’</a:t>
            </a:r>
            <a:r>
              <a:rPr lang="en-GB" altLang="ja-JP" sz="1000" u="sng" smtClean="0"/>
              <a:t>”</a:t>
            </a:r>
            <a:r>
              <a:rPr lang="en-GB" altLang="ja-JP" sz="1000" smtClean="0"/>
              <a:t> treaties and binding instruments affecting environment and development are integrated into unified blueprints</a:t>
            </a:r>
            <a:r>
              <a:rPr lang="en-GB" altLang="ja-JP" sz="1000" u="sng" smtClean="0"/>
              <a:t>,</a:t>
            </a:r>
            <a:r>
              <a:rPr lang="en-GB" altLang="ja-JP" sz="1000" smtClean="0"/>
              <a:t> and their status in law is upgraded. At the same time, fresh provision is made for open consultation processes to allow for regional and local variants.</a:t>
            </a:r>
            <a:endParaRPr lang="en-GB" altLang="ja-JP" sz="1000" b="1" smtClean="0"/>
          </a:p>
          <a:p>
            <a:pPr eaLnBrk="1" hangingPunct="1">
              <a:lnSpc>
                <a:spcPct val="90000"/>
              </a:lnSpc>
            </a:pPr>
            <a:r>
              <a:rPr lang="en-GB" altLang="ja-JP" sz="1000" b="1" smtClean="0"/>
              <a:t>Security First</a:t>
            </a:r>
            <a:r>
              <a:rPr lang="en-GB" altLang="ja-JP" sz="1000" b="1" u="sng" smtClean="0"/>
              <a:t>.</a:t>
            </a:r>
            <a:r>
              <a:rPr lang="en-GB" altLang="ja-JP" sz="1000" b="1" smtClean="0"/>
              <a:t> </a:t>
            </a:r>
            <a:r>
              <a:rPr lang="en-GB" altLang="ja-JP" sz="1000" smtClean="0"/>
              <a:t>This scenario assumes a world of striking disparities</a:t>
            </a:r>
            <a:r>
              <a:rPr lang="en-GB" altLang="ja-JP" sz="1000" u="sng" smtClean="0"/>
              <a:t>,</a:t>
            </a:r>
            <a:r>
              <a:rPr lang="en-GB" altLang="ja-JP" sz="1000" smtClean="0"/>
              <a:t> where inequality and conflict prevail. Socio-economic and environmental stresses give rise to waves of protest and counteraction. As such, troubles become increasingly prevalent</a:t>
            </a:r>
            <a:r>
              <a:rPr lang="en-GB" altLang="ja-JP" sz="1000" u="sng" smtClean="0"/>
              <a:t>. </a:t>
            </a:r>
            <a:r>
              <a:rPr lang="en-GB" altLang="ja-JP" sz="1000" smtClean="0"/>
              <a:t>, t</a:t>
            </a:r>
            <a:r>
              <a:rPr lang="en-GB" altLang="ja-JP" sz="1000" u="sng" smtClean="0"/>
              <a:t>T</a:t>
            </a:r>
            <a:r>
              <a:rPr lang="en-GB" altLang="ja-JP" sz="1000" smtClean="0"/>
              <a:t>he more powerful and wealthy groups focus on self-protection, creating enclaves akin to the present </a:t>
            </a:r>
            <a:r>
              <a:rPr lang="en-GB" altLang="ja-JP" sz="1000" u="sng" smtClean="0"/>
              <a:t>-</a:t>
            </a:r>
            <a:r>
              <a:rPr lang="en-GB" altLang="ja-JP" sz="1000" smtClean="0"/>
              <a:t>day ‘</a:t>
            </a:r>
            <a:r>
              <a:rPr lang="en-GB" altLang="ja-JP" sz="1000" u="sng" smtClean="0"/>
              <a:t>“</a:t>
            </a:r>
            <a:r>
              <a:rPr lang="en-GB" altLang="ja-JP" sz="1000" smtClean="0"/>
              <a:t>gated communities’.</a:t>
            </a:r>
            <a:r>
              <a:rPr lang="en-GB" altLang="ja-JP" sz="1000" u="sng" smtClean="0"/>
              <a:t>”</a:t>
            </a:r>
            <a:r>
              <a:rPr lang="en-GB" altLang="ja-JP" sz="1000" smtClean="0"/>
              <a:t> Such islands of advantage provide a degree of enhanced security and economic benefits for dependent communities in their immediate surroundings</a:t>
            </a:r>
            <a:r>
              <a:rPr lang="en-GB" altLang="ja-JP" sz="1000" u="sng" smtClean="0"/>
              <a:t>,</a:t>
            </a:r>
            <a:r>
              <a:rPr lang="en-GB" altLang="ja-JP" sz="1000" smtClean="0"/>
              <a:t> but exclude the disadvantaged mass of outsiders. Welfare and regulatory services fall into disuse</a:t>
            </a:r>
            <a:r>
              <a:rPr lang="en-GB" altLang="ja-JP" sz="1000" u="sng" smtClean="0"/>
              <a:t>,</a:t>
            </a:r>
            <a:r>
              <a:rPr lang="en-GB" altLang="ja-JP" sz="1000" smtClean="0"/>
              <a:t> but markets continue to operate outside the walls.</a:t>
            </a:r>
            <a:endParaRPr lang="en-GB" altLang="ja-JP" sz="1000" b="1" smtClean="0"/>
          </a:p>
          <a:p>
            <a:pPr eaLnBrk="1" hangingPunct="1">
              <a:lnSpc>
                <a:spcPct val="90000"/>
              </a:lnSpc>
            </a:pPr>
            <a:r>
              <a:rPr lang="en-GB" altLang="ja-JP" sz="1000" b="1" smtClean="0"/>
              <a:t>Sustainability First</a:t>
            </a:r>
            <a:r>
              <a:rPr lang="en-GB" altLang="ja-JP" sz="1000" b="1" u="sng" smtClean="0"/>
              <a:t>.</a:t>
            </a:r>
            <a:r>
              <a:rPr lang="en-GB" altLang="ja-JP" sz="1000" b="1" smtClean="0"/>
              <a:t> </a:t>
            </a:r>
            <a:r>
              <a:rPr lang="en-GB" altLang="ja-JP" sz="1000" smtClean="0"/>
              <a:t>A new environment and development paradigm emerges in response to the challenge of sustainability, supported by new, more equitable values and institutions. A more visionary state of affairs prevails, where radical shifts in the way people interact with one another and with the world around them stimulate and support sustainable policy measures and accountable corporate behaviour. </a:t>
            </a:r>
          </a:p>
          <a:p>
            <a:pPr eaLnBrk="1" hangingPunct="1">
              <a:lnSpc>
                <a:spcPct val="90000"/>
              </a:lnSpc>
            </a:pPr>
            <a:r>
              <a:rPr lang="en-GB" altLang="ja-JP" sz="1000" smtClean="0"/>
              <a:t>There is much fuller collaboration between </a:t>
            </a:r>
            <a:r>
              <a:rPr lang="en-GB" altLang="ja-JP" sz="1000" u="sng" smtClean="0"/>
              <a:t>among </a:t>
            </a:r>
            <a:r>
              <a:rPr lang="en-GB" altLang="ja-JP" sz="1000" smtClean="0"/>
              <a:t>governments, citizens and other stakeholder groups in decision</a:t>
            </a:r>
            <a:r>
              <a:rPr lang="en-GB" altLang="ja-JP" sz="1000" u="sng" smtClean="0"/>
              <a:t> </a:t>
            </a:r>
            <a:r>
              <a:rPr lang="en-GB" altLang="ja-JP" sz="1000" smtClean="0"/>
              <a:t>-making on issues of close common concern. A consensus is reached on what needs to be done to satisfy basic needs and to realize personal goals without beggaring others or spoiling the outlook for posterity.</a:t>
            </a:r>
            <a:endParaRPr lang="en-US" sz="1000" smtClean="0"/>
          </a:p>
          <a:p>
            <a:pPr eaLnBrk="1" hangingPunct="1">
              <a:lnSpc>
                <a:spcPct val="90000"/>
              </a:lnSpc>
            </a:pPr>
            <a:endParaRPr lang="en-US" sz="10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88E6325B-CF16-4344-A7CD-798A7D6F77C4}" type="slidenum">
              <a:rPr lang="en-US" smtClean="0"/>
              <a:pPr/>
              <a:t>76</a:t>
            </a:fld>
            <a:endParaRPr 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r>
              <a:rPr lang="en-GB" altLang="ja-JP" b="1" smtClean="0"/>
              <a:t>Security First</a:t>
            </a:r>
            <a:r>
              <a:rPr lang="en-GB" altLang="ja-JP" b="1" u="sng" smtClean="0"/>
              <a:t>.</a:t>
            </a:r>
            <a:r>
              <a:rPr lang="en-GB" altLang="ja-JP" b="1" smtClean="0"/>
              <a:t> </a:t>
            </a:r>
            <a:r>
              <a:rPr lang="en-GB" altLang="ja-JP" smtClean="0"/>
              <a:t>This scenario assumes a world of striking disparities</a:t>
            </a:r>
            <a:r>
              <a:rPr lang="en-GB" altLang="ja-JP" u="sng" smtClean="0"/>
              <a:t>,</a:t>
            </a:r>
            <a:r>
              <a:rPr lang="en-GB" altLang="ja-JP" smtClean="0"/>
              <a:t> where inequality and conflict prevail. Socio-economic and environmental stresses give rise to waves of protest and counteraction. As such, troubles become increasingly prevalent</a:t>
            </a:r>
            <a:r>
              <a:rPr lang="en-GB" altLang="ja-JP" u="sng" smtClean="0"/>
              <a:t>. </a:t>
            </a:r>
            <a:r>
              <a:rPr lang="en-GB" altLang="ja-JP" smtClean="0"/>
              <a:t>, t</a:t>
            </a:r>
            <a:r>
              <a:rPr lang="en-GB" altLang="ja-JP" u="sng" smtClean="0"/>
              <a:t>T</a:t>
            </a:r>
            <a:r>
              <a:rPr lang="en-GB" altLang="ja-JP" smtClean="0"/>
              <a:t>he more powerful and wealthy groups focus on self-protection, creating enclaves akin to the present </a:t>
            </a:r>
            <a:r>
              <a:rPr lang="en-GB" altLang="ja-JP" u="sng" smtClean="0"/>
              <a:t>-</a:t>
            </a:r>
            <a:r>
              <a:rPr lang="en-GB" altLang="ja-JP" smtClean="0"/>
              <a:t>day ‘</a:t>
            </a:r>
            <a:r>
              <a:rPr lang="en-GB" altLang="ja-JP" u="sng" smtClean="0"/>
              <a:t>“</a:t>
            </a:r>
            <a:r>
              <a:rPr lang="en-GB" altLang="ja-JP" smtClean="0"/>
              <a:t>gated communities’.</a:t>
            </a:r>
            <a:r>
              <a:rPr lang="en-GB" altLang="ja-JP" u="sng" smtClean="0"/>
              <a:t>”</a:t>
            </a:r>
            <a:r>
              <a:rPr lang="en-GB" altLang="ja-JP" smtClean="0"/>
              <a:t> Such islands of advantage provide a degree of enhanced security and economic benefits for dependent communities in their immediate surroundings</a:t>
            </a:r>
            <a:r>
              <a:rPr lang="en-GB" altLang="ja-JP" u="sng" smtClean="0"/>
              <a:t>,</a:t>
            </a:r>
            <a:r>
              <a:rPr lang="en-GB" altLang="ja-JP" smtClean="0"/>
              <a:t> but exclude the disadvantaged mass of outsiders. Welfare and regulatory services fall into disuse</a:t>
            </a:r>
            <a:r>
              <a:rPr lang="en-GB" altLang="ja-JP" u="sng" smtClean="0"/>
              <a:t>,</a:t>
            </a:r>
            <a:r>
              <a:rPr lang="en-GB" altLang="ja-JP" smtClean="0"/>
              <a:t> but markets continue to operate outside the walls.</a:t>
            </a:r>
            <a:endParaRPr lang="en-GB" altLang="ja-JP" b="1" smtClean="0"/>
          </a:p>
          <a:p>
            <a:pPr eaLnBrk="1" hangingPunct="1"/>
            <a:r>
              <a:rPr lang="en-GB" altLang="ja-JP" b="1" smtClean="0"/>
              <a:t>Sustainability First</a:t>
            </a:r>
            <a:r>
              <a:rPr lang="en-GB" altLang="ja-JP" b="1" u="sng" smtClean="0"/>
              <a:t>.</a:t>
            </a:r>
            <a:r>
              <a:rPr lang="en-GB" altLang="ja-JP" b="1" smtClean="0"/>
              <a:t> </a:t>
            </a:r>
            <a:r>
              <a:rPr lang="en-GB" altLang="ja-JP" smtClean="0"/>
              <a:t>A new environment and development paradigm emerges in response to the challenge of sustainability, supported by new, more equitable values and institutions. A more visionary state of affairs prevails, where radical shifts in the way people interact with one another and with the world around them stimulate and support sustainable policy measures and accountable corporate behaviour. </a:t>
            </a:r>
          </a:p>
          <a:p>
            <a:pPr eaLnBrk="1" hangingPunct="1"/>
            <a:r>
              <a:rPr lang="en-GB" altLang="ja-JP" smtClean="0"/>
              <a:t>There is much fuller collaboration between </a:t>
            </a:r>
            <a:r>
              <a:rPr lang="en-GB" altLang="ja-JP" u="sng" smtClean="0"/>
              <a:t>among </a:t>
            </a:r>
            <a:r>
              <a:rPr lang="en-GB" altLang="ja-JP" smtClean="0"/>
              <a:t>governments, citizens and other stakeholder groups in decision</a:t>
            </a:r>
            <a:r>
              <a:rPr lang="en-GB" altLang="ja-JP" u="sng" smtClean="0"/>
              <a:t> </a:t>
            </a:r>
            <a:r>
              <a:rPr lang="en-GB" altLang="ja-JP" smtClean="0"/>
              <a:t>-making on issues of close common concern. A consensus is reached on what needs to be done to satisfy basic needs and to realize personal goals without beggaring others or spoiling the outlook for posterity.</a:t>
            </a:r>
            <a:endParaRPr lang="en-US" smtClean="0"/>
          </a:p>
          <a:p>
            <a:pPr eaLnBrk="1" hangingPunct="1"/>
            <a:endParaRPr lang="en-US" smtClean="0"/>
          </a:p>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0356C1DD-C8E5-4847-82E6-46079A5C6AE7}" type="slidenum">
              <a:rPr lang="en-US" smtClean="0"/>
              <a:pPr/>
              <a:t>77</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r>
              <a:rPr lang="en-GB" altLang="ja-JP" b="1" smtClean="0"/>
              <a:t>Sustainability First</a:t>
            </a:r>
            <a:r>
              <a:rPr lang="en-GB" altLang="ja-JP" b="1" u="sng" smtClean="0"/>
              <a:t>.</a:t>
            </a:r>
            <a:r>
              <a:rPr lang="en-GB" altLang="ja-JP" b="1" smtClean="0"/>
              <a:t> </a:t>
            </a:r>
            <a:r>
              <a:rPr lang="en-GB" altLang="ja-JP" smtClean="0"/>
              <a:t>A new environment and development paradigm emerges in response to the challenge of sustainability, supported by new, more equitable values and institutions. A more visionary state of affairs prevails, where radical shifts in the way people interact with one another and with the world around them stimulate and support sustainable policy measures and accountable corporate behaviour. </a:t>
            </a:r>
          </a:p>
          <a:p>
            <a:pPr eaLnBrk="1" hangingPunct="1"/>
            <a:r>
              <a:rPr lang="en-GB" altLang="ja-JP" smtClean="0"/>
              <a:t>There is much fuller collaboration between </a:t>
            </a:r>
            <a:r>
              <a:rPr lang="en-GB" altLang="ja-JP" u="sng" smtClean="0"/>
              <a:t>among </a:t>
            </a:r>
            <a:r>
              <a:rPr lang="en-GB" altLang="ja-JP" smtClean="0"/>
              <a:t>governments, citizens and other stakeholder groups in decision</a:t>
            </a:r>
            <a:r>
              <a:rPr lang="en-GB" altLang="ja-JP" u="sng" smtClean="0"/>
              <a:t> </a:t>
            </a:r>
            <a:r>
              <a:rPr lang="en-GB" altLang="ja-JP" smtClean="0"/>
              <a:t>-making on issues of close common concern. A consensus is reached on what needs to be done to satisfy basic needs and to realize personal goals without beggaring others or spoiling the outlook for posterity.</a:t>
            </a: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990139CC-B0EA-4D83-8928-D7897FEBFCDC}" type="slidenum">
              <a:rPr lang="en-US" smtClean="0"/>
              <a:pPr/>
              <a:t>78</a:t>
            </a:fld>
            <a:endParaRPr 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5147BFEF-71CE-4653-B21D-9BDFBE96C315}" type="slidenum">
              <a:rPr lang="en-US" smtClean="0"/>
              <a:pPr/>
              <a:t>7</a:t>
            </a:fld>
            <a:endParaRPr lang="en-US" smtClean="0"/>
          </a:p>
        </p:txBody>
      </p:sp>
      <p:sp>
        <p:nvSpPr>
          <p:cNvPr id="181251" name="Rectangle 2"/>
          <p:cNvSpPr>
            <a:spLocks noGrp="1" noRot="1" noChangeAspect="1" noChangeArrowheads="1" noTextEdit="1"/>
          </p:cNvSpPr>
          <p:nvPr>
            <p:ph type="sldImg"/>
          </p:nvPr>
        </p:nvSpPr>
        <p:spPr>
          <a:xfrm>
            <a:off x="1139825" y="688975"/>
            <a:ext cx="4579938" cy="3435350"/>
          </a:xfrm>
          <a:ln/>
        </p:spPr>
      </p:sp>
      <p:sp>
        <p:nvSpPr>
          <p:cNvPr id="181252" name="Rectangle 3"/>
          <p:cNvSpPr>
            <a:spLocks noGrp="1" noChangeArrowheads="1"/>
          </p:cNvSpPr>
          <p:nvPr>
            <p:ph type="body" idx="1"/>
          </p:nvPr>
        </p:nvSpPr>
        <p:spPr>
          <a:xfrm>
            <a:off x="914400" y="4354513"/>
            <a:ext cx="5029200" cy="4119562"/>
          </a:xfrm>
          <a:noFill/>
          <a:ln/>
        </p:spPr>
        <p:txBody>
          <a:bodyPr/>
          <a:lstStyle/>
          <a:p>
            <a:pPr eaLnBrk="1" hangingPunct="1"/>
            <a:endParaRPr lang="en-GB"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endParaRPr lang="en-GB" smtClean="0"/>
          </a:p>
        </p:txBody>
      </p:sp>
      <p:sp>
        <p:nvSpPr>
          <p:cNvPr id="245764" name="Slide Number Placeholder 3"/>
          <p:cNvSpPr>
            <a:spLocks noGrp="1"/>
          </p:cNvSpPr>
          <p:nvPr>
            <p:ph type="sldNum" sz="quarter" idx="5"/>
          </p:nvPr>
        </p:nvSpPr>
        <p:spPr>
          <a:noFill/>
        </p:spPr>
        <p:txBody>
          <a:bodyPr/>
          <a:lstStyle/>
          <a:p>
            <a:fld id="{A9DC1C76-87A7-48C3-A486-6D2B7E3CE9C3}" type="slidenum">
              <a:rPr lang="en-US" smtClean="0"/>
              <a:pPr/>
              <a:t>79</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9F25E854-E89B-487D-B226-54D1BD78E60D}" type="slidenum">
              <a:rPr lang="en-US" smtClean="0"/>
              <a:pPr/>
              <a:t>80</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CD281A1-F206-489F-8600-B3B42E7704BD}" type="slidenum">
              <a:rPr lang="en-US" smtClean="0"/>
              <a:pPr/>
              <a:t>81</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r>
              <a:rPr lang="en-US" altLang="ja-JP" smtClean="0"/>
              <a:t>The first theme addresses the </a:t>
            </a:r>
            <a:r>
              <a:rPr lang="en-US" altLang="ja-JP" b="1" smtClean="0"/>
              <a:t>objectives</a:t>
            </a:r>
            <a:r>
              <a:rPr lang="en-US" altLang="ja-JP" smtClean="0"/>
              <a:t> of a scenario analysis as well as subsequent demands on design of the scenario development process. On one end of the spectrum is the goal of exploration. This might include awareness raising, stimulation of creative thinking, and gaining insight into the way societal processes influence one another. In such an exercise, the process is often as important as the product</a:t>
            </a:r>
            <a:r>
              <a:rPr lang="en-US" altLang="ja-JP" u="sng" smtClean="0"/>
              <a:t> </a:t>
            </a:r>
            <a:r>
              <a:rPr lang="en-US" altLang="ja-JP" smtClean="0"/>
              <a:t>; the product (i.e., the scenario or set of scenarios), which may even be discarded at the end of the process. At the other end of the spectrum is the goal of direct decision support. In this case, scenarios might propose concrete strategic options. Decision-support scenario exercises often contain value-laden combinations of scenarios that are described as desirable, middle-of-the-road and undesirable. The two types of project goals often are combined: exploratory scenarios are developed first, after which new scenarios are developed by zooming in on aspects relevant to strategy development.</a:t>
            </a:r>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B9F8686E-11AA-443E-AF53-3623E3BD1FA4}" type="slidenum">
              <a:rPr lang="en-US" smtClean="0"/>
              <a:pPr/>
              <a:t>82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r>
              <a:rPr lang="en-US" altLang="ja-JP" b="1" smtClean="0"/>
              <a:t>Process design</a:t>
            </a:r>
            <a:r>
              <a:rPr lang="en-US" altLang="ja-JP" smtClean="0"/>
              <a:t>, the second overarching theme, focuses on how scenarios are produced. It addresses aspects such as the degree of quantitative and qualitative data used, or the choice among stakeholder workshops, expert interviews, and desk research. On one end of the spectrum, there is the intuitive approach, which considers scenario development as an art form</a:t>
            </a:r>
            <a:r>
              <a:rPr lang="en-US" altLang="ja-JP" u="sng" smtClean="0"/>
              <a:t>,</a:t>
            </a:r>
            <a:r>
              <a:rPr lang="en-US" altLang="ja-JP" smtClean="0"/>
              <a:t> and leans heavily on qualitative knowledge and insights. Creative techniques</a:t>
            </a:r>
            <a:r>
              <a:rPr lang="en-US" altLang="ja-JP" u="sng" smtClean="0"/>
              <a:t>,</a:t>
            </a:r>
            <a:r>
              <a:rPr lang="en-US" altLang="ja-JP" smtClean="0"/>
              <a:t> such as development of stories or storylines or collages of pictures</a:t>
            </a:r>
            <a:r>
              <a:rPr lang="en-US" altLang="ja-JP" u="sng" smtClean="0"/>
              <a:t>,</a:t>
            </a:r>
            <a:r>
              <a:rPr lang="en-US" altLang="ja-JP" smtClean="0"/>
              <a:t> are typical intuitive approaches to scenario analysis. Interactive group sessions with a diversity of participants are often central to storyline development. At the other end of the spectrum is the technical approach. Contrary to the intuitive approach, the technical school regards scenario development primarily as a rational and analytical exercise. This technical school tends to work from quantified knowledge</a:t>
            </a:r>
            <a:r>
              <a:rPr lang="en-US" altLang="ja-JP" u="sng" smtClean="0"/>
              <a:t>,</a:t>
            </a:r>
            <a:r>
              <a:rPr lang="en-US" altLang="ja-JP" smtClean="0"/>
              <a:t> and often relies on computer models in developing scenarios. As noted previously, b</a:t>
            </a:r>
            <a:r>
              <a:rPr lang="en-US" altLang="ja-JP" u="sng" smtClean="0"/>
              <a:t>B</a:t>
            </a:r>
            <a:r>
              <a:rPr lang="en-US" altLang="ja-JP" smtClean="0"/>
              <a:t>oth approaches have their strengths and a number of recent studies have worked to combine the two approaches (see e.g.</a:t>
            </a:r>
            <a:r>
              <a:rPr lang="en-US" altLang="ja-JP" u="sng" smtClean="0"/>
              <a:t>,</a:t>
            </a:r>
            <a:r>
              <a:rPr lang="en-US" altLang="ja-JP" smtClean="0"/>
              <a:t> UNEP 2002, IPCC 2000, and Rijsberman 2000).</a:t>
            </a:r>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9F7B8E7C-9D48-488A-BFF2-B98B00CBDF2B}" type="slidenum">
              <a:rPr lang="en-US" smtClean="0"/>
              <a:pPr/>
              <a:t>83</a:t>
            </a:fld>
            <a:endParaRPr lang="en-US"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r>
              <a:rPr lang="en-US" altLang="ja-JP" smtClean="0"/>
              <a:t>The third theme, </a:t>
            </a:r>
            <a:r>
              <a:rPr lang="en-US" altLang="ja-JP" b="1" smtClean="0"/>
              <a:t>scenario content</a:t>
            </a:r>
            <a:r>
              <a:rPr lang="en-US" altLang="ja-JP" smtClean="0"/>
              <a:t> </a:t>
            </a:r>
            <a:r>
              <a:rPr lang="en-US" altLang="ja-JP" u="sng" smtClean="0"/>
              <a:t>, </a:t>
            </a:r>
            <a:r>
              <a:rPr lang="en-US" altLang="ja-JP" smtClean="0"/>
              <a:t>focuses on the composition of the scenarios. It focuses on the nature of variables and dynamics in a scenario</a:t>
            </a:r>
            <a:r>
              <a:rPr lang="en-US" altLang="ja-JP" u="sng" smtClean="0"/>
              <a:t>,</a:t>
            </a:r>
            <a:r>
              <a:rPr lang="en-US" altLang="ja-JP" smtClean="0"/>
              <a:t> and how they interconnect. With regard to scenario content, we distinguish between complex and simple scenarios. A multitude of interpretations of the term complex exists. Here, a complex scenario is one that is composed of an intricate web of causally related, interwoven, and elaborately arranged variables and dynamics. Complex scenarios manifest alternative patterns of development consisting of a series of action-reaction mechanisms. They often draw on a broad range of actors, factors, and sectors, and use multiple temporal or spatial scales. In contrast, simple scenarios are more limited in scope. A simple scenario might focus on a single topic, considering only the immediate or first-order effects of changes in the external environment. Simple scenarios may also limit themselves to extrapolation of trends. The term </a:t>
            </a:r>
            <a:r>
              <a:rPr lang="en-US" altLang="ja-JP" u="sng" smtClean="0"/>
              <a:t>“</a:t>
            </a:r>
            <a:r>
              <a:rPr lang="en-US" altLang="ja-JP" smtClean="0"/>
              <a:t>simple</a:t>
            </a:r>
            <a:r>
              <a:rPr lang="en-US" altLang="ja-JP" u="sng" smtClean="0"/>
              <a:t>”</a:t>
            </a:r>
            <a:r>
              <a:rPr lang="en-US" altLang="ja-JP" smtClean="0"/>
              <a:t> is not meant to indicate poor quality. An exercise with a narrow focus or a short-term perspective may not require the relatively lengthy and demanding investment of developing complex scenarios, which can be a benefit in many other circumstances. Furthermore, a simple scenario can be more effective in communicating its message than a complex scenario.</a:t>
            </a:r>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261E2D1D-5CF5-4E81-A34B-4E7204F17D0C}" type="slidenum">
              <a:rPr lang="en-US" smtClean="0"/>
              <a:pPr/>
              <a:t>84</a:t>
            </a:fld>
            <a:endParaRPr lang="en-US"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0444FDF3-464F-4C09-BB71-545DD2FE686C}" type="slidenum">
              <a:rPr lang="en-US" smtClean="0"/>
              <a:pPr/>
              <a:t>85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r>
              <a:rPr lang="en-US" altLang="ja-JP" i="1" smtClean="0"/>
              <a:t>Are there existing policies you wish to explore as part of the scenario exercise?</a:t>
            </a:r>
            <a:r>
              <a:rPr lang="en-US" altLang="ja-JP" smtClean="0"/>
              <a:t/>
            </a:r>
            <a:br>
              <a:rPr lang="en-US" altLang="ja-JP" smtClean="0"/>
            </a:br>
            <a:r>
              <a:rPr lang="en-US" altLang="ja-JP" smtClean="0"/>
              <a:t>A standard use of scenario analysis is to compare the feasibility, effectiveness, and broader impacts of alternative policies (or combinations thereof), e.g., taxes vis-à-vis tradable permits on certain pollutants. This </a:t>
            </a:r>
            <a:r>
              <a:rPr lang="en-GB" altLang="ja-JP" smtClean="0"/>
              <a:t>can be done by assessing scenarios that differ only with respect to the absence or inclusion of the policies of interest. Remembering the basic uncertainties that underlie the use of scenarios, the robustness of existing policies can be assessed by exploring their feasibility, effectiveness and broader impacts across a range of scenarios that differ with respect to other significant factors.</a:t>
            </a:r>
            <a:br>
              <a:rPr lang="en-GB" altLang="ja-JP" smtClean="0"/>
            </a:br>
            <a:r>
              <a:rPr lang="en-GB" altLang="ja-JP" smtClean="0"/>
              <a:t/>
            </a:r>
            <a:br>
              <a:rPr lang="en-GB" altLang="ja-JP" smtClean="0"/>
            </a:br>
            <a:r>
              <a:rPr lang="en-US" altLang="ja-JP" smtClean="0"/>
              <a:t>If there are no relevant, existing policies, then one purpose of the scenario exercise should be the identification of policy options. Even where they do exist, the exercise can, of course, be useful for expanding the set of policy options for consideration.</a:t>
            </a:r>
            <a:br>
              <a:rPr lang="en-US" altLang="ja-JP" smtClean="0"/>
            </a:br>
            <a:endParaRPr lang="en-US" altLang="ja-JP" smtClean="0"/>
          </a:p>
          <a:p>
            <a:pPr eaLnBrk="1" hangingPunct="1"/>
            <a:r>
              <a:rPr lang="en-US" altLang="ja-JP" i="1" smtClean="0"/>
              <a:t>Is there a preconceived end vision, or at least some aspects of a vision, i.e., specific targets?</a:t>
            </a:r>
            <a:r>
              <a:rPr lang="en-US" altLang="ja-JP" smtClean="0"/>
              <a:t/>
            </a:r>
            <a:br>
              <a:rPr lang="en-US" altLang="ja-JP" smtClean="0"/>
            </a:br>
            <a:r>
              <a:rPr lang="en-US" altLang="ja-JP" smtClean="0"/>
              <a:t>In many cases, a scenario exercise is used to explore the feasibility and broader implications, e.g., tradeoffs, of meeting a specific target, e.g., an 80 per cent reduction in CO2 emissions by 2050. If the vision is used to define the scenarios, i.e., the range of scenarios to be explored is restricted to only those for which the target is achieved, the exercise takes on the character of a standard back cast. At a minimum, the presence of a preconceived end vision implies that there are at least some metrics against which a scenario and its policies can be evaluated as being “successful.” </a:t>
            </a:r>
            <a:br>
              <a:rPr lang="en-US" altLang="ja-JP" smtClean="0"/>
            </a:br>
            <a:r>
              <a:rPr lang="en-US" altLang="ja-JP" smtClean="0"/>
              <a:t/>
            </a:r>
            <a:br>
              <a:rPr lang="en-US" altLang="ja-JP" smtClean="0"/>
            </a:br>
            <a:r>
              <a:rPr lang="en-US" altLang="ja-JP" smtClean="0"/>
              <a:t>In the absence of any preconceived vision, the question of how to evaluate a scenario and the impacts of policies, in particular any definition of “success,” is less clear. There will almost certainly be metrics that can be used for this purpose. Even where clear targets do exist, these other metrics are important for evaluating the broader implications of achieving the targets.</a:t>
            </a:r>
            <a:br>
              <a:rPr lang="en-US" altLang="ja-JP" smtClean="0"/>
            </a:br>
            <a:endParaRPr lang="en-US" altLang="ja-JP" smtClean="0"/>
          </a:p>
          <a:p>
            <a:pPr eaLnBrk="1" hangingPunct="1"/>
            <a:r>
              <a:rPr lang="en-US" altLang="ja-JP" i="1" smtClean="0"/>
              <a:t>Are the effects of a policy of such magnitude that they would fundamentally alter the basic structure of the scenario?</a:t>
            </a:r>
            <a:r>
              <a:rPr lang="en-US" altLang="ja-JP" smtClean="0"/>
              <a:t/>
            </a:r>
            <a:br>
              <a:rPr lang="en-US" altLang="ja-JP" smtClean="0"/>
            </a:br>
            <a:r>
              <a:rPr lang="en-US" altLang="ja-JP" smtClean="0"/>
              <a:t>Depending on how the scenario is defined and the perspective of the person using them, policies can be seen as essentially determining the scenario or as merely affecting some aspects of it. For example, if a scenario is defined by the international trade in agricultural commodities, a group like the WTO or some larger countries could conceive of policies that will alter the overall level and terms of this trade. Small countries and individual producers, on the other hand, are more likely to take these as given. In the latter case, the policy question to be asked can be phrased as, “What can we do to cope best with the set of possible situations we might face?” In the former, a more relevant question would be, “What could we do to create a particular situation?”</a:t>
            </a:r>
          </a:p>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C86ADDD4-49AE-450E-8141-2A5CAD36148B}" type="slidenum">
              <a:rPr lang="en-US" smtClean="0"/>
              <a:pPr/>
              <a:t>86</a:t>
            </a:fld>
            <a:endParaRPr lang="en-US"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r>
              <a:rPr lang="en-US" altLang="ja-JP" i="1" smtClean="0"/>
              <a:t>Are there existing policies you wish to explore as part of the scenario exercise?</a:t>
            </a:r>
            <a:r>
              <a:rPr lang="en-US" altLang="ja-JP" smtClean="0"/>
              <a:t/>
            </a:r>
            <a:br>
              <a:rPr lang="en-US" altLang="ja-JP" smtClean="0"/>
            </a:br>
            <a:r>
              <a:rPr lang="en-US" altLang="ja-JP" smtClean="0"/>
              <a:t>A standard use of scenario analysis is to compare the feasibility, effectiveness, and broader impacts of alternative policies (or combinations thereof), e.g., taxes vis-à-vis tradable permits on certain pollutants. This </a:t>
            </a:r>
            <a:r>
              <a:rPr lang="en-GB" altLang="ja-JP" smtClean="0"/>
              <a:t>can be done by assessing scenarios that differ only with respect to the absence or inclusion of the policies of interest. Remembering the basic uncertainties that underlie the use of scenarios, the robustness of existing policies can be assessed by exploring their feasibility, effectiveness and broader impacts across a range of scenarios that differ with respect to other significant factors.</a:t>
            </a:r>
            <a:br>
              <a:rPr lang="en-GB" altLang="ja-JP" smtClean="0"/>
            </a:br>
            <a:r>
              <a:rPr lang="en-GB" altLang="ja-JP" smtClean="0"/>
              <a:t/>
            </a:r>
            <a:br>
              <a:rPr lang="en-GB" altLang="ja-JP" smtClean="0"/>
            </a:br>
            <a:r>
              <a:rPr lang="en-US" altLang="ja-JP" smtClean="0"/>
              <a:t>If there are no relevant, existing policies, then one purpose of the scenario exercise should be the identification of policy options. Even where they do exist, the exercise can, of course, be useful for expanding the set of policy options for consideration.</a:t>
            </a:r>
            <a:br>
              <a:rPr lang="en-US" altLang="ja-JP" smtClean="0"/>
            </a:br>
            <a:endParaRPr lang="en-US" altLang="ja-JP" smtClean="0"/>
          </a:p>
          <a:p>
            <a:pPr eaLnBrk="1" hangingPunct="1"/>
            <a:r>
              <a:rPr lang="en-US" altLang="ja-JP" i="1" smtClean="0"/>
              <a:t>Is there a preconceived end vision, or at least some aspects of a vision, i.e., specific targets?</a:t>
            </a:r>
            <a:r>
              <a:rPr lang="en-US" altLang="ja-JP" smtClean="0"/>
              <a:t/>
            </a:r>
            <a:br>
              <a:rPr lang="en-US" altLang="ja-JP" smtClean="0"/>
            </a:br>
            <a:r>
              <a:rPr lang="en-US" altLang="ja-JP" smtClean="0"/>
              <a:t>In many cases, a scenario exercise is used to explore the feasibility and broader implications, e.g., tradeoffs, of meeting a specific target, e.g., an 80 per cent reduction in CO2 emissions by 2050. If the vision is used to define the scenarios, i.e., the range of scenarios to be explored is restricted to only those for which the target is achieved, the exercise takes on the character of a standard back cast. At a minimum, the presence of a preconceived end vision implies that there are at least some metrics against which a scenario and its policies can be evaluated as being “successful.” </a:t>
            </a:r>
            <a:br>
              <a:rPr lang="en-US" altLang="ja-JP" smtClean="0"/>
            </a:br>
            <a:r>
              <a:rPr lang="en-US" altLang="ja-JP" smtClean="0"/>
              <a:t/>
            </a:r>
            <a:br>
              <a:rPr lang="en-US" altLang="ja-JP" smtClean="0"/>
            </a:br>
            <a:r>
              <a:rPr lang="en-US" altLang="ja-JP" smtClean="0"/>
              <a:t>In the absence of any preconceived vision, the question of how to evaluate a scenario and the impacts of policies, in particular any definition of “success,” is less clear. There will almost certainly be metrics that can be used for this purpose. Even where clear targets do exist, these other metrics are important for evaluating the broader implications of achieving the targets.</a:t>
            </a:r>
            <a:br>
              <a:rPr lang="en-US" altLang="ja-JP" smtClean="0"/>
            </a:br>
            <a:endParaRPr lang="en-US" altLang="ja-JP" smtClean="0"/>
          </a:p>
          <a:p>
            <a:pPr eaLnBrk="1" hangingPunct="1"/>
            <a:r>
              <a:rPr lang="en-US" altLang="ja-JP" i="1" smtClean="0"/>
              <a:t>Are the effects of a policy of such magnitude that they would fundamentally alter the basic structure of the scenario?</a:t>
            </a:r>
            <a:r>
              <a:rPr lang="en-US" altLang="ja-JP" smtClean="0"/>
              <a:t/>
            </a:r>
            <a:br>
              <a:rPr lang="en-US" altLang="ja-JP" smtClean="0"/>
            </a:br>
            <a:r>
              <a:rPr lang="en-US" altLang="ja-JP" smtClean="0"/>
              <a:t>Depending on how the scenario is defined and the perspective of the person using them, policies can be seen as essentially determining the scenario or as merely affecting some aspects of it. For example, if a scenario is defined by the international trade in agricultural commodities, a group like the WTO or some larger countries could conceive of policies that will alter the overall level and terms of this trade. Small countries and individual producers, on the other hand, are more likely to take these as given. In the latter case, the policy question to be asked can be phrased as, “What can we do to cope best with the set of possible situations we might face?” In the former, a more relevant question would be, “What could we do to create a particular situation?”</a:t>
            </a:r>
          </a:p>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A1EDE405-0D82-4B62-A327-01382E28F530}" type="slidenum">
              <a:rPr lang="en-US" smtClean="0"/>
              <a:pPr/>
              <a:t>87</a:t>
            </a:fld>
            <a:endParaRPr lang="en-US" smtClean="0"/>
          </a:p>
        </p:txBody>
      </p:sp>
      <p:sp>
        <p:nvSpPr>
          <p:cNvPr id="253955" name="Rectangle 2"/>
          <p:cNvSpPr>
            <a:spLocks noGrp="1" noRot="1" noChangeAspect="1" noChangeArrowheads="1" noTextEdit="1"/>
          </p:cNvSpPr>
          <p:nvPr>
            <p:ph type="sldImg"/>
          </p:nvPr>
        </p:nvSpPr>
        <p:spPr>
          <a:xfrm>
            <a:off x="1139825" y="688975"/>
            <a:ext cx="4578350" cy="3433763"/>
          </a:xfrm>
          <a:ln/>
        </p:spPr>
      </p:sp>
      <p:sp>
        <p:nvSpPr>
          <p:cNvPr id="253956" name="Rectangle 3"/>
          <p:cNvSpPr>
            <a:spLocks noGrp="1" noChangeArrowheads="1"/>
          </p:cNvSpPr>
          <p:nvPr>
            <p:ph type="body" idx="1"/>
          </p:nvPr>
        </p:nvSpPr>
        <p:spPr>
          <a:xfrm>
            <a:off x="914400" y="4352925"/>
            <a:ext cx="5029200" cy="4121150"/>
          </a:xfrm>
          <a:noFill/>
          <a:ln/>
        </p:spPr>
        <p:txBody>
          <a:bodyPr/>
          <a:lstStyle/>
          <a:p>
            <a:pPr eaLnBrk="1" hangingPunct="1"/>
            <a:r>
              <a:rPr lang="en-US" smtClean="0">
                <a:cs typeface="Times New Roman" pitchFamily="18" charset="0"/>
              </a:rPr>
              <a:t>Some scenarios look forward – they are called “forecasts”. They describe how future conditions might develop from current conditions and driving forces.  Typical so-called “business-as-usual” projections are forecasts.  They generally focus on the continuation of current trends and relationships into the future.  But scenarios that predict breakdowns and crises are also forecasts, where the analysts project the breakdown of continuity and the structural integrity of the system.</a:t>
            </a:r>
          </a:p>
          <a:p>
            <a:pPr eaLnBrk="1" hangingPunct="1"/>
            <a:r>
              <a:rPr lang="en-US" smtClean="0">
                <a:cs typeface="Times New Roman" pitchFamily="18" charset="0"/>
              </a:rPr>
              <a:t>Others scenarios are called “backcasts”.  They differ from forecasts by beginning with an image of the future.  They then seek to identify plausible development pathways for getting there.  Backcasts are very useful to sustainable development studies.  With backcasts we can ask: Where do we want to go? And: How do we get there? For example, in a water sustainability study we might imagine the future of a water basin where there is investment in water infrastructure, more efficient use and water allocation rules that balance between different users and environmental requirements.  Then, we might explore the changes of polices, values and technologies that could get us from here to there.</a:t>
            </a:r>
            <a:endParaRPr lang="en-US" smtClean="0"/>
          </a:p>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49BA4F27-D71D-4A8F-AB75-72E9DD6B4DEA}" type="slidenum">
              <a:rPr lang="en-US" smtClean="0"/>
              <a:pPr/>
              <a:t>88</a:t>
            </a:fld>
            <a:endParaRPr lang="en-US" smtClean="0"/>
          </a:p>
        </p:txBody>
      </p:sp>
      <p:sp>
        <p:nvSpPr>
          <p:cNvPr id="254979" name="Rectangle 2"/>
          <p:cNvSpPr>
            <a:spLocks noGrp="1" noRot="1" noChangeAspect="1" noChangeArrowheads="1" noTextEdit="1"/>
          </p:cNvSpPr>
          <p:nvPr>
            <p:ph type="sldImg"/>
          </p:nvPr>
        </p:nvSpPr>
        <p:spPr>
          <a:xfrm>
            <a:off x="1139825" y="688975"/>
            <a:ext cx="4578350" cy="3433763"/>
          </a:xfrm>
          <a:ln/>
        </p:spPr>
      </p:sp>
      <p:sp>
        <p:nvSpPr>
          <p:cNvPr id="254980" name="Rectangle 3"/>
          <p:cNvSpPr>
            <a:spLocks noGrp="1" noChangeArrowheads="1"/>
          </p:cNvSpPr>
          <p:nvPr>
            <p:ph type="body" idx="1"/>
          </p:nvPr>
        </p:nvSpPr>
        <p:spPr>
          <a:xfrm>
            <a:off x="914400" y="4352925"/>
            <a:ext cx="5029200" cy="412115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B8E896A2-148D-4E22-B2CC-982151D0E315}" type="slidenum">
              <a:rPr lang="en-US" smtClean="0"/>
              <a:pPr/>
              <a:t>8</a:t>
            </a:fld>
            <a:endParaRPr lang="en-US" smtClean="0"/>
          </a:p>
        </p:txBody>
      </p:sp>
      <p:sp>
        <p:nvSpPr>
          <p:cNvPr id="182275" name="Rectangle 2"/>
          <p:cNvSpPr>
            <a:spLocks noGrp="1" noRot="1" noChangeAspect="1" noChangeArrowheads="1" noTextEdit="1"/>
          </p:cNvSpPr>
          <p:nvPr>
            <p:ph type="sldImg"/>
          </p:nvPr>
        </p:nvSpPr>
        <p:spPr>
          <a:xfrm>
            <a:off x="1139825" y="688975"/>
            <a:ext cx="4579938" cy="3435350"/>
          </a:xfrm>
          <a:ln/>
        </p:spPr>
      </p:sp>
      <p:sp>
        <p:nvSpPr>
          <p:cNvPr id="182276" name="Rectangle 3"/>
          <p:cNvSpPr>
            <a:spLocks noGrp="1" noChangeArrowheads="1"/>
          </p:cNvSpPr>
          <p:nvPr>
            <p:ph type="body" idx="1"/>
          </p:nvPr>
        </p:nvSpPr>
        <p:spPr>
          <a:xfrm>
            <a:off x="914400" y="4354513"/>
            <a:ext cx="5029200" cy="4119562"/>
          </a:xfrm>
          <a:noFill/>
          <a:ln/>
        </p:spPr>
        <p:txBody>
          <a:bodyPr/>
          <a:lstStyle/>
          <a:p>
            <a:pPr eaLnBrk="1" hangingPunct="1"/>
            <a:r>
              <a:rPr lang="en-US" smtClean="0"/>
              <a:t>But, of course, the future is highly uncertain.  There are three types of uncertainty:</a:t>
            </a:r>
          </a:p>
          <a:p>
            <a:pPr eaLnBrk="1" hangingPunct="1">
              <a:buFontTx/>
              <a:buChar char="•"/>
            </a:pPr>
            <a:r>
              <a:rPr lang="en-US" smtClean="0"/>
              <a:t>Ignorance – our understanding of current conditions and the forces causing change is far from complete. </a:t>
            </a:r>
          </a:p>
          <a:p>
            <a:pPr eaLnBrk="1" hangingPunct="1">
              <a:buFontTx/>
              <a:buChar char="•"/>
            </a:pPr>
            <a:r>
              <a:rPr lang="en-US" smtClean="0"/>
              <a:t>Surprise - </a:t>
            </a:r>
            <a:r>
              <a:rPr lang="en-US" smtClean="0">
                <a:cs typeface="Times New Roman" pitchFamily="18" charset="0"/>
              </a:rPr>
              <a:t>the possibility for unexpected events and novel behavior of physical and social systems introduces additional uncertainty. </a:t>
            </a:r>
          </a:p>
          <a:p>
            <a:pPr eaLnBrk="1" hangingPunct="1">
              <a:buFontTx/>
              <a:buChar char="•"/>
            </a:pPr>
            <a:r>
              <a:rPr lang="en-US" smtClean="0">
                <a:cs typeface="Times New Roman" pitchFamily="18" charset="0"/>
              </a:rPr>
              <a:t>Volition - the future is subject to human choices that have not yet been made, indeed, choices that can be influenced by the very process of studying the future. </a:t>
            </a:r>
          </a:p>
          <a:p>
            <a:pPr eaLnBrk="1" hangingPunct="1">
              <a:buFontTx/>
              <a:buChar char="•"/>
            </a:pPr>
            <a:endParaRPr lang="en-US" smtClean="0">
              <a:cs typeface="Times New Roman" pitchFamily="18" charset="0"/>
            </a:endParaRPr>
          </a:p>
          <a:p>
            <a:pPr eaLnBrk="1" hangingPunct="1"/>
            <a:r>
              <a:rPr lang="en-GB" smtClean="0"/>
              <a:t>In looking into the future, Berkhout and Hertin (p.39) [5] argue that it “needs to be thought of as being emergent and only partially knowable.” Our uncertainty in knowing the future in general and, more specifically, the impacts of response options stems from three distinct types of indeterminacy: </a:t>
            </a:r>
            <a:r>
              <a:rPr lang="en-GB" i="1" smtClean="0"/>
              <a:t>ignorance</a:t>
            </a:r>
            <a:r>
              <a:rPr lang="en-GB" smtClean="0"/>
              <a:t>, </a:t>
            </a:r>
            <a:r>
              <a:rPr lang="en-GB" i="1" smtClean="0"/>
              <a:t>surprise</a:t>
            </a:r>
            <a:r>
              <a:rPr lang="en-GB" smtClean="0"/>
              <a:t> and </a:t>
            </a:r>
            <a:r>
              <a:rPr lang="en-GB" i="1" smtClean="0"/>
              <a:t>volition</a:t>
            </a:r>
            <a:r>
              <a:rPr lang="en-GB" smtClean="0"/>
              <a:t>. </a:t>
            </a:r>
            <a:r>
              <a:rPr lang="en-GB" i="1" smtClean="0"/>
              <a:t>Ignorance</a:t>
            </a:r>
            <a:r>
              <a:rPr lang="en-GB" smtClean="0"/>
              <a:t> refers to limits of scientific knowledge on current conditions and dynamics and is thus closely related to what have been defined as model, calibration, prediction, and projection uncertainty. It implies that even if socio-ecological systems were deterministic in principle, we could only really know their future behaviour within certain bounds. This is of particular concern for systems exhibiting chaotic behaviour, where even slight changes in initial conditions can lead to dramatically different outcomes. Uncertainty due to Ignorance is further compounded by </a:t>
            </a:r>
            <a:r>
              <a:rPr lang="en-GB" i="1" smtClean="0"/>
              <a:t>Surprise</a:t>
            </a:r>
            <a:r>
              <a:rPr lang="en-GB" smtClean="0"/>
              <a:t>, the uncertainty due to the inherent indeterminism of complex systems, which can exhibit emergent phenomena and structural shifts.</a:t>
            </a:r>
          </a:p>
          <a:p>
            <a:pPr eaLnBrk="1" hangingPunct="1"/>
            <a:r>
              <a:rPr lang="en-GB" smtClean="0"/>
              <a:t>Finally, </a:t>
            </a:r>
            <a:r>
              <a:rPr lang="en-GB" i="1" smtClean="0"/>
              <a:t>Volition</a:t>
            </a:r>
            <a:r>
              <a:rPr lang="en-GB" smtClean="0"/>
              <a:t> refers to the uncertainty that is introduced when human actors are internal to the system under study. Berkhout highlights the fact that because of conscious choice, the assumption of continuity made in the natural sciences is not applicable to social systems, implying that novelty and discontinuity are normal features of these systems. This compounds the types of uncertainty noted above, but is also a key aspect of what was referred to as contextual uncertainty. Moreover, the very process of ruminating on the future can influence these choices. Through this reflexivity, people work either to create the future they desire or to avoid that which they find objectionable.</a:t>
            </a:r>
            <a:r>
              <a:rPr lang="en-US" smtClean="0"/>
              <a:t> </a:t>
            </a:r>
          </a:p>
          <a:p>
            <a:pPr eaLnBrk="1" hangingPunct="1"/>
            <a:endParaRPr lang="en-US" smtClean="0"/>
          </a:p>
          <a:p>
            <a:pPr eaLnBrk="1" hangingPunct="1"/>
            <a:r>
              <a:rPr lang="en-US" smtClean="0"/>
              <a:t>Link to Marjolein’s discussion of uncertainty.</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p:spPr>
        <p:txBody>
          <a:bodyPr/>
          <a:lstStyle/>
          <a:p>
            <a:endParaRPr lang="en-GB" smtClean="0"/>
          </a:p>
        </p:txBody>
      </p:sp>
      <p:sp>
        <p:nvSpPr>
          <p:cNvPr id="256004" name="Slide Number Placeholder 3"/>
          <p:cNvSpPr>
            <a:spLocks noGrp="1"/>
          </p:cNvSpPr>
          <p:nvPr>
            <p:ph type="sldNum" sz="quarter" idx="5"/>
          </p:nvPr>
        </p:nvSpPr>
        <p:spPr>
          <a:noFill/>
        </p:spPr>
        <p:txBody>
          <a:bodyPr/>
          <a:lstStyle/>
          <a:p>
            <a:fld id="{D0A4AE2F-A9C0-4A93-AF0A-F0147E50B2B6}" type="slidenum">
              <a:rPr lang="en-US" smtClean="0"/>
              <a:pPr/>
              <a:t>89</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p:spPr>
        <p:txBody>
          <a:bodyPr/>
          <a:lstStyle/>
          <a:p>
            <a:endParaRPr lang="en-GB" smtClean="0"/>
          </a:p>
        </p:txBody>
      </p:sp>
      <p:sp>
        <p:nvSpPr>
          <p:cNvPr id="257028" name="Slide Number Placeholder 3"/>
          <p:cNvSpPr>
            <a:spLocks noGrp="1"/>
          </p:cNvSpPr>
          <p:nvPr>
            <p:ph type="sldNum" sz="quarter" idx="5"/>
          </p:nvPr>
        </p:nvSpPr>
        <p:spPr>
          <a:noFill/>
        </p:spPr>
        <p:txBody>
          <a:bodyPr/>
          <a:lstStyle/>
          <a:p>
            <a:fld id="{847833B1-7A33-4B8E-906E-F40D1674D4CF}" type="slidenum">
              <a:rPr lang="en-US" smtClean="0"/>
              <a:pPr/>
              <a:t>96</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7E1411D7-91D5-4B68-84CE-D6A9D8A310DF}" type="slidenum">
              <a:rPr lang="en-US" smtClean="0"/>
              <a:pPr/>
              <a:t>98</a:t>
            </a:fld>
            <a:endParaRPr lang="en-US" smtClean="0"/>
          </a:p>
        </p:txBody>
      </p:sp>
      <p:sp>
        <p:nvSpPr>
          <p:cNvPr id="258051" name="Rectangle 2"/>
          <p:cNvSpPr>
            <a:spLocks noGrp="1" noRot="1" noChangeAspect="1" noChangeArrowheads="1" noTextEdit="1"/>
          </p:cNvSpPr>
          <p:nvPr>
            <p:ph type="sldImg"/>
          </p:nvPr>
        </p:nvSpPr>
        <p:spPr>
          <a:xfrm>
            <a:off x="1141413" y="687388"/>
            <a:ext cx="4579937" cy="3435350"/>
          </a:xfrm>
          <a:ln/>
        </p:spPr>
      </p:sp>
      <p:sp>
        <p:nvSpPr>
          <p:cNvPr id="258052" name="Rectangle 3"/>
          <p:cNvSpPr>
            <a:spLocks noGrp="1" noChangeArrowheads="1"/>
          </p:cNvSpPr>
          <p:nvPr>
            <p:ph type="body" idx="1"/>
          </p:nvPr>
        </p:nvSpPr>
        <p:spPr>
          <a:xfrm>
            <a:off x="914400" y="4351338"/>
            <a:ext cx="5029200" cy="4124325"/>
          </a:xfrm>
          <a:noFill/>
          <a:ln/>
        </p:spPr>
        <p:txBody>
          <a:bodyPr lIns="91421" tIns="45711" rIns="91421" bIns="45711"/>
          <a:lstStyle/>
          <a:p>
            <a:pPr eaLnBrk="1" hangingPunct="1"/>
            <a:r>
              <a:rPr lang="en-US" smtClean="0"/>
              <a:t>The GEO scenarios were elaborated in a number of steps.  The boundaries of the scenarios were set: the spatial boundary was defined by the regional structure, the thematic boundaries were defined by the emphasis on the environment and the connections to development, and the temporal boundaries were defined by the 30 year time horizon.  Key dimensions included population, economic growth, equity, poverty, and numerous environmental and resource indicators.  For those of you who are mathematically inclined, you can think of these key dimensions as forming an abstract multi-dimensional space – scenarios can be represented as different trajectories through this space.  Describing the current situation for each region was a key factor in elaborating the scenarios.  This included the historic context (as I mentioned earlier the report provides a 30 year retrospective from 1972), a description of important polices and institutions affecting the state of the environment, and analyses of current environmental conditions. Then, the important driving forces were introduced.  Critical uncertainties were identified; these include major environmental and social tensions that, depending on how they are resolved, could significantly alter the future course of events. Narratives were developed that give the plot of the scenario story, and communicate effectively to a wide audience.  The scenario story and the quantitative analysis lead to different images of the future.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7C4EED8E-1C36-4F6A-8055-450C5CFE2C32}" type="slidenum">
              <a:rPr lang="en-US" smtClean="0"/>
              <a:pPr/>
              <a:t>100</a:t>
            </a:fld>
            <a:endParaRPr 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908ADAF5-D665-4691-A063-FC0328B13E2C}" type="slidenum">
              <a:rPr lang="en-US" smtClean="0"/>
              <a:pPr/>
              <a:t>101</a:t>
            </a:fld>
            <a:endParaRPr lang="en-US"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C87CBEA8-BA17-4339-83D7-282E96EFFDA4}" type="slidenum">
              <a:rPr lang="en-US" smtClean="0"/>
              <a:pPr/>
              <a:t>106</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A4816520-C2B9-4BDD-BA65-3526BEBDD55D}" type="slidenum">
              <a:rPr lang="en-US" smtClean="0"/>
              <a:pPr/>
              <a:t>110</a:t>
            </a:fld>
            <a:endParaRPr lang="en-US"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1B57E8C2-8996-4B30-91FA-41D3432FB0D4}" type="slidenum">
              <a:rPr lang="en-US" smtClean="0"/>
              <a:pPr/>
              <a:t>112</a:t>
            </a:fld>
            <a:endParaRPr 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9891CCC6-AFA6-4EDB-8BFF-33630948D249}" type="slidenum">
              <a:rPr lang="en-US" smtClean="0"/>
              <a:pPr/>
              <a:t>113</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marL="228600" indent="-228600" eaLnBrk="1" hangingPunct="1"/>
            <a:endParaRPr lang="es-E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78F95872-7BBF-4054-89F9-38636486E79D}" type="slidenum">
              <a:rPr lang="en-US" smtClean="0"/>
              <a:pPr/>
              <a:t>114</a:t>
            </a:fld>
            <a:endParaRPr lang="en-US"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A11CBCBC-74DA-449E-AD72-CCCAF002276B}" type="slidenum">
              <a:rPr lang="en-US" smtClean="0"/>
              <a:pPr/>
              <a:t>9</a:t>
            </a:fld>
            <a:endParaRPr lang="en-US" smtClean="0"/>
          </a:p>
        </p:txBody>
      </p:sp>
      <p:sp>
        <p:nvSpPr>
          <p:cNvPr id="183299" name="Rectangle 2"/>
          <p:cNvSpPr>
            <a:spLocks noGrp="1" noRot="1" noChangeAspect="1" noChangeArrowheads="1" noTextEdit="1"/>
          </p:cNvSpPr>
          <p:nvPr>
            <p:ph type="sldImg"/>
          </p:nvPr>
        </p:nvSpPr>
        <p:spPr>
          <a:xfrm>
            <a:off x="1217613" y="534988"/>
            <a:ext cx="4579937" cy="3435350"/>
          </a:xfrm>
          <a:ln/>
        </p:spPr>
      </p:sp>
      <p:sp>
        <p:nvSpPr>
          <p:cNvPr id="183300" name="Rectangle 3"/>
          <p:cNvSpPr>
            <a:spLocks noGrp="1" noChangeArrowheads="1"/>
          </p:cNvSpPr>
          <p:nvPr>
            <p:ph type="body" idx="1"/>
          </p:nvPr>
        </p:nvSpPr>
        <p:spPr>
          <a:xfrm>
            <a:off x="914400" y="4354513"/>
            <a:ext cx="5029200" cy="4119562"/>
          </a:xfrm>
          <a:noFill/>
          <a:ln/>
        </p:spPr>
        <p:txBody>
          <a:bodyPr/>
          <a:lstStyle/>
          <a:p>
            <a:pPr eaLnBrk="1" hangingPunct="1"/>
            <a:r>
              <a:rPr lang="en-US" smtClean="0"/>
              <a:t>Link to factors, actors, and sectors concept.</a:t>
            </a:r>
          </a:p>
          <a:p>
            <a:pPr eaLnBrk="1" hangingPunct="1"/>
            <a:r>
              <a:rPr lang="en-US" smtClean="0"/>
              <a:t>Consistent means no obvious errors of logic.</a:t>
            </a:r>
          </a:p>
          <a:p>
            <a:pPr eaLnBrk="1" hangingPunct="1"/>
            <a:r>
              <a:rPr lang="en-US" smtClean="0"/>
              <a:t>Coherent means fits together as an organic whole.</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5E89B058-297F-4ED6-8550-1C0FD2337D5F}" type="slidenum">
              <a:rPr lang="en-US" smtClean="0"/>
              <a:pPr/>
              <a:t>115</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78617ECB-55EB-43A6-B81D-56F5B2D0E803}" type="slidenum">
              <a:rPr lang="en-US" smtClean="0"/>
              <a:pPr/>
              <a:t>116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marL="228600" indent="-228600" eaLnBrk="1" hangingPunct="1"/>
            <a:r>
              <a:rPr lang="en-US" altLang="ja-JP" smtClean="0"/>
              <a:t>Consider each driver in turn</a:t>
            </a:r>
            <a:r>
              <a:rPr lang="en-US" altLang="ja-JP" u="sng" smtClean="0"/>
              <a:t>,</a:t>
            </a:r>
            <a:r>
              <a:rPr lang="en-US" altLang="ja-JP" smtClean="0"/>
              <a:t> and recall the range of possible ways it could evolve.</a:t>
            </a:r>
          </a:p>
          <a:p>
            <a:pPr marL="228600" indent="-228600" eaLnBrk="1" hangingPunct="1"/>
            <a:r>
              <a:rPr lang="en-US" altLang="ja-JP" smtClean="0"/>
              <a:t>Consider the degree of uncertainty in </a:t>
            </a:r>
            <a:r>
              <a:rPr lang="en-US" altLang="ja-JP" u="sng" smtClean="0"/>
              <a:t>each </a:t>
            </a:r>
            <a:r>
              <a:rPr lang="en-US" altLang="ja-JP" smtClean="0"/>
              <a:t>this driver. How much variation is there in the range of possible ways it could evolve? Is there a great deal of uncertainty, or relatively little?</a:t>
            </a:r>
          </a:p>
          <a:p>
            <a:pPr marL="228600" indent="-228600" eaLnBrk="1" hangingPunct="1"/>
            <a:r>
              <a:rPr lang="en-US" altLang="ja-JP" smtClean="0"/>
              <a:t>Consider the relative impact/importance of </a:t>
            </a:r>
            <a:r>
              <a:rPr lang="en-US" altLang="ja-JP" u="sng" smtClean="0"/>
              <a:t>each </a:t>
            </a:r>
            <a:r>
              <a:rPr lang="en-US" altLang="ja-JP" smtClean="0"/>
              <a:t>this driver into the future. Does the way that it evolves make a major difference in the overall vision for the future, or does it make a relatively minor difference? </a:t>
            </a:r>
          </a:p>
          <a:p>
            <a:pPr marL="228600" indent="-228600" eaLnBrk="1" hangingPunct="1"/>
            <a:r>
              <a:rPr lang="en-US" altLang="ja-JP" smtClean="0"/>
              <a:t>Plot </a:t>
            </a:r>
            <a:r>
              <a:rPr lang="en-US" altLang="ja-JP" u="sng" smtClean="0"/>
              <a:t>each </a:t>
            </a:r>
            <a:r>
              <a:rPr lang="en-US" altLang="ja-JP" smtClean="0"/>
              <a:t>the driver on the chart of impact/importance versus uncertainty. (In Figure 8, each circle represents a particular driver.</a:t>
            </a:r>
            <a:r>
              <a:rPr lang="en-US" altLang="ja-JP" u="sng" smtClean="0"/>
              <a:t>)</a:t>
            </a:r>
            <a:r>
              <a:rPr lang="en-US" altLang="ja-JP" smtClean="0"/>
              <a:t> The farther to the right, the greater the uncertainty in how that driver could develop. The farther upward, the more significant is the impact of that driver. </a:t>
            </a:r>
          </a:p>
          <a:p>
            <a:pPr marL="228600" indent="-228600" eaLnBrk="1" hangingPunct="1"/>
            <a:r>
              <a:rPr lang="en-US" altLang="ja-JP" smtClean="0"/>
              <a:t>Identify the two or three drivers that are highest impact and highest uncertainty. (In Figure 8, the two drivers that have the combination of the highest importance and highest uncertainty are labeled CU1 and CU2.)</a:t>
            </a:r>
          </a:p>
          <a:p>
            <a:pPr marL="228600" indent="-228600" eaLnBrk="1" hangingPunct="1"/>
            <a:endParaRPr lang="es-E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BACA6D8A-03ED-48E4-B806-E6C0937F0C88}" type="slidenum">
              <a:rPr lang="en-US" smtClean="0"/>
              <a:pPr/>
              <a:t>117</a:t>
            </a:fld>
            <a:endParaRPr lang="en-US"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336A275B-0F45-4966-ACF2-AB9829003C89}" type="slidenum">
              <a:rPr lang="en-US" smtClean="0"/>
              <a:pPr/>
              <a:t>118</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marL="228600" indent="-228600" eaLnBrk="1" hangingPunct="1"/>
            <a:r>
              <a:rPr lang="en-US" altLang="ja-JP" smtClean="0"/>
              <a:t>Consider each driver in turn</a:t>
            </a:r>
            <a:r>
              <a:rPr lang="en-US" altLang="ja-JP" u="sng" smtClean="0"/>
              <a:t>,</a:t>
            </a:r>
            <a:r>
              <a:rPr lang="en-US" altLang="ja-JP" smtClean="0"/>
              <a:t> and recall the range of possible ways it could evolve.</a:t>
            </a:r>
          </a:p>
          <a:p>
            <a:pPr marL="228600" indent="-228600" eaLnBrk="1" hangingPunct="1"/>
            <a:r>
              <a:rPr lang="en-US" altLang="ja-JP" smtClean="0"/>
              <a:t>Consider the degree of uncertainty in </a:t>
            </a:r>
            <a:r>
              <a:rPr lang="en-US" altLang="ja-JP" u="sng" smtClean="0"/>
              <a:t>each </a:t>
            </a:r>
            <a:r>
              <a:rPr lang="en-US" altLang="ja-JP" smtClean="0"/>
              <a:t>this driver. How much variation is there in the range of possible ways it could evolve? Is there a great deal of uncertainty, or relatively little?</a:t>
            </a:r>
          </a:p>
          <a:p>
            <a:pPr marL="228600" indent="-228600" eaLnBrk="1" hangingPunct="1"/>
            <a:r>
              <a:rPr lang="en-US" altLang="ja-JP" smtClean="0"/>
              <a:t>Consider the relative impact/importance of </a:t>
            </a:r>
            <a:r>
              <a:rPr lang="en-US" altLang="ja-JP" u="sng" smtClean="0"/>
              <a:t>each </a:t>
            </a:r>
            <a:r>
              <a:rPr lang="en-US" altLang="ja-JP" smtClean="0"/>
              <a:t>this driver into the future. Does the way that it evolves make a major difference in the overall vision for the future, or does it make a relatively minor difference? </a:t>
            </a:r>
          </a:p>
          <a:p>
            <a:pPr marL="228600" indent="-228600" eaLnBrk="1" hangingPunct="1"/>
            <a:r>
              <a:rPr lang="en-US" altLang="ja-JP" smtClean="0"/>
              <a:t>Plot </a:t>
            </a:r>
            <a:r>
              <a:rPr lang="en-US" altLang="ja-JP" u="sng" smtClean="0"/>
              <a:t>each </a:t>
            </a:r>
            <a:r>
              <a:rPr lang="en-US" altLang="ja-JP" smtClean="0"/>
              <a:t>the driver on the chart of impact/importance versus uncertainty. (In Figure 8, each circle represents a particular driver.</a:t>
            </a:r>
            <a:r>
              <a:rPr lang="en-US" altLang="ja-JP" u="sng" smtClean="0"/>
              <a:t>)</a:t>
            </a:r>
            <a:r>
              <a:rPr lang="en-US" altLang="ja-JP" smtClean="0"/>
              <a:t> The farther to the right, the greater the uncertainty in how that driver could develop. The farther upward, the more significant is the impact of that driver. </a:t>
            </a:r>
          </a:p>
          <a:p>
            <a:pPr marL="228600" indent="-228600" eaLnBrk="1" hangingPunct="1"/>
            <a:r>
              <a:rPr lang="en-US" altLang="ja-JP" smtClean="0"/>
              <a:t>Identify the two or three drivers that are highest impact and highest uncertainty. (In Figure 8, the two drivers that have the combination of the highest importance and highest uncertainty are labeled CU1 and CU2.)</a:t>
            </a:r>
          </a:p>
          <a:p>
            <a:pPr marL="228600" indent="-228600" eaLnBrk="1" hangingPunct="1"/>
            <a:endParaRPr lang="es-E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467D7FD1-4589-4116-9500-7A2EE16B7D3B}" type="slidenum">
              <a:rPr lang="en-US" smtClean="0"/>
              <a:pPr/>
              <a:t>119</a:t>
            </a:fld>
            <a:endParaRPr lang="en-US" smtClean="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AC3F3BDB-D1AA-49AF-9116-312125D7C6C7}" type="slidenum">
              <a:rPr lang="en-US" smtClean="0"/>
              <a:pPr/>
              <a:t>120</a:t>
            </a:fld>
            <a:endParaRPr lang="en-US"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1286337A-625D-400E-BA73-BE4FFA286C8D}" type="slidenum">
              <a:rPr lang="en-US" smtClean="0"/>
              <a:pPr/>
              <a:t>121</a:t>
            </a:fld>
            <a:endParaRPr lang="en-US"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7E4D0969-470F-48B4-90AD-811DEB4A7821}" type="slidenum">
              <a:rPr lang="en-US" smtClean="0"/>
              <a:pPr/>
              <a:t>122</a:t>
            </a:fld>
            <a:endParaRPr lang="en-US"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95301BE5-9E01-4D0A-A237-ECBDB255195D}" type="slidenum">
              <a:rPr lang="en-US" smtClean="0"/>
              <a:pPr/>
              <a:t>123</a:t>
            </a:fld>
            <a:endParaRPr lang="en-US" smtClean="0"/>
          </a:p>
        </p:txBody>
      </p:sp>
      <p:sp>
        <p:nvSpPr>
          <p:cNvPr id="274435" name="Rectangle 2"/>
          <p:cNvSpPr>
            <a:spLocks noGrp="1" noRot="1" noChangeAspect="1" noChangeArrowheads="1" noTextEdit="1"/>
          </p:cNvSpPr>
          <p:nvPr>
            <p:ph type="sldImg"/>
          </p:nvPr>
        </p:nvSpPr>
        <p:spPr>
          <a:xfrm>
            <a:off x="1130300" y="690563"/>
            <a:ext cx="4597400" cy="3448050"/>
          </a:xfrm>
          <a:ln/>
        </p:spPr>
      </p:sp>
      <p:sp>
        <p:nvSpPr>
          <p:cNvPr id="274436" name="Rectangle 3"/>
          <p:cNvSpPr>
            <a:spLocks noGrp="1" noChangeArrowheads="1"/>
          </p:cNvSpPr>
          <p:nvPr>
            <p:ph type="body" idx="1"/>
          </p:nvPr>
        </p:nvSpPr>
        <p:spPr>
          <a:xfrm>
            <a:off x="685800" y="4368800"/>
            <a:ext cx="5486400" cy="4140200"/>
          </a:xfrm>
          <a:noFill/>
          <a:ln/>
        </p:spPr>
        <p:txBody>
          <a:bodyPr/>
          <a:lstStyle/>
          <a:p>
            <a:pPr eaLnBrk="1" hangingPunct="1"/>
            <a:r>
              <a:rPr lang="en-US" smtClean="0"/>
              <a:t>Here two axes are explored, one under control of stakeholders the other not directly under control.</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A22BA262-A396-417C-93E6-976E32235335}" type="slidenum">
              <a:rPr lang="en-US" smtClean="0"/>
              <a:pPr/>
              <a:t>124</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40A532-21A1-4153-8024-BCA05AEBD4F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6A71ED-8C45-4CFD-A5F5-412FE85BD88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C907B4-AC16-47F6-8EB6-50E4212C63C1}"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53E120-527B-4D00-B91C-D35FD4F1F42C}"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3E120-527B-4D00-B91C-D35FD4F1F42C}"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Module 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E7CC96-5960-43E0-B9B6-609D97995861}" type="slidenum">
              <a:rPr lang="ar-SA" smtClean="0"/>
              <a:pPr>
                <a:defRPr/>
              </a:pPr>
              <a:t>‹#›</a:t>
            </a:fld>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smtClean="0"/>
              <a:t>Click icon to add media</a:t>
            </a:r>
            <a:endParaRPr lang="en-GB"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653E120-527B-4D00-B91C-D35FD4F1F42C}"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653E120-527B-4D00-B91C-D35FD4F1F42C}"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2EC73B-D710-40D5-B982-869C4BCA6E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2BA4E-9015-49C5-946F-B8815DED4BD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BDDA5F-F93B-4646-920B-9E14762EB79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1D358F-EE00-49ED-91C9-E3A3E933ABE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C91692-9C09-4D10-82C7-B6BF5E2153A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CF1CED-3F55-4A5C-B299-2700F76C034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089A6B-2F04-4B0F-80D2-41E981C1E0C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EEF687-1E5D-419D-9E7D-5E05D5E888F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4B5FF5-3161-42DD-8D4F-F6E8F0A1C4C1}"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7653E120-527B-4D00-B91C-D35FD4F1F42C}" type="slidenum">
              <a:rPr lang="en-US" smtClean="0"/>
              <a:pPr>
                <a:defRPr/>
              </a:pPr>
              <a:t>‹#›</a:t>
            </a:fld>
            <a:endParaRPr lang="en-US"/>
          </a:p>
        </p:txBody>
      </p:sp>
      <p:sp>
        <p:nvSpPr>
          <p:cNvPr id="1032" name="Rectangle 8"/>
          <p:cNvSpPr>
            <a:spLocks noChangeArrowheads="1"/>
          </p:cNvSpPr>
          <p:nvPr/>
        </p:nvSpPr>
        <p:spPr bwMode="auto">
          <a:xfrm>
            <a:off x="1219200" y="990600"/>
            <a:ext cx="7924800" cy="76200"/>
          </a:xfrm>
          <a:prstGeom prst="rect">
            <a:avLst/>
          </a:prstGeom>
          <a:solidFill>
            <a:srgbClr val="008080"/>
          </a:solidFill>
          <a:ln w="9525">
            <a:noFill/>
            <a:miter lim="800000"/>
            <a:headEnd/>
            <a:tailEnd/>
          </a:ln>
        </p:spPr>
        <p:txBody>
          <a:bodyPr wrap="none" anchor="ctr"/>
          <a:lstStyle/>
          <a:p>
            <a:pPr>
              <a:defRPr/>
            </a:pPr>
            <a:endParaRPr lang="en-US"/>
          </a:p>
        </p:txBody>
      </p:sp>
      <p:sp>
        <p:nvSpPr>
          <p:cNvPr id="1033" name="Rectangle 9"/>
          <p:cNvSpPr>
            <a:spLocks noChangeArrowheads="1"/>
          </p:cNvSpPr>
          <p:nvPr/>
        </p:nvSpPr>
        <p:spPr bwMode="auto">
          <a:xfrm>
            <a:off x="0" y="990600"/>
            <a:ext cx="1066800" cy="76200"/>
          </a:xfrm>
          <a:prstGeom prst="rect">
            <a:avLst/>
          </a:prstGeom>
          <a:solidFill>
            <a:srgbClr val="56CC0B"/>
          </a:solidFill>
          <a:ln w="9525">
            <a:noFill/>
            <a:miter lim="800000"/>
            <a:headEnd/>
            <a:tailEnd/>
          </a:ln>
        </p:spPr>
        <p:txBody>
          <a:bodyPr wrap="none" anchor="ctr"/>
          <a:lstStyle/>
          <a:p>
            <a:pPr>
              <a:defRPr/>
            </a:pPr>
            <a:endParaRPr lang="en-US"/>
          </a:p>
        </p:txBody>
      </p:sp>
      <p:sp>
        <p:nvSpPr>
          <p:cNvPr id="1035" name="Rectangle 11"/>
          <p:cNvSpPr>
            <a:spLocks noChangeArrowheads="1"/>
          </p:cNvSpPr>
          <p:nvPr/>
        </p:nvSpPr>
        <p:spPr bwMode="auto">
          <a:xfrm>
            <a:off x="0" y="6616700"/>
            <a:ext cx="1066800" cy="76200"/>
          </a:xfrm>
          <a:prstGeom prst="rect">
            <a:avLst/>
          </a:prstGeom>
          <a:solidFill>
            <a:srgbClr val="56CC0B"/>
          </a:solidFill>
          <a:ln w="9525">
            <a:noFill/>
            <a:miter lim="800000"/>
            <a:headEnd/>
            <a:tailEnd/>
          </a:ln>
        </p:spPr>
        <p:txBody>
          <a:bodyPr wrap="none" anchor="ctr"/>
          <a:lstStyle/>
          <a:p>
            <a:pPr>
              <a:defRPr/>
            </a:pPr>
            <a:endParaRPr lang="en-US"/>
          </a:p>
        </p:txBody>
      </p:sp>
      <p:pic>
        <p:nvPicPr>
          <p:cNvPr id="15369" name="Picture 12" descr="Untitled-2"/>
          <p:cNvPicPr>
            <a:picLocks noChangeAspect="1" noChangeArrowheads="1"/>
          </p:cNvPicPr>
          <p:nvPr/>
        </p:nvPicPr>
        <p:blipFill>
          <a:blip r:embed="rId19" cstate="print"/>
          <a:srcRect/>
          <a:stretch>
            <a:fillRect/>
          </a:stretch>
        </p:blipFill>
        <p:spPr bwMode="auto">
          <a:xfrm>
            <a:off x="7696200" y="152400"/>
            <a:ext cx="1271588" cy="1447800"/>
          </a:xfrm>
          <a:prstGeom prst="rect">
            <a:avLst/>
          </a:prstGeom>
          <a:noFill/>
          <a:ln w="9525">
            <a:noFill/>
            <a:miter lim="800000"/>
            <a:headEnd/>
            <a:tailEnd/>
          </a:ln>
        </p:spPr>
      </p:pic>
      <p:pic>
        <p:nvPicPr>
          <p:cNvPr id="15370" name="Picture 13" descr="Untitled-1"/>
          <p:cNvPicPr>
            <a:picLocks noChangeAspect="1" noChangeArrowheads="1"/>
          </p:cNvPicPr>
          <p:nvPr/>
        </p:nvPicPr>
        <p:blipFill>
          <a:blip r:embed="rId20"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11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13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8" Type="http://schemas.openxmlformats.org/officeDocument/2006/relationships/hyperlink" Target="http://www.envisiontools.com/" TargetMode="External"/><Relationship Id="rId3" Type="http://schemas.openxmlformats.org/officeDocument/2006/relationships/hyperlink" Target="http://www.cgd.ucar.edu/cas/wigley/magicc/" TargetMode="External"/><Relationship Id="rId7" Type="http://schemas.openxmlformats.org/officeDocument/2006/relationships/hyperlink" Target="http://www.ciesin.org/datasets/rivm/image2.0-home.html" TargetMode="External"/><Relationship Id="rId12" Type="http://schemas.openxmlformats.org/officeDocument/2006/relationships/hyperlink" Target="http://www.seib.org/polestar/"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hyperlink" Target="http://www.ifpri.org/themes/impact.htm" TargetMode="External"/><Relationship Id="rId11" Type="http://schemas.openxmlformats.org/officeDocument/2006/relationships/hyperlink" Target="http://ipat-s.kb-creative.net/" TargetMode="External"/><Relationship Id="rId5" Type="http://schemas.openxmlformats.org/officeDocument/2006/relationships/hyperlink" Target="http://forums.seib.org/leap/" TargetMode="External"/><Relationship Id="rId10" Type="http://schemas.openxmlformats.org/officeDocument/2006/relationships/hyperlink" Target="http://www.du.edu/~bhughes/ifs.html" TargetMode="External"/><Relationship Id="rId4" Type="http://schemas.openxmlformats.org/officeDocument/2006/relationships/hyperlink" Target="http://www.weap21.org/" TargetMode="External"/><Relationship Id="rId9" Type="http://schemas.openxmlformats.org/officeDocument/2006/relationships/hyperlink" Target="http://www.basinfutures.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p:cNvSpPr txBox="1">
            <a:spLocks noChangeArrowheads="1"/>
          </p:cNvSpPr>
          <p:nvPr/>
        </p:nvSpPr>
        <p:spPr bwMode="auto">
          <a:xfrm>
            <a:off x="571500" y="3857625"/>
            <a:ext cx="3786188" cy="646113"/>
          </a:xfrm>
          <a:prstGeom prst="rect">
            <a:avLst/>
          </a:prstGeom>
          <a:noFill/>
          <a:ln w="9525">
            <a:noFill/>
            <a:miter lim="800000"/>
            <a:headEnd/>
            <a:tailEnd/>
          </a:ln>
        </p:spPr>
        <p:txBody>
          <a:bodyPr>
            <a:spAutoFit/>
          </a:bodyPr>
          <a:lstStyle/>
          <a:p>
            <a:r>
              <a:rPr lang="en-US" b="1">
                <a:solidFill>
                  <a:schemeClr val="bg1"/>
                </a:solidFill>
                <a:latin typeface="Century" pitchFamily="18" charset="0"/>
                <a:cs typeface="Times New Roman" pitchFamily="18" charset="0"/>
              </a:rPr>
              <a:t>Module 6: Scenario development and analysis</a:t>
            </a:r>
          </a:p>
        </p:txBody>
      </p:sp>
      <p:pic>
        <p:nvPicPr>
          <p:cNvPr id="8195"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6" name="Rectangle 13"/>
          <p:cNvSpPr>
            <a:spLocks noChangeArrowheads="1"/>
          </p:cNvSpPr>
          <p:nvPr/>
        </p:nvSpPr>
        <p:spPr bwMode="auto">
          <a:xfrm>
            <a:off x="0" y="6781800"/>
            <a:ext cx="9144000" cy="76200"/>
          </a:xfrm>
          <a:prstGeom prst="rect">
            <a:avLst/>
          </a:prstGeom>
          <a:solidFill>
            <a:srgbClr val="008080"/>
          </a:solidFill>
          <a:ln w="9525">
            <a:noFill/>
            <a:miter lim="800000"/>
            <a:headEnd/>
            <a:tailEnd/>
          </a:ln>
        </p:spPr>
        <p:txBody>
          <a:bodyPr wrap="none" anchor="ctr"/>
          <a:lstStyle/>
          <a:p>
            <a:pPr eaLnBrk="0" hangingPunct="0"/>
            <a:endParaRPr lang="en-US" sz="4400">
              <a:ea typeface="MS PGothic" pitchFamily="34" charset="-128"/>
            </a:endParaRPr>
          </a:p>
        </p:txBody>
      </p:sp>
      <p:pic>
        <p:nvPicPr>
          <p:cNvPr id="8197" name="Picture 1029" descr="UNEP-Logo"/>
          <p:cNvPicPr>
            <a:picLocks noChangeAspect="1" noChangeArrowheads="1"/>
          </p:cNvPicPr>
          <p:nvPr/>
        </p:nvPicPr>
        <p:blipFill>
          <a:blip r:embed="rId4" cstate="print"/>
          <a:srcRect/>
          <a:stretch>
            <a:fillRect/>
          </a:stretch>
        </p:blipFill>
        <p:spPr bwMode="auto">
          <a:xfrm>
            <a:off x="3810000" y="174625"/>
            <a:ext cx="1431925" cy="1676400"/>
          </a:xfrm>
          <a:prstGeom prst="rect">
            <a:avLst/>
          </a:prstGeom>
          <a:noFill/>
          <a:ln w="9525">
            <a:noFill/>
            <a:miter lim="800000"/>
            <a:headEnd/>
            <a:tailEnd/>
          </a:ln>
        </p:spPr>
      </p:pic>
      <p:sp>
        <p:nvSpPr>
          <p:cNvPr id="8" name="Text Box 9"/>
          <p:cNvSpPr txBox="1">
            <a:spLocks noChangeArrowheads="1"/>
          </p:cNvSpPr>
          <p:nvPr/>
        </p:nvSpPr>
        <p:spPr bwMode="auto">
          <a:xfrm>
            <a:off x="357188" y="2000250"/>
            <a:ext cx="8435975" cy="3200876"/>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sz="40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40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40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40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4000" kern="1200">
                <a:solidFill>
                  <a:schemeClr val="tx1"/>
                </a:solidFill>
                <a:latin typeface="Arial" charset="0"/>
                <a:ea typeface="MS PGothic" pitchFamily="34" charset="-128"/>
                <a:cs typeface="+mn-cs"/>
              </a:defRPr>
            </a:lvl5pPr>
            <a:lvl6pPr marL="2286000" algn="l" defTabSz="914400" rtl="0" eaLnBrk="1" latinLnBrk="0" hangingPunct="1">
              <a:defRPr sz="4000" kern="1200">
                <a:solidFill>
                  <a:schemeClr val="tx1"/>
                </a:solidFill>
                <a:latin typeface="Arial" charset="0"/>
                <a:ea typeface="MS PGothic" pitchFamily="34" charset="-128"/>
                <a:cs typeface="+mn-cs"/>
              </a:defRPr>
            </a:lvl6pPr>
            <a:lvl7pPr marL="2743200" algn="l" defTabSz="914400" rtl="0" eaLnBrk="1" latinLnBrk="0" hangingPunct="1">
              <a:defRPr sz="4000" kern="1200">
                <a:solidFill>
                  <a:schemeClr val="tx1"/>
                </a:solidFill>
                <a:latin typeface="Arial" charset="0"/>
                <a:ea typeface="MS PGothic" pitchFamily="34" charset="-128"/>
                <a:cs typeface="+mn-cs"/>
              </a:defRPr>
            </a:lvl7pPr>
            <a:lvl8pPr marL="3200400" algn="l" defTabSz="914400" rtl="0" eaLnBrk="1" latinLnBrk="0" hangingPunct="1">
              <a:defRPr sz="4000" kern="1200">
                <a:solidFill>
                  <a:schemeClr val="tx1"/>
                </a:solidFill>
                <a:latin typeface="Arial" charset="0"/>
                <a:ea typeface="MS PGothic" pitchFamily="34" charset="-128"/>
                <a:cs typeface="+mn-cs"/>
              </a:defRPr>
            </a:lvl8pPr>
            <a:lvl9pPr marL="3657600" algn="l" defTabSz="914400" rtl="0" eaLnBrk="1" latinLnBrk="0" hangingPunct="1">
              <a:defRPr sz="4000" kern="1200">
                <a:solidFill>
                  <a:schemeClr val="tx1"/>
                </a:solidFill>
                <a:latin typeface="Arial" charset="0"/>
                <a:ea typeface="MS PGothic" pitchFamily="34" charset="-128"/>
                <a:cs typeface="+mn-cs"/>
              </a:defRPr>
            </a:lvl9pPr>
          </a:lstStyle>
          <a:p>
            <a:pPr algn="ctr">
              <a:defRPr/>
            </a:pPr>
            <a:r>
              <a:rPr lang="en-US" sz="2800" b="1" dirty="0">
                <a:solidFill>
                  <a:srgbClr val="003366"/>
                </a:solidFill>
                <a:effectLst>
                  <a:outerShdw blurRad="38100" dist="38100" dir="2700000" algn="tl">
                    <a:srgbClr val="C0C0C0"/>
                  </a:outerShdw>
                </a:effectLst>
              </a:rPr>
              <a:t>Integrated Environmental Assessment Training Manual for the Arab Region</a:t>
            </a:r>
          </a:p>
          <a:p>
            <a:pPr algn="ctr">
              <a:defRPr/>
            </a:pPr>
            <a:r>
              <a:rPr lang="en-US" sz="2800" b="1" dirty="0">
                <a:solidFill>
                  <a:srgbClr val="008000"/>
                </a:solidFill>
                <a:effectLst>
                  <a:outerShdw blurRad="38100" dist="38100" dir="2700000" algn="tl">
                    <a:srgbClr val="C0C0C0"/>
                  </a:outerShdw>
                </a:effectLst>
              </a:rPr>
              <a:t/>
            </a:r>
            <a:br>
              <a:rPr lang="en-US" sz="2800" b="1" dirty="0">
                <a:solidFill>
                  <a:srgbClr val="008000"/>
                </a:solidFill>
                <a:effectLst>
                  <a:outerShdw blurRad="38100" dist="38100" dir="2700000" algn="tl">
                    <a:srgbClr val="C0C0C0"/>
                  </a:outerShdw>
                </a:effectLst>
              </a:rPr>
            </a:br>
            <a:r>
              <a:rPr lang="en-US" sz="2800" b="1" dirty="0" smtClean="0"/>
              <a:t>Module 6</a:t>
            </a:r>
            <a:endParaRPr lang="en-US" sz="2800" b="1" dirty="0"/>
          </a:p>
          <a:p>
            <a:pPr algn="ctr">
              <a:defRPr/>
            </a:pPr>
            <a:r>
              <a:rPr lang="en-US" sz="3200" b="1" i="1" dirty="0" smtClean="0"/>
              <a:t>Scenario development and analysis </a:t>
            </a:r>
          </a:p>
          <a:p>
            <a:pPr algn="ctr">
              <a:defRPr/>
            </a:pPr>
            <a:endParaRPr lang="en-US" sz="2000" i="1" dirty="0" smtClean="0">
              <a:solidFill>
                <a:srgbClr val="EFA40F"/>
              </a:solidFill>
            </a:endParaRPr>
          </a:p>
          <a:p>
            <a:pPr algn="ctr">
              <a:defRPr/>
            </a:pPr>
            <a:endParaRPr lang="en-US" sz="2000" i="1" dirty="0" smtClean="0">
              <a:solidFill>
                <a:srgbClr val="EFA40F"/>
              </a:solidFill>
            </a:endParaRPr>
          </a:p>
          <a:p>
            <a:pPr algn="ctr">
              <a:defRPr/>
            </a:pPr>
            <a:endParaRPr lang="en-US" sz="1800"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eaLnBrk="1" hangingPunct="1"/>
            <a:r>
              <a:rPr lang="en-US" smtClean="0"/>
              <a:t>Relevance of exercise to goals</a:t>
            </a:r>
          </a:p>
          <a:p>
            <a:pPr eaLnBrk="1" hangingPunct="1"/>
            <a:r>
              <a:rPr lang="en-US" smtClean="0"/>
              <a:t>Clarity of communication</a:t>
            </a:r>
          </a:p>
          <a:p>
            <a:pPr lvl="1" eaLnBrk="1" hangingPunct="1"/>
            <a:r>
              <a:rPr lang="en-US" smtClean="0"/>
              <a:t>what the images of the future are</a:t>
            </a:r>
          </a:p>
          <a:p>
            <a:pPr lvl="1" eaLnBrk="1" hangingPunct="1"/>
            <a:r>
              <a:rPr lang="en-US" smtClean="0"/>
              <a:t>how these were developed</a:t>
            </a:r>
          </a:p>
          <a:p>
            <a:pPr lvl="1" eaLnBrk="1" hangingPunct="1"/>
            <a:r>
              <a:rPr lang="en-US" smtClean="0"/>
              <a:t>how insights/lessons derived</a:t>
            </a:r>
          </a:p>
          <a:p>
            <a:pPr eaLnBrk="1" hangingPunct="1"/>
            <a:r>
              <a:rPr lang="en-US" smtClean="0"/>
              <a:t>Defensibility of insights</a:t>
            </a:r>
          </a:p>
          <a:p>
            <a:pPr lvl="1" eaLnBrk="1" hangingPunct="1"/>
            <a:r>
              <a:rPr lang="en-US" smtClean="0"/>
              <a:t>e.g., robustness of actions, relative “desirability” of outcomes</a:t>
            </a:r>
          </a:p>
          <a:p>
            <a:pPr eaLnBrk="1" hangingPunct="1"/>
            <a:endParaRPr lang="en-US" smtClean="0"/>
          </a:p>
        </p:txBody>
      </p:sp>
      <p:sp>
        <p:nvSpPr>
          <p:cNvPr id="5" name="Rectangle 2"/>
          <p:cNvSpPr txBox="1">
            <a:spLocks noChangeArrowheads="1"/>
          </p:cNvSpPr>
          <p:nvPr/>
        </p:nvSpPr>
        <p:spPr>
          <a:xfrm>
            <a:off x="716509" y="27296"/>
            <a:ext cx="7294728"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chemeClr val="tx2"/>
                </a:solidFill>
                <a:effectLst/>
                <a:uLnTx/>
                <a:uFillTx/>
                <a:latin typeface="+mj-lt"/>
                <a:ea typeface="+mj-ea"/>
                <a:cs typeface="+mj-cs"/>
              </a:rPr>
              <a:t>What Does it Mean to Think about the Future in a Structured Fashion?</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77241" y="177424"/>
            <a:ext cx="8229600" cy="1143000"/>
          </a:xfrm>
        </p:spPr>
        <p:txBody>
          <a:bodyPr/>
          <a:lstStyle/>
          <a:p>
            <a:pPr eaLnBrk="1" hangingPunct="1"/>
            <a:r>
              <a:rPr lang="en-US" sz="3200" dirty="0" smtClean="0"/>
              <a:t>Steps in a Scenario Methodology</a:t>
            </a:r>
          </a:p>
        </p:txBody>
      </p:sp>
      <p:sp>
        <p:nvSpPr>
          <p:cNvPr id="109571" name="Rectangle 3"/>
          <p:cNvSpPr>
            <a:spLocks noGrp="1" noChangeArrowheads="1"/>
          </p:cNvSpPr>
          <p:nvPr>
            <p:ph idx="1"/>
          </p:nvPr>
        </p:nvSpPr>
        <p:spPr>
          <a:xfrm>
            <a:off x="468313" y="1563003"/>
            <a:ext cx="8172450" cy="4730750"/>
          </a:xfrm>
        </p:spPr>
        <p:txBody>
          <a:bodyPr/>
          <a:lstStyle/>
          <a:p>
            <a:pPr marL="533400" indent="-358775" eaLnBrk="1" hangingPunct="1"/>
            <a:r>
              <a:rPr lang="en-US" altLang="ja-JP" sz="2000" b="1" dirty="0" smtClean="0">
                <a:ea typeface="MS PGothic" pitchFamily="34" charset="-128"/>
              </a:rPr>
              <a:t>Clarifying the Purpose and Structure of the Scenario Exercise</a:t>
            </a:r>
            <a:endParaRPr lang="en-US" altLang="ja-JP" sz="2000" dirty="0" smtClean="0">
              <a:ea typeface="MS PGothic" pitchFamily="34" charset="-128"/>
            </a:endParaRPr>
          </a:p>
          <a:p>
            <a:pPr marL="1322388" lvl="1" indent="-244475" eaLnBrk="1" hangingPunct="1">
              <a:buFontTx/>
              <a:buAutoNum type="alphaLcPeriod"/>
            </a:pPr>
            <a:r>
              <a:rPr lang="en-US" altLang="ja-JP" sz="1800" dirty="0" smtClean="0">
                <a:ea typeface="MS PGothic" pitchFamily="34" charset="-128"/>
              </a:rPr>
              <a:t>Identifying stakeholders and selecting participants. </a:t>
            </a:r>
          </a:p>
          <a:p>
            <a:pPr marL="1322388" lvl="1" indent="-244475" eaLnBrk="1" hangingPunct="1">
              <a:buFontTx/>
              <a:buAutoNum type="alphaLcPeriod"/>
            </a:pPr>
            <a:r>
              <a:rPr lang="en-US" altLang="ja-JP" sz="1800" dirty="0" smtClean="0">
                <a:ea typeface="MS PGothic" pitchFamily="34" charset="-128"/>
              </a:rPr>
              <a:t>Establishing the nature and scope of the scenarios.</a:t>
            </a:r>
          </a:p>
          <a:p>
            <a:pPr marL="1322388" lvl="1" indent="-244475" eaLnBrk="1" hangingPunct="1">
              <a:buFontTx/>
              <a:buAutoNum type="alphaLcPeriod"/>
            </a:pPr>
            <a:r>
              <a:rPr lang="en-US" altLang="ja-JP" sz="1800" dirty="0" smtClean="0">
                <a:ea typeface="MS PGothic" pitchFamily="34" charset="-128"/>
              </a:rPr>
              <a:t>Identifying themes, targets, indicators, and potential policies.</a:t>
            </a:r>
            <a:endParaRPr lang="en-US" altLang="ja-JP" sz="1800" b="1" dirty="0" smtClean="0">
              <a:ea typeface="MS PGothic" pitchFamily="34" charset="-128"/>
            </a:endParaRPr>
          </a:p>
          <a:p>
            <a:pPr marL="533400" indent="-358775" eaLnBrk="1" hangingPunct="1"/>
            <a:r>
              <a:rPr lang="en-US" altLang="ja-JP" sz="2000" b="1" dirty="0" smtClean="0">
                <a:ea typeface="MS PGothic" pitchFamily="34" charset="-128"/>
              </a:rPr>
              <a:t>Laying the Foundation for the Scenarios</a:t>
            </a:r>
            <a:endParaRPr lang="en-US" altLang="ja-JP" sz="2000" dirty="0" smtClean="0">
              <a:ea typeface="MS PGothic" pitchFamily="34" charset="-128"/>
            </a:endParaRPr>
          </a:p>
          <a:p>
            <a:pPr marL="1322388" lvl="1" indent="-244475" eaLnBrk="1" hangingPunct="1">
              <a:buFontTx/>
              <a:buAutoNum type="alphaLcPeriod" startAt="4"/>
            </a:pPr>
            <a:r>
              <a:rPr lang="en-US" altLang="ja-JP" sz="1800" dirty="0" smtClean="0">
                <a:ea typeface="MS PGothic" pitchFamily="34" charset="-128"/>
              </a:rPr>
              <a:t>Identifying drivers. </a:t>
            </a:r>
          </a:p>
          <a:p>
            <a:pPr marL="1322388" lvl="1" indent="-244475" eaLnBrk="1" hangingPunct="1">
              <a:buFontTx/>
              <a:buAutoNum type="alphaLcPeriod" startAt="4"/>
            </a:pPr>
            <a:r>
              <a:rPr lang="en-US" altLang="ja-JP" sz="1800" dirty="0" smtClean="0">
                <a:ea typeface="MS PGothic" pitchFamily="34" charset="-128"/>
              </a:rPr>
              <a:t>Selecting critical uncertainties.</a:t>
            </a:r>
          </a:p>
          <a:p>
            <a:pPr marL="1322388" lvl="1" indent="-244475" eaLnBrk="1" hangingPunct="1">
              <a:buFontTx/>
              <a:buAutoNum type="alphaLcPeriod" startAt="4"/>
            </a:pPr>
            <a:r>
              <a:rPr lang="en-US" altLang="ja-JP" sz="1800" dirty="0" smtClean="0">
                <a:ea typeface="MS PGothic" pitchFamily="34" charset="-128"/>
              </a:rPr>
              <a:t>Creating a scenario framework.</a:t>
            </a:r>
            <a:endParaRPr lang="en-US" altLang="ja-JP" sz="1800" b="1" dirty="0" smtClean="0">
              <a:ea typeface="MS PGothic" pitchFamily="34" charset="-128"/>
            </a:endParaRPr>
          </a:p>
          <a:p>
            <a:pPr marL="533400" indent="-358775" eaLnBrk="1" hangingPunct="1"/>
            <a:r>
              <a:rPr lang="en-US" altLang="ja-JP" sz="2000" b="1" dirty="0" smtClean="0">
                <a:ea typeface="MS PGothic" pitchFamily="34" charset="-128"/>
              </a:rPr>
              <a:t>Developing and Testing the Scenarios</a:t>
            </a:r>
            <a:endParaRPr lang="en-US" altLang="ja-JP" sz="2000" dirty="0" smtClean="0">
              <a:ea typeface="MS PGothic" pitchFamily="34" charset="-128"/>
            </a:endParaRPr>
          </a:p>
          <a:p>
            <a:pPr marL="1322388" lvl="1" indent="-244475" eaLnBrk="1" hangingPunct="1">
              <a:buFontTx/>
              <a:buAutoNum type="alphaLcPeriod" startAt="7"/>
            </a:pPr>
            <a:r>
              <a:rPr lang="en-US" altLang="ja-JP" sz="1800" dirty="0" smtClean="0">
                <a:ea typeface="MS PGothic" pitchFamily="34" charset="-128"/>
              </a:rPr>
              <a:t>Elaborating the scenario narratives.</a:t>
            </a:r>
          </a:p>
          <a:p>
            <a:pPr marL="1322388" lvl="1" indent="-244475" eaLnBrk="1" hangingPunct="1">
              <a:buFontTx/>
              <a:buAutoNum type="alphaLcPeriod" startAt="7"/>
            </a:pPr>
            <a:r>
              <a:rPr lang="en-US" altLang="ja-JP" sz="1800" dirty="0" smtClean="0">
                <a:ea typeface="MS PGothic" pitchFamily="34" charset="-128"/>
              </a:rPr>
              <a:t>Undertaking the quantitative analysis.</a:t>
            </a:r>
          </a:p>
          <a:p>
            <a:pPr marL="1322388" lvl="1" indent="-244475" eaLnBrk="1" hangingPunct="1">
              <a:buFontTx/>
              <a:buAutoNum type="alphaLcPeriod" startAt="7"/>
            </a:pPr>
            <a:r>
              <a:rPr lang="en-US" altLang="ja-JP" sz="1800" dirty="0" smtClean="0">
                <a:ea typeface="MS PGothic" pitchFamily="34" charset="-128"/>
              </a:rPr>
              <a:t>Exploring policy.</a:t>
            </a:r>
            <a:endParaRPr lang="en-US" altLang="ja-JP" sz="1800" b="1" dirty="0" smtClean="0">
              <a:ea typeface="MS PGothic" pitchFamily="34" charset="-128"/>
            </a:endParaRPr>
          </a:p>
          <a:p>
            <a:pPr marL="533400" indent="-358775" eaLnBrk="1" hangingPunct="1"/>
            <a:r>
              <a:rPr lang="en-US" altLang="ja-JP" sz="2000" b="1" dirty="0" smtClean="0">
                <a:ea typeface="MS PGothic" pitchFamily="34" charset="-128"/>
              </a:rPr>
              <a:t>Communication and Outreach</a:t>
            </a:r>
            <a:r>
              <a:rPr lang="en-US" altLang="ja-JP" sz="2000" dirty="0" smtClean="0">
                <a:ea typeface="MS PGothic" pitchFamily="34" charset="-128"/>
              </a:rPr>
              <a:t> </a:t>
            </a:r>
            <a:endParaRPr lang="en-US" sz="2000"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ChangeArrowheads="1"/>
          </p:cNvSpPr>
          <p:nvPr/>
        </p:nvSpPr>
        <p:spPr bwMode="auto">
          <a:xfrm>
            <a:off x="7159625" y="73025"/>
            <a:ext cx="184150" cy="366713"/>
          </a:xfrm>
          <a:prstGeom prst="rect">
            <a:avLst/>
          </a:prstGeom>
          <a:noFill/>
          <a:ln w="9525">
            <a:noFill/>
            <a:miter lim="800000"/>
            <a:headEnd/>
            <a:tailEnd/>
          </a:ln>
        </p:spPr>
        <p:txBody>
          <a:bodyPr wrap="none">
            <a:spAutoFit/>
          </a:bodyPr>
          <a:lstStyle/>
          <a:p>
            <a:endParaRPr lang="en-US"/>
          </a:p>
        </p:txBody>
      </p:sp>
      <p:grpSp>
        <p:nvGrpSpPr>
          <p:cNvPr id="110596" name="Group 71"/>
          <p:cNvGrpSpPr>
            <a:grpSpLocks/>
          </p:cNvGrpSpPr>
          <p:nvPr/>
        </p:nvGrpSpPr>
        <p:grpSpPr bwMode="auto">
          <a:xfrm>
            <a:off x="723330" y="1337481"/>
            <a:ext cx="6919415" cy="4804012"/>
            <a:chOff x="301" y="539"/>
            <a:chExt cx="5000" cy="3691"/>
          </a:xfrm>
        </p:grpSpPr>
        <p:sp>
          <p:nvSpPr>
            <p:cNvPr id="110597" name="AutoShape 68"/>
            <p:cNvSpPr>
              <a:spLocks noChangeAspect="1" noChangeArrowheads="1" noTextEdit="1"/>
            </p:cNvSpPr>
            <p:nvPr/>
          </p:nvSpPr>
          <p:spPr bwMode="auto">
            <a:xfrm>
              <a:off x="301" y="539"/>
              <a:ext cx="4995" cy="3686"/>
            </a:xfrm>
            <a:prstGeom prst="rect">
              <a:avLst/>
            </a:prstGeom>
            <a:noFill/>
            <a:ln w="9525">
              <a:noFill/>
              <a:miter lim="800000"/>
              <a:headEnd/>
              <a:tailEnd/>
            </a:ln>
          </p:spPr>
          <p:txBody>
            <a:bodyPr/>
            <a:lstStyle/>
            <a:p>
              <a:endParaRPr lang="en-US"/>
            </a:p>
          </p:txBody>
        </p:sp>
        <p:pic>
          <p:nvPicPr>
            <p:cNvPr id="110598" name="Picture 70"/>
            <p:cNvPicPr>
              <a:picLocks noChangeAspect="1" noChangeArrowheads="1"/>
            </p:cNvPicPr>
            <p:nvPr/>
          </p:nvPicPr>
          <p:blipFill>
            <a:blip r:embed="rId3" cstate="print"/>
            <a:srcRect/>
            <a:stretch>
              <a:fillRect/>
            </a:stretch>
          </p:blipFill>
          <p:spPr bwMode="auto">
            <a:xfrm>
              <a:off x="301" y="539"/>
              <a:ext cx="5000" cy="3691"/>
            </a:xfrm>
            <a:prstGeom prst="rect">
              <a:avLst/>
            </a:prstGeom>
            <a:noFill/>
            <a:ln w="9525">
              <a:noFill/>
              <a:miter lim="800000"/>
              <a:headEnd/>
              <a:tailEnd/>
            </a:ln>
          </p:spPr>
        </p:pic>
      </p:grpSp>
      <p:sp>
        <p:nvSpPr>
          <p:cNvPr id="8" name="Rectangle 2"/>
          <p:cNvSpPr txBox="1">
            <a:spLocks noChangeArrowheads="1"/>
          </p:cNvSpPr>
          <p:nvPr/>
        </p:nvSpPr>
        <p:spPr>
          <a:xfrm>
            <a:off x="277241" y="177424"/>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Steps in a Scenario Methodology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ChangeArrowheads="1"/>
          </p:cNvSpPr>
          <p:nvPr/>
        </p:nvSpPr>
        <p:spPr bwMode="auto">
          <a:xfrm>
            <a:off x="468313" y="163773"/>
            <a:ext cx="7638457" cy="6360852"/>
          </a:xfrm>
          <a:prstGeom prst="rect">
            <a:avLst/>
          </a:prstGeom>
          <a:noFill/>
          <a:ln w="9525">
            <a:noFill/>
            <a:miter lim="800000"/>
            <a:headEnd/>
            <a:tailEnd/>
          </a:ln>
          <a:effectLst/>
        </p:spPr>
        <p:txBody>
          <a:bodyPr/>
          <a:lstStyle/>
          <a:p>
            <a:pPr marL="990600" lvl="1" indent="-533400" algn="ctr">
              <a:spcBef>
                <a:spcPct val="20000"/>
              </a:spcBef>
              <a:buFontTx/>
              <a:buAutoNum type="alphaLcParenR"/>
              <a:defRPr/>
            </a:pPr>
            <a:r>
              <a:rPr lang="en-US" sz="2400" dirty="0"/>
              <a:t>Establishing the Nature and Scope of the </a:t>
            </a:r>
            <a:r>
              <a:rPr lang="en-US" sz="2400" dirty="0" smtClean="0"/>
              <a:t>Scenarios</a:t>
            </a:r>
          </a:p>
          <a:p>
            <a:pPr marL="990600" lvl="1" indent="-533400" algn="ctr">
              <a:spcBef>
                <a:spcPct val="20000"/>
              </a:spcBef>
              <a:defRPr/>
            </a:pPr>
            <a:endParaRPr lang="en-US" sz="2400" dirty="0"/>
          </a:p>
          <a:p>
            <a:pPr marL="990600" lvl="1" indent="-533400">
              <a:spcBef>
                <a:spcPct val="20000"/>
              </a:spcBef>
              <a:defRPr/>
            </a:pPr>
            <a:endParaRPr lang="en-GB" altLang="ja-JP" sz="2800" dirty="0" smtClean="0">
              <a:ea typeface="ＭＳ Ｐゴシック" pitchFamily="112" charset="-128"/>
            </a:endParaRPr>
          </a:p>
          <a:p>
            <a:pPr marL="990600" lvl="1" indent="-533400">
              <a:spcBef>
                <a:spcPct val="20000"/>
              </a:spcBef>
              <a:defRPr/>
            </a:pPr>
            <a:r>
              <a:rPr lang="en-GB" altLang="ja-JP" sz="2800" dirty="0" smtClean="0">
                <a:effectLst>
                  <a:outerShdw blurRad="38100" dist="38100" dir="2700000" algn="tl">
                    <a:srgbClr val="C0C0C0"/>
                  </a:outerShdw>
                </a:effectLst>
                <a:ea typeface="ＭＳ Ｐゴシック" pitchFamily="112" charset="-128"/>
              </a:rPr>
              <a:t>Purpose</a:t>
            </a:r>
            <a:r>
              <a:rPr lang="en-GB" altLang="ja-JP" sz="2800" dirty="0">
                <a:effectLst>
                  <a:outerShdw blurRad="38100" dist="38100" dir="2700000" algn="tl">
                    <a:srgbClr val="C0C0C0"/>
                  </a:outerShdw>
                </a:effectLst>
                <a:ea typeface="ＭＳ Ｐゴシック" pitchFamily="112" charset="-128"/>
              </a:rPr>
              <a:t>:</a:t>
            </a:r>
            <a:r>
              <a:rPr lang="en-GB" altLang="ja-JP" sz="2800" dirty="0">
                <a:ea typeface="ＭＳ Ｐゴシック" pitchFamily="112" charset="-128"/>
              </a:rPr>
              <a:t> </a:t>
            </a:r>
            <a:r>
              <a:rPr lang="en-GB" altLang="ja-JP" sz="2400" dirty="0" smtClean="0">
                <a:ea typeface="ＭＳ Ｐゴシック" pitchFamily="112" charset="-128"/>
              </a:rPr>
              <a:t>Establish </a:t>
            </a:r>
            <a:r>
              <a:rPr lang="en-GB" altLang="ja-JP" sz="2400" dirty="0">
                <a:ea typeface="ＭＳ Ｐゴシック" pitchFamily="112" charset="-128"/>
              </a:rPr>
              <a:t>a clear view of the 			scenario to be used. </a:t>
            </a:r>
          </a:p>
          <a:p>
            <a:pPr marL="990600" lvl="1" indent="-533400">
              <a:spcBef>
                <a:spcPct val="20000"/>
              </a:spcBef>
              <a:defRPr/>
            </a:pPr>
            <a:endParaRPr lang="en-GB" altLang="ja-JP" sz="2400" dirty="0">
              <a:ea typeface="ＭＳ Ｐゴシック" pitchFamily="112" charset="-128"/>
            </a:endParaRPr>
          </a:p>
          <a:p>
            <a:pPr marL="990600" lvl="1" indent="-533400">
              <a:spcBef>
                <a:spcPct val="20000"/>
              </a:spcBef>
              <a:defRPr/>
            </a:pPr>
            <a:r>
              <a:rPr lang="en-GB" altLang="ja-JP" sz="2800" dirty="0">
                <a:effectLst>
                  <a:outerShdw blurRad="38100" dist="38100" dir="2700000" algn="tl">
                    <a:srgbClr val="C0C0C0"/>
                  </a:outerShdw>
                </a:effectLst>
                <a:ea typeface="ＭＳ Ｐゴシック" pitchFamily="112" charset="-128"/>
              </a:rPr>
              <a:t>Output:</a:t>
            </a:r>
            <a:r>
              <a:rPr lang="en-GB" altLang="ja-JP" sz="2800" dirty="0">
                <a:ea typeface="ＭＳ Ｐゴシック" pitchFamily="112" charset="-128"/>
              </a:rPr>
              <a:t> 	</a:t>
            </a:r>
            <a:r>
              <a:rPr lang="en-GB" altLang="ja-JP" sz="2400" dirty="0">
                <a:ea typeface="ＭＳ Ｐゴシック" pitchFamily="112" charset="-128"/>
              </a:rPr>
              <a:t>Depending on type of scenario, 			could include </a:t>
            </a:r>
            <a:r>
              <a:rPr lang="en-US" altLang="ja-JP" sz="2400" dirty="0">
                <a:ea typeface="ＭＳ Ｐゴシック" pitchFamily="112" charset="-128"/>
              </a:rPr>
              <a:t>time horizon, 			qualitative and quantitative 			balance, nature of policy analysis 		and available resources.</a:t>
            </a:r>
            <a:endParaRPr lang="en-GB" altLang="ja-JP" sz="2400" dirty="0">
              <a:ea typeface="ＭＳ Ｐゴシック" pitchFamily="112" charset="-128"/>
            </a:endParaRPr>
          </a:p>
        </p:txBody>
      </p:sp>
      <p:pic>
        <p:nvPicPr>
          <p:cNvPr id="111619" name="Picture 6" descr="MCj02958040000[1]"/>
          <p:cNvPicPr>
            <a:picLocks noChangeAspect="1" noChangeArrowheads="1"/>
          </p:cNvPicPr>
          <p:nvPr/>
        </p:nvPicPr>
        <p:blipFill>
          <a:blip r:embed="rId2" cstate="print"/>
          <a:srcRect/>
          <a:stretch>
            <a:fillRect/>
          </a:stretch>
        </p:blipFill>
        <p:spPr bwMode="auto">
          <a:xfrm>
            <a:off x="323850" y="5084763"/>
            <a:ext cx="1619250" cy="151765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20976" y="192750"/>
            <a:ext cx="7090012" cy="1143000"/>
          </a:xfrm>
        </p:spPr>
        <p:txBody>
          <a:bodyPr/>
          <a:lstStyle/>
          <a:p>
            <a:pPr marL="838200" indent="-838200" eaLnBrk="1" hangingPunct="1"/>
            <a:r>
              <a:rPr lang="en-US" sz="2400" dirty="0" smtClean="0"/>
              <a:t>a) Establishing the Nature and Scope of the Scenarios – 11 Questions</a:t>
            </a:r>
          </a:p>
        </p:txBody>
      </p:sp>
      <p:sp>
        <p:nvSpPr>
          <p:cNvPr id="112643" name="Rectangle 3"/>
          <p:cNvSpPr>
            <a:spLocks noGrp="1" noChangeArrowheads="1"/>
          </p:cNvSpPr>
          <p:nvPr>
            <p:ph idx="1"/>
          </p:nvPr>
        </p:nvSpPr>
        <p:spPr>
          <a:xfrm>
            <a:off x="468313" y="1989138"/>
            <a:ext cx="8229600" cy="4525962"/>
          </a:xfrm>
        </p:spPr>
        <p:txBody>
          <a:bodyPr/>
          <a:lstStyle/>
          <a:p>
            <a:pPr marL="609600" indent="-609600" eaLnBrk="1" hangingPunct="1">
              <a:lnSpc>
                <a:spcPct val="80000"/>
              </a:lnSpc>
              <a:spcBef>
                <a:spcPct val="50000"/>
              </a:spcBef>
              <a:buFontTx/>
              <a:buAutoNum type="arabicPeriod"/>
            </a:pPr>
            <a:r>
              <a:rPr lang="en-GB" altLang="ja-JP" sz="2400" dirty="0" smtClean="0">
                <a:ea typeface="MS PGothic" pitchFamily="34" charset="-128"/>
              </a:rPr>
              <a:t>What is the problem that we want addressed in the scenario project? </a:t>
            </a:r>
          </a:p>
          <a:p>
            <a:pPr marL="609600" indent="-609600" eaLnBrk="1" hangingPunct="1">
              <a:lnSpc>
                <a:spcPct val="80000"/>
              </a:lnSpc>
              <a:spcBef>
                <a:spcPct val="50000"/>
              </a:spcBef>
              <a:buFontTx/>
              <a:buAutoNum type="arabicPeriod"/>
            </a:pPr>
            <a:r>
              <a:rPr lang="en-GB" altLang="ja-JP" sz="2400" dirty="0" smtClean="0">
                <a:ea typeface="MS PGothic" pitchFamily="34" charset="-128"/>
              </a:rPr>
              <a:t>Are there existing policies we wish to explore as part of the exercise? </a:t>
            </a:r>
          </a:p>
          <a:p>
            <a:pPr marL="609600" indent="-609600" eaLnBrk="1" hangingPunct="1">
              <a:lnSpc>
                <a:spcPct val="80000"/>
              </a:lnSpc>
              <a:spcBef>
                <a:spcPct val="50000"/>
              </a:spcBef>
              <a:buFontTx/>
              <a:buAutoNum type="arabicPeriod"/>
            </a:pPr>
            <a:r>
              <a:rPr lang="en-GB" altLang="ja-JP" sz="2400" dirty="0" smtClean="0">
                <a:ea typeface="MS PGothic" pitchFamily="34" charset="-128"/>
              </a:rPr>
              <a:t>Do we have a preconceived vision, or specific targets, for the scenarios?</a:t>
            </a:r>
          </a:p>
          <a:p>
            <a:pPr marL="609600" indent="-609600" eaLnBrk="1" hangingPunct="1">
              <a:lnSpc>
                <a:spcPct val="80000"/>
              </a:lnSpc>
              <a:spcBef>
                <a:spcPct val="50000"/>
              </a:spcBef>
              <a:buFontTx/>
              <a:buAutoNum type="arabicPeriod"/>
            </a:pPr>
            <a:r>
              <a:rPr lang="en-GB" altLang="ja-JP" sz="2400" dirty="0" smtClean="0">
                <a:ea typeface="MS PGothic" pitchFamily="34" charset="-128"/>
              </a:rPr>
              <a:t>Why is scenario development appropriate for dealing with the problem?</a:t>
            </a:r>
          </a:p>
          <a:p>
            <a:pPr marL="609600" indent="-609600" eaLnBrk="1" hangingPunct="1">
              <a:lnSpc>
                <a:spcPct val="80000"/>
              </a:lnSpc>
              <a:spcBef>
                <a:spcPct val="50000"/>
              </a:spcBef>
              <a:buFontTx/>
              <a:buAutoNum type="arabicPeriod"/>
            </a:pPr>
            <a:r>
              <a:rPr lang="en-GB" altLang="ja-JP" sz="2400" dirty="0" smtClean="0">
                <a:ea typeface="MS PGothic" pitchFamily="34" charset="-128"/>
              </a:rPr>
              <a:t>Who is the audience?</a:t>
            </a:r>
          </a:p>
          <a:p>
            <a:pPr marL="609600" indent="-609600" eaLnBrk="1" hangingPunct="1"/>
            <a:endParaRPr lang="en-US" dirty="0"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4294967295"/>
          </p:nvPr>
        </p:nvSpPr>
        <p:spPr>
          <a:xfrm>
            <a:off x="914400" y="260350"/>
            <a:ext cx="8229600" cy="6264275"/>
          </a:xfrm>
        </p:spPr>
        <p:txBody>
          <a:bodyPr/>
          <a:lstStyle/>
          <a:p>
            <a:pPr marL="609600" indent="-609600" eaLnBrk="1" hangingPunct="1">
              <a:lnSpc>
                <a:spcPct val="80000"/>
              </a:lnSpc>
              <a:spcBef>
                <a:spcPct val="50000"/>
              </a:spcBef>
              <a:buFontTx/>
              <a:buAutoNum type="arabicPeriod" startAt="6"/>
            </a:pPr>
            <a:endParaRPr lang="en-GB" altLang="ja-JP" sz="2400" dirty="0" smtClean="0">
              <a:ea typeface="MS PGothic" pitchFamily="34" charset="-128"/>
            </a:endParaRPr>
          </a:p>
          <a:p>
            <a:pPr marL="609600" indent="-609600" eaLnBrk="1" hangingPunct="1">
              <a:lnSpc>
                <a:spcPct val="80000"/>
              </a:lnSpc>
              <a:spcBef>
                <a:spcPct val="50000"/>
              </a:spcBef>
              <a:buFontTx/>
              <a:buAutoNum type="arabicPeriod" startAt="6"/>
            </a:pPr>
            <a:endParaRPr lang="en-GB" altLang="ja-JP" sz="2400" dirty="0" smtClean="0">
              <a:ea typeface="MS PGothic" pitchFamily="34" charset="-128"/>
            </a:endParaRPr>
          </a:p>
          <a:p>
            <a:pPr marL="609600" indent="-609600" eaLnBrk="1" hangingPunct="1">
              <a:lnSpc>
                <a:spcPct val="80000"/>
              </a:lnSpc>
              <a:spcBef>
                <a:spcPct val="50000"/>
              </a:spcBef>
              <a:buFontTx/>
              <a:buAutoNum type="arabicPeriod" startAt="6"/>
            </a:pPr>
            <a:endParaRPr lang="en-GB" altLang="ja-JP" sz="2400" dirty="0" smtClean="0">
              <a:ea typeface="MS PGothic" pitchFamily="34" charset="-128"/>
            </a:endParaRPr>
          </a:p>
          <a:p>
            <a:pPr marL="609600" indent="-609600" eaLnBrk="1" hangingPunct="1">
              <a:lnSpc>
                <a:spcPct val="80000"/>
              </a:lnSpc>
              <a:spcBef>
                <a:spcPct val="50000"/>
              </a:spcBef>
              <a:buFontTx/>
              <a:buAutoNum type="arabicPeriod" startAt="6"/>
            </a:pPr>
            <a:r>
              <a:rPr lang="en-GB" altLang="ja-JP" sz="2400" dirty="0" smtClean="0">
                <a:ea typeface="MS PGothic" pitchFamily="34" charset="-128"/>
              </a:rPr>
              <a:t>What types of scenarios are needed? Would a </a:t>
            </a:r>
            <a:r>
              <a:rPr lang="en-GB" altLang="ja-JP" sz="2400" dirty="0" err="1" smtClean="0">
                <a:ea typeface="MS PGothic" pitchFamily="34" charset="-128"/>
              </a:rPr>
              <a:t>backcasting</a:t>
            </a:r>
            <a:r>
              <a:rPr lang="en-GB" altLang="ja-JP" sz="2400" dirty="0" smtClean="0">
                <a:ea typeface="MS PGothic" pitchFamily="34" charset="-128"/>
              </a:rPr>
              <a:t> or forward-looking approach be better?</a:t>
            </a:r>
          </a:p>
          <a:p>
            <a:pPr marL="609600" indent="-609600" eaLnBrk="1" hangingPunct="1">
              <a:lnSpc>
                <a:spcPct val="80000"/>
              </a:lnSpc>
              <a:spcBef>
                <a:spcPct val="50000"/>
              </a:spcBef>
              <a:buFontTx/>
              <a:buAutoNum type="arabicPeriod" startAt="6"/>
            </a:pPr>
            <a:r>
              <a:rPr lang="en-GB" altLang="ja-JP" sz="2400" dirty="0" smtClean="0">
                <a:ea typeface="MS PGothic" pitchFamily="34" charset="-128"/>
              </a:rPr>
              <a:t>What time frame should be considered? Should the scenarios be narrative and/or quantitative?</a:t>
            </a:r>
          </a:p>
          <a:p>
            <a:pPr marL="609600" indent="-609600" eaLnBrk="1" hangingPunct="1">
              <a:lnSpc>
                <a:spcPct val="80000"/>
              </a:lnSpc>
              <a:spcBef>
                <a:spcPct val="50000"/>
              </a:spcBef>
              <a:buFontTx/>
              <a:buAutoNum type="arabicPeriod" startAt="6"/>
            </a:pPr>
            <a:r>
              <a:rPr lang="en-GB" altLang="ja-JP" sz="2400" dirty="0" smtClean="0">
                <a:ea typeface="MS PGothic" pitchFamily="34" charset="-128"/>
              </a:rPr>
              <a:t>How are the scenarios to be connected with scenarios developed for higher levels (e.g., regional or global)?</a:t>
            </a:r>
          </a:p>
          <a:p>
            <a:pPr marL="609600" indent="-609600" eaLnBrk="1" hangingPunct="1">
              <a:lnSpc>
                <a:spcPct val="80000"/>
              </a:lnSpc>
              <a:spcBef>
                <a:spcPct val="50000"/>
              </a:spcBef>
              <a:buFontTx/>
              <a:buAutoNum type="arabicPeriod" startAt="6"/>
            </a:pPr>
            <a:r>
              <a:rPr lang="en-GB" altLang="ja-JP" sz="2400" dirty="0" smtClean="0">
                <a:ea typeface="MS PGothic" pitchFamily="34" charset="-128"/>
              </a:rPr>
              <a:t>What do we want to have achieved by the end of the scenario process?</a:t>
            </a:r>
          </a:p>
          <a:p>
            <a:pPr marL="609600" indent="-609600" eaLnBrk="1" hangingPunct="1">
              <a:lnSpc>
                <a:spcPct val="80000"/>
              </a:lnSpc>
              <a:spcBef>
                <a:spcPct val="50000"/>
              </a:spcBef>
              <a:buFontTx/>
              <a:buAutoNum type="arabicPeriod" startAt="6"/>
            </a:pPr>
            <a:r>
              <a:rPr lang="en-GB" altLang="ja-JP" sz="2400" dirty="0" smtClean="0">
                <a:ea typeface="MS PGothic" pitchFamily="34" charset="-128"/>
              </a:rPr>
              <a:t>What resources are needed to achieve the goal and is it possible/desirable to make that investment?</a:t>
            </a:r>
          </a:p>
          <a:p>
            <a:pPr marL="609600" indent="-609600" eaLnBrk="1" hangingPunct="1">
              <a:lnSpc>
                <a:spcPct val="80000"/>
              </a:lnSpc>
              <a:spcBef>
                <a:spcPct val="50000"/>
              </a:spcBef>
              <a:buFontTx/>
              <a:buAutoNum type="arabicPeriod" startAt="6"/>
            </a:pPr>
            <a:r>
              <a:rPr lang="en-GB" altLang="ja-JP" sz="2400" dirty="0" smtClean="0">
                <a:ea typeface="MS PGothic" pitchFamily="34" charset="-128"/>
              </a:rPr>
              <a:t>What are the expected roles of the scenario team and other stakeholders?</a:t>
            </a:r>
            <a:endParaRPr lang="en-US" sz="2400" dirty="0" smtClean="0"/>
          </a:p>
        </p:txBody>
      </p:sp>
      <p:sp>
        <p:nvSpPr>
          <p:cNvPr id="3" name="Rectangle 2"/>
          <p:cNvSpPr txBox="1">
            <a:spLocks noChangeArrowheads="1"/>
          </p:cNvSpPr>
          <p:nvPr/>
        </p:nvSpPr>
        <p:spPr>
          <a:xfrm>
            <a:off x="620976" y="192750"/>
            <a:ext cx="7090012" cy="1143000"/>
          </a:xfrm>
          <a:prstGeom prst="rect">
            <a:avLst/>
          </a:prstGeom>
        </p:spPr>
        <p:txBody>
          <a:bodyPr/>
          <a:lstStyle/>
          <a:p>
            <a:pPr marL="838200" marR="0" lvl="0" indent="-83820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chemeClr val="tx2"/>
                </a:solidFill>
                <a:effectLst/>
                <a:uLnTx/>
                <a:uFillTx/>
                <a:latin typeface="+mj-lt"/>
                <a:ea typeface="+mj-ea"/>
                <a:cs typeface="+mj-cs"/>
              </a:rPr>
              <a:t>a) Establishing the Nature and Scope of the Scenarios – 11 Questions</a:t>
            </a:r>
            <a:endParaRPr kumimoji="0" lang="en-US" sz="2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70848" y="192750"/>
            <a:ext cx="7403910" cy="1143000"/>
          </a:xfrm>
        </p:spPr>
        <p:txBody>
          <a:bodyPr/>
          <a:lstStyle/>
          <a:p>
            <a:pPr eaLnBrk="1" hangingPunct="1"/>
            <a:r>
              <a:rPr lang="en-US" sz="2400" dirty="0" smtClean="0"/>
              <a:t>b) Identifying Stakeholders and Selecting Participants</a:t>
            </a:r>
          </a:p>
        </p:txBody>
      </p:sp>
      <p:sp>
        <p:nvSpPr>
          <p:cNvPr id="202755" name="Rectangle 3"/>
          <p:cNvSpPr>
            <a:spLocks noGrp="1" noChangeArrowheads="1"/>
          </p:cNvSpPr>
          <p:nvPr>
            <p:ph idx="1"/>
          </p:nvPr>
        </p:nvSpPr>
        <p:spPr>
          <a:xfrm>
            <a:off x="468313" y="1989138"/>
            <a:ext cx="8229600" cy="3629025"/>
          </a:xfrm>
        </p:spPr>
        <p:txBody>
          <a:bodyPr/>
          <a:lstStyle/>
          <a:p>
            <a:pPr marL="990600" lvl="1" indent="-533400" eaLnBrk="1" hangingPunct="1">
              <a:buFontTx/>
              <a:buNone/>
              <a:defRPr/>
            </a:pPr>
            <a:r>
              <a:rPr lang="en-GB" altLang="ja-JP" sz="3200" smtClean="0">
                <a:effectLst>
                  <a:outerShdw blurRad="38100" dist="38100" dir="2700000" algn="tl">
                    <a:srgbClr val="C0C0C0"/>
                  </a:outerShdw>
                </a:effectLst>
                <a:ea typeface="ＭＳ Ｐゴシック" pitchFamily="112" charset="-128"/>
              </a:rPr>
              <a:t>Purpose:</a:t>
            </a:r>
            <a:r>
              <a:rPr lang="en-GB" altLang="ja-JP" sz="3200" smtClean="0">
                <a:ea typeface="ＭＳ Ｐゴシック" pitchFamily="112" charset="-128"/>
              </a:rPr>
              <a:t> 	</a:t>
            </a:r>
            <a:r>
              <a:rPr lang="en-GB" altLang="ja-JP" smtClean="0">
                <a:ea typeface="ＭＳ Ｐゴシック" pitchFamily="112" charset="-128"/>
              </a:rPr>
              <a:t>To ensure the process 				benefits from </a:t>
            </a:r>
            <a:r>
              <a:rPr lang="en-US" altLang="ja-JP" smtClean="0">
                <a:ea typeface="ＭＳ Ｐゴシック" pitchFamily="112" charset="-128"/>
              </a:rPr>
              <a:t>a cross-section of 		society, improving the likelihood 		of buy-in from the audience. </a:t>
            </a:r>
            <a:endParaRPr lang="en-GB" altLang="ja-JP" smtClean="0">
              <a:ea typeface="ＭＳ Ｐゴシック" pitchFamily="112" charset="-128"/>
            </a:endParaRPr>
          </a:p>
          <a:p>
            <a:pPr marL="990600" lvl="1" indent="-533400" eaLnBrk="1" hangingPunct="1">
              <a:buFontTx/>
              <a:buNone/>
              <a:defRPr/>
            </a:pPr>
            <a:endParaRPr lang="en-GB" altLang="ja-JP" smtClean="0">
              <a:ea typeface="ＭＳ Ｐゴシック" pitchFamily="112" charset="-128"/>
            </a:endParaRPr>
          </a:p>
          <a:p>
            <a:pPr marL="990600" lvl="1" indent="-533400" eaLnBrk="1" hangingPunct="1">
              <a:buFontTx/>
              <a:buNone/>
              <a:defRPr/>
            </a:pPr>
            <a:r>
              <a:rPr lang="en-GB" altLang="ja-JP" sz="3200" smtClean="0">
                <a:effectLst>
                  <a:outerShdw blurRad="38100" dist="38100" dir="2700000" algn="tl">
                    <a:srgbClr val="C0C0C0"/>
                  </a:outerShdw>
                </a:effectLst>
                <a:ea typeface="ＭＳ Ｐゴシック" pitchFamily="112" charset="-128"/>
              </a:rPr>
              <a:t>Output:</a:t>
            </a:r>
            <a:r>
              <a:rPr lang="en-GB" altLang="ja-JP" sz="3200" smtClean="0">
                <a:ea typeface="ＭＳ Ｐゴシック" pitchFamily="112" charset="-128"/>
              </a:rPr>
              <a:t> 	</a:t>
            </a:r>
            <a:r>
              <a:rPr lang="en-GB" altLang="ja-JP" smtClean="0">
                <a:ea typeface="ＭＳ Ｐゴシック" pitchFamily="112" charset="-128"/>
              </a:rPr>
              <a:t>A list of participants and 			alternates</a:t>
            </a:r>
            <a:r>
              <a:rPr lang="en-GB" altLang="ja-JP" sz="3200" smtClean="0">
                <a:ea typeface="ＭＳ Ｐゴシック" pitchFamily="112" charset="-128"/>
              </a:rPr>
              <a:t>. </a:t>
            </a:r>
            <a:endParaRPr lang="en-US" smtClean="0"/>
          </a:p>
        </p:txBody>
      </p:sp>
      <p:pic>
        <p:nvPicPr>
          <p:cNvPr id="114692" name="Picture 4" descr="MCj02403410000[1]"/>
          <p:cNvPicPr>
            <a:picLocks noChangeAspect="1" noChangeArrowheads="1"/>
          </p:cNvPicPr>
          <p:nvPr/>
        </p:nvPicPr>
        <p:blipFill>
          <a:blip r:embed="rId2" cstate="print"/>
          <a:srcRect/>
          <a:stretch>
            <a:fillRect/>
          </a:stretch>
        </p:blipFill>
        <p:spPr bwMode="auto">
          <a:xfrm>
            <a:off x="6732588" y="5013325"/>
            <a:ext cx="2016125" cy="1477963"/>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468313" y="1773238"/>
            <a:ext cx="8351837" cy="4681537"/>
          </a:xfrm>
        </p:spPr>
        <p:txBody>
          <a:bodyPr/>
          <a:lstStyle/>
          <a:p>
            <a:pPr marL="346075" indent="-346075" eaLnBrk="1" hangingPunct="1">
              <a:spcBef>
                <a:spcPct val="50000"/>
              </a:spcBef>
            </a:pPr>
            <a:r>
              <a:rPr lang="en-US" altLang="ja-JP" sz="2400" smtClean="0">
                <a:ea typeface="MS PGothic" pitchFamily="34" charset="-128"/>
              </a:rPr>
              <a:t>Identify which organization or institution is </a:t>
            </a:r>
            <a:r>
              <a:rPr lang="en-US" altLang="ja-JP" sz="2400" b="1" smtClean="0">
                <a:ea typeface="MS PGothic" pitchFamily="34" charset="-128"/>
              </a:rPr>
              <a:t>convening this scenario exercise</a:t>
            </a:r>
            <a:r>
              <a:rPr lang="en-US" altLang="ja-JP" sz="2400" smtClean="0">
                <a:ea typeface="MS PGothic" pitchFamily="34" charset="-128"/>
              </a:rPr>
              <a:t>, and consider participant(s) from this group. </a:t>
            </a:r>
          </a:p>
          <a:p>
            <a:pPr marL="346075" indent="-346075" eaLnBrk="1" hangingPunct="1">
              <a:spcBef>
                <a:spcPct val="50000"/>
              </a:spcBef>
            </a:pPr>
            <a:r>
              <a:rPr lang="en-US" altLang="ja-JP" sz="2400" smtClean="0">
                <a:ea typeface="MS PGothic" pitchFamily="34" charset="-128"/>
              </a:rPr>
              <a:t>Identify other audiences by deciding </a:t>
            </a:r>
            <a:r>
              <a:rPr lang="en-US" altLang="ja-JP" sz="2400" b="1" smtClean="0">
                <a:ea typeface="MS PGothic" pitchFamily="34" charset="-128"/>
              </a:rPr>
              <a:t>who the scenarios are intended to reach</a:t>
            </a:r>
            <a:r>
              <a:rPr lang="en-US" altLang="ja-JP" sz="2400" smtClean="0">
                <a:ea typeface="MS PGothic" pitchFamily="34" charset="-128"/>
              </a:rPr>
              <a:t>. This could be the same audience as for the national GEO as a whole.</a:t>
            </a:r>
          </a:p>
          <a:p>
            <a:pPr marL="346075" indent="-346075" eaLnBrk="1" hangingPunct="1">
              <a:spcBef>
                <a:spcPct val="50000"/>
              </a:spcBef>
            </a:pPr>
            <a:r>
              <a:rPr lang="en-US" altLang="ja-JP" sz="2400" smtClean="0">
                <a:ea typeface="MS PGothic" pitchFamily="34" charset="-128"/>
              </a:rPr>
              <a:t>Identify other key stakeholders</a:t>
            </a:r>
            <a:r>
              <a:rPr lang="en-US" sz="2400" smtClean="0"/>
              <a:t>–</a:t>
            </a:r>
            <a:r>
              <a:rPr lang="en-US" altLang="ja-JP" sz="2400" smtClean="0">
                <a:ea typeface="MS PGothic" pitchFamily="34" charset="-128"/>
              </a:rPr>
              <a:t>who has an important stake in the country’s future, </a:t>
            </a:r>
            <a:r>
              <a:rPr lang="en-US" altLang="ja-JP" sz="2400" b="1" smtClean="0">
                <a:ea typeface="MS PGothic" pitchFamily="34" charset="-128"/>
              </a:rPr>
              <a:t>who are the decision-makers</a:t>
            </a:r>
            <a:r>
              <a:rPr lang="en-US" altLang="ja-JP" sz="2400" smtClean="0">
                <a:ea typeface="MS PGothic" pitchFamily="34" charset="-128"/>
              </a:rPr>
              <a:t>, and who are the people directly impacted by such decisions.</a:t>
            </a:r>
            <a:endParaRPr lang="en-US" sz="2400" smtClean="0"/>
          </a:p>
        </p:txBody>
      </p:sp>
      <p:sp>
        <p:nvSpPr>
          <p:cNvPr id="5" name="Rectangle 2"/>
          <p:cNvSpPr>
            <a:spLocks noGrp="1" noChangeArrowheads="1"/>
          </p:cNvSpPr>
          <p:nvPr>
            <p:ph type="title"/>
          </p:nvPr>
        </p:nvSpPr>
        <p:spPr>
          <a:xfrm>
            <a:off x="470848" y="192750"/>
            <a:ext cx="7403910" cy="1143000"/>
          </a:xfrm>
        </p:spPr>
        <p:txBody>
          <a:bodyPr/>
          <a:lstStyle/>
          <a:p>
            <a:pPr eaLnBrk="1" hangingPunct="1"/>
            <a:r>
              <a:rPr lang="en-US" sz="2400" dirty="0" smtClean="0"/>
              <a:t>b) Identifying Stakeholders and Selecting Participants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5"/>
          <p:cNvPicPr>
            <a:picLocks noChangeAspect="1" noChangeArrowheads="1"/>
          </p:cNvPicPr>
          <p:nvPr/>
        </p:nvPicPr>
        <p:blipFill>
          <a:blip r:embed="rId2" cstate="print"/>
          <a:srcRect/>
          <a:stretch>
            <a:fillRect/>
          </a:stretch>
        </p:blipFill>
        <p:spPr bwMode="auto">
          <a:xfrm>
            <a:off x="573201" y="1266178"/>
            <a:ext cx="7424383" cy="5223325"/>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716512" y="179102"/>
            <a:ext cx="6557749" cy="1143000"/>
          </a:xfrm>
        </p:spPr>
        <p:txBody>
          <a:bodyPr/>
          <a:lstStyle/>
          <a:p>
            <a:pPr eaLnBrk="1" hangingPunct="1"/>
            <a:r>
              <a:rPr lang="en-US" sz="2400" dirty="0" smtClean="0"/>
              <a:t>c) Identifying </a:t>
            </a:r>
            <a:r>
              <a:rPr lang="en-US" sz="2400" dirty="0" smtClean="0">
                <a:solidFill>
                  <a:schemeClr val="tx1"/>
                </a:solidFill>
              </a:rPr>
              <a:t>Themes, Targets, Potential Policies, and Indicators</a:t>
            </a:r>
          </a:p>
        </p:txBody>
      </p:sp>
      <p:sp>
        <p:nvSpPr>
          <p:cNvPr id="117763" name="Rectangle 3"/>
          <p:cNvSpPr>
            <a:spLocks noGrp="1" noChangeArrowheads="1"/>
          </p:cNvSpPr>
          <p:nvPr>
            <p:ph idx="1"/>
          </p:nvPr>
        </p:nvSpPr>
        <p:spPr/>
        <p:txBody>
          <a:bodyPr/>
          <a:lstStyle/>
          <a:p>
            <a:pPr marL="990600" lvl="1" indent="-533400" eaLnBrk="1" hangingPunct="1">
              <a:buFontTx/>
              <a:buNone/>
            </a:pPr>
            <a:endParaRPr lang="en-US" smtClean="0"/>
          </a:p>
          <a:p>
            <a:pPr marL="609600" indent="-609600" eaLnBrk="1" hangingPunct="1"/>
            <a:endParaRPr lang="en-US" smtClean="0"/>
          </a:p>
        </p:txBody>
      </p:sp>
      <p:sp>
        <p:nvSpPr>
          <p:cNvPr id="203789" name="Rectangle 13"/>
          <p:cNvSpPr>
            <a:spLocks noChangeArrowheads="1"/>
          </p:cNvSpPr>
          <p:nvPr/>
        </p:nvSpPr>
        <p:spPr bwMode="auto">
          <a:xfrm>
            <a:off x="468313" y="1989138"/>
            <a:ext cx="8229600" cy="3629025"/>
          </a:xfrm>
          <a:prstGeom prst="rect">
            <a:avLst/>
          </a:prstGeom>
          <a:noFill/>
          <a:ln w="9525">
            <a:noFill/>
            <a:miter lim="800000"/>
            <a:headEnd/>
            <a:tailEnd/>
          </a:ln>
          <a:effectLst/>
        </p:spPr>
        <p:txBody>
          <a:bodyPr/>
          <a:lstStyle/>
          <a:p>
            <a:pPr marL="990600" lvl="1" indent="-533400">
              <a:spcBef>
                <a:spcPct val="20000"/>
              </a:spcBef>
              <a:defRPr/>
            </a:pPr>
            <a:r>
              <a:rPr lang="en-GB" altLang="ja-JP" sz="3200" dirty="0">
                <a:effectLst>
                  <a:outerShdw blurRad="38100" dist="38100" dir="2700000" algn="tl">
                    <a:srgbClr val="C0C0C0"/>
                  </a:outerShdw>
                </a:effectLst>
                <a:ea typeface="ＭＳ Ｐゴシック" pitchFamily="112" charset="-128"/>
              </a:rPr>
              <a:t>Purpose:</a:t>
            </a:r>
            <a:r>
              <a:rPr lang="en-GB" altLang="ja-JP" sz="3200" dirty="0">
                <a:ea typeface="ＭＳ Ｐゴシック" pitchFamily="112" charset="-128"/>
              </a:rPr>
              <a:t> </a:t>
            </a:r>
            <a:r>
              <a:rPr lang="en-US" altLang="ja-JP" sz="2800" dirty="0">
                <a:ea typeface="ＭＳ Ｐゴシック" pitchFamily="112" charset="-128"/>
              </a:rPr>
              <a:t>To provide more specific details on the scope of the exercise</a:t>
            </a:r>
          </a:p>
          <a:p>
            <a:pPr marL="990600" lvl="1" indent="-533400">
              <a:spcBef>
                <a:spcPct val="20000"/>
              </a:spcBef>
              <a:defRPr/>
            </a:pPr>
            <a:r>
              <a:rPr lang="en-GB" altLang="ja-JP" sz="3200" dirty="0">
                <a:effectLst>
                  <a:outerShdw blurRad="38100" dist="38100" dir="2700000" algn="tl">
                    <a:srgbClr val="C0C0C0"/>
                  </a:outerShdw>
                </a:effectLst>
                <a:ea typeface="ＭＳ Ｐゴシック" pitchFamily="112" charset="-128"/>
              </a:rPr>
              <a:t>Outputs:</a:t>
            </a:r>
            <a:r>
              <a:rPr lang="en-GB" altLang="ja-JP" sz="3200" dirty="0">
                <a:ea typeface="ＭＳ Ｐゴシック" pitchFamily="112" charset="-128"/>
              </a:rPr>
              <a:t> 	</a:t>
            </a:r>
          </a:p>
          <a:p>
            <a:pPr marL="1371600" lvl="2" indent="-457200">
              <a:spcBef>
                <a:spcPct val="20000"/>
              </a:spcBef>
              <a:buFontTx/>
              <a:buChar char="•"/>
              <a:defRPr/>
            </a:pPr>
            <a:r>
              <a:rPr lang="en-GB" altLang="ja-JP" sz="2400" dirty="0">
                <a:ea typeface="ＭＳ Ｐゴシック" pitchFamily="112" charset="-128"/>
              </a:rPr>
              <a:t>A clearer understanding of the real-world system for which the scenario exercise is being undertaken</a:t>
            </a:r>
          </a:p>
          <a:p>
            <a:pPr marL="1371600" lvl="2" indent="-457200">
              <a:spcBef>
                <a:spcPct val="20000"/>
              </a:spcBef>
              <a:buFontTx/>
              <a:buChar char="•"/>
              <a:defRPr/>
            </a:pPr>
            <a:r>
              <a:rPr lang="en-GB" altLang="ja-JP" sz="2400" dirty="0">
                <a:ea typeface="ＭＳ Ｐゴシック" pitchFamily="112" charset="-128"/>
              </a:rPr>
              <a:t>Preliminary lists of: </a:t>
            </a:r>
            <a:r>
              <a:rPr lang="en-US" altLang="ja-JP" sz="2400" dirty="0">
                <a:ea typeface="ＭＳ Ｐゴシック" pitchFamily="112" charset="-128"/>
              </a:rPr>
              <a:t>key themes, targets and goals (including constraints or thresholds to be avoided), policies to be considered, specific indicators</a:t>
            </a:r>
            <a:endParaRPr lang="en-GB" altLang="ja-JP" sz="2400" dirty="0">
              <a:ea typeface="ＭＳ Ｐゴシック" pitchFamily="112" charset="-128"/>
            </a:endParaRPr>
          </a:p>
          <a:p>
            <a:pPr marL="990600" lvl="1" indent="-533400">
              <a:spcBef>
                <a:spcPct val="20000"/>
              </a:spcBef>
              <a:defRPr/>
            </a:pPr>
            <a:endParaRPr lang="en-US" sz="3200" dirty="0">
              <a:ea typeface="ＭＳ Ｐゴシック" pitchFamily="112"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468314" y="1588562"/>
          <a:ext cx="7911411" cy="5209111"/>
        </p:xfrm>
        <a:graphic>
          <a:graphicData uri="http://schemas.openxmlformats.org/presentationml/2006/ole">
            <p:oleObj spid="_x0000_s2050" name="Slide" r:id="rId3" imgW="4692539" imgH="3247481" progId="PowerPoint.Slide.8">
              <p:embed/>
            </p:oleObj>
          </a:graphicData>
        </a:graphic>
      </p:graphicFrame>
      <p:sp>
        <p:nvSpPr>
          <p:cNvPr id="5" name="Rectangle 2"/>
          <p:cNvSpPr>
            <a:spLocks noGrp="1" noChangeArrowheads="1"/>
          </p:cNvSpPr>
          <p:nvPr>
            <p:ph type="title"/>
          </p:nvPr>
        </p:nvSpPr>
        <p:spPr>
          <a:xfrm>
            <a:off x="716512" y="179102"/>
            <a:ext cx="6557749" cy="1143000"/>
          </a:xfrm>
        </p:spPr>
        <p:txBody>
          <a:bodyPr/>
          <a:lstStyle/>
          <a:p>
            <a:pPr eaLnBrk="1" hangingPunct="1"/>
            <a:r>
              <a:rPr lang="en-US" sz="2400" dirty="0" smtClean="0"/>
              <a:t>c) Identifying </a:t>
            </a:r>
            <a:r>
              <a:rPr lang="en-US" sz="2400" dirty="0" smtClean="0">
                <a:solidFill>
                  <a:schemeClr val="tx1"/>
                </a:solidFill>
              </a:rPr>
              <a:t>Themes, Targets, Potential Policies, and Indicators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36513" y="4005263"/>
            <a:ext cx="9107487" cy="19177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“…is any purpose served by attempting long-term perspectives for a region? Yes!!!  I say this not because the forecasts will necessarily be right, but because they may stimulate helpful actions – actions that may, in fact, even render the forecasts wrong.”</a:t>
            </a:r>
          </a:p>
          <a:p>
            <a:pPr algn="r"/>
            <a:r>
              <a:rPr lang="en-US" sz="2400" i="1">
                <a:latin typeface="Times New Roman" pitchFamily="18" charset="0"/>
                <a:cs typeface="Times New Roman" pitchFamily="18" charset="0"/>
              </a:rPr>
              <a:t>Ramgopal Agarwala</a:t>
            </a:r>
            <a:endParaRPr lang="en-US" sz="2400">
              <a:latin typeface="Times New Roman" pitchFamily="18" charset="0"/>
            </a:endParaRPr>
          </a:p>
        </p:txBody>
      </p:sp>
      <p:sp>
        <p:nvSpPr>
          <p:cNvPr id="232451" name="Text Box 3"/>
          <p:cNvSpPr txBox="1">
            <a:spLocks noChangeArrowheads="1"/>
          </p:cNvSpPr>
          <p:nvPr/>
        </p:nvSpPr>
        <p:spPr bwMode="auto">
          <a:xfrm>
            <a:off x="36513" y="1844675"/>
            <a:ext cx="9107487" cy="1570038"/>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“The only relevant discussions about the future are those where we succeed in shifting the question from whether something will happen to what would we do if it did happen.”</a:t>
            </a:r>
          </a:p>
          <a:p>
            <a:pPr algn="r"/>
            <a:r>
              <a:rPr lang="en-US" sz="2400" i="1" dirty="0" err="1">
                <a:latin typeface="Times New Roman" pitchFamily="18" charset="0"/>
                <a:cs typeface="Times New Roman" pitchFamily="18" charset="0"/>
              </a:rPr>
              <a:t>Arie</a:t>
            </a:r>
            <a:r>
              <a:rPr lang="en-US" sz="2400" i="1" dirty="0">
                <a:latin typeface="Times New Roman" pitchFamily="18" charset="0"/>
                <a:cs typeface="Times New Roman" pitchFamily="18" charset="0"/>
              </a:rPr>
              <a:t> de </a:t>
            </a:r>
            <a:r>
              <a:rPr lang="en-US" sz="2400" i="1" dirty="0" err="1">
                <a:latin typeface="Times New Roman" pitchFamily="18" charset="0"/>
                <a:cs typeface="Times New Roman" pitchFamily="18" charset="0"/>
              </a:rPr>
              <a:t>Geus</a:t>
            </a:r>
            <a:endParaRPr lang="en-US" sz="2400" i="1" dirty="0">
              <a:latin typeface="Times New Roman" pitchFamily="18" charset="0"/>
              <a:cs typeface="Times New Roman" pitchFamily="18" charset="0"/>
            </a:endParaRPr>
          </a:p>
        </p:txBody>
      </p:sp>
      <p:sp>
        <p:nvSpPr>
          <p:cNvPr id="18436" name="Rectangle 4"/>
          <p:cNvSpPr>
            <a:spLocks noGrp="1" noChangeArrowheads="1"/>
          </p:cNvSpPr>
          <p:nvPr>
            <p:ph type="title"/>
          </p:nvPr>
        </p:nvSpPr>
        <p:spPr>
          <a:xfrm>
            <a:off x="539088" y="83566"/>
            <a:ext cx="7103660" cy="1143000"/>
          </a:xfrm>
        </p:spPr>
        <p:txBody>
          <a:bodyPr/>
          <a:lstStyle/>
          <a:p>
            <a:pPr eaLnBrk="1" hangingPunct="1"/>
            <a:r>
              <a:rPr lang="en-US" sz="2800" dirty="0" smtClean="0"/>
              <a:t>Some Thoughts on Thinking about the Future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2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P spid="23245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027"/>
          <p:cNvGraphicFramePr>
            <a:graphicFrameLocks noChangeAspect="1"/>
          </p:cNvGraphicFramePr>
          <p:nvPr>
            <p:ph idx="1"/>
          </p:nvPr>
        </p:nvGraphicFramePr>
        <p:xfrm>
          <a:off x="2100263" y="2151063"/>
          <a:ext cx="4943475" cy="3424237"/>
        </p:xfrm>
        <a:graphic>
          <a:graphicData uri="http://schemas.openxmlformats.org/presentationml/2006/ole">
            <p:oleObj spid="_x0000_s3074" name="Slide" r:id="rId4" imgW="4942892" imgH="3423928" progId="PowerPoint.Slide.8">
              <p:embed/>
            </p:oleObj>
          </a:graphicData>
        </a:graphic>
      </p:graphicFrame>
      <p:sp>
        <p:nvSpPr>
          <p:cNvPr id="5" name="Rectangle 2"/>
          <p:cNvSpPr>
            <a:spLocks noGrp="1" noChangeArrowheads="1"/>
          </p:cNvSpPr>
          <p:nvPr>
            <p:ph type="title"/>
          </p:nvPr>
        </p:nvSpPr>
        <p:spPr>
          <a:xfrm>
            <a:off x="716512" y="179102"/>
            <a:ext cx="6557749" cy="1143000"/>
          </a:xfrm>
        </p:spPr>
        <p:txBody>
          <a:bodyPr/>
          <a:lstStyle/>
          <a:p>
            <a:pPr eaLnBrk="1" hangingPunct="1"/>
            <a:r>
              <a:rPr lang="en-US" sz="2400" dirty="0" smtClean="0"/>
              <a:t>c) Identifying </a:t>
            </a:r>
            <a:r>
              <a:rPr lang="en-US" sz="2400" dirty="0" smtClean="0">
                <a:solidFill>
                  <a:schemeClr val="tx1"/>
                </a:solidFill>
              </a:rPr>
              <a:t>Themes, Targets, Potential Policies, and Indicators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p:txBody>
          <a:bodyPr/>
          <a:lstStyle/>
          <a:p>
            <a:pPr marL="990600" lvl="1" indent="-533400" eaLnBrk="1" hangingPunct="1">
              <a:buFontTx/>
              <a:buNone/>
            </a:pPr>
            <a:endParaRPr lang="en-US" smtClean="0"/>
          </a:p>
          <a:p>
            <a:pPr marL="609600" indent="-609600" eaLnBrk="1" hangingPunct="1"/>
            <a:endParaRPr lang="en-US" smtClean="0"/>
          </a:p>
        </p:txBody>
      </p:sp>
      <p:sp>
        <p:nvSpPr>
          <p:cNvPr id="118788" name="Rectangle 4"/>
          <p:cNvSpPr>
            <a:spLocks noChangeArrowheads="1"/>
          </p:cNvSpPr>
          <p:nvPr/>
        </p:nvSpPr>
        <p:spPr bwMode="auto">
          <a:xfrm>
            <a:off x="611188" y="1895475"/>
            <a:ext cx="7848600" cy="4708981"/>
          </a:xfrm>
          <a:prstGeom prst="rect">
            <a:avLst/>
          </a:prstGeom>
          <a:noFill/>
          <a:ln w="9525">
            <a:noFill/>
            <a:miter lim="800000"/>
            <a:headEnd/>
            <a:tailEnd/>
          </a:ln>
        </p:spPr>
        <p:txBody>
          <a:bodyPr>
            <a:spAutoFit/>
          </a:bodyPr>
          <a:lstStyle/>
          <a:p>
            <a:pPr marL="342900" indent="-342900">
              <a:buFontTx/>
              <a:buAutoNum type="arabicPeriod"/>
            </a:pPr>
            <a:r>
              <a:rPr lang="en-US" altLang="ja-JP" sz="2400" b="1" dirty="0">
                <a:ea typeface="MS PGothic" pitchFamily="34" charset="-128"/>
              </a:rPr>
              <a:t>How would you describe the current social, economic and environmental situation in your country?</a:t>
            </a:r>
          </a:p>
          <a:p>
            <a:pPr marL="800100" lvl="1" indent="-342900">
              <a:buFontTx/>
              <a:buChar char="•"/>
            </a:pPr>
            <a:r>
              <a:rPr lang="en-US" altLang="ja-JP" sz="2000" dirty="0" smtClean="0">
                <a:ea typeface="MS PGothic" pitchFamily="34" charset="-128"/>
              </a:rPr>
              <a:t>What </a:t>
            </a:r>
            <a:r>
              <a:rPr lang="en-US" altLang="ja-JP" sz="2000" dirty="0">
                <a:ea typeface="MS PGothic" pitchFamily="34" charset="-128"/>
              </a:rPr>
              <a:t>themes did you include?</a:t>
            </a:r>
          </a:p>
          <a:p>
            <a:pPr marL="800100" lvl="1" indent="-342900">
              <a:buFontTx/>
              <a:buChar char="•"/>
            </a:pPr>
            <a:r>
              <a:rPr lang="en-US" altLang="ja-JP" sz="2000" dirty="0">
                <a:ea typeface="MS PGothic" pitchFamily="34" charset="-128"/>
              </a:rPr>
              <a:t>W</a:t>
            </a:r>
            <a:r>
              <a:rPr lang="en-US" altLang="ja-JP" sz="2000" dirty="0" smtClean="0">
                <a:ea typeface="MS PGothic" pitchFamily="34" charset="-128"/>
              </a:rPr>
              <a:t>hat </a:t>
            </a:r>
            <a:r>
              <a:rPr lang="en-US" altLang="ja-JP" sz="2000" dirty="0">
                <a:ea typeface="MS PGothic" pitchFamily="34" charset="-128"/>
              </a:rPr>
              <a:t>indicators did you use?</a:t>
            </a:r>
          </a:p>
          <a:p>
            <a:pPr marL="342900" indent="-342900">
              <a:buFontTx/>
              <a:buAutoNum type="arabicPeriod"/>
            </a:pPr>
            <a:r>
              <a:rPr lang="en-US" altLang="ja-JP" sz="2400" b="1" dirty="0">
                <a:ea typeface="MS PGothic" pitchFamily="34" charset="-128"/>
              </a:rPr>
              <a:t>How did it get to be this way?</a:t>
            </a:r>
          </a:p>
          <a:p>
            <a:pPr marL="800100" lvl="1" indent="-342900">
              <a:buFontTx/>
              <a:buChar char="•"/>
            </a:pPr>
            <a:r>
              <a:rPr lang="en-US" altLang="ja-JP" sz="2000" dirty="0">
                <a:ea typeface="MS PGothic" pitchFamily="34" charset="-128"/>
              </a:rPr>
              <a:t>W</a:t>
            </a:r>
            <a:r>
              <a:rPr lang="en-US" altLang="ja-JP" sz="2000" dirty="0" smtClean="0">
                <a:ea typeface="MS PGothic" pitchFamily="34" charset="-128"/>
              </a:rPr>
              <a:t>hat </a:t>
            </a:r>
            <a:r>
              <a:rPr lang="en-US" altLang="ja-JP" sz="2000" dirty="0">
                <a:ea typeface="MS PGothic" pitchFamily="34" charset="-128"/>
              </a:rPr>
              <a:t>other themes/issues did you need to include to explain the history?</a:t>
            </a:r>
          </a:p>
          <a:p>
            <a:pPr marL="800100" lvl="1" indent="-342900">
              <a:buFontTx/>
              <a:buChar char="•"/>
            </a:pPr>
            <a:r>
              <a:rPr lang="en-US" altLang="ja-JP" sz="2000" dirty="0">
                <a:ea typeface="MS PGothic" pitchFamily="34" charset="-128"/>
              </a:rPr>
              <a:t>H</a:t>
            </a:r>
            <a:r>
              <a:rPr lang="en-US" altLang="ja-JP" sz="2000" dirty="0" smtClean="0">
                <a:ea typeface="MS PGothic" pitchFamily="34" charset="-128"/>
              </a:rPr>
              <a:t>ow </a:t>
            </a:r>
            <a:r>
              <a:rPr lang="en-US" altLang="ja-JP" sz="2000" dirty="0">
                <a:ea typeface="MS PGothic" pitchFamily="34" charset="-128"/>
              </a:rPr>
              <a:t>did you characterize the key dynamic relationships?</a:t>
            </a:r>
          </a:p>
          <a:p>
            <a:pPr marL="800100" lvl="1" indent="-342900">
              <a:buFontTx/>
              <a:buChar char="•"/>
            </a:pPr>
            <a:r>
              <a:rPr lang="en-US" altLang="ja-JP" sz="2000" dirty="0">
                <a:ea typeface="MS PGothic" pitchFamily="34" charset="-128"/>
              </a:rPr>
              <a:t>W</a:t>
            </a:r>
            <a:r>
              <a:rPr lang="en-US" altLang="ja-JP" sz="2000" dirty="0" smtClean="0">
                <a:ea typeface="MS PGothic" pitchFamily="34" charset="-128"/>
              </a:rPr>
              <a:t>hat </a:t>
            </a:r>
            <a:r>
              <a:rPr lang="en-US" altLang="ja-JP" sz="2000" dirty="0">
                <a:ea typeface="MS PGothic" pitchFamily="34" charset="-128"/>
              </a:rPr>
              <a:t>past policies/actions/events were significant?</a:t>
            </a:r>
          </a:p>
          <a:p>
            <a:pPr marL="342900" indent="-342900">
              <a:buFontTx/>
              <a:buAutoNum type="arabicPeriod"/>
            </a:pPr>
            <a:r>
              <a:rPr lang="en-US" altLang="ja-JP" sz="2400" b="1" dirty="0">
                <a:ea typeface="MS PGothic" pitchFamily="34" charset="-128"/>
              </a:rPr>
              <a:t>What is on the present day agenda?</a:t>
            </a:r>
          </a:p>
          <a:p>
            <a:pPr marL="800100" lvl="1" indent="-342900">
              <a:buFontTx/>
              <a:buChar char="•"/>
            </a:pPr>
            <a:r>
              <a:rPr lang="en-US" altLang="ja-JP" sz="2000" dirty="0">
                <a:ea typeface="MS PGothic" pitchFamily="34" charset="-128"/>
              </a:rPr>
              <a:t>H</a:t>
            </a:r>
            <a:r>
              <a:rPr lang="en-US" altLang="ja-JP" sz="2000" dirty="0" smtClean="0">
                <a:ea typeface="MS PGothic" pitchFamily="34" charset="-128"/>
              </a:rPr>
              <a:t>ave </a:t>
            </a:r>
            <a:r>
              <a:rPr lang="en-US" altLang="ja-JP" sz="2000" dirty="0">
                <a:ea typeface="MS PGothic" pitchFamily="34" charset="-128"/>
              </a:rPr>
              <a:t>commitments been made/goals and targets been set?</a:t>
            </a:r>
          </a:p>
          <a:p>
            <a:pPr marL="800100" lvl="1" indent="-342900">
              <a:buFontTx/>
              <a:buChar char="•"/>
            </a:pPr>
            <a:r>
              <a:rPr lang="en-US" altLang="ja-JP" sz="2000" dirty="0">
                <a:ea typeface="MS PGothic" pitchFamily="34" charset="-128"/>
              </a:rPr>
              <a:t>H</a:t>
            </a:r>
            <a:r>
              <a:rPr lang="en-US" altLang="ja-JP" sz="2000" dirty="0" smtClean="0">
                <a:ea typeface="MS PGothic" pitchFamily="34" charset="-128"/>
              </a:rPr>
              <a:t>ave </a:t>
            </a:r>
            <a:r>
              <a:rPr lang="en-US" altLang="ja-JP" sz="2000" dirty="0">
                <a:ea typeface="MS PGothic" pitchFamily="34" charset="-128"/>
              </a:rPr>
              <a:t>policies been proposed or put in place?</a:t>
            </a:r>
          </a:p>
          <a:p>
            <a:pPr marL="800100" lvl="1" indent="-342900">
              <a:buFontTx/>
              <a:buChar char="•"/>
            </a:pPr>
            <a:r>
              <a:rPr lang="en-US" altLang="ja-JP" sz="2000" dirty="0">
                <a:ea typeface="MS PGothic" pitchFamily="34" charset="-128"/>
              </a:rPr>
              <a:t>W</a:t>
            </a:r>
            <a:r>
              <a:rPr lang="en-US" altLang="ja-JP" sz="2000" dirty="0" smtClean="0">
                <a:ea typeface="MS PGothic" pitchFamily="34" charset="-128"/>
              </a:rPr>
              <a:t>hat </a:t>
            </a:r>
            <a:r>
              <a:rPr lang="en-US" altLang="ja-JP" sz="2000" dirty="0">
                <a:ea typeface="MS PGothic" pitchFamily="34" charset="-128"/>
              </a:rPr>
              <a:t>are people’s hopes and fears? </a:t>
            </a:r>
          </a:p>
        </p:txBody>
      </p:sp>
      <p:sp>
        <p:nvSpPr>
          <p:cNvPr id="6" name="Rectangle 2"/>
          <p:cNvSpPr>
            <a:spLocks noGrp="1" noChangeArrowheads="1"/>
          </p:cNvSpPr>
          <p:nvPr>
            <p:ph type="title"/>
          </p:nvPr>
        </p:nvSpPr>
        <p:spPr>
          <a:xfrm>
            <a:off x="716512" y="179102"/>
            <a:ext cx="6557749" cy="1143000"/>
          </a:xfrm>
        </p:spPr>
        <p:txBody>
          <a:bodyPr/>
          <a:lstStyle/>
          <a:p>
            <a:pPr eaLnBrk="1" hangingPunct="1"/>
            <a:r>
              <a:rPr lang="en-US" sz="2400" dirty="0" smtClean="0"/>
              <a:t>c) Identifying </a:t>
            </a:r>
            <a:r>
              <a:rPr lang="en-US" sz="2400" dirty="0" smtClean="0">
                <a:solidFill>
                  <a:schemeClr val="tx1"/>
                </a:solidFill>
              </a:rPr>
              <a:t>Themes, Targets, Potential Policies, and Indicators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7159625" y="73025"/>
            <a:ext cx="184150" cy="366713"/>
          </a:xfrm>
          <a:prstGeom prst="rect">
            <a:avLst/>
          </a:prstGeom>
          <a:noFill/>
          <a:ln w="9525">
            <a:noFill/>
            <a:miter lim="800000"/>
            <a:headEnd/>
            <a:tailEnd/>
          </a:ln>
        </p:spPr>
        <p:txBody>
          <a:bodyPr wrap="none">
            <a:spAutoFit/>
          </a:bodyPr>
          <a:lstStyle/>
          <a:p>
            <a:endParaRPr lang="en-US"/>
          </a:p>
        </p:txBody>
      </p:sp>
      <p:sp>
        <p:nvSpPr>
          <p:cNvPr id="119811" name="Rectangle 3"/>
          <p:cNvSpPr>
            <a:spLocks noGrp="1" noChangeArrowheads="1"/>
          </p:cNvSpPr>
          <p:nvPr>
            <p:ph type="title"/>
          </p:nvPr>
        </p:nvSpPr>
        <p:spPr>
          <a:xfrm>
            <a:off x="195263" y="0"/>
            <a:ext cx="8763000" cy="1255713"/>
          </a:xfrm>
          <a:noFill/>
        </p:spPr>
        <p:txBody>
          <a:bodyPr/>
          <a:lstStyle/>
          <a:p>
            <a:pPr eaLnBrk="1" hangingPunct="1"/>
            <a:r>
              <a:rPr lang="en-US" sz="2400" dirty="0" smtClean="0"/>
              <a:t>Steps in a Scenario Methodology</a:t>
            </a:r>
            <a:br>
              <a:rPr lang="en-US" sz="2400" dirty="0" smtClean="0"/>
            </a:br>
            <a:r>
              <a:rPr lang="en-US" sz="2400" dirty="0" smtClean="0"/>
              <a:t> </a:t>
            </a:r>
            <a:r>
              <a:rPr lang="en-US" altLang="ja-JP" sz="2400" dirty="0" smtClean="0">
                <a:solidFill>
                  <a:schemeClr val="tx1"/>
                </a:solidFill>
                <a:ea typeface="MS PGothic" pitchFamily="34" charset="-128"/>
              </a:rPr>
              <a:t>Laying the Foundation for the Scenarios</a:t>
            </a:r>
            <a:endParaRPr lang="en-US" sz="2400" dirty="0" smtClean="0">
              <a:solidFill>
                <a:schemeClr val="tx1"/>
              </a:solidFill>
            </a:endParaRPr>
          </a:p>
        </p:txBody>
      </p:sp>
      <p:sp>
        <p:nvSpPr>
          <p:cNvPr id="119812" name="Rectangle 64"/>
          <p:cNvSpPr>
            <a:spLocks noGrp="1" noChangeArrowheads="1"/>
          </p:cNvSpPr>
          <p:nvPr>
            <p:ph idx="1"/>
          </p:nvPr>
        </p:nvSpPr>
        <p:spPr>
          <a:xfrm>
            <a:off x="457200" y="2362200"/>
            <a:ext cx="8229600" cy="2057400"/>
          </a:xfrm>
        </p:spPr>
        <p:txBody>
          <a:bodyPr/>
          <a:lstStyle/>
          <a:p>
            <a:pPr lvl="1" eaLnBrk="1" hangingPunct="1">
              <a:buFontTx/>
              <a:buChar char="•"/>
            </a:pPr>
            <a:r>
              <a:rPr lang="en-US" altLang="ja-JP" sz="3200" smtClean="0">
                <a:ea typeface="MS PGothic" pitchFamily="34" charset="-128"/>
              </a:rPr>
              <a:t>Identifying driving forces. </a:t>
            </a:r>
          </a:p>
          <a:p>
            <a:pPr lvl="1" eaLnBrk="1" hangingPunct="1">
              <a:buFontTx/>
              <a:buChar char="•"/>
            </a:pPr>
            <a:r>
              <a:rPr lang="en-US" altLang="ja-JP" sz="3200" smtClean="0">
                <a:ea typeface="MS PGothic" pitchFamily="34" charset="-128"/>
              </a:rPr>
              <a:t>Selecting critical uncertainties.</a:t>
            </a:r>
          </a:p>
          <a:p>
            <a:pPr lvl="1" eaLnBrk="1" hangingPunct="1">
              <a:buFontTx/>
              <a:buChar char="•"/>
            </a:pPr>
            <a:r>
              <a:rPr lang="en-US" altLang="ja-JP" sz="3200" smtClean="0">
                <a:ea typeface="MS PGothic" pitchFamily="34" charset="-128"/>
              </a:rPr>
              <a:t>Creating a scenario framework.</a:t>
            </a:r>
            <a:endParaRPr lang="en-US" sz="320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z="3200" dirty="0" smtClean="0"/>
              <a:t>d) Identifying Driving Forces</a:t>
            </a:r>
          </a:p>
        </p:txBody>
      </p:sp>
      <p:sp>
        <p:nvSpPr>
          <p:cNvPr id="120835" name="Rectangle 3"/>
          <p:cNvSpPr>
            <a:spLocks noGrp="1" noChangeArrowheads="1"/>
          </p:cNvSpPr>
          <p:nvPr>
            <p:ph idx="1"/>
          </p:nvPr>
        </p:nvSpPr>
        <p:spPr>
          <a:xfrm>
            <a:off x="539750" y="1557338"/>
            <a:ext cx="8174038" cy="5040312"/>
          </a:xfrm>
        </p:spPr>
        <p:txBody>
          <a:bodyPr/>
          <a:lstStyle/>
          <a:p>
            <a:pPr marL="1257300" lvl="1" indent="-620713" eaLnBrk="1" hangingPunct="1">
              <a:buFontTx/>
              <a:buNone/>
            </a:pPr>
            <a:r>
              <a:rPr lang="en-GB" altLang="ja-JP" sz="3200" dirty="0" smtClean="0">
                <a:ea typeface="MS PGothic" pitchFamily="34" charset="-128"/>
              </a:rPr>
              <a:t>Purpose:</a:t>
            </a:r>
            <a:r>
              <a:rPr lang="en-GB" altLang="ja-JP" dirty="0" smtClean="0">
                <a:ea typeface="MS PGothic" pitchFamily="34" charset="-128"/>
              </a:rPr>
              <a:t> 	T</a:t>
            </a:r>
            <a:r>
              <a:rPr lang="en-US" altLang="ja-JP" dirty="0" smtClean="0">
                <a:ea typeface="MS PGothic" pitchFamily="34" charset="-128"/>
              </a:rPr>
              <a:t>o identify the key trends and 		dynamics that will determine the 		course of the future. </a:t>
            </a:r>
            <a:endParaRPr lang="en-GB" altLang="ja-JP" sz="3200" dirty="0" smtClean="0">
              <a:ea typeface="MS PGothic" pitchFamily="34" charset="-128"/>
            </a:endParaRPr>
          </a:p>
          <a:p>
            <a:pPr marL="1257300" lvl="1" indent="-620713" eaLnBrk="1" hangingPunct="1">
              <a:buFontTx/>
              <a:buNone/>
            </a:pPr>
            <a:r>
              <a:rPr lang="en-GB" altLang="ja-JP" sz="3200" dirty="0" smtClean="0">
                <a:ea typeface="MS PGothic" pitchFamily="34" charset="-128"/>
              </a:rPr>
              <a:t>Steps:</a:t>
            </a:r>
            <a:r>
              <a:rPr lang="en-GB" altLang="ja-JP" dirty="0" smtClean="0">
                <a:ea typeface="MS PGothic" pitchFamily="34" charset="-128"/>
              </a:rPr>
              <a:t> </a:t>
            </a:r>
          </a:p>
          <a:p>
            <a:pPr marL="1257300" lvl="1" indent="-620713" eaLnBrk="1" hangingPunct="1">
              <a:buFontTx/>
              <a:buAutoNum type="arabicPeriod"/>
            </a:pPr>
            <a:r>
              <a:rPr lang="en-US" altLang="ja-JP" sz="2400" dirty="0" smtClean="0">
                <a:ea typeface="MS PGothic" pitchFamily="34" charset="-128"/>
              </a:rPr>
              <a:t>Review the previous discussions surrounding the past, present, and future.</a:t>
            </a:r>
          </a:p>
          <a:p>
            <a:pPr marL="1257300" lvl="1" indent="-620713" eaLnBrk="1" hangingPunct="1">
              <a:buFontTx/>
              <a:buAutoNum type="arabicPeriod"/>
            </a:pPr>
            <a:r>
              <a:rPr lang="en-US" altLang="ja-JP" sz="2400" dirty="0" smtClean="0">
                <a:ea typeface="MS PGothic" pitchFamily="34" charset="-128"/>
              </a:rPr>
              <a:t>What factors have had or could have the most influence on other parts of the system? For example, what comes across as more of a cause than an effect? (Do not ignore those that may not have had a big effect in the past.)</a:t>
            </a:r>
          </a:p>
          <a:p>
            <a:pPr marL="1257300" lvl="1" indent="-620713" eaLnBrk="1" hangingPunct="1">
              <a:buFontTx/>
              <a:buAutoNum type="arabicPeriod"/>
            </a:pPr>
            <a:r>
              <a:rPr lang="en-US" altLang="ja-JP" sz="2400" dirty="0" smtClean="0">
                <a:ea typeface="MS PGothic" pitchFamily="34" charset="-128"/>
              </a:rPr>
              <a:t>What are key trends? How persistent are they?</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93858"/>
            <a:ext cx="8229600" cy="1143000"/>
          </a:xfrm>
        </p:spPr>
        <p:txBody>
          <a:bodyPr/>
          <a:lstStyle/>
          <a:p>
            <a:pPr eaLnBrk="1" hangingPunct="1"/>
            <a:r>
              <a:rPr lang="en-US" sz="3600" dirty="0" smtClean="0"/>
              <a:t>d) Identifying Driving Forces</a:t>
            </a:r>
            <a:r>
              <a:rPr lang="en-US" sz="4000" dirty="0" smtClean="0"/>
              <a:t/>
            </a:r>
            <a:br>
              <a:rPr lang="en-US" sz="4000" dirty="0" smtClean="0"/>
            </a:br>
            <a:r>
              <a:rPr lang="en-US" sz="3200" dirty="0" smtClean="0"/>
              <a:t>A Typical Catalogue</a:t>
            </a:r>
          </a:p>
        </p:txBody>
      </p:sp>
      <p:graphicFrame>
        <p:nvGraphicFramePr>
          <p:cNvPr id="4098" name="Object 3"/>
          <p:cNvGraphicFramePr>
            <a:graphicFrameLocks noChangeAspect="1"/>
          </p:cNvGraphicFramePr>
          <p:nvPr>
            <p:ph idx="1"/>
          </p:nvPr>
        </p:nvGraphicFramePr>
        <p:xfrm>
          <a:off x="1827303" y="1692323"/>
          <a:ext cx="5605747" cy="3882978"/>
        </p:xfrm>
        <a:graphic>
          <a:graphicData uri="http://schemas.openxmlformats.org/presentationml/2006/ole">
            <p:oleObj spid="_x0000_s4098" name="Slide" r:id="rId4" imgW="4942892" imgH="3423928" progId="PowerPoint.Slide.8">
              <p:embed/>
            </p:oleObj>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z="3200" dirty="0" smtClean="0"/>
              <a:t>e) Selecting Critical Uncertainties</a:t>
            </a:r>
          </a:p>
        </p:txBody>
      </p:sp>
      <p:sp>
        <p:nvSpPr>
          <p:cNvPr id="121859" name="Rectangle 3"/>
          <p:cNvSpPr>
            <a:spLocks noGrp="1" noChangeArrowheads="1"/>
          </p:cNvSpPr>
          <p:nvPr>
            <p:ph idx="1"/>
          </p:nvPr>
        </p:nvSpPr>
        <p:spPr>
          <a:xfrm>
            <a:off x="539750" y="1700213"/>
            <a:ext cx="8229600" cy="4608512"/>
          </a:xfrm>
        </p:spPr>
        <p:txBody>
          <a:bodyPr/>
          <a:lstStyle/>
          <a:p>
            <a:pPr marL="990600" lvl="1" indent="-533400" eaLnBrk="1" hangingPunct="1">
              <a:buFontTx/>
              <a:buNone/>
            </a:pPr>
            <a:r>
              <a:rPr lang="en-GB" altLang="ja-JP" smtClean="0">
                <a:ea typeface="MS PGothic" pitchFamily="34" charset="-128"/>
              </a:rPr>
              <a:t>Purpose: T</a:t>
            </a:r>
            <a:r>
              <a:rPr lang="en-GB" altLang="ja-JP" sz="2400" smtClean="0">
                <a:ea typeface="MS PGothic" pitchFamily="34" charset="-128"/>
              </a:rPr>
              <a:t>o select critical uncertainties – those driving forces</a:t>
            </a:r>
            <a:r>
              <a:rPr lang="en-US" altLang="ja-JP" sz="2400" smtClean="0">
                <a:ea typeface="MS PGothic" pitchFamily="34" charset="-128"/>
              </a:rPr>
              <a:t> that are especially important in determining how the future evolves, but whose future development is highly unpredictable. </a:t>
            </a:r>
            <a:endParaRPr lang="en-GB" altLang="ja-JP" sz="2400" smtClean="0">
              <a:ea typeface="MS PGothic" pitchFamily="34" charset="-128"/>
            </a:endParaRPr>
          </a:p>
          <a:p>
            <a:pPr marL="990600" lvl="1" indent="-533400" eaLnBrk="1" hangingPunct="1">
              <a:buFontTx/>
              <a:buNone/>
            </a:pPr>
            <a:endParaRPr lang="en-GB" altLang="ja-JP" sz="2400" smtClean="0">
              <a:ea typeface="MS PGothic" pitchFamily="34" charset="-128"/>
            </a:endParaRPr>
          </a:p>
          <a:p>
            <a:pPr marL="990600" lvl="1" indent="-533400" eaLnBrk="1" hangingPunct="1">
              <a:buFontTx/>
              <a:buNone/>
            </a:pPr>
            <a:r>
              <a:rPr lang="en-GB" altLang="ja-JP" smtClean="0">
                <a:ea typeface="MS PGothic" pitchFamily="34" charset="-128"/>
              </a:rPr>
              <a:t>Output: </a:t>
            </a:r>
            <a:r>
              <a:rPr lang="en-US" altLang="ja-JP" sz="2400" smtClean="0">
                <a:ea typeface="MS PGothic" pitchFamily="34" charset="-128"/>
              </a:rPr>
              <a:t>A small set of critical uncertainties.</a:t>
            </a:r>
            <a:endParaRPr lang="en-US" sz="2400" b="1" smtClean="0">
              <a:ea typeface="MS PGothic" pitchFamily="34" charset="-128"/>
            </a:endParaRPr>
          </a:p>
        </p:txBody>
      </p:sp>
      <p:pic>
        <p:nvPicPr>
          <p:cNvPr id="121860" name="Picture 5" descr="MCj00787110000[1]"/>
          <p:cNvPicPr>
            <a:picLocks noChangeAspect="1" noChangeArrowheads="1"/>
          </p:cNvPicPr>
          <p:nvPr/>
        </p:nvPicPr>
        <p:blipFill>
          <a:blip r:embed="rId3" cstate="print"/>
          <a:srcRect/>
          <a:stretch>
            <a:fillRect/>
          </a:stretch>
        </p:blipFill>
        <p:spPr bwMode="auto">
          <a:xfrm>
            <a:off x="533400" y="4411663"/>
            <a:ext cx="881063" cy="2133600"/>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68313" y="136480"/>
            <a:ext cx="8229600" cy="1143000"/>
          </a:xfrm>
        </p:spPr>
        <p:txBody>
          <a:bodyPr/>
          <a:lstStyle/>
          <a:p>
            <a:pPr eaLnBrk="1" hangingPunct="1"/>
            <a:r>
              <a:rPr lang="en-US" sz="3200" dirty="0" smtClean="0"/>
              <a:t>e) Selecting Critical Uncertainties</a:t>
            </a:r>
          </a:p>
        </p:txBody>
      </p:sp>
      <p:sp>
        <p:nvSpPr>
          <p:cNvPr id="122883" name="Rectangle 3"/>
          <p:cNvSpPr>
            <a:spLocks noGrp="1" noChangeArrowheads="1"/>
          </p:cNvSpPr>
          <p:nvPr>
            <p:ph idx="1"/>
          </p:nvPr>
        </p:nvSpPr>
        <p:spPr>
          <a:xfrm>
            <a:off x="250825" y="1484313"/>
            <a:ext cx="8642350" cy="4441825"/>
          </a:xfrm>
        </p:spPr>
        <p:txBody>
          <a:bodyPr/>
          <a:lstStyle/>
          <a:p>
            <a:pPr marL="457200" indent="-457200" eaLnBrk="1" hangingPunct="1">
              <a:spcBef>
                <a:spcPct val="50000"/>
              </a:spcBef>
              <a:buFontTx/>
              <a:buNone/>
            </a:pPr>
            <a:r>
              <a:rPr lang="en-US" altLang="ja-JP" sz="2800" smtClean="0">
                <a:ea typeface="MS PGothic" pitchFamily="34" charset="-128"/>
              </a:rPr>
              <a:t>For each driving force:  </a:t>
            </a:r>
          </a:p>
          <a:p>
            <a:pPr marL="457200" indent="-457200" eaLnBrk="1" hangingPunct="1">
              <a:spcBef>
                <a:spcPct val="50000"/>
              </a:spcBef>
              <a:buFontTx/>
              <a:buAutoNum type="arabicPeriod"/>
            </a:pPr>
            <a:r>
              <a:rPr lang="en-US" altLang="ja-JP" sz="2400" smtClean="0">
                <a:ea typeface="MS PGothic" pitchFamily="34" charset="-128"/>
              </a:rPr>
              <a:t>Consider the degree of uncertainty. Is there a great deal of uncertainty, or relatively little?</a:t>
            </a:r>
          </a:p>
          <a:p>
            <a:pPr marL="457200" indent="-457200" eaLnBrk="1" hangingPunct="1">
              <a:spcBef>
                <a:spcPct val="50000"/>
              </a:spcBef>
              <a:buFontTx/>
              <a:buAutoNum type="arabicPeriod"/>
            </a:pPr>
            <a:r>
              <a:rPr lang="en-US" altLang="ja-JP" sz="2400" smtClean="0">
                <a:ea typeface="MS PGothic" pitchFamily="34" charset="-128"/>
              </a:rPr>
              <a:t>Consider the relative impact/importance of this driving force into the future. </a:t>
            </a:r>
          </a:p>
          <a:p>
            <a:pPr marL="457200" indent="-457200" eaLnBrk="1" hangingPunct="1">
              <a:spcBef>
                <a:spcPct val="50000"/>
              </a:spcBef>
              <a:buFontTx/>
              <a:buAutoNum type="arabicPeriod"/>
            </a:pPr>
            <a:r>
              <a:rPr lang="en-US" altLang="ja-JP" sz="2400" smtClean="0">
                <a:ea typeface="MS PGothic" pitchFamily="34" charset="-128"/>
              </a:rPr>
              <a:t>Plot the driving force on a chart of impact/importance versus uncertainty. </a:t>
            </a:r>
          </a:p>
          <a:p>
            <a:pPr marL="457200" indent="-457200" eaLnBrk="1" hangingPunct="1">
              <a:spcBef>
                <a:spcPct val="50000"/>
              </a:spcBef>
              <a:buFontTx/>
              <a:buAutoNum type="arabicPeriod"/>
            </a:pPr>
            <a:r>
              <a:rPr lang="en-US" altLang="ja-JP" sz="2400" smtClean="0">
                <a:ea typeface="MS PGothic" pitchFamily="34" charset="-128"/>
              </a:rPr>
              <a:t>Identify the two or three driving forces that are highest impact and highest uncertainty.</a:t>
            </a:r>
            <a:r>
              <a:rPr lang="en-US" altLang="ja-JP" smtClean="0">
                <a:ea typeface="MS PGothic" pitchFamily="34" charset="-128"/>
              </a:rPr>
              <a:t>  </a:t>
            </a:r>
            <a:endParaRPr lang="en-US" smtClean="0">
              <a:ea typeface="MS PGothic" pitchFamily="34" charset="-128"/>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reeform 39"/>
          <p:cNvSpPr>
            <a:spLocks/>
          </p:cNvSpPr>
          <p:nvPr/>
        </p:nvSpPr>
        <p:spPr bwMode="auto">
          <a:xfrm>
            <a:off x="4821238" y="1485900"/>
            <a:ext cx="1920875" cy="2663825"/>
          </a:xfrm>
          <a:custGeom>
            <a:avLst/>
            <a:gdLst>
              <a:gd name="T0" fmla="*/ 2147483647 w 1210"/>
              <a:gd name="T1" fmla="*/ 2147483647 h 1678"/>
              <a:gd name="T2" fmla="*/ 2147483647 w 1210"/>
              <a:gd name="T3" fmla="*/ 2147483647 h 1678"/>
              <a:gd name="T4" fmla="*/ 2147483647 w 1210"/>
              <a:gd name="T5" fmla="*/ 2147483647 h 1678"/>
              <a:gd name="T6" fmla="*/ 2147483647 w 1210"/>
              <a:gd name="T7" fmla="*/ 2147483647 h 1678"/>
              <a:gd name="T8" fmla="*/ 2147483647 w 1210"/>
              <a:gd name="T9" fmla="*/ 2147483647 h 1678"/>
              <a:gd name="T10" fmla="*/ 2147483647 w 1210"/>
              <a:gd name="T11" fmla="*/ 2147483647 h 1678"/>
              <a:gd name="T12" fmla="*/ 2147483647 w 1210"/>
              <a:gd name="T13" fmla="*/ 2147483647 h 1678"/>
              <a:gd name="T14" fmla="*/ 2147483647 w 1210"/>
              <a:gd name="T15" fmla="*/ 2147483647 h 1678"/>
              <a:gd name="T16" fmla="*/ 2147483647 w 1210"/>
              <a:gd name="T17" fmla="*/ 2147483647 h 1678"/>
              <a:gd name="T18" fmla="*/ 2147483647 w 1210"/>
              <a:gd name="T19" fmla="*/ 2147483647 h 1678"/>
              <a:gd name="T20" fmla="*/ 2147483647 w 1210"/>
              <a:gd name="T21" fmla="*/ 2147483647 h 1678"/>
              <a:gd name="T22" fmla="*/ 2147483647 w 1210"/>
              <a:gd name="T23" fmla="*/ 2147483647 h 1678"/>
              <a:gd name="T24" fmla="*/ 2147483647 w 1210"/>
              <a:gd name="T25" fmla="*/ 2147483647 h 1678"/>
              <a:gd name="T26" fmla="*/ 2147483647 w 1210"/>
              <a:gd name="T27" fmla="*/ 2147483647 h 1678"/>
              <a:gd name="T28" fmla="*/ 2147483647 w 1210"/>
              <a:gd name="T29" fmla="*/ 2147483647 h 1678"/>
              <a:gd name="T30" fmla="*/ 2147483647 w 1210"/>
              <a:gd name="T31" fmla="*/ 2147483647 h 1678"/>
              <a:gd name="T32" fmla="*/ 2147483647 w 1210"/>
              <a:gd name="T33" fmla="*/ 2147483647 h 1678"/>
              <a:gd name="T34" fmla="*/ 2147483647 w 1210"/>
              <a:gd name="T35" fmla="*/ 2147483647 h 1678"/>
              <a:gd name="T36" fmla="*/ 2147483647 w 1210"/>
              <a:gd name="T37" fmla="*/ 2147483647 h 1678"/>
              <a:gd name="T38" fmla="*/ 2147483647 w 1210"/>
              <a:gd name="T39" fmla="*/ 2147483647 h 1678"/>
              <a:gd name="T40" fmla="*/ 2147483647 w 1210"/>
              <a:gd name="T41" fmla="*/ 2147483647 h 1678"/>
              <a:gd name="T42" fmla="*/ 2147483647 w 1210"/>
              <a:gd name="T43" fmla="*/ 2147483647 h 1678"/>
              <a:gd name="T44" fmla="*/ 2147483647 w 1210"/>
              <a:gd name="T45" fmla="*/ 2147483647 h 1678"/>
              <a:gd name="T46" fmla="*/ 2147483647 w 1210"/>
              <a:gd name="T47" fmla="*/ 2147483647 h 1678"/>
              <a:gd name="T48" fmla="*/ 2147483647 w 1210"/>
              <a:gd name="T49" fmla="*/ 2147483647 h 1678"/>
              <a:gd name="T50" fmla="*/ 2147483647 w 1210"/>
              <a:gd name="T51" fmla="*/ 2147483647 h 1678"/>
              <a:gd name="T52" fmla="*/ 2147483647 w 1210"/>
              <a:gd name="T53" fmla="*/ 2147483647 h 16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0"/>
              <a:gd name="T82" fmla="*/ 0 h 1678"/>
              <a:gd name="T83" fmla="*/ 1210 w 1210"/>
              <a:gd name="T84" fmla="*/ 1678 h 16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0" h="1678">
                <a:moveTo>
                  <a:pt x="974" y="17"/>
                </a:moveTo>
                <a:cubicBezTo>
                  <a:pt x="779" y="12"/>
                  <a:pt x="715" y="0"/>
                  <a:pt x="542" y="17"/>
                </a:cubicBezTo>
                <a:cubicBezTo>
                  <a:pt x="495" y="33"/>
                  <a:pt x="441" y="32"/>
                  <a:pt x="392" y="38"/>
                </a:cubicBezTo>
                <a:cubicBezTo>
                  <a:pt x="341" y="55"/>
                  <a:pt x="287" y="68"/>
                  <a:pt x="234" y="79"/>
                </a:cubicBezTo>
                <a:cubicBezTo>
                  <a:pt x="207" y="98"/>
                  <a:pt x="188" y="103"/>
                  <a:pt x="158" y="113"/>
                </a:cubicBezTo>
                <a:cubicBezTo>
                  <a:pt x="142" y="124"/>
                  <a:pt x="126" y="136"/>
                  <a:pt x="110" y="147"/>
                </a:cubicBezTo>
                <a:cubicBezTo>
                  <a:pt x="103" y="152"/>
                  <a:pt x="102" y="162"/>
                  <a:pt x="97" y="168"/>
                </a:cubicBezTo>
                <a:cubicBezTo>
                  <a:pt x="78" y="190"/>
                  <a:pt x="70" y="194"/>
                  <a:pt x="49" y="209"/>
                </a:cubicBezTo>
                <a:cubicBezTo>
                  <a:pt x="37" y="238"/>
                  <a:pt x="22" y="261"/>
                  <a:pt x="14" y="291"/>
                </a:cubicBezTo>
                <a:cubicBezTo>
                  <a:pt x="0" y="406"/>
                  <a:pt x="2" y="418"/>
                  <a:pt x="8" y="579"/>
                </a:cubicBezTo>
                <a:cubicBezTo>
                  <a:pt x="12" y="694"/>
                  <a:pt x="7" y="722"/>
                  <a:pt x="49" y="806"/>
                </a:cubicBezTo>
                <a:cubicBezTo>
                  <a:pt x="51" y="824"/>
                  <a:pt x="50" y="843"/>
                  <a:pt x="56" y="861"/>
                </a:cubicBezTo>
                <a:cubicBezTo>
                  <a:pt x="62" y="880"/>
                  <a:pt x="83" y="915"/>
                  <a:pt x="83" y="915"/>
                </a:cubicBezTo>
                <a:cubicBezTo>
                  <a:pt x="96" y="966"/>
                  <a:pt x="123" y="1003"/>
                  <a:pt x="152" y="1046"/>
                </a:cubicBezTo>
                <a:cubicBezTo>
                  <a:pt x="187" y="1098"/>
                  <a:pt x="194" y="1181"/>
                  <a:pt x="248" y="1217"/>
                </a:cubicBezTo>
                <a:cubicBezTo>
                  <a:pt x="271" y="1254"/>
                  <a:pt x="321" y="1311"/>
                  <a:pt x="357" y="1334"/>
                </a:cubicBezTo>
                <a:cubicBezTo>
                  <a:pt x="381" y="1349"/>
                  <a:pt x="433" y="1368"/>
                  <a:pt x="433" y="1368"/>
                </a:cubicBezTo>
                <a:cubicBezTo>
                  <a:pt x="513" y="1448"/>
                  <a:pt x="588" y="1534"/>
                  <a:pt x="673" y="1608"/>
                </a:cubicBezTo>
                <a:cubicBezTo>
                  <a:pt x="708" y="1638"/>
                  <a:pt x="737" y="1665"/>
                  <a:pt x="782" y="1677"/>
                </a:cubicBezTo>
                <a:cubicBezTo>
                  <a:pt x="968" y="1665"/>
                  <a:pt x="961" y="1678"/>
                  <a:pt x="1077" y="1622"/>
                </a:cubicBezTo>
                <a:cubicBezTo>
                  <a:pt x="1147" y="1552"/>
                  <a:pt x="1121" y="1583"/>
                  <a:pt x="1160" y="1533"/>
                </a:cubicBezTo>
                <a:cubicBezTo>
                  <a:pt x="1173" y="1444"/>
                  <a:pt x="1192" y="1354"/>
                  <a:pt x="1208" y="1265"/>
                </a:cubicBezTo>
                <a:cubicBezTo>
                  <a:pt x="1203" y="1073"/>
                  <a:pt x="1210" y="880"/>
                  <a:pt x="1194" y="689"/>
                </a:cubicBezTo>
                <a:cubicBezTo>
                  <a:pt x="1190" y="636"/>
                  <a:pt x="1156" y="590"/>
                  <a:pt x="1146" y="538"/>
                </a:cubicBezTo>
                <a:cubicBezTo>
                  <a:pt x="1130" y="452"/>
                  <a:pt x="1103" y="366"/>
                  <a:pt x="1057" y="291"/>
                </a:cubicBezTo>
                <a:cubicBezTo>
                  <a:pt x="1055" y="241"/>
                  <a:pt x="1075" y="113"/>
                  <a:pt x="1016" y="72"/>
                </a:cubicBezTo>
                <a:cubicBezTo>
                  <a:pt x="984" y="26"/>
                  <a:pt x="1000" y="43"/>
                  <a:pt x="974" y="17"/>
                </a:cubicBezTo>
                <a:close/>
              </a:path>
            </a:pathLst>
          </a:custGeom>
          <a:solidFill>
            <a:srgbClr val="FF0000"/>
          </a:solidFill>
          <a:ln w="9525">
            <a:solidFill>
              <a:schemeClr val="tx1"/>
            </a:solidFill>
            <a:round/>
            <a:headEnd/>
            <a:tailEnd/>
          </a:ln>
        </p:spPr>
        <p:txBody>
          <a:bodyPr/>
          <a:lstStyle/>
          <a:p>
            <a:endParaRPr lang="en-US"/>
          </a:p>
        </p:txBody>
      </p:sp>
      <p:sp>
        <p:nvSpPr>
          <p:cNvPr id="123907" name="Freeform 37"/>
          <p:cNvSpPr>
            <a:spLocks/>
          </p:cNvSpPr>
          <p:nvPr/>
        </p:nvSpPr>
        <p:spPr bwMode="auto">
          <a:xfrm>
            <a:off x="2347913" y="1589088"/>
            <a:ext cx="2235200" cy="2754312"/>
          </a:xfrm>
          <a:custGeom>
            <a:avLst/>
            <a:gdLst>
              <a:gd name="T0" fmla="*/ 2147483647 w 1408"/>
              <a:gd name="T1" fmla="*/ 2147483647 h 1735"/>
              <a:gd name="T2" fmla="*/ 2147483647 w 1408"/>
              <a:gd name="T3" fmla="*/ 2147483647 h 1735"/>
              <a:gd name="T4" fmla="*/ 2147483647 w 1408"/>
              <a:gd name="T5" fmla="*/ 2147483647 h 1735"/>
              <a:gd name="T6" fmla="*/ 2147483647 w 1408"/>
              <a:gd name="T7" fmla="*/ 2147483647 h 1735"/>
              <a:gd name="T8" fmla="*/ 2147483647 w 1408"/>
              <a:gd name="T9" fmla="*/ 2147483647 h 1735"/>
              <a:gd name="T10" fmla="*/ 2147483647 w 1408"/>
              <a:gd name="T11" fmla="*/ 2147483647 h 1735"/>
              <a:gd name="T12" fmla="*/ 2147483647 w 1408"/>
              <a:gd name="T13" fmla="*/ 2147483647 h 1735"/>
              <a:gd name="T14" fmla="*/ 2147483647 w 1408"/>
              <a:gd name="T15" fmla="*/ 2147483647 h 1735"/>
              <a:gd name="T16" fmla="*/ 2147483647 w 1408"/>
              <a:gd name="T17" fmla="*/ 2147483647 h 1735"/>
              <a:gd name="T18" fmla="*/ 2147483647 w 1408"/>
              <a:gd name="T19" fmla="*/ 0 h 1735"/>
              <a:gd name="T20" fmla="*/ 2147483647 w 1408"/>
              <a:gd name="T21" fmla="*/ 2147483647 h 1735"/>
              <a:gd name="T22" fmla="*/ 2147483647 w 1408"/>
              <a:gd name="T23" fmla="*/ 2147483647 h 1735"/>
              <a:gd name="T24" fmla="*/ 2147483647 w 1408"/>
              <a:gd name="T25" fmla="*/ 2147483647 h 1735"/>
              <a:gd name="T26" fmla="*/ 2147483647 w 1408"/>
              <a:gd name="T27" fmla="*/ 2147483647 h 1735"/>
              <a:gd name="T28" fmla="*/ 2147483647 w 1408"/>
              <a:gd name="T29" fmla="*/ 2147483647 h 1735"/>
              <a:gd name="T30" fmla="*/ 2147483647 w 1408"/>
              <a:gd name="T31" fmla="*/ 2147483647 h 1735"/>
              <a:gd name="T32" fmla="*/ 2147483647 w 1408"/>
              <a:gd name="T33" fmla="*/ 2147483647 h 1735"/>
              <a:gd name="T34" fmla="*/ 2147483647 w 1408"/>
              <a:gd name="T35" fmla="*/ 2147483647 h 1735"/>
              <a:gd name="T36" fmla="*/ 2147483647 w 1408"/>
              <a:gd name="T37" fmla="*/ 2147483647 h 1735"/>
              <a:gd name="T38" fmla="*/ 2147483647 w 1408"/>
              <a:gd name="T39" fmla="*/ 2147483647 h 1735"/>
              <a:gd name="T40" fmla="*/ 2147483647 w 1408"/>
              <a:gd name="T41" fmla="*/ 2147483647 h 1735"/>
              <a:gd name="T42" fmla="*/ 2147483647 w 1408"/>
              <a:gd name="T43" fmla="*/ 2147483647 h 1735"/>
              <a:gd name="T44" fmla="*/ 2147483647 w 1408"/>
              <a:gd name="T45" fmla="*/ 2147483647 h 1735"/>
              <a:gd name="T46" fmla="*/ 2147483647 w 1408"/>
              <a:gd name="T47" fmla="*/ 2147483647 h 1735"/>
              <a:gd name="T48" fmla="*/ 2147483647 w 1408"/>
              <a:gd name="T49" fmla="*/ 2147483647 h 1735"/>
              <a:gd name="T50" fmla="*/ 2147483647 w 1408"/>
              <a:gd name="T51" fmla="*/ 2147483647 h 1735"/>
              <a:gd name="T52" fmla="*/ 2147483647 w 1408"/>
              <a:gd name="T53" fmla="*/ 2147483647 h 1735"/>
              <a:gd name="T54" fmla="*/ 2147483647 w 1408"/>
              <a:gd name="T55" fmla="*/ 2147483647 h 1735"/>
              <a:gd name="T56" fmla="*/ 2147483647 w 1408"/>
              <a:gd name="T57" fmla="*/ 2147483647 h 1735"/>
              <a:gd name="T58" fmla="*/ 2147483647 w 1408"/>
              <a:gd name="T59" fmla="*/ 2147483647 h 1735"/>
              <a:gd name="T60" fmla="*/ 2147483647 w 1408"/>
              <a:gd name="T61" fmla="*/ 2147483647 h 1735"/>
              <a:gd name="T62" fmla="*/ 2147483647 w 1408"/>
              <a:gd name="T63" fmla="*/ 2147483647 h 1735"/>
              <a:gd name="T64" fmla="*/ 2147483647 w 1408"/>
              <a:gd name="T65" fmla="*/ 2147483647 h 1735"/>
              <a:gd name="T66" fmla="*/ 2147483647 w 1408"/>
              <a:gd name="T67" fmla="*/ 2147483647 h 1735"/>
              <a:gd name="T68" fmla="*/ 2147483647 w 1408"/>
              <a:gd name="T69" fmla="*/ 2147483647 h 1735"/>
              <a:gd name="T70" fmla="*/ 2147483647 w 1408"/>
              <a:gd name="T71" fmla="*/ 2147483647 h 1735"/>
              <a:gd name="T72" fmla="*/ 2147483647 w 1408"/>
              <a:gd name="T73" fmla="*/ 2147483647 h 17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8"/>
              <a:gd name="T112" fmla="*/ 0 h 1735"/>
              <a:gd name="T113" fmla="*/ 1408 w 1408"/>
              <a:gd name="T114" fmla="*/ 1735 h 17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8" h="1735">
                <a:moveTo>
                  <a:pt x="98" y="988"/>
                </a:moveTo>
                <a:cubicBezTo>
                  <a:pt x="75" y="918"/>
                  <a:pt x="56" y="844"/>
                  <a:pt x="30" y="775"/>
                </a:cubicBezTo>
                <a:cubicBezTo>
                  <a:pt x="0" y="571"/>
                  <a:pt x="21" y="588"/>
                  <a:pt x="36" y="240"/>
                </a:cubicBezTo>
                <a:cubicBezTo>
                  <a:pt x="36" y="230"/>
                  <a:pt x="50" y="226"/>
                  <a:pt x="57" y="220"/>
                </a:cubicBezTo>
                <a:cubicBezTo>
                  <a:pt x="82" y="199"/>
                  <a:pt x="107" y="179"/>
                  <a:pt x="132" y="158"/>
                </a:cubicBezTo>
                <a:cubicBezTo>
                  <a:pt x="167" y="129"/>
                  <a:pt x="136" y="129"/>
                  <a:pt x="180" y="117"/>
                </a:cubicBezTo>
                <a:cubicBezTo>
                  <a:pt x="203" y="111"/>
                  <a:pt x="292" y="104"/>
                  <a:pt x="304" y="103"/>
                </a:cubicBezTo>
                <a:cubicBezTo>
                  <a:pt x="347" y="92"/>
                  <a:pt x="392" y="89"/>
                  <a:pt x="434" y="76"/>
                </a:cubicBezTo>
                <a:cubicBezTo>
                  <a:pt x="593" y="27"/>
                  <a:pt x="425" y="50"/>
                  <a:pt x="592" y="21"/>
                </a:cubicBezTo>
                <a:cubicBezTo>
                  <a:pt x="644" y="12"/>
                  <a:pt x="698" y="9"/>
                  <a:pt x="750" y="0"/>
                </a:cubicBezTo>
                <a:cubicBezTo>
                  <a:pt x="835" y="10"/>
                  <a:pt x="901" y="27"/>
                  <a:pt x="983" y="41"/>
                </a:cubicBezTo>
                <a:cubicBezTo>
                  <a:pt x="1061" y="54"/>
                  <a:pt x="1028" y="39"/>
                  <a:pt x="1106" y="62"/>
                </a:cubicBezTo>
                <a:cubicBezTo>
                  <a:pt x="1137" y="71"/>
                  <a:pt x="1171" y="85"/>
                  <a:pt x="1202" y="96"/>
                </a:cubicBezTo>
                <a:cubicBezTo>
                  <a:pt x="1209" y="98"/>
                  <a:pt x="1216" y="101"/>
                  <a:pt x="1223" y="103"/>
                </a:cubicBezTo>
                <a:cubicBezTo>
                  <a:pt x="1230" y="105"/>
                  <a:pt x="1236" y="108"/>
                  <a:pt x="1243" y="110"/>
                </a:cubicBezTo>
                <a:cubicBezTo>
                  <a:pt x="1250" y="112"/>
                  <a:pt x="1264" y="117"/>
                  <a:pt x="1264" y="117"/>
                </a:cubicBezTo>
                <a:cubicBezTo>
                  <a:pt x="1299" y="184"/>
                  <a:pt x="1258" y="99"/>
                  <a:pt x="1291" y="240"/>
                </a:cubicBezTo>
                <a:cubicBezTo>
                  <a:pt x="1292" y="246"/>
                  <a:pt x="1325" y="287"/>
                  <a:pt x="1326" y="288"/>
                </a:cubicBezTo>
                <a:cubicBezTo>
                  <a:pt x="1334" y="318"/>
                  <a:pt x="1342" y="345"/>
                  <a:pt x="1360" y="370"/>
                </a:cubicBezTo>
                <a:cubicBezTo>
                  <a:pt x="1357" y="467"/>
                  <a:pt x="1373" y="576"/>
                  <a:pt x="1312" y="658"/>
                </a:cubicBezTo>
                <a:cubicBezTo>
                  <a:pt x="1299" y="735"/>
                  <a:pt x="1258" y="724"/>
                  <a:pt x="1353" y="713"/>
                </a:cubicBezTo>
                <a:cubicBezTo>
                  <a:pt x="1360" y="764"/>
                  <a:pt x="1377" y="796"/>
                  <a:pt x="1408" y="837"/>
                </a:cubicBezTo>
                <a:cubicBezTo>
                  <a:pt x="1406" y="892"/>
                  <a:pt x="1407" y="947"/>
                  <a:pt x="1401" y="1001"/>
                </a:cubicBezTo>
                <a:cubicBezTo>
                  <a:pt x="1400" y="1009"/>
                  <a:pt x="1391" y="1014"/>
                  <a:pt x="1387" y="1022"/>
                </a:cubicBezTo>
                <a:cubicBezTo>
                  <a:pt x="1381" y="1034"/>
                  <a:pt x="1370" y="1072"/>
                  <a:pt x="1360" y="1084"/>
                </a:cubicBezTo>
                <a:cubicBezTo>
                  <a:pt x="1326" y="1123"/>
                  <a:pt x="1273" y="1157"/>
                  <a:pt x="1230" y="1186"/>
                </a:cubicBezTo>
                <a:cubicBezTo>
                  <a:pt x="1220" y="1215"/>
                  <a:pt x="1221" y="1248"/>
                  <a:pt x="1209" y="1276"/>
                </a:cubicBezTo>
                <a:cubicBezTo>
                  <a:pt x="1196" y="1307"/>
                  <a:pt x="1102" y="1363"/>
                  <a:pt x="1072" y="1399"/>
                </a:cubicBezTo>
                <a:cubicBezTo>
                  <a:pt x="1032" y="1448"/>
                  <a:pt x="1005" y="1511"/>
                  <a:pt x="942" y="1536"/>
                </a:cubicBezTo>
                <a:cubicBezTo>
                  <a:pt x="897" y="1554"/>
                  <a:pt x="846" y="1550"/>
                  <a:pt x="798" y="1557"/>
                </a:cubicBezTo>
                <a:cubicBezTo>
                  <a:pt x="731" y="1595"/>
                  <a:pt x="659" y="1628"/>
                  <a:pt x="585" y="1653"/>
                </a:cubicBezTo>
                <a:cubicBezTo>
                  <a:pt x="562" y="1669"/>
                  <a:pt x="500" y="1724"/>
                  <a:pt x="468" y="1735"/>
                </a:cubicBezTo>
                <a:cubicBezTo>
                  <a:pt x="377" y="1714"/>
                  <a:pt x="417" y="1698"/>
                  <a:pt x="324" y="1708"/>
                </a:cubicBezTo>
                <a:cubicBezTo>
                  <a:pt x="200" y="1686"/>
                  <a:pt x="203" y="1711"/>
                  <a:pt x="160" y="1625"/>
                </a:cubicBezTo>
                <a:cubicBezTo>
                  <a:pt x="146" y="1384"/>
                  <a:pt x="147" y="1427"/>
                  <a:pt x="98" y="1248"/>
                </a:cubicBezTo>
                <a:cubicBezTo>
                  <a:pt x="93" y="1190"/>
                  <a:pt x="90" y="1138"/>
                  <a:pt x="71" y="1084"/>
                </a:cubicBezTo>
                <a:cubicBezTo>
                  <a:pt x="89" y="1057"/>
                  <a:pt x="136" y="1020"/>
                  <a:pt x="98" y="988"/>
                </a:cubicBezTo>
                <a:close/>
              </a:path>
            </a:pathLst>
          </a:custGeom>
          <a:solidFill>
            <a:srgbClr val="FF9900"/>
          </a:solidFill>
          <a:ln w="9525">
            <a:solidFill>
              <a:schemeClr val="tx1"/>
            </a:solidFill>
            <a:round/>
            <a:headEnd/>
            <a:tailEnd/>
          </a:ln>
        </p:spPr>
        <p:txBody>
          <a:bodyPr/>
          <a:lstStyle/>
          <a:p>
            <a:endParaRPr lang="en-US"/>
          </a:p>
        </p:txBody>
      </p:sp>
      <p:sp>
        <p:nvSpPr>
          <p:cNvPr id="123908" name="Rectangle 2"/>
          <p:cNvSpPr>
            <a:spLocks noGrp="1" noChangeArrowheads="1"/>
          </p:cNvSpPr>
          <p:nvPr>
            <p:ph type="title"/>
          </p:nvPr>
        </p:nvSpPr>
        <p:spPr>
          <a:xfrm>
            <a:off x="457200" y="131763"/>
            <a:ext cx="8229600" cy="1143000"/>
          </a:xfrm>
        </p:spPr>
        <p:txBody>
          <a:bodyPr/>
          <a:lstStyle/>
          <a:p>
            <a:pPr eaLnBrk="1" hangingPunct="1"/>
            <a:r>
              <a:rPr lang="en-US" sz="2800" dirty="0" smtClean="0"/>
              <a:t>e) Selecting Critical Uncertainties</a:t>
            </a:r>
            <a:br>
              <a:rPr lang="en-US" sz="2800" dirty="0" smtClean="0"/>
            </a:br>
            <a:r>
              <a:rPr lang="en-US" sz="2800" i="1" dirty="0" smtClean="0"/>
              <a:t> </a:t>
            </a:r>
            <a:r>
              <a:rPr lang="en-US" sz="2800" i="1" dirty="0" smtClean="0">
                <a:ea typeface="MS PGothic" pitchFamily="34" charset="-128"/>
              </a:rPr>
              <a:t>C</a:t>
            </a:r>
            <a:r>
              <a:rPr lang="en-US" altLang="ja-JP" sz="2800" i="1" dirty="0" smtClean="0">
                <a:ea typeface="MS PGothic" pitchFamily="34" charset="-128"/>
              </a:rPr>
              <a:t>harting Importance and Uncertainty</a:t>
            </a:r>
            <a:endParaRPr lang="en-US" sz="2800" i="1" dirty="0" smtClean="0">
              <a:ea typeface="MS PGothic" pitchFamily="34" charset="-128"/>
            </a:endParaRPr>
          </a:p>
        </p:txBody>
      </p:sp>
      <p:sp>
        <p:nvSpPr>
          <p:cNvPr id="97283" name="AutoShape 3"/>
          <p:cNvSpPr>
            <a:spLocks noChangeArrowheads="1"/>
          </p:cNvSpPr>
          <p:nvPr/>
        </p:nvSpPr>
        <p:spPr bwMode="auto">
          <a:xfrm flipH="1">
            <a:off x="2133600" y="1524000"/>
            <a:ext cx="4800600" cy="45720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663 w 21600"/>
              <a:gd name="T25" fmla="*/ 20557 h 21600"/>
              <a:gd name="T26" fmla="*/ 21171 w 21600"/>
              <a:gd name="T27" fmla="*/ 2117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0864" y="0"/>
                </a:moveTo>
                <a:lnTo>
                  <a:pt x="20128" y="1589"/>
                </a:lnTo>
                <a:lnTo>
                  <a:pt x="20557" y="1589"/>
                </a:lnTo>
                <a:lnTo>
                  <a:pt x="20557" y="20557"/>
                </a:lnTo>
                <a:lnTo>
                  <a:pt x="1589" y="20557"/>
                </a:lnTo>
                <a:lnTo>
                  <a:pt x="1589" y="20128"/>
                </a:lnTo>
                <a:lnTo>
                  <a:pt x="0" y="20864"/>
                </a:lnTo>
                <a:lnTo>
                  <a:pt x="1589" y="21600"/>
                </a:lnTo>
                <a:lnTo>
                  <a:pt x="1589" y="21171"/>
                </a:lnTo>
                <a:lnTo>
                  <a:pt x="21171" y="21171"/>
                </a:lnTo>
                <a:lnTo>
                  <a:pt x="21171" y="1589"/>
                </a:lnTo>
                <a:lnTo>
                  <a:pt x="21600" y="1589"/>
                </a:lnTo>
                <a:lnTo>
                  <a:pt x="20864" y="0"/>
                </a:lnTo>
                <a:close/>
              </a:path>
            </a:pathLst>
          </a:custGeom>
          <a:solidFill>
            <a:schemeClr val="accent1"/>
          </a:solidFill>
          <a:ln w="3175">
            <a:solidFill>
              <a:schemeClr val="tx1"/>
            </a:solidFill>
            <a:miter lim="800000"/>
            <a:headEnd type="none" w="sm" len="sm"/>
            <a:tailEnd type="none" w="sm" len="sm"/>
          </a:ln>
        </p:spPr>
        <p:txBody>
          <a:bodyPr wrap="none" anchor="ctr"/>
          <a:lstStyle/>
          <a:p>
            <a:endParaRPr lang="en-US"/>
          </a:p>
        </p:txBody>
      </p:sp>
      <p:sp>
        <p:nvSpPr>
          <p:cNvPr id="97284" name="Text Box 4"/>
          <p:cNvSpPr txBox="1">
            <a:spLocks noChangeArrowheads="1"/>
          </p:cNvSpPr>
          <p:nvPr/>
        </p:nvSpPr>
        <p:spPr bwMode="auto">
          <a:xfrm rot="-5400000">
            <a:off x="1066800" y="3505200"/>
            <a:ext cx="18288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a:latin typeface="Trebuchet MS" pitchFamily="34" charset="0"/>
              </a:rPr>
              <a:t>Importance</a:t>
            </a:r>
          </a:p>
        </p:txBody>
      </p:sp>
      <p:sp>
        <p:nvSpPr>
          <p:cNvPr id="97285" name="Text Box 5"/>
          <p:cNvSpPr txBox="1">
            <a:spLocks noChangeArrowheads="1"/>
          </p:cNvSpPr>
          <p:nvPr/>
        </p:nvSpPr>
        <p:spPr bwMode="auto">
          <a:xfrm>
            <a:off x="3581400" y="5943600"/>
            <a:ext cx="1971675"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a:latin typeface="Trebuchet MS" pitchFamily="34" charset="0"/>
              </a:rPr>
              <a:t>Uncertainty</a:t>
            </a:r>
          </a:p>
        </p:txBody>
      </p:sp>
      <p:sp>
        <p:nvSpPr>
          <p:cNvPr id="97286" name="AutoShape 6"/>
          <p:cNvSpPr>
            <a:spLocks noChangeArrowheads="1"/>
          </p:cNvSpPr>
          <p:nvPr/>
        </p:nvSpPr>
        <p:spPr bwMode="auto">
          <a:xfrm>
            <a:off x="2613025" y="2601913"/>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287" name="AutoShape 7"/>
          <p:cNvSpPr>
            <a:spLocks noChangeArrowheads="1"/>
          </p:cNvSpPr>
          <p:nvPr/>
        </p:nvSpPr>
        <p:spPr bwMode="auto">
          <a:xfrm>
            <a:off x="2819400" y="3821113"/>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288" name="AutoShape 8"/>
          <p:cNvSpPr>
            <a:spLocks noChangeArrowheads="1"/>
          </p:cNvSpPr>
          <p:nvPr/>
        </p:nvSpPr>
        <p:spPr bwMode="auto">
          <a:xfrm>
            <a:off x="5638800" y="26670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289" name="AutoShape 9"/>
          <p:cNvSpPr>
            <a:spLocks noChangeArrowheads="1"/>
          </p:cNvSpPr>
          <p:nvPr/>
        </p:nvSpPr>
        <p:spPr bwMode="auto">
          <a:xfrm>
            <a:off x="2743200" y="54102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290" name="AutoShape 10"/>
          <p:cNvSpPr>
            <a:spLocks noChangeArrowheads="1"/>
          </p:cNvSpPr>
          <p:nvPr/>
        </p:nvSpPr>
        <p:spPr bwMode="auto">
          <a:xfrm>
            <a:off x="2438400" y="19050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291" name="AutoShape 11"/>
          <p:cNvSpPr>
            <a:spLocks noChangeArrowheads="1"/>
          </p:cNvSpPr>
          <p:nvPr/>
        </p:nvSpPr>
        <p:spPr bwMode="auto">
          <a:xfrm>
            <a:off x="6248400" y="54864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292" name="AutoShape 12"/>
          <p:cNvSpPr>
            <a:spLocks noChangeArrowheads="1"/>
          </p:cNvSpPr>
          <p:nvPr/>
        </p:nvSpPr>
        <p:spPr bwMode="auto">
          <a:xfrm>
            <a:off x="5345113" y="5027613"/>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293" name="AutoShape 13"/>
          <p:cNvSpPr>
            <a:spLocks noChangeArrowheads="1"/>
          </p:cNvSpPr>
          <p:nvPr/>
        </p:nvSpPr>
        <p:spPr bwMode="auto">
          <a:xfrm>
            <a:off x="5943600" y="17526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297" name="AutoShape 17"/>
          <p:cNvSpPr>
            <a:spLocks noChangeArrowheads="1"/>
          </p:cNvSpPr>
          <p:nvPr/>
        </p:nvSpPr>
        <p:spPr bwMode="auto">
          <a:xfrm>
            <a:off x="3535363" y="3438525"/>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298" name="AutoShape 18"/>
          <p:cNvSpPr>
            <a:spLocks noChangeArrowheads="1"/>
          </p:cNvSpPr>
          <p:nvPr/>
        </p:nvSpPr>
        <p:spPr bwMode="auto">
          <a:xfrm>
            <a:off x="4024313" y="1933575"/>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00" name="AutoShape 20"/>
          <p:cNvSpPr>
            <a:spLocks noChangeArrowheads="1"/>
          </p:cNvSpPr>
          <p:nvPr/>
        </p:nvSpPr>
        <p:spPr bwMode="auto">
          <a:xfrm>
            <a:off x="4030663" y="4859338"/>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01" name="AutoShape 21"/>
          <p:cNvSpPr>
            <a:spLocks noChangeArrowheads="1"/>
          </p:cNvSpPr>
          <p:nvPr/>
        </p:nvSpPr>
        <p:spPr bwMode="auto">
          <a:xfrm>
            <a:off x="4454525" y="38862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02" name="AutoShape 22"/>
          <p:cNvSpPr>
            <a:spLocks noChangeArrowheads="1"/>
          </p:cNvSpPr>
          <p:nvPr/>
        </p:nvSpPr>
        <p:spPr bwMode="auto">
          <a:xfrm>
            <a:off x="5997575" y="3711575"/>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03" name="AutoShape 23"/>
          <p:cNvSpPr>
            <a:spLocks noChangeArrowheads="1"/>
          </p:cNvSpPr>
          <p:nvPr/>
        </p:nvSpPr>
        <p:spPr bwMode="auto">
          <a:xfrm>
            <a:off x="4710113" y="4786313"/>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04" name="AutoShape 24"/>
          <p:cNvSpPr>
            <a:spLocks noChangeArrowheads="1"/>
          </p:cNvSpPr>
          <p:nvPr/>
        </p:nvSpPr>
        <p:spPr bwMode="auto">
          <a:xfrm>
            <a:off x="3276600" y="28194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05" name="AutoShape 25"/>
          <p:cNvSpPr>
            <a:spLocks noChangeArrowheads="1"/>
          </p:cNvSpPr>
          <p:nvPr/>
        </p:nvSpPr>
        <p:spPr bwMode="auto">
          <a:xfrm>
            <a:off x="5180013" y="18161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06" name="AutoShape 26"/>
          <p:cNvSpPr>
            <a:spLocks noChangeArrowheads="1"/>
          </p:cNvSpPr>
          <p:nvPr/>
        </p:nvSpPr>
        <p:spPr bwMode="auto">
          <a:xfrm>
            <a:off x="4176713" y="2803525"/>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07" name="AutoShape 27"/>
          <p:cNvSpPr>
            <a:spLocks noChangeArrowheads="1"/>
          </p:cNvSpPr>
          <p:nvPr/>
        </p:nvSpPr>
        <p:spPr bwMode="auto">
          <a:xfrm>
            <a:off x="5437188" y="4370388"/>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08" name="AutoShape 28"/>
          <p:cNvSpPr>
            <a:spLocks noChangeArrowheads="1"/>
          </p:cNvSpPr>
          <p:nvPr/>
        </p:nvSpPr>
        <p:spPr bwMode="auto">
          <a:xfrm>
            <a:off x="6164263" y="23114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09" name="AutoShape 29"/>
          <p:cNvSpPr>
            <a:spLocks noChangeArrowheads="1"/>
          </p:cNvSpPr>
          <p:nvPr/>
        </p:nvSpPr>
        <p:spPr bwMode="auto">
          <a:xfrm>
            <a:off x="5041900" y="2657475"/>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10" name="AutoShape 30"/>
          <p:cNvSpPr>
            <a:spLocks noChangeArrowheads="1"/>
          </p:cNvSpPr>
          <p:nvPr/>
        </p:nvSpPr>
        <p:spPr bwMode="auto">
          <a:xfrm>
            <a:off x="3198813" y="19685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11" name="AutoShape 31"/>
          <p:cNvSpPr>
            <a:spLocks noChangeArrowheads="1"/>
          </p:cNvSpPr>
          <p:nvPr/>
        </p:nvSpPr>
        <p:spPr bwMode="auto">
          <a:xfrm>
            <a:off x="3414713" y="4548188"/>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13" name="AutoShape 33"/>
          <p:cNvSpPr>
            <a:spLocks noChangeArrowheads="1"/>
          </p:cNvSpPr>
          <p:nvPr/>
        </p:nvSpPr>
        <p:spPr bwMode="auto">
          <a:xfrm>
            <a:off x="5549900" y="3328988"/>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7314" name="Text Box 34"/>
          <p:cNvSpPr txBox="1">
            <a:spLocks noChangeArrowheads="1"/>
          </p:cNvSpPr>
          <p:nvPr/>
        </p:nvSpPr>
        <p:spPr bwMode="auto">
          <a:xfrm>
            <a:off x="1376363" y="6032500"/>
            <a:ext cx="696912"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i="1">
                <a:latin typeface="Trebuchet MS" pitchFamily="34" charset="0"/>
              </a:rPr>
              <a:t>low</a:t>
            </a:r>
          </a:p>
        </p:txBody>
      </p:sp>
      <p:sp>
        <p:nvSpPr>
          <p:cNvPr id="97315" name="Text Box 35"/>
          <p:cNvSpPr txBox="1">
            <a:spLocks noChangeArrowheads="1"/>
          </p:cNvSpPr>
          <p:nvPr/>
        </p:nvSpPr>
        <p:spPr bwMode="auto">
          <a:xfrm>
            <a:off x="1298575" y="1608138"/>
            <a:ext cx="849313"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i="1">
                <a:latin typeface="Trebuchet MS" pitchFamily="34" charset="0"/>
              </a:rPr>
              <a:t>high</a:t>
            </a:r>
          </a:p>
        </p:txBody>
      </p:sp>
      <p:sp>
        <p:nvSpPr>
          <p:cNvPr id="97316" name="Text Box 36"/>
          <p:cNvSpPr txBox="1">
            <a:spLocks noChangeArrowheads="1"/>
          </p:cNvSpPr>
          <p:nvPr/>
        </p:nvSpPr>
        <p:spPr bwMode="auto">
          <a:xfrm>
            <a:off x="6440488" y="6034088"/>
            <a:ext cx="849312"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b="1" i="1">
                <a:latin typeface="Trebuchet MS" pitchFamily="34" charset="0"/>
              </a:rPr>
              <a:t>high</a:t>
            </a:r>
          </a:p>
        </p:txBody>
      </p:sp>
      <p:sp>
        <p:nvSpPr>
          <p:cNvPr id="123938" name="Line 41"/>
          <p:cNvSpPr>
            <a:spLocks noChangeShapeType="1"/>
          </p:cNvSpPr>
          <p:nvPr/>
        </p:nvSpPr>
        <p:spPr bwMode="auto">
          <a:xfrm flipV="1">
            <a:off x="6238875" y="1685925"/>
            <a:ext cx="717550" cy="501650"/>
          </a:xfrm>
          <a:prstGeom prst="line">
            <a:avLst/>
          </a:prstGeom>
          <a:noFill/>
          <a:ln w="38100">
            <a:solidFill>
              <a:schemeClr val="tx1"/>
            </a:solidFill>
            <a:round/>
            <a:headEnd type="triangle" w="lg" len="lg"/>
            <a:tailEnd/>
          </a:ln>
        </p:spPr>
        <p:txBody>
          <a:bodyPr/>
          <a:lstStyle/>
          <a:p>
            <a:endParaRPr lang="en-US"/>
          </a:p>
        </p:txBody>
      </p:sp>
      <p:sp>
        <p:nvSpPr>
          <p:cNvPr id="97322" name="Text Box 42"/>
          <p:cNvSpPr txBox="1">
            <a:spLocks noChangeArrowheads="1"/>
          </p:cNvSpPr>
          <p:nvPr/>
        </p:nvSpPr>
        <p:spPr bwMode="auto">
          <a:xfrm>
            <a:off x="6707188" y="1447800"/>
            <a:ext cx="1785937" cy="701675"/>
          </a:xfrm>
          <a:prstGeom prst="rect">
            <a:avLst/>
          </a:prstGeom>
          <a:noFill/>
          <a:ln w="12700">
            <a:noFill/>
            <a:miter lim="800000"/>
            <a:headEnd type="none" w="sm" len="sm"/>
            <a:tailEnd type="none" w="sm" len="sm"/>
          </a:ln>
        </p:spPr>
        <p:txBody>
          <a:bodyPr>
            <a:spAutoFit/>
          </a:bodyPr>
          <a:lstStyle/>
          <a:p>
            <a:pPr algn="ctr" eaLnBrk="0" hangingPunct="0"/>
            <a:r>
              <a:rPr lang="en-US" sz="2000" i="1">
                <a:latin typeface="Trebuchet MS" pitchFamily="34" charset="0"/>
              </a:rPr>
              <a:t>Critical</a:t>
            </a:r>
          </a:p>
          <a:p>
            <a:pPr algn="ctr" eaLnBrk="0" hangingPunct="0"/>
            <a:r>
              <a:rPr lang="en-US" sz="2000" i="1">
                <a:latin typeface="Trebuchet MS" pitchFamily="34" charset="0"/>
              </a:rPr>
              <a:t>Uncertainties</a:t>
            </a:r>
          </a:p>
        </p:txBody>
      </p:sp>
      <p:sp>
        <p:nvSpPr>
          <p:cNvPr id="97323" name="Text Box 43"/>
          <p:cNvSpPr txBox="1">
            <a:spLocks noChangeArrowheads="1"/>
          </p:cNvSpPr>
          <p:nvPr/>
        </p:nvSpPr>
        <p:spPr bwMode="auto">
          <a:xfrm>
            <a:off x="0" y="2174875"/>
            <a:ext cx="2146300" cy="1323975"/>
          </a:xfrm>
          <a:prstGeom prst="rect">
            <a:avLst/>
          </a:prstGeom>
          <a:noFill/>
          <a:ln w="12700">
            <a:noFill/>
            <a:miter lim="800000"/>
            <a:headEnd type="none" w="sm" len="sm"/>
            <a:tailEnd type="none" w="sm" len="sm"/>
          </a:ln>
        </p:spPr>
        <p:txBody>
          <a:bodyPr>
            <a:spAutoFit/>
          </a:bodyPr>
          <a:lstStyle/>
          <a:p>
            <a:pPr algn="ctr" eaLnBrk="0" hangingPunct="0"/>
            <a:r>
              <a:rPr lang="en-US" sz="2000" i="1">
                <a:latin typeface="Trebuchet MS" pitchFamily="34" charset="0"/>
              </a:rPr>
              <a:t>Other Influential Factors with one</a:t>
            </a:r>
          </a:p>
          <a:p>
            <a:pPr algn="ctr" eaLnBrk="0" hangingPunct="0"/>
            <a:r>
              <a:rPr lang="en-US" sz="2000" i="1">
                <a:latin typeface="Trebuchet MS" pitchFamily="34" charset="0"/>
              </a:rPr>
              <a:t>likely trend </a:t>
            </a:r>
            <a:r>
              <a:rPr lang="en-US" sz="2000"/>
              <a:t>–</a:t>
            </a:r>
            <a:r>
              <a:rPr lang="en-US" sz="2000" i="1">
                <a:latin typeface="Trebuchet MS" pitchFamily="34" charset="0"/>
              </a:rPr>
              <a:t> ‘inevitables’</a:t>
            </a:r>
          </a:p>
        </p:txBody>
      </p:sp>
      <p:sp>
        <p:nvSpPr>
          <p:cNvPr id="123941" name="Line 44"/>
          <p:cNvSpPr>
            <a:spLocks noChangeShapeType="1"/>
          </p:cNvSpPr>
          <p:nvPr/>
        </p:nvSpPr>
        <p:spPr bwMode="auto">
          <a:xfrm flipH="1">
            <a:off x="2054225" y="2292350"/>
            <a:ext cx="676275" cy="533400"/>
          </a:xfrm>
          <a:prstGeom prst="line">
            <a:avLst/>
          </a:prstGeom>
          <a:noFill/>
          <a:ln w="38100">
            <a:solidFill>
              <a:schemeClr val="tx1"/>
            </a:solidFill>
            <a:round/>
            <a:headEnd type="triangle" w="lg" len="lg"/>
            <a:tailEnd/>
          </a:ln>
        </p:spPr>
        <p:txBody>
          <a:bodyPr/>
          <a:lstStyle/>
          <a:p>
            <a:endParaRPr lang="en-US"/>
          </a:p>
        </p:txBody>
      </p:sp>
      <p:sp>
        <p:nvSpPr>
          <p:cNvPr id="123942" name="Line 45"/>
          <p:cNvSpPr>
            <a:spLocks noChangeShapeType="1"/>
          </p:cNvSpPr>
          <p:nvPr/>
        </p:nvSpPr>
        <p:spPr bwMode="auto">
          <a:xfrm>
            <a:off x="4765675" y="4086225"/>
            <a:ext cx="2033588" cy="468313"/>
          </a:xfrm>
          <a:prstGeom prst="line">
            <a:avLst/>
          </a:prstGeom>
          <a:noFill/>
          <a:ln w="38100">
            <a:solidFill>
              <a:schemeClr val="tx1"/>
            </a:solidFill>
            <a:round/>
            <a:headEnd type="triangle" w="lg" len="lg"/>
            <a:tailEnd/>
          </a:ln>
        </p:spPr>
        <p:txBody>
          <a:bodyPr/>
          <a:lstStyle/>
          <a:p>
            <a:endParaRPr lang="en-US"/>
          </a:p>
        </p:txBody>
      </p:sp>
      <p:sp>
        <p:nvSpPr>
          <p:cNvPr id="97326" name="Text Box 46"/>
          <p:cNvSpPr txBox="1">
            <a:spLocks noChangeArrowheads="1"/>
          </p:cNvSpPr>
          <p:nvPr/>
        </p:nvSpPr>
        <p:spPr bwMode="auto">
          <a:xfrm>
            <a:off x="6727825" y="4321175"/>
            <a:ext cx="1003300" cy="396875"/>
          </a:xfrm>
          <a:prstGeom prst="rect">
            <a:avLst/>
          </a:prstGeom>
          <a:noFill/>
          <a:ln w="12700">
            <a:noFill/>
            <a:miter lim="800000"/>
            <a:headEnd type="none" w="sm" len="sm"/>
            <a:tailEnd type="none" w="sm" len="sm"/>
          </a:ln>
        </p:spPr>
        <p:txBody>
          <a:bodyPr>
            <a:spAutoFit/>
          </a:bodyPr>
          <a:lstStyle/>
          <a:p>
            <a:pPr algn="ctr" eaLnBrk="0" hangingPunct="0"/>
            <a:r>
              <a:rPr lang="en-US" sz="2000" i="1">
                <a:latin typeface="Trebuchet MS" pitchFamily="34" charset="0"/>
              </a:rPr>
              <a:t>Hmm?</a:t>
            </a:r>
          </a:p>
        </p:txBody>
      </p:sp>
      <p:sp>
        <p:nvSpPr>
          <p:cNvPr id="123944" name="Line 47"/>
          <p:cNvSpPr>
            <a:spLocks noChangeShapeType="1"/>
          </p:cNvSpPr>
          <p:nvPr/>
        </p:nvSpPr>
        <p:spPr bwMode="auto">
          <a:xfrm>
            <a:off x="5754688" y="4541838"/>
            <a:ext cx="1085850" cy="22225"/>
          </a:xfrm>
          <a:prstGeom prst="line">
            <a:avLst/>
          </a:prstGeom>
          <a:noFill/>
          <a:ln w="38100">
            <a:solidFill>
              <a:schemeClr val="tx1"/>
            </a:solidFill>
            <a:round/>
            <a:headEnd type="triangle" w="lg" len="lg"/>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2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728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728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729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729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729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729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729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9729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9730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9730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9730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9730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9730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9730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9730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9730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97308"/>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9730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97310"/>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97311"/>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9731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499"/>
                                          </p:stCondLst>
                                        </p:cTn>
                                        <p:tgtEl>
                                          <p:spTgt spid="97314">
                                            <p:txEl>
                                              <p:pRg st="0" end="0"/>
                                            </p:txEl>
                                          </p:spTgt>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499"/>
                                          </p:stCondLst>
                                        </p:cTn>
                                        <p:tgtEl>
                                          <p:spTgt spid="97315">
                                            <p:txEl>
                                              <p:pRg st="0" end="0"/>
                                            </p:txEl>
                                          </p:spTgt>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499"/>
                                          </p:stCondLst>
                                        </p:cTn>
                                        <p:tgtEl>
                                          <p:spTgt spid="97316">
                                            <p:txEl>
                                              <p:pRg st="0" end="0"/>
                                            </p:txEl>
                                          </p:spTgt>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499"/>
                                          </p:stCondLst>
                                        </p:cTn>
                                        <p:tgtEl>
                                          <p:spTgt spid="97322">
                                            <p:txEl>
                                              <p:pRg st="0" end="0"/>
                                            </p:txEl>
                                          </p:spTgt>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97322">
                                            <p:txEl>
                                              <p:pRg st="1" end="1"/>
                                            </p:txEl>
                                          </p:spTgt>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499"/>
                                          </p:stCondLst>
                                        </p:cTn>
                                        <p:tgtEl>
                                          <p:spTgt spid="97323">
                                            <p:txEl>
                                              <p:pRg st="0" end="0"/>
                                            </p:txEl>
                                          </p:spTgt>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499"/>
                                          </p:stCondLst>
                                        </p:cTn>
                                        <p:tgtEl>
                                          <p:spTgt spid="97323">
                                            <p:txEl>
                                              <p:pRg st="1" end="1"/>
                                            </p:txEl>
                                          </p:spTgt>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499"/>
                                          </p:stCondLst>
                                        </p:cTn>
                                        <p:tgtEl>
                                          <p:spTgt spid="973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P spid="97284" grpId="0" build="p" autoUpdateAnimBg="0"/>
      <p:bldP spid="97285" grpId="0" build="p" autoUpdateAnimBg="0"/>
      <p:bldP spid="97286" grpId="0" animBg="1"/>
      <p:bldP spid="97287" grpId="0" animBg="1"/>
      <p:bldP spid="97288" grpId="0" animBg="1"/>
      <p:bldP spid="97289" grpId="0" animBg="1"/>
      <p:bldP spid="97290" grpId="0" animBg="1"/>
      <p:bldP spid="97291" grpId="0" animBg="1"/>
      <p:bldP spid="97292" grpId="0" animBg="1"/>
      <p:bldP spid="97293" grpId="0" animBg="1"/>
      <p:bldP spid="97297" grpId="0" animBg="1"/>
      <p:bldP spid="97298" grpId="0" animBg="1"/>
      <p:bldP spid="97300" grpId="0" animBg="1"/>
      <p:bldP spid="97301" grpId="0" animBg="1"/>
      <p:bldP spid="97302" grpId="0" animBg="1"/>
      <p:bldP spid="97303" grpId="0" animBg="1"/>
      <p:bldP spid="97304" grpId="0" animBg="1"/>
      <p:bldP spid="97305" grpId="0" animBg="1"/>
      <p:bldP spid="97306" grpId="0" animBg="1"/>
      <p:bldP spid="97307" grpId="0" animBg="1"/>
      <p:bldP spid="97308" grpId="0" animBg="1"/>
      <p:bldP spid="97309" grpId="0" animBg="1"/>
      <p:bldP spid="97310" grpId="0" animBg="1"/>
      <p:bldP spid="97311" grpId="0" animBg="1"/>
      <p:bldP spid="97313" grpId="0" animBg="1"/>
      <p:bldP spid="97314" grpId="0" build="p" autoUpdateAnimBg="0"/>
      <p:bldP spid="97315" grpId="0" build="p" autoUpdateAnimBg="0"/>
      <p:bldP spid="97316" grpId="0" build="p" autoUpdateAnimBg="0"/>
      <p:bldP spid="97322" grpId="0" build="p" autoUpdateAnimBg="0"/>
      <p:bldP spid="97323" grpId="0" build="p" autoUpdateAnimBg="0"/>
      <p:bldP spid="97326"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5"/>
          <p:cNvSpPr>
            <a:spLocks noGrp="1" noChangeArrowheads="1"/>
          </p:cNvSpPr>
          <p:nvPr>
            <p:ph type="title"/>
          </p:nvPr>
        </p:nvSpPr>
        <p:spPr>
          <a:xfrm>
            <a:off x="4967288" y="1597689"/>
            <a:ext cx="4176712" cy="1371600"/>
          </a:xfrm>
          <a:noFill/>
        </p:spPr>
        <p:txBody>
          <a:bodyPr/>
          <a:lstStyle/>
          <a:p>
            <a:pPr eaLnBrk="1" hangingPunct="1"/>
            <a:r>
              <a:rPr lang="en-US" sz="2400" b="1" dirty="0" smtClean="0">
                <a:solidFill>
                  <a:srgbClr val="FF3300"/>
                </a:solidFill>
              </a:rPr>
              <a:t>Which driving forces are critical uncertainties?</a:t>
            </a:r>
          </a:p>
        </p:txBody>
      </p:sp>
      <p:sp>
        <p:nvSpPr>
          <p:cNvPr id="95235" name="Rectangle 3"/>
          <p:cNvSpPr>
            <a:spLocks noGrp="1" noChangeArrowheads="1"/>
          </p:cNvSpPr>
          <p:nvPr>
            <p:ph idx="1"/>
          </p:nvPr>
        </p:nvSpPr>
        <p:spPr>
          <a:xfrm>
            <a:off x="250825" y="1078172"/>
            <a:ext cx="4968875" cy="5590915"/>
          </a:xfrm>
        </p:spPr>
        <p:txBody>
          <a:bodyPr/>
          <a:lstStyle/>
          <a:p>
            <a:pPr marL="355600" indent="-355600" eaLnBrk="1" hangingPunct="1">
              <a:spcBef>
                <a:spcPct val="0"/>
              </a:spcBef>
              <a:spcAft>
                <a:spcPct val="30000"/>
              </a:spcAft>
              <a:buFont typeface="Wingdings" pitchFamily="2" charset="2"/>
              <a:buNone/>
              <a:defRPr/>
            </a:pPr>
            <a:r>
              <a:rPr lang="en-US" altLang="ja-JP" sz="2400" b="1" dirty="0" smtClean="0">
                <a:ea typeface="ＭＳ Ｐゴシック" pitchFamily="34" charset="-128"/>
              </a:rPr>
              <a:t>For each driving force</a:t>
            </a:r>
            <a:r>
              <a:rPr lang="en-US" altLang="ja-JP" sz="2400" dirty="0" smtClean="0">
                <a:ea typeface="ＭＳ Ｐゴシック" pitchFamily="34" charset="-128"/>
              </a:rPr>
              <a:t>:  </a:t>
            </a:r>
          </a:p>
          <a:p>
            <a:pPr marL="355600" indent="-355600" eaLnBrk="1" hangingPunct="1">
              <a:spcBef>
                <a:spcPct val="0"/>
              </a:spcBef>
              <a:spcAft>
                <a:spcPct val="30000"/>
              </a:spcAft>
              <a:buSzPct val="120000"/>
              <a:buFont typeface="Wingdings" pitchFamily="2" charset="2"/>
              <a:buChar char="§"/>
              <a:defRPr/>
            </a:pPr>
            <a:r>
              <a:rPr lang="en-US" altLang="ja-JP" sz="2400" dirty="0" smtClean="0">
                <a:ea typeface="ＭＳ Ｐゴシック" pitchFamily="34" charset="-128"/>
              </a:rPr>
              <a:t>Consider the </a:t>
            </a:r>
            <a:r>
              <a:rPr lang="en-US" altLang="ja-JP" sz="2400" b="1" dirty="0" smtClean="0">
                <a:ea typeface="ＭＳ Ｐゴシック" pitchFamily="34" charset="-128"/>
              </a:rPr>
              <a:t>degree of uncertainty</a:t>
            </a:r>
            <a:r>
              <a:rPr lang="en-US" altLang="ja-JP" sz="2400" dirty="0" smtClean="0">
                <a:ea typeface="ＭＳ Ｐゴシック" pitchFamily="34" charset="-128"/>
              </a:rPr>
              <a:t>. Is there a great deal of uncertainty, or relatively little?</a:t>
            </a:r>
          </a:p>
          <a:p>
            <a:pPr marL="355600" indent="-355600" eaLnBrk="1" hangingPunct="1">
              <a:spcBef>
                <a:spcPct val="0"/>
              </a:spcBef>
              <a:spcAft>
                <a:spcPct val="30000"/>
              </a:spcAft>
              <a:buSzPct val="120000"/>
              <a:buFont typeface="Wingdings" pitchFamily="2" charset="2"/>
              <a:buChar char="§"/>
              <a:defRPr/>
            </a:pPr>
            <a:r>
              <a:rPr lang="en-US" altLang="ja-JP" sz="2400" dirty="0" smtClean="0">
                <a:ea typeface="ＭＳ Ｐゴシック" pitchFamily="34" charset="-128"/>
              </a:rPr>
              <a:t>Consider the </a:t>
            </a:r>
            <a:r>
              <a:rPr lang="en-US" altLang="ja-JP" sz="2400" dirty="0" smtClean="0">
                <a:effectLst>
                  <a:outerShdw blurRad="38100" dist="38100" dir="2700000" algn="tl">
                    <a:srgbClr val="C0C0C0"/>
                  </a:outerShdw>
                </a:effectLst>
                <a:ea typeface="ＭＳ Ｐゴシック" pitchFamily="34" charset="-128"/>
              </a:rPr>
              <a:t>relative </a:t>
            </a:r>
            <a:r>
              <a:rPr lang="en-US" altLang="ja-JP" sz="2400" b="1" dirty="0" smtClean="0">
                <a:effectLst>
                  <a:outerShdw blurRad="38100" dist="38100" dir="2700000" algn="tl">
                    <a:srgbClr val="C0C0C0"/>
                  </a:outerShdw>
                </a:effectLst>
                <a:ea typeface="ＭＳ Ｐゴシック" pitchFamily="34" charset="-128"/>
              </a:rPr>
              <a:t>impact/importance</a:t>
            </a:r>
            <a:r>
              <a:rPr lang="en-US" altLang="ja-JP" sz="2400" dirty="0" smtClean="0">
                <a:ea typeface="ＭＳ Ｐゴシック" pitchFamily="34" charset="-128"/>
              </a:rPr>
              <a:t> of this driving force into the future </a:t>
            </a:r>
          </a:p>
          <a:p>
            <a:pPr marL="355600" indent="-355600" eaLnBrk="1" hangingPunct="1">
              <a:spcBef>
                <a:spcPct val="0"/>
              </a:spcBef>
              <a:spcAft>
                <a:spcPct val="30000"/>
              </a:spcAft>
              <a:buSzPct val="120000"/>
              <a:buFont typeface="Wingdings" pitchFamily="2" charset="2"/>
              <a:buChar char="§"/>
              <a:defRPr/>
            </a:pPr>
            <a:r>
              <a:rPr lang="en-US" altLang="ja-JP" sz="2400" b="1" dirty="0" smtClean="0">
                <a:effectLst>
                  <a:outerShdw blurRad="38100" dist="38100" dir="2700000" algn="tl">
                    <a:srgbClr val="C0C0C0"/>
                  </a:outerShdw>
                </a:effectLst>
                <a:ea typeface="ＭＳ Ｐゴシック" pitchFamily="34" charset="-128"/>
              </a:rPr>
              <a:t>Plot the driving force</a:t>
            </a:r>
            <a:r>
              <a:rPr lang="en-US" altLang="ja-JP" sz="2400" dirty="0" smtClean="0">
                <a:ea typeface="ＭＳ Ｐゴシック" pitchFamily="34" charset="-128"/>
              </a:rPr>
              <a:t> on the chart of impact/importance versus uncertainty</a:t>
            </a:r>
          </a:p>
          <a:p>
            <a:pPr marL="355600" indent="-355600" eaLnBrk="1" hangingPunct="1">
              <a:spcBef>
                <a:spcPct val="0"/>
              </a:spcBef>
              <a:spcAft>
                <a:spcPct val="30000"/>
              </a:spcAft>
              <a:buSzPct val="120000"/>
              <a:buFont typeface="Wingdings" pitchFamily="2" charset="2"/>
              <a:buChar char="§"/>
              <a:defRPr/>
            </a:pPr>
            <a:r>
              <a:rPr lang="en-US" altLang="ja-JP" sz="2400" dirty="0" smtClean="0">
                <a:ea typeface="ＭＳ Ｐゴシック" pitchFamily="34" charset="-128"/>
              </a:rPr>
              <a:t>Identify the </a:t>
            </a:r>
            <a:r>
              <a:rPr lang="en-US" altLang="ja-JP" sz="2400" b="1" dirty="0" smtClean="0">
                <a:effectLst>
                  <a:outerShdw blurRad="38100" dist="38100" dir="2700000" algn="tl">
                    <a:srgbClr val="C0C0C0"/>
                  </a:outerShdw>
                </a:effectLst>
                <a:ea typeface="ＭＳ Ｐゴシック" pitchFamily="34" charset="-128"/>
              </a:rPr>
              <a:t>two or three driving forces</a:t>
            </a:r>
            <a:r>
              <a:rPr lang="en-US" altLang="ja-JP" sz="2400" dirty="0" smtClean="0">
                <a:ea typeface="ＭＳ Ｐゴシック" pitchFamily="34" charset="-128"/>
              </a:rPr>
              <a:t> that are highest impact and highest uncertainty  </a:t>
            </a:r>
            <a:endParaRPr lang="en-US" sz="2400" dirty="0" smtClean="0"/>
          </a:p>
        </p:txBody>
      </p:sp>
      <p:sp>
        <p:nvSpPr>
          <p:cNvPr id="95239" name="AutoShape 7"/>
          <p:cNvSpPr>
            <a:spLocks noChangeArrowheads="1"/>
          </p:cNvSpPr>
          <p:nvPr/>
        </p:nvSpPr>
        <p:spPr bwMode="auto">
          <a:xfrm flipH="1">
            <a:off x="5473700" y="2781300"/>
            <a:ext cx="3194050" cy="276383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663 w 21600"/>
              <a:gd name="T25" fmla="*/ 20557 h 21600"/>
              <a:gd name="T26" fmla="*/ 21171 w 21600"/>
              <a:gd name="T27" fmla="*/ 2117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0864" y="0"/>
                </a:moveTo>
                <a:lnTo>
                  <a:pt x="20128" y="1589"/>
                </a:lnTo>
                <a:lnTo>
                  <a:pt x="20557" y="1589"/>
                </a:lnTo>
                <a:lnTo>
                  <a:pt x="20557" y="20557"/>
                </a:lnTo>
                <a:lnTo>
                  <a:pt x="1589" y="20557"/>
                </a:lnTo>
                <a:lnTo>
                  <a:pt x="1589" y="20128"/>
                </a:lnTo>
                <a:lnTo>
                  <a:pt x="0" y="20864"/>
                </a:lnTo>
                <a:lnTo>
                  <a:pt x="1589" y="21600"/>
                </a:lnTo>
                <a:lnTo>
                  <a:pt x="1589" y="21171"/>
                </a:lnTo>
                <a:lnTo>
                  <a:pt x="21171" y="21171"/>
                </a:lnTo>
                <a:lnTo>
                  <a:pt x="21171" y="1589"/>
                </a:lnTo>
                <a:lnTo>
                  <a:pt x="21600" y="1589"/>
                </a:lnTo>
                <a:lnTo>
                  <a:pt x="20864" y="0"/>
                </a:lnTo>
                <a:close/>
              </a:path>
            </a:pathLst>
          </a:custGeom>
          <a:solidFill>
            <a:schemeClr val="accent1"/>
          </a:solidFill>
          <a:ln w="3175">
            <a:solidFill>
              <a:schemeClr val="tx1"/>
            </a:solidFill>
            <a:miter lim="800000"/>
            <a:headEnd type="none" w="sm" len="sm"/>
            <a:tailEnd type="none" w="sm" len="sm"/>
          </a:ln>
        </p:spPr>
        <p:txBody>
          <a:bodyPr wrap="none" anchor="ctr"/>
          <a:lstStyle/>
          <a:p>
            <a:endParaRPr lang="en-US"/>
          </a:p>
        </p:txBody>
      </p:sp>
      <p:sp>
        <p:nvSpPr>
          <p:cNvPr id="95240" name="Text Box 8"/>
          <p:cNvSpPr txBox="1">
            <a:spLocks noChangeArrowheads="1"/>
          </p:cNvSpPr>
          <p:nvPr/>
        </p:nvSpPr>
        <p:spPr bwMode="auto">
          <a:xfrm rot="-5400000">
            <a:off x="4308475" y="3986213"/>
            <a:ext cx="2046288" cy="366712"/>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Importance</a:t>
            </a:r>
          </a:p>
        </p:txBody>
      </p:sp>
      <p:sp>
        <p:nvSpPr>
          <p:cNvPr id="95241" name="Text Box 9"/>
          <p:cNvSpPr txBox="1">
            <a:spLocks noChangeArrowheads="1"/>
          </p:cNvSpPr>
          <p:nvPr/>
        </p:nvSpPr>
        <p:spPr bwMode="auto">
          <a:xfrm>
            <a:off x="5657850" y="5529263"/>
            <a:ext cx="2779713" cy="366712"/>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Uncertainty</a:t>
            </a:r>
          </a:p>
        </p:txBody>
      </p:sp>
      <p:sp>
        <p:nvSpPr>
          <p:cNvPr id="95242" name="AutoShape 10"/>
          <p:cNvSpPr>
            <a:spLocks noChangeArrowheads="1"/>
          </p:cNvSpPr>
          <p:nvPr/>
        </p:nvSpPr>
        <p:spPr bwMode="auto">
          <a:xfrm>
            <a:off x="6234113" y="3563938"/>
            <a:ext cx="203200" cy="1857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5243" name="AutoShape 11"/>
          <p:cNvSpPr>
            <a:spLocks noChangeArrowheads="1"/>
          </p:cNvSpPr>
          <p:nvPr/>
        </p:nvSpPr>
        <p:spPr bwMode="auto">
          <a:xfrm>
            <a:off x="6234113" y="4302125"/>
            <a:ext cx="203200" cy="1841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5244" name="AutoShape 12"/>
          <p:cNvSpPr>
            <a:spLocks noChangeArrowheads="1"/>
          </p:cNvSpPr>
          <p:nvPr/>
        </p:nvSpPr>
        <p:spPr bwMode="auto">
          <a:xfrm>
            <a:off x="7805738" y="3471863"/>
            <a:ext cx="203200" cy="1841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5245" name="AutoShape 13"/>
          <p:cNvSpPr>
            <a:spLocks noChangeArrowheads="1"/>
          </p:cNvSpPr>
          <p:nvPr/>
        </p:nvSpPr>
        <p:spPr bwMode="auto">
          <a:xfrm>
            <a:off x="5878513" y="5130800"/>
            <a:ext cx="203200" cy="1841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5246" name="AutoShape 14"/>
          <p:cNvSpPr>
            <a:spLocks noChangeArrowheads="1"/>
          </p:cNvSpPr>
          <p:nvPr/>
        </p:nvSpPr>
        <p:spPr bwMode="auto">
          <a:xfrm>
            <a:off x="5675313" y="3011488"/>
            <a:ext cx="203200" cy="1841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5247" name="AutoShape 15"/>
          <p:cNvSpPr>
            <a:spLocks noChangeArrowheads="1"/>
          </p:cNvSpPr>
          <p:nvPr/>
        </p:nvSpPr>
        <p:spPr bwMode="auto">
          <a:xfrm>
            <a:off x="8212138" y="5176838"/>
            <a:ext cx="201612" cy="1841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5248" name="AutoShape 16"/>
          <p:cNvSpPr>
            <a:spLocks noChangeArrowheads="1"/>
          </p:cNvSpPr>
          <p:nvPr/>
        </p:nvSpPr>
        <p:spPr bwMode="auto">
          <a:xfrm>
            <a:off x="7399338" y="4348163"/>
            <a:ext cx="203200" cy="1841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5249" name="AutoShape 17"/>
          <p:cNvSpPr>
            <a:spLocks noChangeArrowheads="1"/>
          </p:cNvSpPr>
          <p:nvPr/>
        </p:nvSpPr>
        <p:spPr bwMode="auto">
          <a:xfrm>
            <a:off x="8008938" y="2919413"/>
            <a:ext cx="203200" cy="1841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95250" name="Oval 18"/>
          <p:cNvSpPr>
            <a:spLocks noChangeArrowheads="1"/>
          </p:cNvSpPr>
          <p:nvPr/>
        </p:nvSpPr>
        <p:spPr bwMode="auto">
          <a:xfrm>
            <a:off x="7248525" y="2781300"/>
            <a:ext cx="1266825" cy="1152525"/>
          </a:xfrm>
          <a:prstGeom prst="ellipse">
            <a:avLst/>
          </a:prstGeom>
          <a:noFill/>
          <a:ln w="50800">
            <a:solidFill>
              <a:srgbClr val="FF3300"/>
            </a:solidFill>
            <a:round/>
            <a:headEnd type="none" w="sm" len="sm"/>
            <a:tailEnd type="none" w="sm" len="sm"/>
          </a:ln>
        </p:spPr>
        <p:txBody>
          <a:bodyPr wrap="none" anchor="ctr"/>
          <a:lstStyle/>
          <a:p>
            <a:endParaRPr lang="en-US"/>
          </a:p>
        </p:txBody>
      </p:sp>
      <p:sp>
        <p:nvSpPr>
          <p:cNvPr id="95251" name="Text Box 19"/>
          <p:cNvSpPr txBox="1">
            <a:spLocks noChangeArrowheads="1"/>
          </p:cNvSpPr>
          <p:nvPr/>
        </p:nvSpPr>
        <p:spPr bwMode="auto">
          <a:xfrm>
            <a:off x="7602538" y="3649663"/>
            <a:ext cx="88265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b="1"/>
              <a:t>CU#2</a:t>
            </a:r>
          </a:p>
        </p:txBody>
      </p:sp>
      <p:sp>
        <p:nvSpPr>
          <p:cNvPr id="95252" name="Text Box 20"/>
          <p:cNvSpPr txBox="1">
            <a:spLocks noChangeArrowheads="1"/>
          </p:cNvSpPr>
          <p:nvPr/>
        </p:nvSpPr>
        <p:spPr bwMode="auto">
          <a:xfrm>
            <a:off x="7805738" y="3094038"/>
            <a:ext cx="871537"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b="1"/>
              <a:t>CU#1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4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24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2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52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52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52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52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52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524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524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525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95252">
                                            <p:txEl>
                                              <p:pRg st="0" end="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952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animBg="1"/>
      <p:bldP spid="95240" grpId="0" build="p" autoUpdateAnimBg="0"/>
      <p:bldP spid="95241" grpId="0" build="p" autoUpdateAnimBg="0"/>
      <p:bldP spid="95242" grpId="0" animBg="1"/>
      <p:bldP spid="95243" grpId="0" animBg="1"/>
      <p:bldP spid="95244" grpId="0" animBg="1"/>
      <p:bldP spid="95245" grpId="0" animBg="1"/>
      <p:bldP spid="95246" grpId="0" animBg="1"/>
      <p:bldP spid="95247" grpId="0" animBg="1"/>
      <p:bldP spid="95248" grpId="0" animBg="1"/>
      <p:bldP spid="95249" grpId="0" animBg="1"/>
      <p:bldP spid="95250" grpId="0" animBg="1"/>
      <p:bldP spid="95251" grpId="0" build="p" autoUpdateAnimBg="0"/>
      <p:bldP spid="95252"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z="2800" dirty="0" smtClean="0"/>
              <a:t>f) Creating a Scenario Framework</a:t>
            </a:r>
          </a:p>
        </p:txBody>
      </p:sp>
      <p:sp>
        <p:nvSpPr>
          <p:cNvPr id="125955" name="Rectangle 3"/>
          <p:cNvSpPr>
            <a:spLocks noGrp="1" noChangeArrowheads="1"/>
          </p:cNvSpPr>
          <p:nvPr>
            <p:ph idx="1"/>
          </p:nvPr>
        </p:nvSpPr>
        <p:spPr>
          <a:xfrm>
            <a:off x="539750" y="1916113"/>
            <a:ext cx="8229600" cy="4608512"/>
          </a:xfrm>
        </p:spPr>
        <p:txBody>
          <a:bodyPr/>
          <a:lstStyle/>
          <a:p>
            <a:pPr marL="2660650" lvl="1" indent="-2203450" eaLnBrk="1" hangingPunct="1">
              <a:buFontTx/>
              <a:buNone/>
            </a:pPr>
            <a:r>
              <a:rPr lang="en-GB" altLang="ja-JP" sz="3200" smtClean="0">
                <a:ea typeface="MS PGothic" pitchFamily="34" charset="-128"/>
              </a:rPr>
              <a:t>Purpose: 	</a:t>
            </a:r>
            <a:r>
              <a:rPr lang="en-GB" altLang="ja-JP" smtClean="0">
                <a:ea typeface="MS PGothic" pitchFamily="34" charset="-128"/>
              </a:rPr>
              <a:t>To </a:t>
            </a:r>
            <a:r>
              <a:rPr lang="en-US" altLang="ja-JP" smtClean="0">
                <a:ea typeface="MS PGothic" pitchFamily="34" charset="-128"/>
              </a:rPr>
              <a:t>use the critical uncertainties to establish the scenario framework.</a:t>
            </a:r>
          </a:p>
          <a:p>
            <a:pPr marL="2660650" lvl="1" indent="-2203450" eaLnBrk="1" hangingPunct="1">
              <a:buFontTx/>
              <a:buNone/>
            </a:pPr>
            <a:endParaRPr lang="en-GB" altLang="ja-JP" smtClean="0">
              <a:ea typeface="MS PGothic" pitchFamily="34" charset="-128"/>
            </a:endParaRPr>
          </a:p>
          <a:p>
            <a:pPr marL="2660650" lvl="1" indent="-2203450" eaLnBrk="1" hangingPunct="1">
              <a:buFontTx/>
              <a:buNone/>
            </a:pPr>
            <a:r>
              <a:rPr lang="en-GB" altLang="ja-JP" sz="3200" smtClean="0">
                <a:ea typeface="MS PGothic" pitchFamily="34" charset="-128"/>
              </a:rPr>
              <a:t>Output: 	</a:t>
            </a:r>
            <a:r>
              <a:rPr lang="en-US" altLang="ja-JP" smtClean="0">
                <a:ea typeface="MS PGothic" pitchFamily="34" charset="-128"/>
              </a:rPr>
              <a:t>A small set of clearly defined scenario “skeletons”.</a:t>
            </a:r>
          </a:p>
          <a:p>
            <a:pPr marL="2660650" lvl="1" indent="-2203450" eaLnBrk="1" hangingPunct="1">
              <a:buFontTx/>
              <a:buNone/>
            </a:pPr>
            <a:endParaRPr lang="en-US" altLang="ja-JP" smtClean="0">
              <a:ea typeface="MS PGothic" pitchFamily="34" charset="-128"/>
            </a:endParaRPr>
          </a:p>
          <a:p>
            <a:pPr marL="2660650" lvl="1" indent="-2203450" eaLnBrk="1" hangingPunct="1">
              <a:buFontTx/>
              <a:buNone/>
            </a:pPr>
            <a:r>
              <a:rPr lang="en-GB" altLang="ja-JP" sz="3200" smtClean="0">
                <a:ea typeface="MS PGothic" pitchFamily="34" charset="-128"/>
              </a:rPr>
              <a:t>	</a:t>
            </a:r>
            <a:endParaRPr lang="en-US" altLang="ja-JP" sz="3200" smtClean="0">
              <a:ea typeface="MS PGothic" pitchFamily="34" charset="-128"/>
            </a:endParaRPr>
          </a:p>
        </p:txBody>
      </p:sp>
      <p:pic>
        <p:nvPicPr>
          <p:cNvPr id="125956" name="Picture 5" descr="MCIN00119_0000[1]"/>
          <p:cNvPicPr>
            <a:picLocks noChangeAspect="1" noChangeArrowheads="1"/>
          </p:cNvPicPr>
          <p:nvPr/>
        </p:nvPicPr>
        <p:blipFill>
          <a:blip r:embed="rId3" cstate="print"/>
          <a:srcRect/>
          <a:stretch>
            <a:fillRect/>
          </a:stretch>
        </p:blipFill>
        <p:spPr bwMode="auto">
          <a:xfrm>
            <a:off x="7019925" y="5013325"/>
            <a:ext cx="1584325" cy="14255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r>
              <a:rPr lang="en-US" dirty="0" smtClean="0"/>
              <a:t>What is a Scenario?</a:t>
            </a:r>
          </a:p>
        </p:txBody>
      </p:sp>
      <p:sp>
        <p:nvSpPr>
          <p:cNvPr id="19459" name="Rectangle 1027"/>
          <p:cNvSpPr>
            <a:spLocks noGrp="1" noChangeArrowheads="1"/>
          </p:cNvSpPr>
          <p:nvPr>
            <p:ph idx="1"/>
          </p:nvPr>
        </p:nvSpPr>
        <p:spPr>
          <a:xfrm>
            <a:off x="539750" y="2276475"/>
            <a:ext cx="8229600" cy="3052763"/>
          </a:xfrm>
        </p:spPr>
        <p:txBody>
          <a:bodyPr/>
          <a:lstStyle/>
          <a:p>
            <a:pPr eaLnBrk="1" hangingPunct="1">
              <a:lnSpc>
                <a:spcPct val="90000"/>
              </a:lnSpc>
              <a:buFontTx/>
              <a:buNone/>
            </a:pPr>
            <a:r>
              <a:rPr lang="en-GB" altLang="ja-JP" sz="2800" dirty="0" smtClean="0">
                <a:ea typeface="MS PGothic" pitchFamily="34" charset="-128"/>
              </a:rPr>
              <a:t>	A scenario is not a prediction of what the future will be. Rather it is a description about </a:t>
            </a:r>
            <a:r>
              <a:rPr lang="en-GB" altLang="ja-JP" sz="2800" b="1" dirty="0" smtClean="0">
                <a:ea typeface="MS PGothic" pitchFamily="34" charset="-128"/>
              </a:rPr>
              <a:t>how the future might unfold</a:t>
            </a:r>
            <a:r>
              <a:rPr lang="en-GB" altLang="ja-JP" sz="2800" dirty="0" smtClean="0">
                <a:ea typeface="MS PGothic" pitchFamily="34" charset="-128"/>
              </a:rPr>
              <a:t>. </a:t>
            </a:r>
          </a:p>
          <a:p>
            <a:pPr eaLnBrk="1" hangingPunct="1">
              <a:lnSpc>
                <a:spcPct val="90000"/>
              </a:lnSpc>
              <a:buFontTx/>
              <a:buNone/>
            </a:pPr>
            <a:endParaRPr lang="en-GB" altLang="ja-JP" sz="2800" dirty="0" smtClean="0">
              <a:ea typeface="MS PGothic" pitchFamily="34" charset="-128"/>
            </a:endParaRPr>
          </a:p>
          <a:p>
            <a:pPr eaLnBrk="1" hangingPunct="1">
              <a:lnSpc>
                <a:spcPct val="90000"/>
              </a:lnSpc>
              <a:buFontTx/>
              <a:buNone/>
            </a:pPr>
            <a:r>
              <a:rPr lang="en-GB" altLang="ja-JP" sz="2800" dirty="0" smtClean="0">
                <a:ea typeface="MS PGothic" pitchFamily="34" charset="-128"/>
              </a:rPr>
              <a:t>	Scenarios </a:t>
            </a:r>
            <a:r>
              <a:rPr lang="en-GB" altLang="ja-JP" sz="2800" b="1" dirty="0" smtClean="0">
                <a:ea typeface="MS PGothic" pitchFamily="34" charset="-128"/>
              </a:rPr>
              <a:t>explore the possible</a:t>
            </a:r>
            <a:r>
              <a:rPr lang="en-GB" altLang="ja-JP" sz="2800" dirty="0" smtClean="0">
                <a:ea typeface="MS PGothic" pitchFamily="34" charset="-128"/>
              </a:rPr>
              <a:t>, not just the probable, and challenge their users to think </a:t>
            </a:r>
            <a:r>
              <a:rPr lang="en-GB" altLang="ja-JP" sz="2800" b="1" dirty="0" smtClean="0">
                <a:ea typeface="MS PGothic" pitchFamily="34" charset="-128"/>
              </a:rPr>
              <a:t>beyond conventional wisdom</a:t>
            </a:r>
            <a:r>
              <a:rPr lang="en-GB" altLang="ja-JP" sz="2800" dirty="0" smtClean="0">
                <a:ea typeface="MS PGothic" pitchFamily="34" charset="-128"/>
              </a:rPr>
              <a:t>.</a:t>
            </a:r>
            <a:endParaRPr lang="en-US" sz="2800" dirty="0" smtClean="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a:xfrm>
            <a:off x="539750" y="1514900"/>
            <a:ext cx="8153874" cy="4498549"/>
          </a:xfrm>
        </p:spPr>
        <p:txBody>
          <a:bodyPr/>
          <a:lstStyle/>
          <a:p>
            <a:pPr marL="452438" lvl="1" indent="-273050" eaLnBrk="1" hangingPunct="1">
              <a:buFontTx/>
              <a:buNone/>
            </a:pPr>
            <a:r>
              <a:rPr lang="en-GB" altLang="ja-JP" dirty="0" smtClean="0">
                <a:ea typeface="MS PGothic" pitchFamily="34" charset="-128"/>
              </a:rPr>
              <a:t>Various methods have been proposed to go from critical uncertainties to scenario skeletons; three common ones are:</a:t>
            </a:r>
          </a:p>
          <a:p>
            <a:pPr marL="452438" lvl="1" indent="-273050" eaLnBrk="1" hangingPunct="1">
              <a:buFontTx/>
              <a:buChar char="•"/>
            </a:pPr>
            <a:r>
              <a:rPr lang="en-GB" altLang="ja-JP" dirty="0" smtClean="0">
                <a:ea typeface="MS PGothic" pitchFamily="34" charset="-128"/>
              </a:rPr>
              <a:t>scenario axes based on two critical uncertainties</a:t>
            </a:r>
          </a:p>
          <a:p>
            <a:pPr marL="452438" lvl="1" indent="-273050" eaLnBrk="1" hangingPunct="1">
              <a:buFontTx/>
              <a:buChar char="•"/>
            </a:pPr>
            <a:r>
              <a:rPr lang="en-GB" altLang="ja-JP" dirty="0" smtClean="0">
                <a:ea typeface="MS PGothic" pitchFamily="34" charset="-128"/>
              </a:rPr>
              <a:t>scenario axes based on two clusters of critical uncertainties</a:t>
            </a:r>
          </a:p>
          <a:p>
            <a:pPr marL="452438" lvl="1" indent="-273050" eaLnBrk="1" hangingPunct="1">
              <a:buFontTx/>
              <a:buChar char="•"/>
            </a:pPr>
            <a:r>
              <a:rPr lang="en-US" altLang="ja-JP" dirty="0" smtClean="0">
                <a:ea typeface="MS PGothic" pitchFamily="34" charset="-128"/>
              </a:rPr>
              <a:t>clustering mini-stories based on critical uncertainties into coherent scenarios</a:t>
            </a:r>
          </a:p>
        </p:txBody>
      </p:sp>
      <p:pic>
        <p:nvPicPr>
          <p:cNvPr id="126980" name="Picture 4" descr="MCIN00119_0000[1]"/>
          <p:cNvPicPr>
            <a:picLocks noChangeAspect="1" noChangeArrowheads="1"/>
          </p:cNvPicPr>
          <p:nvPr/>
        </p:nvPicPr>
        <p:blipFill>
          <a:blip r:embed="rId3" cstate="print"/>
          <a:srcRect/>
          <a:stretch>
            <a:fillRect/>
          </a:stretch>
        </p:blipFill>
        <p:spPr bwMode="auto">
          <a:xfrm>
            <a:off x="7019925" y="5013325"/>
            <a:ext cx="1584325" cy="1425575"/>
          </a:xfrm>
          <a:prstGeom prst="rect">
            <a:avLst/>
          </a:prstGeom>
          <a:noFill/>
          <a:ln w="9525">
            <a:noFill/>
            <a:miter lim="800000"/>
            <a:headEnd/>
            <a:tailEnd/>
          </a:ln>
        </p:spPr>
      </p:pic>
      <p:sp>
        <p:nvSpPr>
          <p:cNvPr id="6" name="Rectangle 2"/>
          <p:cNvSpPr>
            <a:spLocks noGrp="1" noChangeArrowheads="1"/>
          </p:cNvSpPr>
          <p:nvPr>
            <p:ph type="title"/>
          </p:nvPr>
        </p:nvSpPr>
        <p:spPr>
          <a:xfrm>
            <a:off x="457200" y="274638"/>
            <a:ext cx="8229600" cy="1143000"/>
          </a:xfrm>
        </p:spPr>
        <p:txBody>
          <a:bodyPr/>
          <a:lstStyle/>
          <a:p>
            <a:pPr eaLnBrk="1" hangingPunct="1"/>
            <a:r>
              <a:rPr lang="en-US" sz="2800" dirty="0" smtClean="0"/>
              <a:t>f) Creating a Scenario Framework</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41200" y="0"/>
            <a:ext cx="9144000" cy="1143000"/>
          </a:xfrm>
        </p:spPr>
        <p:txBody>
          <a:bodyPr/>
          <a:lstStyle/>
          <a:p>
            <a:pPr eaLnBrk="1" hangingPunct="1"/>
            <a:r>
              <a:rPr lang="en-US" sz="2400" dirty="0" smtClean="0"/>
              <a:t>f) Creating a Scenario Framework </a:t>
            </a:r>
            <a:br>
              <a:rPr lang="en-US" sz="2400" dirty="0" smtClean="0"/>
            </a:br>
            <a:r>
              <a:rPr lang="en-US" sz="2000" dirty="0" smtClean="0"/>
              <a:t>Scenario</a:t>
            </a:r>
            <a:r>
              <a:rPr lang="en-US" sz="2400" dirty="0" smtClean="0"/>
              <a:t> </a:t>
            </a:r>
            <a:r>
              <a:rPr lang="en-GB" altLang="ja-JP" sz="2000" dirty="0" smtClean="0">
                <a:ea typeface="MS PGothic" pitchFamily="34" charset="-128"/>
              </a:rPr>
              <a:t>Axes Based on Two Critical Uncertainties</a:t>
            </a:r>
            <a:endParaRPr lang="en-US" sz="2000" dirty="0" smtClean="0">
              <a:ea typeface="MS PGothic" pitchFamily="34" charset="-128"/>
            </a:endParaRPr>
          </a:p>
        </p:txBody>
      </p:sp>
      <p:sp>
        <p:nvSpPr>
          <p:cNvPr id="101379" name="Rectangle 3"/>
          <p:cNvSpPr>
            <a:spLocks noGrp="1" noChangeArrowheads="1" noTextEdit="1"/>
          </p:cNvSpPr>
          <p:nvPr>
            <p:ph idx="1"/>
          </p:nvPr>
        </p:nvSpPr>
        <p:spPr>
          <a:xfrm>
            <a:off x="1760538" y="2454275"/>
            <a:ext cx="5348287" cy="39751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756 w 21600"/>
              <a:gd name="T13" fmla="*/ 10419 h 21600"/>
              <a:gd name="T14" fmla="*/ 20844 w 21600"/>
              <a:gd name="T15" fmla="*/ 11181 h 21600"/>
            </a:gdLst>
            <a:ahLst/>
            <a:cxnLst>
              <a:cxn ang="T8">
                <a:pos x="T0" y="T1"/>
              </a:cxn>
              <a:cxn ang="T9">
                <a:pos x="T2" y="T3"/>
              </a:cxn>
              <a:cxn ang="T10">
                <a:pos x="T4" y="T5"/>
              </a:cxn>
              <a:cxn ang="T11">
                <a:pos x="T6" y="T7"/>
              </a:cxn>
            </a:cxnLst>
            <a:rect l="T12" t="T13" r="T14" b="T15"/>
            <a:pathLst>
              <a:path w="21600" h="21600">
                <a:moveTo>
                  <a:pt x="10800" y="0"/>
                </a:moveTo>
                <a:lnTo>
                  <a:pt x="10081" y="1426"/>
                </a:lnTo>
                <a:lnTo>
                  <a:pt x="10419" y="1426"/>
                </a:lnTo>
                <a:lnTo>
                  <a:pt x="10419" y="10419"/>
                </a:lnTo>
                <a:lnTo>
                  <a:pt x="1426" y="10419"/>
                </a:lnTo>
                <a:lnTo>
                  <a:pt x="1426" y="10081"/>
                </a:lnTo>
                <a:lnTo>
                  <a:pt x="0" y="10800"/>
                </a:lnTo>
                <a:lnTo>
                  <a:pt x="1426" y="11519"/>
                </a:lnTo>
                <a:lnTo>
                  <a:pt x="1426" y="11181"/>
                </a:lnTo>
                <a:lnTo>
                  <a:pt x="10419" y="11181"/>
                </a:lnTo>
                <a:lnTo>
                  <a:pt x="10419" y="20174"/>
                </a:lnTo>
                <a:lnTo>
                  <a:pt x="10081" y="20174"/>
                </a:lnTo>
                <a:lnTo>
                  <a:pt x="10800" y="21600"/>
                </a:lnTo>
                <a:lnTo>
                  <a:pt x="11519" y="20174"/>
                </a:lnTo>
                <a:lnTo>
                  <a:pt x="11181" y="20174"/>
                </a:lnTo>
                <a:lnTo>
                  <a:pt x="11181" y="11181"/>
                </a:lnTo>
                <a:lnTo>
                  <a:pt x="20174" y="11181"/>
                </a:lnTo>
                <a:lnTo>
                  <a:pt x="20174" y="11519"/>
                </a:lnTo>
                <a:lnTo>
                  <a:pt x="21600" y="10800"/>
                </a:lnTo>
                <a:lnTo>
                  <a:pt x="20174" y="10081"/>
                </a:lnTo>
                <a:lnTo>
                  <a:pt x="20174" y="10419"/>
                </a:lnTo>
                <a:lnTo>
                  <a:pt x="11181" y="10419"/>
                </a:lnTo>
                <a:lnTo>
                  <a:pt x="11181" y="1426"/>
                </a:lnTo>
                <a:lnTo>
                  <a:pt x="11519" y="1426"/>
                </a:lnTo>
                <a:lnTo>
                  <a:pt x="10800" y="0"/>
                </a:lnTo>
                <a:close/>
              </a:path>
            </a:pathLst>
          </a:custGeom>
          <a:solidFill>
            <a:schemeClr val="accent1"/>
          </a:solidFill>
          <a:ln w="12700" cap="flat">
            <a:solidFill>
              <a:schemeClr val="tx1"/>
            </a:solidFill>
            <a:round/>
            <a:headEnd type="none" w="sm" len="sm"/>
            <a:tailEnd type="none" w="sm" len="sm"/>
          </a:ln>
        </p:spPr>
        <p:txBody>
          <a:bodyPr lIns="92075" tIns="46038" rIns="92075" bIns="46038"/>
          <a:lstStyle/>
          <a:p>
            <a:pPr>
              <a:buNone/>
            </a:pPr>
            <a:endParaRPr lang="en-US" dirty="0"/>
          </a:p>
        </p:txBody>
      </p:sp>
      <p:sp>
        <p:nvSpPr>
          <p:cNvPr id="128004" name="Text Box 5"/>
          <p:cNvSpPr txBox="1">
            <a:spLocks noChangeArrowheads="1"/>
          </p:cNvSpPr>
          <p:nvPr/>
        </p:nvSpPr>
        <p:spPr bwMode="auto">
          <a:xfrm>
            <a:off x="3228975" y="4473575"/>
            <a:ext cx="3962400" cy="396875"/>
          </a:xfrm>
          <a:prstGeom prst="rect">
            <a:avLst/>
          </a:prstGeom>
          <a:noFill/>
          <a:ln w="9525">
            <a:noFill/>
            <a:miter lim="800000"/>
            <a:headEnd/>
            <a:tailEnd/>
          </a:ln>
        </p:spPr>
        <p:txBody>
          <a:bodyPr>
            <a:spAutoFit/>
          </a:bodyPr>
          <a:lstStyle/>
          <a:p>
            <a:r>
              <a:rPr lang="en-US" sz="2000" dirty="0">
                <a:latin typeface="Trebuchet MS" pitchFamily="34" charset="0"/>
              </a:rPr>
              <a:t>Critical       Uncertainty #1</a:t>
            </a:r>
          </a:p>
        </p:txBody>
      </p:sp>
      <p:sp>
        <p:nvSpPr>
          <p:cNvPr id="128005" name="Text Box 6"/>
          <p:cNvSpPr txBox="1">
            <a:spLocks noChangeArrowheads="1"/>
          </p:cNvSpPr>
          <p:nvPr/>
        </p:nvSpPr>
        <p:spPr bwMode="auto">
          <a:xfrm rot="-5400000">
            <a:off x="2889250" y="3960813"/>
            <a:ext cx="3736975" cy="396875"/>
          </a:xfrm>
          <a:prstGeom prst="rect">
            <a:avLst/>
          </a:prstGeom>
          <a:noFill/>
          <a:ln w="9525">
            <a:noFill/>
            <a:miter lim="800000"/>
            <a:headEnd/>
            <a:tailEnd/>
          </a:ln>
        </p:spPr>
        <p:txBody>
          <a:bodyPr>
            <a:spAutoFit/>
          </a:bodyPr>
          <a:lstStyle/>
          <a:p>
            <a:r>
              <a:rPr lang="en-US" sz="2000" dirty="0">
                <a:latin typeface="Trebuchet MS" pitchFamily="34" charset="0"/>
              </a:rPr>
              <a:t>Critical           Uncertainty #2</a:t>
            </a:r>
          </a:p>
        </p:txBody>
      </p:sp>
      <p:sp>
        <p:nvSpPr>
          <p:cNvPr id="128006" name="Text Box 8"/>
          <p:cNvSpPr txBox="1">
            <a:spLocks noChangeArrowheads="1"/>
          </p:cNvSpPr>
          <p:nvPr/>
        </p:nvSpPr>
        <p:spPr bwMode="auto">
          <a:xfrm>
            <a:off x="5632450" y="3260725"/>
            <a:ext cx="2414588" cy="519113"/>
          </a:xfrm>
          <a:prstGeom prst="rect">
            <a:avLst/>
          </a:prstGeom>
          <a:noFill/>
          <a:ln w="9525">
            <a:noFill/>
            <a:miter lim="800000"/>
            <a:headEnd/>
            <a:tailEnd/>
          </a:ln>
        </p:spPr>
        <p:txBody>
          <a:bodyPr>
            <a:spAutoFit/>
          </a:bodyPr>
          <a:lstStyle/>
          <a:p>
            <a:r>
              <a:rPr lang="en-US" sz="2800" b="1" i="1">
                <a:solidFill>
                  <a:schemeClr val="hlink"/>
                </a:solidFill>
                <a:latin typeface="Trebuchet MS" pitchFamily="34" charset="0"/>
              </a:rPr>
              <a:t>“Scenario A”</a:t>
            </a:r>
          </a:p>
        </p:txBody>
      </p:sp>
      <p:sp>
        <p:nvSpPr>
          <p:cNvPr id="128007" name="Text Box 9"/>
          <p:cNvSpPr txBox="1">
            <a:spLocks noChangeArrowheads="1"/>
          </p:cNvSpPr>
          <p:nvPr/>
        </p:nvSpPr>
        <p:spPr bwMode="auto">
          <a:xfrm>
            <a:off x="1295400" y="3260725"/>
            <a:ext cx="2430463" cy="519113"/>
          </a:xfrm>
          <a:prstGeom prst="rect">
            <a:avLst/>
          </a:prstGeom>
          <a:noFill/>
          <a:ln w="9525">
            <a:noFill/>
            <a:miter lim="800000"/>
            <a:headEnd/>
            <a:tailEnd/>
          </a:ln>
        </p:spPr>
        <p:txBody>
          <a:bodyPr>
            <a:spAutoFit/>
          </a:bodyPr>
          <a:lstStyle/>
          <a:p>
            <a:r>
              <a:rPr lang="en-US" sz="2800" b="1" i="1">
                <a:solidFill>
                  <a:schemeClr val="hlink"/>
                </a:solidFill>
                <a:latin typeface="Trebuchet MS" pitchFamily="34" charset="0"/>
              </a:rPr>
              <a:t>“Scenario B”</a:t>
            </a:r>
          </a:p>
        </p:txBody>
      </p:sp>
      <p:sp>
        <p:nvSpPr>
          <p:cNvPr id="128008" name="Text Box 10"/>
          <p:cNvSpPr txBox="1">
            <a:spLocks noChangeArrowheads="1"/>
          </p:cNvSpPr>
          <p:nvPr/>
        </p:nvSpPr>
        <p:spPr bwMode="auto">
          <a:xfrm>
            <a:off x="1295400" y="5778500"/>
            <a:ext cx="2444750" cy="519113"/>
          </a:xfrm>
          <a:prstGeom prst="rect">
            <a:avLst/>
          </a:prstGeom>
          <a:noFill/>
          <a:ln w="9525">
            <a:noFill/>
            <a:miter lim="800000"/>
            <a:headEnd/>
            <a:tailEnd/>
          </a:ln>
        </p:spPr>
        <p:txBody>
          <a:bodyPr>
            <a:spAutoFit/>
          </a:bodyPr>
          <a:lstStyle/>
          <a:p>
            <a:r>
              <a:rPr lang="en-US" sz="2800" b="1" i="1">
                <a:solidFill>
                  <a:schemeClr val="hlink"/>
                </a:solidFill>
                <a:latin typeface="Trebuchet MS" pitchFamily="34" charset="0"/>
              </a:rPr>
              <a:t>“Scenario C”</a:t>
            </a:r>
          </a:p>
        </p:txBody>
      </p:sp>
      <p:sp>
        <p:nvSpPr>
          <p:cNvPr id="128009" name="Text Box 11"/>
          <p:cNvSpPr txBox="1">
            <a:spLocks noChangeArrowheads="1"/>
          </p:cNvSpPr>
          <p:nvPr/>
        </p:nvSpPr>
        <p:spPr bwMode="auto">
          <a:xfrm>
            <a:off x="5632450" y="5778500"/>
            <a:ext cx="2474913" cy="519113"/>
          </a:xfrm>
          <a:prstGeom prst="rect">
            <a:avLst/>
          </a:prstGeom>
          <a:noFill/>
          <a:ln w="9525">
            <a:noFill/>
            <a:miter lim="800000"/>
            <a:headEnd/>
            <a:tailEnd/>
          </a:ln>
        </p:spPr>
        <p:txBody>
          <a:bodyPr>
            <a:spAutoFit/>
          </a:bodyPr>
          <a:lstStyle/>
          <a:p>
            <a:r>
              <a:rPr lang="en-US" sz="2800" b="1" i="1">
                <a:solidFill>
                  <a:schemeClr val="hlink"/>
                </a:solidFill>
                <a:latin typeface="Trebuchet MS" pitchFamily="34" charset="0"/>
              </a:rPr>
              <a:t>“Scenario D”</a:t>
            </a:r>
          </a:p>
        </p:txBody>
      </p:sp>
      <p:sp>
        <p:nvSpPr>
          <p:cNvPr id="128010" name="Rectangle 12"/>
          <p:cNvSpPr>
            <a:spLocks noChangeArrowheads="1"/>
          </p:cNvSpPr>
          <p:nvPr/>
        </p:nvSpPr>
        <p:spPr bwMode="auto">
          <a:xfrm>
            <a:off x="1830388" y="1430338"/>
            <a:ext cx="5724525" cy="830262"/>
          </a:xfrm>
          <a:prstGeom prst="rect">
            <a:avLst/>
          </a:prstGeom>
          <a:noFill/>
          <a:ln w="12700">
            <a:noFill/>
            <a:miter lim="800000"/>
            <a:headEnd type="none" w="sm" len="sm"/>
            <a:tailEnd type="none" w="sm" len="sm"/>
          </a:ln>
        </p:spPr>
        <p:txBody>
          <a:bodyPr>
            <a:spAutoFit/>
          </a:bodyPr>
          <a:lstStyle/>
          <a:p>
            <a:pPr algn="ctr" eaLnBrk="0" hangingPunct="0">
              <a:spcBef>
                <a:spcPct val="20000"/>
              </a:spcBef>
            </a:pPr>
            <a:r>
              <a:rPr lang="en-US" sz="2400">
                <a:latin typeface="Trebuchet MS" pitchFamily="34" charset="0"/>
              </a:rPr>
              <a:t>Using two of the critical uncertainties define four possible futures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1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Oval 21"/>
          <p:cNvSpPr>
            <a:spLocks noChangeArrowheads="1"/>
          </p:cNvSpPr>
          <p:nvPr/>
        </p:nvSpPr>
        <p:spPr bwMode="auto">
          <a:xfrm>
            <a:off x="5016500" y="3721100"/>
            <a:ext cx="2224088" cy="2163763"/>
          </a:xfrm>
          <a:prstGeom prst="ellipse">
            <a:avLst/>
          </a:prstGeom>
          <a:solidFill>
            <a:srgbClr val="FF9900"/>
          </a:solidFill>
          <a:ln w="9525">
            <a:solidFill>
              <a:schemeClr val="tx1"/>
            </a:solidFill>
            <a:round/>
            <a:headEnd/>
            <a:tailEnd/>
          </a:ln>
        </p:spPr>
        <p:txBody>
          <a:bodyPr anchor="ctr"/>
          <a:lstStyle/>
          <a:p>
            <a:pPr algn="ctr"/>
            <a:r>
              <a:rPr lang="en-US"/>
              <a:t>Rate and Nature of Technological Changes</a:t>
            </a:r>
          </a:p>
        </p:txBody>
      </p:sp>
      <p:sp>
        <p:nvSpPr>
          <p:cNvPr id="129027" name="Oval 20"/>
          <p:cNvSpPr>
            <a:spLocks noChangeArrowheads="1"/>
          </p:cNvSpPr>
          <p:nvPr/>
        </p:nvSpPr>
        <p:spPr bwMode="auto">
          <a:xfrm>
            <a:off x="1616075" y="3490913"/>
            <a:ext cx="2330450" cy="2224087"/>
          </a:xfrm>
          <a:prstGeom prst="ellipse">
            <a:avLst/>
          </a:prstGeom>
          <a:solidFill>
            <a:schemeClr val="accent1"/>
          </a:solidFill>
          <a:ln w="9525">
            <a:solidFill>
              <a:schemeClr val="tx1"/>
            </a:solidFill>
            <a:round/>
            <a:headEnd/>
            <a:tailEnd/>
          </a:ln>
        </p:spPr>
        <p:txBody>
          <a:bodyPr anchor="ctr"/>
          <a:lstStyle/>
          <a:p>
            <a:pPr algn="ctr"/>
            <a:r>
              <a:rPr lang="en-US"/>
              <a:t>Developments in Global Environmental Governance</a:t>
            </a:r>
          </a:p>
        </p:txBody>
      </p:sp>
      <p:sp>
        <p:nvSpPr>
          <p:cNvPr id="129028" name="Rectangle 2"/>
          <p:cNvSpPr>
            <a:spLocks noGrp="1" noChangeArrowheads="1"/>
          </p:cNvSpPr>
          <p:nvPr>
            <p:ph type="title"/>
          </p:nvPr>
        </p:nvSpPr>
        <p:spPr>
          <a:xfrm>
            <a:off x="464034" y="-80210"/>
            <a:ext cx="7069532" cy="1143000"/>
          </a:xfrm>
        </p:spPr>
        <p:txBody>
          <a:bodyPr/>
          <a:lstStyle/>
          <a:p>
            <a:pPr eaLnBrk="1" hangingPunct="1"/>
            <a:r>
              <a:rPr lang="en-US" sz="2400" dirty="0" smtClean="0"/>
              <a:t>f) Creating a Scenario Framework </a:t>
            </a:r>
            <a:br>
              <a:rPr lang="en-US" sz="2400" dirty="0" smtClean="0"/>
            </a:br>
            <a:r>
              <a:rPr lang="en-US" sz="2400" dirty="0" smtClean="0"/>
              <a:t> </a:t>
            </a:r>
            <a:r>
              <a:rPr lang="en-GB" sz="2000" dirty="0" smtClean="0">
                <a:ea typeface="MS PGothic" pitchFamily="34" charset="-128"/>
              </a:rPr>
              <a:t>S</a:t>
            </a:r>
            <a:r>
              <a:rPr lang="en-GB" altLang="ja-JP" sz="2000" dirty="0" smtClean="0">
                <a:ea typeface="MS PGothic" pitchFamily="34" charset="-128"/>
              </a:rPr>
              <a:t>cenario Axes Based on Two Clusters of Critical Uncertainties</a:t>
            </a:r>
            <a:endParaRPr lang="en-US" sz="2000" dirty="0" smtClean="0">
              <a:ea typeface="MS PGothic" pitchFamily="34" charset="-128"/>
            </a:endParaRPr>
          </a:p>
        </p:txBody>
      </p:sp>
      <p:sp>
        <p:nvSpPr>
          <p:cNvPr id="129029" name="Rectangle 10"/>
          <p:cNvSpPr>
            <a:spLocks noChangeArrowheads="1"/>
          </p:cNvSpPr>
          <p:nvPr/>
        </p:nvSpPr>
        <p:spPr bwMode="auto">
          <a:xfrm>
            <a:off x="1830388" y="1763713"/>
            <a:ext cx="5724525" cy="830262"/>
          </a:xfrm>
          <a:prstGeom prst="rect">
            <a:avLst/>
          </a:prstGeom>
          <a:noFill/>
          <a:ln w="12700">
            <a:noFill/>
            <a:miter lim="800000"/>
            <a:headEnd type="none" w="sm" len="sm"/>
            <a:tailEnd type="none" w="sm" len="sm"/>
          </a:ln>
        </p:spPr>
        <p:txBody>
          <a:bodyPr>
            <a:spAutoFit/>
          </a:bodyPr>
          <a:lstStyle/>
          <a:p>
            <a:pPr algn="ctr" eaLnBrk="0" hangingPunct="0">
              <a:spcBef>
                <a:spcPct val="20000"/>
              </a:spcBef>
            </a:pPr>
            <a:r>
              <a:rPr lang="en-US" sz="2400">
                <a:latin typeface="Trebuchet MS" pitchFamily="34" charset="0"/>
              </a:rPr>
              <a:t>Same as before, but first cluster the critical uncertainties</a:t>
            </a:r>
          </a:p>
        </p:txBody>
      </p:sp>
      <p:sp>
        <p:nvSpPr>
          <p:cNvPr id="266251" name="AutoShape 11"/>
          <p:cNvSpPr>
            <a:spLocks noChangeArrowheads="1"/>
          </p:cNvSpPr>
          <p:nvPr/>
        </p:nvSpPr>
        <p:spPr bwMode="auto">
          <a:xfrm>
            <a:off x="2181225" y="3709988"/>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266252" name="AutoShape 12"/>
          <p:cNvSpPr>
            <a:spLocks noChangeArrowheads="1"/>
          </p:cNvSpPr>
          <p:nvPr/>
        </p:nvSpPr>
        <p:spPr bwMode="auto">
          <a:xfrm>
            <a:off x="2046288" y="5176838"/>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266253" name="AutoShape 13"/>
          <p:cNvSpPr>
            <a:spLocks noChangeArrowheads="1"/>
          </p:cNvSpPr>
          <p:nvPr/>
        </p:nvSpPr>
        <p:spPr bwMode="auto">
          <a:xfrm>
            <a:off x="3235325" y="377825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266254" name="AutoShape 14"/>
          <p:cNvSpPr>
            <a:spLocks noChangeArrowheads="1"/>
          </p:cNvSpPr>
          <p:nvPr/>
        </p:nvSpPr>
        <p:spPr bwMode="auto">
          <a:xfrm>
            <a:off x="3451225" y="484505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266255" name="AutoShape 15"/>
          <p:cNvSpPr>
            <a:spLocks noChangeArrowheads="1"/>
          </p:cNvSpPr>
          <p:nvPr/>
        </p:nvSpPr>
        <p:spPr bwMode="auto">
          <a:xfrm>
            <a:off x="6016625" y="5456238"/>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266256" name="AutoShape 16"/>
          <p:cNvSpPr>
            <a:spLocks noChangeArrowheads="1"/>
          </p:cNvSpPr>
          <p:nvPr/>
        </p:nvSpPr>
        <p:spPr bwMode="auto">
          <a:xfrm>
            <a:off x="5467350" y="3952875"/>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266257" name="AutoShape 17"/>
          <p:cNvSpPr>
            <a:spLocks noChangeArrowheads="1"/>
          </p:cNvSpPr>
          <p:nvPr/>
        </p:nvSpPr>
        <p:spPr bwMode="auto">
          <a:xfrm>
            <a:off x="6461125" y="3954463"/>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266258" name="AutoShape 18"/>
          <p:cNvSpPr>
            <a:spLocks noChangeArrowheads="1"/>
          </p:cNvSpPr>
          <p:nvPr/>
        </p:nvSpPr>
        <p:spPr bwMode="auto">
          <a:xfrm>
            <a:off x="5276850" y="5160963"/>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266259" name="AutoShape 19"/>
          <p:cNvSpPr>
            <a:spLocks noChangeArrowheads="1"/>
          </p:cNvSpPr>
          <p:nvPr/>
        </p:nvSpPr>
        <p:spPr bwMode="auto">
          <a:xfrm>
            <a:off x="6605588" y="516255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25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625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6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1" grpId="0" animBg="1"/>
      <p:bldP spid="266252" grpId="0" animBg="1"/>
      <p:bldP spid="266253" grpId="0" animBg="1"/>
      <p:bldP spid="266254" grpId="0" animBg="1"/>
      <p:bldP spid="266255" grpId="0" animBg="1"/>
      <p:bldP spid="266256" grpId="0" animBg="1"/>
      <p:bldP spid="266257" grpId="0" animBg="1"/>
      <p:bldP spid="266258" grpId="0" animBg="1"/>
      <p:bldP spid="26625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1209675"/>
            <a:ext cx="8305800" cy="5497513"/>
            <a:chOff x="336" y="762"/>
            <a:chExt cx="5232" cy="3463"/>
          </a:xfrm>
        </p:grpSpPr>
        <p:sp>
          <p:nvSpPr>
            <p:cNvPr id="130058" name="Text Box 3"/>
            <p:cNvSpPr txBox="1">
              <a:spLocks noChangeArrowheads="1"/>
            </p:cNvSpPr>
            <p:nvPr/>
          </p:nvSpPr>
          <p:spPr bwMode="auto">
            <a:xfrm>
              <a:off x="2526" y="762"/>
              <a:ext cx="1410" cy="442"/>
            </a:xfrm>
            <a:prstGeom prst="rect">
              <a:avLst/>
            </a:prstGeom>
            <a:noFill/>
            <a:ln w="9525">
              <a:noFill/>
              <a:miter lim="800000"/>
              <a:headEnd/>
              <a:tailEnd/>
            </a:ln>
          </p:spPr>
          <p:txBody>
            <a:bodyPr>
              <a:spAutoFit/>
            </a:bodyPr>
            <a:lstStyle/>
            <a:p>
              <a:r>
                <a:rPr lang="en-US" sz="2000" dirty="0">
                  <a:latin typeface="Trebuchet MS" pitchFamily="34" charset="0"/>
                </a:rPr>
                <a:t>More Globally Connected</a:t>
              </a:r>
            </a:p>
          </p:txBody>
        </p:sp>
        <p:sp>
          <p:nvSpPr>
            <p:cNvPr id="130059" name="Text Box 4"/>
            <p:cNvSpPr txBox="1">
              <a:spLocks noChangeArrowheads="1"/>
            </p:cNvSpPr>
            <p:nvPr/>
          </p:nvSpPr>
          <p:spPr bwMode="auto">
            <a:xfrm>
              <a:off x="2304" y="3783"/>
              <a:ext cx="1306" cy="442"/>
            </a:xfrm>
            <a:prstGeom prst="rect">
              <a:avLst/>
            </a:prstGeom>
            <a:noFill/>
            <a:ln w="9525">
              <a:noFill/>
              <a:miter lim="800000"/>
              <a:headEnd/>
              <a:tailEnd/>
            </a:ln>
          </p:spPr>
          <p:txBody>
            <a:bodyPr>
              <a:spAutoFit/>
            </a:bodyPr>
            <a:lstStyle/>
            <a:p>
              <a:r>
                <a:rPr lang="en-US" sz="2000">
                  <a:latin typeface="Trebuchet MS" pitchFamily="34" charset="0"/>
                </a:rPr>
                <a:t>More Regionally Focused</a:t>
              </a:r>
            </a:p>
          </p:txBody>
        </p:sp>
        <p:sp>
          <p:nvSpPr>
            <p:cNvPr id="130060" name="Text Box 5"/>
            <p:cNvSpPr txBox="1">
              <a:spLocks noChangeArrowheads="1"/>
            </p:cNvSpPr>
            <p:nvPr/>
          </p:nvSpPr>
          <p:spPr bwMode="auto">
            <a:xfrm>
              <a:off x="336" y="2208"/>
              <a:ext cx="1104" cy="634"/>
            </a:xfrm>
            <a:prstGeom prst="rect">
              <a:avLst/>
            </a:prstGeom>
            <a:noFill/>
            <a:ln w="9525">
              <a:noFill/>
              <a:miter lim="800000"/>
              <a:headEnd/>
              <a:tailEnd/>
            </a:ln>
          </p:spPr>
          <p:txBody>
            <a:bodyPr>
              <a:spAutoFit/>
            </a:bodyPr>
            <a:lstStyle/>
            <a:p>
              <a:r>
                <a:rPr lang="en-US" sz="2000">
                  <a:latin typeface="Trebuchet MS" pitchFamily="34" charset="0"/>
                </a:rPr>
                <a:t>More </a:t>
              </a:r>
            </a:p>
            <a:p>
              <a:r>
                <a:rPr lang="en-US" sz="2000">
                  <a:latin typeface="Trebuchet MS" pitchFamily="34" charset="0"/>
                </a:rPr>
                <a:t>Short-term Exploitation</a:t>
              </a:r>
            </a:p>
          </p:txBody>
        </p:sp>
        <p:sp>
          <p:nvSpPr>
            <p:cNvPr id="130061" name="Text Box 6"/>
            <p:cNvSpPr txBox="1">
              <a:spLocks noChangeArrowheads="1"/>
            </p:cNvSpPr>
            <p:nvPr/>
          </p:nvSpPr>
          <p:spPr bwMode="auto">
            <a:xfrm>
              <a:off x="4560" y="2198"/>
              <a:ext cx="1008" cy="826"/>
            </a:xfrm>
            <a:prstGeom prst="rect">
              <a:avLst/>
            </a:prstGeom>
            <a:noFill/>
            <a:ln w="9525">
              <a:noFill/>
              <a:miter lim="800000"/>
              <a:headEnd/>
              <a:tailEnd/>
            </a:ln>
          </p:spPr>
          <p:txBody>
            <a:bodyPr>
              <a:spAutoFit/>
            </a:bodyPr>
            <a:lstStyle/>
            <a:p>
              <a:r>
                <a:rPr lang="en-US" sz="2000">
                  <a:latin typeface="Trebuchet MS" pitchFamily="34" charset="0"/>
                </a:rPr>
                <a:t>More Carrying- capacity Sensitivity</a:t>
              </a:r>
            </a:p>
          </p:txBody>
        </p:sp>
      </p:grpSp>
      <p:sp>
        <p:nvSpPr>
          <p:cNvPr id="130051" name="Rectangle 7"/>
          <p:cNvSpPr>
            <a:spLocks noChangeArrowheads="1"/>
          </p:cNvSpPr>
          <p:nvPr/>
        </p:nvSpPr>
        <p:spPr bwMode="auto">
          <a:xfrm>
            <a:off x="0" y="-40944"/>
            <a:ext cx="9144000" cy="1208088"/>
          </a:xfrm>
          <a:prstGeom prst="rect">
            <a:avLst/>
          </a:prstGeom>
          <a:noFill/>
          <a:ln w="9525">
            <a:noFill/>
            <a:miter lim="800000"/>
            <a:headEnd/>
            <a:tailEnd/>
          </a:ln>
        </p:spPr>
        <p:txBody>
          <a:bodyPr anchor="ctr"/>
          <a:lstStyle/>
          <a:p>
            <a:pPr algn="ctr"/>
            <a:r>
              <a:rPr lang="en-US" sz="2800" dirty="0">
                <a:solidFill>
                  <a:schemeClr val="tx2"/>
                </a:solidFill>
              </a:rPr>
              <a:t>f) Creating a Scenario Framework</a:t>
            </a:r>
            <a:br>
              <a:rPr lang="en-US" sz="2800" dirty="0">
                <a:solidFill>
                  <a:schemeClr val="tx2"/>
                </a:solidFill>
              </a:rPr>
            </a:br>
            <a:r>
              <a:rPr lang="en-US" sz="2800" dirty="0">
                <a:solidFill>
                  <a:schemeClr val="tx2"/>
                </a:solidFill>
              </a:rPr>
              <a:t>E</a:t>
            </a:r>
            <a:r>
              <a:rPr lang="en-US" sz="2400" dirty="0">
                <a:solidFill>
                  <a:schemeClr val="tx2"/>
                </a:solidFill>
              </a:rPr>
              <a:t>xample 1: </a:t>
            </a:r>
            <a:r>
              <a:rPr lang="en-US" sz="2400" dirty="0" err="1">
                <a:solidFill>
                  <a:schemeClr val="tx2"/>
                </a:solidFill>
              </a:rPr>
              <a:t>CarSEA</a:t>
            </a:r>
            <a:endParaRPr lang="en-US" sz="2400" dirty="0">
              <a:solidFill>
                <a:schemeClr val="tx2"/>
              </a:solidFill>
            </a:endParaRPr>
          </a:p>
        </p:txBody>
      </p:sp>
      <p:sp>
        <p:nvSpPr>
          <p:cNvPr id="103432" name="AutoShape 8"/>
          <p:cNvSpPr>
            <a:spLocks noChangeArrowheads="1"/>
          </p:cNvSpPr>
          <p:nvPr/>
        </p:nvSpPr>
        <p:spPr bwMode="auto">
          <a:xfrm>
            <a:off x="2362200" y="2057400"/>
            <a:ext cx="4495800" cy="39624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69 w 21600"/>
              <a:gd name="T13" fmla="*/ 10437 h 21600"/>
              <a:gd name="T14" fmla="*/ 21031 w 21600"/>
              <a:gd name="T15" fmla="*/ 11163 h 21600"/>
            </a:gdLst>
            <a:ahLst/>
            <a:cxnLst>
              <a:cxn ang="T8">
                <a:pos x="T0" y="T1"/>
              </a:cxn>
              <a:cxn ang="T9">
                <a:pos x="T2" y="T3"/>
              </a:cxn>
              <a:cxn ang="T10">
                <a:pos x="T4" y="T5"/>
              </a:cxn>
              <a:cxn ang="T11">
                <a:pos x="T6" y="T7"/>
              </a:cxn>
            </a:cxnLst>
            <a:rect l="T12" t="T13" r="T14" b="T15"/>
            <a:pathLst>
              <a:path w="21600" h="21600">
                <a:moveTo>
                  <a:pt x="10800" y="0"/>
                </a:moveTo>
                <a:lnTo>
                  <a:pt x="10081" y="1128"/>
                </a:lnTo>
                <a:lnTo>
                  <a:pt x="10437" y="1128"/>
                </a:lnTo>
                <a:lnTo>
                  <a:pt x="10437" y="10437"/>
                </a:lnTo>
                <a:lnTo>
                  <a:pt x="1128" y="10437"/>
                </a:lnTo>
                <a:lnTo>
                  <a:pt x="1128" y="10081"/>
                </a:lnTo>
                <a:lnTo>
                  <a:pt x="0" y="10800"/>
                </a:lnTo>
                <a:lnTo>
                  <a:pt x="1128" y="11519"/>
                </a:lnTo>
                <a:lnTo>
                  <a:pt x="1128" y="11163"/>
                </a:lnTo>
                <a:lnTo>
                  <a:pt x="10437" y="11163"/>
                </a:lnTo>
                <a:lnTo>
                  <a:pt x="10437" y="20472"/>
                </a:lnTo>
                <a:lnTo>
                  <a:pt x="10081" y="20472"/>
                </a:lnTo>
                <a:lnTo>
                  <a:pt x="10800" y="21600"/>
                </a:lnTo>
                <a:lnTo>
                  <a:pt x="11519" y="20472"/>
                </a:lnTo>
                <a:lnTo>
                  <a:pt x="11163" y="20472"/>
                </a:lnTo>
                <a:lnTo>
                  <a:pt x="11163" y="11163"/>
                </a:lnTo>
                <a:lnTo>
                  <a:pt x="20472" y="11163"/>
                </a:lnTo>
                <a:lnTo>
                  <a:pt x="20472" y="11519"/>
                </a:lnTo>
                <a:lnTo>
                  <a:pt x="21600" y="10800"/>
                </a:lnTo>
                <a:lnTo>
                  <a:pt x="20472" y="10081"/>
                </a:lnTo>
                <a:lnTo>
                  <a:pt x="20472" y="10437"/>
                </a:lnTo>
                <a:lnTo>
                  <a:pt x="11163" y="10437"/>
                </a:lnTo>
                <a:lnTo>
                  <a:pt x="11163" y="1128"/>
                </a:lnTo>
                <a:lnTo>
                  <a:pt x="11519" y="1128"/>
                </a:lnTo>
                <a:lnTo>
                  <a:pt x="10800" y="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grpSp>
        <p:nvGrpSpPr>
          <p:cNvPr id="3" name="Group 9"/>
          <p:cNvGrpSpPr>
            <a:grpSpLocks/>
          </p:cNvGrpSpPr>
          <p:nvPr/>
        </p:nvGrpSpPr>
        <p:grpSpPr bwMode="auto">
          <a:xfrm>
            <a:off x="457200" y="2574925"/>
            <a:ext cx="8686800" cy="2987675"/>
            <a:chOff x="288" y="1622"/>
            <a:chExt cx="5472" cy="1882"/>
          </a:xfrm>
        </p:grpSpPr>
        <p:sp>
          <p:nvSpPr>
            <p:cNvPr id="130054" name="Text Box 10"/>
            <p:cNvSpPr txBox="1">
              <a:spLocks noChangeArrowheads="1"/>
            </p:cNvSpPr>
            <p:nvPr/>
          </p:nvSpPr>
          <p:spPr bwMode="auto">
            <a:xfrm>
              <a:off x="3120" y="1622"/>
              <a:ext cx="2448" cy="288"/>
            </a:xfrm>
            <a:prstGeom prst="rect">
              <a:avLst/>
            </a:prstGeom>
            <a:noFill/>
            <a:ln w="9525">
              <a:noFill/>
              <a:miter lim="800000"/>
              <a:headEnd/>
              <a:tailEnd/>
            </a:ln>
          </p:spPr>
          <p:txBody>
            <a:bodyPr>
              <a:spAutoFit/>
            </a:bodyPr>
            <a:lstStyle/>
            <a:p>
              <a:r>
                <a:rPr lang="en-US" sz="2400" b="1" i="1" dirty="0">
                  <a:solidFill>
                    <a:schemeClr val="hlink"/>
                  </a:solidFill>
                  <a:latin typeface="Trebuchet MS" pitchFamily="34" charset="0"/>
                </a:rPr>
                <a:t>“Quality Over Quantity”</a:t>
              </a:r>
            </a:p>
          </p:txBody>
        </p:sp>
        <p:sp>
          <p:nvSpPr>
            <p:cNvPr id="130055" name="Text Box 11"/>
            <p:cNvSpPr txBox="1">
              <a:spLocks noChangeArrowheads="1"/>
            </p:cNvSpPr>
            <p:nvPr/>
          </p:nvSpPr>
          <p:spPr bwMode="auto">
            <a:xfrm>
              <a:off x="288" y="1632"/>
              <a:ext cx="2448" cy="288"/>
            </a:xfrm>
            <a:prstGeom prst="rect">
              <a:avLst/>
            </a:prstGeom>
            <a:noFill/>
            <a:ln w="9525">
              <a:noFill/>
              <a:miter lim="800000"/>
              <a:headEnd/>
              <a:tailEnd/>
            </a:ln>
          </p:spPr>
          <p:txBody>
            <a:bodyPr>
              <a:spAutoFit/>
            </a:bodyPr>
            <a:lstStyle/>
            <a:p>
              <a:r>
                <a:rPr lang="en-US" sz="2400" b="1" i="1">
                  <a:solidFill>
                    <a:schemeClr val="hlink"/>
                  </a:solidFill>
                  <a:latin typeface="Trebuchet MS" pitchFamily="34" charset="0"/>
                </a:rPr>
                <a:t>“Neo-plantation”</a:t>
              </a:r>
            </a:p>
          </p:txBody>
        </p:sp>
        <p:sp>
          <p:nvSpPr>
            <p:cNvPr id="130056" name="Text Box 12"/>
            <p:cNvSpPr txBox="1">
              <a:spLocks noChangeArrowheads="1"/>
            </p:cNvSpPr>
            <p:nvPr/>
          </p:nvSpPr>
          <p:spPr bwMode="auto">
            <a:xfrm>
              <a:off x="336" y="3216"/>
              <a:ext cx="2448" cy="288"/>
            </a:xfrm>
            <a:prstGeom prst="rect">
              <a:avLst/>
            </a:prstGeom>
            <a:noFill/>
            <a:ln w="9525">
              <a:noFill/>
              <a:miter lim="800000"/>
              <a:headEnd/>
              <a:tailEnd/>
            </a:ln>
          </p:spPr>
          <p:txBody>
            <a:bodyPr>
              <a:spAutoFit/>
            </a:bodyPr>
            <a:lstStyle/>
            <a:p>
              <a:r>
                <a:rPr lang="en-US" sz="2400" b="1" i="1">
                  <a:solidFill>
                    <a:schemeClr val="hlink"/>
                  </a:solidFill>
                  <a:latin typeface="Trebuchet MS" pitchFamily="34" charset="0"/>
                </a:rPr>
                <a:t>“Growing Asymmetries”</a:t>
              </a:r>
            </a:p>
          </p:txBody>
        </p:sp>
        <p:sp>
          <p:nvSpPr>
            <p:cNvPr id="130057" name="Text Box 13"/>
            <p:cNvSpPr txBox="1">
              <a:spLocks noChangeArrowheads="1"/>
            </p:cNvSpPr>
            <p:nvPr/>
          </p:nvSpPr>
          <p:spPr bwMode="auto">
            <a:xfrm>
              <a:off x="3312" y="3216"/>
              <a:ext cx="2448" cy="288"/>
            </a:xfrm>
            <a:prstGeom prst="rect">
              <a:avLst/>
            </a:prstGeom>
            <a:noFill/>
            <a:ln w="9525">
              <a:noFill/>
              <a:miter lim="800000"/>
              <a:headEnd/>
              <a:tailEnd/>
            </a:ln>
          </p:spPr>
          <p:txBody>
            <a:bodyPr>
              <a:spAutoFit/>
            </a:bodyPr>
            <a:lstStyle/>
            <a:p>
              <a:r>
                <a:rPr lang="en-US" sz="2400" b="1" i="1">
                  <a:solidFill>
                    <a:schemeClr val="hlink"/>
                  </a:solidFill>
                  <a:latin typeface="Trebuchet MS" pitchFamily="34" charset="0"/>
                </a:rPr>
                <a:t>“Diversify Together”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0"/>
            <a:ext cx="9144000" cy="714375"/>
          </a:xfrm>
        </p:spPr>
        <p:txBody>
          <a:bodyPr/>
          <a:lstStyle/>
          <a:p>
            <a:pPr eaLnBrk="1" hangingPunct="1"/>
            <a:r>
              <a:rPr lang="en-US" sz="2800" dirty="0" smtClean="0"/>
              <a:t>f) Creating a Scenario Framework</a:t>
            </a:r>
            <a:br>
              <a:rPr lang="en-US" sz="2800" dirty="0" smtClean="0"/>
            </a:br>
            <a:r>
              <a:rPr lang="en-US" sz="2800" dirty="0" smtClean="0"/>
              <a:t>E</a:t>
            </a:r>
            <a:r>
              <a:rPr lang="en-US" sz="2400" dirty="0" smtClean="0"/>
              <a:t>xample 2: Wired</a:t>
            </a:r>
          </a:p>
        </p:txBody>
      </p:sp>
      <p:pic>
        <p:nvPicPr>
          <p:cNvPr id="131075" name="Picture 3" descr="matrix"/>
          <p:cNvPicPr>
            <a:picLocks noChangeAspect="1" noChangeArrowheads="1"/>
          </p:cNvPicPr>
          <p:nvPr/>
        </p:nvPicPr>
        <p:blipFill>
          <a:blip r:embed="rId3" cstate="print"/>
          <a:srcRect/>
          <a:stretch>
            <a:fillRect/>
          </a:stretch>
        </p:blipFill>
        <p:spPr bwMode="auto">
          <a:xfrm>
            <a:off x="1752600" y="876300"/>
            <a:ext cx="59436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59312" y="40944"/>
            <a:ext cx="7942997" cy="1143000"/>
          </a:xfrm>
        </p:spPr>
        <p:txBody>
          <a:bodyPr/>
          <a:lstStyle/>
          <a:p>
            <a:pPr eaLnBrk="1" hangingPunct="1"/>
            <a:r>
              <a:rPr lang="en-US" sz="2400" dirty="0" smtClean="0"/>
              <a:t>f) Creating a Scenario Framework</a:t>
            </a:r>
            <a:br>
              <a:rPr lang="en-US" sz="2400" dirty="0" smtClean="0"/>
            </a:br>
            <a:r>
              <a:rPr lang="en-US" sz="2000" dirty="0" smtClean="0"/>
              <a:t>Example 3:</a:t>
            </a:r>
            <a:r>
              <a:rPr lang="en-US" sz="2400" dirty="0" smtClean="0"/>
              <a:t> Canadian Nuclear Waste Management</a:t>
            </a:r>
          </a:p>
        </p:txBody>
      </p:sp>
      <p:pic>
        <p:nvPicPr>
          <p:cNvPr id="132099" name="Picture 3" descr="GBN - Canadian Nuclear Waste Scenarios - 2003"/>
          <p:cNvPicPr>
            <a:picLocks noChangeAspect="1" noChangeArrowheads="1"/>
          </p:cNvPicPr>
          <p:nvPr/>
        </p:nvPicPr>
        <p:blipFill>
          <a:blip r:embed="rId3" cstate="print"/>
          <a:srcRect/>
          <a:stretch>
            <a:fillRect/>
          </a:stretch>
        </p:blipFill>
        <p:spPr bwMode="auto">
          <a:xfrm>
            <a:off x="1925638" y="1262063"/>
            <a:ext cx="5694362" cy="559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p:txBody>
          <a:bodyPr/>
          <a:lstStyle/>
          <a:p>
            <a:pPr eaLnBrk="1" hangingPunct="1"/>
            <a:endParaRPr lang="en-US" smtClean="0"/>
          </a:p>
        </p:txBody>
      </p:sp>
      <p:pic>
        <p:nvPicPr>
          <p:cNvPr id="133124" name="Picture 4"/>
          <p:cNvPicPr>
            <a:picLocks noChangeAspect="1" noChangeArrowheads="1"/>
          </p:cNvPicPr>
          <p:nvPr/>
        </p:nvPicPr>
        <p:blipFill>
          <a:blip r:embed="rId2" cstate="print"/>
          <a:srcRect/>
          <a:stretch>
            <a:fillRect/>
          </a:stretch>
        </p:blipFill>
        <p:spPr bwMode="auto">
          <a:xfrm>
            <a:off x="1405719" y="1606717"/>
            <a:ext cx="6305267" cy="4630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6" name="Group 62"/>
          <p:cNvGrpSpPr>
            <a:grpSpLocks/>
          </p:cNvGrpSpPr>
          <p:nvPr/>
        </p:nvGrpSpPr>
        <p:grpSpPr bwMode="auto">
          <a:xfrm>
            <a:off x="225425" y="2025650"/>
            <a:ext cx="846138" cy="1266825"/>
            <a:chOff x="142" y="1276"/>
            <a:chExt cx="533" cy="798"/>
          </a:xfrm>
        </p:grpSpPr>
        <p:sp>
          <p:nvSpPr>
            <p:cNvPr id="134240" name="Rectangle 2"/>
            <p:cNvSpPr>
              <a:spLocks noChangeArrowheads="1"/>
            </p:cNvSpPr>
            <p:nvPr/>
          </p:nvSpPr>
          <p:spPr bwMode="auto">
            <a:xfrm>
              <a:off x="284" y="1276"/>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41" name="Rectangle 3"/>
            <p:cNvSpPr>
              <a:spLocks noChangeArrowheads="1"/>
            </p:cNvSpPr>
            <p:nvPr/>
          </p:nvSpPr>
          <p:spPr bwMode="auto">
            <a:xfrm>
              <a:off x="276" y="1411"/>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42" name="Rectangle 4"/>
            <p:cNvSpPr>
              <a:spLocks noChangeArrowheads="1"/>
            </p:cNvSpPr>
            <p:nvPr/>
          </p:nvSpPr>
          <p:spPr bwMode="auto">
            <a:xfrm>
              <a:off x="232" y="1555"/>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43" name="Rectangle 5"/>
            <p:cNvSpPr>
              <a:spLocks noChangeArrowheads="1"/>
            </p:cNvSpPr>
            <p:nvPr/>
          </p:nvSpPr>
          <p:spPr bwMode="auto">
            <a:xfrm>
              <a:off x="188" y="1723"/>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44" name="Rectangle 6"/>
            <p:cNvSpPr>
              <a:spLocks noChangeArrowheads="1"/>
            </p:cNvSpPr>
            <p:nvPr/>
          </p:nvSpPr>
          <p:spPr bwMode="auto">
            <a:xfrm>
              <a:off x="142" y="1858"/>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grpSp>
      <p:grpSp>
        <p:nvGrpSpPr>
          <p:cNvPr id="134147" name="Group 63"/>
          <p:cNvGrpSpPr>
            <a:grpSpLocks/>
          </p:cNvGrpSpPr>
          <p:nvPr/>
        </p:nvGrpSpPr>
        <p:grpSpPr bwMode="auto">
          <a:xfrm>
            <a:off x="1204913" y="2057400"/>
            <a:ext cx="703262" cy="800100"/>
            <a:chOff x="985" y="1267"/>
            <a:chExt cx="443" cy="504"/>
          </a:xfrm>
        </p:grpSpPr>
        <p:sp>
          <p:nvSpPr>
            <p:cNvPr id="134237" name="Rectangle 7"/>
            <p:cNvSpPr>
              <a:spLocks noChangeArrowheads="1"/>
            </p:cNvSpPr>
            <p:nvPr/>
          </p:nvSpPr>
          <p:spPr bwMode="auto">
            <a:xfrm>
              <a:off x="1037" y="1267"/>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38" name="Rectangle 8"/>
            <p:cNvSpPr>
              <a:spLocks noChangeArrowheads="1"/>
            </p:cNvSpPr>
            <p:nvPr/>
          </p:nvSpPr>
          <p:spPr bwMode="auto">
            <a:xfrm>
              <a:off x="1030" y="1411"/>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39" name="Rectangle 9"/>
            <p:cNvSpPr>
              <a:spLocks noChangeArrowheads="1"/>
            </p:cNvSpPr>
            <p:nvPr/>
          </p:nvSpPr>
          <p:spPr bwMode="auto">
            <a:xfrm>
              <a:off x="985" y="1555"/>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grpSp>
      <p:grpSp>
        <p:nvGrpSpPr>
          <p:cNvPr id="134148" name="Group 65"/>
          <p:cNvGrpSpPr>
            <a:grpSpLocks/>
          </p:cNvGrpSpPr>
          <p:nvPr/>
        </p:nvGrpSpPr>
        <p:grpSpPr bwMode="auto">
          <a:xfrm>
            <a:off x="3252788" y="2071688"/>
            <a:ext cx="774700" cy="1066800"/>
            <a:chOff x="3729" y="1200"/>
            <a:chExt cx="488" cy="672"/>
          </a:xfrm>
        </p:grpSpPr>
        <p:sp>
          <p:nvSpPr>
            <p:cNvPr id="134233" name="Rectangle 15"/>
            <p:cNvSpPr>
              <a:spLocks noChangeArrowheads="1"/>
            </p:cNvSpPr>
            <p:nvPr/>
          </p:nvSpPr>
          <p:spPr bwMode="auto">
            <a:xfrm>
              <a:off x="3825" y="1200"/>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34" name="Rectangle 16"/>
            <p:cNvSpPr>
              <a:spLocks noChangeArrowheads="1"/>
            </p:cNvSpPr>
            <p:nvPr/>
          </p:nvSpPr>
          <p:spPr bwMode="auto">
            <a:xfrm>
              <a:off x="3818" y="1344"/>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35" name="Rectangle 17"/>
            <p:cNvSpPr>
              <a:spLocks noChangeArrowheads="1"/>
            </p:cNvSpPr>
            <p:nvPr/>
          </p:nvSpPr>
          <p:spPr bwMode="auto">
            <a:xfrm>
              <a:off x="3774" y="1488"/>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36" name="Rectangle 18"/>
            <p:cNvSpPr>
              <a:spLocks noChangeArrowheads="1"/>
            </p:cNvSpPr>
            <p:nvPr/>
          </p:nvSpPr>
          <p:spPr bwMode="auto">
            <a:xfrm>
              <a:off x="3729" y="1656"/>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grpSp>
      <p:grpSp>
        <p:nvGrpSpPr>
          <p:cNvPr id="134149" name="Group 64"/>
          <p:cNvGrpSpPr>
            <a:grpSpLocks/>
          </p:cNvGrpSpPr>
          <p:nvPr/>
        </p:nvGrpSpPr>
        <p:grpSpPr bwMode="auto">
          <a:xfrm>
            <a:off x="2308225" y="2016125"/>
            <a:ext cx="773113" cy="1905000"/>
            <a:chOff x="1957" y="1200"/>
            <a:chExt cx="487" cy="1200"/>
          </a:xfrm>
        </p:grpSpPr>
        <p:sp>
          <p:nvSpPr>
            <p:cNvPr id="134225" name="Rectangle 10"/>
            <p:cNvSpPr>
              <a:spLocks noChangeArrowheads="1"/>
            </p:cNvSpPr>
            <p:nvPr/>
          </p:nvSpPr>
          <p:spPr bwMode="auto">
            <a:xfrm>
              <a:off x="2053" y="1200"/>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26" name="Rectangle 11"/>
            <p:cNvSpPr>
              <a:spLocks noChangeArrowheads="1"/>
            </p:cNvSpPr>
            <p:nvPr/>
          </p:nvSpPr>
          <p:spPr bwMode="auto">
            <a:xfrm>
              <a:off x="2046" y="1344"/>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27" name="Rectangle 12"/>
            <p:cNvSpPr>
              <a:spLocks noChangeArrowheads="1"/>
            </p:cNvSpPr>
            <p:nvPr/>
          </p:nvSpPr>
          <p:spPr bwMode="auto">
            <a:xfrm>
              <a:off x="2001" y="1488"/>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28" name="Rectangle 13"/>
            <p:cNvSpPr>
              <a:spLocks noChangeArrowheads="1"/>
            </p:cNvSpPr>
            <p:nvPr/>
          </p:nvSpPr>
          <p:spPr bwMode="auto">
            <a:xfrm>
              <a:off x="1957" y="1656"/>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29" name="Rectangle 14"/>
            <p:cNvSpPr>
              <a:spLocks noChangeArrowheads="1"/>
            </p:cNvSpPr>
            <p:nvPr/>
          </p:nvSpPr>
          <p:spPr bwMode="auto">
            <a:xfrm>
              <a:off x="2046" y="1752"/>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30" name="Rectangle 21"/>
            <p:cNvSpPr>
              <a:spLocks noChangeArrowheads="1"/>
            </p:cNvSpPr>
            <p:nvPr/>
          </p:nvSpPr>
          <p:spPr bwMode="auto">
            <a:xfrm>
              <a:off x="2053" y="1896"/>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31" name="Rectangle 22"/>
            <p:cNvSpPr>
              <a:spLocks noChangeArrowheads="1"/>
            </p:cNvSpPr>
            <p:nvPr/>
          </p:nvSpPr>
          <p:spPr bwMode="auto">
            <a:xfrm>
              <a:off x="2046" y="2040"/>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32" name="Rectangle 23"/>
            <p:cNvSpPr>
              <a:spLocks noChangeArrowheads="1"/>
            </p:cNvSpPr>
            <p:nvPr/>
          </p:nvSpPr>
          <p:spPr bwMode="auto">
            <a:xfrm>
              <a:off x="2001" y="2184"/>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grpSp>
      <p:grpSp>
        <p:nvGrpSpPr>
          <p:cNvPr id="134150" name="Group 66"/>
          <p:cNvGrpSpPr>
            <a:grpSpLocks/>
          </p:cNvGrpSpPr>
          <p:nvPr/>
        </p:nvGrpSpPr>
        <p:grpSpPr bwMode="auto">
          <a:xfrm>
            <a:off x="4202113" y="2193925"/>
            <a:ext cx="914400" cy="1866900"/>
            <a:chOff x="2887" y="1200"/>
            <a:chExt cx="576" cy="1176"/>
          </a:xfrm>
        </p:grpSpPr>
        <p:sp>
          <p:nvSpPr>
            <p:cNvPr id="134217" name="Rectangle 24"/>
            <p:cNvSpPr>
              <a:spLocks noChangeArrowheads="1"/>
            </p:cNvSpPr>
            <p:nvPr/>
          </p:nvSpPr>
          <p:spPr bwMode="auto">
            <a:xfrm>
              <a:off x="2983" y="1200"/>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18" name="Rectangle 25"/>
            <p:cNvSpPr>
              <a:spLocks noChangeArrowheads="1"/>
            </p:cNvSpPr>
            <p:nvPr/>
          </p:nvSpPr>
          <p:spPr bwMode="auto">
            <a:xfrm>
              <a:off x="2887" y="1344"/>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19" name="Rectangle 26"/>
            <p:cNvSpPr>
              <a:spLocks noChangeArrowheads="1"/>
            </p:cNvSpPr>
            <p:nvPr/>
          </p:nvSpPr>
          <p:spPr bwMode="auto">
            <a:xfrm>
              <a:off x="2932" y="1488"/>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20" name="Rectangle 27"/>
            <p:cNvSpPr>
              <a:spLocks noChangeArrowheads="1"/>
            </p:cNvSpPr>
            <p:nvPr/>
          </p:nvSpPr>
          <p:spPr bwMode="auto">
            <a:xfrm>
              <a:off x="2887" y="1656"/>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21" name="Rectangle 28"/>
            <p:cNvSpPr>
              <a:spLocks noChangeArrowheads="1"/>
            </p:cNvSpPr>
            <p:nvPr/>
          </p:nvSpPr>
          <p:spPr bwMode="auto">
            <a:xfrm>
              <a:off x="2983" y="1776"/>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22" name="Rectangle 29"/>
            <p:cNvSpPr>
              <a:spLocks noChangeArrowheads="1"/>
            </p:cNvSpPr>
            <p:nvPr/>
          </p:nvSpPr>
          <p:spPr bwMode="auto">
            <a:xfrm>
              <a:off x="3072" y="1872"/>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23" name="Rectangle 30"/>
            <p:cNvSpPr>
              <a:spLocks noChangeArrowheads="1"/>
            </p:cNvSpPr>
            <p:nvPr/>
          </p:nvSpPr>
          <p:spPr bwMode="auto">
            <a:xfrm>
              <a:off x="3065" y="2016"/>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24" name="Rectangle 31"/>
            <p:cNvSpPr>
              <a:spLocks noChangeArrowheads="1"/>
            </p:cNvSpPr>
            <p:nvPr/>
          </p:nvSpPr>
          <p:spPr bwMode="auto">
            <a:xfrm>
              <a:off x="3020" y="2160"/>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grpSp>
      <p:grpSp>
        <p:nvGrpSpPr>
          <p:cNvPr id="134151" name="Group 67"/>
          <p:cNvGrpSpPr>
            <a:grpSpLocks/>
          </p:cNvGrpSpPr>
          <p:nvPr/>
        </p:nvGrpSpPr>
        <p:grpSpPr bwMode="auto">
          <a:xfrm>
            <a:off x="5383213" y="2087563"/>
            <a:ext cx="725487" cy="965200"/>
            <a:chOff x="4793" y="1200"/>
            <a:chExt cx="457" cy="608"/>
          </a:xfrm>
        </p:grpSpPr>
        <p:sp>
          <p:nvSpPr>
            <p:cNvPr id="134213" name="Rectangle 19"/>
            <p:cNvSpPr>
              <a:spLocks noChangeArrowheads="1"/>
            </p:cNvSpPr>
            <p:nvPr/>
          </p:nvSpPr>
          <p:spPr bwMode="auto">
            <a:xfrm>
              <a:off x="4844" y="1200"/>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14" name="Rectangle 20"/>
            <p:cNvSpPr>
              <a:spLocks noChangeArrowheads="1"/>
            </p:cNvSpPr>
            <p:nvPr/>
          </p:nvSpPr>
          <p:spPr bwMode="auto">
            <a:xfrm>
              <a:off x="4793" y="1344"/>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15" name="Rectangle 32"/>
            <p:cNvSpPr>
              <a:spLocks noChangeArrowheads="1"/>
            </p:cNvSpPr>
            <p:nvPr/>
          </p:nvSpPr>
          <p:spPr bwMode="auto">
            <a:xfrm>
              <a:off x="4844" y="1472"/>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16" name="Rectangle 33"/>
            <p:cNvSpPr>
              <a:spLocks noChangeArrowheads="1"/>
            </p:cNvSpPr>
            <p:nvPr/>
          </p:nvSpPr>
          <p:spPr bwMode="auto">
            <a:xfrm>
              <a:off x="4859" y="1592"/>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grpSp>
      <p:sp>
        <p:nvSpPr>
          <p:cNvPr id="134152" name="Text Box 42"/>
          <p:cNvSpPr txBox="1">
            <a:spLocks noChangeArrowheads="1"/>
          </p:cNvSpPr>
          <p:nvPr/>
        </p:nvSpPr>
        <p:spPr bwMode="auto">
          <a:xfrm>
            <a:off x="63500" y="87335"/>
            <a:ext cx="9080500" cy="954107"/>
          </a:xfrm>
          <a:prstGeom prst="rect">
            <a:avLst/>
          </a:prstGeom>
          <a:noFill/>
          <a:ln w="9525">
            <a:noFill/>
            <a:miter lim="800000"/>
            <a:headEnd/>
            <a:tailEnd/>
          </a:ln>
        </p:spPr>
        <p:txBody>
          <a:bodyPr>
            <a:spAutoFit/>
          </a:bodyPr>
          <a:lstStyle/>
          <a:p>
            <a:pPr algn="ctr" eaLnBrk="0" hangingPunct="0">
              <a:spcBef>
                <a:spcPct val="50000"/>
              </a:spcBef>
            </a:pPr>
            <a:r>
              <a:rPr lang="en-US" sz="2800" dirty="0">
                <a:solidFill>
                  <a:schemeClr val="tx2"/>
                </a:solidFill>
              </a:rPr>
              <a:t>f) Creating a Scenario Framework </a:t>
            </a:r>
            <a:r>
              <a:rPr lang="en-US" sz="3600" dirty="0">
                <a:solidFill>
                  <a:schemeClr val="tx2"/>
                </a:solidFill>
              </a:rPr>
              <a:t/>
            </a:r>
            <a:br>
              <a:rPr lang="en-US" sz="3600" dirty="0">
                <a:solidFill>
                  <a:schemeClr val="tx2"/>
                </a:solidFill>
              </a:rPr>
            </a:br>
            <a:r>
              <a:rPr lang="en-US" sz="2800" dirty="0">
                <a:solidFill>
                  <a:schemeClr val="tx2"/>
                </a:solidFill>
              </a:rPr>
              <a:t> C</a:t>
            </a:r>
            <a:r>
              <a:rPr lang="en-US" altLang="ja-JP" sz="2800" dirty="0">
                <a:ea typeface="MS PGothic" pitchFamily="34" charset="-128"/>
              </a:rPr>
              <a:t>lustering Mini-Stories</a:t>
            </a:r>
            <a:endParaRPr lang="en-US" sz="2800" dirty="0"/>
          </a:p>
        </p:txBody>
      </p:sp>
      <p:sp>
        <p:nvSpPr>
          <p:cNvPr id="134153" name="Text Box 45"/>
          <p:cNvSpPr txBox="1">
            <a:spLocks noChangeArrowheads="1"/>
          </p:cNvSpPr>
          <p:nvPr/>
        </p:nvSpPr>
        <p:spPr bwMode="auto">
          <a:xfrm>
            <a:off x="0" y="3505200"/>
            <a:ext cx="1104900" cy="366713"/>
          </a:xfrm>
          <a:prstGeom prst="rect">
            <a:avLst/>
          </a:prstGeom>
          <a:noFill/>
          <a:ln w="9525">
            <a:noFill/>
            <a:miter lim="800000"/>
            <a:headEnd/>
            <a:tailEnd/>
          </a:ln>
        </p:spPr>
        <p:txBody>
          <a:bodyPr>
            <a:spAutoFit/>
          </a:bodyPr>
          <a:lstStyle/>
          <a:p>
            <a:pPr eaLnBrk="0" hangingPunct="0">
              <a:spcBef>
                <a:spcPct val="50000"/>
              </a:spcBef>
            </a:pPr>
            <a:r>
              <a:rPr lang="en-US"/>
              <a:t>Story 1a</a:t>
            </a:r>
          </a:p>
        </p:txBody>
      </p:sp>
      <p:grpSp>
        <p:nvGrpSpPr>
          <p:cNvPr id="134154" name="Group 52"/>
          <p:cNvGrpSpPr>
            <a:grpSpLocks/>
          </p:cNvGrpSpPr>
          <p:nvPr/>
        </p:nvGrpSpPr>
        <p:grpSpPr bwMode="auto">
          <a:xfrm>
            <a:off x="822325" y="1268413"/>
            <a:ext cx="898525" cy="615950"/>
            <a:chOff x="518" y="729"/>
            <a:chExt cx="566" cy="388"/>
          </a:xfrm>
        </p:grpSpPr>
        <p:sp>
          <p:nvSpPr>
            <p:cNvPr id="134211" name="AutoShape 47"/>
            <p:cNvSpPr>
              <a:spLocks noChangeArrowheads="1"/>
            </p:cNvSpPr>
            <p:nvPr/>
          </p:nvSpPr>
          <p:spPr bwMode="auto">
            <a:xfrm>
              <a:off x="705" y="925"/>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1"/>
            <a:lstStyle/>
            <a:p>
              <a:endParaRPr lang="en-US"/>
            </a:p>
          </p:txBody>
        </p:sp>
        <p:sp>
          <p:nvSpPr>
            <p:cNvPr id="134212" name="Text Box 51"/>
            <p:cNvSpPr txBox="1">
              <a:spLocks noChangeArrowheads="1"/>
            </p:cNvSpPr>
            <p:nvPr/>
          </p:nvSpPr>
          <p:spPr bwMode="auto">
            <a:xfrm>
              <a:off x="518" y="729"/>
              <a:ext cx="566" cy="231"/>
            </a:xfrm>
            <a:prstGeom prst="rect">
              <a:avLst/>
            </a:prstGeom>
            <a:noFill/>
            <a:ln w="9525">
              <a:noFill/>
              <a:miter lim="800000"/>
              <a:headEnd/>
              <a:tailEnd/>
            </a:ln>
          </p:spPr>
          <p:txBody>
            <a:bodyPr>
              <a:spAutoFit/>
            </a:bodyPr>
            <a:lstStyle/>
            <a:p>
              <a:pPr>
                <a:spcBef>
                  <a:spcPct val="50000"/>
                </a:spcBef>
              </a:pPr>
              <a:r>
                <a:rPr lang="en-US"/>
                <a:t>C.U. 1</a:t>
              </a:r>
            </a:p>
          </p:txBody>
        </p:sp>
      </p:grpSp>
      <p:grpSp>
        <p:nvGrpSpPr>
          <p:cNvPr id="134155" name="Group 53"/>
          <p:cNvGrpSpPr>
            <a:grpSpLocks/>
          </p:cNvGrpSpPr>
          <p:nvPr/>
        </p:nvGrpSpPr>
        <p:grpSpPr bwMode="auto">
          <a:xfrm>
            <a:off x="7356477" y="1268413"/>
            <a:ext cx="898525" cy="615950"/>
            <a:chOff x="475" y="729"/>
            <a:chExt cx="566" cy="388"/>
          </a:xfrm>
        </p:grpSpPr>
        <p:sp>
          <p:nvSpPr>
            <p:cNvPr id="134209" name="AutoShape 54"/>
            <p:cNvSpPr>
              <a:spLocks noChangeArrowheads="1"/>
            </p:cNvSpPr>
            <p:nvPr/>
          </p:nvSpPr>
          <p:spPr bwMode="auto">
            <a:xfrm>
              <a:off x="705" y="925"/>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1"/>
            <a:lstStyle/>
            <a:p>
              <a:endParaRPr lang="en-US"/>
            </a:p>
          </p:txBody>
        </p:sp>
        <p:sp>
          <p:nvSpPr>
            <p:cNvPr id="134210" name="Text Box 55"/>
            <p:cNvSpPr txBox="1">
              <a:spLocks noChangeArrowheads="1"/>
            </p:cNvSpPr>
            <p:nvPr/>
          </p:nvSpPr>
          <p:spPr bwMode="auto">
            <a:xfrm>
              <a:off x="475" y="729"/>
              <a:ext cx="566" cy="231"/>
            </a:xfrm>
            <a:prstGeom prst="rect">
              <a:avLst/>
            </a:prstGeom>
            <a:noFill/>
            <a:ln w="9525">
              <a:noFill/>
              <a:miter lim="800000"/>
              <a:headEnd/>
              <a:tailEnd/>
            </a:ln>
          </p:spPr>
          <p:txBody>
            <a:bodyPr>
              <a:spAutoFit/>
            </a:bodyPr>
            <a:lstStyle/>
            <a:p>
              <a:pPr>
                <a:spcBef>
                  <a:spcPct val="50000"/>
                </a:spcBef>
              </a:pPr>
              <a:r>
                <a:rPr lang="en-US" dirty="0"/>
                <a:t>C.U. 4</a:t>
              </a:r>
            </a:p>
          </p:txBody>
        </p:sp>
      </p:grpSp>
      <p:grpSp>
        <p:nvGrpSpPr>
          <p:cNvPr id="134156" name="Group 56"/>
          <p:cNvGrpSpPr>
            <a:grpSpLocks/>
          </p:cNvGrpSpPr>
          <p:nvPr/>
        </p:nvGrpSpPr>
        <p:grpSpPr bwMode="auto">
          <a:xfrm>
            <a:off x="5667375" y="1268413"/>
            <a:ext cx="898525" cy="615950"/>
            <a:chOff x="518" y="729"/>
            <a:chExt cx="566" cy="388"/>
          </a:xfrm>
        </p:grpSpPr>
        <p:sp>
          <p:nvSpPr>
            <p:cNvPr id="134207" name="AutoShape 57"/>
            <p:cNvSpPr>
              <a:spLocks noChangeArrowheads="1"/>
            </p:cNvSpPr>
            <p:nvPr/>
          </p:nvSpPr>
          <p:spPr bwMode="auto">
            <a:xfrm>
              <a:off x="705" y="925"/>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1"/>
            <a:lstStyle/>
            <a:p>
              <a:endParaRPr lang="en-US"/>
            </a:p>
          </p:txBody>
        </p:sp>
        <p:sp>
          <p:nvSpPr>
            <p:cNvPr id="134208" name="Text Box 58"/>
            <p:cNvSpPr txBox="1">
              <a:spLocks noChangeArrowheads="1"/>
            </p:cNvSpPr>
            <p:nvPr/>
          </p:nvSpPr>
          <p:spPr bwMode="auto">
            <a:xfrm>
              <a:off x="518" y="729"/>
              <a:ext cx="566" cy="231"/>
            </a:xfrm>
            <a:prstGeom prst="rect">
              <a:avLst/>
            </a:prstGeom>
            <a:noFill/>
            <a:ln w="9525">
              <a:noFill/>
              <a:miter lim="800000"/>
              <a:headEnd/>
              <a:tailEnd/>
            </a:ln>
          </p:spPr>
          <p:txBody>
            <a:bodyPr>
              <a:spAutoFit/>
            </a:bodyPr>
            <a:lstStyle/>
            <a:p>
              <a:pPr>
                <a:spcBef>
                  <a:spcPct val="50000"/>
                </a:spcBef>
              </a:pPr>
              <a:r>
                <a:rPr lang="en-US"/>
                <a:t>C.U. 3</a:t>
              </a:r>
            </a:p>
          </p:txBody>
        </p:sp>
      </p:grpSp>
      <p:grpSp>
        <p:nvGrpSpPr>
          <p:cNvPr id="134157" name="Group 59"/>
          <p:cNvGrpSpPr>
            <a:grpSpLocks/>
          </p:cNvGrpSpPr>
          <p:nvPr/>
        </p:nvGrpSpPr>
        <p:grpSpPr bwMode="auto">
          <a:xfrm>
            <a:off x="3022600" y="1268413"/>
            <a:ext cx="898525" cy="615950"/>
            <a:chOff x="518" y="729"/>
            <a:chExt cx="566" cy="388"/>
          </a:xfrm>
        </p:grpSpPr>
        <p:sp>
          <p:nvSpPr>
            <p:cNvPr id="134205" name="AutoShape 60"/>
            <p:cNvSpPr>
              <a:spLocks noChangeArrowheads="1"/>
            </p:cNvSpPr>
            <p:nvPr/>
          </p:nvSpPr>
          <p:spPr bwMode="auto">
            <a:xfrm>
              <a:off x="705" y="925"/>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1"/>
            <a:lstStyle/>
            <a:p>
              <a:endParaRPr lang="en-US"/>
            </a:p>
          </p:txBody>
        </p:sp>
        <p:sp>
          <p:nvSpPr>
            <p:cNvPr id="134206" name="Text Box 61"/>
            <p:cNvSpPr txBox="1">
              <a:spLocks noChangeArrowheads="1"/>
            </p:cNvSpPr>
            <p:nvPr/>
          </p:nvSpPr>
          <p:spPr bwMode="auto">
            <a:xfrm>
              <a:off x="518" y="729"/>
              <a:ext cx="566" cy="231"/>
            </a:xfrm>
            <a:prstGeom prst="rect">
              <a:avLst/>
            </a:prstGeom>
            <a:noFill/>
            <a:ln w="9525">
              <a:noFill/>
              <a:miter lim="800000"/>
              <a:headEnd/>
              <a:tailEnd/>
            </a:ln>
          </p:spPr>
          <p:txBody>
            <a:bodyPr>
              <a:spAutoFit/>
            </a:bodyPr>
            <a:lstStyle/>
            <a:p>
              <a:pPr>
                <a:spcBef>
                  <a:spcPct val="50000"/>
                </a:spcBef>
              </a:pPr>
              <a:r>
                <a:rPr lang="en-US"/>
                <a:t>C.U. 2</a:t>
              </a:r>
            </a:p>
          </p:txBody>
        </p:sp>
      </p:grpSp>
      <p:sp>
        <p:nvSpPr>
          <p:cNvPr id="134158" name="Text Box 68"/>
          <p:cNvSpPr txBox="1">
            <a:spLocks noChangeArrowheads="1"/>
          </p:cNvSpPr>
          <p:nvPr/>
        </p:nvSpPr>
        <p:spPr bwMode="auto">
          <a:xfrm>
            <a:off x="1008063" y="2898775"/>
            <a:ext cx="1104900" cy="366713"/>
          </a:xfrm>
          <a:prstGeom prst="rect">
            <a:avLst/>
          </a:prstGeom>
          <a:noFill/>
          <a:ln w="9525">
            <a:noFill/>
            <a:miter lim="800000"/>
            <a:headEnd/>
            <a:tailEnd/>
          </a:ln>
        </p:spPr>
        <p:txBody>
          <a:bodyPr>
            <a:spAutoFit/>
          </a:bodyPr>
          <a:lstStyle/>
          <a:p>
            <a:pPr eaLnBrk="0" hangingPunct="0">
              <a:spcBef>
                <a:spcPct val="50000"/>
              </a:spcBef>
            </a:pPr>
            <a:r>
              <a:rPr lang="en-US"/>
              <a:t>Story 1b</a:t>
            </a:r>
          </a:p>
        </p:txBody>
      </p:sp>
      <p:sp>
        <p:nvSpPr>
          <p:cNvPr id="134159" name="Text Box 69"/>
          <p:cNvSpPr txBox="1">
            <a:spLocks noChangeArrowheads="1"/>
          </p:cNvSpPr>
          <p:nvPr/>
        </p:nvSpPr>
        <p:spPr bwMode="auto">
          <a:xfrm>
            <a:off x="3175000" y="3327400"/>
            <a:ext cx="1104900" cy="366713"/>
          </a:xfrm>
          <a:prstGeom prst="rect">
            <a:avLst/>
          </a:prstGeom>
          <a:noFill/>
          <a:ln w="9525">
            <a:noFill/>
            <a:miter lim="800000"/>
            <a:headEnd/>
            <a:tailEnd/>
          </a:ln>
        </p:spPr>
        <p:txBody>
          <a:bodyPr>
            <a:spAutoFit/>
          </a:bodyPr>
          <a:lstStyle/>
          <a:p>
            <a:pPr eaLnBrk="0" hangingPunct="0">
              <a:spcBef>
                <a:spcPct val="50000"/>
              </a:spcBef>
            </a:pPr>
            <a:r>
              <a:rPr lang="en-US"/>
              <a:t>Story 2b</a:t>
            </a:r>
          </a:p>
        </p:txBody>
      </p:sp>
      <p:sp>
        <p:nvSpPr>
          <p:cNvPr id="134160" name="Text Box 70"/>
          <p:cNvSpPr txBox="1">
            <a:spLocks noChangeArrowheads="1"/>
          </p:cNvSpPr>
          <p:nvPr/>
        </p:nvSpPr>
        <p:spPr bwMode="auto">
          <a:xfrm>
            <a:off x="4319588" y="4152900"/>
            <a:ext cx="1104900" cy="366713"/>
          </a:xfrm>
          <a:prstGeom prst="rect">
            <a:avLst/>
          </a:prstGeom>
          <a:noFill/>
          <a:ln w="9525">
            <a:noFill/>
            <a:miter lim="800000"/>
            <a:headEnd/>
            <a:tailEnd/>
          </a:ln>
        </p:spPr>
        <p:txBody>
          <a:bodyPr>
            <a:spAutoFit/>
          </a:bodyPr>
          <a:lstStyle/>
          <a:p>
            <a:pPr eaLnBrk="0" hangingPunct="0">
              <a:spcBef>
                <a:spcPct val="50000"/>
              </a:spcBef>
            </a:pPr>
            <a:r>
              <a:rPr lang="en-US"/>
              <a:t>Story 2c</a:t>
            </a:r>
          </a:p>
        </p:txBody>
      </p:sp>
      <p:sp>
        <p:nvSpPr>
          <p:cNvPr id="134161" name="Text Box 71"/>
          <p:cNvSpPr txBox="1">
            <a:spLocks noChangeArrowheads="1"/>
          </p:cNvSpPr>
          <p:nvPr/>
        </p:nvSpPr>
        <p:spPr bwMode="auto">
          <a:xfrm>
            <a:off x="2159000" y="4003675"/>
            <a:ext cx="1104900" cy="366713"/>
          </a:xfrm>
          <a:prstGeom prst="rect">
            <a:avLst/>
          </a:prstGeom>
          <a:noFill/>
          <a:ln w="9525">
            <a:noFill/>
            <a:miter lim="800000"/>
            <a:headEnd/>
            <a:tailEnd/>
          </a:ln>
        </p:spPr>
        <p:txBody>
          <a:bodyPr>
            <a:spAutoFit/>
          </a:bodyPr>
          <a:lstStyle/>
          <a:p>
            <a:pPr eaLnBrk="0" hangingPunct="0">
              <a:spcBef>
                <a:spcPct val="50000"/>
              </a:spcBef>
            </a:pPr>
            <a:r>
              <a:rPr lang="en-US"/>
              <a:t>Story 2a</a:t>
            </a:r>
          </a:p>
        </p:txBody>
      </p:sp>
      <p:sp>
        <p:nvSpPr>
          <p:cNvPr id="134162" name="Text Box 72"/>
          <p:cNvSpPr txBox="1">
            <a:spLocks noChangeArrowheads="1"/>
          </p:cNvSpPr>
          <p:nvPr/>
        </p:nvSpPr>
        <p:spPr bwMode="auto">
          <a:xfrm>
            <a:off x="5322888" y="3082925"/>
            <a:ext cx="1104900" cy="366713"/>
          </a:xfrm>
          <a:prstGeom prst="rect">
            <a:avLst/>
          </a:prstGeom>
          <a:noFill/>
          <a:ln w="9525">
            <a:noFill/>
            <a:miter lim="800000"/>
            <a:headEnd/>
            <a:tailEnd/>
          </a:ln>
        </p:spPr>
        <p:txBody>
          <a:bodyPr>
            <a:spAutoFit/>
          </a:bodyPr>
          <a:lstStyle/>
          <a:p>
            <a:pPr eaLnBrk="0" hangingPunct="0">
              <a:spcBef>
                <a:spcPct val="50000"/>
              </a:spcBef>
            </a:pPr>
            <a:r>
              <a:rPr lang="en-US"/>
              <a:t>Story 3a</a:t>
            </a:r>
          </a:p>
        </p:txBody>
      </p:sp>
      <p:sp>
        <p:nvSpPr>
          <p:cNvPr id="134163" name="Rectangle 74"/>
          <p:cNvSpPr>
            <a:spLocks noChangeArrowheads="1"/>
          </p:cNvSpPr>
          <p:nvPr/>
        </p:nvSpPr>
        <p:spPr bwMode="auto">
          <a:xfrm>
            <a:off x="8197850" y="1998663"/>
            <a:ext cx="622300" cy="342900"/>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164" name="Rectangle 75"/>
          <p:cNvSpPr>
            <a:spLocks noChangeArrowheads="1"/>
          </p:cNvSpPr>
          <p:nvPr/>
        </p:nvSpPr>
        <p:spPr bwMode="auto">
          <a:xfrm>
            <a:off x="8045450" y="2227263"/>
            <a:ext cx="622300" cy="342900"/>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165" name="Rectangle 76"/>
          <p:cNvSpPr>
            <a:spLocks noChangeArrowheads="1"/>
          </p:cNvSpPr>
          <p:nvPr/>
        </p:nvSpPr>
        <p:spPr bwMode="auto">
          <a:xfrm>
            <a:off x="8116888" y="2455863"/>
            <a:ext cx="620712" cy="342900"/>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166" name="Rectangle 77"/>
          <p:cNvSpPr>
            <a:spLocks noChangeArrowheads="1"/>
          </p:cNvSpPr>
          <p:nvPr/>
        </p:nvSpPr>
        <p:spPr bwMode="auto">
          <a:xfrm>
            <a:off x="8045450" y="2722563"/>
            <a:ext cx="622300" cy="342900"/>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167" name="Rectangle 79"/>
          <p:cNvSpPr>
            <a:spLocks noChangeArrowheads="1"/>
          </p:cNvSpPr>
          <p:nvPr/>
        </p:nvSpPr>
        <p:spPr bwMode="auto">
          <a:xfrm>
            <a:off x="8085138" y="2954338"/>
            <a:ext cx="620712" cy="342900"/>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168" name="Rectangle 80"/>
          <p:cNvSpPr>
            <a:spLocks noChangeArrowheads="1"/>
          </p:cNvSpPr>
          <p:nvPr/>
        </p:nvSpPr>
        <p:spPr bwMode="auto">
          <a:xfrm>
            <a:off x="8486775" y="3135313"/>
            <a:ext cx="620713" cy="342900"/>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169" name="Rectangle 81"/>
          <p:cNvSpPr>
            <a:spLocks noChangeArrowheads="1"/>
          </p:cNvSpPr>
          <p:nvPr/>
        </p:nvSpPr>
        <p:spPr bwMode="auto">
          <a:xfrm>
            <a:off x="8505825" y="3363913"/>
            <a:ext cx="622300" cy="342900"/>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grpSp>
        <p:nvGrpSpPr>
          <p:cNvPr id="134170" name="Group 82"/>
          <p:cNvGrpSpPr>
            <a:grpSpLocks/>
          </p:cNvGrpSpPr>
          <p:nvPr/>
        </p:nvGrpSpPr>
        <p:grpSpPr bwMode="auto">
          <a:xfrm>
            <a:off x="6208713" y="2074863"/>
            <a:ext cx="725487" cy="965200"/>
            <a:chOff x="4793" y="1200"/>
            <a:chExt cx="457" cy="608"/>
          </a:xfrm>
        </p:grpSpPr>
        <p:sp>
          <p:nvSpPr>
            <p:cNvPr id="134201" name="Rectangle 83"/>
            <p:cNvSpPr>
              <a:spLocks noChangeArrowheads="1"/>
            </p:cNvSpPr>
            <p:nvPr/>
          </p:nvSpPr>
          <p:spPr bwMode="auto">
            <a:xfrm>
              <a:off x="4844" y="1200"/>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02" name="Rectangle 84"/>
            <p:cNvSpPr>
              <a:spLocks noChangeArrowheads="1"/>
            </p:cNvSpPr>
            <p:nvPr/>
          </p:nvSpPr>
          <p:spPr bwMode="auto">
            <a:xfrm>
              <a:off x="4793" y="1344"/>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03" name="Rectangle 85"/>
            <p:cNvSpPr>
              <a:spLocks noChangeArrowheads="1"/>
            </p:cNvSpPr>
            <p:nvPr/>
          </p:nvSpPr>
          <p:spPr bwMode="auto">
            <a:xfrm>
              <a:off x="4844" y="1472"/>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04" name="Rectangle 86"/>
            <p:cNvSpPr>
              <a:spLocks noChangeArrowheads="1"/>
            </p:cNvSpPr>
            <p:nvPr/>
          </p:nvSpPr>
          <p:spPr bwMode="auto">
            <a:xfrm>
              <a:off x="4859" y="1592"/>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grpSp>
      <p:sp>
        <p:nvSpPr>
          <p:cNvPr id="134171" name="Text Box 87"/>
          <p:cNvSpPr txBox="1">
            <a:spLocks noChangeArrowheads="1"/>
          </p:cNvSpPr>
          <p:nvPr/>
        </p:nvSpPr>
        <p:spPr bwMode="auto">
          <a:xfrm>
            <a:off x="6138863" y="3289300"/>
            <a:ext cx="1104900" cy="366713"/>
          </a:xfrm>
          <a:prstGeom prst="rect">
            <a:avLst/>
          </a:prstGeom>
          <a:noFill/>
          <a:ln w="9525">
            <a:noFill/>
            <a:miter lim="800000"/>
            <a:headEnd/>
            <a:tailEnd/>
          </a:ln>
        </p:spPr>
        <p:txBody>
          <a:bodyPr>
            <a:spAutoFit/>
          </a:bodyPr>
          <a:lstStyle/>
          <a:p>
            <a:pPr eaLnBrk="0" hangingPunct="0">
              <a:spcBef>
                <a:spcPct val="50000"/>
              </a:spcBef>
            </a:pPr>
            <a:r>
              <a:rPr lang="en-US"/>
              <a:t>Story 3b</a:t>
            </a:r>
          </a:p>
        </p:txBody>
      </p:sp>
      <p:grpSp>
        <p:nvGrpSpPr>
          <p:cNvPr id="134172" name="Group 88"/>
          <p:cNvGrpSpPr>
            <a:grpSpLocks/>
          </p:cNvGrpSpPr>
          <p:nvPr/>
        </p:nvGrpSpPr>
        <p:grpSpPr bwMode="auto">
          <a:xfrm>
            <a:off x="7167563" y="2073275"/>
            <a:ext cx="703262" cy="800100"/>
            <a:chOff x="985" y="1267"/>
            <a:chExt cx="443" cy="504"/>
          </a:xfrm>
        </p:grpSpPr>
        <p:sp>
          <p:nvSpPr>
            <p:cNvPr id="134198" name="Rectangle 89"/>
            <p:cNvSpPr>
              <a:spLocks noChangeArrowheads="1"/>
            </p:cNvSpPr>
            <p:nvPr/>
          </p:nvSpPr>
          <p:spPr bwMode="auto">
            <a:xfrm>
              <a:off x="1037" y="1267"/>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199" name="Rectangle 90"/>
            <p:cNvSpPr>
              <a:spLocks noChangeArrowheads="1"/>
            </p:cNvSpPr>
            <p:nvPr/>
          </p:nvSpPr>
          <p:spPr bwMode="auto">
            <a:xfrm>
              <a:off x="1030" y="1411"/>
              <a:ext cx="391"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200" name="Rectangle 91"/>
            <p:cNvSpPr>
              <a:spLocks noChangeArrowheads="1"/>
            </p:cNvSpPr>
            <p:nvPr/>
          </p:nvSpPr>
          <p:spPr bwMode="auto">
            <a:xfrm>
              <a:off x="985" y="1555"/>
              <a:ext cx="392" cy="216"/>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grpSp>
      <p:sp>
        <p:nvSpPr>
          <p:cNvPr id="134173" name="Text Box 92"/>
          <p:cNvSpPr txBox="1">
            <a:spLocks noChangeArrowheads="1"/>
          </p:cNvSpPr>
          <p:nvPr/>
        </p:nvSpPr>
        <p:spPr bwMode="auto">
          <a:xfrm>
            <a:off x="6938963" y="2878138"/>
            <a:ext cx="1104900" cy="366712"/>
          </a:xfrm>
          <a:prstGeom prst="rect">
            <a:avLst/>
          </a:prstGeom>
          <a:noFill/>
          <a:ln w="9525">
            <a:noFill/>
            <a:miter lim="800000"/>
            <a:headEnd/>
            <a:tailEnd/>
          </a:ln>
        </p:spPr>
        <p:txBody>
          <a:bodyPr>
            <a:spAutoFit/>
          </a:bodyPr>
          <a:lstStyle/>
          <a:p>
            <a:pPr eaLnBrk="0" hangingPunct="0">
              <a:spcBef>
                <a:spcPct val="50000"/>
              </a:spcBef>
            </a:pPr>
            <a:r>
              <a:rPr lang="en-US"/>
              <a:t>Story 4a</a:t>
            </a:r>
          </a:p>
        </p:txBody>
      </p:sp>
      <p:sp>
        <p:nvSpPr>
          <p:cNvPr id="134174" name="Rectangle 97"/>
          <p:cNvSpPr>
            <a:spLocks noChangeArrowheads="1"/>
          </p:cNvSpPr>
          <p:nvPr/>
        </p:nvSpPr>
        <p:spPr bwMode="auto">
          <a:xfrm>
            <a:off x="7731125" y="3259138"/>
            <a:ext cx="622300" cy="342900"/>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175" name="Rectangle 98"/>
          <p:cNvSpPr>
            <a:spLocks noChangeArrowheads="1"/>
          </p:cNvSpPr>
          <p:nvPr/>
        </p:nvSpPr>
        <p:spPr bwMode="auto">
          <a:xfrm>
            <a:off x="7608888" y="3503613"/>
            <a:ext cx="622300" cy="342900"/>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176" name="Rectangle 99"/>
          <p:cNvSpPr>
            <a:spLocks noChangeArrowheads="1"/>
          </p:cNvSpPr>
          <p:nvPr/>
        </p:nvSpPr>
        <p:spPr bwMode="auto">
          <a:xfrm>
            <a:off x="7521575" y="3703638"/>
            <a:ext cx="622300" cy="342900"/>
          </a:xfrm>
          <a:prstGeom prst="rect">
            <a:avLst/>
          </a:prstGeom>
          <a:solidFill>
            <a:srgbClr val="FFFF66"/>
          </a:solidFill>
          <a:ln w="9525">
            <a:solidFill>
              <a:schemeClr val="tx1"/>
            </a:solidFill>
            <a:miter lim="800000"/>
            <a:headEnd/>
            <a:tailEnd/>
          </a:ln>
        </p:spPr>
        <p:txBody>
          <a:bodyPr wrap="none" anchor="ctr"/>
          <a:lstStyle/>
          <a:p>
            <a:pPr algn="ctr" eaLnBrk="0" hangingPunct="0"/>
            <a:endParaRPr lang="en-GB" sz="3200">
              <a:solidFill>
                <a:srgbClr val="FFFF66"/>
              </a:solidFill>
              <a:latin typeface="Times New Roman" pitchFamily="18" charset="0"/>
            </a:endParaRPr>
          </a:p>
        </p:txBody>
      </p:sp>
      <p:sp>
        <p:nvSpPr>
          <p:cNvPr id="134177" name="Text Box 100"/>
          <p:cNvSpPr txBox="1">
            <a:spLocks noChangeArrowheads="1"/>
          </p:cNvSpPr>
          <p:nvPr/>
        </p:nvSpPr>
        <p:spPr bwMode="auto">
          <a:xfrm>
            <a:off x="8188325" y="3856038"/>
            <a:ext cx="1104900" cy="366712"/>
          </a:xfrm>
          <a:prstGeom prst="rect">
            <a:avLst/>
          </a:prstGeom>
          <a:noFill/>
          <a:ln w="9525">
            <a:noFill/>
            <a:miter lim="800000"/>
            <a:headEnd/>
            <a:tailEnd/>
          </a:ln>
        </p:spPr>
        <p:txBody>
          <a:bodyPr>
            <a:spAutoFit/>
          </a:bodyPr>
          <a:lstStyle/>
          <a:p>
            <a:pPr eaLnBrk="0" hangingPunct="0">
              <a:spcBef>
                <a:spcPct val="50000"/>
              </a:spcBef>
            </a:pPr>
            <a:r>
              <a:rPr lang="en-US"/>
              <a:t>Story 4c</a:t>
            </a:r>
          </a:p>
        </p:txBody>
      </p:sp>
      <p:sp>
        <p:nvSpPr>
          <p:cNvPr id="134178" name="Text Box 101"/>
          <p:cNvSpPr txBox="1">
            <a:spLocks noChangeArrowheads="1"/>
          </p:cNvSpPr>
          <p:nvPr/>
        </p:nvSpPr>
        <p:spPr bwMode="auto">
          <a:xfrm>
            <a:off x="6989763" y="4102100"/>
            <a:ext cx="1104900" cy="366713"/>
          </a:xfrm>
          <a:prstGeom prst="rect">
            <a:avLst/>
          </a:prstGeom>
          <a:noFill/>
          <a:ln w="9525">
            <a:noFill/>
            <a:miter lim="800000"/>
            <a:headEnd/>
            <a:tailEnd/>
          </a:ln>
        </p:spPr>
        <p:txBody>
          <a:bodyPr>
            <a:spAutoFit/>
          </a:bodyPr>
          <a:lstStyle/>
          <a:p>
            <a:pPr eaLnBrk="0" hangingPunct="0">
              <a:spcBef>
                <a:spcPct val="50000"/>
              </a:spcBef>
            </a:pPr>
            <a:r>
              <a:rPr lang="en-US"/>
              <a:t>Story 4b</a:t>
            </a:r>
          </a:p>
        </p:txBody>
      </p:sp>
      <p:sp>
        <p:nvSpPr>
          <p:cNvPr id="134179" name="AutoShape 102"/>
          <p:cNvSpPr>
            <a:spLocks/>
          </p:cNvSpPr>
          <p:nvPr/>
        </p:nvSpPr>
        <p:spPr bwMode="auto">
          <a:xfrm rot="-5400000">
            <a:off x="1127919" y="1113631"/>
            <a:ext cx="73025" cy="1585913"/>
          </a:xfrm>
          <a:prstGeom prst="rightBrace">
            <a:avLst>
              <a:gd name="adj1" fmla="val 180978"/>
              <a:gd name="adj2" fmla="val 50000"/>
            </a:avLst>
          </a:prstGeom>
          <a:noFill/>
          <a:ln w="9525">
            <a:solidFill>
              <a:schemeClr val="tx1"/>
            </a:solidFill>
            <a:round/>
            <a:headEnd/>
            <a:tailEnd/>
          </a:ln>
        </p:spPr>
        <p:txBody>
          <a:bodyPr wrap="none" anchor="ctr"/>
          <a:lstStyle/>
          <a:p>
            <a:endParaRPr lang="en-US"/>
          </a:p>
        </p:txBody>
      </p:sp>
      <p:sp>
        <p:nvSpPr>
          <p:cNvPr id="134180" name="AutoShape 103"/>
          <p:cNvSpPr>
            <a:spLocks/>
          </p:cNvSpPr>
          <p:nvPr/>
        </p:nvSpPr>
        <p:spPr bwMode="auto">
          <a:xfrm rot="-5400000">
            <a:off x="6098381" y="1131095"/>
            <a:ext cx="73025" cy="1585912"/>
          </a:xfrm>
          <a:prstGeom prst="rightBrace">
            <a:avLst>
              <a:gd name="adj1" fmla="val 180978"/>
              <a:gd name="adj2" fmla="val 50000"/>
            </a:avLst>
          </a:prstGeom>
          <a:noFill/>
          <a:ln w="9525">
            <a:solidFill>
              <a:schemeClr val="tx1"/>
            </a:solidFill>
            <a:round/>
            <a:headEnd/>
            <a:tailEnd/>
          </a:ln>
        </p:spPr>
        <p:txBody>
          <a:bodyPr wrap="none" anchor="ctr"/>
          <a:lstStyle/>
          <a:p>
            <a:endParaRPr lang="en-US"/>
          </a:p>
        </p:txBody>
      </p:sp>
      <p:sp>
        <p:nvSpPr>
          <p:cNvPr id="134181" name="AutoShape 104"/>
          <p:cNvSpPr>
            <a:spLocks/>
          </p:cNvSpPr>
          <p:nvPr/>
        </p:nvSpPr>
        <p:spPr bwMode="auto">
          <a:xfrm rot="-5400000">
            <a:off x="7849394" y="1056481"/>
            <a:ext cx="103188" cy="1768475"/>
          </a:xfrm>
          <a:prstGeom prst="rightBrace">
            <a:avLst>
              <a:gd name="adj1" fmla="val 142820"/>
              <a:gd name="adj2" fmla="val 50000"/>
            </a:avLst>
          </a:prstGeom>
          <a:noFill/>
          <a:ln w="9525">
            <a:solidFill>
              <a:schemeClr val="tx1"/>
            </a:solidFill>
            <a:round/>
            <a:headEnd/>
            <a:tailEnd/>
          </a:ln>
        </p:spPr>
        <p:txBody>
          <a:bodyPr wrap="none" anchor="ctr"/>
          <a:lstStyle/>
          <a:p>
            <a:endParaRPr lang="en-US"/>
          </a:p>
        </p:txBody>
      </p:sp>
      <p:sp>
        <p:nvSpPr>
          <p:cNvPr id="134182" name="AutoShape 105"/>
          <p:cNvSpPr>
            <a:spLocks/>
          </p:cNvSpPr>
          <p:nvPr/>
        </p:nvSpPr>
        <p:spPr bwMode="auto">
          <a:xfrm rot="-5400000">
            <a:off x="3655219" y="559594"/>
            <a:ext cx="73025" cy="2713037"/>
          </a:xfrm>
          <a:prstGeom prst="rightBrace">
            <a:avLst>
              <a:gd name="adj1" fmla="val 309601"/>
              <a:gd name="adj2" fmla="val 50000"/>
            </a:avLst>
          </a:prstGeom>
          <a:noFill/>
          <a:ln w="9525">
            <a:solidFill>
              <a:schemeClr val="tx1"/>
            </a:solidFill>
            <a:round/>
            <a:headEnd/>
            <a:tailEnd/>
          </a:ln>
        </p:spPr>
        <p:txBody>
          <a:bodyPr wrap="none" anchor="ctr"/>
          <a:lstStyle/>
          <a:p>
            <a:endParaRPr lang="en-US"/>
          </a:p>
        </p:txBody>
      </p:sp>
      <p:sp>
        <p:nvSpPr>
          <p:cNvPr id="134183" name="Text Box 108"/>
          <p:cNvSpPr txBox="1">
            <a:spLocks noChangeArrowheads="1"/>
          </p:cNvSpPr>
          <p:nvPr/>
        </p:nvSpPr>
        <p:spPr bwMode="auto">
          <a:xfrm>
            <a:off x="733425" y="5727700"/>
            <a:ext cx="1670050" cy="457200"/>
          </a:xfrm>
          <a:prstGeom prst="rect">
            <a:avLst/>
          </a:prstGeom>
          <a:noFill/>
          <a:ln w="9525">
            <a:noFill/>
            <a:miter lim="800000"/>
            <a:headEnd/>
            <a:tailEnd/>
          </a:ln>
        </p:spPr>
        <p:txBody>
          <a:bodyPr>
            <a:spAutoFit/>
          </a:bodyPr>
          <a:lstStyle/>
          <a:p>
            <a:pPr eaLnBrk="0" hangingPunct="0">
              <a:spcBef>
                <a:spcPct val="50000"/>
              </a:spcBef>
            </a:pPr>
            <a:r>
              <a:rPr lang="en-US" sz="2400"/>
              <a:t>Scenario 1</a:t>
            </a:r>
          </a:p>
        </p:txBody>
      </p:sp>
      <p:sp>
        <p:nvSpPr>
          <p:cNvPr id="134184" name="Text Box 109"/>
          <p:cNvSpPr txBox="1">
            <a:spLocks noChangeArrowheads="1"/>
          </p:cNvSpPr>
          <p:nvPr/>
        </p:nvSpPr>
        <p:spPr bwMode="auto">
          <a:xfrm>
            <a:off x="6786563" y="5727700"/>
            <a:ext cx="1670050"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accent2"/>
                </a:solidFill>
              </a:rPr>
              <a:t>Scenario 3</a:t>
            </a:r>
          </a:p>
        </p:txBody>
      </p:sp>
      <p:sp>
        <p:nvSpPr>
          <p:cNvPr id="134185" name="Text Box 110"/>
          <p:cNvSpPr txBox="1">
            <a:spLocks noChangeArrowheads="1"/>
          </p:cNvSpPr>
          <p:nvPr/>
        </p:nvSpPr>
        <p:spPr bwMode="auto">
          <a:xfrm>
            <a:off x="3759200" y="5727700"/>
            <a:ext cx="167005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rPr>
              <a:t>Scenario 2</a:t>
            </a:r>
          </a:p>
        </p:txBody>
      </p:sp>
      <p:sp>
        <p:nvSpPr>
          <p:cNvPr id="134186" name="Line 111"/>
          <p:cNvSpPr>
            <a:spLocks noChangeShapeType="1"/>
          </p:cNvSpPr>
          <p:nvPr/>
        </p:nvSpPr>
        <p:spPr bwMode="auto">
          <a:xfrm>
            <a:off x="609600" y="3870325"/>
            <a:ext cx="609600" cy="1966913"/>
          </a:xfrm>
          <a:prstGeom prst="line">
            <a:avLst/>
          </a:prstGeom>
          <a:noFill/>
          <a:ln w="9525">
            <a:solidFill>
              <a:schemeClr val="tx1"/>
            </a:solidFill>
            <a:round/>
            <a:headEnd/>
            <a:tailEnd type="triangle" w="med" len="med"/>
          </a:ln>
        </p:spPr>
        <p:txBody>
          <a:bodyPr/>
          <a:lstStyle/>
          <a:p>
            <a:endParaRPr lang="en-US"/>
          </a:p>
        </p:txBody>
      </p:sp>
      <p:sp>
        <p:nvSpPr>
          <p:cNvPr id="134187" name="Line 112"/>
          <p:cNvSpPr>
            <a:spLocks noChangeShapeType="1"/>
          </p:cNvSpPr>
          <p:nvPr/>
        </p:nvSpPr>
        <p:spPr bwMode="auto">
          <a:xfrm flipH="1">
            <a:off x="1524000" y="4389438"/>
            <a:ext cx="1050925" cy="1417637"/>
          </a:xfrm>
          <a:prstGeom prst="line">
            <a:avLst/>
          </a:prstGeom>
          <a:noFill/>
          <a:ln w="9525">
            <a:solidFill>
              <a:schemeClr val="tx1"/>
            </a:solidFill>
            <a:round/>
            <a:headEnd/>
            <a:tailEnd type="triangle" w="med" len="med"/>
          </a:ln>
        </p:spPr>
        <p:txBody>
          <a:bodyPr/>
          <a:lstStyle/>
          <a:p>
            <a:endParaRPr lang="en-US"/>
          </a:p>
        </p:txBody>
      </p:sp>
      <p:sp>
        <p:nvSpPr>
          <p:cNvPr id="134188" name="Line 113"/>
          <p:cNvSpPr>
            <a:spLocks noChangeShapeType="1"/>
          </p:cNvSpPr>
          <p:nvPr/>
        </p:nvSpPr>
        <p:spPr bwMode="auto">
          <a:xfrm flipH="1">
            <a:off x="2073275" y="3551238"/>
            <a:ext cx="3733800" cy="2209800"/>
          </a:xfrm>
          <a:prstGeom prst="line">
            <a:avLst/>
          </a:prstGeom>
          <a:noFill/>
          <a:ln w="9525">
            <a:solidFill>
              <a:schemeClr val="tx1"/>
            </a:solidFill>
            <a:round/>
            <a:headEnd/>
            <a:tailEnd type="triangle" w="med" len="med"/>
          </a:ln>
        </p:spPr>
        <p:txBody>
          <a:bodyPr/>
          <a:lstStyle/>
          <a:p>
            <a:endParaRPr lang="en-US"/>
          </a:p>
        </p:txBody>
      </p:sp>
      <p:sp>
        <p:nvSpPr>
          <p:cNvPr id="134189" name="Line 114"/>
          <p:cNvSpPr>
            <a:spLocks noChangeShapeType="1"/>
          </p:cNvSpPr>
          <p:nvPr/>
        </p:nvSpPr>
        <p:spPr bwMode="auto">
          <a:xfrm flipH="1">
            <a:off x="2239963" y="3170238"/>
            <a:ext cx="5105400" cy="2620962"/>
          </a:xfrm>
          <a:prstGeom prst="line">
            <a:avLst/>
          </a:prstGeom>
          <a:noFill/>
          <a:ln w="9525">
            <a:solidFill>
              <a:schemeClr val="tx1"/>
            </a:solidFill>
            <a:round/>
            <a:headEnd/>
            <a:tailEnd type="triangle" w="med" len="med"/>
          </a:ln>
        </p:spPr>
        <p:txBody>
          <a:bodyPr/>
          <a:lstStyle/>
          <a:p>
            <a:endParaRPr lang="en-US"/>
          </a:p>
        </p:txBody>
      </p:sp>
      <p:sp>
        <p:nvSpPr>
          <p:cNvPr id="134190" name="Line 115"/>
          <p:cNvSpPr>
            <a:spLocks noChangeShapeType="1"/>
          </p:cNvSpPr>
          <p:nvPr/>
        </p:nvSpPr>
        <p:spPr bwMode="auto">
          <a:xfrm>
            <a:off x="1462088" y="3290888"/>
            <a:ext cx="2698750" cy="2484437"/>
          </a:xfrm>
          <a:prstGeom prst="line">
            <a:avLst/>
          </a:prstGeom>
          <a:noFill/>
          <a:ln w="9525">
            <a:solidFill>
              <a:srgbClr val="FF0000"/>
            </a:solidFill>
            <a:round/>
            <a:headEnd/>
            <a:tailEnd type="triangle" w="med" len="med"/>
          </a:ln>
        </p:spPr>
        <p:txBody>
          <a:bodyPr/>
          <a:lstStyle/>
          <a:p>
            <a:endParaRPr lang="en-US"/>
          </a:p>
        </p:txBody>
      </p:sp>
      <p:sp>
        <p:nvSpPr>
          <p:cNvPr id="134191" name="Line 116"/>
          <p:cNvSpPr>
            <a:spLocks noChangeShapeType="1"/>
          </p:cNvSpPr>
          <p:nvPr/>
        </p:nvSpPr>
        <p:spPr bwMode="auto">
          <a:xfrm>
            <a:off x="3641725" y="3200400"/>
            <a:ext cx="717550" cy="2530475"/>
          </a:xfrm>
          <a:prstGeom prst="line">
            <a:avLst/>
          </a:prstGeom>
          <a:noFill/>
          <a:ln w="9525">
            <a:solidFill>
              <a:srgbClr val="FF0000"/>
            </a:solidFill>
            <a:round/>
            <a:headEnd/>
            <a:tailEnd type="triangle" w="med" len="med"/>
          </a:ln>
        </p:spPr>
        <p:txBody>
          <a:bodyPr/>
          <a:lstStyle/>
          <a:p>
            <a:endParaRPr lang="en-US"/>
          </a:p>
        </p:txBody>
      </p:sp>
      <p:sp>
        <p:nvSpPr>
          <p:cNvPr id="134192" name="Line 117"/>
          <p:cNvSpPr>
            <a:spLocks noChangeShapeType="1"/>
          </p:cNvSpPr>
          <p:nvPr/>
        </p:nvSpPr>
        <p:spPr bwMode="auto">
          <a:xfrm flipH="1">
            <a:off x="4724400" y="3140075"/>
            <a:ext cx="1920875" cy="2544763"/>
          </a:xfrm>
          <a:prstGeom prst="line">
            <a:avLst/>
          </a:prstGeom>
          <a:noFill/>
          <a:ln w="9525">
            <a:solidFill>
              <a:srgbClr val="FF0000"/>
            </a:solidFill>
            <a:round/>
            <a:headEnd/>
            <a:tailEnd type="triangle" w="med" len="med"/>
          </a:ln>
        </p:spPr>
        <p:txBody>
          <a:bodyPr/>
          <a:lstStyle/>
          <a:p>
            <a:endParaRPr lang="en-US"/>
          </a:p>
        </p:txBody>
      </p:sp>
      <p:sp>
        <p:nvSpPr>
          <p:cNvPr id="134193" name="Line 118"/>
          <p:cNvSpPr>
            <a:spLocks noChangeShapeType="1"/>
          </p:cNvSpPr>
          <p:nvPr/>
        </p:nvSpPr>
        <p:spPr bwMode="auto">
          <a:xfrm flipH="1">
            <a:off x="5075238" y="4465638"/>
            <a:ext cx="2255837" cy="1233487"/>
          </a:xfrm>
          <a:prstGeom prst="line">
            <a:avLst/>
          </a:prstGeom>
          <a:noFill/>
          <a:ln w="9525">
            <a:solidFill>
              <a:srgbClr val="FF0000"/>
            </a:solidFill>
            <a:round/>
            <a:headEnd/>
            <a:tailEnd type="triangle" w="med" len="med"/>
          </a:ln>
        </p:spPr>
        <p:txBody>
          <a:bodyPr/>
          <a:lstStyle/>
          <a:p>
            <a:endParaRPr lang="en-US"/>
          </a:p>
        </p:txBody>
      </p:sp>
      <p:sp>
        <p:nvSpPr>
          <p:cNvPr id="134194" name="Line 119"/>
          <p:cNvSpPr>
            <a:spLocks noChangeShapeType="1"/>
          </p:cNvSpPr>
          <p:nvPr/>
        </p:nvSpPr>
        <p:spPr bwMode="auto">
          <a:xfrm>
            <a:off x="1493838" y="3292475"/>
            <a:ext cx="5424487" cy="2422525"/>
          </a:xfrm>
          <a:prstGeom prst="line">
            <a:avLst/>
          </a:prstGeom>
          <a:noFill/>
          <a:ln w="9525">
            <a:solidFill>
              <a:srgbClr val="0000FF"/>
            </a:solidFill>
            <a:round/>
            <a:headEnd/>
            <a:tailEnd type="triangle" w="med" len="med"/>
          </a:ln>
        </p:spPr>
        <p:txBody>
          <a:bodyPr/>
          <a:lstStyle/>
          <a:p>
            <a:endParaRPr lang="en-US"/>
          </a:p>
        </p:txBody>
      </p:sp>
      <p:sp>
        <p:nvSpPr>
          <p:cNvPr id="134195" name="Line 120"/>
          <p:cNvSpPr>
            <a:spLocks noChangeShapeType="1"/>
          </p:cNvSpPr>
          <p:nvPr/>
        </p:nvSpPr>
        <p:spPr bwMode="auto">
          <a:xfrm>
            <a:off x="5045075" y="4465638"/>
            <a:ext cx="2179638" cy="1233487"/>
          </a:xfrm>
          <a:prstGeom prst="line">
            <a:avLst/>
          </a:prstGeom>
          <a:noFill/>
          <a:ln w="9525">
            <a:solidFill>
              <a:srgbClr val="0000FF"/>
            </a:solidFill>
            <a:round/>
            <a:headEnd/>
            <a:tailEnd type="triangle" w="med" len="med"/>
          </a:ln>
        </p:spPr>
        <p:txBody>
          <a:bodyPr/>
          <a:lstStyle/>
          <a:p>
            <a:endParaRPr lang="en-US"/>
          </a:p>
        </p:txBody>
      </p:sp>
      <p:sp>
        <p:nvSpPr>
          <p:cNvPr id="134196" name="Line 121"/>
          <p:cNvSpPr>
            <a:spLocks noChangeShapeType="1"/>
          </p:cNvSpPr>
          <p:nvPr/>
        </p:nvSpPr>
        <p:spPr bwMode="auto">
          <a:xfrm>
            <a:off x="5837238" y="3551238"/>
            <a:ext cx="1600200" cy="2119312"/>
          </a:xfrm>
          <a:prstGeom prst="line">
            <a:avLst/>
          </a:prstGeom>
          <a:noFill/>
          <a:ln w="9525">
            <a:solidFill>
              <a:srgbClr val="0000FF"/>
            </a:solidFill>
            <a:round/>
            <a:headEnd/>
            <a:tailEnd type="triangle" w="med" len="med"/>
          </a:ln>
        </p:spPr>
        <p:txBody>
          <a:bodyPr/>
          <a:lstStyle/>
          <a:p>
            <a:endParaRPr lang="en-US"/>
          </a:p>
        </p:txBody>
      </p:sp>
      <p:sp>
        <p:nvSpPr>
          <p:cNvPr id="134197" name="Line 122"/>
          <p:cNvSpPr>
            <a:spLocks noChangeShapeType="1"/>
          </p:cNvSpPr>
          <p:nvPr/>
        </p:nvSpPr>
        <p:spPr bwMode="auto">
          <a:xfrm flipH="1">
            <a:off x="7832725" y="4251325"/>
            <a:ext cx="777875" cy="1447800"/>
          </a:xfrm>
          <a:prstGeom prst="line">
            <a:avLst/>
          </a:prstGeom>
          <a:noFill/>
          <a:ln w="9525">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7159625" y="73025"/>
            <a:ext cx="184150" cy="366713"/>
          </a:xfrm>
          <a:prstGeom prst="rect">
            <a:avLst/>
          </a:prstGeom>
          <a:noFill/>
          <a:ln w="9525">
            <a:noFill/>
            <a:miter lim="800000"/>
            <a:headEnd/>
            <a:tailEnd/>
          </a:ln>
        </p:spPr>
        <p:txBody>
          <a:bodyPr wrap="none">
            <a:spAutoFit/>
          </a:bodyPr>
          <a:lstStyle/>
          <a:p>
            <a:endParaRPr lang="en-US"/>
          </a:p>
        </p:txBody>
      </p:sp>
      <p:sp>
        <p:nvSpPr>
          <p:cNvPr id="135171" name="Rectangle 3"/>
          <p:cNvSpPr>
            <a:spLocks noGrp="1" noChangeArrowheads="1"/>
          </p:cNvSpPr>
          <p:nvPr>
            <p:ph type="title"/>
          </p:nvPr>
        </p:nvSpPr>
        <p:spPr>
          <a:xfrm>
            <a:off x="195263" y="44826"/>
            <a:ext cx="8763000" cy="1255713"/>
          </a:xfrm>
          <a:noFill/>
        </p:spPr>
        <p:txBody>
          <a:bodyPr/>
          <a:lstStyle/>
          <a:p>
            <a:pPr eaLnBrk="1" hangingPunct="1"/>
            <a:r>
              <a:rPr lang="en-US" sz="2800" dirty="0" smtClean="0"/>
              <a:t>Steps in a Scenario Methodology</a:t>
            </a:r>
            <a:br>
              <a:rPr lang="en-US" sz="2800" dirty="0" smtClean="0"/>
            </a:br>
            <a:r>
              <a:rPr lang="en-US" sz="2800" dirty="0" smtClean="0"/>
              <a:t> </a:t>
            </a:r>
            <a:r>
              <a:rPr lang="en-US" altLang="ja-JP" sz="2800" dirty="0" smtClean="0">
                <a:ea typeface="MS PGothic" pitchFamily="34" charset="-128"/>
              </a:rPr>
              <a:t>Developing and Testing the Scenarios</a:t>
            </a:r>
            <a:endParaRPr lang="en-US" sz="2800" dirty="0" smtClean="0">
              <a:ea typeface="MS PGothic" pitchFamily="34" charset="-128"/>
            </a:endParaRPr>
          </a:p>
        </p:txBody>
      </p:sp>
      <p:sp>
        <p:nvSpPr>
          <p:cNvPr id="135172" name="Rectangle 4"/>
          <p:cNvSpPr>
            <a:spLocks noGrp="1" noChangeArrowheads="1"/>
          </p:cNvSpPr>
          <p:nvPr>
            <p:ph idx="1"/>
          </p:nvPr>
        </p:nvSpPr>
        <p:spPr>
          <a:xfrm>
            <a:off x="457200" y="2362200"/>
            <a:ext cx="8229600" cy="2057400"/>
          </a:xfrm>
        </p:spPr>
        <p:txBody>
          <a:bodyPr/>
          <a:lstStyle/>
          <a:p>
            <a:pPr marL="990600" lvl="1" indent="-533400" eaLnBrk="1" hangingPunct="1">
              <a:buFontTx/>
              <a:buChar char="•"/>
            </a:pPr>
            <a:r>
              <a:rPr lang="en-US" altLang="ja-JP" sz="3200" smtClean="0">
                <a:ea typeface="MS PGothic" pitchFamily="34" charset="-128"/>
              </a:rPr>
              <a:t>Elaborating the scenario narratives.</a:t>
            </a:r>
          </a:p>
          <a:p>
            <a:pPr marL="990600" lvl="1" indent="-533400" eaLnBrk="1" hangingPunct="1">
              <a:buFontTx/>
              <a:buChar char="•"/>
            </a:pPr>
            <a:r>
              <a:rPr lang="en-US" altLang="ja-JP" sz="3200" smtClean="0">
                <a:ea typeface="MS PGothic" pitchFamily="34" charset="-128"/>
              </a:rPr>
              <a:t>Undertaking the quantitative analysis.</a:t>
            </a:r>
          </a:p>
          <a:p>
            <a:pPr marL="990600" lvl="1" indent="-533400" eaLnBrk="1" hangingPunct="1">
              <a:buFontTx/>
              <a:buChar char="•"/>
            </a:pPr>
            <a:r>
              <a:rPr lang="en-US" altLang="ja-JP" sz="3200" smtClean="0">
                <a:ea typeface="MS PGothic" pitchFamily="34" charset="-128"/>
              </a:rPr>
              <a:t>Exploring policy.</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z="2800" dirty="0" smtClean="0"/>
              <a:t>g) Elaborating the Scenario Narratives </a:t>
            </a:r>
          </a:p>
        </p:txBody>
      </p:sp>
      <p:sp>
        <p:nvSpPr>
          <p:cNvPr id="136195" name="Rectangle 3"/>
          <p:cNvSpPr>
            <a:spLocks noGrp="1" noChangeArrowheads="1"/>
          </p:cNvSpPr>
          <p:nvPr>
            <p:ph idx="1"/>
          </p:nvPr>
        </p:nvSpPr>
        <p:spPr>
          <a:xfrm>
            <a:off x="539750" y="1916113"/>
            <a:ext cx="8229600" cy="4608512"/>
          </a:xfrm>
        </p:spPr>
        <p:txBody>
          <a:bodyPr/>
          <a:lstStyle/>
          <a:p>
            <a:pPr marL="990600" lvl="1" indent="-533400" eaLnBrk="1" hangingPunct="1">
              <a:buFontTx/>
              <a:buNone/>
            </a:pPr>
            <a:r>
              <a:rPr lang="en-GB" altLang="ja-JP" sz="3200" dirty="0" smtClean="0">
                <a:ea typeface="MS PGothic" pitchFamily="34" charset="-128"/>
              </a:rPr>
              <a:t>Purpose: 	</a:t>
            </a:r>
            <a:r>
              <a:rPr lang="en-US" altLang="ja-JP" dirty="0" smtClean="0">
                <a:ea typeface="MS PGothic" pitchFamily="34" charset="-128"/>
              </a:rPr>
              <a:t>T</a:t>
            </a:r>
            <a:r>
              <a:rPr lang="en-US" dirty="0" smtClean="0"/>
              <a:t>o create a detailed, compelling 		description of the scenario.</a:t>
            </a:r>
            <a:r>
              <a:rPr lang="en-US" sz="2400" dirty="0" smtClean="0"/>
              <a:t> </a:t>
            </a:r>
            <a:r>
              <a:rPr lang="en-GB" altLang="ja-JP" sz="3200" dirty="0" smtClean="0">
                <a:ea typeface="MS PGothic" pitchFamily="34" charset="-128"/>
              </a:rPr>
              <a:t>	</a:t>
            </a:r>
            <a:endParaRPr lang="en-US" altLang="ja-JP" dirty="0" smtClean="0">
              <a:ea typeface="MS PGothic" pitchFamily="34" charset="-128"/>
            </a:endParaRPr>
          </a:p>
          <a:p>
            <a:pPr marL="990600" lvl="1" indent="-533400" eaLnBrk="1" hangingPunct="1">
              <a:buFontTx/>
              <a:buNone/>
            </a:pPr>
            <a:endParaRPr lang="en-GB" altLang="ja-JP" dirty="0" smtClean="0">
              <a:ea typeface="MS PGothic" pitchFamily="34" charset="-128"/>
            </a:endParaRPr>
          </a:p>
          <a:p>
            <a:pPr marL="990600" lvl="1" indent="-533400" eaLnBrk="1" hangingPunct="1">
              <a:buFontTx/>
              <a:buNone/>
            </a:pPr>
            <a:r>
              <a:rPr lang="en-GB" altLang="ja-JP" sz="3200" dirty="0" smtClean="0">
                <a:ea typeface="MS PGothic" pitchFamily="34" charset="-128"/>
              </a:rPr>
              <a:t>Output: 	</a:t>
            </a:r>
            <a:r>
              <a:rPr lang="en-GB" altLang="ja-JP" dirty="0" smtClean="0">
                <a:ea typeface="MS PGothic" pitchFamily="34" charset="-128"/>
              </a:rPr>
              <a:t>A several page long scenario 		narrative. </a:t>
            </a:r>
            <a:endParaRPr lang="en-US" altLang="ja-JP" dirty="0" smtClean="0">
              <a:ea typeface="MS PGothic" pitchFamily="34" charset="-128"/>
            </a:endParaRPr>
          </a:p>
          <a:p>
            <a:pPr marL="990600" lvl="1" indent="-533400" eaLnBrk="1" hangingPunct="1">
              <a:buFontTx/>
              <a:buNone/>
            </a:pPr>
            <a:endParaRPr lang="en-US" altLang="ja-JP" dirty="0" smtClean="0">
              <a:ea typeface="MS PGothic" pitchFamily="34" charset="-128"/>
            </a:endParaRPr>
          </a:p>
          <a:p>
            <a:pPr marL="990600" lvl="1" indent="-533400" eaLnBrk="1" hangingPunct="1">
              <a:buFontTx/>
              <a:buNone/>
            </a:pPr>
            <a:r>
              <a:rPr lang="en-GB" altLang="ja-JP" sz="3200" dirty="0" smtClean="0">
                <a:ea typeface="MS PGothic" pitchFamily="34" charset="-128"/>
              </a:rPr>
              <a:t>	</a:t>
            </a:r>
            <a:endParaRPr lang="en-US" altLang="ja-JP" sz="3200" dirty="0" smtClean="0">
              <a:ea typeface="MS PGothic" pitchFamily="34" charset="-128"/>
            </a:endParaRPr>
          </a:p>
        </p:txBody>
      </p:sp>
      <p:pic>
        <p:nvPicPr>
          <p:cNvPr id="136196" name="Picture 6" descr="MCj02390110000[1]"/>
          <p:cNvPicPr>
            <a:picLocks noChangeAspect="1" noChangeArrowheads="1"/>
          </p:cNvPicPr>
          <p:nvPr/>
        </p:nvPicPr>
        <p:blipFill>
          <a:blip r:embed="rId3" cstate="print"/>
          <a:srcRect/>
          <a:stretch>
            <a:fillRect/>
          </a:stretch>
        </p:blipFill>
        <p:spPr bwMode="auto">
          <a:xfrm>
            <a:off x="6588125" y="4724400"/>
            <a:ext cx="1808163" cy="14874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611188" y="1146414"/>
            <a:ext cx="8137525" cy="5170646"/>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2400" b="1" dirty="0"/>
              <a:t>Scenarios</a:t>
            </a:r>
            <a:r>
              <a:rPr lang="en-US" b="1" dirty="0"/>
              <a:t> are histories of the future, telling coherent, multi-dimensional stories about how events unfold.</a:t>
            </a:r>
          </a:p>
          <a:p>
            <a:pPr eaLnBrk="0" hangingPunct="0">
              <a:spcBef>
                <a:spcPct val="50000"/>
              </a:spcBef>
            </a:pPr>
            <a:r>
              <a:rPr lang="en-US" b="1" dirty="0"/>
              <a:t>They include qualitative description, to capture:</a:t>
            </a:r>
            <a:r>
              <a:rPr lang="en-US" dirty="0"/>
              <a:t> </a:t>
            </a:r>
          </a:p>
          <a:p>
            <a:pPr lvl="2" eaLnBrk="0" hangingPunct="0">
              <a:spcBef>
                <a:spcPct val="50000"/>
              </a:spcBef>
            </a:pPr>
            <a:r>
              <a:rPr lang="en-US" dirty="0"/>
              <a:t>Cultural influences, values, behaviors</a:t>
            </a:r>
          </a:p>
          <a:p>
            <a:pPr lvl="2" eaLnBrk="0" hangingPunct="0">
              <a:spcBef>
                <a:spcPct val="50000"/>
              </a:spcBef>
            </a:pPr>
            <a:r>
              <a:rPr lang="en-US" dirty="0"/>
              <a:t>Shocks, discontinuities</a:t>
            </a:r>
          </a:p>
          <a:p>
            <a:pPr lvl="2" eaLnBrk="0" hangingPunct="0">
              <a:spcBef>
                <a:spcPct val="50000"/>
              </a:spcBef>
            </a:pPr>
            <a:r>
              <a:rPr lang="en-US" dirty="0"/>
              <a:t>Texture, richness, imagination, insight</a:t>
            </a:r>
          </a:p>
          <a:p>
            <a:pPr eaLnBrk="0" hangingPunct="0">
              <a:spcBef>
                <a:spcPct val="50000"/>
              </a:spcBef>
            </a:pPr>
            <a:r>
              <a:rPr lang="en-US" b="1" dirty="0"/>
              <a:t>They are supported by quantitative analysis, to provide:</a:t>
            </a:r>
          </a:p>
          <a:p>
            <a:pPr lvl="2" eaLnBrk="0" hangingPunct="0">
              <a:spcBef>
                <a:spcPct val="50000"/>
              </a:spcBef>
            </a:pPr>
            <a:r>
              <a:rPr lang="en-US" dirty="0"/>
              <a:t>Definiteness, explicitness, detail </a:t>
            </a:r>
          </a:p>
          <a:p>
            <a:pPr lvl="2" eaLnBrk="0" hangingPunct="0">
              <a:spcBef>
                <a:spcPct val="50000"/>
              </a:spcBef>
            </a:pPr>
            <a:r>
              <a:rPr lang="en-US" dirty="0"/>
              <a:t>Consistency </a:t>
            </a:r>
          </a:p>
          <a:p>
            <a:pPr lvl="2" eaLnBrk="0" hangingPunct="0">
              <a:spcBef>
                <a:spcPct val="50000"/>
              </a:spcBef>
            </a:pPr>
            <a:r>
              <a:rPr lang="en-US" dirty="0"/>
              <a:t>Technical rigor, scientific accuracy</a:t>
            </a:r>
          </a:p>
          <a:p>
            <a:pPr lvl="2" eaLnBrk="0" hangingPunct="0">
              <a:spcBef>
                <a:spcPct val="50000"/>
              </a:spcBef>
            </a:pPr>
            <a:endParaRPr lang="en-US" dirty="0"/>
          </a:p>
          <a:p>
            <a:pPr eaLnBrk="0" hangingPunct="0">
              <a:spcBef>
                <a:spcPct val="50000"/>
              </a:spcBef>
            </a:pPr>
            <a:r>
              <a:rPr lang="en-US" b="1" dirty="0"/>
              <a:t>They are </a:t>
            </a:r>
            <a:r>
              <a:rPr lang="en-US" b="1" i="1" dirty="0"/>
              <a:t>not </a:t>
            </a:r>
            <a:r>
              <a:rPr lang="en-US" b="1" dirty="0"/>
              <a:t>predictive. They describe futures that </a:t>
            </a:r>
            <a:r>
              <a:rPr lang="en-US" b="1" i="1" dirty="0"/>
              <a:t>could be</a:t>
            </a:r>
            <a:r>
              <a:rPr lang="en-US" b="1" dirty="0"/>
              <a:t>, rather than futures that </a:t>
            </a:r>
            <a:r>
              <a:rPr lang="en-US" b="1" i="1" dirty="0"/>
              <a:t>will be, </a:t>
            </a:r>
            <a:r>
              <a:rPr lang="en-US" b="1" dirty="0"/>
              <a:t>because</a:t>
            </a:r>
            <a:r>
              <a:rPr lang="en-US" b="1" i="1" dirty="0"/>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8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78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78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78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78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789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z="2800" dirty="0" smtClean="0"/>
              <a:t>g) Elaborating the Scenario Narratives </a:t>
            </a:r>
          </a:p>
        </p:txBody>
      </p:sp>
      <p:sp>
        <p:nvSpPr>
          <p:cNvPr id="137219" name="Rectangle 3"/>
          <p:cNvSpPr>
            <a:spLocks noGrp="1" noChangeArrowheads="1"/>
          </p:cNvSpPr>
          <p:nvPr>
            <p:ph idx="1"/>
          </p:nvPr>
        </p:nvSpPr>
        <p:spPr>
          <a:xfrm>
            <a:off x="395288" y="1412875"/>
            <a:ext cx="8496300" cy="5445125"/>
          </a:xfrm>
        </p:spPr>
        <p:txBody>
          <a:bodyPr/>
          <a:lstStyle/>
          <a:p>
            <a:pPr marL="533400" indent="-533400" eaLnBrk="1" hangingPunct="1">
              <a:spcBef>
                <a:spcPct val="70000"/>
              </a:spcBef>
              <a:buFontTx/>
              <a:buNone/>
            </a:pPr>
            <a:r>
              <a:rPr lang="en-US" smtClean="0"/>
              <a:t>For each scenario, consider five areas:</a:t>
            </a:r>
          </a:p>
          <a:p>
            <a:pPr marL="533400" indent="-533400" eaLnBrk="1" hangingPunct="1">
              <a:spcBef>
                <a:spcPct val="70000"/>
              </a:spcBef>
              <a:buFontTx/>
              <a:buAutoNum type="arabicPeriod"/>
            </a:pPr>
            <a:r>
              <a:rPr lang="en-US" sz="2800" b="1" smtClean="0"/>
              <a:t>Current state: </a:t>
            </a:r>
            <a:r>
              <a:rPr lang="en-US" sz="2800" smtClean="0"/>
              <a:t>Aspects of today’s world that represent characteristics of the scenario being developed. </a:t>
            </a:r>
          </a:p>
          <a:p>
            <a:pPr marL="533400" indent="-533400" eaLnBrk="1" hangingPunct="1">
              <a:spcBef>
                <a:spcPct val="70000"/>
              </a:spcBef>
              <a:buFontTx/>
              <a:buAutoNum type="arabicPeriod"/>
            </a:pPr>
            <a:r>
              <a:rPr lang="en-US" sz="2800" b="1" smtClean="0"/>
              <a:t>End picture: </a:t>
            </a:r>
            <a:r>
              <a:rPr lang="en-US" sz="2800" smtClean="0"/>
              <a:t>The end vision of the scenario, assuming that critical uncertainties have been resolved. </a:t>
            </a:r>
          </a:p>
          <a:p>
            <a:pPr marL="533400" indent="-533400" eaLnBrk="1" hangingPunct="1">
              <a:spcBef>
                <a:spcPct val="70000"/>
              </a:spcBef>
              <a:buFontTx/>
              <a:buAutoNum type="arabicPeriod"/>
            </a:pPr>
            <a:r>
              <a:rPr lang="en-US" sz="2800" b="1" smtClean="0"/>
              <a:t>Timeline</a:t>
            </a:r>
            <a:r>
              <a:rPr lang="en-US" sz="2800" smtClean="0"/>
              <a:t>: </a:t>
            </a:r>
            <a:r>
              <a:rPr lang="en-US" altLang="ja-JP" sz="2800" smtClean="0">
                <a:ea typeface="MS PGothic" pitchFamily="34" charset="-128"/>
              </a:rPr>
              <a:t>Connect the current state to the end picture through a plausible historical route.</a:t>
            </a:r>
            <a:endParaRPr lang="en-US" sz="280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z="2800" dirty="0" smtClean="0"/>
              <a:t>g) Elaborating the Scenario Narratives </a:t>
            </a:r>
          </a:p>
        </p:txBody>
      </p:sp>
      <p:sp>
        <p:nvSpPr>
          <p:cNvPr id="138243" name="Rectangle 3"/>
          <p:cNvSpPr>
            <a:spLocks noGrp="1" noChangeArrowheads="1"/>
          </p:cNvSpPr>
          <p:nvPr>
            <p:ph idx="1"/>
          </p:nvPr>
        </p:nvSpPr>
        <p:spPr>
          <a:xfrm>
            <a:off x="539750" y="2127250"/>
            <a:ext cx="8064500" cy="3822700"/>
          </a:xfrm>
        </p:spPr>
        <p:txBody>
          <a:bodyPr/>
          <a:lstStyle/>
          <a:p>
            <a:pPr marL="609600" indent="-609600" eaLnBrk="1" hangingPunct="1">
              <a:buFontTx/>
              <a:buAutoNum type="arabicPeriod" startAt="4"/>
            </a:pPr>
            <a:r>
              <a:rPr lang="en-US" sz="2800" smtClean="0"/>
              <a:t>Create a </a:t>
            </a:r>
            <a:r>
              <a:rPr lang="en-US" sz="2800" b="1" smtClean="0"/>
              <a:t>coherent narrative</a:t>
            </a:r>
            <a:r>
              <a:rPr lang="en-US" sz="2800" smtClean="0"/>
              <a:t> using current state, end picture and timeline. Add detail and texture.</a:t>
            </a:r>
          </a:p>
          <a:p>
            <a:pPr marL="609600" indent="-609600" eaLnBrk="1" hangingPunct="1">
              <a:buFontTx/>
              <a:buNone/>
            </a:pPr>
            <a:endParaRPr lang="en-US" sz="2800" smtClean="0"/>
          </a:p>
          <a:p>
            <a:pPr marL="609600" indent="-609600" eaLnBrk="1" hangingPunct="1">
              <a:buFontTx/>
              <a:buAutoNum type="arabicPeriod" startAt="5"/>
            </a:pPr>
            <a:r>
              <a:rPr lang="en-US" sz="2800" smtClean="0"/>
              <a:t>Create a </a:t>
            </a:r>
            <a:r>
              <a:rPr lang="en-US" sz="2800" b="1" smtClean="0"/>
              <a:t>name </a:t>
            </a:r>
            <a:r>
              <a:rPr lang="en-US" sz="2800" smtClean="0"/>
              <a:t>for each scenario that captures the essence of the scenario and differentiates it clearly from others.</a:t>
            </a:r>
            <a:r>
              <a:rPr lang="en-US" smtClean="0"/>
              <a:t>  </a:t>
            </a:r>
          </a:p>
          <a:p>
            <a:pPr marL="609600" indent="-609600" eaLnBrk="1" hangingPunct="1">
              <a:buFontTx/>
              <a:buNone/>
            </a:pPr>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95536" y="274638"/>
            <a:ext cx="8229600" cy="1143000"/>
          </a:xfrm>
        </p:spPr>
        <p:txBody>
          <a:bodyPr/>
          <a:lstStyle/>
          <a:p>
            <a:pPr eaLnBrk="1" hangingPunct="1"/>
            <a:r>
              <a:rPr lang="en-US" sz="3600" dirty="0" smtClean="0"/>
              <a:t>Qualitative trends for indicators</a:t>
            </a:r>
          </a:p>
        </p:txBody>
      </p:sp>
      <p:graphicFrame>
        <p:nvGraphicFramePr>
          <p:cNvPr id="5122" name="Object 3"/>
          <p:cNvGraphicFramePr>
            <a:graphicFrameLocks noChangeAspect="1"/>
          </p:cNvGraphicFramePr>
          <p:nvPr>
            <p:ph idx="1"/>
          </p:nvPr>
        </p:nvGraphicFramePr>
        <p:xfrm>
          <a:off x="2100263" y="2151063"/>
          <a:ext cx="4943475" cy="3424237"/>
        </p:xfrm>
        <a:graphic>
          <a:graphicData uri="http://schemas.openxmlformats.org/presentationml/2006/ole">
            <p:oleObj spid="_x0000_s5122" name="Slide" r:id="rId4" imgW="4942892" imgH="3423928" progId="PowerPoint.Slide.8">
              <p:embed/>
            </p:oleObj>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8016" y="274638"/>
            <a:ext cx="8229600" cy="1143000"/>
          </a:xfrm>
        </p:spPr>
        <p:txBody>
          <a:bodyPr/>
          <a:lstStyle/>
          <a:p>
            <a:pPr eaLnBrk="1" hangingPunct="1"/>
            <a:r>
              <a:rPr lang="en-US" sz="2800" dirty="0" smtClean="0"/>
              <a:t>h) Undertaking the Quantitative Analysis</a:t>
            </a:r>
          </a:p>
        </p:txBody>
      </p:sp>
      <p:sp>
        <p:nvSpPr>
          <p:cNvPr id="139267" name="Rectangle 3"/>
          <p:cNvSpPr>
            <a:spLocks noGrp="1" noChangeArrowheads="1"/>
          </p:cNvSpPr>
          <p:nvPr>
            <p:ph idx="1"/>
          </p:nvPr>
        </p:nvSpPr>
        <p:spPr>
          <a:xfrm>
            <a:off x="539750" y="1916113"/>
            <a:ext cx="8229600" cy="4608512"/>
          </a:xfrm>
        </p:spPr>
        <p:txBody>
          <a:bodyPr/>
          <a:lstStyle/>
          <a:p>
            <a:pPr marL="990600" lvl="1" indent="-533400" eaLnBrk="1" hangingPunct="1">
              <a:buFontTx/>
              <a:buNone/>
            </a:pPr>
            <a:r>
              <a:rPr lang="en-GB" altLang="ja-JP" sz="3200" smtClean="0">
                <a:ea typeface="MS PGothic" pitchFamily="34" charset="-128"/>
              </a:rPr>
              <a:t>Purpose: 	</a:t>
            </a:r>
            <a:r>
              <a:rPr lang="en-US" altLang="ja-JP" smtClean="0">
                <a:ea typeface="MS PGothic" pitchFamily="34" charset="-128"/>
              </a:rPr>
              <a:t>To enhance and elaborate 			the scenario narrative with 			quantitative information.</a:t>
            </a:r>
          </a:p>
          <a:p>
            <a:pPr marL="990600" lvl="1" indent="-533400" eaLnBrk="1" hangingPunct="1">
              <a:buFontTx/>
              <a:buNone/>
            </a:pPr>
            <a:endParaRPr lang="en-GB" altLang="ja-JP" smtClean="0">
              <a:ea typeface="MS PGothic" pitchFamily="34" charset="-128"/>
            </a:endParaRPr>
          </a:p>
          <a:p>
            <a:pPr marL="990600" lvl="1" indent="-533400" eaLnBrk="1" hangingPunct="1">
              <a:buFontTx/>
              <a:buNone/>
            </a:pPr>
            <a:endParaRPr lang="en-GB" altLang="ja-JP" sz="3200" smtClean="0">
              <a:ea typeface="MS PGothic" pitchFamily="34" charset="-128"/>
            </a:endParaRPr>
          </a:p>
          <a:p>
            <a:pPr marL="990600" lvl="1" indent="-533400" eaLnBrk="1" hangingPunct="1">
              <a:buFontTx/>
              <a:buNone/>
            </a:pPr>
            <a:r>
              <a:rPr lang="en-GB" altLang="ja-JP" sz="3200" smtClean="0">
                <a:ea typeface="MS PGothic" pitchFamily="34" charset="-128"/>
              </a:rPr>
              <a:t>Output: 	</a:t>
            </a:r>
            <a:r>
              <a:rPr lang="en-US" altLang="ja-JP" smtClean="0">
                <a:ea typeface="MS PGothic" pitchFamily="34" charset="-128"/>
              </a:rPr>
              <a:t>Specific, scientifically defensible 		quantitative information.</a:t>
            </a:r>
          </a:p>
          <a:p>
            <a:pPr marL="990600" lvl="1" indent="-533400" eaLnBrk="1" hangingPunct="1">
              <a:buFontTx/>
              <a:buNone/>
            </a:pPr>
            <a:r>
              <a:rPr lang="en-GB" altLang="ja-JP" sz="3200" smtClean="0">
                <a:ea typeface="MS PGothic" pitchFamily="34" charset="-128"/>
              </a:rPr>
              <a:t>	</a:t>
            </a:r>
            <a:endParaRPr lang="en-US" altLang="ja-JP" sz="3200" smtClean="0">
              <a:ea typeface="MS PGothic" pitchFamily="34" charset="-128"/>
            </a:endParaRPr>
          </a:p>
        </p:txBody>
      </p:sp>
      <p:pic>
        <p:nvPicPr>
          <p:cNvPr id="139268" name="Picture 8" descr="MCj03519610000[1]"/>
          <p:cNvPicPr>
            <a:picLocks noChangeAspect="1" noChangeArrowheads="1"/>
          </p:cNvPicPr>
          <p:nvPr/>
        </p:nvPicPr>
        <p:blipFill>
          <a:blip r:embed="rId3" cstate="print"/>
          <a:srcRect/>
          <a:stretch>
            <a:fillRect/>
          </a:stretch>
        </p:blipFill>
        <p:spPr bwMode="auto">
          <a:xfrm>
            <a:off x="1403350" y="2636838"/>
            <a:ext cx="887413" cy="1584325"/>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1027"/>
          <p:cNvSpPr>
            <a:spLocks noGrp="1" noChangeArrowheads="1"/>
          </p:cNvSpPr>
          <p:nvPr>
            <p:ph idx="1"/>
          </p:nvPr>
        </p:nvSpPr>
        <p:spPr>
          <a:xfrm>
            <a:off x="395288" y="1557338"/>
            <a:ext cx="8351837" cy="4465637"/>
          </a:xfrm>
        </p:spPr>
        <p:txBody>
          <a:bodyPr/>
          <a:lstStyle/>
          <a:p>
            <a:pPr marL="533400" indent="-533400" eaLnBrk="1" hangingPunct="1">
              <a:spcBef>
                <a:spcPct val="60000"/>
              </a:spcBef>
              <a:buFontTx/>
              <a:buNone/>
            </a:pPr>
            <a:r>
              <a:rPr lang="en-US" altLang="ja-JP" sz="2800" smtClean="0">
                <a:ea typeface="MS PGothic" pitchFamily="34" charset="-128"/>
              </a:rPr>
              <a:t>Steps: </a:t>
            </a:r>
          </a:p>
          <a:p>
            <a:pPr marL="533400" indent="-533400" eaLnBrk="1" hangingPunct="1">
              <a:spcBef>
                <a:spcPct val="60000"/>
              </a:spcBef>
              <a:buFontTx/>
              <a:buAutoNum type="arabicPeriod"/>
            </a:pPr>
            <a:r>
              <a:rPr lang="en-US" altLang="ja-JP" sz="2800" smtClean="0">
                <a:ea typeface="MS PGothic" pitchFamily="34" charset="-128"/>
              </a:rPr>
              <a:t>Determine the approach to be used for quantification (e.g. what models and tools and  how these will be informed by/inform the narratives).</a:t>
            </a:r>
          </a:p>
          <a:p>
            <a:pPr marL="533400" indent="-533400" eaLnBrk="1" hangingPunct="1">
              <a:spcBef>
                <a:spcPct val="30000"/>
              </a:spcBef>
              <a:buFontTx/>
              <a:buAutoNum type="arabicPeriod"/>
            </a:pPr>
            <a:r>
              <a:rPr lang="en-US" altLang="ja-JP" sz="2800" smtClean="0">
                <a:ea typeface="MS PGothic" pitchFamily="34" charset="-128"/>
              </a:rPr>
              <a:t>Assemble the necessary data and relationships.</a:t>
            </a:r>
          </a:p>
          <a:p>
            <a:pPr marL="533400" indent="-533400" eaLnBrk="1" hangingPunct="1">
              <a:spcBef>
                <a:spcPct val="30000"/>
              </a:spcBef>
              <a:buFontTx/>
              <a:buAutoNum type="arabicPeriod"/>
            </a:pPr>
            <a:r>
              <a:rPr lang="en-US" altLang="ja-JP" sz="2800" smtClean="0">
                <a:ea typeface="MS PGothic" pitchFamily="34" charset="-128"/>
              </a:rPr>
              <a:t>Use the tools and models to produce the quantitative estimates.</a:t>
            </a:r>
            <a:endParaRPr lang="en-US" sz="2800" smtClean="0"/>
          </a:p>
        </p:txBody>
      </p:sp>
      <p:sp>
        <p:nvSpPr>
          <p:cNvPr id="5" name="Rectangle 2"/>
          <p:cNvSpPr>
            <a:spLocks noGrp="1" noChangeArrowheads="1"/>
          </p:cNvSpPr>
          <p:nvPr>
            <p:ph type="title"/>
          </p:nvPr>
        </p:nvSpPr>
        <p:spPr>
          <a:xfrm>
            <a:off x="348016" y="274638"/>
            <a:ext cx="8229600" cy="1143000"/>
          </a:xfrm>
        </p:spPr>
        <p:txBody>
          <a:bodyPr/>
          <a:lstStyle/>
          <a:p>
            <a:pPr eaLnBrk="1" hangingPunct="1"/>
            <a:r>
              <a:rPr lang="en-US" sz="2800" dirty="0" smtClean="0"/>
              <a:t>h) Undertaking the Quantitative Analysis</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idx="1"/>
          </p:nvPr>
        </p:nvSpPr>
        <p:spPr>
          <a:xfrm>
            <a:off x="395288" y="1196975"/>
            <a:ext cx="8229600" cy="5184775"/>
          </a:xfrm>
        </p:spPr>
        <p:txBody>
          <a:bodyPr/>
          <a:lstStyle/>
          <a:p>
            <a:pPr eaLnBrk="1" hangingPunct="1">
              <a:buFontTx/>
              <a:buNone/>
            </a:pPr>
            <a:r>
              <a:rPr lang="en-US" sz="2800" smtClean="0"/>
              <a:t>Aim: </a:t>
            </a:r>
          </a:p>
          <a:p>
            <a:pPr eaLnBrk="1" hangingPunct="1">
              <a:buFontTx/>
              <a:buNone/>
            </a:pPr>
            <a:r>
              <a:rPr lang="en-US" sz="2800" smtClean="0"/>
              <a:t>	To numerically express inputs, science-based relationships, assumptions, and results.</a:t>
            </a:r>
          </a:p>
          <a:p>
            <a:pPr eaLnBrk="1" hangingPunct="1">
              <a:lnSpc>
                <a:spcPct val="40000"/>
              </a:lnSpc>
              <a:buFontTx/>
              <a:buNone/>
            </a:pPr>
            <a:endParaRPr lang="en-US" sz="2800" smtClean="0"/>
          </a:p>
          <a:p>
            <a:pPr eaLnBrk="1" hangingPunct="1">
              <a:buFontTx/>
              <a:buNone/>
            </a:pPr>
            <a:r>
              <a:rPr lang="en-US" sz="2800" smtClean="0"/>
              <a:t>Quantitative analysis should use tools that:</a:t>
            </a:r>
          </a:p>
          <a:p>
            <a:pPr eaLnBrk="1" hangingPunct="1"/>
            <a:r>
              <a:rPr lang="en-US" sz="2800" smtClean="0"/>
              <a:t>Can be applied and compared across widely differing scenarios. </a:t>
            </a:r>
            <a:r>
              <a:rPr lang="en-US" sz="2800" i="1" smtClean="0"/>
              <a:t>They should not artificially constrain your scenarios.</a:t>
            </a:r>
          </a:p>
          <a:p>
            <a:pPr eaLnBrk="1" hangingPunct="1">
              <a:lnSpc>
                <a:spcPct val="50000"/>
              </a:lnSpc>
            </a:pPr>
            <a:endParaRPr lang="en-US" sz="2800" smtClean="0"/>
          </a:p>
          <a:p>
            <a:pPr eaLnBrk="1" hangingPunct="1"/>
            <a:r>
              <a:rPr lang="en-US" sz="2800" smtClean="0"/>
              <a:t>Are as simple, transparent, and user-friendly as possible. </a:t>
            </a:r>
            <a:r>
              <a:rPr lang="en-US" sz="2800" i="1" smtClean="0"/>
              <a:t>Can yield clear, useful results.</a:t>
            </a:r>
          </a:p>
        </p:txBody>
      </p:sp>
      <p:sp>
        <p:nvSpPr>
          <p:cNvPr id="4" name="Rectangle 2"/>
          <p:cNvSpPr>
            <a:spLocks noGrp="1" noChangeArrowheads="1"/>
          </p:cNvSpPr>
          <p:nvPr>
            <p:ph type="title"/>
          </p:nvPr>
        </p:nvSpPr>
        <p:spPr>
          <a:xfrm>
            <a:off x="348016" y="274638"/>
            <a:ext cx="8229600" cy="1143000"/>
          </a:xfrm>
        </p:spPr>
        <p:txBody>
          <a:bodyPr/>
          <a:lstStyle/>
          <a:p>
            <a:pPr eaLnBrk="1" hangingPunct="1"/>
            <a:r>
              <a:rPr lang="en-US" sz="2800" dirty="0" smtClean="0"/>
              <a:t>h) Undertaking the Quantitative Analysis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reeform 2"/>
          <p:cNvSpPr>
            <a:spLocks/>
          </p:cNvSpPr>
          <p:nvPr/>
        </p:nvSpPr>
        <p:spPr bwMode="auto">
          <a:xfrm>
            <a:off x="2286000" y="2438400"/>
            <a:ext cx="4875213" cy="950913"/>
          </a:xfrm>
          <a:custGeom>
            <a:avLst/>
            <a:gdLst>
              <a:gd name="T0" fmla="*/ 0 w 2785"/>
              <a:gd name="T1" fmla="*/ 0 h 433"/>
              <a:gd name="T2" fmla="*/ 2147483647 w 2785"/>
              <a:gd name="T3" fmla="*/ 0 h 433"/>
              <a:gd name="T4" fmla="*/ 2147483647 w 2785"/>
              <a:gd name="T5" fmla="*/ 2147483647 h 433"/>
              <a:gd name="T6" fmla="*/ 2147483647 w 2785"/>
              <a:gd name="T7" fmla="*/ 2147483647 h 433"/>
              <a:gd name="T8" fmla="*/ 0 w 2785"/>
              <a:gd name="T9" fmla="*/ 0 h 433"/>
              <a:gd name="T10" fmla="*/ 0 60000 65536"/>
              <a:gd name="T11" fmla="*/ 0 60000 65536"/>
              <a:gd name="T12" fmla="*/ 0 60000 65536"/>
              <a:gd name="T13" fmla="*/ 0 60000 65536"/>
              <a:gd name="T14" fmla="*/ 0 60000 65536"/>
              <a:gd name="T15" fmla="*/ 0 w 2785"/>
              <a:gd name="T16" fmla="*/ 0 h 433"/>
              <a:gd name="T17" fmla="*/ 2785 w 2785"/>
              <a:gd name="T18" fmla="*/ 433 h 433"/>
            </a:gdLst>
            <a:ahLst/>
            <a:cxnLst>
              <a:cxn ang="T10">
                <a:pos x="T0" y="T1"/>
              </a:cxn>
              <a:cxn ang="T11">
                <a:pos x="T2" y="T3"/>
              </a:cxn>
              <a:cxn ang="T12">
                <a:pos x="T4" y="T5"/>
              </a:cxn>
              <a:cxn ang="T13">
                <a:pos x="T6" y="T7"/>
              </a:cxn>
              <a:cxn ang="T14">
                <a:pos x="T8" y="T9"/>
              </a:cxn>
            </a:cxnLst>
            <a:rect l="T15" t="T16" r="T17" b="T18"/>
            <a:pathLst>
              <a:path w="2785" h="433">
                <a:moveTo>
                  <a:pt x="0" y="0"/>
                </a:moveTo>
                <a:lnTo>
                  <a:pt x="2784" y="0"/>
                </a:lnTo>
                <a:lnTo>
                  <a:pt x="2496" y="432"/>
                </a:lnTo>
                <a:lnTo>
                  <a:pt x="288" y="432"/>
                </a:lnTo>
                <a:lnTo>
                  <a:pt x="0" y="0"/>
                </a:lnTo>
              </a:path>
            </a:pathLst>
          </a:custGeom>
          <a:solidFill>
            <a:srgbClr val="FFFF00"/>
          </a:solidFill>
          <a:ln w="12700" cap="rnd">
            <a:solidFill>
              <a:srgbClr val="993300"/>
            </a:solidFill>
            <a:round/>
            <a:headEnd/>
            <a:tailEnd/>
          </a:ln>
        </p:spPr>
        <p:txBody>
          <a:bodyPr/>
          <a:lstStyle/>
          <a:p>
            <a:endParaRPr lang="en-US"/>
          </a:p>
        </p:txBody>
      </p:sp>
      <p:sp>
        <p:nvSpPr>
          <p:cNvPr id="142339" name="Freeform 3"/>
          <p:cNvSpPr>
            <a:spLocks/>
          </p:cNvSpPr>
          <p:nvPr/>
        </p:nvSpPr>
        <p:spPr bwMode="auto">
          <a:xfrm>
            <a:off x="1447800" y="990600"/>
            <a:ext cx="6554788" cy="1498600"/>
          </a:xfrm>
          <a:custGeom>
            <a:avLst/>
            <a:gdLst>
              <a:gd name="T0" fmla="*/ 0 w 3745"/>
              <a:gd name="T1" fmla="*/ 0 h 721"/>
              <a:gd name="T2" fmla="*/ 2147483647 w 3745"/>
              <a:gd name="T3" fmla="*/ 2147483647 h 721"/>
              <a:gd name="T4" fmla="*/ 2147483647 w 3745"/>
              <a:gd name="T5" fmla="*/ 2147483647 h 721"/>
              <a:gd name="T6" fmla="*/ 2147483647 w 3745"/>
              <a:gd name="T7" fmla="*/ 0 h 721"/>
              <a:gd name="T8" fmla="*/ 0 w 3745"/>
              <a:gd name="T9" fmla="*/ 0 h 721"/>
              <a:gd name="T10" fmla="*/ 0 60000 65536"/>
              <a:gd name="T11" fmla="*/ 0 60000 65536"/>
              <a:gd name="T12" fmla="*/ 0 60000 65536"/>
              <a:gd name="T13" fmla="*/ 0 60000 65536"/>
              <a:gd name="T14" fmla="*/ 0 60000 65536"/>
              <a:gd name="T15" fmla="*/ 0 w 3745"/>
              <a:gd name="T16" fmla="*/ 0 h 721"/>
              <a:gd name="T17" fmla="*/ 3745 w 3745"/>
              <a:gd name="T18" fmla="*/ 721 h 721"/>
            </a:gdLst>
            <a:ahLst/>
            <a:cxnLst>
              <a:cxn ang="T10">
                <a:pos x="T0" y="T1"/>
              </a:cxn>
              <a:cxn ang="T11">
                <a:pos x="T2" y="T3"/>
              </a:cxn>
              <a:cxn ang="T12">
                <a:pos x="T4" y="T5"/>
              </a:cxn>
              <a:cxn ang="T13">
                <a:pos x="T6" y="T7"/>
              </a:cxn>
              <a:cxn ang="T14">
                <a:pos x="T8" y="T9"/>
              </a:cxn>
            </a:cxnLst>
            <a:rect l="T15" t="T16" r="T17" b="T18"/>
            <a:pathLst>
              <a:path w="3745" h="721">
                <a:moveTo>
                  <a:pt x="0" y="0"/>
                </a:moveTo>
                <a:lnTo>
                  <a:pt x="480" y="720"/>
                </a:lnTo>
                <a:lnTo>
                  <a:pt x="3264" y="720"/>
                </a:lnTo>
                <a:lnTo>
                  <a:pt x="3744" y="0"/>
                </a:lnTo>
                <a:lnTo>
                  <a:pt x="0" y="0"/>
                </a:lnTo>
              </a:path>
            </a:pathLst>
          </a:custGeom>
          <a:solidFill>
            <a:srgbClr val="FFFF00"/>
          </a:solidFill>
          <a:ln w="12700" cap="rnd">
            <a:solidFill>
              <a:schemeClr val="tx1"/>
            </a:solidFill>
            <a:round/>
            <a:headEnd/>
            <a:tailEnd/>
          </a:ln>
        </p:spPr>
        <p:txBody>
          <a:bodyPr/>
          <a:lstStyle/>
          <a:p>
            <a:endParaRPr lang="en-US"/>
          </a:p>
        </p:txBody>
      </p:sp>
      <p:sp>
        <p:nvSpPr>
          <p:cNvPr id="142340" name="Rectangle 4"/>
          <p:cNvSpPr>
            <a:spLocks noChangeArrowheads="1"/>
          </p:cNvSpPr>
          <p:nvPr/>
        </p:nvSpPr>
        <p:spPr bwMode="auto">
          <a:xfrm>
            <a:off x="4106863" y="1473200"/>
            <a:ext cx="1228725" cy="454025"/>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a:solidFill>
                  <a:schemeClr val="bg2"/>
                </a:solidFill>
                <a:latin typeface="Comic Sans MS" pitchFamily="66" charset="0"/>
              </a:rPr>
              <a:t>Results</a:t>
            </a:r>
          </a:p>
        </p:txBody>
      </p:sp>
      <p:sp>
        <p:nvSpPr>
          <p:cNvPr id="142341" name="Freeform 5"/>
          <p:cNvSpPr>
            <a:spLocks/>
          </p:cNvSpPr>
          <p:nvPr/>
        </p:nvSpPr>
        <p:spPr bwMode="auto">
          <a:xfrm>
            <a:off x="2792413" y="3389313"/>
            <a:ext cx="3865562" cy="1895475"/>
          </a:xfrm>
          <a:custGeom>
            <a:avLst/>
            <a:gdLst>
              <a:gd name="T0" fmla="*/ 0 w 2209"/>
              <a:gd name="T1" fmla="*/ 0 h 913"/>
              <a:gd name="T2" fmla="*/ 2147483647 w 2209"/>
              <a:gd name="T3" fmla="*/ 2147483647 h 913"/>
              <a:gd name="T4" fmla="*/ 2147483647 w 2209"/>
              <a:gd name="T5" fmla="*/ 2147483647 h 913"/>
              <a:gd name="T6" fmla="*/ 2147483647 w 2209"/>
              <a:gd name="T7" fmla="*/ 0 h 913"/>
              <a:gd name="T8" fmla="*/ 0 w 2209"/>
              <a:gd name="T9" fmla="*/ 0 h 913"/>
              <a:gd name="T10" fmla="*/ 0 60000 65536"/>
              <a:gd name="T11" fmla="*/ 0 60000 65536"/>
              <a:gd name="T12" fmla="*/ 0 60000 65536"/>
              <a:gd name="T13" fmla="*/ 0 60000 65536"/>
              <a:gd name="T14" fmla="*/ 0 60000 65536"/>
              <a:gd name="T15" fmla="*/ 0 w 2209"/>
              <a:gd name="T16" fmla="*/ 0 h 913"/>
              <a:gd name="T17" fmla="*/ 2209 w 2209"/>
              <a:gd name="T18" fmla="*/ 913 h 913"/>
            </a:gdLst>
            <a:ahLst/>
            <a:cxnLst>
              <a:cxn ang="T10">
                <a:pos x="T0" y="T1"/>
              </a:cxn>
              <a:cxn ang="T11">
                <a:pos x="T2" y="T3"/>
              </a:cxn>
              <a:cxn ang="T12">
                <a:pos x="T4" y="T5"/>
              </a:cxn>
              <a:cxn ang="T13">
                <a:pos x="T6" y="T7"/>
              </a:cxn>
              <a:cxn ang="T14">
                <a:pos x="T8" y="T9"/>
              </a:cxn>
            </a:cxnLst>
            <a:rect l="T15" t="T16" r="T17" b="T18"/>
            <a:pathLst>
              <a:path w="2209" h="913">
                <a:moveTo>
                  <a:pt x="0" y="0"/>
                </a:moveTo>
                <a:lnTo>
                  <a:pt x="624" y="912"/>
                </a:lnTo>
                <a:lnTo>
                  <a:pt x="1584" y="912"/>
                </a:lnTo>
                <a:lnTo>
                  <a:pt x="2208" y="0"/>
                </a:lnTo>
                <a:lnTo>
                  <a:pt x="0" y="0"/>
                </a:lnTo>
              </a:path>
            </a:pathLst>
          </a:custGeom>
          <a:solidFill>
            <a:srgbClr val="FFFF00"/>
          </a:solidFill>
          <a:ln w="12700" cap="rnd">
            <a:solidFill>
              <a:schemeClr val="tx1"/>
            </a:solidFill>
            <a:round/>
            <a:headEnd/>
            <a:tailEnd/>
          </a:ln>
        </p:spPr>
        <p:txBody>
          <a:bodyPr/>
          <a:lstStyle/>
          <a:p>
            <a:endParaRPr lang="en-US"/>
          </a:p>
        </p:txBody>
      </p:sp>
      <p:sp>
        <p:nvSpPr>
          <p:cNvPr id="142342" name="Rectangle 6"/>
          <p:cNvSpPr>
            <a:spLocks noChangeArrowheads="1"/>
          </p:cNvSpPr>
          <p:nvPr/>
        </p:nvSpPr>
        <p:spPr bwMode="auto">
          <a:xfrm>
            <a:off x="3700463" y="3967163"/>
            <a:ext cx="1955800" cy="454025"/>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a:solidFill>
                  <a:srgbClr val="000000"/>
                </a:solidFill>
                <a:latin typeface="Comic Sans MS" pitchFamily="66" charset="0"/>
              </a:rPr>
              <a:t>Assumptions</a:t>
            </a:r>
          </a:p>
        </p:txBody>
      </p:sp>
      <p:sp>
        <p:nvSpPr>
          <p:cNvPr id="142343" name="Rectangle 7"/>
          <p:cNvSpPr>
            <a:spLocks noChangeArrowheads="1"/>
          </p:cNvSpPr>
          <p:nvPr/>
        </p:nvSpPr>
        <p:spPr bwMode="auto">
          <a:xfrm>
            <a:off x="5568950" y="6407150"/>
            <a:ext cx="984250" cy="454025"/>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a:solidFill>
                  <a:schemeClr val="bg2"/>
                </a:solidFill>
                <a:latin typeface="Comic Sans MS" pitchFamily="66" charset="0"/>
              </a:rPr>
              <a:t>Facts</a:t>
            </a:r>
          </a:p>
        </p:txBody>
      </p:sp>
      <p:sp>
        <p:nvSpPr>
          <p:cNvPr id="142344" name="Freeform 8"/>
          <p:cNvSpPr>
            <a:spLocks/>
          </p:cNvSpPr>
          <p:nvPr/>
        </p:nvSpPr>
        <p:spPr bwMode="auto">
          <a:xfrm>
            <a:off x="3884613" y="5283200"/>
            <a:ext cx="1681162" cy="1000125"/>
          </a:xfrm>
          <a:custGeom>
            <a:avLst/>
            <a:gdLst>
              <a:gd name="T0" fmla="*/ 0 w 961"/>
              <a:gd name="T1" fmla="*/ 0 h 481"/>
              <a:gd name="T2" fmla="*/ 2147483647 w 961"/>
              <a:gd name="T3" fmla="*/ 0 h 481"/>
              <a:gd name="T4" fmla="*/ 2147483647 w 961"/>
              <a:gd name="T5" fmla="*/ 2147483647 h 481"/>
              <a:gd name="T6" fmla="*/ 2147483647 w 961"/>
              <a:gd name="T7" fmla="*/ 2147483647 h 481"/>
              <a:gd name="T8" fmla="*/ 0 w 961"/>
              <a:gd name="T9" fmla="*/ 0 h 481"/>
              <a:gd name="T10" fmla="*/ 0 60000 65536"/>
              <a:gd name="T11" fmla="*/ 0 60000 65536"/>
              <a:gd name="T12" fmla="*/ 0 60000 65536"/>
              <a:gd name="T13" fmla="*/ 0 60000 65536"/>
              <a:gd name="T14" fmla="*/ 0 60000 65536"/>
              <a:gd name="T15" fmla="*/ 0 w 961"/>
              <a:gd name="T16" fmla="*/ 0 h 481"/>
              <a:gd name="T17" fmla="*/ 961 w 961"/>
              <a:gd name="T18" fmla="*/ 481 h 481"/>
            </a:gdLst>
            <a:ahLst/>
            <a:cxnLst>
              <a:cxn ang="T10">
                <a:pos x="T0" y="T1"/>
              </a:cxn>
              <a:cxn ang="T11">
                <a:pos x="T2" y="T3"/>
              </a:cxn>
              <a:cxn ang="T12">
                <a:pos x="T4" y="T5"/>
              </a:cxn>
              <a:cxn ang="T13">
                <a:pos x="T6" y="T7"/>
              </a:cxn>
              <a:cxn ang="T14">
                <a:pos x="T8" y="T9"/>
              </a:cxn>
            </a:cxnLst>
            <a:rect l="T15" t="T16" r="T17" b="T18"/>
            <a:pathLst>
              <a:path w="961" h="481">
                <a:moveTo>
                  <a:pt x="0" y="0"/>
                </a:moveTo>
                <a:lnTo>
                  <a:pt x="960" y="0"/>
                </a:lnTo>
                <a:lnTo>
                  <a:pt x="624" y="480"/>
                </a:lnTo>
                <a:lnTo>
                  <a:pt x="336" y="480"/>
                </a:lnTo>
                <a:lnTo>
                  <a:pt x="0" y="0"/>
                </a:lnTo>
              </a:path>
            </a:pathLst>
          </a:custGeom>
          <a:solidFill>
            <a:srgbClr val="FFFF00"/>
          </a:solidFill>
          <a:ln w="12700" cap="rnd">
            <a:solidFill>
              <a:schemeClr val="tx1"/>
            </a:solidFill>
            <a:round/>
            <a:headEnd/>
            <a:tailEnd/>
          </a:ln>
        </p:spPr>
        <p:txBody>
          <a:bodyPr/>
          <a:lstStyle/>
          <a:p>
            <a:endParaRPr lang="en-US"/>
          </a:p>
        </p:txBody>
      </p:sp>
      <p:sp>
        <p:nvSpPr>
          <p:cNvPr id="142345" name="Freeform 9"/>
          <p:cNvSpPr>
            <a:spLocks/>
          </p:cNvSpPr>
          <p:nvPr/>
        </p:nvSpPr>
        <p:spPr bwMode="auto">
          <a:xfrm>
            <a:off x="4471988" y="6280150"/>
            <a:ext cx="506412" cy="401638"/>
          </a:xfrm>
          <a:custGeom>
            <a:avLst/>
            <a:gdLst>
              <a:gd name="T0" fmla="*/ 0 w 289"/>
              <a:gd name="T1" fmla="*/ 0 h 193"/>
              <a:gd name="T2" fmla="*/ 2147483647 w 289"/>
              <a:gd name="T3" fmla="*/ 0 h 193"/>
              <a:gd name="T4" fmla="*/ 2147483647 w 289"/>
              <a:gd name="T5" fmla="*/ 2147483647 h 193"/>
              <a:gd name="T6" fmla="*/ 0 w 289"/>
              <a:gd name="T7" fmla="*/ 0 h 193"/>
              <a:gd name="T8" fmla="*/ 0 60000 65536"/>
              <a:gd name="T9" fmla="*/ 0 60000 65536"/>
              <a:gd name="T10" fmla="*/ 0 60000 65536"/>
              <a:gd name="T11" fmla="*/ 0 60000 65536"/>
              <a:gd name="T12" fmla="*/ 0 w 289"/>
              <a:gd name="T13" fmla="*/ 0 h 193"/>
              <a:gd name="T14" fmla="*/ 289 w 289"/>
              <a:gd name="T15" fmla="*/ 193 h 193"/>
            </a:gdLst>
            <a:ahLst/>
            <a:cxnLst>
              <a:cxn ang="T8">
                <a:pos x="T0" y="T1"/>
              </a:cxn>
              <a:cxn ang="T9">
                <a:pos x="T2" y="T3"/>
              </a:cxn>
              <a:cxn ang="T10">
                <a:pos x="T4" y="T5"/>
              </a:cxn>
              <a:cxn ang="T11">
                <a:pos x="T6" y="T7"/>
              </a:cxn>
            </a:cxnLst>
            <a:rect l="T12" t="T13" r="T14" b="T15"/>
            <a:pathLst>
              <a:path w="289" h="193">
                <a:moveTo>
                  <a:pt x="0" y="0"/>
                </a:moveTo>
                <a:lnTo>
                  <a:pt x="288" y="0"/>
                </a:lnTo>
                <a:lnTo>
                  <a:pt x="144" y="192"/>
                </a:lnTo>
                <a:lnTo>
                  <a:pt x="0" y="0"/>
                </a:lnTo>
              </a:path>
            </a:pathLst>
          </a:custGeom>
          <a:solidFill>
            <a:srgbClr val="FFFF00"/>
          </a:solidFill>
          <a:ln w="12700" cap="rnd">
            <a:solidFill>
              <a:schemeClr val="tx1"/>
            </a:solidFill>
            <a:round/>
            <a:headEnd/>
            <a:tailEnd/>
          </a:ln>
        </p:spPr>
        <p:txBody>
          <a:bodyPr/>
          <a:lstStyle/>
          <a:p>
            <a:endParaRPr lang="en-US"/>
          </a:p>
        </p:txBody>
      </p:sp>
      <p:sp>
        <p:nvSpPr>
          <p:cNvPr id="142346" name="Rectangle 10"/>
          <p:cNvSpPr>
            <a:spLocks noChangeArrowheads="1"/>
          </p:cNvSpPr>
          <p:nvPr/>
        </p:nvSpPr>
        <p:spPr bwMode="auto">
          <a:xfrm>
            <a:off x="4119563" y="5557838"/>
            <a:ext cx="1214437" cy="454025"/>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a:solidFill>
                  <a:schemeClr val="bg2"/>
                </a:solidFill>
                <a:latin typeface="Comic Sans MS" pitchFamily="66" charset="0"/>
              </a:rPr>
              <a:t>Theory</a:t>
            </a:r>
          </a:p>
        </p:txBody>
      </p:sp>
      <p:sp>
        <p:nvSpPr>
          <p:cNvPr id="142347" name="Line 11"/>
          <p:cNvSpPr>
            <a:spLocks noChangeShapeType="1"/>
          </p:cNvSpPr>
          <p:nvPr/>
        </p:nvSpPr>
        <p:spPr bwMode="auto">
          <a:xfrm flipH="1" flipV="1">
            <a:off x="4938713" y="6478588"/>
            <a:ext cx="623887" cy="203200"/>
          </a:xfrm>
          <a:prstGeom prst="line">
            <a:avLst/>
          </a:prstGeom>
          <a:noFill/>
          <a:ln w="25400">
            <a:solidFill>
              <a:schemeClr val="bg2"/>
            </a:solidFill>
            <a:round/>
            <a:headEnd/>
            <a:tailEnd type="triangle" w="med" len="med"/>
          </a:ln>
        </p:spPr>
        <p:txBody>
          <a:bodyPr wrap="none" anchor="ctr"/>
          <a:lstStyle/>
          <a:p>
            <a:endParaRPr lang="en-US"/>
          </a:p>
        </p:txBody>
      </p:sp>
      <p:sp>
        <p:nvSpPr>
          <p:cNvPr id="128012" name="Rectangle 12"/>
          <p:cNvSpPr>
            <a:spLocks noChangeArrowheads="1"/>
          </p:cNvSpPr>
          <p:nvPr/>
        </p:nvSpPr>
        <p:spPr bwMode="auto">
          <a:xfrm>
            <a:off x="0" y="127000"/>
            <a:ext cx="9144000" cy="762000"/>
          </a:xfrm>
          <a:prstGeom prst="rect">
            <a:avLst/>
          </a:prstGeom>
          <a:noFill/>
          <a:ln w="9525">
            <a:noFill/>
            <a:miter lim="800000"/>
            <a:headEnd/>
            <a:tailEnd/>
          </a:ln>
          <a:effectLst/>
        </p:spPr>
        <p:txBody>
          <a:bodyPr lIns="92075" tIns="46038" rIns="92075" bIns="46038" anchor="ctr"/>
          <a:lstStyle/>
          <a:p>
            <a:pPr algn="ctr" eaLnBrk="0" hangingPunct="0">
              <a:defRPr/>
            </a:pPr>
            <a:r>
              <a:rPr lang="en-US" sz="2800" dirty="0">
                <a:solidFill>
                  <a:schemeClr val="tx2"/>
                </a:solidFill>
              </a:rPr>
              <a:t>h) Undertaking the Quantitative Analysis</a:t>
            </a:r>
            <a:endParaRPr lang="en-US" sz="2800" dirty="0">
              <a:solidFill>
                <a:srgbClr val="FFFFCC"/>
              </a:solidFill>
              <a:effectLst>
                <a:outerShdw blurRad="38100" dist="38100" dir="2700000" algn="tl">
                  <a:srgbClr val="C0C0C0"/>
                </a:outerShdw>
              </a:effectLst>
            </a:endParaRPr>
          </a:p>
          <a:p>
            <a:pPr algn="ctr" eaLnBrk="0" hangingPunct="0">
              <a:defRPr/>
            </a:pPr>
            <a:r>
              <a:rPr lang="en-US" sz="2400" dirty="0"/>
              <a:t>The Standard Approach</a:t>
            </a:r>
          </a:p>
        </p:txBody>
      </p:sp>
      <p:grpSp>
        <p:nvGrpSpPr>
          <p:cNvPr id="2" name="Group 21"/>
          <p:cNvGrpSpPr>
            <a:grpSpLocks/>
          </p:cNvGrpSpPr>
          <p:nvPr/>
        </p:nvGrpSpPr>
        <p:grpSpPr bwMode="auto">
          <a:xfrm>
            <a:off x="228600" y="2362200"/>
            <a:ext cx="6934200" cy="1052513"/>
            <a:chOff x="144" y="1488"/>
            <a:chExt cx="4368" cy="663"/>
          </a:xfrm>
        </p:grpSpPr>
        <p:sp>
          <p:nvSpPr>
            <p:cNvPr id="142351" name="Freeform 22"/>
            <p:cNvSpPr>
              <a:spLocks/>
            </p:cNvSpPr>
            <p:nvPr/>
          </p:nvSpPr>
          <p:spPr bwMode="auto">
            <a:xfrm>
              <a:off x="1441" y="1584"/>
              <a:ext cx="3071" cy="567"/>
            </a:xfrm>
            <a:custGeom>
              <a:avLst/>
              <a:gdLst>
                <a:gd name="T0" fmla="*/ 0 w 2785"/>
                <a:gd name="T1" fmla="*/ 0 h 433"/>
                <a:gd name="T2" fmla="*/ 6086 w 2785"/>
                <a:gd name="T3" fmla="*/ 0 h 433"/>
                <a:gd name="T4" fmla="*/ 5457 w 2785"/>
                <a:gd name="T5" fmla="*/ 3735 h 433"/>
                <a:gd name="T6" fmla="*/ 631 w 2785"/>
                <a:gd name="T7" fmla="*/ 3735 h 433"/>
                <a:gd name="T8" fmla="*/ 0 w 2785"/>
                <a:gd name="T9" fmla="*/ 0 h 433"/>
                <a:gd name="T10" fmla="*/ 0 60000 65536"/>
                <a:gd name="T11" fmla="*/ 0 60000 65536"/>
                <a:gd name="T12" fmla="*/ 0 60000 65536"/>
                <a:gd name="T13" fmla="*/ 0 60000 65536"/>
                <a:gd name="T14" fmla="*/ 0 60000 65536"/>
                <a:gd name="T15" fmla="*/ 0 w 2785"/>
                <a:gd name="T16" fmla="*/ 0 h 433"/>
                <a:gd name="T17" fmla="*/ 2785 w 2785"/>
                <a:gd name="T18" fmla="*/ 433 h 433"/>
              </a:gdLst>
              <a:ahLst/>
              <a:cxnLst>
                <a:cxn ang="T10">
                  <a:pos x="T0" y="T1"/>
                </a:cxn>
                <a:cxn ang="T11">
                  <a:pos x="T2" y="T3"/>
                </a:cxn>
                <a:cxn ang="T12">
                  <a:pos x="T4" y="T5"/>
                </a:cxn>
                <a:cxn ang="T13">
                  <a:pos x="T6" y="T7"/>
                </a:cxn>
                <a:cxn ang="T14">
                  <a:pos x="T8" y="T9"/>
                </a:cxn>
              </a:cxnLst>
              <a:rect l="T15" t="T16" r="T17" b="T18"/>
              <a:pathLst>
                <a:path w="2785" h="433">
                  <a:moveTo>
                    <a:pt x="0" y="0"/>
                  </a:moveTo>
                  <a:lnTo>
                    <a:pt x="2784" y="0"/>
                  </a:lnTo>
                  <a:lnTo>
                    <a:pt x="2496" y="432"/>
                  </a:lnTo>
                  <a:lnTo>
                    <a:pt x="288" y="432"/>
                  </a:lnTo>
                  <a:lnTo>
                    <a:pt x="0" y="0"/>
                  </a:lnTo>
                </a:path>
              </a:pathLst>
            </a:custGeom>
            <a:solidFill>
              <a:schemeClr val="folHlink"/>
            </a:solidFill>
            <a:ln w="127000" cap="rnd">
              <a:solidFill>
                <a:schemeClr val="bg2"/>
              </a:solidFill>
              <a:round/>
              <a:headEnd/>
              <a:tailEnd/>
            </a:ln>
          </p:spPr>
          <p:txBody>
            <a:bodyPr/>
            <a:lstStyle/>
            <a:p>
              <a:endParaRPr lang="en-US"/>
            </a:p>
          </p:txBody>
        </p:sp>
        <p:sp>
          <p:nvSpPr>
            <p:cNvPr id="142352" name="Text Box 23"/>
            <p:cNvSpPr txBox="1">
              <a:spLocks noChangeArrowheads="1"/>
            </p:cNvSpPr>
            <p:nvPr/>
          </p:nvSpPr>
          <p:spPr bwMode="auto">
            <a:xfrm>
              <a:off x="144" y="1488"/>
              <a:ext cx="1104" cy="44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b="1">
                  <a:solidFill>
                    <a:schemeClr val="bg2"/>
                  </a:solidFill>
                  <a:latin typeface="Trebuchet MS" pitchFamily="34" charset="0"/>
                </a:rPr>
                <a:t>mysterious black box</a:t>
              </a:r>
            </a:p>
          </p:txBody>
        </p:sp>
      </p:grpSp>
      <p:sp>
        <p:nvSpPr>
          <p:cNvPr id="142350" name="Rectangle 24"/>
          <p:cNvSpPr>
            <a:spLocks noChangeArrowheads="1"/>
          </p:cNvSpPr>
          <p:nvPr/>
        </p:nvSpPr>
        <p:spPr bwMode="auto">
          <a:xfrm>
            <a:off x="4103688" y="2690813"/>
            <a:ext cx="1192212" cy="454025"/>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a:solidFill>
                  <a:srgbClr val="000000"/>
                </a:solidFill>
                <a:latin typeface="Comic Sans MS" pitchFamily="66" charset="0"/>
              </a:rPr>
              <a:t>Models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reeform 2"/>
          <p:cNvSpPr>
            <a:spLocks/>
          </p:cNvSpPr>
          <p:nvPr/>
        </p:nvSpPr>
        <p:spPr bwMode="auto">
          <a:xfrm>
            <a:off x="1447800" y="990600"/>
            <a:ext cx="6554788" cy="1498600"/>
          </a:xfrm>
          <a:custGeom>
            <a:avLst/>
            <a:gdLst>
              <a:gd name="T0" fmla="*/ 0 w 3745"/>
              <a:gd name="T1" fmla="*/ 0 h 721"/>
              <a:gd name="T2" fmla="*/ 2147483647 w 3745"/>
              <a:gd name="T3" fmla="*/ 2147483647 h 721"/>
              <a:gd name="T4" fmla="*/ 2147483647 w 3745"/>
              <a:gd name="T5" fmla="*/ 2147483647 h 721"/>
              <a:gd name="T6" fmla="*/ 2147483647 w 3745"/>
              <a:gd name="T7" fmla="*/ 0 h 721"/>
              <a:gd name="T8" fmla="*/ 0 w 3745"/>
              <a:gd name="T9" fmla="*/ 0 h 721"/>
              <a:gd name="T10" fmla="*/ 0 60000 65536"/>
              <a:gd name="T11" fmla="*/ 0 60000 65536"/>
              <a:gd name="T12" fmla="*/ 0 60000 65536"/>
              <a:gd name="T13" fmla="*/ 0 60000 65536"/>
              <a:gd name="T14" fmla="*/ 0 60000 65536"/>
              <a:gd name="T15" fmla="*/ 0 w 3745"/>
              <a:gd name="T16" fmla="*/ 0 h 721"/>
              <a:gd name="T17" fmla="*/ 3745 w 3745"/>
              <a:gd name="T18" fmla="*/ 721 h 721"/>
            </a:gdLst>
            <a:ahLst/>
            <a:cxnLst>
              <a:cxn ang="T10">
                <a:pos x="T0" y="T1"/>
              </a:cxn>
              <a:cxn ang="T11">
                <a:pos x="T2" y="T3"/>
              </a:cxn>
              <a:cxn ang="T12">
                <a:pos x="T4" y="T5"/>
              </a:cxn>
              <a:cxn ang="T13">
                <a:pos x="T6" y="T7"/>
              </a:cxn>
              <a:cxn ang="T14">
                <a:pos x="T8" y="T9"/>
              </a:cxn>
            </a:cxnLst>
            <a:rect l="T15" t="T16" r="T17" b="T18"/>
            <a:pathLst>
              <a:path w="3745" h="721">
                <a:moveTo>
                  <a:pt x="0" y="0"/>
                </a:moveTo>
                <a:lnTo>
                  <a:pt x="480" y="720"/>
                </a:lnTo>
                <a:lnTo>
                  <a:pt x="3264" y="720"/>
                </a:lnTo>
                <a:lnTo>
                  <a:pt x="3744" y="0"/>
                </a:lnTo>
                <a:lnTo>
                  <a:pt x="0" y="0"/>
                </a:lnTo>
              </a:path>
            </a:pathLst>
          </a:custGeom>
          <a:solidFill>
            <a:srgbClr val="FFFF00"/>
          </a:solidFill>
          <a:ln w="12700" cap="rnd">
            <a:solidFill>
              <a:schemeClr val="tx1"/>
            </a:solidFill>
            <a:round/>
            <a:headEnd/>
            <a:tailEnd/>
          </a:ln>
        </p:spPr>
        <p:txBody>
          <a:bodyPr/>
          <a:lstStyle/>
          <a:p>
            <a:endParaRPr lang="en-US"/>
          </a:p>
        </p:txBody>
      </p:sp>
      <p:sp>
        <p:nvSpPr>
          <p:cNvPr id="143363" name="Rectangle 3"/>
          <p:cNvSpPr>
            <a:spLocks noChangeArrowheads="1"/>
          </p:cNvSpPr>
          <p:nvPr/>
        </p:nvSpPr>
        <p:spPr bwMode="auto">
          <a:xfrm>
            <a:off x="4106863" y="1473200"/>
            <a:ext cx="1228725" cy="454025"/>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a:solidFill>
                  <a:schemeClr val="bg2"/>
                </a:solidFill>
                <a:latin typeface="Comic Sans MS" pitchFamily="66" charset="0"/>
              </a:rPr>
              <a:t>Results</a:t>
            </a:r>
          </a:p>
        </p:txBody>
      </p:sp>
      <p:sp>
        <p:nvSpPr>
          <p:cNvPr id="143364" name="Freeform 4"/>
          <p:cNvSpPr>
            <a:spLocks/>
          </p:cNvSpPr>
          <p:nvPr/>
        </p:nvSpPr>
        <p:spPr bwMode="auto">
          <a:xfrm>
            <a:off x="2471738" y="2771775"/>
            <a:ext cx="4533900" cy="2511425"/>
          </a:xfrm>
          <a:custGeom>
            <a:avLst/>
            <a:gdLst>
              <a:gd name="T0" fmla="*/ 0 w 2856"/>
              <a:gd name="T1" fmla="*/ 2147483647 h 1582"/>
              <a:gd name="T2" fmla="*/ 2147483647 w 2856"/>
              <a:gd name="T3" fmla="*/ 2147483647 h 1582"/>
              <a:gd name="T4" fmla="*/ 2147483647 w 2856"/>
              <a:gd name="T5" fmla="*/ 2147483647 h 1582"/>
              <a:gd name="T6" fmla="*/ 2147483647 w 2856"/>
              <a:gd name="T7" fmla="*/ 0 h 1582"/>
              <a:gd name="T8" fmla="*/ 0 60000 65536"/>
              <a:gd name="T9" fmla="*/ 0 60000 65536"/>
              <a:gd name="T10" fmla="*/ 0 60000 65536"/>
              <a:gd name="T11" fmla="*/ 0 60000 65536"/>
              <a:gd name="T12" fmla="*/ 0 w 2856"/>
              <a:gd name="T13" fmla="*/ 0 h 1582"/>
              <a:gd name="T14" fmla="*/ 2856 w 2856"/>
              <a:gd name="T15" fmla="*/ 1582 h 1582"/>
            </a:gdLst>
            <a:ahLst/>
            <a:cxnLst>
              <a:cxn ang="T8">
                <a:pos x="T0" y="T1"/>
              </a:cxn>
              <a:cxn ang="T9">
                <a:pos x="T2" y="T3"/>
              </a:cxn>
              <a:cxn ang="T10">
                <a:pos x="T4" y="T5"/>
              </a:cxn>
              <a:cxn ang="T11">
                <a:pos x="T6" y="T7"/>
              </a:cxn>
            </a:cxnLst>
            <a:rect l="T12" t="T13" r="T14" b="T15"/>
            <a:pathLst>
              <a:path w="2856" h="1582">
                <a:moveTo>
                  <a:pt x="0" y="9"/>
                </a:moveTo>
                <a:lnTo>
                  <a:pt x="890" y="1582"/>
                </a:lnTo>
                <a:lnTo>
                  <a:pt x="1948" y="1582"/>
                </a:lnTo>
                <a:lnTo>
                  <a:pt x="2856" y="0"/>
                </a:lnTo>
              </a:path>
            </a:pathLst>
          </a:custGeom>
          <a:solidFill>
            <a:srgbClr val="FFFF00"/>
          </a:solidFill>
          <a:ln w="12700" cap="rnd">
            <a:solidFill>
              <a:schemeClr val="tx1"/>
            </a:solidFill>
            <a:round/>
            <a:headEnd/>
            <a:tailEnd/>
          </a:ln>
        </p:spPr>
        <p:txBody>
          <a:bodyPr/>
          <a:lstStyle/>
          <a:p>
            <a:endParaRPr lang="en-US"/>
          </a:p>
        </p:txBody>
      </p:sp>
      <p:sp>
        <p:nvSpPr>
          <p:cNvPr id="143365" name="Rectangle 5"/>
          <p:cNvSpPr>
            <a:spLocks noChangeArrowheads="1"/>
          </p:cNvSpPr>
          <p:nvPr/>
        </p:nvSpPr>
        <p:spPr bwMode="auto">
          <a:xfrm>
            <a:off x="3700463" y="3967163"/>
            <a:ext cx="1955800" cy="454025"/>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a:solidFill>
                  <a:srgbClr val="000000"/>
                </a:solidFill>
                <a:latin typeface="Comic Sans MS" pitchFamily="66" charset="0"/>
              </a:rPr>
              <a:t>Assumptions</a:t>
            </a:r>
          </a:p>
        </p:txBody>
      </p:sp>
      <p:sp>
        <p:nvSpPr>
          <p:cNvPr id="143366" name="Rectangle 6"/>
          <p:cNvSpPr>
            <a:spLocks noChangeArrowheads="1"/>
          </p:cNvSpPr>
          <p:nvPr/>
        </p:nvSpPr>
        <p:spPr bwMode="auto">
          <a:xfrm>
            <a:off x="5568950" y="6400800"/>
            <a:ext cx="984250" cy="454025"/>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a:solidFill>
                  <a:schemeClr val="bg2"/>
                </a:solidFill>
                <a:latin typeface="Comic Sans MS" pitchFamily="66" charset="0"/>
              </a:rPr>
              <a:t>Facts</a:t>
            </a:r>
          </a:p>
        </p:txBody>
      </p:sp>
      <p:sp>
        <p:nvSpPr>
          <p:cNvPr id="143367" name="Freeform 7"/>
          <p:cNvSpPr>
            <a:spLocks/>
          </p:cNvSpPr>
          <p:nvPr/>
        </p:nvSpPr>
        <p:spPr bwMode="auto">
          <a:xfrm>
            <a:off x="3884613" y="5283200"/>
            <a:ext cx="1681162" cy="1000125"/>
          </a:xfrm>
          <a:custGeom>
            <a:avLst/>
            <a:gdLst>
              <a:gd name="T0" fmla="*/ 0 w 961"/>
              <a:gd name="T1" fmla="*/ 0 h 481"/>
              <a:gd name="T2" fmla="*/ 2147483647 w 961"/>
              <a:gd name="T3" fmla="*/ 0 h 481"/>
              <a:gd name="T4" fmla="*/ 2147483647 w 961"/>
              <a:gd name="T5" fmla="*/ 2147483647 h 481"/>
              <a:gd name="T6" fmla="*/ 2147483647 w 961"/>
              <a:gd name="T7" fmla="*/ 2147483647 h 481"/>
              <a:gd name="T8" fmla="*/ 0 w 961"/>
              <a:gd name="T9" fmla="*/ 0 h 481"/>
              <a:gd name="T10" fmla="*/ 0 60000 65536"/>
              <a:gd name="T11" fmla="*/ 0 60000 65536"/>
              <a:gd name="T12" fmla="*/ 0 60000 65536"/>
              <a:gd name="T13" fmla="*/ 0 60000 65536"/>
              <a:gd name="T14" fmla="*/ 0 60000 65536"/>
              <a:gd name="T15" fmla="*/ 0 w 961"/>
              <a:gd name="T16" fmla="*/ 0 h 481"/>
              <a:gd name="T17" fmla="*/ 961 w 961"/>
              <a:gd name="T18" fmla="*/ 481 h 481"/>
            </a:gdLst>
            <a:ahLst/>
            <a:cxnLst>
              <a:cxn ang="T10">
                <a:pos x="T0" y="T1"/>
              </a:cxn>
              <a:cxn ang="T11">
                <a:pos x="T2" y="T3"/>
              </a:cxn>
              <a:cxn ang="T12">
                <a:pos x="T4" y="T5"/>
              </a:cxn>
              <a:cxn ang="T13">
                <a:pos x="T6" y="T7"/>
              </a:cxn>
              <a:cxn ang="T14">
                <a:pos x="T8" y="T9"/>
              </a:cxn>
            </a:cxnLst>
            <a:rect l="T15" t="T16" r="T17" b="T18"/>
            <a:pathLst>
              <a:path w="961" h="481">
                <a:moveTo>
                  <a:pt x="0" y="0"/>
                </a:moveTo>
                <a:lnTo>
                  <a:pt x="960" y="0"/>
                </a:lnTo>
                <a:lnTo>
                  <a:pt x="624" y="480"/>
                </a:lnTo>
                <a:lnTo>
                  <a:pt x="336" y="480"/>
                </a:lnTo>
                <a:lnTo>
                  <a:pt x="0" y="0"/>
                </a:lnTo>
              </a:path>
            </a:pathLst>
          </a:custGeom>
          <a:solidFill>
            <a:srgbClr val="FFFF00"/>
          </a:solidFill>
          <a:ln w="12700" cap="rnd">
            <a:solidFill>
              <a:schemeClr val="tx1"/>
            </a:solidFill>
            <a:round/>
            <a:headEnd/>
            <a:tailEnd/>
          </a:ln>
        </p:spPr>
        <p:txBody>
          <a:bodyPr/>
          <a:lstStyle/>
          <a:p>
            <a:endParaRPr lang="en-US"/>
          </a:p>
        </p:txBody>
      </p:sp>
      <p:sp>
        <p:nvSpPr>
          <p:cNvPr id="143368" name="Freeform 8"/>
          <p:cNvSpPr>
            <a:spLocks/>
          </p:cNvSpPr>
          <p:nvPr/>
        </p:nvSpPr>
        <p:spPr bwMode="auto">
          <a:xfrm>
            <a:off x="4471988" y="6280150"/>
            <a:ext cx="506412" cy="401638"/>
          </a:xfrm>
          <a:custGeom>
            <a:avLst/>
            <a:gdLst>
              <a:gd name="T0" fmla="*/ 0 w 289"/>
              <a:gd name="T1" fmla="*/ 0 h 193"/>
              <a:gd name="T2" fmla="*/ 2147483647 w 289"/>
              <a:gd name="T3" fmla="*/ 0 h 193"/>
              <a:gd name="T4" fmla="*/ 2147483647 w 289"/>
              <a:gd name="T5" fmla="*/ 2147483647 h 193"/>
              <a:gd name="T6" fmla="*/ 0 w 289"/>
              <a:gd name="T7" fmla="*/ 0 h 193"/>
              <a:gd name="T8" fmla="*/ 0 60000 65536"/>
              <a:gd name="T9" fmla="*/ 0 60000 65536"/>
              <a:gd name="T10" fmla="*/ 0 60000 65536"/>
              <a:gd name="T11" fmla="*/ 0 60000 65536"/>
              <a:gd name="T12" fmla="*/ 0 w 289"/>
              <a:gd name="T13" fmla="*/ 0 h 193"/>
              <a:gd name="T14" fmla="*/ 289 w 289"/>
              <a:gd name="T15" fmla="*/ 193 h 193"/>
            </a:gdLst>
            <a:ahLst/>
            <a:cxnLst>
              <a:cxn ang="T8">
                <a:pos x="T0" y="T1"/>
              </a:cxn>
              <a:cxn ang="T9">
                <a:pos x="T2" y="T3"/>
              </a:cxn>
              <a:cxn ang="T10">
                <a:pos x="T4" y="T5"/>
              </a:cxn>
              <a:cxn ang="T11">
                <a:pos x="T6" y="T7"/>
              </a:cxn>
            </a:cxnLst>
            <a:rect l="T12" t="T13" r="T14" b="T15"/>
            <a:pathLst>
              <a:path w="289" h="193">
                <a:moveTo>
                  <a:pt x="0" y="0"/>
                </a:moveTo>
                <a:lnTo>
                  <a:pt x="288" y="0"/>
                </a:lnTo>
                <a:lnTo>
                  <a:pt x="144" y="192"/>
                </a:lnTo>
                <a:lnTo>
                  <a:pt x="0" y="0"/>
                </a:lnTo>
              </a:path>
            </a:pathLst>
          </a:custGeom>
          <a:solidFill>
            <a:srgbClr val="FFFF00"/>
          </a:solidFill>
          <a:ln w="12700" cap="rnd">
            <a:solidFill>
              <a:schemeClr val="tx1"/>
            </a:solidFill>
            <a:round/>
            <a:headEnd/>
            <a:tailEnd/>
          </a:ln>
        </p:spPr>
        <p:txBody>
          <a:bodyPr/>
          <a:lstStyle/>
          <a:p>
            <a:endParaRPr lang="en-US"/>
          </a:p>
        </p:txBody>
      </p:sp>
      <p:sp>
        <p:nvSpPr>
          <p:cNvPr id="143369" name="Rectangle 9"/>
          <p:cNvSpPr>
            <a:spLocks noChangeArrowheads="1"/>
          </p:cNvSpPr>
          <p:nvPr/>
        </p:nvSpPr>
        <p:spPr bwMode="auto">
          <a:xfrm>
            <a:off x="4119563" y="5557838"/>
            <a:ext cx="1214437" cy="454025"/>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1">
                <a:solidFill>
                  <a:schemeClr val="bg2"/>
                </a:solidFill>
                <a:latin typeface="Comic Sans MS" pitchFamily="66" charset="0"/>
              </a:rPr>
              <a:t>Theory</a:t>
            </a:r>
          </a:p>
        </p:txBody>
      </p:sp>
      <p:sp>
        <p:nvSpPr>
          <p:cNvPr id="143370" name="Line 10"/>
          <p:cNvSpPr>
            <a:spLocks noChangeShapeType="1"/>
          </p:cNvSpPr>
          <p:nvPr/>
        </p:nvSpPr>
        <p:spPr bwMode="auto">
          <a:xfrm flipH="1" flipV="1">
            <a:off x="4938713" y="6478588"/>
            <a:ext cx="627062" cy="203200"/>
          </a:xfrm>
          <a:prstGeom prst="line">
            <a:avLst/>
          </a:prstGeom>
          <a:noFill/>
          <a:ln w="25400">
            <a:solidFill>
              <a:schemeClr val="bg2"/>
            </a:solidFill>
            <a:round/>
            <a:headEnd/>
            <a:tailEnd type="triangle" w="med" len="med"/>
          </a:ln>
        </p:spPr>
        <p:txBody>
          <a:bodyPr wrap="none" anchor="ctr"/>
          <a:lstStyle/>
          <a:p>
            <a:endParaRPr lang="en-US"/>
          </a:p>
        </p:txBody>
      </p:sp>
      <p:sp>
        <p:nvSpPr>
          <p:cNvPr id="143371" name="Freeform 12" descr="Horizontal brick"/>
          <p:cNvSpPr>
            <a:spLocks/>
          </p:cNvSpPr>
          <p:nvPr/>
        </p:nvSpPr>
        <p:spPr bwMode="auto">
          <a:xfrm>
            <a:off x="2287588" y="2489200"/>
            <a:ext cx="4873625" cy="282575"/>
          </a:xfrm>
          <a:custGeom>
            <a:avLst/>
            <a:gdLst>
              <a:gd name="T0" fmla="*/ 0 w 3070"/>
              <a:gd name="T1" fmla="*/ 0 h 178"/>
              <a:gd name="T2" fmla="*/ 2147483647 w 3070"/>
              <a:gd name="T3" fmla="*/ 0 h 178"/>
              <a:gd name="T4" fmla="*/ 2147483647 w 3070"/>
              <a:gd name="T5" fmla="*/ 2147483647 h 178"/>
              <a:gd name="T6" fmla="*/ 2147483647 w 3070"/>
              <a:gd name="T7" fmla="*/ 2147483647 h 178"/>
              <a:gd name="T8" fmla="*/ 0 w 3070"/>
              <a:gd name="T9" fmla="*/ 0 h 178"/>
              <a:gd name="T10" fmla="*/ 0 60000 65536"/>
              <a:gd name="T11" fmla="*/ 0 60000 65536"/>
              <a:gd name="T12" fmla="*/ 0 60000 65536"/>
              <a:gd name="T13" fmla="*/ 0 60000 65536"/>
              <a:gd name="T14" fmla="*/ 0 60000 65536"/>
              <a:gd name="T15" fmla="*/ 0 w 3070"/>
              <a:gd name="T16" fmla="*/ 0 h 178"/>
              <a:gd name="T17" fmla="*/ 3070 w 3070"/>
              <a:gd name="T18" fmla="*/ 178 h 178"/>
            </a:gdLst>
            <a:ahLst/>
            <a:cxnLst>
              <a:cxn ang="T10">
                <a:pos x="T0" y="T1"/>
              </a:cxn>
              <a:cxn ang="T11">
                <a:pos x="T2" y="T3"/>
              </a:cxn>
              <a:cxn ang="T12">
                <a:pos x="T4" y="T5"/>
              </a:cxn>
              <a:cxn ang="T13">
                <a:pos x="T6" y="T7"/>
              </a:cxn>
              <a:cxn ang="T14">
                <a:pos x="T8" y="T9"/>
              </a:cxn>
            </a:cxnLst>
            <a:rect l="T15" t="T16" r="T17" b="T18"/>
            <a:pathLst>
              <a:path w="3070" h="178">
                <a:moveTo>
                  <a:pt x="0" y="0"/>
                </a:moveTo>
                <a:lnTo>
                  <a:pt x="3070" y="0"/>
                </a:lnTo>
                <a:lnTo>
                  <a:pt x="2972" y="178"/>
                </a:lnTo>
                <a:lnTo>
                  <a:pt x="110" y="178"/>
                </a:lnTo>
                <a:lnTo>
                  <a:pt x="0" y="0"/>
                </a:lnTo>
              </a:path>
            </a:pathLst>
          </a:custGeom>
          <a:noFill/>
          <a:ln w="12700" cap="rnd">
            <a:solidFill>
              <a:srgbClr val="993300"/>
            </a:solidFill>
            <a:round/>
            <a:headEnd/>
            <a:tailEnd/>
          </a:ln>
        </p:spPr>
        <p:txBody>
          <a:bodyPr/>
          <a:lstStyle/>
          <a:p>
            <a:endParaRPr lang="en-US"/>
          </a:p>
        </p:txBody>
      </p:sp>
      <p:sp>
        <p:nvSpPr>
          <p:cNvPr id="143372" name="Rectangle 13"/>
          <p:cNvSpPr>
            <a:spLocks noChangeArrowheads="1"/>
          </p:cNvSpPr>
          <p:nvPr/>
        </p:nvSpPr>
        <p:spPr bwMode="auto">
          <a:xfrm>
            <a:off x="4191000" y="2417763"/>
            <a:ext cx="1192213" cy="454025"/>
          </a:xfrm>
          <a:prstGeom prst="rect">
            <a:avLst/>
          </a:prstGeom>
          <a:noFill/>
          <a:ln w="12700">
            <a:noFill/>
            <a:miter lim="800000"/>
            <a:headEnd/>
            <a:tailEnd/>
          </a:ln>
        </p:spPr>
        <p:txBody>
          <a:bodyPr lIns="90488" tIns="44450" rIns="90488" bIns="44450">
            <a:spAutoFit/>
          </a:bodyPr>
          <a:lstStyle/>
          <a:p>
            <a:pPr defTabSz="762000" eaLnBrk="0" hangingPunct="0"/>
            <a:r>
              <a:rPr lang="en-GB" sz="2400" b="1">
                <a:solidFill>
                  <a:srgbClr val="000000"/>
                </a:solidFill>
                <a:latin typeface="Comic Sans MS" pitchFamily="66" charset="0"/>
              </a:rPr>
              <a:t>Models</a:t>
            </a:r>
          </a:p>
        </p:txBody>
      </p:sp>
      <p:sp>
        <p:nvSpPr>
          <p:cNvPr id="130062" name="Text Box 14"/>
          <p:cNvSpPr txBox="1">
            <a:spLocks noChangeArrowheads="1"/>
          </p:cNvSpPr>
          <p:nvPr/>
        </p:nvSpPr>
        <p:spPr bwMode="auto">
          <a:xfrm>
            <a:off x="0" y="2422525"/>
            <a:ext cx="2471738" cy="1006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b="1">
                <a:solidFill>
                  <a:schemeClr val="bg2"/>
                </a:solidFill>
                <a:latin typeface="Trebuchet MS" pitchFamily="34" charset="0"/>
              </a:rPr>
              <a:t>More flexible, more transparent, but “thinner.”</a:t>
            </a:r>
          </a:p>
        </p:txBody>
      </p:sp>
      <p:sp>
        <p:nvSpPr>
          <p:cNvPr id="130063" name="Rectangle 15"/>
          <p:cNvSpPr>
            <a:spLocks noChangeArrowheads="1"/>
          </p:cNvSpPr>
          <p:nvPr/>
        </p:nvSpPr>
        <p:spPr bwMode="auto">
          <a:xfrm>
            <a:off x="0" y="127000"/>
            <a:ext cx="9144000" cy="762000"/>
          </a:xfrm>
          <a:prstGeom prst="rect">
            <a:avLst/>
          </a:prstGeom>
          <a:noFill/>
          <a:ln w="9525">
            <a:noFill/>
            <a:miter lim="800000"/>
            <a:headEnd/>
            <a:tailEnd/>
          </a:ln>
          <a:effectLst/>
        </p:spPr>
        <p:txBody>
          <a:bodyPr lIns="92075" tIns="46038" rIns="92075" bIns="46038" anchor="ctr"/>
          <a:lstStyle/>
          <a:p>
            <a:pPr algn="ctr" eaLnBrk="0" hangingPunct="0">
              <a:defRPr/>
            </a:pPr>
            <a:r>
              <a:rPr lang="en-US" sz="2800" dirty="0">
                <a:solidFill>
                  <a:schemeClr val="tx2"/>
                </a:solidFill>
              </a:rPr>
              <a:t>h) Undertaking the Quantitative Analysis</a:t>
            </a:r>
            <a:endParaRPr lang="en-US" sz="2800" dirty="0">
              <a:solidFill>
                <a:srgbClr val="FFFFCC"/>
              </a:solidFill>
              <a:effectLst>
                <a:outerShdw blurRad="38100" dist="38100" dir="2700000" algn="tl">
                  <a:srgbClr val="C0C0C0"/>
                </a:outerShdw>
              </a:effectLst>
            </a:endParaRPr>
          </a:p>
          <a:p>
            <a:pPr algn="ctr" eaLnBrk="0" hangingPunct="0">
              <a:defRPr/>
            </a:pPr>
            <a:r>
              <a:rPr lang="en-US" sz="2400" dirty="0"/>
              <a:t>An Alternative Approach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0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2"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ChangeArrowheads="1"/>
          </p:cNvSpPr>
          <p:nvPr/>
        </p:nvSpPr>
        <p:spPr bwMode="auto">
          <a:xfrm>
            <a:off x="0" y="0"/>
            <a:ext cx="9144000" cy="1125538"/>
          </a:xfrm>
          <a:prstGeom prst="rect">
            <a:avLst/>
          </a:prstGeom>
          <a:noFill/>
          <a:ln w="9525">
            <a:noFill/>
            <a:miter lim="800000"/>
            <a:headEnd/>
            <a:tailEnd/>
          </a:ln>
        </p:spPr>
        <p:txBody>
          <a:bodyPr wrap="none" anchor="ctr"/>
          <a:lstStyle/>
          <a:p>
            <a:endParaRPr lang="en-US"/>
          </a:p>
        </p:txBody>
      </p:sp>
      <p:pic>
        <p:nvPicPr>
          <p:cNvPr id="144387" name="Picture 2"/>
          <p:cNvPicPr>
            <a:picLocks noChangeAspect="1" noChangeArrowheads="1"/>
          </p:cNvPicPr>
          <p:nvPr/>
        </p:nvPicPr>
        <p:blipFill>
          <a:blip r:embed="rId3" cstate="print"/>
          <a:srcRect/>
          <a:stretch>
            <a:fillRect/>
          </a:stretch>
        </p:blipFill>
        <p:spPr bwMode="auto">
          <a:xfrm>
            <a:off x="603316" y="982639"/>
            <a:ext cx="7556216" cy="5858207"/>
          </a:xfrm>
          <a:prstGeom prst="rect">
            <a:avLst/>
          </a:prstGeom>
          <a:noFill/>
          <a:ln w="12700">
            <a:noFill/>
            <a:miter lim="800000"/>
            <a:headEnd type="none" w="sm" len="sm"/>
            <a:tailEnd type="none" w="sm" len="sm"/>
          </a:ln>
        </p:spPr>
      </p:pic>
      <p:sp>
        <p:nvSpPr>
          <p:cNvPr id="144388" name="Rectangle 3"/>
          <p:cNvSpPr>
            <a:spLocks noChangeArrowheads="1"/>
          </p:cNvSpPr>
          <p:nvPr/>
        </p:nvSpPr>
        <p:spPr bwMode="auto">
          <a:xfrm>
            <a:off x="-34925" y="-26988"/>
            <a:ext cx="9144000" cy="762001"/>
          </a:xfrm>
          <a:prstGeom prst="rect">
            <a:avLst/>
          </a:prstGeom>
          <a:noFill/>
          <a:ln w="9525">
            <a:noFill/>
            <a:miter lim="800000"/>
            <a:headEnd/>
            <a:tailEnd/>
          </a:ln>
        </p:spPr>
        <p:txBody>
          <a:bodyPr lIns="92075" tIns="46038" rIns="92075" bIns="46038" anchor="ctr"/>
          <a:lstStyle/>
          <a:p>
            <a:pPr algn="ctr" eaLnBrk="0" hangingPunct="0"/>
            <a:r>
              <a:rPr lang="en-US" sz="2400" dirty="0"/>
              <a:t>Scenario Indicators Compared Quantitatively</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07072" y="83566"/>
            <a:ext cx="8229600" cy="1143000"/>
          </a:xfrm>
        </p:spPr>
        <p:txBody>
          <a:bodyPr/>
          <a:lstStyle/>
          <a:p>
            <a:pPr eaLnBrk="1" hangingPunct="1"/>
            <a:r>
              <a:rPr lang="en-US" sz="2800" dirty="0" smtClean="0"/>
              <a:t>h) Undertaking the Quantitative Analysis</a:t>
            </a:r>
            <a:r>
              <a:rPr lang="en-US" sz="2800" dirty="0" smtClean="0">
                <a:solidFill>
                  <a:schemeClr val="tx1"/>
                </a:solidFill>
              </a:rPr>
              <a:t/>
            </a:r>
            <a:br>
              <a:rPr lang="en-US" sz="2800" dirty="0" smtClean="0">
                <a:solidFill>
                  <a:schemeClr val="tx1"/>
                </a:solidFill>
              </a:rPr>
            </a:br>
            <a:r>
              <a:rPr lang="en-US" sz="2400" dirty="0" smtClean="0">
                <a:solidFill>
                  <a:schemeClr val="tx1"/>
                </a:solidFill>
              </a:rPr>
              <a:t>Example </a:t>
            </a:r>
            <a:r>
              <a:rPr lang="en-US" sz="2400" dirty="0" smtClean="0"/>
              <a:t>Tools</a:t>
            </a:r>
          </a:p>
        </p:txBody>
      </p:sp>
      <p:sp>
        <p:nvSpPr>
          <p:cNvPr id="145411" name="Rectangle 3"/>
          <p:cNvSpPr>
            <a:spLocks noGrp="1" noChangeArrowheads="1"/>
          </p:cNvSpPr>
          <p:nvPr>
            <p:ph idx="1"/>
          </p:nvPr>
        </p:nvSpPr>
        <p:spPr>
          <a:xfrm>
            <a:off x="2378075" y="2211388"/>
            <a:ext cx="6035675" cy="3670300"/>
          </a:xfrm>
        </p:spPr>
        <p:txBody>
          <a:bodyPr/>
          <a:lstStyle/>
          <a:p>
            <a:pPr eaLnBrk="1" hangingPunct="1">
              <a:lnSpc>
                <a:spcPct val="90000"/>
              </a:lnSpc>
              <a:buFontTx/>
              <a:buNone/>
            </a:pPr>
            <a:r>
              <a:rPr lang="en-US" sz="2400" dirty="0" smtClean="0"/>
              <a:t>MAGICC/SCENGEN </a:t>
            </a:r>
            <a:r>
              <a:rPr lang="en-US" sz="1200" dirty="0" smtClean="0">
                <a:solidFill>
                  <a:srgbClr val="008000"/>
                </a:solidFill>
                <a:hlinkClick r:id="rId3"/>
              </a:rPr>
              <a:t>http://www.cgd.ucar.edu/cas/wigley/magicc/</a:t>
            </a:r>
            <a:r>
              <a:rPr lang="en-US" sz="1200" dirty="0" smtClean="0">
                <a:solidFill>
                  <a:srgbClr val="008000"/>
                </a:solidFill>
              </a:rPr>
              <a:t> </a:t>
            </a:r>
            <a:endParaRPr lang="en-US" sz="2400" dirty="0" smtClean="0"/>
          </a:p>
          <a:p>
            <a:pPr eaLnBrk="1" hangingPunct="1">
              <a:lnSpc>
                <a:spcPct val="90000"/>
              </a:lnSpc>
              <a:buFontTx/>
              <a:buNone/>
            </a:pPr>
            <a:r>
              <a:rPr lang="en-US" sz="2400" dirty="0" smtClean="0"/>
              <a:t>WEAP </a:t>
            </a:r>
            <a:r>
              <a:rPr lang="en-US" sz="1200" dirty="0" smtClean="0">
                <a:solidFill>
                  <a:srgbClr val="008000"/>
                </a:solidFill>
                <a:hlinkClick r:id="rId4"/>
              </a:rPr>
              <a:t>http://www.weap21.org/</a:t>
            </a:r>
            <a:r>
              <a:rPr lang="en-US" sz="1200" dirty="0" smtClean="0">
                <a:solidFill>
                  <a:srgbClr val="008000"/>
                </a:solidFill>
              </a:rPr>
              <a:t> </a:t>
            </a:r>
            <a:endParaRPr lang="en-US" sz="2400" dirty="0" smtClean="0"/>
          </a:p>
          <a:p>
            <a:pPr eaLnBrk="1" hangingPunct="1">
              <a:lnSpc>
                <a:spcPct val="90000"/>
              </a:lnSpc>
              <a:buFontTx/>
              <a:buNone/>
            </a:pPr>
            <a:r>
              <a:rPr lang="en-US" sz="2400" dirty="0" smtClean="0"/>
              <a:t>LEAP </a:t>
            </a:r>
            <a:r>
              <a:rPr lang="en-US" sz="1200" dirty="0" smtClean="0">
                <a:solidFill>
                  <a:srgbClr val="008000"/>
                </a:solidFill>
                <a:hlinkClick r:id="rId5"/>
              </a:rPr>
              <a:t>http://forums.seib.org/leap/</a:t>
            </a:r>
            <a:endParaRPr lang="en-US" sz="2400" dirty="0" smtClean="0"/>
          </a:p>
          <a:p>
            <a:pPr eaLnBrk="1" hangingPunct="1">
              <a:lnSpc>
                <a:spcPct val="90000"/>
              </a:lnSpc>
              <a:buFontTx/>
              <a:buNone/>
            </a:pPr>
            <a:r>
              <a:rPr lang="en-US" sz="2400" dirty="0" smtClean="0"/>
              <a:t>IMPACT </a:t>
            </a:r>
            <a:r>
              <a:rPr lang="en-US" sz="1200" dirty="0" smtClean="0">
                <a:solidFill>
                  <a:srgbClr val="008000"/>
                </a:solidFill>
                <a:hlinkClick r:id="rId6"/>
              </a:rPr>
              <a:t>http://www.ifpri.org/themes/impact.htm</a:t>
            </a:r>
            <a:r>
              <a:rPr lang="en-US" sz="2400" dirty="0" smtClean="0"/>
              <a:t> </a:t>
            </a:r>
          </a:p>
          <a:p>
            <a:pPr eaLnBrk="1" hangingPunct="1">
              <a:lnSpc>
                <a:spcPct val="90000"/>
              </a:lnSpc>
              <a:buFontTx/>
              <a:buNone/>
            </a:pPr>
            <a:r>
              <a:rPr lang="en-US" sz="2400" dirty="0" smtClean="0"/>
              <a:t>IMAGE </a:t>
            </a:r>
            <a:r>
              <a:rPr lang="en-US" sz="1200" dirty="0" smtClean="0">
                <a:solidFill>
                  <a:srgbClr val="008000"/>
                </a:solidFill>
                <a:hlinkClick r:id="rId7"/>
              </a:rPr>
              <a:t>http://www.ciesin.org/datasets/rivm/image2.0-home.html</a:t>
            </a:r>
            <a:endParaRPr lang="en-US" sz="2400" dirty="0" smtClean="0"/>
          </a:p>
          <a:p>
            <a:pPr eaLnBrk="1" hangingPunct="1">
              <a:lnSpc>
                <a:spcPct val="90000"/>
              </a:lnSpc>
              <a:buFontTx/>
              <a:buNone/>
            </a:pPr>
            <a:r>
              <a:rPr lang="en-US" sz="2400" dirty="0" smtClean="0"/>
              <a:t>QUEST </a:t>
            </a:r>
            <a:r>
              <a:rPr lang="en-US" sz="1200" dirty="0" smtClean="0">
                <a:hlinkClick r:id="rId8"/>
              </a:rPr>
              <a:t>http://www.envisiontools.com</a:t>
            </a:r>
            <a:r>
              <a:rPr lang="en-US" sz="1200" dirty="0" smtClean="0"/>
              <a:t>   </a:t>
            </a:r>
            <a:r>
              <a:rPr lang="en-US" sz="1200" dirty="0" smtClean="0">
                <a:solidFill>
                  <a:srgbClr val="008000"/>
                </a:solidFill>
                <a:hlinkClick r:id="rId9"/>
              </a:rPr>
              <a:t>http://www.basinfutures.net/</a:t>
            </a:r>
            <a:endParaRPr lang="en-US" sz="2400" dirty="0" smtClean="0"/>
          </a:p>
          <a:p>
            <a:pPr eaLnBrk="1" hangingPunct="1">
              <a:lnSpc>
                <a:spcPct val="90000"/>
              </a:lnSpc>
              <a:buFontTx/>
              <a:buNone/>
            </a:pPr>
            <a:r>
              <a:rPr lang="en-US" sz="2400" dirty="0" smtClean="0"/>
              <a:t>IFs </a:t>
            </a:r>
            <a:r>
              <a:rPr lang="en-US" sz="1200" dirty="0" smtClean="0">
                <a:solidFill>
                  <a:srgbClr val="008000"/>
                </a:solidFill>
                <a:hlinkClick r:id="rId10"/>
              </a:rPr>
              <a:t>http://www.du.edu/~bhughes/ifs.html</a:t>
            </a:r>
            <a:r>
              <a:rPr lang="en-US" sz="1200" dirty="0" smtClean="0">
                <a:solidFill>
                  <a:srgbClr val="008000"/>
                </a:solidFill>
              </a:rPr>
              <a:t> </a:t>
            </a:r>
            <a:endParaRPr lang="en-US" sz="2400" dirty="0" smtClean="0"/>
          </a:p>
          <a:p>
            <a:pPr eaLnBrk="1" hangingPunct="1">
              <a:lnSpc>
                <a:spcPct val="90000"/>
              </a:lnSpc>
              <a:buFontTx/>
              <a:buNone/>
            </a:pPr>
            <a:r>
              <a:rPr lang="en-US" sz="2400" dirty="0" smtClean="0"/>
              <a:t>IPAT-S </a:t>
            </a:r>
            <a:r>
              <a:rPr lang="en-US" sz="1200" dirty="0" smtClean="0">
                <a:solidFill>
                  <a:srgbClr val="008000"/>
                </a:solidFill>
                <a:hlinkClick r:id="rId11"/>
              </a:rPr>
              <a:t>http://ipat-s.kb-creative.net/</a:t>
            </a:r>
            <a:endParaRPr lang="en-US" sz="2400" dirty="0" smtClean="0"/>
          </a:p>
          <a:p>
            <a:pPr eaLnBrk="1" hangingPunct="1">
              <a:lnSpc>
                <a:spcPct val="90000"/>
              </a:lnSpc>
              <a:buFontTx/>
              <a:buNone/>
            </a:pPr>
            <a:r>
              <a:rPr lang="en-US" sz="2400" dirty="0" smtClean="0"/>
              <a:t>Polestar </a:t>
            </a:r>
            <a:r>
              <a:rPr lang="en-US" sz="1200" dirty="0" smtClean="0">
                <a:solidFill>
                  <a:srgbClr val="008000"/>
                </a:solidFill>
                <a:hlinkClick r:id="rId12"/>
              </a:rPr>
              <a:t>http://www.seib.org/polestar/</a:t>
            </a:r>
            <a:endParaRPr lang="en-US" sz="1200" dirty="0" smtClean="0">
              <a:solidFill>
                <a:srgbClr val="008000"/>
              </a:solidFill>
            </a:endParaRPr>
          </a:p>
          <a:p>
            <a:pPr eaLnBrk="1" hangingPunct="1">
              <a:lnSpc>
                <a:spcPct val="90000"/>
              </a:lnSpc>
              <a:buFontTx/>
              <a:buNone/>
            </a:pPr>
            <a:r>
              <a:rPr lang="en-US" sz="2400" dirty="0" smtClean="0"/>
              <a:t>Stella, </a:t>
            </a:r>
            <a:r>
              <a:rPr lang="en-US" sz="2400" dirty="0" err="1" smtClean="0"/>
              <a:t>Vensim</a:t>
            </a:r>
            <a:r>
              <a:rPr lang="en-US" sz="2400" dirty="0" smtClean="0"/>
              <a:t>, GAMS, </a:t>
            </a:r>
            <a:r>
              <a:rPr lang="en-US" sz="2400" dirty="0" err="1" smtClean="0"/>
              <a:t>Matlab</a:t>
            </a:r>
            <a:r>
              <a:rPr lang="en-US" sz="2400" dirty="0" smtClean="0"/>
              <a:t>, Excel, </a:t>
            </a:r>
            <a:r>
              <a:rPr lang="en-US" sz="1400" dirty="0" smtClean="0"/>
              <a:t>etc., etc., etc.</a:t>
            </a:r>
            <a:endParaRPr lang="en-US" sz="500" dirty="0" smtClean="0">
              <a:solidFill>
                <a:srgbClr val="008000"/>
              </a:solidFill>
            </a:endParaRPr>
          </a:p>
          <a:p>
            <a:pPr eaLnBrk="1" hangingPunct="1">
              <a:lnSpc>
                <a:spcPct val="90000"/>
              </a:lnSpc>
            </a:pPr>
            <a:endParaRPr lang="en-US" sz="1200" dirty="0" smtClean="0">
              <a:solidFill>
                <a:srgbClr val="008000"/>
              </a:solidFill>
            </a:endParaRPr>
          </a:p>
        </p:txBody>
      </p:sp>
      <p:sp>
        <p:nvSpPr>
          <p:cNvPr id="145412" name="AutoShape 4"/>
          <p:cNvSpPr>
            <a:spLocks noChangeArrowheads="1"/>
          </p:cNvSpPr>
          <p:nvPr/>
        </p:nvSpPr>
        <p:spPr bwMode="auto">
          <a:xfrm>
            <a:off x="1012825" y="1874288"/>
            <a:ext cx="533400" cy="4114800"/>
          </a:xfrm>
          <a:prstGeom prst="upDownArrow">
            <a:avLst>
              <a:gd name="adj1" fmla="val 50000"/>
              <a:gd name="adj2" fmla="val 154286"/>
            </a:avLst>
          </a:prstGeom>
          <a:solidFill>
            <a:schemeClr val="accent1"/>
          </a:solidFill>
          <a:ln w="9525">
            <a:solidFill>
              <a:schemeClr val="tx1"/>
            </a:solidFill>
            <a:miter lim="800000"/>
            <a:headEnd/>
            <a:tailEnd/>
          </a:ln>
        </p:spPr>
        <p:txBody>
          <a:bodyPr wrap="none" anchor="ctr"/>
          <a:lstStyle/>
          <a:p>
            <a:endParaRPr lang="en-US"/>
          </a:p>
        </p:txBody>
      </p:sp>
      <p:sp>
        <p:nvSpPr>
          <p:cNvPr id="145413" name="Text Box 5"/>
          <p:cNvSpPr txBox="1">
            <a:spLocks noChangeArrowheads="1"/>
          </p:cNvSpPr>
          <p:nvPr/>
        </p:nvSpPr>
        <p:spPr bwMode="auto">
          <a:xfrm>
            <a:off x="174625" y="1319280"/>
            <a:ext cx="2286000" cy="519113"/>
          </a:xfrm>
          <a:prstGeom prst="rect">
            <a:avLst/>
          </a:prstGeom>
          <a:noFill/>
          <a:ln w="9525">
            <a:noFill/>
            <a:miter lim="800000"/>
            <a:headEnd/>
            <a:tailEnd/>
          </a:ln>
        </p:spPr>
        <p:txBody>
          <a:bodyPr>
            <a:spAutoFit/>
          </a:bodyPr>
          <a:lstStyle/>
          <a:p>
            <a:pPr>
              <a:spcBef>
                <a:spcPct val="50000"/>
              </a:spcBef>
            </a:pPr>
            <a:r>
              <a:rPr lang="en-US" sz="2800" b="1" dirty="0">
                <a:solidFill>
                  <a:srgbClr val="008000"/>
                </a:solidFill>
                <a:latin typeface="Times New Roman" pitchFamily="18" charset="0"/>
              </a:rPr>
              <a:t>more specific</a:t>
            </a:r>
          </a:p>
        </p:txBody>
      </p:sp>
      <p:sp>
        <p:nvSpPr>
          <p:cNvPr id="145414" name="Text Box 6"/>
          <p:cNvSpPr txBox="1">
            <a:spLocks noChangeArrowheads="1"/>
          </p:cNvSpPr>
          <p:nvPr/>
        </p:nvSpPr>
        <p:spPr bwMode="auto">
          <a:xfrm>
            <a:off x="250825" y="6057968"/>
            <a:ext cx="2209800" cy="519112"/>
          </a:xfrm>
          <a:prstGeom prst="rect">
            <a:avLst/>
          </a:prstGeom>
          <a:noFill/>
          <a:ln w="9525">
            <a:noFill/>
            <a:miter lim="800000"/>
            <a:headEnd/>
            <a:tailEnd/>
          </a:ln>
        </p:spPr>
        <p:txBody>
          <a:bodyPr>
            <a:spAutoFit/>
          </a:bodyPr>
          <a:lstStyle/>
          <a:p>
            <a:pPr>
              <a:spcBef>
                <a:spcPct val="50000"/>
              </a:spcBef>
            </a:pPr>
            <a:r>
              <a:rPr lang="en-US" sz="2800" b="1" dirty="0">
                <a:solidFill>
                  <a:srgbClr val="008000"/>
                </a:solidFill>
                <a:latin typeface="Times New Roman" pitchFamily="18" charset="0"/>
              </a:rPr>
              <a:t>more generic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96536" y="132402"/>
            <a:ext cx="6373505" cy="1143000"/>
          </a:xfrm>
        </p:spPr>
        <p:txBody>
          <a:bodyPr/>
          <a:lstStyle/>
          <a:p>
            <a:pPr eaLnBrk="1" hangingPunct="1"/>
            <a:r>
              <a:rPr lang="en-US" sz="2800" dirty="0" smtClean="0"/>
              <a:t>Predictions about the Future Rarely Come True!</a:t>
            </a:r>
          </a:p>
        </p:txBody>
      </p:sp>
      <p:pic>
        <p:nvPicPr>
          <p:cNvPr id="21507" name="Picture 3"/>
          <p:cNvPicPr>
            <a:picLocks noChangeAspect="1" noChangeArrowheads="1"/>
          </p:cNvPicPr>
          <p:nvPr/>
        </p:nvPicPr>
        <p:blipFill>
          <a:blip r:embed="rId3" cstate="print"/>
          <a:srcRect/>
          <a:stretch>
            <a:fillRect/>
          </a:stretch>
        </p:blipFill>
        <p:spPr bwMode="auto">
          <a:xfrm>
            <a:off x="990600" y="1466140"/>
            <a:ext cx="7088875" cy="5030194"/>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sz="3200" smtClean="0"/>
              <a:t>i) Exploring Policies</a:t>
            </a:r>
          </a:p>
        </p:txBody>
      </p:sp>
      <p:sp>
        <p:nvSpPr>
          <p:cNvPr id="228355" name="Rectangle 3"/>
          <p:cNvSpPr>
            <a:spLocks noGrp="1" noChangeArrowheads="1"/>
          </p:cNvSpPr>
          <p:nvPr>
            <p:ph idx="1"/>
          </p:nvPr>
        </p:nvSpPr>
        <p:spPr>
          <a:xfrm>
            <a:off x="539750" y="1557338"/>
            <a:ext cx="8229600" cy="4608512"/>
          </a:xfrm>
        </p:spPr>
        <p:txBody>
          <a:bodyPr/>
          <a:lstStyle/>
          <a:p>
            <a:pPr marL="1371600" lvl="1" indent="-914400" eaLnBrk="1" hangingPunct="1">
              <a:lnSpc>
                <a:spcPct val="90000"/>
              </a:lnSpc>
              <a:buFontTx/>
              <a:buNone/>
              <a:defRPr/>
            </a:pPr>
            <a:r>
              <a:rPr lang="en-GB" altLang="ja-JP" sz="3200" dirty="0" smtClean="0">
                <a:ea typeface="ＭＳ Ｐゴシック" pitchFamily="112" charset="-128"/>
              </a:rPr>
              <a:t>Purpose: </a:t>
            </a:r>
            <a:r>
              <a:rPr lang="en-US" altLang="ja-JP" dirty="0" smtClean="0">
                <a:ea typeface="ＭＳ Ｐゴシック" pitchFamily="112" charset="-128"/>
              </a:rPr>
              <a:t>To explore the feasibility, appropriateness, effectiveness, and robustness of various policies.</a:t>
            </a:r>
          </a:p>
          <a:p>
            <a:pPr marL="1371600" lvl="1" indent="-914400" eaLnBrk="1" hangingPunct="1">
              <a:lnSpc>
                <a:spcPct val="90000"/>
              </a:lnSpc>
              <a:buFontTx/>
              <a:buNone/>
              <a:defRPr/>
            </a:pPr>
            <a:endParaRPr lang="en-US" altLang="ja-JP" dirty="0" smtClean="0">
              <a:ea typeface="ＭＳ Ｐゴシック" pitchFamily="112" charset="-128"/>
            </a:endParaRPr>
          </a:p>
          <a:p>
            <a:pPr marL="990600" lvl="1" indent="-533400" eaLnBrk="1" hangingPunct="1">
              <a:lnSpc>
                <a:spcPct val="90000"/>
              </a:lnSpc>
              <a:buFontTx/>
              <a:buNone/>
              <a:defRPr/>
            </a:pPr>
            <a:r>
              <a:rPr lang="en-GB" altLang="ja-JP" dirty="0" smtClean="0">
                <a:ea typeface="ＭＳ Ｐゴシック" pitchFamily="112" charset="-128"/>
              </a:rPr>
              <a:t>Key Points: </a:t>
            </a:r>
          </a:p>
          <a:p>
            <a:pPr marL="1371600" lvl="2" indent="-457200" eaLnBrk="1" hangingPunct="1">
              <a:lnSpc>
                <a:spcPct val="90000"/>
              </a:lnSpc>
              <a:defRPr/>
            </a:pPr>
            <a:r>
              <a:rPr lang="en-GB" altLang="ja-JP" dirty="0" smtClean="0">
                <a:ea typeface="ＭＳ Ｐゴシック" pitchFamily="112" charset="-128"/>
              </a:rPr>
              <a:t>Policies may be introduced at an early stage and may represent an uncertainty defining a scenario, </a:t>
            </a:r>
          </a:p>
          <a:p>
            <a:pPr marL="1371600" lvl="2" indent="-457200" eaLnBrk="1" hangingPunct="1">
              <a:lnSpc>
                <a:spcPct val="90000"/>
              </a:lnSpc>
              <a:defRPr/>
            </a:pPr>
            <a:r>
              <a:rPr lang="en-GB" altLang="ja-JP" dirty="0" smtClean="0">
                <a:ea typeface="ＭＳ Ｐゴシック" pitchFamily="112" charset="-128"/>
              </a:rPr>
              <a:t>Policies may be introduced as part of implementing a scenario. </a:t>
            </a:r>
          </a:p>
          <a:p>
            <a:pPr marL="1371600" lvl="2" indent="-457200" eaLnBrk="1" hangingPunct="1">
              <a:lnSpc>
                <a:spcPct val="90000"/>
              </a:lnSpc>
              <a:defRPr/>
            </a:pPr>
            <a:r>
              <a:rPr lang="en-GB" altLang="ja-JP" dirty="0" smtClean="0">
                <a:ea typeface="ＭＳ Ｐゴシック" pitchFamily="112" charset="-128"/>
              </a:rPr>
              <a:t>Policies should be analysed, including assessment against goals and targets. </a:t>
            </a:r>
          </a:p>
          <a:p>
            <a:pPr marL="990600" lvl="1" indent="-533400" eaLnBrk="1" hangingPunct="1">
              <a:lnSpc>
                <a:spcPct val="90000"/>
              </a:lnSpc>
              <a:buFontTx/>
              <a:buNone/>
              <a:defRPr/>
            </a:pPr>
            <a:endParaRPr lang="en-GB" altLang="ja-JP" sz="3200" dirty="0" smtClean="0">
              <a:ea typeface="ＭＳ Ｐゴシック" pitchFamily="112"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7159625" y="73025"/>
            <a:ext cx="184150" cy="366713"/>
          </a:xfrm>
          <a:prstGeom prst="rect">
            <a:avLst/>
          </a:prstGeom>
          <a:noFill/>
          <a:ln w="9525">
            <a:noFill/>
            <a:miter lim="800000"/>
            <a:headEnd/>
            <a:tailEnd/>
          </a:ln>
        </p:spPr>
        <p:txBody>
          <a:bodyPr wrap="none">
            <a:spAutoFit/>
          </a:bodyPr>
          <a:lstStyle/>
          <a:p>
            <a:endParaRPr lang="en-US"/>
          </a:p>
        </p:txBody>
      </p:sp>
      <p:sp>
        <p:nvSpPr>
          <p:cNvPr id="147459" name="Rectangle 3"/>
          <p:cNvSpPr>
            <a:spLocks noGrp="1" noChangeArrowheads="1"/>
          </p:cNvSpPr>
          <p:nvPr>
            <p:ph type="title"/>
          </p:nvPr>
        </p:nvSpPr>
        <p:spPr>
          <a:xfrm>
            <a:off x="195263" y="111125"/>
            <a:ext cx="8763000" cy="1255713"/>
          </a:xfrm>
          <a:noFill/>
        </p:spPr>
        <p:txBody>
          <a:bodyPr/>
          <a:lstStyle/>
          <a:p>
            <a:pPr eaLnBrk="1" hangingPunct="1"/>
            <a:r>
              <a:rPr lang="en-US" sz="2800" dirty="0" smtClean="0"/>
              <a:t>Steps in a Scenario Methodology:</a:t>
            </a:r>
            <a:br>
              <a:rPr lang="en-US" sz="2800" dirty="0" smtClean="0"/>
            </a:br>
            <a:r>
              <a:rPr lang="en-US" sz="2800" dirty="0" smtClean="0"/>
              <a:t> </a:t>
            </a:r>
            <a:r>
              <a:rPr lang="en-US" altLang="ja-JP" sz="2800" dirty="0" smtClean="0">
                <a:ea typeface="MS PGothic" pitchFamily="34" charset="-128"/>
              </a:rPr>
              <a:t>Communication &amp; Outreach</a:t>
            </a:r>
            <a:endParaRPr lang="en-US" sz="2800" dirty="0" smtClean="0">
              <a:ea typeface="MS PGothic" pitchFamily="34" charset="-128"/>
            </a:endParaRPr>
          </a:p>
        </p:txBody>
      </p:sp>
      <p:sp>
        <p:nvSpPr>
          <p:cNvPr id="147460" name="Rectangle 5"/>
          <p:cNvSpPr>
            <a:spLocks noGrp="1" noChangeArrowheads="1"/>
          </p:cNvSpPr>
          <p:nvPr>
            <p:ph idx="1"/>
          </p:nvPr>
        </p:nvSpPr>
        <p:spPr>
          <a:xfrm>
            <a:off x="457200" y="1909763"/>
            <a:ext cx="8229600" cy="4525962"/>
          </a:xfrm>
        </p:spPr>
        <p:txBody>
          <a:bodyPr/>
          <a:lstStyle/>
          <a:p>
            <a:pPr eaLnBrk="1" hangingPunct="1"/>
            <a:r>
              <a:rPr lang="en-US" smtClean="0"/>
              <a:t>Communication of scenarios is particularly important if the scenarios are to succeed in inspiring new visions of the future.</a:t>
            </a:r>
          </a:p>
          <a:p>
            <a:pPr eaLnBrk="1" hangingPunct="1"/>
            <a:r>
              <a:rPr lang="en-US" smtClean="0"/>
              <a:t>Example–the success of the Mont Fleur scenarios, which were published first in a newspaper and thus, widely communicated.</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a:xfrm>
            <a:off x="457200" y="1600200"/>
            <a:ext cx="8229600" cy="4883150"/>
          </a:xfrm>
        </p:spPr>
        <p:txBody>
          <a:bodyPr/>
          <a:lstStyle/>
          <a:p>
            <a:pPr eaLnBrk="1" hangingPunct="1">
              <a:lnSpc>
                <a:spcPct val="80000"/>
              </a:lnSpc>
              <a:spcBef>
                <a:spcPct val="50000"/>
              </a:spcBef>
            </a:pPr>
            <a:r>
              <a:rPr lang="en-US" sz="2800" smtClean="0"/>
              <a:t>Outreach is important in order to generate a discussion with all stakeholder groups about the content and implication of the scenarios.</a:t>
            </a:r>
          </a:p>
          <a:p>
            <a:pPr eaLnBrk="1" hangingPunct="1">
              <a:lnSpc>
                <a:spcPct val="80000"/>
              </a:lnSpc>
              <a:spcBef>
                <a:spcPct val="50000"/>
              </a:spcBef>
            </a:pPr>
            <a:r>
              <a:rPr lang="en-US" sz="2800" smtClean="0"/>
              <a:t>This provides “buy-in” to the results of the scenario exercise from a group much larger than that involved in the development and analysis of the scenarios. </a:t>
            </a:r>
          </a:p>
          <a:p>
            <a:pPr eaLnBrk="1" hangingPunct="1">
              <a:lnSpc>
                <a:spcPct val="80000"/>
              </a:lnSpc>
              <a:spcBef>
                <a:spcPct val="50000"/>
              </a:spcBef>
            </a:pPr>
            <a:r>
              <a:rPr lang="en-US" sz="2800" smtClean="0"/>
              <a:t>It also can provide valuable feedback on the results. </a:t>
            </a:r>
          </a:p>
          <a:p>
            <a:pPr eaLnBrk="1" hangingPunct="1">
              <a:lnSpc>
                <a:spcPct val="80000"/>
              </a:lnSpc>
              <a:spcBef>
                <a:spcPct val="50000"/>
              </a:spcBef>
            </a:pPr>
            <a:r>
              <a:rPr lang="en-US" sz="2800" smtClean="0"/>
              <a:t>This can be achieved through a series of workshops in which the scenarios are presented and discussed.</a:t>
            </a:r>
          </a:p>
        </p:txBody>
      </p:sp>
      <p:sp>
        <p:nvSpPr>
          <p:cNvPr id="5" name="Rectangle 3"/>
          <p:cNvSpPr>
            <a:spLocks noGrp="1" noChangeArrowheads="1"/>
          </p:cNvSpPr>
          <p:nvPr>
            <p:ph type="title"/>
          </p:nvPr>
        </p:nvSpPr>
        <p:spPr>
          <a:xfrm>
            <a:off x="195263" y="111125"/>
            <a:ext cx="8763000" cy="1255713"/>
          </a:xfrm>
          <a:noFill/>
        </p:spPr>
        <p:txBody>
          <a:bodyPr/>
          <a:lstStyle/>
          <a:p>
            <a:pPr eaLnBrk="1" hangingPunct="1"/>
            <a:r>
              <a:rPr lang="en-US" sz="2800" dirty="0" smtClean="0"/>
              <a:t>Steps in a Scenario Methodology:</a:t>
            </a:r>
            <a:br>
              <a:rPr lang="en-US" sz="2800" dirty="0" smtClean="0"/>
            </a:br>
            <a:r>
              <a:rPr lang="en-US" sz="2800" dirty="0" smtClean="0"/>
              <a:t> </a:t>
            </a:r>
            <a:r>
              <a:rPr lang="en-US" altLang="ja-JP" sz="2800" dirty="0" smtClean="0">
                <a:ea typeface="MS PGothic" pitchFamily="34" charset="-128"/>
              </a:rPr>
              <a:t>Communication &amp; Outreach</a:t>
            </a:r>
            <a:endParaRPr lang="en-US" sz="2800" dirty="0" smtClean="0">
              <a:ea typeface="MS PGothic" pitchFamily="34" charset="-12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idx="1"/>
          </p:nvPr>
        </p:nvSpPr>
        <p:spPr>
          <a:xfrm>
            <a:off x="457200" y="1600200"/>
            <a:ext cx="3797300" cy="4525963"/>
          </a:xfrm>
        </p:spPr>
        <p:txBody>
          <a:bodyPr/>
          <a:lstStyle/>
          <a:p>
            <a:pPr eaLnBrk="1" hangingPunct="1">
              <a:lnSpc>
                <a:spcPct val="90000"/>
              </a:lnSpc>
            </a:pPr>
            <a:r>
              <a:rPr lang="en-US" sz="2400" smtClean="0"/>
              <a:t>Communication and outreach should take place throughout the scenario process, and not merely occur at the end.</a:t>
            </a:r>
          </a:p>
          <a:p>
            <a:pPr eaLnBrk="1" hangingPunct="1">
              <a:lnSpc>
                <a:spcPct val="90000"/>
              </a:lnSpc>
            </a:pPr>
            <a:r>
              <a:rPr lang="en-US" sz="2400" smtClean="0"/>
              <a:t>Involvement of a range of stakeholders in the various stages of the process should be seen as part of the communication and outreach effort.</a:t>
            </a:r>
          </a:p>
        </p:txBody>
      </p:sp>
      <p:pic>
        <p:nvPicPr>
          <p:cNvPr id="149508" name="Picture 4"/>
          <p:cNvPicPr>
            <a:picLocks noChangeAspect="1" noChangeArrowheads="1"/>
          </p:cNvPicPr>
          <p:nvPr/>
        </p:nvPicPr>
        <p:blipFill>
          <a:blip r:embed="rId2" cstate="print"/>
          <a:srcRect/>
          <a:stretch>
            <a:fillRect/>
          </a:stretch>
        </p:blipFill>
        <p:spPr bwMode="auto">
          <a:xfrm>
            <a:off x="4289425" y="1925638"/>
            <a:ext cx="4525963" cy="3340100"/>
          </a:xfrm>
          <a:prstGeom prst="rect">
            <a:avLst/>
          </a:prstGeom>
          <a:noFill/>
          <a:ln w="9525">
            <a:noFill/>
            <a:miter lim="800000"/>
            <a:headEnd/>
            <a:tailEnd/>
          </a:ln>
        </p:spPr>
      </p:pic>
      <p:sp>
        <p:nvSpPr>
          <p:cNvPr id="6" name="Rectangle 3"/>
          <p:cNvSpPr>
            <a:spLocks noGrp="1" noChangeArrowheads="1"/>
          </p:cNvSpPr>
          <p:nvPr>
            <p:ph type="title"/>
          </p:nvPr>
        </p:nvSpPr>
        <p:spPr>
          <a:xfrm>
            <a:off x="195263" y="111125"/>
            <a:ext cx="8763000" cy="1255713"/>
          </a:xfrm>
          <a:noFill/>
        </p:spPr>
        <p:txBody>
          <a:bodyPr/>
          <a:lstStyle/>
          <a:p>
            <a:pPr eaLnBrk="1" hangingPunct="1"/>
            <a:r>
              <a:rPr lang="en-US" sz="2800" dirty="0" smtClean="0"/>
              <a:t>Steps in a Scenario Methodology:</a:t>
            </a:r>
            <a:br>
              <a:rPr lang="en-US" sz="2800" dirty="0" smtClean="0"/>
            </a:br>
            <a:r>
              <a:rPr lang="en-US" sz="2800" dirty="0" smtClean="0"/>
              <a:t> </a:t>
            </a:r>
            <a:r>
              <a:rPr lang="en-US" altLang="ja-JP" sz="2800" dirty="0" smtClean="0">
                <a:ea typeface="MS PGothic" pitchFamily="34" charset="-128"/>
              </a:rPr>
              <a:t>Communication &amp; Outreach</a:t>
            </a:r>
            <a:endParaRPr lang="en-US" sz="2800" dirty="0" smtClean="0">
              <a:ea typeface="MS PGothic" pitchFamily="34" charset="-128"/>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mtClean="0"/>
              <a:t>Overview</a:t>
            </a:r>
          </a:p>
        </p:txBody>
      </p:sp>
      <p:sp>
        <p:nvSpPr>
          <p:cNvPr id="150531" name="Rectangle 3"/>
          <p:cNvSpPr>
            <a:spLocks noGrp="1" noChangeArrowheads="1"/>
          </p:cNvSpPr>
          <p:nvPr>
            <p:ph idx="1"/>
          </p:nvPr>
        </p:nvSpPr>
        <p:spPr>
          <a:xfrm>
            <a:off x="468313" y="1628775"/>
            <a:ext cx="8424862" cy="4824413"/>
          </a:xfrm>
        </p:spPr>
        <p:txBody>
          <a:bodyPr/>
          <a:lstStyle/>
          <a:p>
            <a:pPr eaLnBrk="1" hangingPunct="1"/>
            <a:r>
              <a:rPr lang="en-US" smtClean="0">
                <a:solidFill>
                  <a:schemeClr val="bg2"/>
                </a:solidFill>
              </a:rPr>
              <a:t>Session 1: What is a Scenario?</a:t>
            </a:r>
          </a:p>
          <a:p>
            <a:pPr eaLnBrk="1" hangingPunct="1"/>
            <a:r>
              <a:rPr lang="en-US" smtClean="0">
                <a:solidFill>
                  <a:schemeClr val="bg2"/>
                </a:solidFill>
              </a:rPr>
              <a:t>Session 2: Examples</a:t>
            </a:r>
          </a:p>
          <a:p>
            <a:pPr eaLnBrk="1" hangingPunct="1"/>
            <a:r>
              <a:rPr lang="en-US" smtClean="0">
                <a:solidFill>
                  <a:schemeClr val="bg2"/>
                </a:solidFill>
              </a:rPr>
              <a:t>Session 3: Purpose, Process and 				     Substance</a:t>
            </a:r>
          </a:p>
          <a:p>
            <a:pPr eaLnBrk="1" hangingPunct="1"/>
            <a:r>
              <a:rPr lang="en-US" smtClean="0">
                <a:solidFill>
                  <a:schemeClr val="bg2"/>
                </a:solidFill>
              </a:rPr>
              <a:t>Session 4: Policy Analysis</a:t>
            </a:r>
          </a:p>
          <a:p>
            <a:pPr eaLnBrk="1" hangingPunct="1"/>
            <a:r>
              <a:rPr lang="en-US" smtClean="0">
                <a:solidFill>
                  <a:schemeClr val="bg2"/>
                </a:solidFill>
              </a:rPr>
              <a:t>Session 5: Developing Scenarios</a:t>
            </a:r>
          </a:p>
          <a:p>
            <a:pPr eaLnBrk="1" hangingPunct="1"/>
            <a:r>
              <a:rPr lang="en-US" smtClean="0">
                <a:solidFill>
                  <a:srgbClr val="FF3300"/>
                </a:solidFill>
              </a:rPr>
              <a:t>Session 6: Exercise on Scenario  				     Development</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7159625" y="73025"/>
            <a:ext cx="184150" cy="366713"/>
          </a:xfrm>
          <a:prstGeom prst="rect">
            <a:avLst/>
          </a:prstGeom>
          <a:noFill/>
          <a:ln w="9525">
            <a:noFill/>
            <a:miter lim="800000"/>
            <a:headEnd/>
            <a:tailEnd/>
          </a:ln>
        </p:spPr>
        <p:txBody>
          <a:bodyPr wrap="none">
            <a:spAutoFit/>
          </a:bodyPr>
          <a:lstStyle/>
          <a:p>
            <a:endParaRPr lang="en-US"/>
          </a:p>
        </p:txBody>
      </p:sp>
      <p:sp>
        <p:nvSpPr>
          <p:cNvPr id="151555" name="Rectangle 3"/>
          <p:cNvSpPr>
            <a:spLocks noGrp="1" noChangeArrowheads="1"/>
          </p:cNvSpPr>
          <p:nvPr>
            <p:ph type="title"/>
          </p:nvPr>
        </p:nvSpPr>
        <p:spPr>
          <a:xfrm>
            <a:off x="468313" y="142875"/>
            <a:ext cx="8229600" cy="620713"/>
          </a:xfrm>
          <a:noFill/>
        </p:spPr>
        <p:txBody>
          <a:bodyPr/>
          <a:lstStyle/>
          <a:p>
            <a:pPr eaLnBrk="1" hangingPunct="1"/>
            <a:r>
              <a:rPr lang="en-US" sz="3200" dirty="0" smtClean="0"/>
              <a:t>Steps in a Scenario Methodology</a:t>
            </a:r>
          </a:p>
        </p:txBody>
      </p:sp>
      <p:sp>
        <p:nvSpPr>
          <p:cNvPr id="151556" name="AutoShape 5"/>
          <p:cNvSpPr>
            <a:spLocks noChangeAspect="1" noChangeArrowheads="1" noTextEdit="1"/>
          </p:cNvSpPr>
          <p:nvPr/>
        </p:nvSpPr>
        <p:spPr bwMode="auto">
          <a:xfrm>
            <a:off x="477838" y="855663"/>
            <a:ext cx="7929562" cy="5851525"/>
          </a:xfrm>
          <a:prstGeom prst="rect">
            <a:avLst/>
          </a:prstGeom>
          <a:noFill/>
          <a:ln w="9525">
            <a:noFill/>
            <a:miter lim="800000"/>
            <a:headEnd/>
            <a:tailEnd/>
          </a:ln>
        </p:spPr>
        <p:txBody>
          <a:bodyPr/>
          <a:lstStyle/>
          <a:p>
            <a:endParaRPr lang="en-US"/>
          </a:p>
        </p:txBody>
      </p:sp>
      <p:pic>
        <p:nvPicPr>
          <p:cNvPr id="151557" name="Picture 7"/>
          <p:cNvPicPr>
            <a:picLocks noChangeAspect="1" noChangeArrowheads="1"/>
          </p:cNvPicPr>
          <p:nvPr/>
        </p:nvPicPr>
        <p:blipFill>
          <a:blip r:embed="rId3" cstate="print"/>
          <a:srcRect/>
          <a:stretch>
            <a:fillRect/>
          </a:stretch>
        </p:blipFill>
        <p:spPr bwMode="auto">
          <a:xfrm>
            <a:off x="846334" y="1377603"/>
            <a:ext cx="6823714" cy="5037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468313" y="1596787"/>
            <a:ext cx="7979651" cy="4817661"/>
          </a:xfrm>
        </p:spPr>
        <p:txBody>
          <a:bodyPr/>
          <a:lstStyle/>
          <a:p>
            <a:pPr marL="533400" indent="-358775" eaLnBrk="1" hangingPunct="1"/>
            <a:r>
              <a:rPr lang="en-US" altLang="ja-JP" sz="2000" b="1" dirty="0" smtClean="0">
                <a:ea typeface="MS PGothic" pitchFamily="34" charset="-128"/>
              </a:rPr>
              <a:t>Clarifying the Purpose and Structure of the Scenario Exercise</a:t>
            </a:r>
            <a:endParaRPr lang="en-US" altLang="ja-JP" sz="2000" dirty="0" smtClean="0">
              <a:ea typeface="MS PGothic" pitchFamily="34" charset="-128"/>
            </a:endParaRPr>
          </a:p>
          <a:p>
            <a:pPr marL="1322388" lvl="1" indent="-244475" eaLnBrk="1" hangingPunct="1">
              <a:buFontTx/>
              <a:buAutoNum type="alphaLcPeriod"/>
            </a:pPr>
            <a:r>
              <a:rPr lang="en-US" altLang="ja-JP" sz="1800" dirty="0" smtClean="0">
                <a:ea typeface="MS PGothic" pitchFamily="34" charset="-128"/>
              </a:rPr>
              <a:t>Identifying stakeholders and selecting participants. </a:t>
            </a:r>
          </a:p>
          <a:p>
            <a:pPr marL="1322388" lvl="1" indent="-244475" eaLnBrk="1" hangingPunct="1">
              <a:buFontTx/>
              <a:buAutoNum type="alphaLcPeriod"/>
            </a:pPr>
            <a:r>
              <a:rPr lang="en-US" altLang="ja-JP" sz="1800" dirty="0" smtClean="0">
                <a:ea typeface="MS PGothic" pitchFamily="34" charset="-128"/>
              </a:rPr>
              <a:t>Establishing the nature and scope of the scenarios.</a:t>
            </a:r>
          </a:p>
          <a:p>
            <a:pPr marL="1322388" lvl="1" indent="-244475" eaLnBrk="1" hangingPunct="1">
              <a:buFontTx/>
              <a:buAutoNum type="alphaLcPeriod"/>
            </a:pPr>
            <a:r>
              <a:rPr lang="en-US" altLang="ja-JP" sz="1800" dirty="0" smtClean="0">
                <a:ea typeface="MS PGothic" pitchFamily="34" charset="-128"/>
              </a:rPr>
              <a:t>Identifying themes, targets, indicators and potential policies.</a:t>
            </a:r>
            <a:endParaRPr lang="en-US" altLang="ja-JP" sz="1800" b="1" dirty="0" smtClean="0">
              <a:ea typeface="MS PGothic" pitchFamily="34" charset="-128"/>
            </a:endParaRPr>
          </a:p>
          <a:p>
            <a:pPr marL="533400" indent="-358775" eaLnBrk="1" hangingPunct="1"/>
            <a:r>
              <a:rPr lang="en-US" altLang="ja-JP" sz="2000" b="1" dirty="0" smtClean="0">
                <a:ea typeface="MS PGothic" pitchFamily="34" charset="-128"/>
              </a:rPr>
              <a:t>Laying the Foundation for the Scenarios</a:t>
            </a:r>
            <a:endParaRPr lang="en-US" altLang="ja-JP" sz="2000" dirty="0" smtClean="0">
              <a:ea typeface="MS PGothic" pitchFamily="34" charset="-128"/>
            </a:endParaRPr>
          </a:p>
          <a:p>
            <a:pPr marL="1322388" lvl="1" indent="-244475" eaLnBrk="1" hangingPunct="1">
              <a:buFontTx/>
              <a:buAutoNum type="alphaLcPeriod" startAt="4"/>
            </a:pPr>
            <a:r>
              <a:rPr lang="en-US" altLang="ja-JP" sz="1800" dirty="0" smtClean="0">
                <a:ea typeface="MS PGothic" pitchFamily="34" charset="-128"/>
              </a:rPr>
              <a:t>Identifying drivers. </a:t>
            </a:r>
          </a:p>
          <a:p>
            <a:pPr marL="1322388" lvl="1" indent="-244475" eaLnBrk="1" hangingPunct="1">
              <a:buFontTx/>
              <a:buAutoNum type="alphaLcPeriod" startAt="4"/>
            </a:pPr>
            <a:r>
              <a:rPr lang="en-US" altLang="ja-JP" sz="1800" dirty="0" smtClean="0">
                <a:ea typeface="MS PGothic" pitchFamily="34" charset="-128"/>
              </a:rPr>
              <a:t>Selecting critical uncertainties.</a:t>
            </a:r>
          </a:p>
          <a:p>
            <a:pPr marL="1322388" lvl="1" indent="-244475" eaLnBrk="1" hangingPunct="1">
              <a:buFontTx/>
              <a:buAutoNum type="alphaLcPeriod" startAt="4"/>
            </a:pPr>
            <a:r>
              <a:rPr lang="en-US" altLang="ja-JP" sz="1800" dirty="0" smtClean="0">
                <a:ea typeface="MS PGothic" pitchFamily="34" charset="-128"/>
              </a:rPr>
              <a:t>Creating a scenario framework.</a:t>
            </a:r>
            <a:endParaRPr lang="en-US" altLang="ja-JP" sz="1800" b="1" dirty="0" smtClean="0">
              <a:ea typeface="MS PGothic" pitchFamily="34" charset="-128"/>
            </a:endParaRPr>
          </a:p>
          <a:p>
            <a:pPr marL="533400" indent="-358775" eaLnBrk="1" hangingPunct="1"/>
            <a:r>
              <a:rPr lang="en-US" altLang="ja-JP" sz="2000" b="1" dirty="0" smtClean="0">
                <a:ea typeface="MS PGothic" pitchFamily="34" charset="-128"/>
              </a:rPr>
              <a:t>Developing and Testing the Scenarios</a:t>
            </a:r>
            <a:endParaRPr lang="en-US" altLang="ja-JP" sz="2000" dirty="0" smtClean="0">
              <a:ea typeface="MS PGothic" pitchFamily="34" charset="-128"/>
            </a:endParaRPr>
          </a:p>
          <a:p>
            <a:pPr marL="1322388" lvl="1" indent="-244475" eaLnBrk="1" hangingPunct="1">
              <a:buFontTx/>
              <a:buAutoNum type="alphaLcPeriod" startAt="7"/>
            </a:pPr>
            <a:r>
              <a:rPr lang="en-US" altLang="ja-JP" sz="1800" dirty="0" smtClean="0">
                <a:ea typeface="MS PGothic" pitchFamily="34" charset="-128"/>
              </a:rPr>
              <a:t>Elaborating the scenario narratives.</a:t>
            </a:r>
          </a:p>
          <a:p>
            <a:pPr marL="1322388" lvl="1" indent="-244475" eaLnBrk="1" hangingPunct="1">
              <a:buFontTx/>
              <a:buAutoNum type="alphaLcPeriod" startAt="7"/>
            </a:pPr>
            <a:r>
              <a:rPr lang="en-US" altLang="ja-JP" sz="1800" dirty="0" smtClean="0">
                <a:ea typeface="MS PGothic" pitchFamily="34" charset="-128"/>
              </a:rPr>
              <a:t>Undertaking the quantitative analysis.</a:t>
            </a:r>
          </a:p>
          <a:p>
            <a:pPr marL="1322388" lvl="1" indent="-244475" eaLnBrk="1" hangingPunct="1">
              <a:buFontTx/>
              <a:buAutoNum type="alphaLcPeriod" startAt="7"/>
            </a:pPr>
            <a:r>
              <a:rPr lang="en-US" altLang="ja-JP" sz="1800" dirty="0" smtClean="0">
                <a:ea typeface="MS PGothic" pitchFamily="34" charset="-128"/>
              </a:rPr>
              <a:t>Exploring policy.</a:t>
            </a:r>
            <a:endParaRPr lang="en-US" altLang="ja-JP" sz="1800" b="1" dirty="0" smtClean="0">
              <a:ea typeface="MS PGothic" pitchFamily="34" charset="-128"/>
            </a:endParaRPr>
          </a:p>
          <a:p>
            <a:pPr marL="533400" indent="-358775" eaLnBrk="1" hangingPunct="1"/>
            <a:r>
              <a:rPr lang="en-US" altLang="ja-JP" sz="2000" b="1" dirty="0" smtClean="0">
                <a:ea typeface="MS PGothic" pitchFamily="34" charset="-128"/>
              </a:rPr>
              <a:t>Communication and Outreach</a:t>
            </a:r>
            <a:r>
              <a:rPr lang="en-US" altLang="ja-JP" sz="2000" dirty="0" smtClean="0">
                <a:ea typeface="MS PGothic" pitchFamily="34" charset="-128"/>
              </a:rPr>
              <a:t> </a:t>
            </a:r>
            <a:endParaRPr lang="en-US" sz="2000" dirty="0" smtClean="0"/>
          </a:p>
        </p:txBody>
      </p:sp>
      <p:sp>
        <p:nvSpPr>
          <p:cNvPr id="5" name="Rectangle 3"/>
          <p:cNvSpPr>
            <a:spLocks noGrp="1" noChangeArrowheads="1"/>
          </p:cNvSpPr>
          <p:nvPr>
            <p:ph type="title"/>
          </p:nvPr>
        </p:nvSpPr>
        <p:spPr>
          <a:xfrm>
            <a:off x="468313" y="142875"/>
            <a:ext cx="8229600" cy="620713"/>
          </a:xfrm>
          <a:noFill/>
        </p:spPr>
        <p:txBody>
          <a:bodyPr/>
          <a:lstStyle/>
          <a:p>
            <a:pPr eaLnBrk="1" hangingPunct="1"/>
            <a:r>
              <a:rPr lang="en-US" sz="3200" dirty="0" smtClean="0"/>
              <a:t>Steps in a Scenario Methodology</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smtClean="0"/>
              <a:t>Groups Exercise</a:t>
            </a:r>
          </a:p>
        </p:txBody>
      </p:sp>
      <p:sp>
        <p:nvSpPr>
          <p:cNvPr id="153603" name="Rectangle 3"/>
          <p:cNvSpPr>
            <a:spLocks noGrp="1" noChangeArrowheads="1"/>
          </p:cNvSpPr>
          <p:nvPr>
            <p:ph idx="1"/>
          </p:nvPr>
        </p:nvSpPr>
        <p:spPr/>
        <p:txBody>
          <a:bodyPr/>
          <a:lstStyle/>
          <a:p>
            <a:pPr eaLnBrk="1" hangingPunct="1"/>
            <a:r>
              <a:rPr lang="en-US" smtClean="0"/>
              <a:t>Select a facilitator for each group to lead the discussion and report back</a:t>
            </a:r>
          </a:p>
          <a:p>
            <a:pPr eaLnBrk="1" hangingPunct="1"/>
            <a:r>
              <a:rPr lang="en-US" smtClean="0"/>
              <a:t>Work on developing scenarios (simple “prototype” scenario exercise)</a:t>
            </a:r>
          </a:p>
          <a:p>
            <a:pPr eaLnBrk="1" hangingPunct="1"/>
            <a:r>
              <a:rPr lang="en-US" smtClean="0"/>
              <a:t>Follow the steps</a:t>
            </a:r>
          </a:p>
          <a:p>
            <a:pPr eaLnBrk="1" hangingPunct="1">
              <a:buFont typeface="Wingdings" pitchFamily="2" charset="2"/>
              <a:buNone/>
            </a:pPr>
            <a:endParaRPr lang="en-US" smtClean="0"/>
          </a:p>
          <a:p>
            <a:pPr eaLnBrk="1" hangingPunct="1"/>
            <a:endParaRPr lang="en-US" smtClean="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199" y="225187"/>
            <a:ext cx="8229600" cy="884238"/>
          </a:xfrm>
        </p:spPr>
        <p:txBody>
          <a:bodyPr/>
          <a:lstStyle/>
          <a:p>
            <a:pPr eaLnBrk="1" hangingPunct="1"/>
            <a:r>
              <a:rPr lang="en-US" dirty="0" smtClean="0"/>
              <a:t>Step 1</a:t>
            </a:r>
          </a:p>
        </p:txBody>
      </p:sp>
      <p:sp>
        <p:nvSpPr>
          <p:cNvPr id="154627" name="Rectangle 3"/>
          <p:cNvSpPr>
            <a:spLocks noGrp="1" noChangeArrowheads="1"/>
          </p:cNvSpPr>
          <p:nvPr>
            <p:ph idx="1"/>
          </p:nvPr>
        </p:nvSpPr>
        <p:spPr>
          <a:xfrm>
            <a:off x="457200" y="1484313"/>
            <a:ext cx="8229600" cy="5113337"/>
          </a:xfrm>
        </p:spPr>
        <p:txBody>
          <a:bodyPr/>
          <a:lstStyle/>
          <a:p>
            <a:pPr eaLnBrk="1" hangingPunct="1"/>
            <a:r>
              <a:rPr lang="en-US" smtClean="0"/>
              <a:t>Identify historical areas of change and renewals within your boundary conditions</a:t>
            </a:r>
          </a:p>
          <a:p>
            <a:pPr lvl="1" eaLnBrk="1" hangingPunct="1"/>
            <a:r>
              <a:rPr lang="en-US" smtClean="0"/>
              <a:t>Create a timeline of events in the past 50 or 100 years that impacted your region of concern </a:t>
            </a:r>
          </a:p>
        </p:txBody>
      </p:sp>
      <p:sp>
        <p:nvSpPr>
          <p:cNvPr id="154628" name="Line 4"/>
          <p:cNvSpPr>
            <a:spLocks noChangeShapeType="1"/>
          </p:cNvSpPr>
          <p:nvPr/>
        </p:nvSpPr>
        <p:spPr bwMode="auto">
          <a:xfrm>
            <a:off x="720725" y="5588000"/>
            <a:ext cx="7561263" cy="0"/>
          </a:xfrm>
          <a:prstGeom prst="line">
            <a:avLst/>
          </a:prstGeom>
          <a:noFill/>
          <a:ln w="57150">
            <a:solidFill>
              <a:schemeClr val="tx1"/>
            </a:solidFill>
            <a:round/>
            <a:headEnd/>
            <a:tailEnd/>
          </a:ln>
        </p:spPr>
        <p:txBody>
          <a:bodyPr/>
          <a:lstStyle/>
          <a:p>
            <a:endParaRPr lang="en-US"/>
          </a:p>
        </p:txBody>
      </p:sp>
      <p:sp>
        <p:nvSpPr>
          <p:cNvPr id="154629" name="Text Box 5"/>
          <p:cNvSpPr txBox="1">
            <a:spLocks noChangeArrowheads="1"/>
          </p:cNvSpPr>
          <p:nvPr/>
        </p:nvSpPr>
        <p:spPr bwMode="auto">
          <a:xfrm>
            <a:off x="179388" y="5588000"/>
            <a:ext cx="1152525" cy="915988"/>
          </a:xfrm>
          <a:prstGeom prst="rect">
            <a:avLst/>
          </a:prstGeom>
          <a:noFill/>
          <a:ln w="9525">
            <a:noFill/>
            <a:miter lim="800000"/>
            <a:headEnd/>
            <a:tailEnd/>
          </a:ln>
        </p:spPr>
        <p:txBody>
          <a:bodyPr>
            <a:spAutoFit/>
          </a:bodyPr>
          <a:lstStyle/>
          <a:p>
            <a:pPr algn="ctr">
              <a:spcBef>
                <a:spcPct val="50000"/>
              </a:spcBef>
            </a:pPr>
            <a:r>
              <a:rPr lang="en-US"/>
              <a:t>50 or 100 years ago</a:t>
            </a:r>
          </a:p>
        </p:txBody>
      </p:sp>
      <p:sp>
        <p:nvSpPr>
          <p:cNvPr id="154630" name="Text Box 6"/>
          <p:cNvSpPr txBox="1">
            <a:spLocks noChangeArrowheads="1"/>
          </p:cNvSpPr>
          <p:nvPr/>
        </p:nvSpPr>
        <p:spPr bwMode="auto">
          <a:xfrm>
            <a:off x="7921625" y="5588000"/>
            <a:ext cx="647700" cy="366713"/>
          </a:xfrm>
          <a:prstGeom prst="rect">
            <a:avLst/>
          </a:prstGeom>
          <a:noFill/>
          <a:ln w="9525">
            <a:noFill/>
            <a:miter lim="800000"/>
            <a:headEnd/>
            <a:tailEnd/>
          </a:ln>
        </p:spPr>
        <p:txBody>
          <a:bodyPr>
            <a:spAutoFit/>
          </a:bodyPr>
          <a:lstStyle/>
          <a:p>
            <a:pPr algn="ctr">
              <a:spcBef>
                <a:spcPct val="50000"/>
              </a:spcBef>
            </a:pPr>
            <a:r>
              <a:rPr lang="en-US"/>
              <a:t>0</a:t>
            </a:r>
          </a:p>
        </p:txBody>
      </p:sp>
      <p:sp>
        <p:nvSpPr>
          <p:cNvPr id="154631" name="Line 7"/>
          <p:cNvSpPr>
            <a:spLocks noChangeShapeType="1"/>
          </p:cNvSpPr>
          <p:nvPr/>
        </p:nvSpPr>
        <p:spPr bwMode="auto">
          <a:xfrm>
            <a:off x="792163" y="5299075"/>
            <a:ext cx="0" cy="288925"/>
          </a:xfrm>
          <a:prstGeom prst="line">
            <a:avLst/>
          </a:prstGeom>
          <a:noFill/>
          <a:ln w="9525">
            <a:solidFill>
              <a:schemeClr val="tx1"/>
            </a:solidFill>
            <a:round/>
            <a:headEnd/>
            <a:tailEnd type="triangle" w="med" len="med"/>
          </a:ln>
        </p:spPr>
        <p:txBody>
          <a:bodyPr/>
          <a:lstStyle/>
          <a:p>
            <a:endParaRPr lang="en-US"/>
          </a:p>
        </p:txBody>
      </p:sp>
      <p:sp>
        <p:nvSpPr>
          <p:cNvPr id="154632" name="Line 8"/>
          <p:cNvSpPr>
            <a:spLocks noChangeShapeType="1"/>
          </p:cNvSpPr>
          <p:nvPr/>
        </p:nvSpPr>
        <p:spPr bwMode="auto">
          <a:xfrm>
            <a:off x="5329238" y="5227638"/>
            <a:ext cx="0" cy="358775"/>
          </a:xfrm>
          <a:prstGeom prst="line">
            <a:avLst/>
          </a:prstGeom>
          <a:noFill/>
          <a:ln w="9525">
            <a:solidFill>
              <a:schemeClr val="tx1"/>
            </a:solidFill>
            <a:round/>
            <a:headEnd/>
            <a:tailEnd type="triangle" w="med" len="med"/>
          </a:ln>
        </p:spPr>
        <p:txBody>
          <a:bodyPr/>
          <a:lstStyle/>
          <a:p>
            <a:endParaRPr lang="en-US"/>
          </a:p>
        </p:txBody>
      </p:sp>
      <p:sp>
        <p:nvSpPr>
          <p:cNvPr id="154633" name="Line 9"/>
          <p:cNvSpPr>
            <a:spLocks noChangeShapeType="1"/>
          </p:cNvSpPr>
          <p:nvPr/>
        </p:nvSpPr>
        <p:spPr bwMode="auto">
          <a:xfrm>
            <a:off x="8281988" y="5227638"/>
            <a:ext cx="0" cy="358775"/>
          </a:xfrm>
          <a:prstGeom prst="line">
            <a:avLst/>
          </a:prstGeom>
          <a:noFill/>
          <a:ln w="9525">
            <a:solidFill>
              <a:schemeClr val="tx1"/>
            </a:solidFill>
            <a:round/>
            <a:headEnd/>
            <a:tailEnd type="triangle" w="med" len="med"/>
          </a:ln>
        </p:spPr>
        <p:txBody>
          <a:bodyPr/>
          <a:lstStyle/>
          <a:p>
            <a:endParaRPr lang="en-US"/>
          </a:p>
        </p:txBody>
      </p:sp>
      <p:sp>
        <p:nvSpPr>
          <p:cNvPr id="154634" name="Text Box 10"/>
          <p:cNvSpPr txBox="1">
            <a:spLocks noChangeArrowheads="1"/>
          </p:cNvSpPr>
          <p:nvPr/>
        </p:nvSpPr>
        <p:spPr bwMode="auto">
          <a:xfrm>
            <a:off x="4968875" y="4651375"/>
            <a:ext cx="863600" cy="366713"/>
          </a:xfrm>
          <a:prstGeom prst="rect">
            <a:avLst/>
          </a:prstGeom>
          <a:noFill/>
          <a:ln w="9525">
            <a:noFill/>
            <a:miter lim="800000"/>
            <a:headEnd/>
            <a:tailEnd/>
          </a:ln>
        </p:spPr>
        <p:txBody>
          <a:bodyPr>
            <a:spAutoFit/>
          </a:bodyPr>
          <a:lstStyle/>
          <a:p>
            <a:pPr algn="ctr">
              <a:spcBef>
                <a:spcPct val="50000"/>
              </a:spcBef>
            </a:pPr>
            <a:r>
              <a:rPr lang="en-US"/>
              <a:t>1973</a:t>
            </a:r>
          </a:p>
        </p:txBody>
      </p:sp>
      <p:sp>
        <p:nvSpPr>
          <p:cNvPr id="154635" name="Line 11"/>
          <p:cNvSpPr>
            <a:spLocks noChangeShapeType="1"/>
          </p:cNvSpPr>
          <p:nvPr/>
        </p:nvSpPr>
        <p:spPr bwMode="auto">
          <a:xfrm>
            <a:off x="7416800" y="5227638"/>
            <a:ext cx="0" cy="358775"/>
          </a:xfrm>
          <a:prstGeom prst="line">
            <a:avLst/>
          </a:prstGeom>
          <a:noFill/>
          <a:ln w="9525">
            <a:solidFill>
              <a:schemeClr val="tx1"/>
            </a:solidFill>
            <a:round/>
            <a:headEnd/>
            <a:tailEnd type="triangle" w="med" len="med"/>
          </a:ln>
        </p:spPr>
        <p:txBody>
          <a:bodyPr/>
          <a:lstStyle/>
          <a:p>
            <a:endParaRPr lang="en-US"/>
          </a:p>
        </p:txBody>
      </p:sp>
      <p:sp>
        <p:nvSpPr>
          <p:cNvPr id="154636" name="Text Box 12"/>
          <p:cNvSpPr txBox="1">
            <a:spLocks noChangeArrowheads="1"/>
          </p:cNvSpPr>
          <p:nvPr/>
        </p:nvSpPr>
        <p:spPr bwMode="auto">
          <a:xfrm>
            <a:off x="6986588" y="4651375"/>
            <a:ext cx="863600" cy="366713"/>
          </a:xfrm>
          <a:prstGeom prst="rect">
            <a:avLst/>
          </a:prstGeom>
          <a:noFill/>
          <a:ln w="9525">
            <a:noFill/>
            <a:miter lim="800000"/>
            <a:headEnd/>
            <a:tailEnd/>
          </a:ln>
        </p:spPr>
        <p:txBody>
          <a:bodyPr>
            <a:spAutoFit/>
          </a:bodyPr>
          <a:lstStyle/>
          <a:p>
            <a:pPr algn="ctr">
              <a:spcBef>
                <a:spcPct val="50000"/>
              </a:spcBef>
            </a:pPr>
            <a:r>
              <a:rPr lang="en-US"/>
              <a:t>1990</a:t>
            </a:r>
          </a:p>
        </p:txBody>
      </p:sp>
      <p:sp>
        <p:nvSpPr>
          <p:cNvPr id="154637" name="Text Box 13"/>
          <p:cNvSpPr txBox="1">
            <a:spLocks noChangeArrowheads="1"/>
          </p:cNvSpPr>
          <p:nvPr/>
        </p:nvSpPr>
        <p:spPr bwMode="auto">
          <a:xfrm>
            <a:off x="360363" y="4487863"/>
            <a:ext cx="2376487" cy="581025"/>
          </a:xfrm>
          <a:prstGeom prst="rect">
            <a:avLst/>
          </a:prstGeom>
          <a:noFill/>
          <a:ln w="9525">
            <a:noFill/>
            <a:miter lim="800000"/>
            <a:headEnd/>
            <a:tailEnd/>
          </a:ln>
        </p:spPr>
        <p:txBody>
          <a:bodyPr>
            <a:spAutoFit/>
          </a:bodyPr>
          <a:lstStyle/>
          <a:p>
            <a:pPr>
              <a:spcBef>
                <a:spcPct val="50000"/>
              </a:spcBef>
            </a:pPr>
            <a:r>
              <a:rPr lang="en-US" sz="1600" b="1">
                <a:solidFill>
                  <a:srgbClr val="003399"/>
                </a:solidFill>
              </a:rPr>
              <a:t>e.g. of major events and eras of change</a:t>
            </a:r>
          </a:p>
        </p:txBody>
      </p:sp>
      <p:sp>
        <p:nvSpPr>
          <p:cNvPr id="154638" name="Text Box 14"/>
          <p:cNvSpPr txBox="1">
            <a:spLocks noChangeArrowheads="1"/>
          </p:cNvSpPr>
          <p:nvPr/>
        </p:nvSpPr>
        <p:spPr bwMode="auto">
          <a:xfrm>
            <a:off x="6985000" y="6156325"/>
            <a:ext cx="1979613" cy="581025"/>
          </a:xfrm>
          <a:prstGeom prst="rect">
            <a:avLst/>
          </a:prstGeom>
          <a:noFill/>
          <a:ln w="9525">
            <a:noFill/>
            <a:miter lim="800000"/>
            <a:headEnd/>
            <a:tailEnd/>
          </a:ln>
        </p:spPr>
        <p:txBody>
          <a:bodyPr>
            <a:spAutoFit/>
          </a:bodyPr>
          <a:lstStyle/>
          <a:p>
            <a:pPr algn="ctr">
              <a:spcBef>
                <a:spcPct val="50000"/>
              </a:spcBef>
            </a:pPr>
            <a:r>
              <a:rPr lang="en-US" sz="1600" b="1">
                <a:solidFill>
                  <a:srgbClr val="003399"/>
                </a:solidFill>
              </a:rPr>
              <a:t>Rapid Economic growth</a:t>
            </a:r>
          </a:p>
        </p:txBody>
      </p:sp>
      <p:sp>
        <p:nvSpPr>
          <p:cNvPr id="154639" name="AutoShape 15"/>
          <p:cNvSpPr>
            <a:spLocks/>
          </p:cNvSpPr>
          <p:nvPr/>
        </p:nvSpPr>
        <p:spPr bwMode="auto">
          <a:xfrm rot="-5400000">
            <a:off x="7797800" y="5638800"/>
            <a:ext cx="152400" cy="914400"/>
          </a:xfrm>
          <a:prstGeom prst="lef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154640" name="AutoShape 16"/>
          <p:cNvSpPr>
            <a:spLocks/>
          </p:cNvSpPr>
          <p:nvPr/>
        </p:nvSpPr>
        <p:spPr bwMode="auto">
          <a:xfrm rot="5400000" flipV="1">
            <a:off x="6286500" y="4111625"/>
            <a:ext cx="152400" cy="914400"/>
          </a:xfrm>
          <a:prstGeom prst="lef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154641" name="Text Box 17"/>
          <p:cNvSpPr txBox="1">
            <a:spLocks noChangeArrowheads="1"/>
          </p:cNvSpPr>
          <p:nvPr/>
        </p:nvSpPr>
        <p:spPr bwMode="auto">
          <a:xfrm>
            <a:off x="5327650" y="3716338"/>
            <a:ext cx="2017713" cy="825500"/>
          </a:xfrm>
          <a:prstGeom prst="rect">
            <a:avLst/>
          </a:prstGeom>
          <a:noFill/>
          <a:ln w="9525">
            <a:noFill/>
            <a:miter lim="800000"/>
            <a:headEnd/>
            <a:tailEnd/>
          </a:ln>
        </p:spPr>
        <p:txBody>
          <a:bodyPr>
            <a:spAutoFit/>
          </a:bodyPr>
          <a:lstStyle/>
          <a:p>
            <a:pPr algn="ctr">
              <a:spcBef>
                <a:spcPct val="50000"/>
              </a:spcBef>
            </a:pPr>
            <a:r>
              <a:rPr lang="en-US" sz="1600" b="1">
                <a:solidFill>
                  <a:srgbClr val="003399"/>
                </a:solidFill>
              </a:rPr>
              <a:t>Population &amp; development  accelerates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52480"/>
            <a:ext cx="8229600" cy="884238"/>
          </a:xfrm>
        </p:spPr>
        <p:txBody>
          <a:bodyPr/>
          <a:lstStyle/>
          <a:p>
            <a:pPr eaLnBrk="1" hangingPunct="1"/>
            <a:r>
              <a:rPr lang="en-US" dirty="0" smtClean="0"/>
              <a:t>Step 2</a:t>
            </a:r>
          </a:p>
        </p:txBody>
      </p:sp>
      <p:sp>
        <p:nvSpPr>
          <p:cNvPr id="155651" name="Rectangle 3"/>
          <p:cNvSpPr>
            <a:spLocks noGrp="1" noChangeArrowheads="1"/>
          </p:cNvSpPr>
          <p:nvPr>
            <p:ph idx="1"/>
          </p:nvPr>
        </p:nvSpPr>
        <p:spPr>
          <a:xfrm>
            <a:off x="457200" y="1557338"/>
            <a:ext cx="8229600" cy="5040312"/>
          </a:xfrm>
        </p:spPr>
        <p:txBody>
          <a:bodyPr/>
          <a:lstStyle/>
          <a:p>
            <a:pPr eaLnBrk="1" hangingPunct="1"/>
            <a:r>
              <a:rPr lang="en-US" smtClean="0"/>
              <a:t>Identify the focal question (write them on the board)</a:t>
            </a:r>
          </a:p>
          <a:p>
            <a:pPr lvl="1" eaLnBrk="1" hangingPunct="1"/>
            <a:r>
              <a:rPr lang="en-US" i="1" smtClean="0"/>
              <a:t>What are the current problems in the region of concern?</a:t>
            </a:r>
          </a:p>
          <a:p>
            <a:pPr lvl="1" eaLnBrk="1" hangingPunct="1"/>
            <a:r>
              <a:rPr lang="en-US" i="1" smtClean="0"/>
              <a:t>What are your main concerns or issues about the future in the region of the exercise?</a:t>
            </a:r>
          </a:p>
          <a:p>
            <a:pPr eaLnBrk="1" hangingPunct="1"/>
            <a:r>
              <a:rPr lang="en-US" smtClean="0"/>
              <a:t>Keep these, will return to them frequently during future discussions to make sure that they stay central to the exercise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61920" y="220046"/>
            <a:ext cx="7199194" cy="1143000"/>
          </a:xfrm>
        </p:spPr>
        <p:txBody>
          <a:bodyPr/>
          <a:lstStyle/>
          <a:p>
            <a:pPr eaLnBrk="1" hangingPunct="1"/>
            <a:r>
              <a:rPr lang="en-US" sz="2400" dirty="0" smtClean="0"/>
              <a:t>A Qualification to the Statement that Scenarios are not Predictions</a:t>
            </a:r>
          </a:p>
        </p:txBody>
      </p:sp>
      <p:sp>
        <p:nvSpPr>
          <p:cNvPr id="22531" name="Rectangle 3"/>
          <p:cNvSpPr>
            <a:spLocks noGrp="1" noChangeArrowheads="1"/>
          </p:cNvSpPr>
          <p:nvPr>
            <p:ph idx="1"/>
          </p:nvPr>
        </p:nvSpPr>
        <p:spPr>
          <a:xfrm>
            <a:off x="457200" y="1600201"/>
            <a:ext cx="8229600" cy="4827896"/>
          </a:xfrm>
        </p:spPr>
        <p:txBody>
          <a:bodyPr/>
          <a:lstStyle/>
          <a:p>
            <a:pPr marL="0" indent="0" eaLnBrk="1" hangingPunct="1">
              <a:buFontTx/>
              <a:buNone/>
            </a:pPr>
            <a:r>
              <a:rPr lang="en-US" sz="2400" dirty="0" smtClean="0"/>
              <a:t>The claim that </a:t>
            </a:r>
            <a:r>
              <a:rPr lang="en-US" sz="2400" b="1" dirty="0" smtClean="0"/>
              <a:t>scenario analysis*</a:t>
            </a:r>
            <a:r>
              <a:rPr lang="en-US" sz="2400" dirty="0" smtClean="0"/>
              <a:t> is a non-predictive approach to the future does not imply the lack of inclusion of conditional predictions in the analysis. It does however require that the </a:t>
            </a:r>
            <a:r>
              <a:rPr lang="en-US" sz="2400" i="1" dirty="0" smtClean="0"/>
              <a:t>general purpose </a:t>
            </a:r>
            <a:r>
              <a:rPr lang="en-US" sz="2400" dirty="0" smtClean="0"/>
              <a:t>of the analysis is not to predict the most likely future state of the system but to assess the feasibility and desirability of different outcomes. Though the analysis is based on individual predictive calculations (e.g. the likely effect of a change in population growth rates or in technological change), the overall goal is to indicate something about the range of possible outcomes and their consequences.</a:t>
            </a:r>
          </a:p>
          <a:p>
            <a:pPr marL="0" indent="0" algn="r" eaLnBrk="1" hangingPunct="1">
              <a:buFontTx/>
              <a:buNone/>
            </a:pPr>
            <a:r>
              <a:rPr lang="en-US" sz="2400" i="1" dirty="0" smtClean="0"/>
              <a:t>Robinson, 2003</a:t>
            </a:r>
            <a:endParaRPr lang="en-US" sz="2400" dirty="0" smtClean="0"/>
          </a:p>
          <a:p>
            <a:pPr marL="0" indent="0" eaLnBrk="1" hangingPunct="1">
              <a:buFontTx/>
              <a:buNone/>
            </a:pPr>
            <a:r>
              <a:rPr lang="en-US" sz="1800" dirty="0" smtClean="0"/>
              <a:t>(*</a:t>
            </a:r>
            <a:r>
              <a:rPr lang="en-US" sz="1800" dirty="0" err="1" smtClean="0"/>
              <a:t>backcasting</a:t>
            </a:r>
            <a:r>
              <a:rPr lang="en-US" sz="1800" dirty="0" smtClean="0"/>
              <a:t> in original)</a:t>
            </a:r>
          </a:p>
          <a:p>
            <a:pPr marL="0" indent="0" eaLnBrk="1" hangingPunct="1"/>
            <a:endParaRPr lang="en-US" sz="2400" dirty="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225184"/>
            <a:ext cx="8229600" cy="884238"/>
          </a:xfrm>
        </p:spPr>
        <p:txBody>
          <a:bodyPr/>
          <a:lstStyle/>
          <a:p>
            <a:pPr eaLnBrk="1" hangingPunct="1"/>
            <a:r>
              <a:rPr lang="en-US" dirty="0" smtClean="0"/>
              <a:t>Step 3</a:t>
            </a:r>
          </a:p>
        </p:txBody>
      </p:sp>
      <p:sp>
        <p:nvSpPr>
          <p:cNvPr id="156675" name="Rectangle 3"/>
          <p:cNvSpPr>
            <a:spLocks noGrp="1" noChangeArrowheads="1"/>
          </p:cNvSpPr>
          <p:nvPr>
            <p:ph idx="1"/>
          </p:nvPr>
        </p:nvSpPr>
        <p:spPr>
          <a:xfrm>
            <a:off x="457200" y="1412875"/>
            <a:ext cx="8229600" cy="5445125"/>
          </a:xfrm>
        </p:spPr>
        <p:txBody>
          <a:bodyPr/>
          <a:lstStyle/>
          <a:p>
            <a:pPr eaLnBrk="1" hangingPunct="1"/>
            <a:r>
              <a:rPr lang="en-US" smtClean="0"/>
              <a:t>Identify driving forces</a:t>
            </a:r>
          </a:p>
          <a:p>
            <a:pPr lvl="1" eaLnBrk="1" hangingPunct="1"/>
            <a:r>
              <a:rPr lang="en-US" i="1" smtClean="0"/>
              <a:t>What are the key driving forces of the past, do you think they will continue to be important in the future?</a:t>
            </a:r>
          </a:p>
          <a:p>
            <a:pPr lvl="1" eaLnBrk="1" hangingPunct="1"/>
            <a:r>
              <a:rPr lang="en-US" i="1" smtClean="0"/>
              <a:t>What are important changes happening in the community? What is causing those changes?</a:t>
            </a:r>
          </a:p>
          <a:p>
            <a:pPr lvl="1" eaLnBrk="1" hangingPunct="1"/>
            <a:r>
              <a:rPr lang="en-US" i="1" smtClean="0"/>
              <a:t>What are things that stay the same in the community? What keeps them from not changing?</a:t>
            </a:r>
          </a:p>
          <a:p>
            <a:pPr lvl="1" eaLnBrk="1" hangingPunct="1"/>
            <a:r>
              <a:rPr lang="en-US" i="1" smtClean="0"/>
              <a:t>List driving forces under STEEP categories, add others if there is a need</a:t>
            </a:r>
            <a:endParaRPr lang="en-US" smtClean="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211536"/>
            <a:ext cx="8229600" cy="884238"/>
          </a:xfrm>
        </p:spPr>
        <p:txBody>
          <a:bodyPr/>
          <a:lstStyle/>
          <a:p>
            <a:pPr eaLnBrk="1" hangingPunct="1"/>
            <a:r>
              <a:rPr lang="en-US" dirty="0" smtClean="0"/>
              <a:t>Cont., Step 3</a:t>
            </a:r>
          </a:p>
        </p:txBody>
      </p:sp>
      <p:sp>
        <p:nvSpPr>
          <p:cNvPr id="157699" name="Rectangle 3"/>
          <p:cNvSpPr>
            <a:spLocks noGrp="1" noChangeArrowheads="1"/>
          </p:cNvSpPr>
          <p:nvPr>
            <p:ph idx="1"/>
          </p:nvPr>
        </p:nvSpPr>
        <p:spPr>
          <a:xfrm>
            <a:off x="457200" y="1557338"/>
            <a:ext cx="8229600" cy="4392612"/>
          </a:xfrm>
        </p:spPr>
        <p:txBody>
          <a:bodyPr/>
          <a:lstStyle/>
          <a:p>
            <a:pPr eaLnBrk="1" hangingPunct="1"/>
            <a:r>
              <a:rPr lang="en-US" sz="2800" smtClean="0"/>
              <a:t>Classify driving forces as certain and uncertain in the future</a:t>
            </a:r>
          </a:p>
          <a:p>
            <a:pPr eaLnBrk="1" hangingPunct="1"/>
            <a:r>
              <a:rPr lang="en-US" sz="2800" smtClean="0"/>
              <a:t>Classify driving forces as critical and uncritical in the future</a:t>
            </a:r>
          </a:p>
          <a:p>
            <a:pPr eaLnBrk="1" hangingPunct="1"/>
            <a:r>
              <a:rPr lang="en-US" sz="2800" smtClean="0"/>
              <a:t>Try to draw the diagram</a:t>
            </a:r>
          </a:p>
          <a:p>
            <a:pPr eaLnBrk="1" hangingPunct="1"/>
            <a:r>
              <a:rPr lang="en-US" sz="2800" smtClean="0"/>
              <a:t>Select the most critical                                                       and uncertain to form                                                      the basis of the scenario                                      framework</a:t>
            </a:r>
          </a:p>
        </p:txBody>
      </p:sp>
      <p:sp>
        <p:nvSpPr>
          <p:cNvPr id="157700" name="AutoShape 4"/>
          <p:cNvSpPr>
            <a:spLocks noChangeArrowheads="1"/>
          </p:cNvSpPr>
          <p:nvPr/>
        </p:nvSpPr>
        <p:spPr bwMode="auto">
          <a:xfrm flipH="1">
            <a:off x="5545138" y="3381375"/>
            <a:ext cx="3194050" cy="284638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663 w 21600"/>
              <a:gd name="T25" fmla="*/ 20557 h 21600"/>
              <a:gd name="T26" fmla="*/ 21171 w 21600"/>
              <a:gd name="T27" fmla="*/ 2117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0864" y="0"/>
                </a:moveTo>
                <a:lnTo>
                  <a:pt x="20128" y="1589"/>
                </a:lnTo>
                <a:lnTo>
                  <a:pt x="20557" y="1589"/>
                </a:lnTo>
                <a:lnTo>
                  <a:pt x="20557" y="20557"/>
                </a:lnTo>
                <a:lnTo>
                  <a:pt x="1589" y="20557"/>
                </a:lnTo>
                <a:lnTo>
                  <a:pt x="1589" y="20128"/>
                </a:lnTo>
                <a:lnTo>
                  <a:pt x="0" y="20864"/>
                </a:lnTo>
                <a:lnTo>
                  <a:pt x="1589" y="21600"/>
                </a:lnTo>
                <a:lnTo>
                  <a:pt x="1589" y="21171"/>
                </a:lnTo>
                <a:lnTo>
                  <a:pt x="21171" y="21171"/>
                </a:lnTo>
                <a:lnTo>
                  <a:pt x="21171" y="1589"/>
                </a:lnTo>
                <a:lnTo>
                  <a:pt x="21600" y="1589"/>
                </a:lnTo>
                <a:lnTo>
                  <a:pt x="20864" y="0"/>
                </a:lnTo>
                <a:close/>
              </a:path>
            </a:pathLst>
          </a:custGeom>
          <a:solidFill>
            <a:schemeClr val="accent1"/>
          </a:solidFill>
          <a:ln w="3175">
            <a:solidFill>
              <a:schemeClr val="tx1"/>
            </a:solidFill>
            <a:miter lim="800000"/>
            <a:headEnd type="none" w="sm" len="sm"/>
            <a:tailEnd type="none" w="sm" len="sm"/>
          </a:ln>
        </p:spPr>
        <p:txBody>
          <a:bodyPr wrap="none" anchor="ctr"/>
          <a:lstStyle/>
          <a:p>
            <a:endParaRPr lang="en-US"/>
          </a:p>
        </p:txBody>
      </p:sp>
      <p:sp>
        <p:nvSpPr>
          <p:cNvPr id="157701" name="Text Box 5"/>
          <p:cNvSpPr txBox="1">
            <a:spLocks noChangeArrowheads="1"/>
          </p:cNvSpPr>
          <p:nvPr/>
        </p:nvSpPr>
        <p:spPr bwMode="auto">
          <a:xfrm rot="-5400000">
            <a:off x="4252118" y="4583907"/>
            <a:ext cx="2106613"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400" b="1"/>
              <a:t>Importance</a:t>
            </a:r>
          </a:p>
        </p:txBody>
      </p:sp>
      <p:sp>
        <p:nvSpPr>
          <p:cNvPr id="157702" name="Text Box 6"/>
          <p:cNvSpPr txBox="1">
            <a:spLocks noChangeArrowheads="1"/>
          </p:cNvSpPr>
          <p:nvPr/>
        </p:nvSpPr>
        <p:spPr bwMode="auto">
          <a:xfrm>
            <a:off x="5727700" y="6211888"/>
            <a:ext cx="2781300"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400" b="1"/>
              <a:t>Uncertainty</a:t>
            </a:r>
          </a:p>
        </p:txBody>
      </p:sp>
      <p:sp>
        <p:nvSpPr>
          <p:cNvPr id="157703" name="AutoShape 7"/>
          <p:cNvSpPr>
            <a:spLocks noChangeArrowheads="1"/>
          </p:cNvSpPr>
          <p:nvPr/>
        </p:nvSpPr>
        <p:spPr bwMode="auto">
          <a:xfrm>
            <a:off x="6305550" y="4187825"/>
            <a:ext cx="203200" cy="1905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7704" name="AutoShape 8"/>
          <p:cNvSpPr>
            <a:spLocks noChangeArrowheads="1"/>
          </p:cNvSpPr>
          <p:nvPr/>
        </p:nvSpPr>
        <p:spPr bwMode="auto">
          <a:xfrm>
            <a:off x="6305550" y="4946650"/>
            <a:ext cx="203200" cy="1905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7705" name="AutoShape 9"/>
          <p:cNvSpPr>
            <a:spLocks noChangeArrowheads="1"/>
          </p:cNvSpPr>
          <p:nvPr/>
        </p:nvSpPr>
        <p:spPr bwMode="auto">
          <a:xfrm>
            <a:off x="7877175" y="4092575"/>
            <a:ext cx="203200" cy="1905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7706" name="AutoShape 10"/>
          <p:cNvSpPr>
            <a:spLocks noChangeArrowheads="1"/>
          </p:cNvSpPr>
          <p:nvPr/>
        </p:nvSpPr>
        <p:spPr bwMode="auto">
          <a:xfrm>
            <a:off x="5949950" y="5800725"/>
            <a:ext cx="203200" cy="1905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7707" name="AutoShape 11"/>
          <p:cNvSpPr>
            <a:spLocks noChangeArrowheads="1"/>
          </p:cNvSpPr>
          <p:nvPr/>
        </p:nvSpPr>
        <p:spPr bwMode="auto">
          <a:xfrm>
            <a:off x="5746750" y="3617913"/>
            <a:ext cx="203200" cy="1905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7708" name="AutoShape 12"/>
          <p:cNvSpPr>
            <a:spLocks noChangeArrowheads="1"/>
          </p:cNvSpPr>
          <p:nvPr/>
        </p:nvSpPr>
        <p:spPr bwMode="auto">
          <a:xfrm>
            <a:off x="8283575" y="5848350"/>
            <a:ext cx="201613" cy="1905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7709" name="AutoShape 13"/>
          <p:cNvSpPr>
            <a:spLocks noChangeArrowheads="1"/>
          </p:cNvSpPr>
          <p:nvPr/>
        </p:nvSpPr>
        <p:spPr bwMode="auto">
          <a:xfrm>
            <a:off x="7470775" y="4994275"/>
            <a:ext cx="203200" cy="1905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
        <p:nvSpPr>
          <p:cNvPr id="157710" name="AutoShape 14"/>
          <p:cNvSpPr>
            <a:spLocks noChangeArrowheads="1"/>
          </p:cNvSpPr>
          <p:nvPr/>
        </p:nvSpPr>
        <p:spPr bwMode="auto">
          <a:xfrm>
            <a:off x="8080375" y="3524250"/>
            <a:ext cx="203200" cy="1889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12700">
            <a:solidFill>
              <a:schemeClr val="tx1"/>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9" name="Rectangle 14"/>
          <p:cNvSpPr>
            <a:spLocks noGrp="1" noChangeArrowheads="1"/>
          </p:cNvSpPr>
          <p:nvPr>
            <p:ph type="title"/>
          </p:nvPr>
        </p:nvSpPr>
        <p:spPr>
          <a:xfrm>
            <a:off x="457200" y="225184"/>
            <a:ext cx="8229600" cy="884238"/>
          </a:xfrm>
          <a:noFill/>
        </p:spPr>
        <p:txBody>
          <a:bodyPr/>
          <a:lstStyle/>
          <a:p>
            <a:pPr eaLnBrk="1" hangingPunct="1"/>
            <a:r>
              <a:rPr lang="en-US" dirty="0" smtClean="0"/>
              <a:t>Step 4</a:t>
            </a:r>
          </a:p>
        </p:txBody>
      </p:sp>
      <p:sp>
        <p:nvSpPr>
          <p:cNvPr id="158722" name="Rectangle 3"/>
          <p:cNvSpPr>
            <a:spLocks noGrp="1" noChangeArrowheads="1" noTextEdit="1"/>
          </p:cNvSpPr>
          <p:nvPr>
            <p:ph idx="1"/>
          </p:nvPr>
        </p:nvSpPr>
        <p:spPr>
          <a:xfrm>
            <a:off x="3389313" y="3209925"/>
            <a:ext cx="4611687" cy="3459163"/>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756 w 21600"/>
              <a:gd name="T13" fmla="*/ 10419 h 21600"/>
              <a:gd name="T14" fmla="*/ 20844 w 21600"/>
              <a:gd name="T15" fmla="*/ 11181 h 21600"/>
            </a:gdLst>
            <a:ahLst/>
            <a:cxnLst>
              <a:cxn ang="T8">
                <a:pos x="T0" y="T1"/>
              </a:cxn>
              <a:cxn ang="T9">
                <a:pos x="T2" y="T3"/>
              </a:cxn>
              <a:cxn ang="T10">
                <a:pos x="T4" y="T5"/>
              </a:cxn>
              <a:cxn ang="T11">
                <a:pos x="T6" y="T7"/>
              </a:cxn>
            </a:cxnLst>
            <a:rect l="T12" t="T13" r="T14" b="T15"/>
            <a:pathLst>
              <a:path w="21600" h="21600">
                <a:moveTo>
                  <a:pt x="10800" y="0"/>
                </a:moveTo>
                <a:lnTo>
                  <a:pt x="10081" y="1426"/>
                </a:lnTo>
                <a:lnTo>
                  <a:pt x="10419" y="1426"/>
                </a:lnTo>
                <a:lnTo>
                  <a:pt x="10419" y="10419"/>
                </a:lnTo>
                <a:lnTo>
                  <a:pt x="1426" y="10419"/>
                </a:lnTo>
                <a:lnTo>
                  <a:pt x="1426" y="10081"/>
                </a:lnTo>
                <a:lnTo>
                  <a:pt x="0" y="10800"/>
                </a:lnTo>
                <a:lnTo>
                  <a:pt x="1426" y="11519"/>
                </a:lnTo>
                <a:lnTo>
                  <a:pt x="1426" y="11181"/>
                </a:lnTo>
                <a:lnTo>
                  <a:pt x="10419" y="11181"/>
                </a:lnTo>
                <a:lnTo>
                  <a:pt x="10419" y="20174"/>
                </a:lnTo>
                <a:lnTo>
                  <a:pt x="10081" y="20174"/>
                </a:lnTo>
                <a:lnTo>
                  <a:pt x="10800" y="21600"/>
                </a:lnTo>
                <a:lnTo>
                  <a:pt x="11519" y="20174"/>
                </a:lnTo>
                <a:lnTo>
                  <a:pt x="11181" y="20174"/>
                </a:lnTo>
                <a:lnTo>
                  <a:pt x="11181" y="11181"/>
                </a:lnTo>
                <a:lnTo>
                  <a:pt x="20174" y="11181"/>
                </a:lnTo>
                <a:lnTo>
                  <a:pt x="20174" y="11519"/>
                </a:lnTo>
                <a:lnTo>
                  <a:pt x="21600" y="10800"/>
                </a:lnTo>
                <a:lnTo>
                  <a:pt x="20174" y="10081"/>
                </a:lnTo>
                <a:lnTo>
                  <a:pt x="20174" y="10419"/>
                </a:lnTo>
                <a:lnTo>
                  <a:pt x="11181" y="10419"/>
                </a:lnTo>
                <a:lnTo>
                  <a:pt x="11181" y="1426"/>
                </a:lnTo>
                <a:lnTo>
                  <a:pt x="11519" y="1426"/>
                </a:lnTo>
                <a:lnTo>
                  <a:pt x="10800" y="0"/>
                </a:lnTo>
                <a:close/>
              </a:path>
            </a:pathLst>
          </a:custGeom>
          <a:solidFill>
            <a:schemeClr val="accent1"/>
          </a:solidFill>
          <a:ln w="12700" cap="flat">
            <a:solidFill>
              <a:schemeClr val="tx1"/>
            </a:solidFill>
            <a:round/>
            <a:headEnd type="none" w="sm" len="sm"/>
            <a:tailEnd type="none" w="sm" len="sm"/>
          </a:ln>
        </p:spPr>
        <p:txBody>
          <a:bodyPr lIns="92075" tIns="46038" rIns="92075" bIns="46038"/>
          <a:lstStyle/>
          <a:p>
            <a:endParaRPr lang="en-US"/>
          </a:p>
        </p:txBody>
      </p:sp>
      <p:sp>
        <p:nvSpPr>
          <p:cNvPr id="158723" name="Text Box 5"/>
          <p:cNvSpPr txBox="1">
            <a:spLocks noChangeArrowheads="1"/>
          </p:cNvSpPr>
          <p:nvPr/>
        </p:nvSpPr>
        <p:spPr bwMode="auto">
          <a:xfrm>
            <a:off x="4386263" y="4533900"/>
            <a:ext cx="3416300" cy="366713"/>
          </a:xfrm>
          <a:prstGeom prst="rect">
            <a:avLst/>
          </a:prstGeom>
          <a:noFill/>
          <a:ln w="9525">
            <a:noFill/>
            <a:miter lim="800000"/>
            <a:headEnd/>
            <a:tailEnd/>
          </a:ln>
        </p:spPr>
        <p:txBody>
          <a:bodyPr>
            <a:spAutoFit/>
          </a:bodyPr>
          <a:lstStyle/>
          <a:p>
            <a:r>
              <a:rPr lang="en-US"/>
              <a:t>Critical                Uncertainty #1</a:t>
            </a:r>
          </a:p>
        </p:txBody>
      </p:sp>
      <p:sp>
        <p:nvSpPr>
          <p:cNvPr id="158724" name="Text Box 6"/>
          <p:cNvSpPr txBox="1">
            <a:spLocks noChangeArrowheads="1"/>
          </p:cNvSpPr>
          <p:nvPr/>
        </p:nvSpPr>
        <p:spPr bwMode="auto">
          <a:xfrm rot="-5400000">
            <a:off x="4379912" y="4406901"/>
            <a:ext cx="3186113" cy="366712"/>
          </a:xfrm>
          <a:prstGeom prst="rect">
            <a:avLst/>
          </a:prstGeom>
          <a:noFill/>
          <a:ln w="9525">
            <a:noFill/>
            <a:miter lim="800000"/>
            <a:headEnd/>
            <a:tailEnd/>
          </a:ln>
        </p:spPr>
        <p:txBody>
          <a:bodyPr>
            <a:spAutoFit/>
          </a:bodyPr>
          <a:lstStyle/>
          <a:p>
            <a:r>
              <a:rPr lang="en-US"/>
              <a:t>Critical           Uncertainty #2</a:t>
            </a:r>
          </a:p>
        </p:txBody>
      </p:sp>
      <p:sp>
        <p:nvSpPr>
          <p:cNvPr id="158725" name="Text Box 8"/>
          <p:cNvSpPr txBox="1">
            <a:spLocks noChangeArrowheads="1"/>
          </p:cNvSpPr>
          <p:nvPr/>
        </p:nvSpPr>
        <p:spPr bwMode="auto">
          <a:xfrm>
            <a:off x="6491288" y="3565525"/>
            <a:ext cx="3028950" cy="519113"/>
          </a:xfrm>
          <a:prstGeom prst="rect">
            <a:avLst/>
          </a:prstGeom>
          <a:noFill/>
          <a:ln w="9525">
            <a:noFill/>
            <a:miter lim="800000"/>
            <a:headEnd/>
            <a:tailEnd/>
          </a:ln>
        </p:spPr>
        <p:txBody>
          <a:bodyPr>
            <a:spAutoFit/>
          </a:bodyPr>
          <a:lstStyle/>
          <a:p>
            <a:r>
              <a:rPr lang="en-US" sz="2800" b="1" i="1">
                <a:solidFill>
                  <a:schemeClr val="hlink"/>
                </a:solidFill>
              </a:rPr>
              <a:t>“Scenario A”</a:t>
            </a:r>
          </a:p>
        </p:txBody>
      </p:sp>
      <p:sp>
        <p:nvSpPr>
          <p:cNvPr id="158726" name="Text Box 9"/>
          <p:cNvSpPr txBox="1">
            <a:spLocks noChangeArrowheads="1"/>
          </p:cNvSpPr>
          <p:nvPr/>
        </p:nvSpPr>
        <p:spPr bwMode="auto">
          <a:xfrm>
            <a:off x="2987675" y="3578225"/>
            <a:ext cx="3028950" cy="519113"/>
          </a:xfrm>
          <a:prstGeom prst="rect">
            <a:avLst/>
          </a:prstGeom>
          <a:noFill/>
          <a:ln w="9525">
            <a:noFill/>
            <a:miter lim="800000"/>
            <a:headEnd/>
            <a:tailEnd/>
          </a:ln>
        </p:spPr>
        <p:txBody>
          <a:bodyPr>
            <a:spAutoFit/>
          </a:bodyPr>
          <a:lstStyle/>
          <a:p>
            <a:r>
              <a:rPr lang="en-US" sz="2800" b="1" i="1">
                <a:solidFill>
                  <a:schemeClr val="hlink"/>
                </a:solidFill>
              </a:rPr>
              <a:t>“Scenario B”</a:t>
            </a:r>
          </a:p>
        </p:txBody>
      </p:sp>
      <p:sp>
        <p:nvSpPr>
          <p:cNvPr id="158727" name="Text Box 10"/>
          <p:cNvSpPr txBox="1">
            <a:spLocks noChangeArrowheads="1"/>
          </p:cNvSpPr>
          <p:nvPr/>
        </p:nvSpPr>
        <p:spPr bwMode="auto">
          <a:xfrm>
            <a:off x="3046413" y="5711825"/>
            <a:ext cx="3028950" cy="519113"/>
          </a:xfrm>
          <a:prstGeom prst="rect">
            <a:avLst/>
          </a:prstGeom>
          <a:noFill/>
          <a:ln w="9525">
            <a:noFill/>
            <a:miter lim="800000"/>
            <a:headEnd/>
            <a:tailEnd/>
          </a:ln>
        </p:spPr>
        <p:txBody>
          <a:bodyPr>
            <a:spAutoFit/>
          </a:bodyPr>
          <a:lstStyle/>
          <a:p>
            <a:r>
              <a:rPr lang="en-US" sz="2800" b="1" i="1">
                <a:solidFill>
                  <a:schemeClr val="hlink"/>
                </a:solidFill>
              </a:rPr>
              <a:t>“Scenario C”</a:t>
            </a:r>
          </a:p>
        </p:txBody>
      </p:sp>
      <p:sp>
        <p:nvSpPr>
          <p:cNvPr id="158728" name="Text Box 11"/>
          <p:cNvSpPr txBox="1">
            <a:spLocks noChangeArrowheads="1"/>
          </p:cNvSpPr>
          <p:nvPr/>
        </p:nvSpPr>
        <p:spPr bwMode="auto">
          <a:xfrm>
            <a:off x="6516688" y="5711825"/>
            <a:ext cx="3028950" cy="519113"/>
          </a:xfrm>
          <a:prstGeom prst="rect">
            <a:avLst/>
          </a:prstGeom>
          <a:noFill/>
          <a:ln w="9525">
            <a:noFill/>
            <a:miter lim="800000"/>
            <a:headEnd/>
            <a:tailEnd/>
          </a:ln>
        </p:spPr>
        <p:txBody>
          <a:bodyPr>
            <a:spAutoFit/>
          </a:bodyPr>
          <a:lstStyle/>
          <a:p>
            <a:r>
              <a:rPr lang="en-US" sz="2800" b="1" i="1">
                <a:solidFill>
                  <a:schemeClr val="hlink"/>
                </a:solidFill>
              </a:rPr>
              <a:t>“Scenario D”</a:t>
            </a:r>
          </a:p>
        </p:txBody>
      </p:sp>
      <p:sp>
        <p:nvSpPr>
          <p:cNvPr id="158730" name="Rectangle 15"/>
          <p:cNvSpPr>
            <a:spLocks noChangeArrowheads="1"/>
          </p:cNvSpPr>
          <p:nvPr/>
        </p:nvSpPr>
        <p:spPr bwMode="auto">
          <a:xfrm>
            <a:off x="457200" y="1557338"/>
            <a:ext cx="8229600" cy="1150937"/>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pPr>
            <a:r>
              <a:rPr lang="en-US" sz="2800"/>
              <a:t>Define scenarios framework based on driving forces from previous step</a:t>
            </a:r>
          </a:p>
          <a:p>
            <a:pPr marL="342900" indent="-342900">
              <a:spcBef>
                <a:spcPct val="20000"/>
              </a:spcBef>
              <a:buClr>
                <a:schemeClr val="bg2"/>
              </a:buClr>
              <a:buSzPct val="75000"/>
              <a:buFont typeface="Wingdings" pitchFamily="2" charset="2"/>
              <a:buChar char="n"/>
            </a:pPr>
            <a:r>
              <a:rPr lang="en-US" sz="2800"/>
              <a:t>Define time frame</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252480"/>
            <a:ext cx="8229600" cy="884238"/>
          </a:xfrm>
        </p:spPr>
        <p:txBody>
          <a:bodyPr/>
          <a:lstStyle/>
          <a:p>
            <a:pPr eaLnBrk="1" hangingPunct="1"/>
            <a:r>
              <a:rPr lang="en-US" dirty="0" smtClean="0"/>
              <a:t>Step 5</a:t>
            </a:r>
          </a:p>
        </p:txBody>
      </p:sp>
      <p:sp>
        <p:nvSpPr>
          <p:cNvPr id="159747" name="Rectangle 3"/>
          <p:cNvSpPr>
            <a:spLocks noGrp="1" noChangeArrowheads="1"/>
          </p:cNvSpPr>
          <p:nvPr>
            <p:ph idx="1"/>
          </p:nvPr>
        </p:nvSpPr>
        <p:spPr>
          <a:xfrm>
            <a:off x="457200" y="1268413"/>
            <a:ext cx="8229600" cy="1368425"/>
          </a:xfrm>
        </p:spPr>
        <p:txBody>
          <a:bodyPr/>
          <a:lstStyle/>
          <a:p>
            <a:pPr eaLnBrk="1" hangingPunct="1">
              <a:lnSpc>
                <a:spcPct val="90000"/>
              </a:lnSpc>
            </a:pPr>
            <a:r>
              <a:rPr lang="en-US" sz="2800" smtClean="0"/>
              <a:t>Discuss qualitatively trends in drivers and their impact on issues of concern in each scenario, (can use symbols as up or down or no change)</a:t>
            </a:r>
          </a:p>
        </p:txBody>
      </p:sp>
      <p:graphicFrame>
        <p:nvGraphicFramePr>
          <p:cNvPr id="342083" name="Group 67"/>
          <p:cNvGraphicFramePr>
            <a:graphicFrameLocks noGrp="1"/>
          </p:cNvGraphicFramePr>
          <p:nvPr/>
        </p:nvGraphicFramePr>
        <p:xfrm>
          <a:off x="250825" y="2694717"/>
          <a:ext cx="8713788" cy="3759199"/>
        </p:xfrm>
        <a:graphic>
          <a:graphicData uri="http://schemas.openxmlformats.org/drawingml/2006/table">
            <a:tbl>
              <a:tblPr/>
              <a:tblGrid>
                <a:gridCol w="1452563"/>
                <a:gridCol w="1452562"/>
                <a:gridCol w="1452563"/>
                <a:gridCol w="1450975"/>
                <a:gridCol w="1454150"/>
                <a:gridCol w="1450975"/>
              </a:tblGrid>
              <a:tr h="64780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Driver/ issue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Indicator</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Scenario 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Scenario 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Scenario 3</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Arial" charset="0"/>
                        </a:rPr>
                        <a:t>Scenario 4</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84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demography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Population growth rate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Increases rapidly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Increases slowly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Increases moderately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stabilized</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68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Economic growth</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GDP per capita</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86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Education</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Female enrollment in primary and secondary school…</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252480"/>
            <a:ext cx="8229600" cy="884238"/>
          </a:xfrm>
        </p:spPr>
        <p:txBody>
          <a:bodyPr/>
          <a:lstStyle/>
          <a:p>
            <a:pPr eaLnBrk="1" hangingPunct="1"/>
            <a:r>
              <a:rPr lang="en-US" dirty="0" smtClean="0"/>
              <a:t>Step 6</a:t>
            </a:r>
          </a:p>
        </p:txBody>
      </p:sp>
      <p:sp>
        <p:nvSpPr>
          <p:cNvPr id="160771" name="Rectangle 3"/>
          <p:cNvSpPr>
            <a:spLocks noGrp="1" noChangeArrowheads="1"/>
          </p:cNvSpPr>
          <p:nvPr>
            <p:ph idx="1"/>
          </p:nvPr>
        </p:nvSpPr>
        <p:spPr>
          <a:xfrm>
            <a:off x="457200" y="1484313"/>
            <a:ext cx="8229600" cy="1871662"/>
          </a:xfrm>
        </p:spPr>
        <p:txBody>
          <a:bodyPr/>
          <a:lstStyle/>
          <a:p>
            <a:pPr eaLnBrk="1" hangingPunct="1"/>
            <a:r>
              <a:rPr lang="en-US" sz="2800" smtClean="0"/>
              <a:t>Develop an end picture and a time line of events, their chain-reaction, and the end picture for each scenario</a:t>
            </a:r>
          </a:p>
          <a:p>
            <a:pPr eaLnBrk="1" hangingPunct="1"/>
            <a:r>
              <a:rPr lang="en-US" sz="2800" smtClean="0"/>
              <a:t>Helps in writing the narrative storyline of the scenarios</a:t>
            </a:r>
          </a:p>
        </p:txBody>
      </p:sp>
      <p:sp>
        <p:nvSpPr>
          <p:cNvPr id="160772" name="Line 4"/>
          <p:cNvSpPr>
            <a:spLocks noChangeShapeType="1"/>
          </p:cNvSpPr>
          <p:nvPr/>
        </p:nvSpPr>
        <p:spPr bwMode="auto">
          <a:xfrm>
            <a:off x="755650" y="5164138"/>
            <a:ext cx="7561263" cy="0"/>
          </a:xfrm>
          <a:prstGeom prst="line">
            <a:avLst/>
          </a:prstGeom>
          <a:noFill/>
          <a:ln w="57150">
            <a:solidFill>
              <a:schemeClr val="tx1"/>
            </a:solidFill>
            <a:round/>
            <a:headEnd/>
            <a:tailEnd/>
          </a:ln>
        </p:spPr>
        <p:txBody>
          <a:bodyPr/>
          <a:lstStyle/>
          <a:p>
            <a:endParaRPr lang="en-US"/>
          </a:p>
        </p:txBody>
      </p:sp>
      <p:sp>
        <p:nvSpPr>
          <p:cNvPr id="160773" name="Text Box 5"/>
          <p:cNvSpPr txBox="1">
            <a:spLocks noChangeArrowheads="1"/>
          </p:cNvSpPr>
          <p:nvPr/>
        </p:nvSpPr>
        <p:spPr bwMode="auto">
          <a:xfrm>
            <a:off x="468313" y="5164138"/>
            <a:ext cx="647700" cy="366712"/>
          </a:xfrm>
          <a:prstGeom prst="rect">
            <a:avLst/>
          </a:prstGeom>
          <a:noFill/>
          <a:ln w="9525">
            <a:noFill/>
            <a:miter lim="800000"/>
            <a:headEnd/>
            <a:tailEnd/>
          </a:ln>
        </p:spPr>
        <p:txBody>
          <a:bodyPr>
            <a:spAutoFit/>
          </a:bodyPr>
          <a:lstStyle/>
          <a:p>
            <a:pPr>
              <a:spcBef>
                <a:spcPct val="50000"/>
              </a:spcBef>
            </a:pPr>
            <a:r>
              <a:rPr lang="en-US"/>
              <a:t>now</a:t>
            </a:r>
          </a:p>
        </p:txBody>
      </p:sp>
      <p:sp>
        <p:nvSpPr>
          <p:cNvPr id="160774" name="Text Box 6"/>
          <p:cNvSpPr txBox="1">
            <a:spLocks noChangeArrowheads="1"/>
          </p:cNvSpPr>
          <p:nvPr/>
        </p:nvSpPr>
        <p:spPr bwMode="auto">
          <a:xfrm>
            <a:off x="7451725" y="5164138"/>
            <a:ext cx="1296988" cy="366712"/>
          </a:xfrm>
          <a:prstGeom prst="rect">
            <a:avLst/>
          </a:prstGeom>
          <a:noFill/>
          <a:ln w="9525">
            <a:noFill/>
            <a:miter lim="800000"/>
            <a:headEnd/>
            <a:tailEnd/>
          </a:ln>
        </p:spPr>
        <p:txBody>
          <a:bodyPr>
            <a:spAutoFit/>
          </a:bodyPr>
          <a:lstStyle/>
          <a:p>
            <a:pPr algn="ctr">
              <a:spcBef>
                <a:spcPct val="50000"/>
              </a:spcBef>
            </a:pPr>
            <a:r>
              <a:rPr lang="en-US"/>
              <a:t>e.g., 2030</a:t>
            </a:r>
          </a:p>
        </p:txBody>
      </p:sp>
      <p:sp>
        <p:nvSpPr>
          <p:cNvPr id="160775" name="Line 7"/>
          <p:cNvSpPr>
            <a:spLocks noChangeShapeType="1"/>
          </p:cNvSpPr>
          <p:nvPr/>
        </p:nvSpPr>
        <p:spPr bwMode="auto">
          <a:xfrm>
            <a:off x="827088" y="4875213"/>
            <a:ext cx="0" cy="288925"/>
          </a:xfrm>
          <a:prstGeom prst="line">
            <a:avLst/>
          </a:prstGeom>
          <a:noFill/>
          <a:ln w="9525">
            <a:solidFill>
              <a:schemeClr val="tx1"/>
            </a:solidFill>
            <a:round/>
            <a:headEnd/>
            <a:tailEnd type="triangle" w="med" len="med"/>
          </a:ln>
        </p:spPr>
        <p:txBody>
          <a:bodyPr/>
          <a:lstStyle/>
          <a:p>
            <a:endParaRPr lang="en-US"/>
          </a:p>
        </p:txBody>
      </p:sp>
      <p:sp>
        <p:nvSpPr>
          <p:cNvPr id="160776" name="Line 8"/>
          <p:cNvSpPr>
            <a:spLocks noChangeShapeType="1"/>
          </p:cNvSpPr>
          <p:nvPr/>
        </p:nvSpPr>
        <p:spPr bwMode="auto">
          <a:xfrm>
            <a:off x="2339975" y="4797425"/>
            <a:ext cx="0" cy="358775"/>
          </a:xfrm>
          <a:prstGeom prst="line">
            <a:avLst/>
          </a:prstGeom>
          <a:noFill/>
          <a:ln w="9525">
            <a:solidFill>
              <a:schemeClr val="tx1"/>
            </a:solidFill>
            <a:round/>
            <a:headEnd/>
            <a:tailEnd type="triangle" w="med" len="med"/>
          </a:ln>
        </p:spPr>
        <p:txBody>
          <a:bodyPr/>
          <a:lstStyle/>
          <a:p>
            <a:endParaRPr lang="en-US"/>
          </a:p>
        </p:txBody>
      </p:sp>
      <p:sp>
        <p:nvSpPr>
          <p:cNvPr id="160777" name="Line 9"/>
          <p:cNvSpPr>
            <a:spLocks noChangeShapeType="1"/>
          </p:cNvSpPr>
          <p:nvPr/>
        </p:nvSpPr>
        <p:spPr bwMode="auto">
          <a:xfrm>
            <a:off x="8316913" y="4803775"/>
            <a:ext cx="0" cy="358775"/>
          </a:xfrm>
          <a:prstGeom prst="line">
            <a:avLst/>
          </a:prstGeom>
          <a:noFill/>
          <a:ln w="9525">
            <a:solidFill>
              <a:schemeClr val="tx1"/>
            </a:solidFill>
            <a:round/>
            <a:headEnd/>
            <a:tailEnd type="triangle" w="med" len="med"/>
          </a:ln>
        </p:spPr>
        <p:txBody>
          <a:bodyPr/>
          <a:lstStyle/>
          <a:p>
            <a:endParaRPr lang="en-US"/>
          </a:p>
        </p:txBody>
      </p:sp>
      <p:sp>
        <p:nvSpPr>
          <p:cNvPr id="160778" name="Text Box 10"/>
          <p:cNvSpPr txBox="1">
            <a:spLocks noChangeArrowheads="1"/>
          </p:cNvSpPr>
          <p:nvPr/>
        </p:nvSpPr>
        <p:spPr bwMode="auto">
          <a:xfrm>
            <a:off x="1692275" y="5156200"/>
            <a:ext cx="1296988" cy="641350"/>
          </a:xfrm>
          <a:prstGeom prst="rect">
            <a:avLst/>
          </a:prstGeom>
          <a:noFill/>
          <a:ln w="9525">
            <a:noFill/>
            <a:miter lim="800000"/>
            <a:headEnd/>
            <a:tailEnd/>
          </a:ln>
        </p:spPr>
        <p:txBody>
          <a:bodyPr>
            <a:spAutoFit/>
          </a:bodyPr>
          <a:lstStyle/>
          <a:p>
            <a:pPr algn="ctr">
              <a:spcBef>
                <a:spcPct val="50000"/>
              </a:spcBef>
            </a:pPr>
            <a:r>
              <a:rPr lang="en-US"/>
              <a:t>e.g., 2015 MDGs</a:t>
            </a:r>
          </a:p>
        </p:txBody>
      </p:sp>
      <p:sp>
        <p:nvSpPr>
          <p:cNvPr id="160779" name="Text Box 11"/>
          <p:cNvSpPr txBox="1">
            <a:spLocks noChangeArrowheads="1"/>
          </p:cNvSpPr>
          <p:nvPr/>
        </p:nvSpPr>
        <p:spPr bwMode="auto">
          <a:xfrm>
            <a:off x="2268538" y="3573463"/>
            <a:ext cx="1441450" cy="376237"/>
          </a:xfrm>
          <a:prstGeom prst="rect">
            <a:avLst/>
          </a:prstGeom>
          <a:noFill/>
          <a:ln w="9525">
            <a:solidFill>
              <a:schemeClr val="tx1"/>
            </a:solidFill>
            <a:miter lim="800000"/>
            <a:headEnd/>
            <a:tailEnd/>
          </a:ln>
        </p:spPr>
        <p:txBody>
          <a:bodyPr>
            <a:spAutoFit/>
          </a:bodyPr>
          <a:lstStyle/>
          <a:p>
            <a:pPr algn="ctr">
              <a:spcBef>
                <a:spcPct val="50000"/>
              </a:spcBef>
            </a:pPr>
            <a:r>
              <a:rPr lang="en-US"/>
              <a:t>Event 2</a:t>
            </a:r>
          </a:p>
        </p:txBody>
      </p:sp>
      <p:sp>
        <p:nvSpPr>
          <p:cNvPr id="160780" name="Text Box 12"/>
          <p:cNvSpPr txBox="1">
            <a:spLocks noChangeArrowheads="1"/>
          </p:cNvSpPr>
          <p:nvPr/>
        </p:nvSpPr>
        <p:spPr bwMode="auto">
          <a:xfrm>
            <a:off x="827088" y="4205288"/>
            <a:ext cx="1441450" cy="376237"/>
          </a:xfrm>
          <a:prstGeom prst="rect">
            <a:avLst/>
          </a:prstGeom>
          <a:noFill/>
          <a:ln w="9525">
            <a:solidFill>
              <a:schemeClr val="tx1"/>
            </a:solidFill>
            <a:miter lim="800000"/>
            <a:headEnd/>
            <a:tailEnd/>
          </a:ln>
        </p:spPr>
        <p:txBody>
          <a:bodyPr>
            <a:spAutoFit/>
          </a:bodyPr>
          <a:lstStyle/>
          <a:p>
            <a:pPr algn="ctr">
              <a:spcBef>
                <a:spcPct val="50000"/>
              </a:spcBef>
            </a:pPr>
            <a:r>
              <a:rPr lang="en-US"/>
              <a:t>Event 1 </a:t>
            </a:r>
          </a:p>
        </p:txBody>
      </p:sp>
      <p:sp>
        <p:nvSpPr>
          <p:cNvPr id="160781" name="Text Box 13"/>
          <p:cNvSpPr txBox="1">
            <a:spLocks noChangeArrowheads="1"/>
          </p:cNvSpPr>
          <p:nvPr/>
        </p:nvSpPr>
        <p:spPr bwMode="auto">
          <a:xfrm>
            <a:off x="3419475" y="4364038"/>
            <a:ext cx="1441450" cy="376237"/>
          </a:xfrm>
          <a:prstGeom prst="rect">
            <a:avLst/>
          </a:prstGeom>
          <a:noFill/>
          <a:ln w="9525">
            <a:solidFill>
              <a:schemeClr val="tx1"/>
            </a:solidFill>
            <a:miter lim="800000"/>
            <a:headEnd/>
            <a:tailEnd/>
          </a:ln>
        </p:spPr>
        <p:txBody>
          <a:bodyPr>
            <a:spAutoFit/>
          </a:bodyPr>
          <a:lstStyle/>
          <a:p>
            <a:pPr algn="ctr">
              <a:spcBef>
                <a:spcPct val="50000"/>
              </a:spcBef>
            </a:pPr>
            <a:r>
              <a:rPr lang="en-US"/>
              <a:t>Event 3</a:t>
            </a:r>
          </a:p>
        </p:txBody>
      </p:sp>
      <p:sp>
        <p:nvSpPr>
          <p:cNvPr id="160782" name="Text Box 14"/>
          <p:cNvSpPr txBox="1">
            <a:spLocks noChangeArrowheads="1"/>
          </p:cNvSpPr>
          <p:nvPr/>
        </p:nvSpPr>
        <p:spPr bwMode="auto">
          <a:xfrm>
            <a:off x="4643438" y="3716338"/>
            <a:ext cx="1441450" cy="376237"/>
          </a:xfrm>
          <a:prstGeom prst="rect">
            <a:avLst/>
          </a:prstGeom>
          <a:noFill/>
          <a:ln w="9525">
            <a:solidFill>
              <a:schemeClr val="tx1"/>
            </a:solidFill>
            <a:miter lim="800000"/>
            <a:headEnd/>
            <a:tailEnd/>
          </a:ln>
        </p:spPr>
        <p:txBody>
          <a:bodyPr>
            <a:spAutoFit/>
          </a:bodyPr>
          <a:lstStyle/>
          <a:p>
            <a:pPr algn="ctr">
              <a:spcBef>
                <a:spcPct val="50000"/>
              </a:spcBef>
            </a:pPr>
            <a:r>
              <a:rPr lang="en-US"/>
              <a:t>Event ..</a:t>
            </a:r>
          </a:p>
        </p:txBody>
      </p:sp>
      <p:sp>
        <p:nvSpPr>
          <p:cNvPr id="160783" name="Text Box 15"/>
          <p:cNvSpPr txBox="1">
            <a:spLocks noChangeArrowheads="1"/>
          </p:cNvSpPr>
          <p:nvPr/>
        </p:nvSpPr>
        <p:spPr bwMode="auto">
          <a:xfrm>
            <a:off x="5292725" y="4581525"/>
            <a:ext cx="1441450" cy="376238"/>
          </a:xfrm>
          <a:prstGeom prst="rect">
            <a:avLst/>
          </a:prstGeom>
          <a:noFill/>
          <a:ln w="9525">
            <a:solidFill>
              <a:schemeClr val="tx1"/>
            </a:solidFill>
            <a:miter lim="800000"/>
            <a:headEnd/>
            <a:tailEnd/>
          </a:ln>
        </p:spPr>
        <p:txBody>
          <a:bodyPr>
            <a:spAutoFit/>
          </a:bodyPr>
          <a:lstStyle/>
          <a:p>
            <a:pPr algn="ctr">
              <a:spcBef>
                <a:spcPct val="50000"/>
              </a:spcBef>
            </a:pPr>
            <a:r>
              <a:rPr lang="en-US"/>
              <a:t>Event ..</a:t>
            </a:r>
          </a:p>
        </p:txBody>
      </p:sp>
      <p:sp>
        <p:nvSpPr>
          <p:cNvPr id="160784" name="Text Box 16"/>
          <p:cNvSpPr txBox="1">
            <a:spLocks noChangeArrowheads="1"/>
          </p:cNvSpPr>
          <p:nvPr/>
        </p:nvSpPr>
        <p:spPr bwMode="auto">
          <a:xfrm>
            <a:off x="7235825" y="4005263"/>
            <a:ext cx="1441450" cy="376237"/>
          </a:xfrm>
          <a:prstGeom prst="rect">
            <a:avLst/>
          </a:prstGeom>
          <a:noFill/>
          <a:ln w="9525">
            <a:solidFill>
              <a:schemeClr val="tx1"/>
            </a:solidFill>
            <a:miter lim="800000"/>
            <a:headEnd/>
            <a:tailEnd/>
          </a:ln>
        </p:spPr>
        <p:txBody>
          <a:bodyPr>
            <a:spAutoFit/>
          </a:bodyPr>
          <a:lstStyle/>
          <a:p>
            <a:pPr algn="ctr">
              <a:spcBef>
                <a:spcPct val="50000"/>
              </a:spcBef>
            </a:pPr>
            <a:r>
              <a:rPr lang="en-US"/>
              <a:t>Event n</a:t>
            </a:r>
          </a:p>
        </p:txBody>
      </p:sp>
      <p:sp>
        <p:nvSpPr>
          <p:cNvPr id="160785" name="Text Box 17"/>
          <p:cNvSpPr txBox="1">
            <a:spLocks noChangeArrowheads="1"/>
          </p:cNvSpPr>
          <p:nvPr/>
        </p:nvSpPr>
        <p:spPr bwMode="auto">
          <a:xfrm>
            <a:off x="7451725" y="5876925"/>
            <a:ext cx="1512888" cy="376238"/>
          </a:xfrm>
          <a:prstGeom prst="rect">
            <a:avLst/>
          </a:prstGeom>
          <a:noFill/>
          <a:ln w="9525">
            <a:solidFill>
              <a:srgbClr val="FF3300"/>
            </a:solidFill>
            <a:miter lim="800000"/>
            <a:headEnd/>
            <a:tailEnd/>
          </a:ln>
        </p:spPr>
        <p:txBody>
          <a:bodyPr>
            <a:spAutoFit/>
          </a:bodyPr>
          <a:lstStyle/>
          <a:p>
            <a:pPr algn="ctr">
              <a:spcBef>
                <a:spcPct val="50000"/>
              </a:spcBef>
            </a:pPr>
            <a:r>
              <a:rPr lang="en-US" b="1">
                <a:solidFill>
                  <a:srgbClr val="FF3300"/>
                </a:solidFill>
              </a:rPr>
              <a:t>End Picture</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457200"/>
            <a:ext cx="8229600" cy="668338"/>
          </a:xfrm>
        </p:spPr>
        <p:txBody>
          <a:bodyPr/>
          <a:lstStyle/>
          <a:p>
            <a:pPr eaLnBrk="1" hangingPunct="1"/>
            <a:r>
              <a:rPr lang="en-US" sz="3200" dirty="0" smtClean="0"/>
              <a:t>Example of Scenario End Picture</a:t>
            </a:r>
          </a:p>
        </p:txBody>
      </p:sp>
      <p:pic>
        <p:nvPicPr>
          <p:cNvPr id="161795" name="Picture 3" descr="Annex3a"/>
          <p:cNvPicPr>
            <a:picLocks noChangeAspect="1" noChangeArrowheads="1"/>
          </p:cNvPicPr>
          <p:nvPr/>
        </p:nvPicPr>
        <p:blipFill>
          <a:blip r:embed="rId2" cstate="print"/>
          <a:srcRect t="12975" b="12715"/>
          <a:stretch>
            <a:fillRect/>
          </a:stretch>
        </p:blipFill>
        <p:spPr bwMode="auto">
          <a:xfrm>
            <a:off x="179388" y="1663919"/>
            <a:ext cx="8713787" cy="485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457200"/>
            <a:ext cx="8229600" cy="668338"/>
          </a:xfrm>
        </p:spPr>
        <p:txBody>
          <a:bodyPr/>
          <a:lstStyle/>
          <a:p>
            <a:pPr eaLnBrk="1" hangingPunct="1"/>
            <a:r>
              <a:rPr lang="en-US" sz="3200" smtClean="0"/>
              <a:t>Example of scenario timeline</a:t>
            </a:r>
          </a:p>
        </p:txBody>
      </p:sp>
      <p:pic>
        <p:nvPicPr>
          <p:cNvPr id="162819" name="Picture 3" descr="Annex4a"/>
          <p:cNvPicPr>
            <a:picLocks noChangeAspect="1" noChangeArrowheads="1"/>
          </p:cNvPicPr>
          <p:nvPr/>
        </p:nvPicPr>
        <p:blipFill>
          <a:blip r:embed="rId2" cstate="print"/>
          <a:srcRect t="3807" b="3499"/>
          <a:stretch>
            <a:fillRect/>
          </a:stretch>
        </p:blipFill>
        <p:spPr bwMode="auto">
          <a:xfrm>
            <a:off x="389622" y="1256866"/>
            <a:ext cx="7607963" cy="5289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225184"/>
            <a:ext cx="8229600" cy="884238"/>
          </a:xfrm>
        </p:spPr>
        <p:txBody>
          <a:bodyPr/>
          <a:lstStyle/>
          <a:p>
            <a:pPr eaLnBrk="1" hangingPunct="1"/>
            <a:r>
              <a:rPr lang="en-US" dirty="0" smtClean="0"/>
              <a:t>Step 7</a:t>
            </a:r>
          </a:p>
        </p:txBody>
      </p:sp>
      <p:sp>
        <p:nvSpPr>
          <p:cNvPr id="163843" name="Rectangle 3"/>
          <p:cNvSpPr>
            <a:spLocks noGrp="1" noChangeArrowheads="1"/>
          </p:cNvSpPr>
          <p:nvPr>
            <p:ph idx="1"/>
          </p:nvPr>
        </p:nvSpPr>
        <p:spPr>
          <a:xfrm>
            <a:off x="457200" y="1557338"/>
            <a:ext cx="8229600" cy="1871662"/>
          </a:xfrm>
        </p:spPr>
        <p:txBody>
          <a:bodyPr/>
          <a:lstStyle/>
          <a:p>
            <a:pPr eaLnBrk="1" hangingPunct="1"/>
            <a:r>
              <a:rPr lang="en-US" sz="2800" smtClean="0"/>
              <a:t>Write down the narrative of the scenarios (short story)</a:t>
            </a:r>
          </a:p>
          <a:p>
            <a:pPr eaLnBrk="1" hangingPunct="1"/>
            <a:r>
              <a:rPr lang="en-US" sz="2800" smtClean="0"/>
              <a:t>Based on the time line and end picture and qualitative description of the driving forces</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252480"/>
            <a:ext cx="8229600" cy="884238"/>
          </a:xfrm>
        </p:spPr>
        <p:txBody>
          <a:bodyPr/>
          <a:lstStyle/>
          <a:p>
            <a:pPr eaLnBrk="1" hangingPunct="1"/>
            <a:r>
              <a:rPr lang="en-US" dirty="0" smtClean="0"/>
              <a:t>Step 8</a:t>
            </a:r>
          </a:p>
        </p:txBody>
      </p:sp>
      <p:sp>
        <p:nvSpPr>
          <p:cNvPr id="164867" name="Rectangle 3"/>
          <p:cNvSpPr>
            <a:spLocks noGrp="1" noChangeArrowheads="1"/>
          </p:cNvSpPr>
          <p:nvPr>
            <p:ph idx="1"/>
          </p:nvPr>
        </p:nvSpPr>
        <p:spPr>
          <a:xfrm>
            <a:off x="457200" y="1557338"/>
            <a:ext cx="8229600" cy="4895850"/>
          </a:xfrm>
        </p:spPr>
        <p:txBody>
          <a:bodyPr/>
          <a:lstStyle/>
          <a:p>
            <a:pPr eaLnBrk="1" hangingPunct="1"/>
            <a:r>
              <a:rPr lang="en-US" sz="2800" smtClean="0"/>
              <a:t>Identify three most important opportunities and 3 most important threats for each scenario</a:t>
            </a:r>
          </a:p>
          <a:p>
            <a:pPr eaLnBrk="1" hangingPunct="1"/>
            <a:r>
              <a:rPr lang="en-US" sz="2800" smtClean="0"/>
              <a:t>For each opportunity</a:t>
            </a:r>
          </a:p>
          <a:p>
            <a:pPr lvl="1" eaLnBrk="1" hangingPunct="1"/>
            <a:r>
              <a:rPr lang="en-US" sz="2400" smtClean="0"/>
              <a:t>Think of how to make advantage of it</a:t>
            </a:r>
          </a:p>
          <a:p>
            <a:pPr lvl="1" eaLnBrk="1" hangingPunct="1"/>
            <a:r>
              <a:rPr lang="en-US" sz="2400" smtClean="0"/>
              <a:t>How to prepare for it</a:t>
            </a:r>
          </a:p>
          <a:p>
            <a:pPr eaLnBrk="1" hangingPunct="1"/>
            <a:r>
              <a:rPr lang="en-US" sz="2800" smtClean="0"/>
              <a:t>For each threat</a:t>
            </a:r>
          </a:p>
          <a:p>
            <a:pPr lvl="1" eaLnBrk="1" hangingPunct="1"/>
            <a:r>
              <a:rPr lang="en-US" sz="2400" smtClean="0"/>
              <a:t> what need to be done to prevent it</a:t>
            </a:r>
          </a:p>
          <a:p>
            <a:pPr lvl="1" eaLnBrk="1" hangingPunct="1"/>
            <a:r>
              <a:rPr lang="en-US" sz="2400" smtClean="0"/>
              <a:t>If not possible to prevent, how to mitigate its impacts</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225184"/>
            <a:ext cx="8229600" cy="884238"/>
          </a:xfrm>
        </p:spPr>
        <p:txBody>
          <a:bodyPr/>
          <a:lstStyle/>
          <a:p>
            <a:pPr eaLnBrk="1" hangingPunct="1"/>
            <a:r>
              <a:rPr lang="en-US" dirty="0" smtClean="0"/>
              <a:t>Step 9</a:t>
            </a:r>
          </a:p>
        </p:txBody>
      </p:sp>
      <p:sp>
        <p:nvSpPr>
          <p:cNvPr id="165891" name="Rectangle 3"/>
          <p:cNvSpPr>
            <a:spLocks noGrp="1" noChangeArrowheads="1"/>
          </p:cNvSpPr>
          <p:nvPr>
            <p:ph idx="1"/>
          </p:nvPr>
        </p:nvSpPr>
        <p:spPr>
          <a:xfrm>
            <a:off x="457200" y="1557338"/>
            <a:ext cx="8229600" cy="4895850"/>
          </a:xfrm>
        </p:spPr>
        <p:txBody>
          <a:bodyPr/>
          <a:lstStyle/>
          <a:p>
            <a:pPr eaLnBrk="1" hangingPunct="1"/>
            <a:r>
              <a:rPr lang="en-US" sz="2800" smtClean="0"/>
              <a:t>Formulate recommendations to policymakers and decision makers</a:t>
            </a:r>
          </a:p>
          <a:p>
            <a:pPr lvl="1" eaLnBrk="1" hangingPunct="1"/>
            <a:r>
              <a:rPr lang="en-US" sz="2400" smtClean="0"/>
              <a:t>…</a:t>
            </a:r>
          </a:p>
          <a:p>
            <a:pPr lvl="1" eaLnBrk="1" hangingPunct="1"/>
            <a:r>
              <a:rPr lang="en-US" sz="2400" smtClean="0"/>
              <a:t>….</a:t>
            </a:r>
          </a:p>
          <a:p>
            <a:pPr lvl="1" eaLnBrk="1" hangingPunct="1"/>
            <a:endParaRPr 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z="4000" dirty="0" smtClean="0"/>
              <a:t>Scenarios for </a:t>
            </a:r>
            <a:r>
              <a:rPr lang="en-GB" sz="4000" i="1" dirty="0" smtClean="0"/>
              <a:t>Information</a:t>
            </a:r>
            <a:endParaRPr lang="en-US" sz="4000" i="1" dirty="0" smtClean="0"/>
          </a:p>
        </p:txBody>
      </p:sp>
      <p:sp>
        <p:nvSpPr>
          <p:cNvPr id="23555" name="Rectangle 3"/>
          <p:cNvSpPr>
            <a:spLocks noGrp="1" noChangeArrowheads="1"/>
          </p:cNvSpPr>
          <p:nvPr>
            <p:ph idx="1"/>
          </p:nvPr>
        </p:nvSpPr>
        <p:spPr/>
        <p:txBody>
          <a:bodyPr/>
          <a:lstStyle/>
          <a:p>
            <a:pPr eaLnBrk="1" hangingPunct="1">
              <a:buFontTx/>
              <a:buNone/>
            </a:pPr>
            <a:r>
              <a:rPr lang="en-GB" sz="2600" dirty="0" smtClean="0"/>
              <a:t>Scenarios can be used to</a:t>
            </a:r>
          </a:p>
          <a:p>
            <a:pPr lvl="1" eaLnBrk="1" hangingPunct="1">
              <a:spcAft>
                <a:spcPts val="575"/>
              </a:spcAft>
              <a:buSzPct val="45000"/>
              <a:buFont typeface="StarSymbol" charset="0"/>
              <a:buChar char="●"/>
            </a:pPr>
            <a:r>
              <a:rPr lang="en-GB" sz="2600" dirty="0" smtClean="0"/>
              <a:t>Illuminate potential problems, and bring future problems into focus</a:t>
            </a:r>
          </a:p>
          <a:p>
            <a:pPr lvl="1" eaLnBrk="1" hangingPunct="1">
              <a:spcAft>
                <a:spcPts val="575"/>
              </a:spcAft>
              <a:buSzPct val="45000"/>
              <a:buFont typeface="StarSymbol" charset="0"/>
              <a:buChar char="●"/>
            </a:pPr>
            <a:r>
              <a:rPr lang="en-GB" sz="2600" dirty="0" smtClean="0"/>
              <a:t>Explore alternative responses in the face of uncertainty, and test them against different possible future paths.</a:t>
            </a:r>
          </a:p>
          <a:p>
            <a:pPr lvl="1" eaLnBrk="1" hangingPunct="1">
              <a:spcAft>
                <a:spcPts val="575"/>
              </a:spcAft>
              <a:buSzPct val="45000"/>
              <a:buFont typeface="StarSymbol" charset="0"/>
              <a:buChar char="●"/>
            </a:pPr>
            <a:r>
              <a:rPr lang="en-GB" sz="2600" dirty="0" smtClean="0"/>
              <a:t>Clarify and communicate complex information and  technical analysis</a:t>
            </a:r>
          </a:p>
          <a:p>
            <a:pPr lvl="1" eaLnBrk="1" hangingPunct="1">
              <a:spcAft>
                <a:spcPts val="575"/>
              </a:spcAft>
              <a:buSzPct val="45000"/>
              <a:buFont typeface="StarSymbol" charset="0"/>
              <a:buChar char="●"/>
            </a:pPr>
            <a:r>
              <a:rPr lang="en-GB" sz="2600" dirty="0" smtClean="0"/>
              <a:t>Evaluate policies and help us make decisions despite the uncertain future.</a:t>
            </a:r>
            <a:endParaRPr lang="en-US" sz="2200" dirty="0"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457200"/>
            <a:ext cx="8229600" cy="1100138"/>
          </a:xfrm>
        </p:spPr>
        <p:txBody>
          <a:bodyPr/>
          <a:lstStyle/>
          <a:p>
            <a:pPr eaLnBrk="1" hangingPunct="1"/>
            <a:r>
              <a:rPr lang="en-US" sz="3600" dirty="0" smtClean="0">
                <a:solidFill>
                  <a:schemeClr val="tx1"/>
                </a:solidFill>
              </a:rPr>
              <a:t>Actual Exercises</a:t>
            </a:r>
          </a:p>
        </p:txBody>
      </p:sp>
      <p:sp>
        <p:nvSpPr>
          <p:cNvPr id="166915" name="Rectangle 3"/>
          <p:cNvSpPr>
            <a:spLocks noGrp="1" noChangeArrowheads="1"/>
          </p:cNvSpPr>
          <p:nvPr>
            <p:ph idx="1"/>
          </p:nvPr>
        </p:nvSpPr>
        <p:spPr>
          <a:xfrm>
            <a:off x="457200" y="1628775"/>
            <a:ext cx="8229600" cy="4968875"/>
          </a:xfrm>
        </p:spPr>
        <p:txBody>
          <a:bodyPr/>
          <a:lstStyle/>
          <a:p>
            <a:pPr eaLnBrk="1" hangingPunct="1"/>
            <a:r>
              <a:rPr lang="en-US" sz="2800" smtClean="0"/>
              <a:t>Three steps</a:t>
            </a:r>
          </a:p>
          <a:p>
            <a:pPr eaLnBrk="1" hangingPunct="1">
              <a:buFont typeface="Wingdings" pitchFamily="2" charset="2"/>
              <a:buNone/>
            </a:pPr>
            <a:endParaRPr lang="en-US" sz="2800" smtClean="0"/>
          </a:p>
          <a:p>
            <a:pPr lvl="1" eaLnBrk="1" hangingPunct="1">
              <a:spcAft>
                <a:spcPct val="100000"/>
              </a:spcAft>
            </a:pPr>
            <a:r>
              <a:rPr lang="en-US" sz="2400" smtClean="0"/>
              <a:t> Drivers and their impact on issues of    	 	concern.</a:t>
            </a:r>
          </a:p>
          <a:p>
            <a:pPr lvl="1" eaLnBrk="1" hangingPunct="1">
              <a:spcAft>
                <a:spcPct val="100000"/>
              </a:spcAft>
            </a:pPr>
            <a:r>
              <a:rPr lang="en-US" sz="2400" smtClean="0"/>
              <a:t> End picture.</a:t>
            </a:r>
          </a:p>
          <a:p>
            <a:pPr lvl="1" eaLnBrk="1" hangingPunct="1">
              <a:spcAft>
                <a:spcPct val="100000"/>
              </a:spcAft>
            </a:pPr>
            <a:r>
              <a:rPr lang="en-US" sz="2400" smtClean="0"/>
              <a:t> Time line</a:t>
            </a:r>
          </a:p>
          <a:p>
            <a:pPr lvl="1" eaLnBrk="1" hangingPunct="1">
              <a:spcAft>
                <a:spcPct val="100000"/>
              </a:spcAft>
            </a:pPr>
            <a:r>
              <a:rPr lang="en-US" sz="2400" smtClean="0"/>
              <a:t>Chose one uncertainty and assess across the scenarios</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Exer- Nairobi"/>
          <p:cNvPicPr>
            <a:picLocks noChangeAspect="1" noChangeArrowheads="1"/>
          </p:cNvPicPr>
          <p:nvPr/>
        </p:nvPicPr>
        <p:blipFill>
          <a:blip r:embed="rId2" cstate="print"/>
          <a:srcRect/>
          <a:stretch>
            <a:fillRect/>
          </a:stretch>
        </p:blipFill>
        <p:spPr bwMode="auto">
          <a:xfrm>
            <a:off x="1176242" y="1260283"/>
            <a:ext cx="6753107" cy="5065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POLICY~new"/>
          <p:cNvPicPr>
            <a:picLocks noChangeAspect="1" noChangeArrowheads="1"/>
          </p:cNvPicPr>
          <p:nvPr/>
        </p:nvPicPr>
        <p:blipFill>
          <a:blip r:embed="rId2" cstate="print"/>
          <a:srcRect/>
          <a:stretch>
            <a:fillRect/>
          </a:stretch>
        </p:blipFill>
        <p:spPr bwMode="auto">
          <a:xfrm>
            <a:off x="787888" y="1201001"/>
            <a:ext cx="7018633" cy="5264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SUSTAI~3"/>
          <p:cNvPicPr>
            <a:picLocks noChangeAspect="1" noChangeArrowheads="1"/>
          </p:cNvPicPr>
          <p:nvPr/>
        </p:nvPicPr>
        <p:blipFill>
          <a:blip r:embed="rId2" cstate="print"/>
          <a:srcRect/>
          <a:stretch>
            <a:fillRect/>
          </a:stretch>
        </p:blipFill>
        <p:spPr bwMode="auto">
          <a:xfrm>
            <a:off x="1255594" y="1364780"/>
            <a:ext cx="6209731" cy="46572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MARKET~new"/>
          <p:cNvPicPr>
            <a:picLocks noChangeAspect="1" noChangeArrowheads="1"/>
          </p:cNvPicPr>
          <p:nvPr/>
        </p:nvPicPr>
        <p:blipFill>
          <a:blip r:embed="rId2" cstate="print"/>
          <a:srcRect/>
          <a:stretch>
            <a:fillRect/>
          </a:stretch>
        </p:blipFill>
        <p:spPr bwMode="auto">
          <a:xfrm>
            <a:off x="1514900" y="1702557"/>
            <a:ext cx="6237027" cy="4677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457200"/>
            <a:ext cx="8229600" cy="668338"/>
          </a:xfrm>
        </p:spPr>
        <p:txBody>
          <a:bodyPr/>
          <a:lstStyle/>
          <a:p>
            <a:pPr eaLnBrk="1" hangingPunct="1"/>
            <a:r>
              <a:rPr lang="en-US" sz="3200" smtClean="0"/>
              <a:t>Example of Scenario End Picture</a:t>
            </a:r>
          </a:p>
        </p:txBody>
      </p:sp>
      <p:pic>
        <p:nvPicPr>
          <p:cNvPr id="172035" name="Picture 3" descr="Annex3a"/>
          <p:cNvPicPr>
            <a:picLocks noChangeAspect="1" noChangeArrowheads="1"/>
          </p:cNvPicPr>
          <p:nvPr/>
        </p:nvPicPr>
        <p:blipFill>
          <a:blip r:embed="rId2" cstate="print"/>
          <a:srcRect t="12975" b="12715"/>
          <a:stretch>
            <a:fillRect/>
          </a:stretch>
        </p:blipFill>
        <p:spPr bwMode="auto">
          <a:xfrm>
            <a:off x="520579" y="1712454"/>
            <a:ext cx="8063860" cy="4496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457200"/>
            <a:ext cx="8229600" cy="668338"/>
          </a:xfrm>
        </p:spPr>
        <p:txBody>
          <a:bodyPr/>
          <a:lstStyle/>
          <a:p>
            <a:pPr eaLnBrk="1" hangingPunct="1"/>
            <a:r>
              <a:rPr lang="en-US" sz="3200" smtClean="0"/>
              <a:t>Example of scenario timeline</a:t>
            </a:r>
          </a:p>
        </p:txBody>
      </p:sp>
      <p:pic>
        <p:nvPicPr>
          <p:cNvPr id="173059" name="Picture 3" descr="Annex4a"/>
          <p:cNvPicPr>
            <a:picLocks noChangeAspect="1" noChangeArrowheads="1"/>
          </p:cNvPicPr>
          <p:nvPr/>
        </p:nvPicPr>
        <p:blipFill>
          <a:blip r:embed="rId2" cstate="print"/>
          <a:srcRect t="3807" b="3499"/>
          <a:stretch>
            <a:fillRect/>
          </a:stretch>
        </p:blipFill>
        <p:spPr bwMode="auto">
          <a:xfrm>
            <a:off x="982639" y="1544514"/>
            <a:ext cx="6878472" cy="4782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z="4000" dirty="0" smtClean="0"/>
              <a:t>Scenarios for </a:t>
            </a:r>
            <a:r>
              <a:rPr lang="en-GB" sz="4000" i="1" dirty="0" smtClean="0"/>
              <a:t>Participation</a:t>
            </a:r>
            <a:endParaRPr lang="en-US" sz="4000" i="1" dirty="0" smtClean="0"/>
          </a:p>
        </p:txBody>
      </p:sp>
      <p:sp>
        <p:nvSpPr>
          <p:cNvPr id="24579" name="Rectangle 3"/>
          <p:cNvSpPr>
            <a:spLocks noGrp="1" noChangeArrowheads="1"/>
          </p:cNvSpPr>
          <p:nvPr>
            <p:ph idx="1"/>
          </p:nvPr>
        </p:nvSpPr>
        <p:spPr>
          <a:xfrm>
            <a:off x="395288" y="1341438"/>
            <a:ext cx="8229600" cy="4525962"/>
          </a:xfrm>
        </p:spPr>
        <p:txBody>
          <a:bodyPr/>
          <a:lstStyle/>
          <a:p>
            <a:pPr eaLnBrk="1" hangingPunct="1">
              <a:buFontTx/>
              <a:buNone/>
            </a:pPr>
            <a:r>
              <a:rPr lang="en-GB" sz="2600" dirty="0" smtClean="0"/>
              <a:t>Scenarios can be used to:</a:t>
            </a:r>
          </a:p>
          <a:p>
            <a:pPr lvl="1" eaLnBrk="1" hangingPunct="1">
              <a:spcAft>
                <a:spcPts val="575"/>
              </a:spcAft>
              <a:buSzPct val="45000"/>
              <a:buFont typeface="StarSymbol" charset="0"/>
              <a:buChar char="●"/>
            </a:pPr>
            <a:r>
              <a:rPr lang="en-GB" sz="2600" dirty="0" smtClean="0"/>
              <a:t>Expand the range of perspectives considered; </a:t>
            </a:r>
          </a:p>
          <a:p>
            <a:pPr lvl="1" eaLnBrk="1" hangingPunct="1">
              <a:spcAft>
                <a:spcPts val="575"/>
              </a:spcAft>
              <a:buSzPct val="45000"/>
              <a:buFont typeface="StarSymbol" charset="0"/>
              <a:buChar char="●"/>
            </a:pPr>
            <a:r>
              <a:rPr lang="en-US" sz="2600" dirty="0" smtClean="0"/>
              <a:t>share understanding and concerns;</a:t>
            </a:r>
            <a:endParaRPr lang="en-GB" sz="2600" dirty="0" smtClean="0"/>
          </a:p>
          <a:p>
            <a:pPr lvl="1" eaLnBrk="1" hangingPunct="1">
              <a:spcAft>
                <a:spcPts val="575"/>
              </a:spcAft>
              <a:buSzPct val="45000"/>
              <a:buFont typeface="StarSymbol" charset="0"/>
              <a:buChar char="●"/>
            </a:pPr>
            <a:r>
              <a:rPr lang="en-GB" sz="2600" dirty="0" smtClean="0"/>
              <a:t>explore and explain competing approaches to problems;</a:t>
            </a:r>
          </a:p>
          <a:p>
            <a:pPr lvl="1" eaLnBrk="1" hangingPunct="1">
              <a:spcAft>
                <a:spcPts val="575"/>
              </a:spcAft>
              <a:buSzPct val="45000"/>
              <a:buFont typeface="StarSymbol" charset="0"/>
              <a:buChar char="●"/>
            </a:pPr>
            <a:r>
              <a:rPr lang="en-GB" sz="2600" dirty="0" smtClean="0"/>
              <a:t>uncover assumptions and rigorously test them;</a:t>
            </a:r>
          </a:p>
          <a:p>
            <a:pPr lvl="1" eaLnBrk="1" hangingPunct="1">
              <a:spcAft>
                <a:spcPts val="575"/>
              </a:spcAft>
              <a:buSzPct val="45000"/>
              <a:buFont typeface="StarSymbol" charset="0"/>
              <a:buChar char="●"/>
            </a:pPr>
            <a:r>
              <a:rPr lang="en-GB" sz="2600" dirty="0" smtClean="0"/>
              <a:t>expose inconsistencies in thought and assumptions;</a:t>
            </a:r>
          </a:p>
          <a:p>
            <a:pPr lvl="1" eaLnBrk="1" hangingPunct="1">
              <a:spcAft>
                <a:spcPts val="575"/>
              </a:spcAft>
              <a:buSzPct val="45000"/>
              <a:buFont typeface="StarSymbol" charset="0"/>
              <a:buChar char="●"/>
            </a:pPr>
            <a:r>
              <a:rPr lang="en-GB" sz="2600" dirty="0" smtClean="0"/>
              <a:t>provoke debate; and</a:t>
            </a:r>
          </a:p>
          <a:p>
            <a:pPr lvl="1" eaLnBrk="1" hangingPunct="1">
              <a:spcAft>
                <a:spcPts val="575"/>
              </a:spcAft>
              <a:buSzPct val="45000"/>
              <a:buFont typeface="StarSymbol" charset="0"/>
              <a:buChar char="●"/>
            </a:pPr>
            <a:r>
              <a:rPr lang="en-GB" sz="2600" dirty="0" smtClean="0"/>
              <a:t>identify options and make decisions.</a:t>
            </a:r>
            <a:endParaRPr lang="en-US" sz="2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r>
              <a:rPr lang="en-US" sz="4000" dirty="0" smtClean="0"/>
              <a:t>Examples of Scenarios</a:t>
            </a:r>
          </a:p>
        </p:txBody>
      </p:sp>
      <p:sp>
        <p:nvSpPr>
          <p:cNvPr id="25603" name="Rectangle 1027"/>
          <p:cNvSpPr>
            <a:spLocks noGrp="1" noChangeArrowheads="1"/>
          </p:cNvSpPr>
          <p:nvPr>
            <p:ph idx="1"/>
          </p:nvPr>
        </p:nvSpPr>
        <p:spPr/>
        <p:txBody>
          <a:bodyPr/>
          <a:lstStyle/>
          <a:p>
            <a:pPr eaLnBrk="1" hangingPunct="1">
              <a:lnSpc>
                <a:spcPct val="90000"/>
              </a:lnSpc>
            </a:pPr>
            <a:r>
              <a:rPr lang="en-US" b="1" dirty="0" smtClean="0"/>
              <a:t>Short–term Country Scenarios: </a:t>
            </a:r>
            <a:r>
              <a:rPr lang="en-US" dirty="0" smtClean="0"/>
              <a:t>Mont Fleur, GCC and the world </a:t>
            </a:r>
          </a:p>
          <a:p>
            <a:pPr eaLnBrk="1" hangingPunct="1">
              <a:lnSpc>
                <a:spcPct val="90000"/>
              </a:lnSpc>
              <a:buFontTx/>
              <a:buNone/>
            </a:pPr>
            <a:endParaRPr lang="en-US" dirty="0" smtClean="0"/>
          </a:p>
          <a:p>
            <a:pPr eaLnBrk="1" hangingPunct="1">
              <a:lnSpc>
                <a:spcPct val="90000"/>
              </a:lnSpc>
            </a:pPr>
            <a:r>
              <a:rPr lang="en-US" b="1" dirty="0" smtClean="0"/>
              <a:t>Medium–term Regional and Global Scenarios: </a:t>
            </a:r>
            <a:r>
              <a:rPr lang="en-US" dirty="0" smtClean="0"/>
              <a:t>The UNEP GEO-3 Scenarios</a:t>
            </a:r>
          </a:p>
          <a:p>
            <a:pPr eaLnBrk="1" hangingPunct="1">
              <a:lnSpc>
                <a:spcPct val="90000"/>
              </a:lnSpc>
              <a:buFontTx/>
              <a:buNone/>
            </a:pPr>
            <a:r>
              <a:rPr lang="en-US" dirty="0" smtClean="0"/>
              <a:t> </a:t>
            </a:r>
          </a:p>
          <a:p>
            <a:pPr eaLnBrk="1" hangingPunct="1">
              <a:lnSpc>
                <a:spcPct val="90000"/>
              </a:lnSpc>
            </a:pPr>
            <a:r>
              <a:rPr lang="en-US" b="1" dirty="0" smtClean="0"/>
              <a:t>Long–term Global Scenarios: </a:t>
            </a:r>
            <a:r>
              <a:rPr lang="en-US" dirty="0" smtClean="0"/>
              <a:t>Intergovernmental Panel on Climate Change (IPCC)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552734" y="0"/>
            <a:ext cx="7212842" cy="1143000"/>
          </a:xfrm>
        </p:spPr>
        <p:txBody>
          <a:bodyPr/>
          <a:lstStyle/>
          <a:p>
            <a:pPr eaLnBrk="1" hangingPunct="1"/>
            <a:r>
              <a:rPr lang="en-US" sz="3200" b="1" dirty="0" smtClean="0"/>
              <a:t>Short–term Country Scenarios: </a:t>
            </a:r>
            <a:r>
              <a:rPr lang="en-US" sz="3200" dirty="0" smtClean="0"/>
              <a:t>Mont Fleur</a:t>
            </a:r>
          </a:p>
        </p:txBody>
      </p:sp>
      <p:sp>
        <p:nvSpPr>
          <p:cNvPr id="26627" name="Rectangle 1027"/>
          <p:cNvSpPr>
            <a:spLocks noGrp="1" noChangeArrowheads="1"/>
          </p:cNvSpPr>
          <p:nvPr>
            <p:ph idx="1"/>
          </p:nvPr>
        </p:nvSpPr>
        <p:spPr>
          <a:xfrm>
            <a:off x="468313" y="1916113"/>
            <a:ext cx="8229600" cy="4525962"/>
          </a:xfrm>
        </p:spPr>
        <p:txBody>
          <a:bodyPr/>
          <a:lstStyle/>
          <a:p>
            <a:pPr eaLnBrk="1" hangingPunct="1">
              <a:spcBef>
                <a:spcPct val="100000"/>
              </a:spcBef>
            </a:pPr>
            <a:r>
              <a:rPr lang="en-US" sz="2800" smtClean="0"/>
              <a:t>A scenario exercise carried out in </a:t>
            </a:r>
            <a:r>
              <a:rPr lang="en-US" sz="2800" b="1" smtClean="0"/>
              <a:t>South Africa</a:t>
            </a:r>
            <a:r>
              <a:rPr lang="en-US" sz="2800" smtClean="0"/>
              <a:t> in </a:t>
            </a:r>
            <a:r>
              <a:rPr lang="en-US" sz="2800" b="1" smtClean="0"/>
              <a:t>1991–1992</a:t>
            </a:r>
            <a:r>
              <a:rPr lang="en-US" sz="2800" smtClean="0"/>
              <a:t>, during a time of </a:t>
            </a:r>
            <a:r>
              <a:rPr lang="en-US" sz="2800" b="1" smtClean="0"/>
              <a:t>deep conflict</a:t>
            </a:r>
            <a:r>
              <a:rPr lang="en-US" sz="2800" smtClean="0"/>
              <a:t> and profound uncertainty.</a:t>
            </a:r>
          </a:p>
          <a:p>
            <a:pPr eaLnBrk="1" hangingPunct="1">
              <a:spcBef>
                <a:spcPct val="100000"/>
              </a:spcBef>
            </a:pPr>
            <a:r>
              <a:rPr lang="en-US" sz="2800" b="1" smtClean="0"/>
              <a:t>22 prominent</a:t>
            </a:r>
            <a:r>
              <a:rPr lang="en-US" sz="2800" smtClean="0"/>
              <a:t> South Africans from </a:t>
            </a:r>
            <a:r>
              <a:rPr lang="en-US" sz="2800" b="1" smtClean="0"/>
              <a:t>across the</a:t>
            </a:r>
            <a:r>
              <a:rPr lang="en-US" sz="2800" smtClean="0"/>
              <a:t> </a:t>
            </a:r>
            <a:r>
              <a:rPr lang="en-US" sz="2800" b="1" smtClean="0"/>
              <a:t>political spectrum</a:t>
            </a:r>
            <a:r>
              <a:rPr lang="en-US" sz="2800" smtClean="0"/>
              <a:t> came together to discuss possible future stories about South Africa.</a:t>
            </a:r>
          </a:p>
          <a:p>
            <a:pPr eaLnBrk="1" hangingPunct="1">
              <a:spcBef>
                <a:spcPct val="100000"/>
              </a:spcBef>
            </a:pPr>
            <a:r>
              <a:rPr lang="en-US" sz="2800" smtClean="0"/>
              <a:t>It was innovative in that it brought diverse people together to think </a:t>
            </a:r>
            <a:r>
              <a:rPr lang="en-US" sz="2800" b="1" smtClean="0"/>
              <a:t>creatively about the future</a:t>
            </a:r>
            <a:r>
              <a:rPr lang="en-US" sz="2800" smtClean="0"/>
              <a:t>. </a:t>
            </a:r>
          </a:p>
          <a:p>
            <a:pPr eaLnBrk="1" hangingPunct="1"/>
            <a:endParaRPr lang="en-US" sz="28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Overview</a:t>
            </a:r>
          </a:p>
        </p:txBody>
      </p:sp>
      <p:sp>
        <p:nvSpPr>
          <p:cNvPr id="9219" name="Rectangle 3"/>
          <p:cNvSpPr>
            <a:spLocks noGrp="1" noChangeArrowheads="1"/>
          </p:cNvSpPr>
          <p:nvPr>
            <p:ph idx="1"/>
          </p:nvPr>
        </p:nvSpPr>
        <p:spPr>
          <a:xfrm>
            <a:off x="468313" y="1628775"/>
            <a:ext cx="8424862" cy="4824413"/>
          </a:xfrm>
        </p:spPr>
        <p:txBody>
          <a:bodyPr/>
          <a:lstStyle/>
          <a:p>
            <a:pPr eaLnBrk="1" hangingPunct="1"/>
            <a:r>
              <a:rPr lang="en-US" dirty="0" smtClean="0">
                <a:solidFill>
                  <a:srgbClr val="FF3300"/>
                </a:solidFill>
              </a:rPr>
              <a:t>Session 1: What is a Scenario?</a:t>
            </a:r>
          </a:p>
          <a:p>
            <a:pPr eaLnBrk="1" hangingPunct="1"/>
            <a:r>
              <a:rPr lang="en-US" dirty="0" smtClean="0">
                <a:solidFill>
                  <a:schemeClr val="bg2"/>
                </a:solidFill>
              </a:rPr>
              <a:t>Session 2: Examples</a:t>
            </a:r>
          </a:p>
          <a:p>
            <a:pPr eaLnBrk="1" hangingPunct="1"/>
            <a:r>
              <a:rPr lang="en-US" dirty="0" smtClean="0">
                <a:solidFill>
                  <a:schemeClr val="bg2"/>
                </a:solidFill>
              </a:rPr>
              <a:t>Session 3: Purpose, Process and 				     Substance</a:t>
            </a:r>
          </a:p>
          <a:p>
            <a:pPr eaLnBrk="1" hangingPunct="1"/>
            <a:r>
              <a:rPr lang="en-US" dirty="0" smtClean="0">
                <a:solidFill>
                  <a:schemeClr val="bg2"/>
                </a:solidFill>
              </a:rPr>
              <a:t>Session 4: Policy Analysis</a:t>
            </a:r>
          </a:p>
          <a:p>
            <a:pPr eaLnBrk="1" hangingPunct="1"/>
            <a:r>
              <a:rPr lang="en-US" dirty="0" smtClean="0">
                <a:solidFill>
                  <a:schemeClr val="bg2"/>
                </a:solidFill>
              </a:rPr>
              <a:t>Session 5: Developing Scenarios</a:t>
            </a:r>
          </a:p>
          <a:p>
            <a:pPr eaLnBrk="1" hangingPunct="1"/>
            <a:r>
              <a:rPr lang="en-US" dirty="0" smtClean="0">
                <a:solidFill>
                  <a:schemeClr val="bg2"/>
                </a:solidFill>
              </a:rPr>
              <a:t>Session 6: Exercise on Scenario  				     Development</a:t>
            </a:r>
            <a:endParaRPr lang="en-US" sz="2400" dirty="0" smtClean="0">
              <a:solidFill>
                <a:schemeClr val="bg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457200" y="1295400"/>
            <a:ext cx="8435975" cy="5257800"/>
          </a:xfrm>
        </p:spPr>
        <p:txBody>
          <a:bodyPr/>
          <a:lstStyle/>
          <a:p>
            <a:pPr eaLnBrk="1" hangingPunct="1">
              <a:buFont typeface="Wingdings" pitchFamily="2" charset="2"/>
              <a:buNone/>
            </a:pPr>
            <a:r>
              <a:rPr lang="en-GB" sz="2400" b="1" dirty="0" smtClean="0"/>
              <a:t>IEA vs. Traditional SOE</a:t>
            </a:r>
          </a:p>
          <a:p>
            <a:pPr eaLnBrk="1" hangingPunct="1"/>
            <a:r>
              <a:rPr lang="en-GB" sz="2400" dirty="0" smtClean="0"/>
              <a:t>Many environmental problems have to do with the </a:t>
            </a:r>
            <a:r>
              <a:rPr lang="en-GB" sz="2400" b="1" dirty="0" smtClean="0"/>
              <a:t>future </a:t>
            </a:r>
            <a:r>
              <a:rPr lang="en-GB" sz="2400" dirty="0" smtClean="0"/>
              <a:t>state of the environment and what might </a:t>
            </a:r>
            <a:r>
              <a:rPr lang="en-GB" sz="2400" b="1" dirty="0" smtClean="0"/>
              <a:t>emerge</a:t>
            </a:r>
          </a:p>
          <a:p>
            <a:pPr eaLnBrk="1" hangingPunct="1"/>
            <a:r>
              <a:rPr lang="en-GB" sz="2400" dirty="0" smtClean="0"/>
              <a:t>Environmental Scenarios serve as </a:t>
            </a:r>
          </a:p>
          <a:p>
            <a:pPr lvl="1" eaLnBrk="1" hangingPunct="1"/>
            <a:r>
              <a:rPr lang="en-GB" sz="2400" dirty="0" smtClean="0"/>
              <a:t>useful tools for evaluating future environmental problems and assessing current and future policies to resolve them</a:t>
            </a:r>
          </a:p>
          <a:p>
            <a:pPr lvl="1" eaLnBrk="1" hangingPunct="1"/>
            <a:r>
              <a:rPr lang="en-GB" sz="2400" b="1" dirty="0" smtClean="0"/>
              <a:t>Synthesizing and communicating complex and extensive information to decision makers and the public at large</a:t>
            </a:r>
          </a:p>
          <a:p>
            <a:pPr lvl="1" eaLnBrk="1" hangingPunct="1"/>
            <a:r>
              <a:rPr lang="en-GB" sz="2400" b="1" dirty="0" smtClean="0"/>
              <a:t>A bridge between environmental science and policy</a:t>
            </a:r>
            <a:r>
              <a:rPr lang="en-GB" sz="2400" dirty="0" smtClean="0"/>
              <a:t> (synthesizing scientific knowledge in a form that can be used by decision makers to develop policies) </a:t>
            </a:r>
          </a:p>
        </p:txBody>
      </p:sp>
      <p:sp>
        <p:nvSpPr>
          <p:cNvPr id="27651" name="Rectangle 4"/>
          <p:cNvSpPr>
            <a:spLocks noChangeArrowheads="1"/>
          </p:cNvSpPr>
          <p:nvPr/>
        </p:nvSpPr>
        <p:spPr bwMode="auto">
          <a:xfrm>
            <a:off x="1371599" y="204716"/>
            <a:ext cx="5819775" cy="579438"/>
          </a:xfrm>
          <a:prstGeom prst="rect">
            <a:avLst/>
          </a:prstGeom>
          <a:noFill/>
          <a:ln w="9525">
            <a:noFill/>
            <a:miter lim="800000"/>
            <a:headEnd/>
            <a:tailEnd/>
          </a:ln>
        </p:spPr>
        <p:txBody>
          <a:bodyPr wrap="none">
            <a:spAutoFit/>
          </a:bodyPr>
          <a:lstStyle/>
          <a:p>
            <a:pPr>
              <a:spcBef>
                <a:spcPct val="20000"/>
              </a:spcBef>
              <a:buClr>
                <a:schemeClr val="bg2"/>
              </a:buClr>
              <a:buSzPct val="75000"/>
              <a:buFont typeface="Wingdings" pitchFamily="2" charset="2"/>
              <a:buNone/>
            </a:pPr>
            <a:r>
              <a:rPr lang="en-GB" sz="3200" b="1" dirty="0"/>
              <a:t>Cont., Why future scenarios?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457200" y="1292983"/>
            <a:ext cx="8229600" cy="5791200"/>
          </a:xfrm>
        </p:spPr>
        <p:txBody>
          <a:bodyPr/>
          <a:lstStyle/>
          <a:p>
            <a:pPr eaLnBrk="1" hangingPunct="1">
              <a:buFont typeface="Wingdings" pitchFamily="2" charset="2"/>
              <a:buNone/>
            </a:pPr>
            <a:r>
              <a:rPr lang="en-GB" sz="2400" b="1" dirty="0" smtClean="0"/>
              <a:t>Scenarios vs. Projections</a:t>
            </a:r>
          </a:p>
          <a:p>
            <a:pPr eaLnBrk="1" hangingPunct="1"/>
            <a:r>
              <a:rPr lang="en-US" sz="2400" dirty="0" smtClean="0"/>
              <a:t>Long range future cannot be extrapolated or predicted due to indeterminacy (sources of uncertainties)</a:t>
            </a:r>
          </a:p>
          <a:p>
            <a:pPr lvl="1" eaLnBrk="1" hangingPunct="1"/>
            <a:r>
              <a:rPr lang="en-US" sz="2400" b="1" dirty="0" smtClean="0"/>
              <a:t>Ignorance</a:t>
            </a:r>
            <a:r>
              <a:rPr lang="en-US" sz="2400" dirty="0" smtClean="0"/>
              <a:t>: our understanding is limited</a:t>
            </a:r>
          </a:p>
          <a:p>
            <a:pPr lvl="1" eaLnBrk="1" hangingPunct="1"/>
            <a:r>
              <a:rPr lang="en-US" sz="2400" b="1" dirty="0" smtClean="0"/>
              <a:t>Surprises</a:t>
            </a:r>
            <a:r>
              <a:rPr lang="en-US" sz="2400" dirty="0" smtClean="0"/>
              <a:t>: complex systems can alter direction</a:t>
            </a:r>
          </a:p>
          <a:p>
            <a:pPr lvl="1" eaLnBrk="1" hangingPunct="1"/>
            <a:r>
              <a:rPr lang="en-US" sz="2400" b="1" dirty="0" smtClean="0"/>
              <a:t>Volition</a:t>
            </a:r>
            <a:r>
              <a:rPr lang="en-US" sz="2400" dirty="0" smtClean="0"/>
              <a:t>: human choice</a:t>
            </a:r>
          </a:p>
          <a:p>
            <a:pPr eaLnBrk="1" hangingPunct="1"/>
            <a:r>
              <a:rPr lang="en-US" sz="2400" dirty="0" smtClean="0"/>
              <a:t>Scenarios start with the concept (or fact) that we cannot predict the future, However, they can inform us about what is possible in the future</a:t>
            </a:r>
          </a:p>
          <a:p>
            <a:pPr eaLnBrk="1" hangingPunct="1"/>
            <a:r>
              <a:rPr lang="en-US" sz="2400" dirty="0" smtClean="0"/>
              <a:t>Scenarios offer a mean for examining the forces shaping our world, the uncertainties that lie before us, and the implications for tomorrow of our actions today</a:t>
            </a:r>
            <a:endParaRPr lang="en-GB" sz="2400" dirty="0" smtClean="0"/>
          </a:p>
        </p:txBody>
      </p:sp>
      <p:pic>
        <p:nvPicPr>
          <p:cNvPr id="28675" name="Picture 4"/>
          <p:cNvPicPr>
            <a:picLocks noChangeAspect="1" noChangeArrowheads="1"/>
          </p:cNvPicPr>
          <p:nvPr/>
        </p:nvPicPr>
        <p:blipFill>
          <a:blip r:embed="rId3" cstate="print"/>
          <a:srcRect/>
          <a:stretch>
            <a:fillRect/>
          </a:stretch>
        </p:blipFill>
        <p:spPr bwMode="auto">
          <a:xfrm>
            <a:off x="7754938" y="2557463"/>
            <a:ext cx="1209675" cy="1447800"/>
          </a:xfrm>
          <a:prstGeom prst="rect">
            <a:avLst/>
          </a:prstGeom>
          <a:noFill/>
          <a:ln w="9525">
            <a:noFill/>
            <a:miter lim="800000"/>
            <a:headEnd/>
            <a:tailEnd/>
          </a:ln>
        </p:spPr>
      </p:pic>
      <p:sp>
        <p:nvSpPr>
          <p:cNvPr id="28676" name="Text Box 5"/>
          <p:cNvSpPr txBox="1">
            <a:spLocks noChangeArrowheads="1"/>
          </p:cNvSpPr>
          <p:nvPr/>
        </p:nvSpPr>
        <p:spPr bwMode="auto">
          <a:xfrm>
            <a:off x="8367713" y="2557463"/>
            <a:ext cx="381000" cy="36671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b="1">
                <a:solidFill>
                  <a:srgbClr val="FFFF00"/>
                </a:solidFill>
                <a:latin typeface="Times New Roman" pitchFamily="18" charset="0"/>
              </a:rPr>
              <a:t>?</a:t>
            </a:r>
          </a:p>
        </p:txBody>
      </p:sp>
      <p:sp>
        <p:nvSpPr>
          <p:cNvPr id="5" name="Rectangle 4"/>
          <p:cNvSpPr>
            <a:spLocks noChangeArrowheads="1"/>
          </p:cNvSpPr>
          <p:nvPr/>
        </p:nvSpPr>
        <p:spPr bwMode="auto">
          <a:xfrm>
            <a:off x="1371599" y="204716"/>
            <a:ext cx="5819775" cy="579438"/>
          </a:xfrm>
          <a:prstGeom prst="rect">
            <a:avLst/>
          </a:prstGeom>
          <a:noFill/>
          <a:ln w="9525">
            <a:noFill/>
            <a:miter lim="800000"/>
            <a:headEnd/>
            <a:tailEnd/>
          </a:ln>
        </p:spPr>
        <p:txBody>
          <a:bodyPr wrap="none">
            <a:spAutoFit/>
          </a:bodyPr>
          <a:lstStyle/>
          <a:p>
            <a:pPr>
              <a:spcBef>
                <a:spcPct val="20000"/>
              </a:spcBef>
              <a:buClr>
                <a:schemeClr val="bg2"/>
              </a:buClr>
              <a:buSzPct val="75000"/>
              <a:buFont typeface="Wingdings" pitchFamily="2" charset="2"/>
              <a:buNone/>
            </a:pPr>
            <a:r>
              <a:rPr lang="en-GB" sz="3200" b="1" dirty="0"/>
              <a:t>Cont., Why future scenarios?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457200" y="733425"/>
            <a:ext cx="8435975" cy="5864225"/>
          </a:xfrm>
        </p:spPr>
        <p:txBody>
          <a:bodyPr/>
          <a:lstStyle/>
          <a:p>
            <a:pPr eaLnBrk="1" hangingPunct="1">
              <a:buFont typeface="Wingdings" pitchFamily="2" charset="2"/>
              <a:buNone/>
            </a:pPr>
            <a:endParaRPr lang="en-GB" sz="2400" b="1" dirty="0" smtClean="0"/>
          </a:p>
          <a:p>
            <a:pPr eaLnBrk="1" hangingPunct="1">
              <a:buFont typeface="Wingdings" pitchFamily="2" charset="2"/>
              <a:buNone/>
            </a:pPr>
            <a:r>
              <a:rPr lang="en-GB" sz="2400" b="1" dirty="0" smtClean="0"/>
              <a:t>Scenarios vs. Prediction</a:t>
            </a:r>
          </a:p>
          <a:p>
            <a:pPr eaLnBrk="1" hangingPunct="1"/>
            <a:r>
              <a:rPr lang="en-GB" altLang="ja-JP" sz="2400" dirty="0" smtClean="0">
                <a:ea typeface="MS PGothic" pitchFamily="34" charset="-128"/>
              </a:rPr>
              <a:t>A scenario is not a prediction of what the future will be, rather it is a description about how the future might unfold </a:t>
            </a:r>
          </a:p>
          <a:p>
            <a:pPr eaLnBrk="1" hangingPunct="1"/>
            <a:r>
              <a:rPr lang="en-GB" altLang="ja-JP" sz="2400" dirty="0" smtClean="0">
                <a:ea typeface="MS PGothic" pitchFamily="34" charset="-128"/>
              </a:rPr>
              <a:t>Scenarios explore the possible, not just the probable, and challenge their users to think beyond conventional wisdom</a:t>
            </a:r>
          </a:p>
          <a:p>
            <a:pPr eaLnBrk="1" hangingPunct="1"/>
            <a:r>
              <a:rPr lang="en-US" sz="2400" dirty="0" smtClean="0">
                <a:ea typeface="MS PGothic" pitchFamily="34" charset="-128"/>
              </a:rPr>
              <a:t>They include qualitative description, to capture: </a:t>
            </a:r>
          </a:p>
          <a:p>
            <a:pPr lvl="2" eaLnBrk="1" hangingPunct="1"/>
            <a:r>
              <a:rPr lang="en-US" sz="2000" dirty="0" smtClean="0"/>
              <a:t>Cultural influences, values, behaviors, shocks, discontinuities, imagination, insight</a:t>
            </a:r>
          </a:p>
          <a:p>
            <a:pPr eaLnBrk="1" hangingPunct="1"/>
            <a:r>
              <a:rPr lang="en-US" sz="2400" dirty="0" smtClean="0">
                <a:ea typeface="MS PGothic" pitchFamily="34" charset="-128"/>
              </a:rPr>
              <a:t>They are supported by quantitative analysis, to provide</a:t>
            </a:r>
          </a:p>
          <a:p>
            <a:pPr lvl="2" eaLnBrk="1" hangingPunct="1"/>
            <a:r>
              <a:rPr lang="en-US" sz="2000" dirty="0" smtClean="0"/>
              <a:t>Definiteness, explicitness, detail, Consistency, Technical rigor, scientific accuracy</a:t>
            </a:r>
          </a:p>
          <a:p>
            <a:pPr eaLnBrk="1" hangingPunct="1"/>
            <a:r>
              <a:rPr lang="en-US" sz="2400" dirty="0" smtClean="0">
                <a:ea typeface="MS PGothic" pitchFamily="34" charset="-128"/>
              </a:rPr>
              <a:t>They are not predictive. They describe futures that could be, rather than futures that will be, because…</a:t>
            </a:r>
          </a:p>
        </p:txBody>
      </p:sp>
      <p:sp>
        <p:nvSpPr>
          <p:cNvPr id="3" name="Rectangle 4"/>
          <p:cNvSpPr>
            <a:spLocks noChangeArrowheads="1"/>
          </p:cNvSpPr>
          <p:nvPr/>
        </p:nvSpPr>
        <p:spPr bwMode="auto">
          <a:xfrm>
            <a:off x="1371599" y="204716"/>
            <a:ext cx="5819775" cy="579438"/>
          </a:xfrm>
          <a:prstGeom prst="rect">
            <a:avLst/>
          </a:prstGeom>
          <a:noFill/>
          <a:ln w="9525">
            <a:noFill/>
            <a:miter lim="800000"/>
            <a:headEnd/>
            <a:tailEnd/>
          </a:ln>
        </p:spPr>
        <p:txBody>
          <a:bodyPr wrap="none">
            <a:spAutoFit/>
          </a:bodyPr>
          <a:lstStyle/>
          <a:p>
            <a:pPr>
              <a:spcBef>
                <a:spcPct val="20000"/>
              </a:spcBef>
              <a:buClr>
                <a:schemeClr val="bg2"/>
              </a:buClr>
              <a:buSzPct val="75000"/>
              <a:buFont typeface="Wingdings" pitchFamily="2" charset="2"/>
              <a:buNone/>
            </a:pPr>
            <a:r>
              <a:rPr lang="en-GB" sz="3200" b="1" dirty="0"/>
              <a:t>Cont., Why future scenarios?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5257800"/>
            <a:ext cx="3352800" cy="13112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000">
                <a:solidFill>
                  <a:schemeClr val="bg2"/>
                </a:solidFill>
                <a:latin typeface="Times New Roman" pitchFamily="18" charset="0"/>
                <a:cs typeface="Times New Roman" pitchFamily="18" charset="0"/>
              </a:rPr>
              <a:t>Observation and Assessment of the conditions of humans and the environmental (socio-ecological) systems</a:t>
            </a:r>
          </a:p>
        </p:txBody>
      </p:sp>
      <p:sp>
        <p:nvSpPr>
          <p:cNvPr id="30723" name="AutoShape 3"/>
          <p:cNvSpPr>
            <a:spLocks noChangeArrowheads="1"/>
          </p:cNvSpPr>
          <p:nvPr/>
        </p:nvSpPr>
        <p:spPr bwMode="auto">
          <a:xfrm>
            <a:off x="3733800" y="5562600"/>
            <a:ext cx="838200" cy="485775"/>
          </a:xfrm>
          <a:prstGeom prst="rightArrow">
            <a:avLst>
              <a:gd name="adj1" fmla="val 50000"/>
              <a:gd name="adj2" fmla="val 43137"/>
            </a:avLst>
          </a:prstGeom>
          <a:solidFill>
            <a:srgbClr val="000099"/>
          </a:solidFill>
          <a:ln w="12700" cap="sq">
            <a:solidFill>
              <a:schemeClr val="tx1"/>
            </a:solidFill>
            <a:miter lim="800000"/>
            <a:headEnd type="none" w="sm" len="sm"/>
            <a:tailEnd type="none" w="sm" len="sm"/>
          </a:ln>
        </p:spPr>
        <p:txBody>
          <a:bodyPr wrap="none" anchor="ctr"/>
          <a:lstStyle/>
          <a:p>
            <a:endParaRPr lang="en-US"/>
          </a:p>
        </p:txBody>
      </p:sp>
      <p:sp>
        <p:nvSpPr>
          <p:cNvPr id="30724" name="Text Box 4"/>
          <p:cNvSpPr txBox="1">
            <a:spLocks noChangeArrowheads="1"/>
          </p:cNvSpPr>
          <p:nvPr/>
        </p:nvSpPr>
        <p:spPr bwMode="auto">
          <a:xfrm>
            <a:off x="4572000" y="5257800"/>
            <a:ext cx="4114800" cy="13112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000">
                <a:solidFill>
                  <a:schemeClr val="bg2"/>
                </a:solidFill>
                <a:latin typeface="Times New Roman" pitchFamily="18" charset="0"/>
                <a:cs typeface="Times New Roman" pitchFamily="18" charset="0"/>
              </a:rPr>
              <a:t>Encourage scenarios that minimize vulnerability of societal and environmental systems to unfavorable events and enhance their resilience</a:t>
            </a:r>
          </a:p>
        </p:txBody>
      </p:sp>
      <p:pic>
        <p:nvPicPr>
          <p:cNvPr id="30725" name="Picture 58"/>
          <p:cNvPicPr>
            <a:picLocks noChangeAspect="1" noChangeArrowheads="1"/>
          </p:cNvPicPr>
          <p:nvPr/>
        </p:nvPicPr>
        <p:blipFill>
          <a:blip r:embed="rId3" cstate="print"/>
          <a:srcRect/>
          <a:stretch>
            <a:fillRect/>
          </a:stretch>
        </p:blipFill>
        <p:spPr bwMode="auto">
          <a:xfrm>
            <a:off x="1378423" y="1268678"/>
            <a:ext cx="5923768" cy="3868210"/>
          </a:xfrm>
          <a:prstGeom prst="rect">
            <a:avLst/>
          </a:prstGeom>
          <a:noFill/>
          <a:ln w="9525">
            <a:noFill/>
            <a:miter lim="800000"/>
            <a:headEnd/>
            <a:tailEnd/>
          </a:ln>
        </p:spPr>
      </p:pic>
      <p:sp>
        <p:nvSpPr>
          <p:cNvPr id="383031" name="Text Box 55"/>
          <p:cNvSpPr txBox="1">
            <a:spLocks noChangeArrowheads="1"/>
          </p:cNvSpPr>
          <p:nvPr/>
        </p:nvSpPr>
        <p:spPr bwMode="auto">
          <a:xfrm>
            <a:off x="6505505" y="2218686"/>
            <a:ext cx="1655762" cy="701675"/>
          </a:xfrm>
          <a:prstGeom prst="rect">
            <a:avLst/>
          </a:prstGeom>
          <a:noFill/>
          <a:ln w="12700" cap="sq">
            <a:noFill/>
            <a:miter lim="800000"/>
            <a:headEnd type="none" w="sm" len="sm"/>
            <a:tailEnd type="none" w="sm" len="sm"/>
          </a:ln>
        </p:spPr>
        <p:txBody>
          <a:bodyPr>
            <a:spAutoFit/>
          </a:bodyPr>
          <a:lstStyle/>
          <a:p>
            <a:pPr algn="ctr">
              <a:spcBef>
                <a:spcPct val="50000"/>
              </a:spcBef>
            </a:pPr>
            <a:r>
              <a:rPr lang="en-US" sz="2000" b="1" dirty="0">
                <a:solidFill>
                  <a:schemeClr val="bg2"/>
                </a:solidFill>
                <a:latin typeface="Times New Roman" pitchFamily="18" charset="0"/>
                <a:cs typeface="Times New Roman" pitchFamily="18" charset="0"/>
              </a:rPr>
              <a:t>Intervention Policies</a:t>
            </a:r>
          </a:p>
        </p:txBody>
      </p:sp>
      <p:sp>
        <p:nvSpPr>
          <p:cNvPr id="383032" name="Line 56"/>
          <p:cNvSpPr>
            <a:spLocks noChangeShapeType="1"/>
          </p:cNvSpPr>
          <p:nvPr/>
        </p:nvSpPr>
        <p:spPr bwMode="auto">
          <a:xfrm flipH="1" flipV="1">
            <a:off x="6227763" y="1844675"/>
            <a:ext cx="433387" cy="431800"/>
          </a:xfrm>
          <a:prstGeom prst="line">
            <a:avLst/>
          </a:prstGeom>
          <a:noFill/>
          <a:ln w="9525">
            <a:solidFill>
              <a:schemeClr val="tx1"/>
            </a:solidFill>
            <a:round/>
            <a:headEnd/>
            <a:tailEnd type="triangle" w="med" len="med"/>
          </a:ln>
        </p:spPr>
        <p:txBody>
          <a:bodyPr/>
          <a:lstStyle/>
          <a:p>
            <a:endParaRPr lang="en-US"/>
          </a:p>
        </p:txBody>
      </p:sp>
      <p:sp>
        <p:nvSpPr>
          <p:cNvPr id="383033" name="Line 57"/>
          <p:cNvSpPr>
            <a:spLocks noChangeShapeType="1"/>
          </p:cNvSpPr>
          <p:nvPr/>
        </p:nvSpPr>
        <p:spPr bwMode="auto">
          <a:xfrm flipH="1">
            <a:off x="6227763" y="2636838"/>
            <a:ext cx="433387" cy="504825"/>
          </a:xfrm>
          <a:prstGeom prst="line">
            <a:avLst/>
          </a:prstGeom>
          <a:noFill/>
          <a:ln w="9525">
            <a:solidFill>
              <a:schemeClr val="tx1"/>
            </a:solidFill>
            <a:round/>
            <a:headEnd/>
            <a:tailEnd type="triangle" w="med" len="med"/>
          </a:ln>
        </p:spPr>
        <p:txBody>
          <a:bodyPr/>
          <a:lstStyle/>
          <a:p>
            <a:endParaRPr lang="en-US"/>
          </a:p>
        </p:txBody>
      </p:sp>
      <p:sp>
        <p:nvSpPr>
          <p:cNvPr id="30729" name="Rectangle 59"/>
          <p:cNvSpPr>
            <a:spLocks noGrp="1" noChangeArrowheads="1"/>
          </p:cNvSpPr>
          <p:nvPr>
            <p:ph type="title"/>
          </p:nvPr>
        </p:nvSpPr>
        <p:spPr>
          <a:xfrm>
            <a:off x="1273531" y="319728"/>
            <a:ext cx="5761037" cy="606425"/>
          </a:xfrm>
          <a:noFill/>
        </p:spPr>
        <p:txBody>
          <a:bodyPr anchor="b"/>
          <a:lstStyle/>
          <a:p>
            <a:pPr eaLnBrk="1" hangingPunct="1"/>
            <a:r>
              <a:rPr lang="en-US" sz="2800" dirty="0" smtClean="0">
                <a:solidFill>
                  <a:schemeClr val="tx1"/>
                </a:solidFill>
              </a:rPr>
              <a:t>Scenario Dynamics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3031"/>
                                        </p:tgtEl>
                                        <p:attrNameLst>
                                          <p:attrName>style.visibility</p:attrName>
                                        </p:attrNameLst>
                                      </p:cBhvr>
                                      <p:to>
                                        <p:strVal val="visible"/>
                                      </p:to>
                                    </p:set>
                                    <p:anim calcmode="lin" valueType="num">
                                      <p:cBhvr additive="base">
                                        <p:cTn id="7" dur="500" fill="hold"/>
                                        <p:tgtEl>
                                          <p:spTgt spid="383031"/>
                                        </p:tgtEl>
                                        <p:attrNameLst>
                                          <p:attrName>ppt_x</p:attrName>
                                        </p:attrNameLst>
                                      </p:cBhvr>
                                      <p:tavLst>
                                        <p:tav tm="0">
                                          <p:val>
                                            <p:strVal val="#ppt_x"/>
                                          </p:val>
                                        </p:tav>
                                        <p:tav tm="100000">
                                          <p:val>
                                            <p:strVal val="#ppt_x"/>
                                          </p:val>
                                        </p:tav>
                                      </p:tavLst>
                                    </p:anim>
                                    <p:anim calcmode="lin" valueType="num">
                                      <p:cBhvr additive="base">
                                        <p:cTn id="8" dur="500" fill="hold"/>
                                        <p:tgtEl>
                                          <p:spTgt spid="3830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3032"/>
                                        </p:tgtEl>
                                        <p:attrNameLst>
                                          <p:attrName>style.visibility</p:attrName>
                                        </p:attrNameLst>
                                      </p:cBhvr>
                                      <p:to>
                                        <p:strVal val="visible"/>
                                      </p:to>
                                    </p:set>
                                    <p:anim calcmode="lin" valueType="num">
                                      <p:cBhvr additive="base">
                                        <p:cTn id="11" dur="500" fill="hold"/>
                                        <p:tgtEl>
                                          <p:spTgt spid="383032"/>
                                        </p:tgtEl>
                                        <p:attrNameLst>
                                          <p:attrName>ppt_x</p:attrName>
                                        </p:attrNameLst>
                                      </p:cBhvr>
                                      <p:tavLst>
                                        <p:tav tm="0">
                                          <p:val>
                                            <p:strVal val="#ppt_x"/>
                                          </p:val>
                                        </p:tav>
                                        <p:tav tm="100000">
                                          <p:val>
                                            <p:strVal val="#ppt_x"/>
                                          </p:val>
                                        </p:tav>
                                      </p:tavLst>
                                    </p:anim>
                                    <p:anim calcmode="lin" valueType="num">
                                      <p:cBhvr additive="base">
                                        <p:cTn id="12" dur="500" fill="hold"/>
                                        <p:tgtEl>
                                          <p:spTgt spid="3830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3033"/>
                                        </p:tgtEl>
                                        <p:attrNameLst>
                                          <p:attrName>style.visibility</p:attrName>
                                        </p:attrNameLst>
                                      </p:cBhvr>
                                      <p:to>
                                        <p:strVal val="visible"/>
                                      </p:to>
                                    </p:set>
                                    <p:anim calcmode="lin" valueType="num">
                                      <p:cBhvr additive="base">
                                        <p:cTn id="15" dur="500" fill="hold"/>
                                        <p:tgtEl>
                                          <p:spTgt spid="383033"/>
                                        </p:tgtEl>
                                        <p:attrNameLst>
                                          <p:attrName>ppt_x</p:attrName>
                                        </p:attrNameLst>
                                      </p:cBhvr>
                                      <p:tavLst>
                                        <p:tav tm="0">
                                          <p:val>
                                            <p:strVal val="#ppt_x"/>
                                          </p:val>
                                        </p:tav>
                                        <p:tav tm="100000">
                                          <p:val>
                                            <p:strVal val="#ppt_x"/>
                                          </p:val>
                                        </p:tav>
                                      </p:tavLst>
                                    </p:anim>
                                    <p:anim calcmode="lin" valueType="num">
                                      <p:cBhvr additive="base">
                                        <p:cTn id="16" dur="500" fill="hold"/>
                                        <p:tgtEl>
                                          <p:spTgt spid="383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31" grpId="0"/>
      <p:bldP spid="383032" grpId="0" animBg="1"/>
      <p:bldP spid="3830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48016"/>
            <a:ext cx="8229600" cy="955675"/>
          </a:xfrm>
        </p:spPr>
        <p:txBody>
          <a:bodyPr/>
          <a:lstStyle/>
          <a:p>
            <a:pPr eaLnBrk="1" hangingPunct="1"/>
            <a:r>
              <a:rPr lang="en-US" sz="3600" dirty="0" smtClean="0">
                <a:solidFill>
                  <a:schemeClr val="tx1"/>
                </a:solidFill>
              </a:rPr>
              <a:t>Elements of A Scenario</a:t>
            </a:r>
          </a:p>
        </p:txBody>
      </p:sp>
      <p:sp>
        <p:nvSpPr>
          <p:cNvPr id="406531" name="Rectangle 3"/>
          <p:cNvSpPr>
            <a:spLocks noChangeArrowheads="1"/>
          </p:cNvSpPr>
          <p:nvPr/>
        </p:nvSpPr>
        <p:spPr bwMode="auto">
          <a:xfrm>
            <a:off x="539750" y="1557338"/>
            <a:ext cx="8064500" cy="4895850"/>
          </a:xfrm>
          <a:prstGeom prst="rect">
            <a:avLst/>
          </a:prstGeom>
          <a:noFill/>
          <a:ln w="9525">
            <a:noFill/>
            <a:miter lim="800000"/>
            <a:headEnd/>
            <a:tailEnd/>
          </a:ln>
        </p:spPr>
        <p:txBody>
          <a:bodyPr lIns="0"/>
          <a:lstStyle/>
          <a:p>
            <a:pPr marL="342900" indent="-342900">
              <a:lnSpc>
                <a:spcPct val="90000"/>
              </a:lnSpc>
              <a:spcBef>
                <a:spcPct val="20000"/>
              </a:spcBef>
              <a:buClr>
                <a:schemeClr val="bg2"/>
              </a:buClr>
              <a:buSzPct val="75000"/>
              <a:buFont typeface="Wingdings" pitchFamily="2" charset="2"/>
              <a:buChar char="n"/>
            </a:pPr>
            <a:r>
              <a:rPr lang="de-DE" sz="2800" dirty="0"/>
              <a:t>Current State</a:t>
            </a:r>
          </a:p>
          <a:p>
            <a:pPr marL="742950" lvl="1" indent="-285750">
              <a:lnSpc>
                <a:spcPct val="90000"/>
              </a:lnSpc>
              <a:spcBef>
                <a:spcPct val="20000"/>
              </a:spcBef>
              <a:buClr>
                <a:schemeClr val="accent2"/>
              </a:buClr>
              <a:buSzPct val="80000"/>
              <a:buFont typeface="Wingdings" pitchFamily="2" charset="2"/>
              <a:buChar char="¨"/>
            </a:pPr>
            <a:r>
              <a:rPr lang="de-DE" sz="2400" dirty="0" smtClean="0"/>
              <a:t>Situation in the base year of scenario</a:t>
            </a:r>
          </a:p>
          <a:p>
            <a:pPr marL="342900" indent="-342900">
              <a:lnSpc>
                <a:spcPct val="90000"/>
              </a:lnSpc>
              <a:spcBef>
                <a:spcPct val="20000"/>
              </a:spcBef>
              <a:buClr>
                <a:schemeClr val="bg2"/>
              </a:buClr>
              <a:buSzPct val="75000"/>
              <a:buFont typeface="Wingdings" pitchFamily="2" charset="2"/>
              <a:buChar char="n"/>
            </a:pPr>
            <a:r>
              <a:rPr lang="de-DE" sz="2800" dirty="0" smtClean="0"/>
              <a:t>Driving forces</a:t>
            </a:r>
          </a:p>
          <a:p>
            <a:pPr marL="742950" lvl="1" indent="-285750">
              <a:lnSpc>
                <a:spcPct val="90000"/>
              </a:lnSpc>
              <a:spcBef>
                <a:spcPct val="20000"/>
              </a:spcBef>
              <a:buClr>
                <a:schemeClr val="accent2"/>
              </a:buClr>
              <a:buSzPct val="80000"/>
              <a:buFont typeface="Wingdings" pitchFamily="2" charset="2"/>
              <a:buChar char="¨"/>
            </a:pPr>
            <a:r>
              <a:rPr lang="de-DE" sz="2400" dirty="0" smtClean="0"/>
              <a:t>Deteminants that influence changes</a:t>
            </a:r>
          </a:p>
          <a:p>
            <a:pPr marL="742950" lvl="1" indent="-285750">
              <a:lnSpc>
                <a:spcPct val="90000"/>
              </a:lnSpc>
              <a:spcBef>
                <a:spcPct val="20000"/>
              </a:spcBef>
              <a:buClr>
                <a:schemeClr val="accent2"/>
              </a:buClr>
              <a:buSzPct val="80000"/>
              <a:buFont typeface="Wingdings" pitchFamily="2" charset="2"/>
              <a:buChar char="¨"/>
            </a:pPr>
            <a:r>
              <a:rPr lang="de-DE" sz="2400" dirty="0" smtClean="0"/>
              <a:t>Choices/decisions that bring changes </a:t>
            </a:r>
          </a:p>
          <a:p>
            <a:pPr marL="342900" indent="-342900">
              <a:lnSpc>
                <a:spcPct val="90000"/>
              </a:lnSpc>
              <a:spcBef>
                <a:spcPct val="20000"/>
              </a:spcBef>
              <a:buClr>
                <a:schemeClr val="bg2"/>
              </a:buClr>
              <a:buSzPct val="75000"/>
              <a:buFont typeface="Wingdings" pitchFamily="2" charset="2"/>
              <a:buChar char="n"/>
            </a:pPr>
            <a:r>
              <a:rPr lang="de-DE" sz="2800" dirty="0" smtClean="0"/>
              <a:t>(Step-wise) changes</a:t>
            </a:r>
          </a:p>
          <a:p>
            <a:pPr marL="742950" lvl="1" indent="-285750">
              <a:lnSpc>
                <a:spcPct val="90000"/>
              </a:lnSpc>
              <a:spcBef>
                <a:spcPct val="20000"/>
              </a:spcBef>
              <a:buClr>
                <a:schemeClr val="accent2"/>
              </a:buClr>
              <a:buSzPct val="80000"/>
              <a:buFont typeface="Wingdings" pitchFamily="2" charset="2"/>
              <a:buChar char="¨"/>
            </a:pPr>
            <a:r>
              <a:rPr lang="de-DE" sz="2400" dirty="0" smtClean="0"/>
              <a:t>At the core of a scenario analysis</a:t>
            </a:r>
          </a:p>
          <a:p>
            <a:pPr marL="742950" lvl="1" indent="-285750">
              <a:lnSpc>
                <a:spcPct val="90000"/>
              </a:lnSpc>
              <a:spcBef>
                <a:spcPct val="20000"/>
              </a:spcBef>
              <a:buClr>
                <a:schemeClr val="accent2"/>
              </a:buClr>
              <a:buSzPct val="80000"/>
              <a:buFont typeface="Wingdings" pitchFamily="2" charset="2"/>
              <a:buChar char="¨"/>
            </a:pPr>
            <a:r>
              <a:rPr lang="de-DE" sz="2400" dirty="0" smtClean="0"/>
              <a:t>Depicting how the driving forces unfold</a:t>
            </a:r>
          </a:p>
          <a:p>
            <a:pPr marL="742950" lvl="1" indent="-285750">
              <a:lnSpc>
                <a:spcPct val="90000"/>
              </a:lnSpc>
              <a:spcBef>
                <a:spcPct val="20000"/>
              </a:spcBef>
              <a:buClr>
                <a:schemeClr val="accent2"/>
              </a:buClr>
              <a:buSzPct val="80000"/>
              <a:buFont typeface="Wingdings" pitchFamily="2" charset="2"/>
              <a:buChar char="¨"/>
            </a:pPr>
            <a:r>
              <a:rPr lang="de-DE" sz="2400" dirty="0" smtClean="0"/>
              <a:t>Storyline highlighting key features</a:t>
            </a:r>
          </a:p>
          <a:p>
            <a:pPr marL="342900" indent="-342900">
              <a:lnSpc>
                <a:spcPct val="90000"/>
              </a:lnSpc>
              <a:spcBef>
                <a:spcPct val="20000"/>
              </a:spcBef>
              <a:buClr>
                <a:schemeClr val="bg2"/>
              </a:buClr>
              <a:buSzPct val="75000"/>
              <a:buFont typeface="Wingdings" pitchFamily="2" charset="2"/>
              <a:buChar char="n"/>
            </a:pPr>
            <a:r>
              <a:rPr lang="de-DE" sz="2800" dirty="0" smtClean="0"/>
              <a:t>Image(s) of the future</a:t>
            </a:r>
          </a:p>
          <a:p>
            <a:pPr marL="742950" lvl="1" indent="-285750">
              <a:lnSpc>
                <a:spcPct val="90000"/>
              </a:lnSpc>
              <a:spcBef>
                <a:spcPct val="20000"/>
              </a:spcBef>
              <a:buClr>
                <a:schemeClr val="accent2"/>
              </a:buClr>
              <a:buSzPct val="80000"/>
              <a:buFont typeface="Wingdings" pitchFamily="2" charset="2"/>
              <a:buChar char="¨"/>
            </a:pPr>
            <a:r>
              <a:rPr lang="de-DE" sz="2400" dirty="0" smtClean="0"/>
              <a:t>Situation in the end year of scenario</a:t>
            </a:r>
            <a:endParaRPr lang="de-DE"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65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06531">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43552"/>
            <a:ext cx="8229600" cy="811213"/>
          </a:xfrm>
        </p:spPr>
        <p:txBody>
          <a:bodyPr/>
          <a:lstStyle/>
          <a:p>
            <a:pPr eaLnBrk="1" hangingPunct="1"/>
            <a:r>
              <a:rPr lang="en-US" sz="3200" dirty="0" smtClean="0">
                <a:solidFill>
                  <a:schemeClr val="tx1"/>
                </a:solidFill>
              </a:rPr>
              <a:t>Types of Environmental Scenarios</a:t>
            </a:r>
          </a:p>
        </p:txBody>
      </p:sp>
      <p:sp>
        <p:nvSpPr>
          <p:cNvPr id="407555" name="Rectangle 3"/>
          <p:cNvSpPr>
            <a:spLocks noChangeArrowheads="1"/>
          </p:cNvSpPr>
          <p:nvPr/>
        </p:nvSpPr>
        <p:spPr bwMode="auto">
          <a:xfrm>
            <a:off x="539750" y="1341438"/>
            <a:ext cx="8280400" cy="4967287"/>
          </a:xfrm>
          <a:prstGeom prst="rect">
            <a:avLst/>
          </a:prstGeom>
          <a:noFill/>
          <a:ln w="9525">
            <a:noFill/>
            <a:miter lim="800000"/>
            <a:headEnd/>
            <a:tailEnd/>
          </a:ln>
        </p:spPr>
        <p:txBody>
          <a:bodyPr lIns="0"/>
          <a:lstStyle/>
          <a:p>
            <a:pPr marL="342900" indent="-342900">
              <a:spcBef>
                <a:spcPct val="30000"/>
              </a:spcBef>
              <a:buClr>
                <a:schemeClr val="bg2"/>
              </a:buClr>
              <a:buSzPct val="75000"/>
              <a:buFont typeface="Wingdings" pitchFamily="2" charset="2"/>
              <a:buChar char="n"/>
            </a:pPr>
            <a:r>
              <a:rPr lang="de-DE" sz="2800" b="1" dirty="0"/>
              <a:t>Exploratory vs Anticipatory Scenarios</a:t>
            </a:r>
          </a:p>
          <a:p>
            <a:pPr marL="742950" lvl="1" indent="-285750">
              <a:spcBef>
                <a:spcPct val="30000"/>
              </a:spcBef>
              <a:buClr>
                <a:schemeClr val="accent2"/>
              </a:buClr>
              <a:buSzPct val="80000"/>
              <a:buFont typeface="Wingdings" pitchFamily="2" charset="2"/>
              <a:buChar char="¨"/>
            </a:pPr>
            <a:r>
              <a:rPr lang="en-GB" sz="2400" b="1" dirty="0" smtClean="0"/>
              <a:t>Exploratory </a:t>
            </a:r>
            <a:r>
              <a:rPr lang="en-GB" sz="2400" b="1" dirty="0"/>
              <a:t>scenarios</a:t>
            </a:r>
          </a:p>
          <a:p>
            <a:pPr marL="1143000" lvl="2" indent="-228600">
              <a:spcBef>
                <a:spcPct val="30000"/>
              </a:spcBef>
              <a:buClr>
                <a:schemeClr val="bg2"/>
              </a:buClr>
              <a:buSzPct val="65000"/>
              <a:buFont typeface="Wingdings" pitchFamily="2" charset="2"/>
              <a:buChar char="n"/>
            </a:pPr>
            <a:r>
              <a:rPr lang="en-GB" sz="2400" u="sng" dirty="0"/>
              <a:t>P</a:t>
            </a:r>
            <a:r>
              <a:rPr lang="en-GB" sz="2400" u="sng" dirty="0" smtClean="0"/>
              <a:t>resent </a:t>
            </a:r>
            <a:r>
              <a:rPr lang="en-GB" sz="2400" dirty="0"/>
              <a:t>-&gt; future</a:t>
            </a:r>
          </a:p>
          <a:p>
            <a:pPr marL="1143000" lvl="2" indent="-228600">
              <a:spcBef>
                <a:spcPct val="30000"/>
              </a:spcBef>
              <a:buClr>
                <a:schemeClr val="bg2"/>
              </a:buClr>
              <a:buSzPct val="65000"/>
              <a:buFont typeface="Wingdings" pitchFamily="2" charset="2"/>
              <a:buChar char="n"/>
            </a:pPr>
            <a:r>
              <a:rPr lang="en-GB" sz="2400" dirty="0"/>
              <a:t>T</a:t>
            </a:r>
            <a:r>
              <a:rPr lang="en-GB" sz="2400" dirty="0" smtClean="0"/>
              <a:t>o </a:t>
            </a:r>
            <a:r>
              <a:rPr lang="en-GB" sz="2400" dirty="0"/>
              <a:t>explore uncertainties/driving forces/developments</a:t>
            </a:r>
          </a:p>
          <a:p>
            <a:pPr marL="1143000" lvl="2" indent="-228600">
              <a:spcBef>
                <a:spcPct val="30000"/>
              </a:spcBef>
              <a:buClr>
                <a:schemeClr val="bg2"/>
              </a:buClr>
              <a:buSzPct val="65000"/>
              <a:buFont typeface="Wingdings" pitchFamily="2" charset="2"/>
              <a:buChar char="n"/>
            </a:pPr>
            <a:r>
              <a:rPr lang="en-GB" sz="2400" dirty="0"/>
              <a:t>T</a:t>
            </a:r>
            <a:r>
              <a:rPr lang="en-GB" sz="2400" dirty="0" smtClean="0"/>
              <a:t>o </a:t>
            </a:r>
            <a:r>
              <a:rPr lang="en-GB" sz="2400" dirty="0"/>
              <a:t>test impacts of implementing specific policies</a:t>
            </a:r>
          </a:p>
          <a:p>
            <a:pPr marL="742950" lvl="1" indent="-285750">
              <a:spcBef>
                <a:spcPct val="30000"/>
              </a:spcBef>
              <a:buClr>
                <a:schemeClr val="accent2"/>
              </a:buClr>
              <a:buSzPct val="80000"/>
              <a:buFont typeface="Wingdings" pitchFamily="2" charset="2"/>
              <a:buChar char="¨"/>
            </a:pPr>
            <a:r>
              <a:rPr lang="en-GB" sz="2400" b="1" dirty="0" smtClean="0"/>
              <a:t>Anticipatory </a:t>
            </a:r>
            <a:r>
              <a:rPr lang="en-GB" sz="2400" b="1" dirty="0"/>
              <a:t>scenarios</a:t>
            </a:r>
            <a:r>
              <a:rPr lang="en-GB" sz="2400" dirty="0"/>
              <a:t> (also ‘normative’ scenarios)</a:t>
            </a:r>
          </a:p>
          <a:p>
            <a:pPr marL="1143000" lvl="2" indent="-228600">
              <a:spcBef>
                <a:spcPct val="30000"/>
              </a:spcBef>
              <a:buClr>
                <a:schemeClr val="bg2"/>
              </a:buClr>
              <a:buSzPct val="65000"/>
              <a:buFont typeface="Wingdings" pitchFamily="2" charset="2"/>
              <a:buChar char="n"/>
            </a:pPr>
            <a:r>
              <a:rPr lang="en-GB" sz="2400" dirty="0"/>
              <a:t>P</a:t>
            </a:r>
            <a:r>
              <a:rPr lang="en-GB" sz="2400" dirty="0" smtClean="0"/>
              <a:t>resent </a:t>
            </a:r>
            <a:r>
              <a:rPr lang="en-GB" sz="2400" dirty="0"/>
              <a:t>&lt;- </a:t>
            </a:r>
            <a:r>
              <a:rPr lang="en-GB" sz="2400" u="sng" dirty="0"/>
              <a:t>future</a:t>
            </a:r>
          </a:p>
          <a:p>
            <a:pPr marL="1143000" lvl="2" indent="-228600">
              <a:spcBef>
                <a:spcPct val="30000"/>
              </a:spcBef>
              <a:buClr>
                <a:schemeClr val="bg2"/>
              </a:buClr>
              <a:buSzPct val="65000"/>
              <a:buFont typeface="Wingdings" pitchFamily="2" charset="2"/>
              <a:buChar char="n"/>
            </a:pPr>
            <a:r>
              <a:rPr lang="en-GB" sz="2400" dirty="0"/>
              <a:t>T</a:t>
            </a:r>
            <a:r>
              <a:rPr lang="en-GB" sz="2400" dirty="0" smtClean="0"/>
              <a:t>o </a:t>
            </a:r>
            <a:r>
              <a:rPr lang="en-GB" sz="2400" dirty="0"/>
              <a:t>investigate how specific end state can be reached</a:t>
            </a:r>
          </a:p>
          <a:p>
            <a:pPr marL="1143000" lvl="2" indent="-228600">
              <a:spcBef>
                <a:spcPct val="30000"/>
              </a:spcBef>
              <a:buClr>
                <a:schemeClr val="bg2"/>
              </a:buClr>
              <a:buSzPct val="65000"/>
              <a:buFont typeface="Wingdings" pitchFamily="2" charset="2"/>
              <a:buChar char="n"/>
            </a:pPr>
            <a:r>
              <a:rPr lang="en-GB" sz="2400" dirty="0"/>
              <a:t>T</a:t>
            </a:r>
            <a:r>
              <a:rPr lang="en-GB" sz="2400" dirty="0" smtClean="0"/>
              <a:t>o </a:t>
            </a:r>
            <a:r>
              <a:rPr lang="en-GB" sz="2400" dirty="0"/>
              <a:t>show how to achieve environmental targets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75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0755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75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0755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499"/>
                                          </p:stCondLst>
                                        </p:cTn>
                                        <p:tgtEl>
                                          <p:spTgt spid="4075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7555">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499"/>
                                          </p:stCondLst>
                                        </p:cTn>
                                        <p:tgtEl>
                                          <p:spTgt spid="4075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07555">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499"/>
                                          </p:stCondLst>
                                        </p:cTn>
                                        <p:tgtEl>
                                          <p:spTgt spid="40755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07555">
                                            <p:txEl>
                                              <p:pRg st="4" end="4"/>
                                            </p:txEl>
                                          </p:spTgt>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0755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07555">
                                            <p:txEl>
                                              <p:pRg st="5" end="5"/>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499"/>
                                          </p:stCondLst>
                                        </p:cTn>
                                        <p:tgtEl>
                                          <p:spTgt spid="40755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07555">
                                            <p:txEl>
                                              <p:pRg st="6" end="6"/>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499"/>
                                          </p:stCondLst>
                                        </p:cTn>
                                        <p:tgtEl>
                                          <p:spTgt spid="40755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07555">
                                            <p:txEl>
                                              <p:pRg st="7" end="7"/>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499"/>
                                          </p:stCondLst>
                                        </p:cTn>
                                        <p:tgtEl>
                                          <p:spTgt spid="40755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0755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600" dirty="0" smtClean="0"/>
              <a:t>Forecast </a:t>
            </a:r>
            <a:r>
              <a:rPr lang="en-US" sz="3600" dirty="0" err="1" smtClean="0"/>
              <a:t>vs</a:t>
            </a:r>
            <a:r>
              <a:rPr lang="en-US" sz="3600" dirty="0" smtClean="0"/>
              <a:t> </a:t>
            </a:r>
            <a:r>
              <a:rPr lang="en-US" sz="3600" dirty="0" err="1" smtClean="0"/>
              <a:t>Backcast</a:t>
            </a:r>
            <a:endParaRPr lang="en-US" sz="3600" dirty="0" smtClean="0"/>
          </a:p>
        </p:txBody>
      </p:sp>
      <p:pic>
        <p:nvPicPr>
          <p:cNvPr id="33795" name="Picture 3"/>
          <p:cNvPicPr>
            <a:picLocks noChangeAspect="1" noChangeArrowheads="1"/>
          </p:cNvPicPr>
          <p:nvPr/>
        </p:nvPicPr>
        <p:blipFill>
          <a:blip r:embed="rId3" cstate="print"/>
          <a:srcRect/>
          <a:stretch>
            <a:fillRect/>
          </a:stretch>
        </p:blipFill>
        <p:spPr bwMode="auto">
          <a:xfrm>
            <a:off x="1690688" y="1773238"/>
            <a:ext cx="6481762" cy="435451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811213"/>
          </a:xfrm>
        </p:spPr>
        <p:txBody>
          <a:bodyPr/>
          <a:lstStyle/>
          <a:p>
            <a:pPr eaLnBrk="1" hangingPunct="1"/>
            <a:r>
              <a:rPr lang="en-US" sz="3200" dirty="0" smtClean="0">
                <a:solidFill>
                  <a:schemeClr val="tx1"/>
                </a:solidFill>
              </a:rPr>
              <a:t>Baseline </a:t>
            </a:r>
            <a:r>
              <a:rPr lang="en-US" sz="3200" dirty="0" err="1" smtClean="0">
                <a:solidFill>
                  <a:schemeClr val="tx1"/>
                </a:solidFill>
              </a:rPr>
              <a:t>vs</a:t>
            </a:r>
            <a:r>
              <a:rPr lang="en-US" sz="3200" dirty="0" smtClean="0">
                <a:solidFill>
                  <a:schemeClr val="tx1"/>
                </a:solidFill>
              </a:rPr>
              <a:t> Alternative Scenarios</a:t>
            </a:r>
          </a:p>
        </p:txBody>
      </p:sp>
      <p:sp>
        <p:nvSpPr>
          <p:cNvPr id="409603" name="Rectangle 3"/>
          <p:cNvSpPr>
            <a:spLocks noGrp="1" noChangeArrowheads="1"/>
          </p:cNvSpPr>
          <p:nvPr>
            <p:ph idx="1"/>
          </p:nvPr>
        </p:nvSpPr>
        <p:spPr>
          <a:xfrm>
            <a:off x="468313" y="1484313"/>
            <a:ext cx="8135937" cy="4968875"/>
          </a:xfrm>
          <a:noFill/>
        </p:spPr>
        <p:txBody>
          <a:bodyPr lIns="0"/>
          <a:lstStyle/>
          <a:p>
            <a:pPr eaLnBrk="1" hangingPunct="1">
              <a:spcBef>
                <a:spcPct val="30000"/>
              </a:spcBef>
            </a:pPr>
            <a:r>
              <a:rPr lang="en-GB" sz="2800" b="1" dirty="0" smtClean="0"/>
              <a:t>Baseline scenarios</a:t>
            </a:r>
            <a:r>
              <a:rPr lang="en-GB" sz="2800" dirty="0" smtClean="0"/>
              <a:t> (also ‘reference’ scenarios)</a:t>
            </a:r>
          </a:p>
          <a:p>
            <a:pPr lvl="1" eaLnBrk="1" hangingPunct="1">
              <a:spcBef>
                <a:spcPct val="30000"/>
              </a:spcBef>
            </a:pPr>
            <a:r>
              <a:rPr lang="en-GB" sz="2400" dirty="0" smtClean="0"/>
              <a:t>Describe a future development/state in which </a:t>
            </a:r>
            <a:br>
              <a:rPr lang="en-GB" sz="2400" dirty="0" smtClean="0"/>
            </a:br>
            <a:r>
              <a:rPr lang="en-GB" sz="2400" u="sng" dirty="0" smtClean="0"/>
              <a:t>no new policies or measures</a:t>
            </a:r>
            <a:r>
              <a:rPr lang="en-GB" sz="2400" dirty="0" smtClean="0"/>
              <a:t> are implemented apart from those already adopted or agreed upon</a:t>
            </a:r>
          </a:p>
          <a:p>
            <a:pPr lvl="1" eaLnBrk="1" hangingPunct="1">
              <a:spcBef>
                <a:spcPct val="30000"/>
              </a:spcBef>
            </a:pPr>
            <a:endParaRPr lang="en-GB" sz="2400" dirty="0" smtClean="0"/>
          </a:p>
          <a:p>
            <a:pPr eaLnBrk="1" hangingPunct="1">
              <a:spcBef>
                <a:spcPct val="30000"/>
              </a:spcBef>
            </a:pPr>
            <a:r>
              <a:rPr lang="en-GB" sz="2800" b="1" dirty="0" smtClean="0"/>
              <a:t>Alternative scenarios</a:t>
            </a:r>
            <a:r>
              <a:rPr lang="en-GB" sz="2800" dirty="0" smtClean="0"/>
              <a:t> (also ‘policy’ scenarios)</a:t>
            </a:r>
          </a:p>
          <a:p>
            <a:pPr lvl="1" eaLnBrk="1" hangingPunct="1">
              <a:spcBef>
                <a:spcPct val="30000"/>
              </a:spcBef>
            </a:pPr>
            <a:r>
              <a:rPr lang="en-GB" sz="2400" dirty="0" smtClean="0"/>
              <a:t>Take into account new </a:t>
            </a:r>
            <a:r>
              <a:rPr lang="en-GB" sz="2400" u="sng" dirty="0" smtClean="0"/>
              <a:t>policies or measures additional</a:t>
            </a:r>
            <a:r>
              <a:rPr lang="en-GB" sz="2400" dirty="0" smtClean="0"/>
              <a:t> to those already adopted or agreed upon and/or that assumptions on key driving forces diverge from those depicted in a baseline scenario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0960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09603">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09603">
                                            <p:txEl>
                                              <p:pRg st="3" end="3"/>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0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0960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421659"/>
            <a:ext cx="8435975" cy="811213"/>
          </a:xfrm>
        </p:spPr>
        <p:txBody>
          <a:bodyPr/>
          <a:lstStyle/>
          <a:p>
            <a:pPr eaLnBrk="1" hangingPunct="1"/>
            <a:r>
              <a:rPr lang="en-GB" sz="3200" dirty="0" smtClean="0">
                <a:solidFill>
                  <a:schemeClr val="tx1"/>
                </a:solidFill>
              </a:rPr>
              <a:t>Qualitative </a:t>
            </a:r>
            <a:r>
              <a:rPr lang="en-GB" sz="3200" dirty="0" err="1" smtClean="0">
                <a:solidFill>
                  <a:schemeClr val="tx1"/>
                </a:solidFill>
              </a:rPr>
              <a:t>vs</a:t>
            </a:r>
            <a:r>
              <a:rPr lang="en-GB" sz="3200" dirty="0" smtClean="0">
                <a:solidFill>
                  <a:schemeClr val="tx1"/>
                </a:solidFill>
              </a:rPr>
              <a:t> Quantitative Scenarios</a:t>
            </a:r>
            <a:endParaRPr lang="en-US" sz="3200" dirty="0" smtClean="0">
              <a:solidFill>
                <a:schemeClr val="tx1"/>
              </a:solidFill>
            </a:endParaRPr>
          </a:p>
        </p:txBody>
      </p:sp>
      <p:sp>
        <p:nvSpPr>
          <p:cNvPr id="410627" name="Rectangle 3"/>
          <p:cNvSpPr>
            <a:spLocks noGrp="1" noChangeArrowheads="1"/>
          </p:cNvSpPr>
          <p:nvPr>
            <p:ph idx="1"/>
          </p:nvPr>
        </p:nvSpPr>
        <p:spPr>
          <a:xfrm>
            <a:off x="395288" y="1484313"/>
            <a:ext cx="8424862" cy="4968875"/>
          </a:xfrm>
          <a:noFill/>
        </p:spPr>
        <p:txBody>
          <a:bodyPr lIns="0"/>
          <a:lstStyle/>
          <a:p>
            <a:pPr eaLnBrk="1" hangingPunct="1">
              <a:spcBef>
                <a:spcPct val="30000"/>
              </a:spcBef>
            </a:pPr>
            <a:r>
              <a:rPr lang="en-GB" sz="2800" b="1" dirty="0" smtClean="0"/>
              <a:t>Qualitative scenarios</a:t>
            </a:r>
          </a:p>
          <a:p>
            <a:pPr lvl="1" eaLnBrk="1" hangingPunct="1">
              <a:spcBef>
                <a:spcPct val="30000"/>
              </a:spcBef>
            </a:pPr>
            <a:r>
              <a:rPr lang="en-GB" sz="2400" dirty="0" smtClean="0"/>
              <a:t>Are narrative descriptions of future developments</a:t>
            </a:r>
          </a:p>
          <a:p>
            <a:pPr lvl="1" eaLnBrk="1" hangingPunct="1">
              <a:spcBef>
                <a:spcPct val="30000"/>
              </a:spcBef>
            </a:pPr>
            <a:r>
              <a:rPr lang="en-GB" sz="2400" dirty="0" smtClean="0"/>
              <a:t>(i.e. presented as storylines, diagrams, images, etc.) </a:t>
            </a:r>
          </a:p>
          <a:p>
            <a:pPr lvl="1" eaLnBrk="1" hangingPunct="1">
              <a:spcBef>
                <a:spcPct val="30000"/>
              </a:spcBef>
            </a:pPr>
            <a:endParaRPr lang="en-GB" sz="2400" dirty="0" smtClean="0"/>
          </a:p>
          <a:p>
            <a:pPr eaLnBrk="1" hangingPunct="1">
              <a:spcBef>
                <a:spcPct val="30000"/>
              </a:spcBef>
            </a:pPr>
            <a:r>
              <a:rPr lang="en-GB" sz="2800" b="1" dirty="0" smtClean="0"/>
              <a:t>Quantitative scenarios</a:t>
            </a:r>
          </a:p>
          <a:p>
            <a:pPr lvl="1" eaLnBrk="1" hangingPunct="1">
              <a:spcBef>
                <a:spcPct val="30000"/>
              </a:spcBef>
            </a:pPr>
            <a:r>
              <a:rPr lang="en-GB" sz="2400" dirty="0" smtClean="0"/>
              <a:t>Are numerical estimates of future developments</a:t>
            </a:r>
          </a:p>
          <a:p>
            <a:pPr lvl="1" eaLnBrk="1" hangingPunct="1">
              <a:spcBef>
                <a:spcPct val="30000"/>
              </a:spcBef>
            </a:pPr>
            <a:r>
              <a:rPr lang="en-GB" sz="2400" dirty="0" smtClean="0"/>
              <a:t>(i.e. presented as tables, graphs, maps, etc.)</a:t>
            </a:r>
          </a:p>
          <a:p>
            <a:pPr lvl="1" eaLnBrk="1" hangingPunct="1">
              <a:spcBef>
                <a:spcPct val="30000"/>
              </a:spcBef>
            </a:pPr>
            <a:r>
              <a:rPr lang="en-GB" sz="2400" dirty="0" smtClean="0"/>
              <a:t>Usually based on available data, past trends and/or mathematical models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6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062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6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10627">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6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10627">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06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10627">
                                            <p:txEl>
                                              <p:pRg st="4" end="4"/>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062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10627">
                                            <p:txEl>
                                              <p:pRg st="5" end="5"/>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062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10627">
                                            <p:txEl>
                                              <p:pRg st="6" end="6"/>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062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1062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ontent Placeholder 1025"/>
          <p:cNvGraphicFramePr>
            <a:graphicFrameLocks/>
          </p:cNvGraphicFramePr>
          <p:nvPr>
            <p:ph idx="1"/>
          </p:nvPr>
        </p:nvGraphicFramePr>
        <p:xfrm>
          <a:off x="431800" y="765175"/>
          <a:ext cx="8208963" cy="5976938"/>
        </p:xfrm>
        <a:graphic>
          <a:graphicData uri="http://schemas.openxmlformats.org/drawingml/2006/compatibility">
            <com:legacyDrawing xmlns:com="http://schemas.openxmlformats.org/drawingml/2006/compatibility" spid="_x0000_s1026"/>
          </a:graphicData>
        </a:graphic>
      </p:graphicFrame>
      <p:sp>
        <p:nvSpPr>
          <p:cNvPr id="1037" name="Text Box 12"/>
          <p:cNvSpPr txBox="1">
            <a:spLocks noChangeArrowheads="1"/>
          </p:cNvSpPr>
          <p:nvPr/>
        </p:nvSpPr>
        <p:spPr bwMode="auto">
          <a:xfrm>
            <a:off x="845523" y="40944"/>
            <a:ext cx="7056437" cy="954107"/>
          </a:xfrm>
          <a:prstGeom prst="rect">
            <a:avLst/>
          </a:prstGeom>
          <a:noFill/>
          <a:ln w="9525">
            <a:noFill/>
            <a:miter lim="800000"/>
            <a:headEnd/>
            <a:tailEnd/>
          </a:ln>
        </p:spPr>
        <p:txBody>
          <a:bodyPr>
            <a:spAutoFit/>
          </a:bodyPr>
          <a:lstStyle/>
          <a:p>
            <a:pPr algn="ctr">
              <a:spcBef>
                <a:spcPct val="50000"/>
              </a:spcBef>
            </a:pPr>
            <a:r>
              <a:rPr lang="en-US" sz="2800" dirty="0"/>
              <a:t>Story and Simulation (SAS) Iterative Process</a:t>
            </a:r>
          </a:p>
        </p:txBody>
      </p:sp>
      <p:sp>
        <p:nvSpPr>
          <p:cNvPr id="1038" name="AutoShape 13"/>
          <p:cNvSpPr>
            <a:spLocks noChangeArrowheads="1"/>
          </p:cNvSpPr>
          <p:nvPr/>
        </p:nvSpPr>
        <p:spPr bwMode="auto">
          <a:xfrm rot="-1475988">
            <a:off x="6443663" y="1989138"/>
            <a:ext cx="647700" cy="288925"/>
          </a:xfrm>
          <a:prstGeom prst="leftArrow">
            <a:avLst>
              <a:gd name="adj1" fmla="val 50000"/>
              <a:gd name="adj2" fmla="val 56044"/>
            </a:avLst>
          </a:prstGeom>
          <a:solidFill>
            <a:schemeClr val="accent1"/>
          </a:solidFill>
          <a:ln w="9525">
            <a:solidFill>
              <a:schemeClr val="tx1"/>
            </a:solidFill>
            <a:miter lim="800000"/>
            <a:headEnd/>
            <a:tailEnd/>
          </a:ln>
        </p:spPr>
        <p:txBody>
          <a:bodyPr wrap="none" anchor="ctr"/>
          <a:lstStyle/>
          <a:p>
            <a:endParaRPr lang="en-US"/>
          </a:p>
        </p:txBody>
      </p:sp>
      <p:sp>
        <p:nvSpPr>
          <p:cNvPr id="1039" name="Text Box 14"/>
          <p:cNvSpPr txBox="1">
            <a:spLocks noChangeArrowheads="1"/>
          </p:cNvSpPr>
          <p:nvPr/>
        </p:nvSpPr>
        <p:spPr bwMode="auto">
          <a:xfrm>
            <a:off x="7092950" y="1700213"/>
            <a:ext cx="1079500" cy="336550"/>
          </a:xfrm>
          <a:prstGeom prst="rect">
            <a:avLst/>
          </a:prstGeom>
          <a:noFill/>
          <a:ln w="9525">
            <a:noFill/>
            <a:miter lim="800000"/>
            <a:headEnd/>
            <a:tailEnd/>
          </a:ln>
        </p:spPr>
        <p:txBody>
          <a:bodyPr>
            <a:spAutoFit/>
          </a:bodyPr>
          <a:lstStyle/>
          <a:p>
            <a:pPr>
              <a:spcBef>
                <a:spcPct val="50000"/>
              </a:spcBef>
            </a:pPr>
            <a:r>
              <a:rPr lang="en-US" sz="1600"/>
              <a:t>Start here</a:t>
            </a:r>
          </a:p>
        </p:txBody>
      </p:sp>
      <p:pic>
        <p:nvPicPr>
          <p:cNvPr id="1040" name="Picture 15" descr="6"/>
          <p:cNvPicPr>
            <a:picLocks noChangeAspect="1" noChangeArrowheads="1"/>
          </p:cNvPicPr>
          <p:nvPr/>
        </p:nvPicPr>
        <p:blipFill>
          <a:blip r:embed="rId4" cstate="print"/>
          <a:srcRect/>
          <a:stretch>
            <a:fillRect/>
          </a:stretch>
        </p:blipFill>
        <p:spPr bwMode="auto">
          <a:xfrm>
            <a:off x="7508875" y="5278438"/>
            <a:ext cx="1069975" cy="914400"/>
          </a:xfrm>
          <a:prstGeom prst="rect">
            <a:avLst/>
          </a:prstGeom>
          <a:noFill/>
          <a:ln w="9525">
            <a:noFill/>
            <a:miter lim="800000"/>
            <a:headEnd/>
            <a:tailEnd/>
          </a:ln>
        </p:spPr>
      </p:pic>
      <p:sp>
        <p:nvSpPr>
          <p:cNvPr id="1041" name="Rectangle 16"/>
          <p:cNvSpPr>
            <a:spLocks noChangeArrowheads="1"/>
          </p:cNvSpPr>
          <p:nvPr/>
        </p:nvSpPr>
        <p:spPr bwMode="auto">
          <a:xfrm>
            <a:off x="7524750" y="5300663"/>
            <a:ext cx="1066800" cy="914400"/>
          </a:xfrm>
          <a:prstGeom prst="rect">
            <a:avLst/>
          </a:prstGeom>
          <a:solidFill>
            <a:schemeClr val="bg1">
              <a:alpha val="50195"/>
            </a:schemeClr>
          </a:solidFill>
          <a:ln w="15875">
            <a:solidFill>
              <a:schemeClr val="tx1"/>
            </a:solidFill>
            <a:miter lim="800000"/>
            <a:headEnd/>
            <a:tailEnd/>
          </a:ln>
        </p:spPr>
        <p:txBody>
          <a:bodyPr wrap="none" anchor="ctr"/>
          <a:lstStyle/>
          <a:p>
            <a:endParaRPr lang="en-US"/>
          </a:p>
        </p:txBody>
      </p:sp>
      <p:pic>
        <p:nvPicPr>
          <p:cNvPr id="1042" name="Picture 17"/>
          <p:cNvPicPr>
            <a:picLocks noChangeAspect="1" noChangeArrowheads="1"/>
          </p:cNvPicPr>
          <p:nvPr/>
        </p:nvPicPr>
        <p:blipFill>
          <a:blip r:embed="rId5" cstate="print"/>
          <a:srcRect/>
          <a:stretch>
            <a:fillRect/>
          </a:stretch>
        </p:blipFill>
        <p:spPr bwMode="auto">
          <a:xfrm>
            <a:off x="6289675" y="5308600"/>
            <a:ext cx="1047750" cy="884238"/>
          </a:xfrm>
          <a:prstGeom prst="rect">
            <a:avLst/>
          </a:prstGeom>
          <a:noFill/>
          <a:ln w="9525">
            <a:noFill/>
            <a:miter lim="800000"/>
            <a:headEnd/>
            <a:tailEnd/>
          </a:ln>
        </p:spPr>
      </p:pic>
      <p:sp>
        <p:nvSpPr>
          <p:cNvPr id="1043" name="Rectangle 18"/>
          <p:cNvSpPr>
            <a:spLocks noChangeArrowheads="1"/>
          </p:cNvSpPr>
          <p:nvPr/>
        </p:nvSpPr>
        <p:spPr bwMode="auto">
          <a:xfrm>
            <a:off x="6305550" y="5300663"/>
            <a:ext cx="1066800" cy="914400"/>
          </a:xfrm>
          <a:prstGeom prst="rect">
            <a:avLst/>
          </a:prstGeom>
          <a:solidFill>
            <a:schemeClr val="bg1">
              <a:alpha val="50195"/>
            </a:schemeClr>
          </a:solidFill>
          <a:ln w="15875">
            <a:solidFill>
              <a:schemeClr val="tx1"/>
            </a:solidFill>
            <a:miter lim="800000"/>
            <a:headEnd/>
            <a:tailEnd/>
          </a:ln>
        </p:spPr>
        <p:txBody>
          <a:bodyPr wrap="none" anchor="ctr"/>
          <a:lstStyle/>
          <a:p>
            <a:endParaRPr lang="en-US"/>
          </a:p>
        </p:txBody>
      </p:sp>
      <p:sp>
        <p:nvSpPr>
          <p:cNvPr id="1044" name="AutoShape 19"/>
          <p:cNvSpPr>
            <a:spLocks noChangeArrowheads="1"/>
          </p:cNvSpPr>
          <p:nvPr/>
        </p:nvSpPr>
        <p:spPr bwMode="auto">
          <a:xfrm>
            <a:off x="6732588" y="2565400"/>
            <a:ext cx="1066800" cy="838200"/>
          </a:xfrm>
          <a:prstGeom prst="flowChartMultidocument">
            <a:avLst/>
          </a:prstGeom>
          <a:solidFill>
            <a:srgbClr val="EAEAEA"/>
          </a:solidFill>
          <a:ln w="9525">
            <a:solidFill>
              <a:schemeClr val="tx1"/>
            </a:solidFill>
            <a:miter lim="800000"/>
            <a:headEnd/>
            <a:tailEnd/>
          </a:ln>
        </p:spPr>
        <p:txBody>
          <a:bodyPr/>
          <a:lstStyle/>
          <a:p>
            <a:r>
              <a:rPr lang="en-GB" sz="300" b="1">
                <a:latin typeface="Times New Roman" pitchFamily="18" charset="0"/>
                <a:cs typeface="Times New Roman" pitchFamily="18" charset="0"/>
              </a:rPr>
              <a:t>European Land Use Change Scenarios </a:t>
            </a:r>
          </a:p>
          <a:p>
            <a:endParaRPr lang="en-GB" sz="300" b="1">
              <a:latin typeface="Times New Roman" pitchFamily="18" charset="0"/>
              <a:cs typeface="Times New Roman" pitchFamily="18" charset="0"/>
            </a:endParaRPr>
          </a:p>
          <a:p>
            <a:r>
              <a:rPr lang="en-GB" sz="300">
                <a:latin typeface="Times New Roman" pitchFamily="18" charset="0"/>
                <a:cs typeface="Times New Roman" pitchFamily="18" charset="0"/>
              </a:rPr>
              <a:t>The main </a:t>
            </a:r>
            <a:r>
              <a:rPr lang="en-GB" sz="300" i="1">
                <a:latin typeface="Times New Roman" pitchFamily="18" charset="0"/>
                <a:cs typeface="Times New Roman" pitchFamily="18" charset="0"/>
              </a:rPr>
              <a:t>driving forces </a:t>
            </a:r>
            <a:r>
              <a:rPr lang="en-GB" sz="300">
                <a:latin typeface="Times New Roman" pitchFamily="18" charset="0"/>
                <a:cs typeface="Times New Roman" pitchFamily="18" charset="0"/>
              </a:rPr>
              <a:t>behind land use change are climate change, population growth and technical and economic development, particularly of the transport and agriculture sectors. </a:t>
            </a:r>
          </a:p>
          <a:p>
            <a:endParaRPr lang="en-GB" sz="300">
              <a:latin typeface="Times New Roman" pitchFamily="18" charset="0"/>
              <a:cs typeface="Times New Roman" pitchFamily="18" charset="0"/>
            </a:endParaRPr>
          </a:p>
          <a:p>
            <a:r>
              <a:rPr lang="en-GB" sz="300">
                <a:latin typeface="Times New Roman" pitchFamily="18" charset="0"/>
                <a:cs typeface="Times New Roman" pitchFamily="18" charset="0"/>
              </a:rPr>
              <a:t>The environmental </a:t>
            </a:r>
            <a:r>
              <a:rPr lang="en-GB" sz="300" i="1">
                <a:latin typeface="Times New Roman" pitchFamily="18" charset="0"/>
                <a:cs typeface="Times New Roman" pitchFamily="18" charset="0"/>
              </a:rPr>
              <a:t>impacts</a:t>
            </a:r>
            <a:r>
              <a:rPr lang="en-GB" sz="300">
                <a:latin typeface="Times New Roman" pitchFamily="18" charset="0"/>
                <a:cs typeface="Times New Roman" pitchFamily="18" charset="0"/>
              </a:rPr>
              <a:t> of land use change are complex, and may affect air quality, water quality and quantity, landscape structure and biodiversity …</a:t>
            </a:r>
          </a:p>
        </p:txBody>
      </p:sp>
      <p:sp>
        <p:nvSpPr>
          <p:cNvPr id="1045" name="AutoShape 20"/>
          <p:cNvSpPr>
            <a:spLocks noChangeArrowheads="1"/>
          </p:cNvSpPr>
          <p:nvPr/>
        </p:nvSpPr>
        <p:spPr bwMode="auto">
          <a:xfrm rot="5400000">
            <a:off x="4515644" y="3269456"/>
            <a:ext cx="1120775" cy="1008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74638"/>
            <a:ext cx="8229600" cy="1044575"/>
          </a:xfrm>
          <a:prstGeom prst="rect">
            <a:avLst/>
          </a:prstGeom>
        </p:spPr>
        <p:txBody>
          <a:bodyPr/>
          <a:lstStyle/>
          <a:p>
            <a:pPr eaLnBrk="1" hangingPunct="1"/>
            <a:r>
              <a:rPr lang="en-US" sz="4000" dirty="0" smtClean="0"/>
              <a:t>Learning Objectives</a:t>
            </a:r>
          </a:p>
        </p:txBody>
      </p:sp>
      <p:sp>
        <p:nvSpPr>
          <p:cNvPr id="10243" name="Rectangle 3"/>
          <p:cNvSpPr>
            <a:spLocks noGrp="1" noChangeArrowheads="1"/>
          </p:cNvSpPr>
          <p:nvPr>
            <p:ph type="body" idx="4294967295"/>
          </p:nvPr>
        </p:nvSpPr>
        <p:spPr>
          <a:xfrm>
            <a:off x="914400" y="1455738"/>
            <a:ext cx="8229600" cy="4933950"/>
          </a:xfrm>
        </p:spPr>
        <p:txBody>
          <a:bodyPr/>
          <a:lstStyle/>
          <a:p>
            <a:r>
              <a:rPr lang="en-US" altLang="ja-JP" dirty="0" smtClean="0">
                <a:ea typeface="MS PGothic" pitchFamily="34" charset="-128"/>
              </a:rPr>
              <a:t>Be familiar with the types of scenarios</a:t>
            </a:r>
          </a:p>
          <a:p>
            <a:r>
              <a:rPr lang="en-US" altLang="ja-JP" dirty="0" smtClean="0">
                <a:ea typeface="MS PGothic" pitchFamily="34" charset="-128"/>
              </a:rPr>
              <a:t>Have developed an understanding of the structure, complexity and dynamics of scenario processes</a:t>
            </a:r>
          </a:p>
          <a:p>
            <a:r>
              <a:rPr lang="en-US" altLang="ja-JP" dirty="0" smtClean="0">
                <a:ea typeface="MS PGothic" pitchFamily="34" charset="-128"/>
              </a:rPr>
              <a:t>Be familiar with the steps required for the development of scenarios</a:t>
            </a:r>
          </a:p>
          <a:p>
            <a:r>
              <a:rPr lang="en-US" altLang="ja-JP" dirty="0" smtClean="0">
                <a:ea typeface="MS PGothic" pitchFamily="34" charset="-128"/>
              </a:rPr>
              <a:t>Understand how scenarios can be used for the discussion and development of policy options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5466" y="0"/>
            <a:ext cx="8229600" cy="1441450"/>
          </a:xfrm>
        </p:spPr>
        <p:txBody>
          <a:bodyPr/>
          <a:lstStyle/>
          <a:p>
            <a:pPr eaLnBrk="1" hangingPunct="1"/>
            <a:r>
              <a:rPr lang="en-US" sz="2800" dirty="0" smtClean="0">
                <a:solidFill>
                  <a:schemeClr val="tx1"/>
                </a:solidFill>
              </a:rPr>
              <a:t>Open Discussion </a:t>
            </a:r>
            <a:br>
              <a:rPr lang="en-US" sz="2800" dirty="0" smtClean="0">
                <a:solidFill>
                  <a:schemeClr val="tx1"/>
                </a:solidFill>
              </a:rPr>
            </a:br>
            <a:r>
              <a:rPr lang="en-US" sz="2800" dirty="0" smtClean="0">
                <a:solidFill>
                  <a:schemeClr val="tx1"/>
                </a:solidFill>
              </a:rPr>
              <a:t>Why Develop Scenarios?</a:t>
            </a:r>
          </a:p>
        </p:txBody>
      </p:sp>
      <p:sp>
        <p:nvSpPr>
          <p:cNvPr id="36867" name="Rectangle 3"/>
          <p:cNvSpPr>
            <a:spLocks noGrp="1" noChangeArrowheads="1"/>
          </p:cNvSpPr>
          <p:nvPr>
            <p:ph idx="1"/>
          </p:nvPr>
        </p:nvSpPr>
        <p:spPr>
          <a:xfrm>
            <a:off x="468313" y="2349500"/>
            <a:ext cx="8229600" cy="4175125"/>
          </a:xfrm>
        </p:spPr>
        <p:txBody>
          <a:bodyPr/>
          <a:lstStyle/>
          <a:p>
            <a:pPr eaLnBrk="1" hangingPunct="1">
              <a:buFont typeface="Wingdings" pitchFamily="2" charset="2"/>
              <a:buNone/>
            </a:pPr>
            <a:r>
              <a:rPr lang="en-GB" altLang="ja-JP" sz="2800" dirty="0" smtClean="0">
                <a:ea typeface="MS PGothic" pitchFamily="34" charset="-128"/>
              </a:rPr>
              <a:t>1. Are you familiar with scenarios that have been developed in the past? If so, describe those scenarios. What do you find interesting about them?</a:t>
            </a:r>
          </a:p>
          <a:p>
            <a:pPr eaLnBrk="1" hangingPunct="1"/>
            <a:endParaRPr lang="en-GB" altLang="ja-JP" sz="2800" dirty="0" smtClean="0">
              <a:ea typeface="MS PGothic" pitchFamily="34" charset="-128"/>
            </a:endParaRPr>
          </a:p>
          <a:p>
            <a:pPr eaLnBrk="1" hangingPunct="1">
              <a:buFont typeface="Wingdings" pitchFamily="2" charset="2"/>
              <a:buNone/>
            </a:pPr>
            <a:r>
              <a:rPr lang="en-GB" altLang="ja-JP" sz="2800" dirty="0" smtClean="0">
                <a:ea typeface="MS PGothic" pitchFamily="34" charset="-128"/>
              </a:rPr>
              <a:t>2. What do you think are the most important reasons for developing scenarios?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8"/>
          <p:cNvSpPr>
            <a:spLocks noGrp="1" noChangeArrowheads="1"/>
          </p:cNvSpPr>
          <p:nvPr>
            <p:ph type="title"/>
          </p:nvPr>
        </p:nvSpPr>
        <p:spPr>
          <a:noFill/>
        </p:spPr>
        <p:txBody>
          <a:bodyPr/>
          <a:lstStyle/>
          <a:p>
            <a:pPr eaLnBrk="1" hangingPunct="1"/>
            <a:r>
              <a:rPr lang="en-US" smtClean="0"/>
              <a:t>Overview</a:t>
            </a:r>
          </a:p>
        </p:txBody>
      </p:sp>
      <p:sp>
        <p:nvSpPr>
          <p:cNvPr id="37890" name="Rectangle 6"/>
          <p:cNvSpPr>
            <a:spLocks noGrp="1" noChangeArrowheads="1"/>
          </p:cNvSpPr>
          <p:nvPr>
            <p:ph idx="1"/>
          </p:nvPr>
        </p:nvSpPr>
        <p:spPr>
          <a:xfrm>
            <a:off x="468313" y="1628775"/>
            <a:ext cx="8424862" cy="4824413"/>
          </a:xfrm>
          <a:noFill/>
        </p:spPr>
        <p:txBody>
          <a:bodyPr/>
          <a:lstStyle/>
          <a:p>
            <a:pPr eaLnBrk="1" hangingPunct="1"/>
            <a:r>
              <a:rPr lang="en-US" smtClean="0"/>
              <a:t>Session 1: What is a Scenario?</a:t>
            </a:r>
          </a:p>
          <a:p>
            <a:pPr eaLnBrk="1" hangingPunct="1"/>
            <a:r>
              <a:rPr lang="en-US" smtClean="0">
                <a:solidFill>
                  <a:srgbClr val="FF3300"/>
                </a:solidFill>
              </a:rPr>
              <a:t>Session 2: Examples</a:t>
            </a:r>
          </a:p>
          <a:p>
            <a:pPr eaLnBrk="1" hangingPunct="1"/>
            <a:r>
              <a:rPr lang="en-US" smtClean="0"/>
              <a:t>Session 3: Purpose, Process and 				     Substance</a:t>
            </a:r>
          </a:p>
          <a:p>
            <a:pPr eaLnBrk="1" hangingPunct="1"/>
            <a:r>
              <a:rPr lang="en-US" smtClean="0"/>
              <a:t>Session 4: Policy Analysis</a:t>
            </a:r>
          </a:p>
          <a:p>
            <a:pPr eaLnBrk="1" hangingPunct="1"/>
            <a:r>
              <a:rPr lang="en-US" smtClean="0"/>
              <a:t>Session 5: Developing Scenarios</a:t>
            </a:r>
          </a:p>
          <a:p>
            <a:pPr eaLnBrk="1" hangingPunct="1"/>
            <a:r>
              <a:rPr lang="en-US" smtClean="0"/>
              <a:t>Session 6: Exercise on Scenario  				     Development</a:t>
            </a:r>
          </a:p>
          <a:p>
            <a:pPr eaLnBrk="1" hangingPunct="1">
              <a:buFont typeface="Wingdings" pitchFamily="2" charset="2"/>
              <a:buNone/>
            </a:pPr>
            <a:endParaRPr lang="en-US" sz="2400" smtClean="0">
              <a:solidFill>
                <a:schemeClr val="bg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457200"/>
            <a:ext cx="8229600" cy="811213"/>
          </a:xfrm>
        </p:spPr>
        <p:txBody>
          <a:bodyPr/>
          <a:lstStyle/>
          <a:p>
            <a:pPr eaLnBrk="1" hangingPunct="1"/>
            <a:r>
              <a:rPr lang="en-US" sz="3200" dirty="0" smtClean="0">
                <a:solidFill>
                  <a:schemeClr val="tx1"/>
                </a:solidFill>
              </a:rPr>
              <a:t>Short History of Scenarios</a:t>
            </a:r>
          </a:p>
        </p:txBody>
      </p:sp>
      <p:sp>
        <p:nvSpPr>
          <p:cNvPr id="38915" name="Rectangle 3"/>
          <p:cNvSpPr>
            <a:spLocks noGrp="1" noChangeArrowheads="1"/>
          </p:cNvSpPr>
          <p:nvPr>
            <p:ph idx="1"/>
          </p:nvPr>
        </p:nvSpPr>
        <p:spPr>
          <a:xfrm>
            <a:off x="395288" y="1555845"/>
            <a:ext cx="8448461" cy="4831308"/>
          </a:xfrm>
        </p:spPr>
        <p:txBody>
          <a:bodyPr/>
          <a:lstStyle/>
          <a:p>
            <a:pPr eaLnBrk="1" hangingPunct="1"/>
            <a:r>
              <a:rPr lang="en-US" sz="2200" dirty="0" smtClean="0"/>
              <a:t>Formal scenarios first used after World War II as a method for war game analysis by the American military establishment</a:t>
            </a:r>
          </a:p>
          <a:p>
            <a:pPr eaLnBrk="1" hangingPunct="1"/>
            <a:r>
              <a:rPr lang="en-US" sz="2200" dirty="0" smtClean="0"/>
              <a:t>1960s in strategic planning applications in companies</a:t>
            </a:r>
          </a:p>
          <a:p>
            <a:pPr eaLnBrk="1" hangingPunct="1"/>
            <a:r>
              <a:rPr lang="en-US" sz="2200" dirty="0" smtClean="0"/>
              <a:t>In the 1970s Royal Dutch Shell Oil Company refined the scenario approach </a:t>
            </a:r>
          </a:p>
          <a:p>
            <a:pPr eaLnBrk="1" hangingPunct="1"/>
            <a:r>
              <a:rPr lang="en-US" sz="2200" dirty="0" smtClean="0"/>
              <a:t>Late 1980s GBN helped in the widespread of scenarios in the business world</a:t>
            </a:r>
          </a:p>
          <a:p>
            <a:pPr eaLnBrk="1" hangingPunct="1"/>
            <a:r>
              <a:rPr lang="en-US" sz="2200" dirty="0" smtClean="0"/>
              <a:t>Early 1990s used as a tool for civil dialogue (e.g., South Africa, Guatemala, …), or for countries futures (e.g., The Netherlands, Scotland, ...)</a:t>
            </a:r>
          </a:p>
          <a:p>
            <a:pPr eaLnBrk="1" hangingPunct="1"/>
            <a:r>
              <a:rPr lang="en-US" sz="2200" dirty="0" smtClean="0"/>
              <a:t>Mid 1990s onwards wide spread in NGOs and environmental agencies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95288" y="1518862"/>
            <a:ext cx="8569325" cy="4967287"/>
          </a:xfrm>
        </p:spPr>
        <p:txBody>
          <a:bodyPr/>
          <a:lstStyle/>
          <a:p>
            <a:pPr eaLnBrk="1" hangingPunct="1"/>
            <a:r>
              <a:rPr lang="en-US" sz="2400" dirty="0" smtClean="0"/>
              <a:t>Today, scenario development is used in a wide variety of contexts:</a:t>
            </a:r>
          </a:p>
          <a:p>
            <a:pPr lvl="1" eaLnBrk="1" hangingPunct="1"/>
            <a:r>
              <a:rPr lang="en-US" sz="2400" dirty="0" smtClean="0"/>
              <a:t>political decision-making</a:t>
            </a:r>
          </a:p>
          <a:p>
            <a:pPr lvl="1" eaLnBrk="1" hangingPunct="1"/>
            <a:r>
              <a:rPr lang="en-US" sz="2400" dirty="0" smtClean="0"/>
              <a:t>business planning </a:t>
            </a:r>
          </a:p>
          <a:p>
            <a:pPr lvl="1" eaLnBrk="1" hangingPunct="1"/>
            <a:r>
              <a:rPr lang="en-US" sz="2400" dirty="0" smtClean="0"/>
              <a:t>Global, regional, and national environmental assessments</a:t>
            </a:r>
          </a:p>
          <a:p>
            <a:pPr lvl="1" eaLnBrk="1" hangingPunct="1"/>
            <a:r>
              <a:rPr lang="en-US" sz="2400" dirty="0" smtClean="0"/>
              <a:t>local community management</a:t>
            </a:r>
          </a:p>
        </p:txBody>
      </p:sp>
      <p:sp>
        <p:nvSpPr>
          <p:cNvPr id="5" name="Rectangle 2"/>
          <p:cNvSpPr txBox="1">
            <a:spLocks noChangeArrowheads="1"/>
          </p:cNvSpPr>
          <p:nvPr/>
        </p:nvSpPr>
        <p:spPr>
          <a:xfrm>
            <a:off x="457200" y="457200"/>
            <a:ext cx="8229600" cy="8112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chemeClr val="tx1"/>
                </a:solidFill>
                <a:effectLst/>
                <a:uLnTx/>
                <a:uFillTx/>
                <a:latin typeface="+mj-lt"/>
                <a:ea typeface="+mj-ea"/>
                <a:cs typeface="+mj-cs"/>
              </a:rPr>
              <a:t>Short History of Scenarios</a:t>
            </a:r>
            <a:endParaRPr kumimoji="0" lang="en-US" sz="32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61665" y="484236"/>
            <a:ext cx="8229600" cy="1243012"/>
          </a:xfrm>
        </p:spPr>
        <p:txBody>
          <a:bodyPr/>
          <a:lstStyle/>
          <a:p>
            <a:pPr eaLnBrk="1" hangingPunct="1"/>
            <a:r>
              <a:rPr lang="en-US" sz="3200" dirty="0" smtClean="0"/>
              <a:t>Short Term Country Scenarios</a:t>
            </a:r>
            <a:br>
              <a:rPr lang="en-US" sz="3200" dirty="0" smtClean="0"/>
            </a:br>
            <a:r>
              <a:rPr lang="en-US" sz="2800" dirty="0" smtClean="0">
                <a:solidFill>
                  <a:srgbClr val="FF3300"/>
                </a:solidFill>
              </a:rPr>
              <a:t>Mont Fleur: 4 Scenarios</a:t>
            </a:r>
          </a:p>
        </p:txBody>
      </p:sp>
      <p:sp>
        <p:nvSpPr>
          <p:cNvPr id="40963" name="Rectangle 3"/>
          <p:cNvSpPr>
            <a:spLocks noGrp="1" noChangeArrowheads="1"/>
          </p:cNvSpPr>
          <p:nvPr>
            <p:ph idx="1"/>
          </p:nvPr>
        </p:nvSpPr>
        <p:spPr>
          <a:xfrm>
            <a:off x="519113" y="1863725"/>
            <a:ext cx="8229600" cy="4518025"/>
          </a:xfrm>
        </p:spPr>
        <p:txBody>
          <a:bodyPr/>
          <a:lstStyle/>
          <a:p>
            <a:pPr eaLnBrk="1" hangingPunct="1">
              <a:spcBef>
                <a:spcPct val="0"/>
              </a:spcBef>
              <a:spcAft>
                <a:spcPct val="25000"/>
              </a:spcAft>
            </a:pPr>
            <a:r>
              <a:rPr lang="en-US" sz="2400" b="1" smtClean="0"/>
              <a:t>Ostrich</a:t>
            </a:r>
            <a:r>
              <a:rPr lang="en-US" sz="2400" smtClean="0"/>
              <a:t>: </a:t>
            </a:r>
            <a:r>
              <a:rPr lang="en-GB" altLang="ja-JP" sz="2400" smtClean="0">
                <a:solidFill>
                  <a:srgbClr val="003399"/>
                </a:solidFill>
                <a:ea typeface="MS PGothic" pitchFamily="34" charset="-128"/>
              </a:rPr>
              <a:t>a negotiated settlement to the crisis in South Africa is not achieved, and the country’s government continues to be non-representative</a:t>
            </a:r>
          </a:p>
          <a:p>
            <a:pPr eaLnBrk="1" hangingPunct="1">
              <a:spcBef>
                <a:spcPct val="0"/>
              </a:spcBef>
              <a:spcAft>
                <a:spcPct val="25000"/>
              </a:spcAft>
            </a:pPr>
            <a:r>
              <a:rPr lang="en-GB" altLang="ja-JP" sz="2400" b="1" smtClean="0">
                <a:ea typeface="MS PGothic" pitchFamily="34" charset="-128"/>
              </a:rPr>
              <a:t>Lame Duck</a:t>
            </a:r>
            <a:r>
              <a:rPr lang="en-GB" altLang="ja-JP" sz="2400" smtClean="0">
                <a:ea typeface="MS PGothic" pitchFamily="34" charset="-128"/>
              </a:rPr>
              <a:t>: </a:t>
            </a:r>
            <a:r>
              <a:rPr lang="en-GB" altLang="ja-JP" sz="2400" smtClean="0">
                <a:solidFill>
                  <a:srgbClr val="003399"/>
                </a:solidFill>
                <a:ea typeface="MS PGothic" pitchFamily="34" charset="-128"/>
              </a:rPr>
              <a:t>a settlement is achieved, but the transition to a new system is slow and indecisive</a:t>
            </a:r>
          </a:p>
          <a:p>
            <a:pPr eaLnBrk="1" hangingPunct="1">
              <a:spcBef>
                <a:spcPct val="0"/>
              </a:spcBef>
              <a:spcAft>
                <a:spcPct val="25000"/>
              </a:spcAft>
            </a:pPr>
            <a:r>
              <a:rPr lang="en-GB" altLang="ja-JP" sz="2400" b="1" smtClean="0">
                <a:ea typeface="MS PGothic" pitchFamily="34" charset="-128"/>
              </a:rPr>
              <a:t>Icarus: </a:t>
            </a:r>
            <a:r>
              <a:rPr lang="en-GB" altLang="ja-JP" sz="2400" smtClean="0">
                <a:solidFill>
                  <a:srgbClr val="003399"/>
                </a:solidFill>
                <a:ea typeface="MS PGothic" pitchFamily="34" charset="-128"/>
              </a:rPr>
              <a:t>the transition is rapid, but the new government unwisely pursues unsustainable, populist economic policies</a:t>
            </a:r>
          </a:p>
          <a:p>
            <a:pPr eaLnBrk="1" hangingPunct="1">
              <a:spcBef>
                <a:spcPct val="0"/>
              </a:spcBef>
              <a:spcAft>
                <a:spcPct val="25000"/>
              </a:spcAft>
            </a:pPr>
            <a:r>
              <a:rPr lang="en-GB" altLang="ja-JP" sz="2400" b="1" smtClean="0">
                <a:ea typeface="MS PGothic" pitchFamily="34" charset="-128"/>
              </a:rPr>
              <a:t>Flight of the Flamingos: </a:t>
            </a:r>
            <a:r>
              <a:rPr lang="en-GB" altLang="ja-JP" sz="2400" smtClean="0">
                <a:solidFill>
                  <a:srgbClr val="003399"/>
                </a:solidFill>
                <a:ea typeface="MS PGothic" pitchFamily="34" charset="-128"/>
              </a:rPr>
              <a:t>the government’s policies are sustainable, and the country takes a path of inclusive growth and democracy</a:t>
            </a:r>
            <a:endParaRPr lang="en-US" sz="2800" smtClean="0">
              <a:solidFill>
                <a:srgbClr val="00339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61"/>
          <p:cNvGrpSpPr>
            <a:grpSpLocks/>
          </p:cNvGrpSpPr>
          <p:nvPr/>
        </p:nvGrpSpPr>
        <p:grpSpPr bwMode="auto">
          <a:xfrm>
            <a:off x="1282889" y="1269242"/>
            <a:ext cx="6414448" cy="5031948"/>
            <a:chOff x="113" y="300"/>
            <a:chExt cx="5398" cy="3824"/>
          </a:xfrm>
        </p:grpSpPr>
        <p:sp>
          <p:nvSpPr>
            <p:cNvPr id="41991" name="Rectangle 7"/>
            <p:cNvSpPr>
              <a:spLocks noChangeArrowheads="1"/>
            </p:cNvSpPr>
            <p:nvPr/>
          </p:nvSpPr>
          <p:spPr bwMode="auto">
            <a:xfrm>
              <a:off x="113" y="300"/>
              <a:ext cx="5398" cy="3810"/>
            </a:xfrm>
            <a:prstGeom prst="rect">
              <a:avLst/>
            </a:prstGeom>
            <a:solidFill>
              <a:srgbClr val="FF7C80"/>
            </a:solidFill>
            <a:ln w="9525">
              <a:noFill/>
              <a:miter lim="800000"/>
              <a:headEnd/>
              <a:tailEnd/>
            </a:ln>
          </p:spPr>
          <p:txBody>
            <a:bodyPr/>
            <a:lstStyle/>
            <a:p>
              <a:pPr algn="ctr"/>
              <a:endParaRPr lang="en-US" sz="1600"/>
            </a:p>
          </p:txBody>
        </p:sp>
        <p:sp>
          <p:nvSpPr>
            <p:cNvPr id="41992" name="AutoShape 5"/>
            <p:cNvSpPr>
              <a:spLocks noChangeAspect="1" noChangeArrowheads="1"/>
            </p:cNvSpPr>
            <p:nvPr/>
          </p:nvSpPr>
          <p:spPr bwMode="auto">
            <a:xfrm>
              <a:off x="158" y="300"/>
              <a:ext cx="5353" cy="3824"/>
            </a:xfrm>
            <a:prstGeom prst="rect">
              <a:avLst/>
            </a:prstGeom>
            <a:noFill/>
            <a:ln w="9525">
              <a:noFill/>
              <a:miter lim="800000"/>
              <a:headEnd/>
              <a:tailEnd/>
            </a:ln>
          </p:spPr>
          <p:txBody>
            <a:bodyPr/>
            <a:lstStyle/>
            <a:p>
              <a:endParaRPr lang="en-US"/>
            </a:p>
          </p:txBody>
        </p:sp>
        <p:sp>
          <p:nvSpPr>
            <p:cNvPr id="41993" name="Rectangle 6"/>
            <p:cNvSpPr>
              <a:spLocks noChangeArrowheads="1"/>
            </p:cNvSpPr>
            <p:nvPr/>
          </p:nvSpPr>
          <p:spPr bwMode="auto">
            <a:xfrm>
              <a:off x="159" y="3924"/>
              <a:ext cx="22"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 </a:t>
              </a:r>
              <a:endParaRPr lang="en-US"/>
            </a:p>
          </p:txBody>
        </p:sp>
        <p:sp>
          <p:nvSpPr>
            <p:cNvPr id="41994" name="Rectangle 8"/>
            <p:cNvSpPr>
              <a:spLocks noChangeArrowheads="1"/>
            </p:cNvSpPr>
            <p:nvPr/>
          </p:nvSpPr>
          <p:spPr bwMode="auto">
            <a:xfrm>
              <a:off x="875" y="3536"/>
              <a:ext cx="0" cy="173"/>
            </a:xfrm>
            <a:prstGeom prst="rect">
              <a:avLst/>
            </a:prstGeom>
            <a:noFill/>
            <a:ln w="9525">
              <a:noFill/>
              <a:miter lim="800000"/>
              <a:headEnd/>
              <a:tailEnd/>
            </a:ln>
          </p:spPr>
          <p:txBody>
            <a:bodyPr wrap="none" lIns="0" tIns="0" rIns="0" bIns="0">
              <a:spAutoFit/>
            </a:bodyPr>
            <a:lstStyle/>
            <a:p>
              <a:endParaRPr lang="en-US"/>
            </a:p>
          </p:txBody>
        </p:sp>
        <p:sp>
          <p:nvSpPr>
            <p:cNvPr id="41995" name="Rectangle 9"/>
            <p:cNvSpPr>
              <a:spLocks noChangeArrowheads="1"/>
            </p:cNvSpPr>
            <p:nvPr/>
          </p:nvSpPr>
          <p:spPr bwMode="auto">
            <a:xfrm>
              <a:off x="1490" y="3536"/>
              <a:ext cx="0" cy="173"/>
            </a:xfrm>
            <a:prstGeom prst="rect">
              <a:avLst/>
            </a:prstGeom>
            <a:noFill/>
            <a:ln w="9525">
              <a:noFill/>
              <a:miter lim="800000"/>
              <a:headEnd/>
              <a:tailEnd/>
            </a:ln>
          </p:spPr>
          <p:txBody>
            <a:bodyPr wrap="none" lIns="0" tIns="0" rIns="0" bIns="0">
              <a:spAutoFit/>
            </a:bodyPr>
            <a:lstStyle/>
            <a:p>
              <a:endParaRPr lang="en-US"/>
            </a:p>
          </p:txBody>
        </p:sp>
        <p:sp>
          <p:nvSpPr>
            <p:cNvPr id="41996" name="Rectangle 10"/>
            <p:cNvSpPr>
              <a:spLocks noChangeArrowheads="1"/>
            </p:cNvSpPr>
            <p:nvPr/>
          </p:nvSpPr>
          <p:spPr bwMode="auto">
            <a:xfrm>
              <a:off x="1590" y="3536"/>
              <a:ext cx="22"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 </a:t>
              </a:r>
              <a:endParaRPr lang="en-US"/>
            </a:p>
          </p:txBody>
        </p:sp>
        <p:sp>
          <p:nvSpPr>
            <p:cNvPr id="41997" name="Rectangle 11"/>
            <p:cNvSpPr>
              <a:spLocks noChangeArrowheads="1"/>
            </p:cNvSpPr>
            <p:nvPr/>
          </p:nvSpPr>
          <p:spPr bwMode="auto">
            <a:xfrm>
              <a:off x="2004" y="3536"/>
              <a:ext cx="0" cy="173"/>
            </a:xfrm>
            <a:prstGeom prst="rect">
              <a:avLst/>
            </a:prstGeom>
            <a:noFill/>
            <a:ln w="9525">
              <a:noFill/>
              <a:miter lim="800000"/>
              <a:headEnd/>
              <a:tailEnd/>
            </a:ln>
          </p:spPr>
          <p:txBody>
            <a:bodyPr wrap="none" lIns="0" tIns="0" rIns="0" bIns="0">
              <a:spAutoFit/>
            </a:bodyPr>
            <a:lstStyle/>
            <a:p>
              <a:endParaRPr lang="en-US"/>
            </a:p>
          </p:txBody>
        </p:sp>
        <p:sp>
          <p:nvSpPr>
            <p:cNvPr id="41998" name="Rectangle 12"/>
            <p:cNvSpPr>
              <a:spLocks noChangeArrowheads="1"/>
            </p:cNvSpPr>
            <p:nvPr/>
          </p:nvSpPr>
          <p:spPr bwMode="auto">
            <a:xfrm>
              <a:off x="2407" y="3536"/>
              <a:ext cx="0" cy="173"/>
            </a:xfrm>
            <a:prstGeom prst="rect">
              <a:avLst/>
            </a:prstGeom>
            <a:noFill/>
            <a:ln w="9525">
              <a:noFill/>
              <a:miter lim="800000"/>
              <a:headEnd/>
              <a:tailEnd/>
            </a:ln>
          </p:spPr>
          <p:txBody>
            <a:bodyPr wrap="none" lIns="0" tIns="0" rIns="0" bIns="0">
              <a:spAutoFit/>
            </a:bodyPr>
            <a:lstStyle/>
            <a:p>
              <a:endParaRPr lang="en-US"/>
            </a:p>
          </p:txBody>
        </p:sp>
        <p:sp>
          <p:nvSpPr>
            <p:cNvPr id="41999" name="Freeform 13"/>
            <p:cNvSpPr>
              <a:spLocks noEditPoints="1"/>
            </p:cNvSpPr>
            <p:nvPr/>
          </p:nvSpPr>
          <p:spPr bwMode="auto">
            <a:xfrm>
              <a:off x="1024" y="2541"/>
              <a:ext cx="382" cy="215"/>
            </a:xfrm>
            <a:custGeom>
              <a:avLst/>
              <a:gdLst>
                <a:gd name="T0" fmla="*/ 36 w 526"/>
                <a:gd name="T1" fmla="*/ 22 h 296"/>
                <a:gd name="T2" fmla="*/ 0 w 526"/>
                <a:gd name="T3" fmla="*/ 1 h 296"/>
                <a:gd name="T4" fmla="*/ 1 w 526"/>
                <a:gd name="T5" fmla="*/ 0 h 296"/>
                <a:gd name="T6" fmla="*/ 37 w 526"/>
                <a:gd name="T7" fmla="*/ 20 h 296"/>
                <a:gd name="T8" fmla="*/ 36 w 526"/>
                <a:gd name="T9" fmla="*/ 22 h 296"/>
                <a:gd name="T10" fmla="*/ 37 w 526"/>
                <a:gd name="T11" fmla="*/ 18 h 296"/>
                <a:gd name="T12" fmla="*/ 41 w 526"/>
                <a:gd name="T13" fmla="*/ 23 h 296"/>
                <a:gd name="T14" fmla="*/ 35 w 526"/>
                <a:gd name="T15" fmla="*/ 23 h 296"/>
                <a:gd name="T16" fmla="*/ 37 w 526"/>
                <a:gd name="T17" fmla="*/ 18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6"/>
                <a:gd name="T28" fmla="*/ 0 h 296"/>
                <a:gd name="T29" fmla="*/ 526 w 526"/>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6" h="296">
                  <a:moveTo>
                    <a:pt x="472" y="278"/>
                  </a:moveTo>
                  <a:lnTo>
                    <a:pt x="0" y="18"/>
                  </a:lnTo>
                  <a:lnTo>
                    <a:pt x="12" y="0"/>
                  </a:lnTo>
                  <a:lnTo>
                    <a:pt x="483" y="260"/>
                  </a:lnTo>
                  <a:lnTo>
                    <a:pt x="472" y="278"/>
                  </a:lnTo>
                  <a:close/>
                  <a:moveTo>
                    <a:pt x="483" y="236"/>
                  </a:moveTo>
                  <a:lnTo>
                    <a:pt x="526" y="296"/>
                  </a:lnTo>
                  <a:lnTo>
                    <a:pt x="450" y="289"/>
                  </a:lnTo>
                  <a:lnTo>
                    <a:pt x="483" y="236"/>
                  </a:lnTo>
                  <a:close/>
                </a:path>
              </a:pathLst>
            </a:custGeom>
            <a:solidFill>
              <a:srgbClr val="000000"/>
            </a:solidFill>
            <a:ln w="1270">
              <a:solidFill>
                <a:srgbClr val="000000"/>
              </a:solidFill>
              <a:round/>
              <a:headEnd/>
              <a:tailEnd/>
            </a:ln>
          </p:spPr>
          <p:txBody>
            <a:bodyPr/>
            <a:lstStyle/>
            <a:p>
              <a:endParaRPr lang="en-US"/>
            </a:p>
          </p:txBody>
        </p:sp>
        <p:sp>
          <p:nvSpPr>
            <p:cNvPr id="42000" name="Freeform 14"/>
            <p:cNvSpPr>
              <a:spLocks noEditPoints="1"/>
            </p:cNvSpPr>
            <p:nvPr/>
          </p:nvSpPr>
          <p:spPr bwMode="auto">
            <a:xfrm>
              <a:off x="751" y="865"/>
              <a:ext cx="3438" cy="1841"/>
            </a:xfrm>
            <a:custGeom>
              <a:avLst/>
              <a:gdLst>
                <a:gd name="T0" fmla="*/ 0 w 4729"/>
                <a:gd name="T1" fmla="*/ 196 h 2533"/>
                <a:gd name="T2" fmla="*/ 365 w 4729"/>
                <a:gd name="T3" fmla="*/ 1 h 2533"/>
                <a:gd name="T4" fmla="*/ 366 w 4729"/>
                <a:gd name="T5" fmla="*/ 3 h 2533"/>
                <a:gd name="T6" fmla="*/ 1 w 4729"/>
                <a:gd name="T7" fmla="*/ 197 h 2533"/>
                <a:gd name="T8" fmla="*/ 0 w 4729"/>
                <a:gd name="T9" fmla="*/ 196 h 2533"/>
                <a:gd name="T10" fmla="*/ 364 w 4729"/>
                <a:gd name="T11" fmla="*/ 1 h 2533"/>
                <a:gd name="T12" fmla="*/ 369 w 4729"/>
                <a:gd name="T13" fmla="*/ 0 h 2533"/>
                <a:gd name="T14" fmla="*/ 366 w 4729"/>
                <a:gd name="T15" fmla="*/ 5 h 2533"/>
                <a:gd name="T16" fmla="*/ 364 w 4729"/>
                <a:gd name="T17" fmla="*/ 1 h 2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29"/>
                <a:gd name="T28" fmla="*/ 0 h 2533"/>
                <a:gd name="T29" fmla="*/ 4729 w 4729"/>
                <a:gd name="T30" fmla="*/ 2533 h 25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29" h="2533">
                  <a:moveTo>
                    <a:pt x="0" y="2515"/>
                  </a:moveTo>
                  <a:lnTo>
                    <a:pt x="4675" y="17"/>
                  </a:lnTo>
                  <a:lnTo>
                    <a:pt x="4686" y="35"/>
                  </a:lnTo>
                  <a:lnTo>
                    <a:pt x="12" y="2533"/>
                  </a:lnTo>
                  <a:lnTo>
                    <a:pt x="0" y="2515"/>
                  </a:lnTo>
                  <a:close/>
                  <a:moveTo>
                    <a:pt x="4656" y="4"/>
                  </a:moveTo>
                  <a:lnTo>
                    <a:pt x="4729" y="0"/>
                  </a:lnTo>
                  <a:lnTo>
                    <a:pt x="4689" y="57"/>
                  </a:lnTo>
                  <a:lnTo>
                    <a:pt x="4656" y="4"/>
                  </a:lnTo>
                  <a:close/>
                </a:path>
              </a:pathLst>
            </a:custGeom>
            <a:solidFill>
              <a:srgbClr val="000000"/>
            </a:solidFill>
            <a:ln w="1270">
              <a:solidFill>
                <a:srgbClr val="000000"/>
              </a:solidFill>
              <a:round/>
              <a:headEnd/>
              <a:tailEnd/>
            </a:ln>
          </p:spPr>
          <p:txBody>
            <a:bodyPr/>
            <a:lstStyle/>
            <a:p>
              <a:endParaRPr lang="en-US"/>
            </a:p>
          </p:txBody>
        </p:sp>
        <p:sp>
          <p:nvSpPr>
            <p:cNvPr id="42001" name="Freeform 15"/>
            <p:cNvSpPr>
              <a:spLocks noEditPoints="1"/>
            </p:cNvSpPr>
            <p:nvPr/>
          </p:nvSpPr>
          <p:spPr bwMode="auto">
            <a:xfrm>
              <a:off x="1965" y="2048"/>
              <a:ext cx="653" cy="349"/>
            </a:xfrm>
            <a:custGeom>
              <a:avLst/>
              <a:gdLst>
                <a:gd name="T0" fmla="*/ 1 w 898"/>
                <a:gd name="T1" fmla="*/ 0 h 480"/>
                <a:gd name="T2" fmla="*/ 67 w 898"/>
                <a:gd name="T3" fmla="*/ 35 h 480"/>
                <a:gd name="T4" fmla="*/ 66 w 898"/>
                <a:gd name="T5" fmla="*/ 36 h 480"/>
                <a:gd name="T6" fmla="*/ 0 w 898"/>
                <a:gd name="T7" fmla="*/ 1 h 480"/>
                <a:gd name="T8" fmla="*/ 1 w 898"/>
                <a:gd name="T9" fmla="*/ 0 h 480"/>
                <a:gd name="T10" fmla="*/ 67 w 898"/>
                <a:gd name="T11" fmla="*/ 33 h 480"/>
                <a:gd name="T12" fmla="*/ 71 w 898"/>
                <a:gd name="T13" fmla="*/ 38 h 480"/>
                <a:gd name="T14" fmla="*/ 65 w 898"/>
                <a:gd name="T15" fmla="*/ 38 h 480"/>
                <a:gd name="T16" fmla="*/ 67 w 898"/>
                <a:gd name="T17" fmla="*/ 33 h 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8"/>
                <a:gd name="T28" fmla="*/ 0 h 480"/>
                <a:gd name="T29" fmla="*/ 898 w 898"/>
                <a:gd name="T30" fmla="*/ 480 h 4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8" h="480">
                  <a:moveTo>
                    <a:pt x="11" y="0"/>
                  </a:moveTo>
                  <a:lnTo>
                    <a:pt x="856" y="445"/>
                  </a:lnTo>
                  <a:lnTo>
                    <a:pt x="844" y="463"/>
                  </a:lnTo>
                  <a:lnTo>
                    <a:pt x="0" y="18"/>
                  </a:lnTo>
                  <a:lnTo>
                    <a:pt x="11" y="0"/>
                  </a:lnTo>
                  <a:close/>
                  <a:moveTo>
                    <a:pt x="856" y="423"/>
                  </a:moveTo>
                  <a:lnTo>
                    <a:pt x="898" y="480"/>
                  </a:lnTo>
                  <a:lnTo>
                    <a:pt x="825" y="476"/>
                  </a:lnTo>
                  <a:lnTo>
                    <a:pt x="856" y="423"/>
                  </a:lnTo>
                  <a:close/>
                </a:path>
              </a:pathLst>
            </a:custGeom>
            <a:solidFill>
              <a:srgbClr val="000000"/>
            </a:solidFill>
            <a:ln w="1270">
              <a:solidFill>
                <a:srgbClr val="000000"/>
              </a:solidFill>
              <a:round/>
              <a:headEnd/>
              <a:tailEnd/>
            </a:ln>
          </p:spPr>
          <p:txBody>
            <a:bodyPr/>
            <a:lstStyle/>
            <a:p>
              <a:endParaRPr lang="en-US"/>
            </a:p>
          </p:txBody>
        </p:sp>
        <p:sp>
          <p:nvSpPr>
            <p:cNvPr id="42002" name="Freeform 16"/>
            <p:cNvSpPr>
              <a:spLocks noEditPoints="1"/>
            </p:cNvSpPr>
            <p:nvPr/>
          </p:nvSpPr>
          <p:spPr bwMode="auto">
            <a:xfrm>
              <a:off x="3131" y="1421"/>
              <a:ext cx="821" cy="445"/>
            </a:xfrm>
            <a:custGeom>
              <a:avLst/>
              <a:gdLst>
                <a:gd name="T0" fmla="*/ 1 w 1129"/>
                <a:gd name="T1" fmla="*/ 0 h 613"/>
                <a:gd name="T2" fmla="*/ 84 w 1129"/>
                <a:gd name="T3" fmla="*/ 45 h 613"/>
                <a:gd name="T4" fmla="*/ 84 w 1129"/>
                <a:gd name="T5" fmla="*/ 46 h 613"/>
                <a:gd name="T6" fmla="*/ 0 w 1129"/>
                <a:gd name="T7" fmla="*/ 1 h 613"/>
                <a:gd name="T8" fmla="*/ 1 w 1129"/>
                <a:gd name="T9" fmla="*/ 0 h 613"/>
                <a:gd name="T10" fmla="*/ 84 w 1129"/>
                <a:gd name="T11" fmla="*/ 44 h 613"/>
                <a:gd name="T12" fmla="*/ 88 w 1129"/>
                <a:gd name="T13" fmla="*/ 47 h 613"/>
                <a:gd name="T14" fmla="*/ 82 w 1129"/>
                <a:gd name="T15" fmla="*/ 47 h 613"/>
                <a:gd name="T16" fmla="*/ 84 w 1129"/>
                <a:gd name="T17" fmla="*/ 44 h 6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9"/>
                <a:gd name="T28" fmla="*/ 0 h 613"/>
                <a:gd name="T29" fmla="*/ 1129 w 1129"/>
                <a:gd name="T30" fmla="*/ 613 h 6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9" h="613">
                  <a:moveTo>
                    <a:pt x="9" y="0"/>
                  </a:moveTo>
                  <a:lnTo>
                    <a:pt x="1087" y="580"/>
                  </a:lnTo>
                  <a:lnTo>
                    <a:pt x="1075" y="598"/>
                  </a:lnTo>
                  <a:lnTo>
                    <a:pt x="0" y="18"/>
                  </a:lnTo>
                  <a:lnTo>
                    <a:pt x="9" y="0"/>
                  </a:lnTo>
                  <a:close/>
                  <a:moveTo>
                    <a:pt x="1087" y="556"/>
                  </a:moveTo>
                  <a:lnTo>
                    <a:pt x="1129" y="613"/>
                  </a:lnTo>
                  <a:lnTo>
                    <a:pt x="1056" y="611"/>
                  </a:lnTo>
                  <a:lnTo>
                    <a:pt x="1087" y="556"/>
                  </a:lnTo>
                  <a:close/>
                </a:path>
              </a:pathLst>
            </a:custGeom>
            <a:solidFill>
              <a:srgbClr val="000000"/>
            </a:solidFill>
            <a:ln w="1270">
              <a:solidFill>
                <a:srgbClr val="000000"/>
              </a:solidFill>
              <a:round/>
              <a:headEnd/>
              <a:tailEnd/>
            </a:ln>
          </p:spPr>
          <p:txBody>
            <a:bodyPr/>
            <a:lstStyle/>
            <a:p>
              <a:endParaRPr lang="en-US"/>
            </a:p>
          </p:txBody>
        </p:sp>
        <p:sp>
          <p:nvSpPr>
            <p:cNvPr id="42003" name="Rectangle 17"/>
            <p:cNvSpPr>
              <a:spLocks noChangeArrowheads="1"/>
            </p:cNvSpPr>
            <p:nvPr/>
          </p:nvSpPr>
          <p:spPr bwMode="auto">
            <a:xfrm>
              <a:off x="1344" y="2004"/>
              <a:ext cx="320" cy="192"/>
            </a:xfrm>
            <a:prstGeom prst="rect">
              <a:avLst/>
            </a:prstGeom>
            <a:noFill/>
            <a:ln w="9525">
              <a:noFill/>
              <a:miter lim="800000"/>
              <a:headEnd/>
              <a:tailEnd/>
            </a:ln>
          </p:spPr>
          <p:txBody>
            <a:bodyPr wrap="none" lIns="0" tIns="0" rIns="0" bIns="0">
              <a:spAutoFit/>
            </a:bodyPr>
            <a:lstStyle/>
            <a:p>
              <a:r>
                <a:rPr lang="en-US" sz="2000" dirty="0">
                  <a:solidFill>
                    <a:srgbClr val="000000"/>
                  </a:solidFill>
                </a:rPr>
                <a:t>YES</a:t>
              </a:r>
              <a:endParaRPr lang="en-US" sz="2000" dirty="0"/>
            </a:p>
          </p:txBody>
        </p:sp>
        <p:sp>
          <p:nvSpPr>
            <p:cNvPr id="42004" name="Rectangle 18"/>
            <p:cNvSpPr>
              <a:spLocks noChangeArrowheads="1"/>
            </p:cNvSpPr>
            <p:nvPr/>
          </p:nvSpPr>
          <p:spPr bwMode="auto">
            <a:xfrm>
              <a:off x="2355" y="1486"/>
              <a:ext cx="320" cy="192"/>
            </a:xfrm>
            <a:prstGeom prst="rect">
              <a:avLst/>
            </a:prstGeom>
            <a:noFill/>
            <a:ln w="9525">
              <a:noFill/>
              <a:miter lim="800000"/>
              <a:headEnd/>
              <a:tailEnd/>
            </a:ln>
          </p:spPr>
          <p:txBody>
            <a:bodyPr wrap="none" lIns="0" tIns="0" rIns="0" bIns="0">
              <a:spAutoFit/>
            </a:bodyPr>
            <a:lstStyle/>
            <a:p>
              <a:r>
                <a:rPr lang="en-US" sz="2000">
                  <a:solidFill>
                    <a:srgbClr val="000000"/>
                  </a:solidFill>
                </a:rPr>
                <a:t>YES</a:t>
              </a:r>
              <a:endParaRPr lang="en-US" sz="2000"/>
            </a:p>
          </p:txBody>
        </p:sp>
        <p:sp>
          <p:nvSpPr>
            <p:cNvPr id="42005" name="Rectangle 19"/>
            <p:cNvSpPr>
              <a:spLocks noChangeArrowheads="1"/>
            </p:cNvSpPr>
            <p:nvPr/>
          </p:nvSpPr>
          <p:spPr bwMode="auto">
            <a:xfrm>
              <a:off x="3579" y="835"/>
              <a:ext cx="320" cy="192"/>
            </a:xfrm>
            <a:prstGeom prst="rect">
              <a:avLst/>
            </a:prstGeom>
            <a:noFill/>
            <a:ln w="9525">
              <a:noFill/>
              <a:miter lim="800000"/>
              <a:headEnd/>
              <a:tailEnd/>
            </a:ln>
          </p:spPr>
          <p:txBody>
            <a:bodyPr wrap="none" lIns="0" tIns="0" rIns="0" bIns="0">
              <a:spAutoFit/>
            </a:bodyPr>
            <a:lstStyle/>
            <a:p>
              <a:r>
                <a:rPr lang="en-US" sz="2000" dirty="0">
                  <a:solidFill>
                    <a:srgbClr val="000000"/>
                  </a:solidFill>
                </a:rPr>
                <a:t>YES</a:t>
              </a:r>
              <a:endParaRPr lang="en-US" sz="2000" dirty="0"/>
            </a:p>
          </p:txBody>
        </p:sp>
        <p:sp>
          <p:nvSpPr>
            <p:cNvPr id="42006" name="Rectangle 20"/>
            <p:cNvSpPr>
              <a:spLocks noChangeArrowheads="1"/>
            </p:cNvSpPr>
            <p:nvPr/>
          </p:nvSpPr>
          <p:spPr bwMode="auto">
            <a:xfrm>
              <a:off x="1325" y="2522"/>
              <a:ext cx="240" cy="192"/>
            </a:xfrm>
            <a:prstGeom prst="rect">
              <a:avLst/>
            </a:prstGeom>
            <a:noFill/>
            <a:ln w="9525">
              <a:noFill/>
              <a:miter lim="800000"/>
              <a:headEnd/>
              <a:tailEnd/>
            </a:ln>
          </p:spPr>
          <p:txBody>
            <a:bodyPr wrap="none" lIns="0" tIns="0" rIns="0" bIns="0">
              <a:spAutoFit/>
            </a:bodyPr>
            <a:lstStyle/>
            <a:p>
              <a:r>
                <a:rPr lang="en-US" sz="2000">
                  <a:solidFill>
                    <a:srgbClr val="000000"/>
                  </a:solidFill>
                </a:rPr>
                <a:t>NO</a:t>
              </a:r>
              <a:endParaRPr lang="en-US" sz="2000"/>
            </a:p>
          </p:txBody>
        </p:sp>
        <p:sp>
          <p:nvSpPr>
            <p:cNvPr id="42007" name="Rectangle 21"/>
            <p:cNvSpPr>
              <a:spLocks noChangeArrowheads="1"/>
            </p:cNvSpPr>
            <p:nvPr/>
          </p:nvSpPr>
          <p:spPr bwMode="auto">
            <a:xfrm>
              <a:off x="2306" y="1998"/>
              <a:ext cx="240" cy="192"/>
            </a:xfrm>
            <a:prstGeom prst="rect">
              <a:avLst/>
            </a:prstGeom>
            <a:noFill/>
            <a:ln w="9525">
              <a:noFill/>
              <a:miter lim="800000"/>
              <a:headEnd/>
              <a:tailEnd/>
            </a:ln>
          </p:spPr>
          <p:txBody>
            <a:bodyPr wrap="none" lIns="0" tIns="0" rIns="0" bIns="0">
              <a:spAutoFit/>
            </a:bodyPr>
            <a:lstStyle/>
            <a:p>
              <a:r>
                <a:rPr lang="en-US" sz="2000">
                  <a:solidFill>
                    <a:srgbClr val="000000"/>
                  </a:solidFill>
                </a:rPr>
                <a:t>NO</a:t>
              </a:r>
              <a:endParaRPr lang="en-US" sz="2000"/>
            </a:p>
          </p:txBody>
        </p:sp>
        <p:sp>
          <p:nvSpPr>
            <p:cNvPr id="42008" name="Rectangle 22"/>
            <p:cNvSpPr>
              <a:spLocks noChangeArrowheads="1"/>
            </p:cNvSpPr>
            <p:nvPr/>
          </p:nvSpPr>
          <p:spPr bwMode="auto">
            <a:xfrm>
              <a:off x="3430" y="1397"/>
              <a:ext cx="240" cy="192"/>
            </a:xfrm>
            <a:prstGeom prst="rect">
              <a:avLst/>
            </a:prstGeom>
            <a:noFill/>
            <a:ln w="9525">
              <a:noFill/>
              <a:miter lim="800000"/>
              <a:headEnd/>
              <a:tailEnd/>
            </a:ln>
          </p:spPr>
          <p:txBody>
            <a:bodyPr wrap="none" lIns="0" tIns="0" rIns="0" bIns="0">
              <a:spAutoFit/>
            </a:bodyPr>
            <a:lstStyle/>
            <a:p>
              <a:r>
                <a:rPr lang="en-US" sz="2000">
                  <a:solidFill>
                    <a:srgbClr val="000000"/>
                  </a:solidFill>
                </a:rPr>
                <a:t>NO</a:t>
              </a:r>
              <a:endParaRPr lang="en-US" sz="2000"/>
            </a:p>
          </p:txBody>
        </p:sp>
        <p:sp>
          <p:nvSpPr>
            <p:cNvPr id="42009" name="Rectangle 23"/>
            <p:cNvSpPr>
              <a:spLocks noChangeArrowheads="1"/>
            </p:cNvSpPr>
            <p:nvPr/>
          </p:nvSpPr>
          <p:spPr bwMode="auto">
            <a:xfrm>
              <a:off x="225" y="2069"/>
              <a:ext cx="868" cy="154"/>
            </a:xfrm>
            <a:prstGeom prst="rect">
              <a:avLst/>
            </a:prstGeom>
            <a:noFill/>
            <a:ln w="9525">
              <a:noFill/>
              <a:miter lim="800000"/>
              <a:headEnd/>
              <a:tailEnd/>
            </a:ln>
          </p:spPr>
          <p:txBody>
            <a:bodyPr wrap="none" lIns="0" tIns="0" rIns="0" bIns="0">
              <a:spAutoFit/>
            </a:bodyPr>
            <a:lstStyle/>
            <a:p>
              <a:r>
                <a:rPr lang="en-US" sz="1600" dirty="0">
                  <a:solidFill>
                    <a:srgbClr val="000000"/>
                  </a:solidFill>
                </a:rPr>
                <a:t>Is a settlement </a:t>
              </a:r>
              <a:endParaRPr lang="en-US" sz="1600" dirty="0"/>
            </a:p>
          </p:txBody>
        </p:sp>
        <p:sp>
          <p:nvSpPr>
            <p:cNvPr id="42010" name="Rectangle 24"/>
            <p:cNvSpPr>
              <a:spLocks noChangeArrowheads="1"/>
            </p:cNvSpPr>
            <p:nvPr/>
          </p:nvSpPr>
          <p:spPr bwMode="auto">
            <a:xfrm>
              <a:off x="362" y="2251"/>
              <a:ext cx="669" cy="154"/>
            </a:xfrm>
            <a:prstGeom prst="rect">
              <a:avLst/>
            </a:prstGeom>
            <a:noFill/>
            <a:ln w="9525">
              <a:noFill/>
              <a:miter lim="800000"/>
              <a:headEnd/>
              <a:tailEnd/>
            </a:ln>
          </p:spPr>
          <p:txBody>
            <a:bodyPr wrap="none" lIns="0" tIns="0" rIns="0" bIns="0">
              <a:spAutoFit/>
            </a:bodyPr>
            <a:lstStyle/>
            <a:p>
              <a:r>
                <a:rPr lang="en-US" sz="1600" dirty="0">
                  <a:solidFill>
                    <a:srgbClr val="000000"/>
                  </a:solidFill>
                </a:rPr>
                <a:t>negotiated?</a:t>
              </a:r>
              <a:endParaRPr lang="en-US" sz="1600" dirty="0"/>
            </a:p>
          </p:txBody>
        </p:sp>
        <p:sp>
          <p:nvSpPr>
            <p:cNvPr id="42011" name="Rectangle 25"/>
            <p:cNvSpPr>
              <a:spLocks noChangeArrowheads="1"/>
            </p:cNvSpPr>
            <p:nvPr/>
          </p:nvSpPr>
          <p:spPr bwMode="auto">
            <a:xfrm>
              <a:off x="792" y="1640"/>
              <a:ext cx="1224" cy="154"/>
            </a:xfrm>
            <a:prstGeom prst="rect">
              <a:avLst/>
            </a:prstGeom>
            <a:noFill/>
            <a:ln w="9525">
              <a:noFill/>
              <a:miter lim="800000"/>
              <a:headEnd/>
              <a:tailEnd/>
            </a:ln>
          </p:spPr>
          <p:txBody>
            <a:bodyPr wrap="none" lIns="0" tIns="0" rIns="0" bIns="0">
              <a:spAutoFit/>
            </a:bodyPr>
            <a:lstStyle/>
            <a:p>
              <a:r>
                <a:rPr lang="en-US" sz="1600" dirty="0">
                  <a:solidFill>
                    <a:srgbClr val="000000"/>
                  </a:solidFill>
                </a:rPr>
                <a:t>Is the transition rapid </a:t>
              </a:r>
              <a:endParaRPr lang="en-US" sz="1600" dirty="0"/>
            </a:p>
          </p:txBody>
        </p:sp>
        <p:sp>
          <p:nvSpPr>
            <p:cNvPr id="42012" name="Rectangle 26"/>
            <p:cNvSpPr>
              <a:spLocks noChangeArrowheads="1"/>
            </p:cNvSpPr>
            <p:nvPr/>
          </p:nvSpPr>
          <p:spPr bwMode="auto">
            <a:xfrm>
              <a:off x="1110" y="1807"/>
              <a:ext cx="783" cy="154"/>
            </a:xfrm>
            <a:prstGeom prst="rect">
              <a:avLst/>
            </a:prstGeom>
            <a:noFill/>
            <a:ln w="9525">
              <a:noFill/>
              <a:miter lim="800000"/>
              <a:headEnd/>
              <a:tailEnd/>
            </a:ln>
          </p:spPr>
          <p:txBody>
            <a:bodyPr wrap="none" lIns="0" tIns="0" rIns="0" bIns="0">
              <a:spAutoFit/>
            </a:bodyPr>
            <a:lstStyle/>
            <a:p>
              <a:r>
                <a:rPr lang="en-US" sz="1600" dirty="0">
                  <a:solidFill>
                    <a:srgbClr val="000000"/>
                  </a:solidFill>
                </a:rPr>
                <a:t>and decisive?</a:t>
              </a:r>
              <a:endParaRPr lang="en-US" sz="1600" dirty="0"/>
            </a:p>
          </p:txBody>
        </p:sp>
        <p:sp>
          <p:nvSpPr>
            <p:cNvPr id="42013" name="Rectangle 27"/>
            <p:cNvSpPr>
              <a:spLocks noChangeArrowheads="1"/>
            </p:cNvSpPr>
            <p:nvPr/>
          </p:nvSpPr>
          <p:spPr bwMode="auto">
            <a:xfrm>
              <a:off x="1880" y="995"/>
              <a:ext cx="1252" cy="154"/>
            </a:xfrm>
            <a:prstGeom prst="rect">
              <a:avLst/>
            </a:prstGeom>
            <a:noFill/>
            <a:ln w="9525">
              <a:noFill/>
              <a:miter lim="800000"/>
              <a:headEnd/>
              <a:tailEnd/>
            </a:ln>
          </p:spPr>
          <p:txBody>
            <a:bodyPr wrap="none" lIns="0" tIns="0" rIns="0" bIns="0">
              <a:spAutoFit/>
            </a:bodyPr>
            <a:lstStyle/>
            <a:p>
              <a:r>
                <a:rPr lang="en-US" sz="1600" dirty="0">
                  <a:solidFill>
                    <a:srgbClr val="000000"/>
                  </a:solidFill>
                </a:rPr>
                <a:t>Are the government’s </a:t>
              </a:r>
              <a:endParaRPr lang="en-US" sz="1600" dirty="0"/>
            </a:p>
          </p:txBody>
        </p:sp>
        <p:sp>
          <p:nvSpPr>
            <p:cNvPr id="42014" name="Rectangle 28"/>
            <p:cNvSpPr>
              <a:spLocks noChangeArrowheads="1"/>
            </p:cNvSpPr>
            <p:nvPr/>
          </p:nvSpPr>
          <p:spPr bwMode="auto">
            <a:xfrm>
              <a:off x="1823" y="1170"/>
              <a:ext cx="1181" cy="154"/>
            </a:xfrm>
            <a:prstGeom prst="rect">
              <a:avLst/>
            </a:prstGeom>
            <a:noFill/>
            <a:ln w="9525">
              <a:noFill/>
              <a:miter lim="800000"/>
              <a:headEnd/>
              <a:tailEnd/>
            </a:ln>
          </p:spPr>
          <p:txBody>
            <a:bodyPr wrap="none" lIns="0" tIns="0" rIns="0" bIns="0">
              <a:spAutoFit/>
            </a:bodyPr>
            <a:lstStyle/>
            <a:p>
              <a:r>
                <a:rPr lang="en-US" sz="1600" dirty="0">
                  <a:solidFill>
                    <a:srgbClr val="000000"/>
                  </a:solidFill>
                </a:rPr>
                <a:t>policies sustainable?</a:t>
              </a:r>
              <a:endParaRPr lang="en-US" sz="1600" dirty="0"/>
            </a:p>
          </p:txBody>
        </p:sp>
        <p:sp>
          <p:nvSpPr>
            <p:cNvPr id="42015" name="Rectangle 29"/>
            <p:cNvSpPr>
              <a:spLocks noChangeArrowheads="1"/>
            </p:cNvSpPr>
            <p:nvPr/>
          </p:nvSpPr>
          <p:spPr bwMode="auto">
            <a:xfrm>
              <a:off x="1429" y="3612"/>
              <a:ext cx="405" cy="154"/>
            </a:xfrm>
            <a:prstGeom prst="rect">
              <a:avLst/>
            </a:prstGeom>
            <a:noFill/>
            <a:ln w="9525">
              <a:noFill/>
              <a:miter lim="800000"/>
              <a:headEnd/>
              <a:tailEnd/>
            </a:ln>
          </p:spPr>
          <p:txBody>
            <a:bodyPr wrap="none" lIns="0" tIns="0" rIns="0" bIns="0">
              <a:spAutoFit/>
            </a:bodyPr>
            <a:lstStyle/>
            <a:p>
              <a:r>
                <a:rPr lang="en-US" sz="1600">
                  <a:solidFill>
                    <a:srgbClr val="000000"/>
                  </a:solidFill>
                </a:rPr>
                <a:t>Ostrich</a:t>
              </a:r>
              <a:endParaRPr lang="en-US" sz="1600"/>
            </a:p>
          </p:txBody>
        </p:sp>
        <p:sp>
          <p:nvSpPr>
            <p:cNvPr id="42016" name="Rectangle 30"/>
            <p:cNvSpPr>
              <a:spLocks noChangeArrowheads="1"/>
            </p:cNvSpPr>
            <p:nvPr/>
          </p:nvSpPr>
          <p:spPr bwMode="auto">
            <a:xfrm>
              <a:off x="1429" y="3759"/>
              <a:ext cx="277" cy="154"/>
            </a:xfrm>
            <a:prstGeom prst="rect">
              <a:avLst/>
            </a:prstGeom>
            <a:noFill/>
            <a:ln w="9525">
              <a:noFill/>
              <a:miter lim="800000"/>
              <a:headEnd/>
              <a:tailEnd/>
            </a:ln>
          </p:spPr>
          <p:txBody>
            <a:bodyPr wrap="none" lIns="0" tIns="0" rIns="0" bIns="0">
              <a:spAutoFit/>
            </a:bodyPr>
            <a:lstStyle/>
            <a:p>
              <a:r>
                <a:rPr lang="en-US" sz="1600" i="1">
                  <a:solidFill>
                    <a:srgbClr val="000000"/>
                  </a:solidFill>
                </a:rPr>
                <a:t>(Non</a:t>
              </a:r>
              <a:endParaRPr lang="en-US" sz="1600"/>
            </a:p>
          </p:txBody>
        </p:sp>
        <p:sp>
          <p:nvSpPr>
            <p:cNvPr id="42017" name="Rectangle 31"/>
            <p:cNvSpPr>
              <a:spLocks noChangeArrowheads="1"/>
            </p:cNvSpPr>
            <p:nvPr/>
          </p:nvSpPr>
          <p:spPr bwMode="auto">
            <a:xfrm>
              <a:off x="2219" y="2860"/>
              <a:ext cx="21" cy="77"/>
            </a:xfrm>
            <a:prstGeom prst="rect">
              <a:avLst/>
            </a:prstGeom>
            <a:noFill/>
            <a:ln w="9525">
              <a:noFill/>
              <a:miter lim="800000"/>
              <a:headEnd/>
              <a:tailEnd/>
            </a:ln>
          </p:spPr>
          <p:txBody>
            <a:bodyPr wrap="none" lIns="0" tIns="0" rIns="0" bIns="0">
              <a:spAutoFit/>
            </a:bodyPr>
            <a:lstStyle/>
            <a:p>
              <a:r>
                <a:rPr lang="en-US" sz="800" i="1">
                  <a:solidFill>
                    <a:srgbClr val="000000"/>
                  </a:solidFill>
                </a:rPr>
                <a:t>-</a:t>
              </a:r>
              <a:endParaRPr lang="en-US"/>
            </a:p>
          </p:txBody>
        </p:sp>
        <p:sp>
          <p:nvSpPr>
            <p:cNvPr id="42018" name="Rectangle 32"/>
            <p:cNvSpPr>
              <a:spLocks noChangeArrowheads="1"/>
            </p:cNvSpPr>
            <p:nvPr/>
          </p:nvSpPr>
          <p:spPr bwMode="auto">
            <a:xfrm>
              <a:off x="1849" y="3769"/>
              <a:ext cx="847" cy="154"/>
            </a:xfrm>
            <a:prstGeom prst="rect">
              <a:avLst/>
            </a:prstGeom>
            <a:noFill/>
            <a:ln w="9525">
              <a:noFill/>
              <a:miter lim="800000"/>
              <a:headEnd/>
              <a:tailEnd/>
            </a:ln>
          </p:spPr>
          <p:txBody>
            <a:bodyPr wrap="none" lIns="0" tIns="0" rIns="0" bIns="0">
              <a:spAutoFit/>
            </a:bodyPr>
            <a:lstStyle/>
            <a:p>
              <a:r>
                <a:rPr lang="en-US" sz="1600" i="1" dirty="0">
                  <a:solidFill>
                    <a:srgbClr val="000000"/>
                  </a:solidFill>
                </a:rPr>
                <a:t>representative </a:t>
              </a:r>
              <a:endParaRPr lang="en-US" sz="1600" dirty="0"/>
            </a:p>
          </p:txBody>
        </p:sp>
        <p:sp>
          <p:nvSpPr>
            <p:cNvPr id="42019" name="Rectangle 33"/>
            <p:cNvSpPr>
              <a:spLocks noChangeArrowheads="1"/>
            </p:cNvSpPr>
            <p:nvPr/>
          </p:nvSpPr>
          <p:spPr bwMode="auto">
            <a:xfrm>
              <a:off x="1429" y="3902"/>
              <a:ext cx="719" cy="154"/>
            </a:xfrm>
            <a:prstGeom prst="rect">
              <a:avLst/>
            </a:prstGeom>
            <a:noFill/>
            <a:ln w="9525">
              <a:noFill/>
              <a:miter lim="800000"/>
              <a:headEnd/>
              <a:tailEnd/>
            </a:ln>
          </p:spPr>
          <p:txBody>
            <a:bodyPr wrap="none" lIns="0" tIns="0" rIns="0" bIns="0">
              <a:spAutoFit/>
            </a:bodyPr>
            <a:lstStyle/>
            <a:p>
              <a:r>
                <a:rPr lang="en-US" sz="1600" i="1" dirty="0">
                  <a:solidFill>
                    <a:srgbClr val="000000"/>
                  </a:solidFill>
                </a:rPr>
                <a:t>government)</a:t>
              </a:r>
              <a:endParaRPr lang="en-US" sz="1600" dirty="0"/>
            </a:p>
          </p:txBody>
        </p:sp>
        <p:sp>
          <p:nvSpPr>
            <p:cNvPr id="42020" name="Rectangle 34"/>
            <p:cNvSpPr>
              <a:spLocks noChangeArrowheads="1"/>
            </p:cNvSpPr>
            <p:nvPr/>
          </p:nvSpPr>
          <p:spPr bwMode="auto">
            <a:xfrm>
              <a:off x="4222" y="1026"/>
              <a:ext cx="704" cy="154"/>
            </a:xfrm>
            <a:prstGeom prst="rect">
              <a:avLst/>
            </a:prstGeom>
            <a:noFill/>
            <a:ln w="9525">
              <a:noFill/>
              <a:miter lim="800000"/>
              <a:headEnd/>
              <a:tailEnd/>
            </a:ln>
          </p:spPr>
          <p:txBody>
            <a:bodyPr wrap="none" lIns="0" tIns="0" rIns="0" bIns="0">
              <a:spAutoFit/>
            </a:bodyPr>
            <a:lstStyle/>
            <a:p>
              <a:r>
                <a:rPr lang="en-US" sz="1600">
                  <a:solidFill>
                    <a:srgbClr val="000000"/>
                  </a:solidFill>
                </a:rPr>
                <a:t>Flight of the </a:t>
              </a:r>
              <a:endParaRPr lang="en-US" sz="1600"/>
            </a:p>
          </p:txBody>
        </p:sp>
        <p:sp>
          <p:nvSpPr>
            <p:cNvPr id="42021" name="Rectangle 35"/>
            <p:cNvSpPr>
              <a:spLocks noChangeArrowheads="1"/>
            </p:cNvSpPr>
            <p:nvPr/>
          </p:nvSpPr>
          <p:spPr bwMode="auto">
            <a:xfrm>
              <a:off x="4222" y="1170"/>
              <a:ext cx="590" cy="154"/>
            </a:xfrm>
            <a:prstGeom prst="rect">
              <a:avLst/>
            </a:prstGeom>
            <a:noFill/>
            <a:ln w="9525">
              <a:noFill/>
              <a:miter lim="800000"/>
              <a:headEnd/>
              <a:tailEnd/>
            </a:ln>
          </p:spPr>
          <p:txBody>
            <a:bodyPr wrap="none" lIns="0" tIns="0" rIns="0" bIns="0">
              <a:spAutoFit/>
            </a:bodyPr>
            <a:lstStyle/>
            <a:p>
              <a:r>
                <a:rPr lang="en-US" sz="1600">
                  <a:solidFill>
                    <a:srgbClr val="000000"/>
                  </a:solidFill>
                </a:rPr>
                <a:t>Flamingos</a:t>
              </a:r>
              <a:endParaRPr lang="en-US" sz="1600"/>
            </a:p>
          </p:txBody>
        </p:sp>
        <p:sp>
          <p:nvSpPr>
            <p:cNvPr id="42022" name="Rectangle 36"/>
            <p:cNvSpPr>
              <a:spLocks noChangeArrowheads="1"/>
            </p:cNvSpPr>
            <p:nvPr/>
          </p:nvSpPr>
          <p:spPr bwMode="auto">
            <a:xfrm>
              <a:off x="4222" y="1298"/>
              <a:ext cx="534" cy="154"/>
            </a:xfrm>
            <a:prstGeom prst="rect">
              <a:avLst/>
            </a:prstGeom>
            <a:noFill/>
            <a:ln w="9525">
              <a:noFill/>
              <a:miter lim="800000"/>
              <a:headEnd/>
              <a:tailEnd/>
            </a:ln>
          </p:spPr>
          <p:txBody>
            <a:bodyPr wrap="none" lIns="0" tIns="0" rIns="0" bIns="0">
              <a:spAutoFit/>
            </a:bodyPr>
            <a:lstStyle/>
            <a:p>
              <a:r>
                <a:rPr lang="en-US" sz="1600" i="1" dirty="0">
                  <a:solidFill>
                    <a:srgbClr val="000000"/>
                  </a:solidFill>
                </a:rPr>
                <a:t>Inclusive </a:t>
              </a:r>
              <a:endParaRPr lang="en-US" sz="1600" dirty="0"/>
            </a:p>
          </p:txBody>
        </p:sp>
        <p:sp>
          <p:nvSpPr>
            <p:cNvPr id="42023" name="Rectangle 37"/>
            <p:cNvSpPr>
              <a:spLocks noChangeArrowheads="1"/>
            </p:cNvSpPr>
            <p:nvPr/>
          </p:nvSpPr>
          <p:spPr bwMode="auto">
            <a:xfrm>
              <a:off x="4222" y="1461"/>
              <a:ext cx="911" cy="154"/>
            </a:xfrm>
            <a:prstGeom prst="rect">
              <a:avLst/>
            </a:prstGeom>
            <a:noFill/>
            <a:ln w="9525">
              <a:noFill/>
              <a:miter lim="800000"/>
              <a:headEnd/>
              <a:tailEnd/>
            </a:ln>
          </p:spPr>
          <p:txBody>
            <a:bodyPr wrap="none" lIns="0" tIns="0" rIns="0" bIns="0">
              <a:spAutoFit/>
            </a:bodyPr>
            <a:lstStyle/>
            <a:p>
              <a:r>
                <a:rPr lang="en-US" sz="1600" i="1" dirty="0">
                  <a:solidFill>
                    <a:srgbClr val="000000"/>
                  </a:solidFill>
                </a:rPr>
                <a:t>democracy and </a:t>
              </a:r>
              <a:endParaRPr lang="en-US" sz="1600" dirty="0"/>
            </a:p>
          </p:txBody>
        </p:sp>
        <p:sp>
          <p:nvSpPr>
            <p:cNvPr id="42024" name="Rectangle 38"/>
            <p:cNvSpPr>
              <a:spLocks noChangeArrowheads="1"/>
            </p:cNvSpPr>
            <p:nvPr/>
          </p:nvSpPr>
          <p:spPr bwMode="auto">
            <a:xfrm>
              <a:off x="4222" y="1616"/>
              <a:ext cx="384" cy="154"/>
            </a:xfrm>
            <a:prstGeom prst="rect">
              <a:avLst/>
            </a:prstGeom>
            <a:noFill/>
            <a:ln w="9525">
              <a:noFill/>
              <a:miter lim="800000"/>
              <a:headEnd/>
              <a:tailEnd/>
            </a:ln>
          </p:spPr>
          <p:txBody>
            <a:bodyPr wrap="none" lIns="0" tIns="0" rIns="0" bIns="0">
              <a:spAutoFit/>
            </a:bodyPr>
            <a:lstStyle/>
            <a:p>
              <a:r>
                <a:rPr lang="en-US" sz="1600" i="1">
                  <a:solidFill>
                    <a:srgbClr val="000000"/>
                  </a:solidFill>
                </a:rPr>
                <a:t>growth</a:t>
              </a:r>
              <a:endParaRPr lang="en-US" sz="1600"/>
            </a:p>
          </p:txBody>
        </p:sp>
        <p:sp>
          <p:nvSpPr>
            <p:cNvPr id="42025" name="Rectangle 39"/>
            <p:cNvSpPr>
              <a:spLocks noChangeArrowheads="1"/>
            </p:cNvSpPr>
            <p:nvPr/>
          </p:nvSpPr>
          <p:spPr bwMode="auto">
            <a:xfrm>
              <a:off x="3969" y="2750"/>
              <a:ext cx="349" cy="154"/>
            </a:xfrm>
            <a:prstGeom prst="rect">
              <a:avLst/>
            </a:prstGeom>
            <a:noFill/>
            <a:ln w="9525">
              <a:noFill/>
              <a:miter lim="800000"/>
              <a:headEnd/>
              <a:tailEnd/>
            </a:ln>
          </p:spPr>
          <p:txBody>
            <a:bodyPr wrap="none" lIns="0" tIns="0" rIns="0" bIns="0">
              <a:spAutoFit/>
            </a:bodyPr>
            <a:lstStyle/>
            <a:p>
              <a:r>
                <a:rPr lang="en-US" sz="1600">
                  <a:solidFill>
                    <a:srgbClr val="000000"/>
                  </a:solidFill>
                </a:rPr>
                <a:t>Icarus</a:t>
              </a:r>
              <a:endParaRPr lang="en-US" sz="1600"/>
            </a:p>
          </p:txBody>
        </p:sp>
        <p:sp>
          <p:nvSpPr>
            <p:cNvPr id="42026" name="Rectangle 40"/>
            <p:cNvSpPr>
              <a:spLocks noChangeArrowheads="1"/>
            </p:cNvSpPr>
            <p:nvPr/>
          </p:nvSpPr>
          <p:spPr bwMode="auto">
            <a:xfrm>
              <a:off x="3969" y="2896"/>
              <a:ext cx="356" cy="154"/>
            </a:xfrm>
            <a:prstGeom prst="rect">
              <a:avLst/>
            </a:prstGeom>
            <a:noFill/>
            <a:ln w="9525">
              <a:noFill/>
              <a:miter lim="800000"/>
              <a:headEnd/>
              <a:tailEnd/>
            </a:ln>
          </p:spPr>
          <p:txBody>
            <a:bodyPr wrap="none" lIns="0" tIns="0" rIns="0" bIns="0">
              <a:spAutoFit/>
            </a:bodyPr>
            <a:lstStyle/>
            <a:p>
              <a:r>
                <a:rPr lang="en-US" sz="1600" i="1">
                  <a:solidFill>
                    <a:srgbClr val="000000"/>
                  </a:solidFill>
                </a:rPr>
                <a:t>Macro</a:t>
              </a:r>
              <a:endParaRPr lang="en-US" sz="1600"/>
            </a:p>
          </p:txBody>
        </p:sp>
        <p:sp>
          <p:nvSpPr>
            <p:cNvPr id="42027" name="Rectangle 41"/>
            <p:cNvSpPr>
              <a:spLocks noChangeArrowheads="1"/>
            </p:cNvSpPr>
            <p:nvPr/>
          </p:nvSpPr>
          <p:spPr bwMode="auto">
            <a:xfrm>
              <a:off x="4800" y="1801"/>
              <a:ext cx="21" cy="77"/>
            </a:xfrm>
            <a:prstGeom prst="rect">
              <a:avLst/>
            </a:prstGeom>
            <a:noFill/>
            <a:ln w="9525">
              <a:noFill/>
              <a:miter lim="800000"/>
              <a:headEnd/>
              <a:tailEnd/>
            </a:ln>
          </p:spPr>
          <p:txBody>
            <a:bodyPr wrap="none" lIns="0" tIns="0" rIns="0" bIns="0">
              <a:spAutoFit/>
            </a:bodyPr>
            <a:lstStyle/>
            <a:p>
              <a:r>
                <a:rPr lang="en-US" sz="800" i="1">
                  <a:solidFill>
                    <a:srgbClr val="000000"/>
                  </a:solidFill>
                  <a:latin typeface="Times New Roman" pitchFamily="18" charset="0"/>
                </a:rPr>
                <a:t>-</a:t>
              </a:r>
              <a:endParaRPr lang="en-US"/>
            </a:p>
          </p:txBody>
        </p:sp>
        <p:sp>
          <p:nvSpPr>
            <p:cNvPr id="42028" name="Rectangle 42"/>
            <p:cNvSpPr>
              <a:spLocks noChangeArrowheads="1"/>
            </p:cNvSpPr>
            <p:nvPr/>
          </p:nvSpPr>
          <p:spPr bwMode="auto">
            <a:xfrm>
              <a:off x="4470" y="2896"/>
              <a:ext cx="580" cy="154"/>
            </a:xfrm>
            <a:prstGeom prst="rect">
              <a:avLst/>
            </a:prstGeom>
            <a:noFill/>
            <a:ln w="9525">
              <a:noFill/>
              <a:miter lim="800000"/>
              <a:headEnd/>
              <a:tailEnd/>
            </a:ln>
          </p:spPr>
          <p:txBody>
            <a:bodyPr wrap="none" lIns="0" tIns="0" rIns="0" bIns="0">
              <a:spAutoFit/>
            </a:bodyPr>
            <a:lstStyle/>
            <a:p>
              <a:r>
                <a:rPr lang="en-US" sz="1600" i="1" dirty="0">
                  <a:solidFill>
                    <a:srgbClr val="000000"/>
                  </a:solidFill>
                </a:rPr>
                <a:t>economic</a:t>
              </a:r>
              <a:r>
                <a:rPr lang="en-US" sz="1600" i="1" dirty="0">
                  <a:solidFill>
                    <a:srgbClr val="000000"/>
                  </a:solidFill>
                  <a:latin typeface="Times New Roman" pitchFamily="18" charset="0"/>
                </a:rPr>
                <a:t> </a:t>
              </a:r>
              <a:endParaRPr lang="en-US" sz="1600" dirty="0"/>
            </a:p>
          </p:txBody>
        </p:sp>
        <p:sp>
          <p:nvSpPr>
            <p:cNvPr id="42029" name="Rectangle 43"/>
            <p:cNvSpPr>
              <a:spLocks noChangeArrowheads="1"/>
            </p:cNvSpPr>
            <p:nvPr/>
          </p:nvSpPr>
          <p:spPr bwMode="auto">
            <a:xfrm>
              <a:off x="3969" y="3040"/>
              <a:ext cx="591" cy="154"/>
            </a:xfrm>
            <a:prstGeom prst="rect">
              <a:avLst/>
            </a:prstGeom>
            <a:noFill/>
            <a:ln w="9525">
              <a:noFill/>
              <a:miter lim="800000"/>
              <a:headEnd/>
              <a:tailEnd/>
            </a:ln>
          </p:spPr>
          <p:txBody>
            <a:bodyPr wrap="none" lIns="0" tIns="0" rIns="0" bIns="0">
              <a:spAutoFit/>
            </a:bodyPr>
            <a:lstStyle/>
            <a:p>
              <a:r>
                <a:rPr lang="en-US" sz="1600" i="1">
                  <a:solidFill>
                    <a:srgbClr val="000000"/>
                  </a:solidFill>
                </a:rPr>
                <a:t>population</a:t>
              </a:r>
              <a:endParaRPr lang="en-US" sz="1600"/>
            </a:p>
          </p:txBody>
        </p:sp>
        <p:sp>
          <p:nvSpPr>
            <p:cNvPr id="42030" name="Rectangle 44"/>
            <p:cNvSpPr>
              <a:spLocks noChangeArrowheads="1"/>
            </p:cNvSpPr>
            <p:nvPr/>
          </p:nvSpPr>
          <p:spPr bwMode="auto">
            <a:xfrm>
              <a:off x="2653" y="3113"/>
              <a:ext cx="647" cy="154"/>
            </a:xfrm>
            <a:prstGeom prst="rect">
              <a:avLst/>
            </a:prstGeom>
            <a:noFill/>
            <a:ln w="9525">
              <a:noFill/>
              <a:miter lim="800000"/>
              <a:headEnd/>
              <a:tailEnd/>
            </a:ln>
          </p:spPr>
          <p:txBody>
            <a:bodyPr wrap="none" lIns="0" tIns="0" rIns="0" bIns="0">
              <a:spAutoFit/>
            </a:bodyPr>
            <a:lstStyle/>
            <a:p>
              <a:r>
                <a:rPr lang="en-US" sz="1600">
                  <a:solidFill>
                    <a:srgbClr val="000000"/>
                  </a:solidFill>
                </a:rPr>
                <a:t>Lame Duck</a:t>
              </a:r>
              <a:endParaRPr lang="en-US" sz="1600"/>
            </a:p>
          </p:txBody>
        </p:sp>
        <p:sp>
          <p:nvSpPr>
            <p:cNvPr id="42031" name="Rectangle 45"/>
            <p:cNvSpPr>
              <a:spLocks noChangeArrowheads="1"/>
            </p:cNvSpPr>
            <p:nvPr/>
          </p:nvSpPr>
          <p:spPr bwMode="auto">
            <a:xfrm>
              <a:off x="2653" y="3259"/>
              <a:ext cx="797" cy="154"/>
            </a:xfrm>
            <a:prstGeom prst="rect">
              <a:avLst/>
            </a:prstGeom>
            <a:noFill/>
            <a:ln w="9525">
              <a:noFill/>
              <a:miter lim="800000"/>
              <a:headEnd/>
              <a:tailEnd/>
            </a:ln>
          </p:spPr>
          <p:txBody>
            <a:bodyPr wrap="none" lIns="0" tIns="0" rIns="0" bIns="0">
              <a:spAutoFit/>
            </a:bodyPr>
            <a:lstStyle/>
            <a:p>
              <a:r>
                <a:rPr lang="en-US" sz="1600" i="1">
                  <a:solidFill>
                    <a:srgbClr val="000000"/>
                  </a:solidFill>
                </a:rPr>
                <a:t>Incapacitated </a:t>
              </a:r>
              <a:endParaRPr lang="en-US" sz="1600"/>
            </a:p>
          </p:txBody>
        </p:sp>
        <p:sp>
          <p:nvSpPr>
            <p:cNvPr id="42032" name="Rectangle 46"/>
            <p:cNvSpPr>
              <a:spLocks noChangeArrowheads="1"/>
            </p:cNvSpPr>
            <p:nvPr/>
          </p:nvSpPr>
          <p:spPr bwMode="auto">
            <a:xfrm>
              <a:off x="2653" y="3405"/>
              <a:ext cx="676" cy="154"/>
            </a:xfrm>
            <a:prstGeom prst="rect">
              <a:avLst/>
            </a:prstGeom>
            <a:noFill/>
            <a:ln w="9525">
              <a:noFill/>
              <a:miter lim="800000"/>
              <a:headEnd/>
              <a:tailEnd/>
            </a:ln>
          </p:spPr>
          <p:txBody>
            <a:bodyPr wrap="none" lIns="0" tIns="0" rIns="0" bIns="0">
              <a:spAutoFit/>
            </a:bodyPr>
            <a:lstStyle/>
            <a:p>
              <a:r>
                <a:rPr lang="en-US" sz="1600" i="1">
                  <a:solidFill>
                    <a:srgbClr val="000000"/>
                  </a:solidFill>
                </a:rPr>
                <a:t>government</a:t>
              </a:r>
              <a:endParaRPr lang="en-US" sz="1600"/>
            </a:p>
          </p:txBody>
        </p:sp>
        <p:pic>
          <p:nvPicPr>
            <p:cNvPr id="42033" name="Picture 47"/>
            <p:cNvPicPr>
              <a:picLocks noChangeAspect="1" noChangeArrowheads="1"/>
            </p:cNvPicPr>
            <p:nvPr/>
          </p:nvPicPr>
          <p:blipFill>
            <a:blip r:embed="rId3" cstate="print"/>
            <a:srcRect/>
            <a:stretch>
              <a:fillRect/>
            </a:stretch>
          </p:blipFill>
          <p:spPr bwMode="auto">
            <a:xfrm>
              <a:off x="4241" y="346"/>
              <a:ext cx="330" cy="617"/>
            </a:xfrm>
            <a:prstGeom prst="rect">
              <a:avLst/>
            </a:prstGeom>
            <a:noFill/>
            <a:ln w="9525">
              <a:noFill/>
              <a:miter lim="800000"/>
              <a:headEnd/>
              <a:tailEnd/>
            </a:ln>
          </p:spPr>
        </p:pic>
        <p:pic>
          <p:nvPicPr>
            <p:cNvPr id="42034" name="Picture 48"/>
            <p:cNvPicPr>
              <a:picLocks noChangeAspect="1" noChangeArrowheads="1"/>
            </p:cNvPicPr>
            <p:nvPr/>
          </p:nvPicPr>
          <p:blipFill>
            <a:blip r:embed="rId3" cstate="print"/>
            <a:srcRect/>
            <a:stretch>
              <a:fillRect/>
            </a:stretch>
          </p:blipFill>
          <p:spPr bwMode="auto">
            <a:xfrm>
              <a:off x="4558" y="346"/>
              <a:ext cx="330" cy="617"/>
            </a:xfrm>
            <a:prstGeom prst="rect">
              <a:avLst/>
            </a:prstGeom>
            <a:noFill/>
            <a:ln w="9525">
              <a:noFill/>
              <a:miter lim="800000"/>
              <a:headEnd/>
              <a:tailEnd/>
            </a:ln>
          </p:spPr>
        </p:pic>
        <p:pic>
          <p:nvPicPr>
            <p:cNvPr id="42035" name="Picture 49"/>
            <p:cNvPicPr>
              <a:picLocks noChangeAspect="1" noChangeArrowheads="1"/>
            </p:cNvPicPr>
            <p:nvPr/>
          </p:nvPicPr>
          <p:blipFill>
            <a:blip r:embed="rId3" cstate="print"/>
            <a:srcRect/>
            <a:stretch>
              <a:fillRect/>
            </a:stretch>
          </p:blipFill>
          <p:spPr bwMode="auto">
            <a:xfrm>
              <a:off x="4876" y="346"/>
              <a:ext cx="330" cy="619"/>
            </a:xfrm>
            <a:prstGeom prst="rect">
              <a:avLst/>
            </a:prstGeom>
            <a:noFill/>
            <a:ln w="9525">
              <a:noFill/>
              <a:miter lim="800000"/>
              <a:headEnd/>
              <a:tailEnd/>
            </a:ln>
          </p:spPr>
        </p:pic>
        <p:pic>
          <p:nvPicPr>
            <p:cNvPr id="42036" name="Picture 54"/>
            <p:cNvPicPr>
              <a:picLocks noChangeAspect="1" noChangeArrowheads="1"/>
            </p:cNvPicPr>
            <p:nvPr/>
          </p:nvPicPr>
          <p:blipFill>
            <a:blip r:embed="rId4" cstate="print"/>
            <a:srcRect/>
            <a:stretch>
              <a:fillRect/>
            </a:stretch>
          </p:blipFill>
          <p:spPr bwMode="auto">
            <a:xfrm>
              <a:off x="1429" y="2795"/>
              <a:ext cx="612" cy="771"/>
            </a:xfrm>
            <a:prstGeom prst="rect">
              <a:avLst/>
            </a:prstGeom>
            <a:noFill/>
            <a:ln w="9525">
              <a:noFill/>
              <a:miter lim="800000"/>
              <a:headEnd/>
              <a:tailEnd/>
            </a:ln>
          </p:spPr>
        </p:pic>
        <p:pic>
          <p:nvPicPr>
            <p:cNvPr id="42037" name="Picture 55"/>
            <p:cNvPicPr>
              <a:picLocks noChangeAspect="1" noChangeArrowheads="1"/>
            </p:cNvPicPr>
            <p:nvPr/>
          </p:nvPicPr>
          <p:blipFill>
            <a:blip r:embed="rId5" cstate="print"/>
            <a:srcRect/>
            <a:stretch>
              <a:fillRect/>
            </a:stretch>
          </p:blipFill>
          <p:spPr bwMode="auto">
            <a:xfrm>
              <a:off x="3969" y="1888"/>
              <a:ext cx="611" cy="816"/>
            </a:xfrm>
            <a:prstGeom prst="rect">
              <a:avLst/>
            </a:prstGeom>
            <a:noFill/>
            <a:ln w="9525">
              <a:noFill/>
              <a:miter lim="800000"/>
              <a:headEnd/>
              <a:tailEnd/>
            </a:ln>
          </p:spPr>
        </p:pic>
        <p:sp>
          <p:nvSpPr>
            <p:cNvPr id="42038" name="Rectangle 56"/>
            <p:cNvSpPr>
              <a:spLocks noChangeArrowheads="1"/>
            </p:cNvSpPr>
            <p:nvPr/>
          </p:nvSpPr>
          <p:spPr bwMode="auto">
            <a:xfrm>
              <a:off x="525" y="2762"/>
              <a:ext cx="427" cy="154"/>
            </a:xfrm>
            <a:prstGeom prst="rect">
              <a:avLst/>
            </a:prstGeom>
            <a:noFill/>
            <a:ln w="9525">
              <a:noFill/>
              <a:miter lim="800000"/>
              <a:headEnd/>
              <a:tailEnd/>
            </a:ln>
          </p:spPr>
          <p:txBody>
            <a:bodyPr wrap="none" lIns="0" tIns="0" rIns="0" bIns="0">
              <a:spAutoFit/>
            </a:bodyPr>
            <a:lstStyle/>
            <a:p>
              <a:r>
                <a:rPr lang="en-US" sz="1600">
                  <a:solidFill>
                    <a:srgbClr val="000000"/>
                  </a:solidFill>
                </a:rPr>
                <a:t>Current</a:t>
              </a:r>
              <a:endParaRPr lang="en-US" sz="1600"/>
            </a:p>
          </p:txBody>
        </p:sp>
        <p:sp>
          <p:nvSpPr>
            <p:cNvPr id="42039" name="Rectangle 57"/>
            <p:cNvSpPr>
              <a:spLocks noChangeArrowheads="1"/>
            </p:cNvSpPr>
            <p:nvPr/>
          </p:nvSpPr>
          <p:spPr bwMode="auto">
            <a:xfrm>
              <a:off x="379" y="2907"/>
              <a:ext cx="762" cy="154"/>
            </a:xfrm>
            <a:prstGeom prst="rect">
              <a:avLst/>
            </a:prstGeom>
            <a:noFill/>
            <a:ln w="9525">
              <a:noFill/>
              <a:miter lim="800000"/>
              <a:headEnd/>
              <a:tailEnd/>
            </a:ln>
          </p:spPr>
          <p:txBody>
            <a:bodyPr wrap="none" lIns="0" tIns="0" rIns="0" bIns="0">
              <a:spAutoFit/>
            </a:bodyPr>
            <a:lstStyle/>
            <a:p>
              <a:r>
                <a:rPr lang="en-US" sz="1600">
                  <a:solidFill>
                    <a:srgbClr val="000000"/>
                  </a:solidFill>
                </a:rPr>
                <a:t>negotiations?</a:t>
              </a:r>
              <a:endParaRPr lang="en-US" sz="1600"/>
            </a:p>
          </p:txBody>
        </p:sp>
      </p:grpSp>
      <p:grpSp>
        <p:nvGrpSpPr>
          <p:cNvPr id="41987" name="Group 59"/>
          <p:cNvGrpSpPr>
            <a:grpSpLocks/>
          </p:cNvGrpSpPr>
          <p:nvPr/>
        </p:nvGrpSpPr>
        <p:grpSpPr bwMode="auto">
          <a:xfrm>
            <a:off x="4211638" y="3860800"/>
            <a:ext cx="1512887" cy="936625"/>
            <a:chOff x="2653" y="2205"/>
            <a:chExt cx="998" cy="635"/>
          </a:xfrm>
        </p:grpSpPr>
        <p:sp>
          <p:nvSpPr>
            <p:cNvPr id="41988" name="Rectangle 50"/>
            <p:cNvSpPr>
              <a:spLocks noChangeArrowheads="1"/>
            </p:cNvSpPr>
            <p:nvPr/>
          </p:nvSpPr>
          <p:spPr bwMode="auto">
            <a:xfrm>
              <a:off x="2653" y="2235"/>
              <a:ext cx="998" cy="605"/>
            </a:xfrm>
            <a:prstGeom prst="rect">
              <a:avLst/>
            </a:prstGeom>
            <a:solidFill>
              <a:srgbClr val="0099FF"/>
            </a:solidFill>
            <a:ln w="9525">
              <a:noFill/>
              <a:miter lim="800000"/>
              <a:headEnd/>
              <a:tailEnd/>
            </a:ln>
          </p:spPr>
          <p:txBody>
            <a:bodyPr/>
            <a:lstStyle/>
            <a:p>
              <a:endParaRPr lang="en-US"/>
            </a:p>
          </p:txBody>
        </p:sp>
        <p:pic>
          <p:nvPicPr>
            <p:cNvPr id="41989" name="Picture 52"/>
            <p:cNvPicPr>
              <a:picLocks noChangeAspect="1" noChangeArrowheads="1"/>
            </p:cNvPicPr>
            <p:nvPr/>
          </p:nvPicPr>
          <p:blipFill>
            <a:blip r:embed="rId6" cstate="print"/>
            <a:srcRect/>
            <a:stretch>
              <a:fillRect/>
            </a:stretch>
          </p:blipFill>
          <p:spPr bwMode="auto">
            <a:xfrm>
              <a:off x="2653" y="2205"/>
              <a:ext cx="998" cy="553"/>
            </a:xfrm>
            <a:prstGeom prst="rect">
              <a:avLst/>
            </a:prstGeom>
            <a:noFill/>
            <a:ln w="9525">
              <a:noFill/>
              <a:miter lim="800000"/>
              <a:headEnd/>
              <a:tailEnd/>
            </a:ln>
          </p:spPr>
        </p:pic>
        <p:sp>
          <p:nvSpPr>
            <p:cNvPr id="41990" name="Rectangle 53"/>
            <p:cNvSpPr>
              <a:spLocks noChangeArrowheads="1"/>
            </p:cNvSpPr>
            <p:nvPr/>
          </p:nvSpPr>
          <p:spPr bwMode="auto">
            <a:xfrm>
              <a:off x="2653" y="2205"/>
              <a:ext cx="998" cy="635"/>
            </a:xfrm>
            <a:prstGeom prst="rect">
              <a:avLst/>
            </a:prstGeom>
            <a:noFill/>
            <a:ln w="4445">
              <a:solidFill>
                <a:srgbClr val="808080"/>
              </a:solid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pPr eaLnBrk="1" hangingPunct="1"/>
            <a:r>
              <a:rPr lang="en-US" dirty="0" smtClean="0"/>
              <a:t>Mont Fleur: 4 Scenarios</a:t>
            </a:r>
          </a:p>
        </p:txBody>
      </p:sp>
      <p:sp>
        <p:nvSpPr>
          <p:cNvPr id="140291" name="Rectangle 1027"/>
          <p:cNvSpPr>
            <a:spLocks noGrp="1" noChangeArrowheads="1"/>
          </p:cNvSpPr>
          <p:nvPr>
            <p:ph idx="1"/>
          </p:nvPr>
        </p:nvSpPr>
        <p:spPr>
          <a:xfrm>
            <a:off x="468313" y="1989138"/>
            <a:ext cx="8229600" cy="4525962"/>
          </a:xfrm>
        </p:spPr>
        <p:txBody>
          <a:bodyPr/>
          <a:lstStyle/>
          <a:p>
            <a:pPr marL="381000" indent="-381000" eaLnBrk="1" hangingPunct="1">
              <a:lnSpc>
                <a:spcPct val="80000"/>
              </a:lnSpc>
              <a:buFontTx/>
              <a:buAutoNum type="arabicPeriod"/>
              <a:defRPr/>
            </a:pPr>
            <a:r>
              <a:rPr lang="en-GB" altLang="ja-JP" sz="2000" b="1" smtClean="0">
                <a:effectLst>
                  <a:outerShdw blurRad="38100" dist="38100" dir="2700000" algn="tl">
                    <a:srgbClr val="C0C0C0"/>
                  </a:outerShdw>
                </a:effectLst>
                <a:ea typeface="ＭＳ Ｐゴシック" pitchFamily="112" charset="-128"/>
              </a:rPr>
              <a:t>Ostrich</a:t>
            </a:r>
            <a:r>
              <a:rPr lang="en-GB" altLang="ja-JP" sz="2000" b="1" smtClean="0">
                <a:ea typeface="ＭＳ Ｐゴシック" pitchFamily="112" charset="-128"/>
              </a:rPr>
              <a:t>:</a:t>
            </a:r>
            <a:r>
              <a:rPr lang="en-GB" altLang="ja-JP" sz="2000" smtClean="0">
                <a:ea typeface="ＭＳ Ｐゴシック" pitchFamily="112" charset="-128"/>
              </a:rPr>
              <a:t> a negotiated settlement to the crisis in South Africa is not achieved, and the country’s government continues to be non-representative.</a:t>
            </a:r>
          </a:p>
          <a:p>
            <a:pPr marL="381000" indent="-381000" eaLnBrk="1" hangingPunct="1">
              <a:lnSpc>
                <a:spcPct val="80000"/>
              </a:lnSpc>
              <a:buFontTx/>
              <a:buAutoNum type="arabicPeriod"/>
              <a:defRPr/>
            </a:pPr>
            <a:endParaRPr lang="en-GB" altLang="ja-JP" sz="2000" b="1" smtClean="0">
              <a:ea typeface="ＭＳ Ｐゴシック" pitchFamily="112" charset="-128"/>
            </a:endParaRPr>
          </a:p>
          <a:p>
            <a:pPr marL="381000" indent="-381000" eaLnBrk="1" hangingPunct="1">
              <a:lnSpc>
                <a:spcPct val="80000"/>
              </a:lnSpc>
              <a:buFontTx/>
              <a:buAutoNum type="arabicPeriod"/>
              <a:defRPr/>
            </a:pPr>
            <a:r>
              <a:rPr lang="en-GB" altLang="ja-JP" sz="2000" b="1" smtClean="0">
                <a:effectLst>
                  <a:outerShdw blurRad="38100" dist="38100" dir="2700000" algn="tl">
                    <a:srgbClr val="C0C0C0"/>
                  </a:outerShdw>
                </a:effectLst>
                <a:ea typeface="ＭＳ Ｐゴシック" pitchFamily="112" charset="-128"/>
              </a:rPr>
              <a:t>Lame Duck:</a:t>
            </a:r>
            <a:r>
              <a:rPr lang="en-GB" altLang="ja-JP" sz="2000" b="1" smtClean="0">
                <a:ea typeface="ＭＳ Ｐゴシック" pitchFamily="112" charset="-128"/>
              </a:rPr>
              <a:t> </a:t>
            </a:r>
            <a:r>
              <a:rPr lang="en-GB" altLang="ja-JP" sz="2000" smtClean="0">
                <a:ea typeface="ＭＳ Ｐゴシック" pitchFamily="112" charset="-128"/>
              </a:rPr>
              <a:t>a settlement is achieved, but the transition to a new system is slow and indecisive.</a:t>
            </a:r>
          </a:p>
          <a:p>
            <a:pPr marL="381000" indent="-381000" eaLnBrk="1" hangingPunct="1">
              <a:lnSpc>
                <a:spcPct val="80000"/>
              </a:lnSpc>
              <a:buFontTx/>
              <a:buAutoNum type="arabicPeriod"/>
              <a:defRPr/>
            </a:pPr>
            <a:endParaRPr lang="en-GB" altLang="ja-JP" sz="2000" b="1" smtClean="0">
              <a:ea typeface="ＭＳ Ｐゴシック" pitchFamily="112" charset="-128"/>
            </a:endParaRPr>
          </a:p>
          <a:p>
            <a:pPr marL="381000" indent="-381000" eaLnBrk="1" hangingPunct="1">
              <a:lnSpc>
                <a:spcPct val="80000"/>
              </a:lnSpc>
              <a:buFontTx/>
              <a:buAutoNum type="arabicPeriod"/>
              <a:defRPr/>
            </a:pPr>
            <a:r>
              <a:rPr lang="en-GB" altLang="ja-JP" sz="2000" b="1" smtClean="0">
                <a:effectLst>
                  <a:outerShdw blurRad="38100" dist="38100" dir="2700000" algn="tl">
                    <a:srgbClr val="C0C0C0"/>
                  </a:outerShdw>
                </a:effectLst>
                <a:ea typeface="ＭＳ Ｐゴシック" pitchFamily="112" charset="-128"/>
              </a:rPr>
              <a:t>Icarus:</a:t>
            </a:r>
            <a:r>
              <a:rPr lang="en-GB" altLang="ja-JP" sz="2000" b="1" smtClean="0">
                <a:ea typeface="ＭＳ Ｐゴシック" pitchFamily="112" charset="-128"/>
              </a:rPr>
              <a:t> </a:t>
            </a:r>
            <a:r>
              <a:rPr lang="en-GB" altLang="ja-JP" sz="2000" smtClean="0">
                <a:ea typeface="ＭＳ Ｐゴシック" pitchFamily="112" charset="-128"/>
              </a:rPr>
              <a:t>the transition is rapid, but the new government unwisely pursues unsustainable, populist economic policies.</a:t>
            </a:r>
          </a:p>
          <a:p>
            <a:pPr marL="381000" indent="-381000" eaLnBrk="1" hangingPunct="1">
              <a:lnSpc>
                <a:spcPct val="80000"/>
              </a:lnSpc>
              <a:buFontTx/>
              <a:buAutoNum type="arabicPeriod"/>
              <a:defRPr/>
            </a:pPr>
            <a:endParaRPr lang="en-GB" altLang="ja-JP" sz="2000" b="1" smtClean="0">
              <a:ea typeface="ＭＳ Ｐゴシック" pitchFamily="112" charset="-128"/>
            </a:endParaRPr>
          </a:p>
          <a:p>
            <a:pPr marL="381000" indent="-381000" eaLnBrk="1" hangingPunct="1">
              <a:lnSpc>
                <a:spcPct val="80000"/>
              </a:lnSpc>
              <a:buFontTx/>
              <a:buAutoNum type="arabicPeriod"/>
              <a:defRPr/>
            </a:pPr>
            <a:r>
              <a:rPr lang="en-GB" altLang="ja-JP" sz="2000" b="1" smtClean="0">
                <a:effectLst>
                  <a:outerShdw blurRad="38100" dist="38100" dir="2700000" algn="tl">
                    <a:srgbClr val="C0C0C0"/>
                  </a:outerShdw>
                </a:effectLst>
                <a:ea typeface="ＭＳ Ｐゴシック" pitchFamily="112" charset="-128"/>
              </a:rPr>
              <a:t>Flight of the Flamingos:</a:t>
            </a:r>
            <a:r>
              <a:rPr lang="en-GB" altLang="ja-JP" smtClean="0">
                <a:ea typeface="ＭＳ Ｐゴシック" pitchFamily="112" charset="-128"/>
              </a:rPr>
              <a:t> </a:t>
            </a:r>
            <a:r>
              <a:rPr lang="en-GB" altLang="ja-JP" sz="2000" smtClean="0">
                <a:ea typeface="ＭＳ Ｐゴシック" pitchFamily="112" charset="-128"/>
              </a:rPr>
              <a:t>the government’s policies are sustainable, and the country takes a path of inclusive growth and democracy.</a:t>
            </a:r>
            <a:endParaRPr lang="en-US"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48018" y="-93858"/>
            <a:ext cx="7526740" cy="1143000"/>
          </a:xfrm>
        </p:spPr>
        <p:txBody>
          <a:bodyPr/>
          <a:lstStyle/>
          <a:p>
            <a:pPr eaLnBrk="1" hangingPunct="1"/>
            <a:r>
              <a:rPr lang="en-US" sz="3600" dirty="0" smtClean="0"/>
              <a:t>Mont Fleur – South Africa</a:t>
            </a:r>
            <a:r>
              <a:rPr lang="en-US" sz="3200" dirty="0" smtClean="0"/>
              <a:t/>
            </a:r>
            <a:br>
              <a:rPr lang="en-US" sz="3200" dirty="0" smtClean="0"/>
            </a:br>
            <a:r>
              <a:rPr lang="en-US" sz="3200" dirty="0" smtClean="0"/>
              <a:t>Representation</a:t>
            </a:r>
          </a:p>
        </p:txBody>
      </p:sp>
      <p:pic>
        <p:nvPicPr>
          <p:cNvPr id="44035" name="Picture 3"/>
          <p:cNvPicPr>
            <a:picLocks noGrp="1" noChangeAspect="1" noChangeArrowheads="1"/>
          </p:cNvPicPr>
          <p:nvPr>
            <p:ph idx="4294967295"/>
          </p:nvPr>
        </p:nvPicPr>
        <p:blipFill>
          <a:blip r:embed="rId3" cstate="print"/>
          <a:srcRect/>
          <a:stretch>
            <a:fillRect/>
          </a:stretch>
        </p:blipFill>
        <p:spPr>
          <a:xfrm>
            <a:off x="464025" y="1635700"/>
            <a:ext cx="7738280" cy="4893474"/>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348016" y="274638"/>
            <a:ext cx="8229600" cy="1143000"/>
          </a:xfrm>
        </p:spPr>
        <p:txBody>
          <a:bodyPr/>
          <a:lstStyle/>
          <a:p>
            <a:pPr eaLnBrk="1" hangingPunct="1"/>
            <a:r>
              <a:rPr lang="en-US" sz="4000" dirty="0" smtClean="0"/>
              <a:t>Mont Fleur: Bridging Divides</a:t>
            </a:r>
          </a:p>
        </p:txBody>
      </p:sp>
      <p:sp>
        <p:nvSpPr>
          <p:cNvPr id="45059" name="Rectangle 1027"/>
          <p:cNvSpPr>
            <a:spLocks noGrp="1" noChangeArrowheads="1"/>
          </p:cNvSpPr>
          <p:nvPr>
            <p:ph idx="1"/>
          </p:nvPr>
        </p:nvSpPr>
        <p:spPr>
          <a:xfrm>
            <a:off x="468313" y="1773238"/>
            <a:ext cx="8229600" cy="4525962"/>
          </a:xfrm>
        </p:spPr>
        <p:txBody>
          <a:bodyPr/>
          <a:lstStyle/>
          <a:p>
            <a:pPr eaLnBrk="1" hangingPunct="1">
              <a:spcBef>
                <a:spcPct val="100000"/>
              </a:spcBef>
            </a:pPr>
            <a:r>
              <a:rPr lang="en-US" sz="2800" smtClean="0"/>
              <a:t>The exercise was remarkable for bringing together diverse interests, and for the </a:t>
            </a:r>
            <a:r>
              <a:rPr lang="en-US" sz="2800" b="1" smtClean="0"/>
              <a:t>breadth of understanding</a:t>
            </a:r>
            <a:r>
              <a:rPr lang="en-US" sz="2800" smtClean="0"/>
              <a:t> in many circles.</a:t>
            </a:r>
          </a:p>
          <a:p>
            <a:pPr eaLnBrk="1" hangingPunct="1">
              <a:spcBef>
                <a:spcPct val="100000"/>
              </a:spcBef>
            </a:pPr>
            <a:r>
              <a:rPr lang="en-US" sz="2800" smtClean="0"/>
              <a:t>It became clear that the </a:t>
            </a:r>
            <a:r>
              <a:rPr lang="en-US" sz="2800" b="1" smtClean="0"/>
              <a:t>Flamingo</a:t>
            </a:r>
            <a:r>
              <a:rPr lang="en-US" sz="2800" smtClean="0"/>
              <a:t> was the most feasible and broadly desired approach.</a:t>
            </a:r>
          </a:p>
          <a:p>
            <a:pPr eaLnBrk="1" hangingPunct="1">
              <a:spcBef>
                <a:spcPct val="100000"/>
              </a:spcBef>
            </a:pPr>
            <a:r>
              <a:rPr lang="en-US" sz="2800" smtClean="0"/>
              <a:t>The process resulted in substantive messages, informal networks and </a:t>
            </a:r>
            <a:r>
              <a:rPr lang="en-US" sz="2800" b="1" smtClean="0"/>
              <a:t>changes in thinking</a:t>
            </a:r>
            <a:r>
              <a:rPr lang="en-US" sz="2800" smtClean="0"/>
              <a:t> about the challenges the country faced.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idx="4294967295"/>
          </p:nvPr>
        </p:nvSpPr>
        <p:spPr>
          <a:xfrm>
            <a:off x="0" y="274638"/>
            <a:ext cx="8229600" cy="1143000"/>
          </a:xfrm>
          <a:prstGeom prst="rect">
            <a:avLst/>
          </a:prstGeom>
        </p:spPr>
        <p:txBody>
          <a:bodyPr/>
          <a:lstStyle/>
          <a:p>
            <a:pPr eaLnBrk="1" hangingPunct="1"/>
            <a:r>
              <a:rPr lang="en-US" sz="2400" dirty="0" smtClean="0"/>
              <a:t>The GCC and the World: Scenarios to 2025</a:t>
            </a:r>
          </a:p>
        </p:txBody>
      </p:sp>
      <p:sp>
        <p:nvSpPr>
          <p:cNvPr id="46083" name="Rectangle 1027"/>
          <p:cNvSpPr>
            <a:spLocks noGrp="1" noChangeArrowheads="1"/>
          </p:cNvSpPr>
          <p:nvPr>
            <p:ph type="body" idx="4294967295"/>
          </p:nvPr>
        </p:nvSpPr>
        <p:spPr>
          <a:xfrm>
            <a:off x="730250" y="1674813"/>
            <a:ext cx="8413750" cy="4795837"/>
          </a:xfrm>
        </p:spPr>
        <p:txBody>
          <a:bodyPr/>
          <a:lstStyle/>
          <a:p>
            <a:pPr eaLnBrk="1" hangingPunct="1">
              <a:spcBef>
                <a:spcPct val="35000"/>
              </a:spcBef>
            </a:pPr>
            <a:r>
              <a:rPr lang="en-US" sz="2800" smtClean="0"/>
              <a:t>Developed by the World Economic Forum in 2007</a:t>
            </a:r>
          </a:p>
          <a:p>
            <a:pPr eaLnBrk="1" hangingPunct="1">
              <a:spcBef>
                <a:spcPct val="35000"/>
              </a:spcBef>
            </a:pPr>
            <a:r>
              <a:rPr lang="en-US" sz="2800" smtClean="0"/>
              <a:t>Multi-stakeholders project involving participants from the private, public and non-governmental spheres (over 300)</a:t>
            </a:r>
          </a:p>
          <a:p>
            <a:pPr eaLnBrk="1" hangingPunct="1">
              <a:spcBef>
                <a:spcPct val="35000"/>
              </a:spcBef>
            </a:pPr>
            <a:r>
              <a:rPr lang="en-US" sz="2800" smtClean="0"/>
              <a:t>Rationale: </a:t>
            </a:r>
          </a:p>
          <a:p>
            <a:pPr lvl="1" eaLnBrk="1" hangingPunct="1">
              <a:spcBef>
                <a:spcPct val="0"/>
              </a:spcBef>
            </a:pPr>
            <a:r>
              <a:rPr lang="en-US" sz="2400" smtClean="0"/>
              <a:t>The region will continue to draw the world’s attention not just in terms of energy security, but also due to its fast growing capital markets and innovative cities; </a:t>
            </a:r>
          </a:p>
          <a:p>
            <a:pPr lvl="1" eaLnBrk="1" hangingPunct="1">
              <a:spcBef>
                <a:spcPct val="0"/>
              </a:spcBef>
            </a:pPr>
            <a:r>
              <a:rPr lang="en-US" sz="2400" smtClean="0"/>
              <a:t>The world needs to anticipate what may throw the region off-track and what opportunities exist to help the GCC exceed the expectations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228600" y="5867400"/>
            <a:ext cx="4602163" cy="533400"/>
          </a:xfrm>
          <a:prstGeom prst="rect">
            <a:avLst/>
          </a:prstGeom>
          <a:solidFill>
            <a:srgbClr val="FFFF00"/>
          </a:solidFill>
          <a:ln w="9525">
            <a:solidFill>
              <a:schemeClr val="tx1"/>
            </a:solidFill>
            <a:miter lim="800000"/>
            <a:headEnd/>
            <a:tailEnd/>
          </a:ln>
        </p:spPr>
        <p:txBody>
          <a:bodyPr wrap="none" anchor="ctr"/>
          <a:lstStyle/>
          <a:p>
            <a:pPr algn="ctr"/>
            <a:r>
              <a:rPr lang="en-CA" sz="1400" b="1"/>
              <a:t>1.  What is happening to the environment and Why?</a:t>
            </a:r>
            <a:endParaRPr lang="hu-HU" sz="1400" b="1"/>
          </a:p>
        </p:txBody>
      </p:sp>
      <p:sp>
        <p:nvSpPr>
          <p:cNvPr id="11267" name="AutoShape 3"/>
          <p:cNvSpPr>
            <a:spLocks noChangeArrowheads="1"/>
          </p:cNvSpPr>
          <p:nvPr/>
        </p:nvSpPr>
        <p:spPr bwMode="auto">
          <a:xfrm>
            <a:off x="228600" y="5638800"/>
            <a:ext cx="5273675" cy="228600"/>
          </a:xfrm>
          <a:prstGeom prst="parallelogram">
            <a:avLst>
              <a:gd name="adj" fmla="val 283348"/>
            </a:avLst>
          </a:prstGeom>
          <a:solidFill>
            <a:schemeClr val="accent1"/>
          </a:solidFill>
          <a:ln w="9525">
            <a:solidFill>
              <a:schemeClr val="tx1"/>
            </a:solidFill>
            <a:miter lim="800000"/>
            <a:headEnd/>
            <a:tailEnd/>
          </a:ln>
        </p:spPr>
        <p:txBody>
          <a:bodyPr wrap="none" anchor="ctr"/>
          <a:lstStyle/>
          <a:p>
            <a:endParaRPr lang="en-US"/>
          </a:p>
        </p:txBody>
      </p:sp>
      <p:sp>
        <p:nvSpPr>
          <p:cNvPr id="173060" name="Rectangle 4"/>
          <p:cNvSpPr>
            <a:spLocks noChangeArrowheads="1"/>
          </p:cNvSpPr>
          <p:nvPr/>
        </p:nvSpPr>
        <p:spPr bwMode="auto">
          <a:xfrm>
            <a:off x="863600" y="5105400"/>
            <a:ext cx="4602163" cy="533400"/>
          </a:xfrm>
          <a:prstGeom prst="rect">
            <a:avLst/>
          </a:prstGeom>
          <a:solidFill>
            <a:srgbClr val="FFFF00"/>
          </a:solidFill>
          <a:ln w="9525">
            <a:solidFill>
              <a:schemeClr val="tx1"/>
            </a:solidFill>
            <a:miter lim="800000"/>
            <a:headEnd/>
            <a:tailEnd/>
          </a:ln>
        </p:spPr>
        <p:txBody>
          <a:bodyPr wrap="none" anchor="ctr"/>
          <a:lstStyle/>
          <a:p>
            <a:pPr algn="ctr"/>
            <a:r>
              <a:rPr lang="en-CA" sz="1400" b="1"/>
              <a:t>2.  What are the consequences for the environment </a:t>
            </a:r>
          </a:p>
          <a:p>
            <a:pPr algn="ctr"/>
            <a:r>
              <a:rPr lang="en-CA" sz="1400" b="1"/>
              <a:t>and humanity?</a:t>
            </a:r>
            <a:endParaRPr lang="hu-HU" sz="1400" b="1"/>
          </a:p>
        </p:txBody>
      </p:sp>
      <p:sp>
        <p:nvSpPr>
          <p:cNvPr id="11269" name="AutoShape 5"/>
          <p:cNvSpPr>
            <a:spLocks noChangeArrowheads="1"/>
          </p:cNvSpPr>
          <p:nvPr/>
        </p:nvSpPr>
        <p:spPr bwMode="auto">
          <a:xfrm>
            <a:off x="863600" y="4876800"/>
            <a:ext cx="5273675" cy="228600"/>
          </a:xfrm>
          <a:prstGeom prst="parallelogram">
            <a:avLst>
              <a:gd name="adj" fmla="val 283348"/>
            </a:avLst>
          </a:prstGeom>
          <a:solidFill>
            <a:schemeClr val="accent1"/>
          </a:solidFill>
          <a:ln w="9525">
            <a:solidFill>
              <a:schemeClr val="tx1"/>
            </a:solidFill>
            <a:miter lim="800000"/>
            <a:headEnd/>
            <a:tailEnd/>
          </a:ln>
        </p:spPr>
        <p:txBody>
          <a:bodyPr wrap="none" anchor="ctr"/>
          <a:lstStyle/>
          <a:p>
            <a:endParaRPr lang="en-US"/>
          </a:p>
        </p:txBody>
      </p:sp>
      <p:sp>
        <p:nvSpPr>
          <p:cNvPr id="173062" name="Rectangle 6"/>
          <p:cNvSpPr>
            <a:spLocks noChangeArrowheads="1"/>
          </p:cNvSpPr>
          <p:nvPr/>
        </p:nvSpPr>
        <p:spPr bwMode="auto">
          <a:xfrm>
            <a:off x="1519238" y="4343400"/>
            <a:ext cx="4602162" cy="533400"/>
          </a:xfrm>
          <a:prstGeom prst="rect">
            <a:avLst/>
          </a:prstGeom>
          <a:solidFill>
            <a:srgbClr val="FF9900"/>
          </a:solidFill>
          <a:ln w="9525">
            <a:solidFill>
              <a:schemeClr val="tx1"/>
            </a:solidFill>
            <a:miter lim="800000"/>
            <a:headEnd/>
            <a:tailEnd/>
          </a:ln>
        </p:spPr>
        <p:txBody>
          <a:bodyPr wrap="none" anchor="ctr"/>
          <a:lstStyle/>
          <a:p>
            <a:pPr algn="ctr"/>
            <a:r>
              <a:rPr lang="en-CA" sz="1400" b="1"/>
              <a:t>3.  What is being done and how is it effective?</a:t>
            </a:r>
            <a:endParaRPr lang="hu-HU" sz="1400" b="1"/>
          </a:p>
        </p:txBody>
      </p:sp>
      <p:sp>
        <p:nvSpPr>
          <p:cNvPr id="11271" name="AutoShape 7"/>
          <p:cNvSpPr>
            <a:spLocks noChangeArrowheads="1"/>
          </p:cNvSpPr>
          <p:nvPr/>
        </p:nvSpPr>
        <p:spPr bwMode="auto">
          <a:xfrm>
            <a:off x="1519238" y="4114800"/>
            <a:ext cx="5273675" cy="228600"/>
          </a:xfrm>
          <a:prstGeom prst="parallelogram">
            <a:avLst>
              <a:gd name="adj" fmla="val 283348"/>
            </a:avLst>
          </a:prstGeom>
          <a:solidFill>
            <a:schemeClr val="accent1"/>
          </a:solidFill>
          <a:ln w="9525">
            <a:solidFill>
              <a:schemeClr val="tx1"/>
            </a:solidFill>
            <a:miter lim="800000"/>
            <a:headEnd/>
            <a:tailEnd/>
          </a:ln>
        </p:spPr>
        <p:txBody>
          <a:bodyPr wrap="none" anchor="ctr"/>
          <a:lstStyle/>
          <a:p>
            <a:endParaRPr lang="en-US"/>
          </a:p>
        </p:txBody>
      </p:sp>
      <p:sp>
        <p:nvSpPr>
          <p:cNvPr id="173064" name="Rectangle 8"/>
          <p:cNvSpPr>
            <a:spLocks noChangeArrowheads="1"/>
          </p:cNvSpPr>
          <p:nvPr/>
        </p:nvSpPr>
        <p:spPr bwMode="auto">
          <a:xfrm>
            <a:off x="2159000" y="3581400"/>
            <a:ext cx="4602163" cy="533400"/>
          </a:xfrm>
          <a:prstGeom prst="rect">
            <a:avLst/>
          </a:prstGeom>
          <a:solidFill>
            <a:srgbClr val="FF3300"/>
          </a:solidFill>
          <a:ln w="9525">
            <a:solidFill>
              <a:schemeClr val="tx1"/>
            </a:solidFill>
            <a:miter lim="800000"/>
            <a:headEnd/>
            <a:tailEnd/>
          </a:ln>
        </p:spPr>
        <p:txBody>
          <a:bodyPr wrap="none" anchor="ctr"/>
          <a:lstStyle/>
          <a:p>
            <a:pPr algn="ctr"/>
            <a:r>
              <a:rPr lang="en-CA" sz="1400" b="1">
                <a:solidFill>
                  <a:schemeClr val="bg1"/>
                </a:solidFill>
              </a:rPr>
              <a:t>4.  Where are we heading?</a:t>
            </a:r>
            <a:endParaRPr lang="hu-HU" sz="1400" b="1">
              <a:solidFill>
                <a:schemeClr val="bg1"/>
              </a:solidFill>
            </a:endParaRPr>
          </a:p>
        </p:txBody>
      </p:sp>
      <p:sp>
        <p:nvSpPr>
          <p:cNvPr id="11273" name="AutoShape 9"/>
          <p:cNvSpPr>
            <a:spLocks noChangeArrowheads="1"/>
          </p:cNvSpPr>
          <p:nvPr/>
        </p:nvSpPr>
        <p:spPr bwMode="auto">
          <a:xfrm>
            <a:off x="2163763" y="3352800"/>
            <a:ext cx="5273675" cy="228600"/>
          </a:xfrm>
          <a:prstGeom prst="parallelogram">
            <a:avLst>
              <a:gd name="adj" fmla="val 283348"/>
            </a:avLst>
          </a:prstGeom>
          <a:solidFill>
            <a:schemeClr val="accent1"/>
          </a:solidFill>
          <a:ln w="9525">
            <a:solidFill>
              <a:schemeClr val="tx1"/>
            </a:solidFill>
            <a:miter lim="800000"/>
            <a:headEnd/>
            <a:tailEnd/>
          </a:ln>
        </p:spPr>
        <p:txBody>
          <a:bodyPr wrap="none" anchor="ctr"/>
          <a:lstStyle/>
          <a:p>
            <a:endParaRPr lang="en-US"/>
          </a:p>
        </p:txBody>
      </p:sp>
      <p:sp>
        <p:nvSpPr>
          <p:cNvPr id="173066" name="Rectangle 10"/>
          <p:cNvSpPr>
            <a:spLocks noChangeArrowheads="1"/>
          </p:cNvSpPr>
          <p:nvPr/>
        </p:nvSpPr>
        <p:spPr bwMode="auto">
          <a:xfrm>
            <a:off x="2828925" y="2819400"/>
            <a:ext cx="4602163" cy="533400"/>
          </a:xfrm>
          <a:prstGeom prst="rect">
            <a:avLst/>
          </a:prstGeom>
          <a:solidFill>
            <a:srgbClr val="FF3300"/>
          </a:solidFill>
          <a:ln w="9525">
            <a:solidFill>
              <a:schemeClr val="tx1"/>
            </a:solidFill>
            <a:miter lim="800000"/>
            <a:headEnd/>
            <a:tailEnd/>
          </a:ln>
        </p:spPr>
        <p:txBody>
          <a:bodyPr wrap="none" anchor="ctr"/>
          <a:lstStyle/>
          <a:p>
            <a:pPr algn="ctr"/>
            <a:r>
              <a:rPr lang="en-CA" sz="1400" b="1">
                <a:solidFill>
                  <a:schemeClr val="bg1"/>
                </a:solidFill>
              </a:rPr>
              <a:t>5.  What actions could be taken for a more </a:t>
            </a:r>
          </a:p>
          <a:p>
            <a:pPr algn="ctr"/>
            <a:r>
              <a:rPr lang="en-CA" sz="1400" b="1">
                <a:solidFill>
                  <a:schemeClr val="bg1"/>
                </a:solidFill>
              </a:rPr>
              <a:t>sustainable future?</a:t>
            </a:r>
            <a:endParaRPr lang="hu-HU" sz="1400" b="1">
              <a:solidFill>
                <a:schemeClr val="bg1"/>
              </a:solidFill>
            </a:endParaRPr>
          </a:p>
        </p:txBody>
      </p:sp>
      <p:sp>
        <p:nvSpPr>
          <p:cNvPr id="11275" name="AutoShape 11"/>
          <p:cNvSpPr>
            <a:spLocks noChangeArrowheads="1"/>
          </p:cNvSpPr>
          <p:nvPr/>
        </p:nvSpPr>
        <p:spPr bwMode="auto">
          <a:xfrm>
            <a:off x="2828925" y="2590800"/>
            <a:ext cx="5273675" cy="228600"/>
          </a:xfrm>
          <a:prstGeom prst="parallelogram">
            <a:avLst>
              <a:gd name="adj" fmla="val 283348"/>
            </a:avLst>
          </a:prstGeom>
          <a:solidFill>
            <a:schemeClr val="accent1"/>
          </a:solidFill>
          <a:ln w="9525">
            <a:solidFill>
              <a:schemeClr val="tx1"/>
            </a:solidFill>
            <a:miter lim="800000"/>
            <a:headEnd/>
            <a:tailEnd/>
          </a:ln>
        </p:spPr>
        <p:txBody>
          <a:bodyPr wrap="none" anchor="ctr"/>
          <a:lstStyle/>
          <a:p>
            <a:endParaRPr lang="en-US"/>
          </a:p>
        </p:txBody>
      </p:sp>
      <p:sp>
        <p:nvSpPr>
          <p:cNvPr id="173068" name="Rectangle 12"/>
          <p:cNvSpPr>
            <a:spLocks noChangeArrowheads="1"/>
          </p:cNvSpPr>
          <p:nvPr/>
        </p:nvSpPr>
        <p:spPr bwMode="auto">
          <a:xfrm>
            <a:off x="5943600" y="5943600"/>
            <a:ext cx="2133600" cy="914400"/>
          </a:xfrm>
          <a:prstGeom prst="rect">
            <a:avLst/>
          </a:prstGeom>
          <a:noFill/>
          <a:ln w="9525">
            <a:noFill/>
            <a:miter lim="800000"/>
            <a:headEnd/>
            <a:tailEnd/>
          </a:ln>
          <a:effectLst/>
        </p:spPr>
        <p:txBody>
          <a:bodyPr anchor="ctr"/>
          <a:lstStyle/>
          <a:p>
            <a:pPr algn="ctr" eaLnBrk="0" hangingPunct="0">
              <a:defRPr/>
            </a:pPr>
            <a:r>
              <a:rPr lang="en-US" sz="2400">
                <a:solidFill>
                  <a:srgbClr val="FFFF00"/>
                </a:solidFill>
                <a:effectLst>
                  <a:outerShdw blurRad="38100" dist="38100" dir="2700000" algn="tl">
                    <a:srgbClr val="C0C0C0"/>
                  </a:outerShdw>
                </a:effectLst>
              </a:rPr>
              <a:t>Traditional SOE</a:t>
            </a:r>
          </a:p>
        </p:txBody>
      </p:sp>
      <p:sp>
        <p:nvSpPr>
          <p:cNvPr id="173069" name="AutoShape 13"/>
          <p:cNvSpPr>
            <a:spLocks noChangeArrowheads="1"/>
          </p:cNvSpPr>
          <p:nvPr/>
        </p:nvSpPr>
        <p:spPr bwMode="auto">
          <a:xfrm rot="-9271896">
            <a:off x="5565775" y="5467350"/>
            <a:ext cx="762000" cy="304800"/>
          </a:xfrm>
          <a:prstGeom prst="rightArrow">
            <a:avLst>
              <a:gd name="adj1" fmla="val 50000"/>
              <a:gd name="adj2" fmla="val 62500"/>
            </a:avLst>
          </a:prstGeom>
          <a:solidFill>
            <a:srgbClr val="FFFF00"/>
          </a:solidFill>
          <a:ln w="9525">
            <a:solidFill>
              <a:schemeClr val="tx1"/>
            </a:solidFill>
            <a:miter lim="800000"/>
            <a:headEnd/>
            <a:tailEnd/>
          </a:ln>
        </p:spPr>
        <p:txBody>
          <a:bodyPr wrap="none" anchor="ctr"/>
          <a:lstStyle/>
          <a:p>
            <a:endParaRPr lang="en-US"/>
          </a:p>
        </p:txBody>
      </p:sp>
      <p:sp>
        <p:nvSpPr>
          <p:cNvPr id="173070" name="AutoShape 14"/>
          <p:cNvSpPr>
            <a:spLocks noChangeArrowheads="1"/>
          </p:cNvSpPr>
          <p:nvPr/>
        </p:nvSpPr>
        <p:spPr bwMode="auto">
          <a:xfrm rot="-10262908">
            <a:off x="6248400" y="4495800"/>
            <a:ext cx="766763" cy="312738"/>
          </a:xfrm>
          <a:prstGeom prst="rightArrow">
            <a:avLst>
              <a:gd name="adj1" fmla="val 50000"/>
              <a:gd name="adj2" fmla="val 61294"/>
            </a:avLst>
          </a:prstGeom>
          <a:solidFill>
            <a:srgbClr val="FF9900"/>
          </a:solidFill>
          <a:ln w="9525">
            <a:solidFill>
              <a:schemeClr val="tx1"/>
            </a:solidFill>
            <a:miter lim="800000"/>
            <a:headEnd/>
            <a:tailEnd/>
          </a:ln>
        </p:spPr>
        <p:txBody>
          <a:bodyPr wrap="none" anchor="ctr"/>
          <a:lstStyle/>
          <a:p>
            <a:endParaRPr lang="en-US"/>
          </a:p>
        </p:txBody>
      </p:sp>
      <p:sp>
        <p:nvSpPr>
          <p:cNvPr id="173071" name="Rectangle 15"/>
          <p:cNvSpPr>
            <a:spLocks noChangeArrowheads="1"/>
          </p:cNvSpPr>
          <p:nvPr/>
        </p:nvSpPr>
        <p:spPr bwMode="auto">
          <a:xfrm>
            <a:off x="6172200" y="4495800"/>
            <a:ext cx="3048000" cy="1219200"/>
          </a:xfrm>
          <a:prstGeom prst="rect">
            <a:avLst/>
          </a:prstGeom>
          <a:noFill/>
          <a:ln w="9525">
            <a:noFill/>
            <a:miter lim="800000"/>
            <a:headEnd/>
            <a:tailEnd/>
          </a:ln>
          <a:effectLst/>
        </p:spPr>
        <p:txBody>
          <a:bodyPr anchor="ctr"/>
          <a:lstStyle/>
          <a:p>
            <a:pPr algn="ctr" eaLnBrk="0" hangingPunct="0">
              <a:defRPr/>
            </a:pPr>
            <a:r>
              <a:rPr lang="en-US" sz="2000">
                <a:solidFill>
                  <a:srgbClr val="FFCC00"/>
                </a:solidFill>
                <a:effectLst>
                  <a:outerShdw blurRad="38100" dist="38100" dir="2700000" algn="tl">
                    <a:srgbClr val="C0C0C0"/>
                  </a:outerShdw>
                </a:effectLst>
              </a:rPr>
              <a:t>Integrated Policy Analysis &amp; Assessment</a:t>
            </a:r>
          </a:p>
        </p:txBody>
      </p:sp>
      <p:sp>
        <p:nvSpPr>
          <p:cNvPr id="173072" name="AutoShape 16"/>
          <p:cNvSpPr>
            <a:spLocks noChangeArrowheads="1"/>
          </p:cNvSpPr>
          <p:nvPr/>
        </p:nvSpPr>
        <p:spPr bwMode="auto">
          <a:xfrm rot="-10035915">
            <a:off x="5253038" y="6010275"/>
            <a:ext cx="766762" cy="304800"/>
          </a:xfrm>
          <a:prstGeom prst="rightArrow">
            <a:avLst>
              <a:gd name="adj1" fmla="val 50000"/>
              <a:gd name="adj2" fmla="val 62891"/>
            </a:avLst>
          </a:prstGeom>
          <a:solidFill>
            <a:srgbClr val="FFFF00"/>
          </a:solidFill>
          <a:ln w="9525">
            <a:solidFill>
              <a:schemeClr val="tx1"/>
            </a:solidFill>
            <a:miter lim="800000"/>
            <a:headEnd/>
            <a:tailEnd/>
          </a:ln>
        </p:spPr>
        <p:txBody>
          <a:bodyPr wrap="none" anchor="ctr"/>
          <a:lstStyle/>
          <a:p>
            <a:endParaRPr lang="en-US"/>
          </a:p>
        </p:txBody>
      </p:sp>
      <p:sp>
        <p:nvSpPr>
          <p:cNvPr id="173073" name="AutoShape 17"/>
          <p:cNvSpPr>
            <a:spLocks noChangeArrowheads="1"/>
          </p:cNvSpPr>
          <p:nvPr/>
        </p:nvSpPr>
        <p:spPr bwMode="auto">
          <a:xfrm rot="1277878">
            <a:off x="1752600" y="2667000"/>
            <a:ext cx="762000" cy="304800"/>
          </a:xfrm>
          <a:prstGeom prst="rightArrow">
            <a:avLst>
              <a:gd name="adj1" fmla="val 50000"/>
              <a:gd name="adj2" fmla="val 62500"/>
            </a:avLst>
          </a:prstGeom>
          <a:solidFill>
            <a:srgbClr val="FF3300"/>
          </a:solidFill>
          <a:ln w="9525">
            <a:solidFill>
              <a:schemeClr val="tx1"/>
            </a:solidFill>
            <a:miter lim="800000"/>
            <a:headEnd/>
            <a:tailEnd/>
          </a:ln>
        </p:spPr>
        <p:txBody>
          <a:bodyPr wrap="none" anchor="ctr"/>
          <a:lstStyle/>
          <a:p>
            <a:endParaRPr lang="en-US"/>
          </a:p>
        </p:txBody>
      </p:sp>
      <p:sp>
        <p:nvSpPr>
          <p:cNvPr id="173074" name="AutoShape 18"/>
          <p:cNvSpPr>
            <a:spLocks noChangeArrowheads="1"/>
          </p:cNvSpPr>
          <p:nvPr/>
        </p:nvSpPr>
        <p:spPr bwMode="auto">
          <a:xfrm rot="2171836">
            <a:off x="1371600" y="3200400"/>
            <a:ext cx="762000" cy="304800"/>
          </a:xfrm>
          <a:prstGeom prst="rightArrow">
            <a:avLst>
              <a:gd name="adj1" fmla="val 50000"/>
              <a:gd name="adj2" fmla="val 62500"/>
            </a:avLst>
          </a:prstGeom>
          <a:solidFill>
            <a:srgbClr val="FF3300"/>
          </a:solidFill>
          <a:ln w="9525">
            <a:solidFill>
              <a:schemeClr val="tx1"/>
            </a:solidFill>
            <a:miter lim="800000"/>
            <a:headEnd/>
            <a:tailEnd/>
          </a:ln>
        </p:spPr>
        <p:txBody>
          <a:bodyPr wrap="none" anchor="ctr"/>
          <a:lstStyle/>
          <a:p>
            <a:endParaRPr lang="en-US"/>
          </a:p>
        </p:txBody>
      </p:sp>
      <p:sp>
        <p:nvSpPr>
          <p:cNvPr id="173075" name="Rectangle 19"/>
          <p:cNvSpPr>
            <a:spLocks noChangeArrowheads="1"/>
          </p:cNvSpPr>
          <p:nvPr/>
        </p:nvSpPr>
        <p:spPr bwMode="auto">
          <a:xfrm>
            <a:off x="-22225" y="1905000"/>
            <a:ext cx="2362200" cy="1219200"/>
          </a:xfrm>
          <a:prstGeom prst="rect">
            <a:avLst/>
          </a:prstGeom>
          <a:noFill/>
          <a:ln w="9525">
            <a:noFill/>
            <a:miter lim="800000"/>
            <a:headEnd/>
            <a:tailEnd/>
          </a:ln>
          <a:effectLst/>
        </p:spPr>
        <p:txBody>
          <a:bodyPr anchor="ctr"/>
          <a:lstStyle/>
          <a:p>
            <a:pPr algn="ctr" eaLnBrk="0" hangingPunct="0">
              <a:defRPr/>
            </a:pPr>
            <a:r>
              <a:rPr lang="en-US" sz="2000">
                <a:solidFill>
                  <a:srgbClr val="FF3300"/>
                </a:solidFill>
                <a:effectLst>
                  <a:outerShdw blurRad="38100" dist="38100" dir="2700000" algn="tl">
                    <a:srgbClr val="C0C0C0"/>
                  </a:outerShdw>
                </a:effectLst>
              </a:rPr>
              <a:t>Scenario Analysis (Outlook)</a:t>
            </a:r>
          </a:p>
        </p:txBody>
      </p:sp>
      <p:sp>
        <p:nvSpPr>
          <p:cNvPr id="11284" name="Rectangle 20"/>
          <p:cNvSpPr>
            <a:spLocks noChangeArrowheads="1"/>
          </p:cNvSpPr>
          <p:nvPr/>
        </p:nvSpPr>
        <p:spPr bwMode="auto">
          <a:xfrm>
            <a:off x="436563" y="1257300"/>
            <a:ext cx="8089900" cy="457200"/>
          </a:xfrm>
          <a:prstGeom prst="rect">
            <a:avLst/>
          </a:prstGeom>
          <a:noFill/>
          <a:ln w="9525">
            <a:noFill/>
            <a:miter lim="800000"/>
            <a:headEnd/>
            <a:tailEnd/>
          </a:ln>
        </p:spPr>
        <p:txBody>
          <a:bodyPr>
            <a:spAutoFit/>
          </a:bodyPr>
          <a:lstStyle/>
          <a:p>
            <a:pPr algn="ctr">
              <a:spcBef>
                <a:spcPct val="20000"/>
              </a:spcBef>
              <a:buClr>
                <a:schemeClr val="bg2"/>
              </a:buClr>
              <a:buSzPct val="75000"/>
              <a:buFont typeface="Wingdings" pitchFamily="2" charset="2"/>
              <a:buNone/>
            </a:pPr>
            <a:r>
              <a:rPr lang="en-GB" sz="2400" b="1"/>
              <a:t>IEA vs. Traditional SOE (Refer to Module 5)</a:t>
            </a:r>
          </a:p>
        </p:txBody>
      </p:sp>
      <p:sp>
        <p:nvSpPr>
          <p:cNvPr id="11285" name="Rectangle 21"/>
          <p:cNvSpPr>
            <a:spLocks noChangeArrowheads="1"/>
          </p:cNvSpPr>
          <p:nvPr/>
        </p:nvSpPr>
        <p:spPr bwMode="auto">
          <a:xfrm>
            <a:off x="1772764" y="312738"/>
            <a:ext cx="5006499" cy="646331"/>
          </a:xfrm>
          <a:prstGeom prst="rect">
            <a:avLst/>
          </a:prstGeom>
          <a:noFill/>
          <a:ln w="9525">
            <a:noFill/>
            <a:miter lim="800000"/>
            <a:headEnd/>
            <a:tailEnd/>
          </a:ln>
        </p:spPr>
        <p:txBody>
          <a:bodyPr wrap="none">
            <a:spAutoFit/>
          </a:bodyPr>
          <a:lstStyle/>
          <a:p>
            <a:pPr algn="ctr">
              <a:spcBef>
                <a:spcPct val="20000"/>
              </a:spcBef>
              <a:buClr>
                <a:schemeClr val="bg2"/>
              </a:buClr>
              <a:buSzPct val="75000"/>
              <a:buFont typeface="Wingdings" pitchFamily="2" charset="2"/>
              <a:buNone/>
            </a:pPr>
            <a:r>
              <a:rPr lang="en-GB" sz="3600" dirty="0">
                <a:solidFill>
                  <a:schemeClr val="tx2"/>
                </a:solidFill>
              </a:rPr>
              <a:t>Why Future Scenarios?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306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060">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3069"/>
                                        </p:tgtEl>
                                        <p:attrNameLst>
                                          <p:attrName>style.visibility</p:attrName>
                                        </p:attrNameLst>
                                      </p:cBhvr>
                                      <p:to>
                                        <p:strVal val="visible"/>
                                      </p:to>
                                    </p:set>
                                    <p:anim calcmode="lin" valueType="num">
                                      <p:cBhvr additive="base">
                                        <p:cTn id="17" dur="500" fill="hold"/>
                                        <p:tgtEl>
                                          <p:spTgt spid="173069"/>
                                        </p:tgtEl>
                                        <p:attrNameLst>
                                          <p:attrName>ppt_x</p:attrName>
                                        </p:attrNameLst>
                                      </p:cBhvr>
                                      <p:tavLst>
                                        <p:tav tm="0">
                                          <p:val>
                                            <p:strVal val="#ppt_x"/>
                                          </p:val>
                                        </p:tav>
                                        <p:tav tm="100000">
                                          <p:val>
                                            <p:strVal val="#ppt_x"/>
                                          </p:val>
                                        </p:tav>
                                      </p:tavLst>
                                    </p:anim>
                                    <p:anim calcmode="lin" valueType="num">
                                      <p:cBhvr additive="base">
                                        <p:cTn id="18" dur="500" fill="hold"/>
                                        <p:tgtEl>
                                          <p:spTgt spid="17306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3072"/>
                                        </p:tgtEl>
                                        <p:attrNameLst>
                                          <p:attrName>style.visibility</p:attrName>
                                        </p:attrNameLst>
                                      </p:cBhvr>
                                      <p:to>
                                        <p:strVal val="visible"/>
                                      </p:to>
                                    </p:set>
                                    <p:anim calcmode="lin" valueType="num">
                                      <p:cBhvr additive="base">
                                        <p:cTn id="21" dur="500" fill="hold"/>
                                        <p:tgtEl>
                                          <p:spTgt spid="173072"/>
                                        </p:tgtEl>
                                        <p:attrNameLst>
                                          <p:attrName>ppt_x</p:attrName>
                                        </p:attrNameLst>
                                      </p:cBhvr>
                                      <p:tavLst>
                                        <p:tav tm="0">
                                          <p:val>
                                            <p:strVal val="#ppt_x"/>
                                          </p:val>
                                        </p:tav>
                                        <p:tav tm="100000">
                                          <p:val>
                                            <p:strVal val="#ppt_x"/>
                                          </p:val>
                                        </p:tav>
                                      </p:tavLst>
                                    </p:anim>
                                    <p:anim calcmode="lin" valueType="num">
                                      <p:cBhvr additive="base">
                                        <p:cTn id="22" dur="500" fill="hold"/>
                                        <p:tgtEl>
                                          <p:spTgt spid="17307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3068"/>
                                        </p:tgtEl>
                                        <p:attrNameLst>
                                          <p:attrName>style.visibility</p:attrName>
                                        </p:attrNameLst>
                                      </p:cBhvr>
                                      <p:to>
                                        <p:strVal val="visible"/>
                                      </p:to>
                                    </p:set>
                                    <p:anim calcmode="lin" valueType="num">
                                      <p:cBhvr additive="base">
                                        <p:cTn id="25" dur="500" fill="hold"/>
                                        <p:tgtEl>
                                          <p:spTgt spid="173068"/>
                                        </p:tgtEl>
                                        <p:attrNameLst>
                                          <p:attrName>ppt_x</p:attrName>
                                        </p:attrNameLst>
                                      </p:cBhvr>
                                      <p:tavLst>
                                        <p:tav tm="0">
                                          <p:val>
                                            <p:strVal val="#ppt_x"/>
                                          </p:val>
                                        </p:tav>
                                        <p:tav tm="100000">
                                          <p:val>
                                            <p:strVal val="#ppt_x"/>
                                          </p:val>
                                        </p:tav>
                                      </p:tavLst>
                                    </p:anim>
                                    <p:anim calcmode="lin" valueType="num">
                                      <p:cBhvr additive="base">
                                        <p:cTn id="26" dur="500" fill="hold"/>
                                        <p:tgtEl>
                                          <p:spTgt spid="17306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306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3070"/>
                                        </p:tgtEl>
                                        <p:attrNameLst>
                                          <p:attrName>style.visibility</p:attrName>
                                        </p:attrNameLst>
                                      </p:cBhvr>
                                      <p:to>
                                        <p:strVal val="visible"/>
                                      </p:to>
                                    </p:set>
                                    <p:anim calcmode="lin" valueType="num">
                                      <p:cBhvr additive="base">
                                        <p:cTn id="35" dur="500" fill="hold"/>
                                        <p:tgtEl>
                                          <p:spTgt spid="173070"/>
                                        </p:tgtEl>
                                        <p:attrNameLst>
                                          <p:attrName>ppt_x</p:attrName>
                                        </p:attrNameLst>
                                      </p:cBhvr>
                                      <p:tavLst>
                                        <p:tav tm="0">
                                          <p:val>
                                            <p:strVal val="#ppt_x"/>
                                          </p:val>
                                        </p:tav>
                                        <p:tav tm="100000">
                                          <p:val>
                                            <p:strVal val="#ppt_x"/>
                                          </p:val>
                                        </p:tav>
                                      </p:tavLst>
                                    </p:anim>
                                    <p:anim calcmode="lin" valueType="num">
                                      <p:cBhvr additive="base">
                                        <p:cTn id="36" dur="500" fill="hold"/>
                                        <p:tgtEl>
                                          <p:spTgt spid="17307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071"/>
                                        </p:tgtEl>
                                        <p:attrNameLst>
                                          <p:attrName>style.visibility</p:attrName>
                                        </p:attrNameLst>
                                      </p:cBhvr>
                                      <p:to>
                                        <p:strVal val="visible"/>
                                      </p:to>
                                    </p:set>
                                    <p:anim calcmode="lin" valueType="num">
                                      <p:cBhvr additive="base">
                                        <p:cTn id="39" dur="500" fill="hold"/>
                                        <p:tgtEl>
                                          <p:spTgt spid="173071"/>
                                        </p:tgtEl>
                                        <p:attrNameLst>
                                          <p:attrName>ppt_x</p:attrName>
                                        </p:attrNameLst>
                                      </p:cBhvr>
                                      <p:tavLst>
                                        <p:tav tm="0">
                                          <p:val>
                                            <p:strVal val="#ppt_x"/>
                                          </p:val>
                                        </p:tav>
                                        <p:tav tm="100000">
                                          <p:val>
                                            <p:strVal val="#ppt_x"/>
                                          </p:val>
                                        </p:tav>
                                      </p:tavLst>
                                    </p:anim>
                                    <p:anim calcmode="lin" valueType="num">
                                      <p:cBhvr additive="base">
                                        <p:cTn id="40" dur="500" fill="hold"/>
                                        <p:tgtEl>
                                          <p:spTgt spid="17307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73064">
                                            <p:txEl>
                                              <p:pRg st="0" end="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73066">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3066">
                                            <p:txEl>
                                              <p:pRg st="1" end="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3074"/>
                                        </p:tgtEl>
                                        <p:attrNameLst>
                                          <p:attrName>style.visibility</p:attrName>
                                        </p:attrNameLst>
                                      </p:cBhvr>
                                      <p:to>
                                        <p:strVal val="visible"/>
                                      </p:to>
                                    </p:set>
                                    <p:anim calcmode="lin" valueType="num">
                                      <p:cBhvr additive="base">
                                        <p:cTn id="55" dur="500" fill="hold"/>
                                        <p:tgtEl>
                                          <p:spTgt spid="173074"/>
                                        </p:tgtEl>
                                        <p:attrNameLst>
                                          <p:attrName>ppt_x</p:attrName>
                                        </p:attrNameLst>
                                      </p:cBhvr>
                                      <p:tavLst>
                                        <p:tav tm="0">
                                          <p:val>
                                            <p:strVal val="#ppt_x"/>
                                          </p:val>
                                        </p:tav>
                                        <p:tav tm="100000">
                                          <p:val>
                                            <p:strVal val="#ppt_x"/>
                                          </p:val>
                                        </p:tav>
                                      </p:tavLst>
                                    </p:anim>
                                    <p:anim calcmode="lin" valueType="num">
                                      <p:cBhvr additive="base">
                                        <p:cTn id="56" dur="500" fill="hold"/>
                                        <p:tgtEl>
                                          <p:spTgt spid="17307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073"/>
                                        </p:tgtEl>
                                        <p:attrNameLst>
                                          <p:attrName>style.visibility</p:attrName>
                                        </p:attrNameLst>
                                      </p:cBhvr>
                                      <p:to>
                                        <p:strVal val="visible"/>
                                      </p:to>
                                    </p:set>
                                    <p:anim calcmode="lin" valueType="num">
                                      <p:cBhvr additive="base">
                                        <p:cTn id="59" dur="500" fill="hold"/>
                                        <p:tgtEl>
                                          <p:spTgt spid="173073"/>
                                        </p:tgtEl>
                                        <p:attrNameLst>
                                          <p:attrName>ppt_x</p:attrName>
                                        </p:attrNameLst>
                                      </p:cBhvr>
                                      <p:tavLst>
                                        <p:tav tm="0">
                                          <p:val>
                                            <p:strVal val="#ppt_x"/>
                                          </p:val>
                                        </p:tav>
                                        <p:tav tm="100000">
                                          <p:val>
                                            <p:strVal val="#ppt_x"/>
                                          </p:val>
                                        </p:tav>
                                      </p:tavLst>
                                    </p:anim>
                                    <p:anim calcmode="lin" valueType="num">
                                      <p:cBhvr additive="base">
                                        <p:cTn id="60" dur="500" fill="hold"/>
                                        <p:tgtEl>
                                          <p:spTgt spid="1730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3075"/>
                                        </p:tgtEl>
                                        <p:attrNameLst>
                                          <p:attrName>style.visibility</p:attrName>
                                        </p:attrNameLst>
                                      </p:cBhvr>
                                      <p:to>
                                        <p:strVal val="visible"/>
                                      </p:to>
                                    </p:set>
                                    <p:anim calcmode="lin" valueType="num">
                                      <p:cBhvr additive="base">
                                        <p:cTn id="63" dur="500" fill="hold"/>
                                        <p:tgtEl>
                                          <p:spTgt spid="173075"/>
                                        </p:tgtEl>
                                        <p:attrNameLst>
                                          <p:attrName>ppt_x</p:attrName>
                                        </p:attrNameLst>
                                      </p:cBhvr>
                                      <p:tavLst>
                                        <p:tav tm="0">
                                          <p:val>
                                            <p:strVal val="#ppt_x"/>
                                          </p:val>
                                        </p:tav>
                                        <p:tav tm="100000">
                                          <p:val>
                                            <p:strVal val="#ppt_x"/>
                                          </p:val>
                                        </p:tav>
                                      </p:tavLst>
                                    </p:anim>
                                    <p:anim calcmode="lin" valueType="num">
                                      <p:cBhvr additive="base">
                                        <p:cTn id="64" dur="500" fill="hold"/>
                                        <p:tgtEl>
                                          <p:spTgt spid="17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8" grpId="0"/>
      <p:bldP spid="173069" grpId="0" animBg="1"/>
      <p:bldP spid="173070" grpId="0" animBg="1"/>
      <p:bldP spid="173071" grpId="0"/>
      <p:bldP spid="173072" grpId="0" animBg="1"/>
      <p:bldP spid="173073" grpId="0" animBg="1"/>
      <p:bldP spid="173074" grpId="0" animBg="1"/>
      <p:bldP spid="1730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27"/>
          <p:cNvSpPr>
            <a:spLocks noGrp="1" noChangeArrowheads="1"/>
          </p:cNvSpPr>
          <p:nvPr>
            <p:ph type="body" idx="4294967295"/>
          </p:nvPr>
        </p:nvSpPr>
        <p:spPr>
          <a:xfrm>
            <a:off x="730250" y="1674813"/>
            <a:ext cx="8413750" cy="4795837"/>
          </a:xfrm>
        </p:spPr>
        <p:txBody>
          <a:bodyPr/>
          <a:lstStyle/>
          <a:p>
            <a:pPr eaLnBrk="1" hangingPunct="1">
              <a:spcBef>
                <a:spcPct val="35000"/>
              </a:spcBef>
            </a:pPr>
            <a:r>
              <a:rPr lang="en-US" smtClean="0"/>
              <a:t>Two key questions concerning GCC future</a:t>
            </a:r>
          </a:p>
          <a:p>
            <a:pPr lvl="1" eaLnBrk="1" hangingPunct="1">
              <a:spcBef>
                <a:spcPct val="35000"/>
              </a:spcBef>
            </a:pPr>
            <a:r>
              <a:rPr lang="en-US" smtClean="0"/>
              <a:t>Will leaders in the GCC countries be able to successfully implement the necessary and relevant economic and political reforms and enforce the rule of law, both in public and in private governance?</a:t>
            </a:r>
          </a:p>
          <a:p>
            <a:pPr lvl="1" eaLnBrk="1" hangingPunct="1">
              <a:spcBef>
                <a:spcPct val="35000"/>
              </a:spcBef>
            </a:pPr>
            <a:r>
              <a:rPr lang="en-US" smtClean="0"/>
              <a:t>Will the GCC countries be able to maintain internal order and stability, in particular vis-à-vis a complex and uncertain regional situation?</a:t>
            </a:r>
          </a:p>
        </p:txBody>
      </p:sp>
      <p:sp>
        <p:nvSpPr>
          <p:cNvPr id="4" name="Rectangle 1026"/>
          <p:cNvSpPr txBox="1">
            <a:spLocks noChangeArrowheads="1"/>
          </p:cNvSpPr>
          <p:nvPr/>
        </p:nvSpPr>
        <p:spPr>
          <a:xfrm>
            <a:off x="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chemeClr val="tx2"/>
                </a:solidFill>
                <a:effectLst/>
                <a:uLnTx/>
                <a:uFillTx/>
                <a:latin typeface="+mj-lt"/>
                <a:ea typeface="+mj-ea"/>
                <a:cs typeface="+mj-cs"/>
              </a:rPr>
              <a:t>The GCC and the World: Scenarios to 2025</a:t>
            </a:r>
            <a:endParaRPr kumimoji="0" lang="en-US" sz="2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7"/>
          <p:cNvSpPr>
            <a:spLocks noGrp="1" noChangeArrowheads="1"/>
          </p:cNvSpPr>
          <p:nvPr>
            <p:ph type="body" idx="4294967295"/>
          </p:nvPr>
        </p:nvSpPr>
        <p:spPr>
          <a:xfrm>
            <a:off x="914400" y="1773238"/>
            <a:ext cx="8229600" cy="4525962"/>
          </a:xfrm>
        </p:spPr>
        <p:txBody>
          <a:bodyPr/>
          <a:lstStyle/>
          <a:p>
            <a:pPr eaLnBrk="1" hangingPunct="1">
              <a:spcBef>
                <a:spcPct val="100000"/>
              </a:spcBef>
            </a:pPr>
            <a:r>
              <a:rPr lang="en-US" smtClean="0"/>
              <a:t>Three Scenarios</a:t>
            </a:r>
          </a:p>
          <a:p>
            <a:pPr lvl="1" eaLnBrk="1" hangingPunct="1">
              <a:spcBef>
                <a:spcPct val="100000"/>
              </a:spcBef>
            </a:pPr>
            <a:r>
              <a:rPr lang="en-US" smtClean="0"/>
              <a:t>Oasis</a:t>
            </a:r>
          </a:p>
          <a:p>
            <a:pPr lvl="1" eaLnBrk="1" hangingPunct="1">
              <a:spcBef>
                <a:spcPct val="100000"/>
              </a:spcBef>
            </a:pPr>
            <a:r>
              <a:rPr lang="en-US" smtClean="0"/>
              <a:t>Sandstorm</a:t>
            </a:r>
          </a:p>
          <a:p>
            <a:pPr lvl="1" eaLnBrk="1" hangingPunct="1">
              <a:spcBef>
                <a:spcPct val="100000"/>
              </a:spcBef>
            </a:pPr>
            <a:r>
              <a:rPr lang="en-US" smtClean="0"/>
              <a:t>The Fertile Gulf</a:t>
            </a:r>
          </a:p>
        </p:txBody>
      </p:sp>
      <p:pic>
        <p:nvPicPr>
          <p:cNvPr id="48131" name="Picture 4"/>
          <p:cNvPicPr>
            <a:picLocks noChangeAspect="1" noChangeArrowheads="1"/>
          </p:cNvPicPr>
          <p:nvPr/>
        </p:nvPicPr>
        <p:blipFill>
          <a:blip r:embed="rId3" cstate="print"/>
          <a:srcRect/>
          <a:stretch>
            <a:fillRect/>
          </a:stretch>
        </p:blipFill>
        <p:spPr bwMode="auto">
          <a:xfrm>
            <a:off x="4576217" y="1928245"/>
            <a:ext cx="4308475" cy="4316412"/>
          </a:xfrm>
          <a:prstGeom prst="rect">
            <a:avLst/>
          </a:prstGeom>
          <a:noFill/>
          <a:ln w="9525">
            <a:noFill/>
            <a:miter lim="800000"/>
            <a:headEnd/>
            <a:tailEnd/>
          </a:ln>
        </p:spPr>
      </p:pic>
      <p:sp>
        <p:nvSpPr>
          <p:cNvPr id="5" name="Rectangle 1026"/>
          <p:cNvSpPr txBox="1">
            <a:spLocks noChangeArrowheads="1"/>
          </p:cNvSpPr>
          <p:nvPr/>
        </p:nvSpPr>
        <p:spPr>
          <a:xfrm>
            <a:off x="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chemeClr val="tx2"/>
                </a:solidFill>
                <a:effectLst/>
                <a:uLnTx/>
                <a:uFillTx/>
                <a:latin typeface="+mj-lt"/>
                <a:ea typeface="+mj-ea"/>
                <a:cs typeface="+mj-cs"/>
              </a:rPr>
              <a:t>The GCC and the World: Scenarios to 2025</a:t>
            </a:r>
            <a:endParaRPr kumimoji="0" lang="en-US" sz="2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27"/>
          <p:cNvSpPr>
            <a:spLocks noGrp="1" noChangeArrowheads="1"/>
          </p:cNvSpPr>
          <p:nvPr>
            <p:ph type="body" idx="4294967295"/>
          </p:nvPr>
        </p:nvSpPr>
        <p:spPr>
          <a:xfrm>
            <a:off x="458788" y="1569492"/>
            <a:ext cx="8685212" cy="5099595"/>
          </a:xfrm>
        </p:spPr>
        <p:txBody>
          <a:bodyPr/>
          <a:lstStyle/>
          <a:p>
            <a:r>
              <a:rPr lang="en-US" sz="2000" b="1" dirty="0" smtClean="0"/>
              <a:t>Oasis:</a:t>
            </a:r>
            <a:r>
              <a:rPr lang="en-US" sz="2000" dirty="0" smtClean="0"/>
              <a:t> regional stability continues to be a challenge, however, GCC are able to achieve substantial institutional reforms. They develop strong identities and work together to coordinate diplomatic and economic policies through technocratic governance and a stronger internal market </a:t>
            </a:r>
          </a:p>
          <a:p>
            <a:r>
              <a:rPr lang="en-US" sz="2000" b="1" dirty="0" smtClean="0"/>
              <a:t>Sandstorm: </a:t>
            </a:r>
            <a:r>
              <a:rPr lang="en-US" sz="2000" dirty="0" smtClean="0"/>
              <a:t>regional instability is the defining factor that affects the ability of GCC to effectively carry out necessary institutional reforms. A number of conflating factors make the surround region significantly turbulent, including conflict between the US and Iran and spillover of violence from Iraq </a:t>
            </a:r>
          </a:p>
          <a:p>
            <a:r>
              <a:rPr lang="en-US" sz="2000" b="1" dirty="0" smtClean="0"/>
              <a:t>The Fertile Gulf: </a:t>
            </a:r>
            <a:r>
              <a:rPr lang="en-US" sz="2000" dirty="0" smtClean="0"/>
              <a:t>rise of the GCC as innovation hubs in a global environment characterized by robust demand for energy and increasing globalization. Regional stability gives the opportunity to focus on enhancing their human capital at all levels, investing heavily in education while proceeding carefully with political and institutional reforms to support their growing economies and societies </a:t>
            </a:r>
          </a:p>
        </p:txBody>
      </p:sp>
      <p:sp>
        <p:nvSpPr>
          <p:cNvPr id="4" name="Rectangle 1026"/>
          <p:cNvSpPr txBox="1">
            <a:spLocks noChangeArrowheads="1"/>
          </p:cNvSpPr>
          <p:nvPr/>
        </p:nvSpPr>
        <p:spPr>
          <a:xfrm>
            <a:off x="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chemeClr val="tx2"/>
                </a:solidFill>
                <a:effectLst/>
                <a:uLnTx/>
                <a:uFillTx/>
                <a:latin typeface="+mj-lt"/>
                <a:ea typeface="+mj-ea"/>
                <a:cs typeface="+mj-cs"/>
              </a:rPr>
              <a:t>The GCC and the World: Scenarios to 2025</a:t>
            </a:r>
            <a:endParaRPr kumimoji="0" lang="en-US" sz="2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14396" y="247342"/>
            <a:ext cx="6810233" cy="1143000"/>
          </a:xfrm>
        </p:spPr>
        <p:txBody>
          <a:bodyPr/>
          <a:lstStyle/>
          <a:p>
            <a:pPr eaLnBrk="1" hangingPunct="1"/>
            <a:r>
              <a:rPr lang="en-US" sz="2000" b="1" dirty="0" smtClean="0"/>
              <a:t>Long–Term Global Scenarios –</a:t>
            </a:r>
            <a:r>
              <a:rPr lang="en-US" sz="2000" dirty="0" smtClean="0"/>
              <a:t>Intergovernmental Panel on Climate Change (IPCC)</a:t>
            </a:r>
            <a:r>
              <a:rPr lang="en-US" sz="2800" dirty="0" smtClean="0"/>
              <a:t> </a:t>
            </a:r>
          </a:p>
        </p:txBody>
      </p:sp>
      <p:sp>
        <p:nvSpPr>
          <p:cNvPr id="50179" name="Rectangle 3"/>
          <p:cNvSpPr>
            <a:spLocks noGrp="1" noChangeArrowheads="1"/>
          </p:cNvSpPr>
          <p:nvPr>
            <p:ph idx="1"/>
          </p:nvPr>
        </p:nvSpPr>
        <p:spPr>
          <a:xfrm>
            <a:off x="395288" y="1844675"/>
            <a:ext cx="8229600" cy="4525963"/>
          </a:xfrm>
        </p:spPr>
        <p:txBody>
          <a:bodyPr/>
          <a:lstStyle/>
          <a:p>
            <a:pPr eaLnBrk="1" hangingPunct="1"/>
            <a:r>
              <a:rPr lang="en-US" sz="2400" smtClean="0"/>
              <a:t>To provide plausible pictures of </a:t>
            </a:r>
            <a:r>
              <a:rPr lang="en-US" sz="2400" b="1" smtClean="0"/>
              <a:t>future greenhouse gas</a:t>
            </a:r>
            <a:r>
              <a:rPr lang="en-US" sz="2400" smtClean="0"/>
              <a:t> emissions, </a:t>
            </a:r>
            <a:r>
              <a:rPr lang="en-US" sz="2400" b="1" smtClean="0"/>
              <a:t>four families of scenarios</a:t>
            </a:r>
            <a:r>
              <a:rPr lang="en-US" sz="2400" smtClean="0"/>
              <a:t> were developed by IPCC. </a:t>
            </a:r>
          </a:p>
          <a:p>
            <a:pPr eaLnBrk="1" hangingPunct="1">
              <a:buFontTx/>
              <a:buNone/>
            </a:pPr>
            <a:endParaRPr lang="en-US" sz="2400" smtClean="0"/>
          </a:p>
          <a:p>
            <a:pPr eaLnBrk="1" hangingPunct="1"/>
            <a:r>
              <a:rPr lang="en-US" sz="2400" smtClean="0"/>
              <a:t>The scenarios were based on literature, six alternative modelling approaches, and a </a:t>
            </a:r>
            <a:r>
              <a:rPr lang="en-US" sz="2400" b="1" smtClean="0"/>
              <a:t>participatory approach</a:t>
            </a:r>
            <a:r>
              <a:rPr lang="en-US" sz="2400" smtClean="0"/>
              <a:t>. </a:t>
            </a:r>
          </a:p>
          <a:p>
            <a:pPr eaLnBrk="1" hangingPunct="1">
              <a:buFontTx/>
              <a:buNone/>
            </a:pPr>
            <a:endParaRPr lang="en-US" sz="2400" smtClean="0"/>
          </a:p>
          <a:p>
            <a:pPr eaLnBrk="1" hangingPunct="1"/>
            <a:r>
              <a:rPr lang="en-US" sz="2400" smtClean="0"/>
              <a:t>The scenarios are a basis for analysing </a:t>
            </a:r>
            <a:r>
              <a:rPr lang="en-US" sz="2400" b="1" smtClean="0"/>
              <a:t>drivers of future emissions</a:t>
            </a:r>
            <a:r>
              <a:rPr lang="en-US" sz="2400" smtClean="0"/>
              <a:t> and to assess associated uncertainties. </a:t>
            </a:r>
          </a:p>
          <a:p>
            <a:pPr eaLnBrk="1" hangingPunct="1"/>
            <a:endParaRPr lang="en-US" sz="24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38"/>
          <p:cNvGrpSpPr>
            <a:grpSpLocks/>
          </p:cNvGrpSpPr>
          <p:nvPr/>
        </p:nvGrpSpPr>
        <p:grpSpPr bwMode="auto">
          <a:xfrm>
            <a:off x="450376" y="1624088"/>
            <a:ext cx="8202305" cy="4900138"/>
            <a:chOff x="0" y="738"/>
            <a:chExt cx="5760" cy="3217"/>
          </a:xfrm>
        </p:grpSpPr>
        <p:sp>
          <p:nvSpPr>
            <p:cNvPr id="51204" name="Rectangle 37"/>
            <p:cNvSpPr>
              <a:spLocks noChangeArrowheads="1"/>
            </p:cNvSpPr>
            <p:nvPr/>
          </p:nvSpPr>
          <p:spPr bwMode="auto">
            <a:xfrm>
              <a:off x="0" y="738"/>
              <a:ext cx="5760" cy="3217"/>
            </a:xfrm>
            <a:prstGeom prst="rect">
              <a:avLst/>
            </a:prstGeom>
            <a:solidFill>
              <a:srgbClr val="FF7C80"/>
            </a:solidFill>
            <a:ln w="9525">
              <a:solidFill>
                <a:schemeClr val="tx1"/>
              </a:solidFill>
              <a:miter lim="800000"/>
              <a:headEnd/>
              <a:tailEnd/>
            </a:ln>
          </p:spPr>
          <p:txBody>
            <a:bodyPr wrap="none" anchor="ctr"/>
            <a:lstStyle/>
            <a:p>
              <a:endParaRPr lang="en-US"/>
            </a:p>
          </p:txBody>
        </p:sp>
        <p:sp>
          <p:nvSpPr>
            <p:cNvPr id="51205" name="Rectangle 2"/>
            <p:cNvSpPr>
              <a:spLocks noChangeArrowheads="1"/>
            </p:cNvSpPr>
            <p:nvPr/>
          </p:nvSpPr>
          <p:spPr bwMode="auto">
            <a:xfrm>
              <a:off x="3292" y="899"/>
              <a:ext cx="66" cy="182"/>
            </a:xfrm>
            <a:prstGeom prst="rect">
              <a:avLst/>
            </a:prstGeom>
            <a:noFill/>
            <a:ln w="9525">
              <a:noFill/>
              <a:miter lim="800000"/>
              <a:headEnd/>
              <a:tailEnd/>
            </a:ln>
          </p:spPr>
          <p:txBody>
            <a:bodyPr wrap="none" lIns="0" tIns="0" rIns="0" bIns="0">
              <a:spAutoFit/>
            </a:bodyPr>
            <a:lstStyle/>
            <a:p>
              <a:pPr eaLnBrk="0" hangingPunct="0"/>
              <a:r>
                <a:rPr lang="nl-NL" sz="1900" b="1">
                  <a:solidFill>
                    <a:srgbClr val="000000"/>
                  </a:solidFill>
                  <a:latin typeface="Comic Sans MS" pitchFamily="66" charset="0"/>
                </a:rPr>
                <a:t> </a:t>
              </a:r>
              <a:endParaRPr lang="nl-NL" sz="2400">
                <a:latin typeface="Comic Sans MS" pitchFamily="66" charset="0"/>
              </a:endParaRPr>
            </a:p>
          </p:txBody>
        </p:sp>
        <p:sp>
          <p:nvSpPr>
            <p:cNvPr id="51206" name="Freeform 3"/>
            <p:cNvSpPr>
              <a:spLocks/>
            </p:cNvSpPr>
            <p:nvPr/>
          </p:nvSpPr>
          <p:spPr bwMode="auto">
            <a:xfrm>
              <a:off x="1632" y="1623"/>
              <a:ext cx="2374" cy="1722"/>
            </a:xfrm>
            <a:custGeom>
              <a:avLst/>
              <a:gdLst>
                <a:gd name="T0" fmla="*/ 965 w 2374"/>
                <a:gd name="T1" fmla="*/ 510 h 1914"/>
                <a:gd name="T2" fmla="*/ 1150 w 2374"/>
                <a:gd name="T3" fmla="*/ 385 h 1914"/>
                <a:gd name="T4" fmla="*/ 1136 w 2374"/>
                <a:gd name="T5" fmla="*/ 318 h 1914"/>
                <a:gd name="T6" fmla="*/ 1035 w 2374"/>
                <a:gd name="T7" fmla="*/ 285 h 1914"/>
                <a:gd name="T8" fmla="*/ 596 w 2374"/>
                <a:gd name="T9" fmla="*/ 256 h 1914"/>
                <a:gd name="T10" fmla="*/ 153 w 2374"/>
                <a:gd name="T11" fmla="*/ 212 h 1914"/>
                <a:gd name="T12" fmla="*/ 263 w 2374"/>
                <a:gd name="T13" fmla="*/ 196 h 1914"/>
                <a:gd name="T14" fmla="*/ 637 w 2374"/>
                <a:gd name="T15" fmla="*/ 212 h 1914"/>
                <a:gd name="T16" fmla="*/ 891 w 2374"/>
                <a:gd name="T17" fmla="*/ 231 h 1914"/>
                <a:gd name="T18" fmla="*/ 1035 w 2374"/>
                <a:gd name="T19" fmla="*/ 216 h 1914"/>
                <a:gd name="T20" fmla="*/ 1007 w 2374"/>
                <a:gd name="T21" fmla="*/ 166 h 1914"/>
                <a:gd name="T22" fmla="*/ 822 w 2374"/>
                <a:gd name="T23" fmla="*/ 108 h 1914"/>
                <a:gd name="T24" fmla="*/ 467 w 2374"/>
                <a:gd name="T25" fmla="*/ 70 h 1914"/>
                <a:gd name="T26" fmla="*/ 323 w 2374"/>
                <a:gd name="T27" fmla="*/ 38 h 1914"/>
                <a:gd name="T28" fmla="*/ 250 w 2374"/>
                <a:gd name="T29" fmla="*/ 16 h 1914"/>
                <a:gd name="T30" fmla="*/ 393 w 2374"/>
                <a:gd name="T31" fmla="*/ 16 h 1914"/>
                <a:gd name="T32" fmla="*/ 808 w 2374"/>
                <a:gd name="T33" fmla="*/ 61 h 1914"/>
                <a:gd name="T34" fmla="*/ 1081 w 2374"/>
                <a:gd name="T35" fmla="*/ 101 h 1914"/>
                <a:gd name="T36" fmla="*/ 1205 w 2374"/>
                <a:gd name="T37" fmla="*/ 96 h 1914"/>
                <a:gd name="T38" fmla="*/ 1307 w 2374"/>
                <a:gd name="T39" fmla="*/ 67 h 1914"/>
                <a:gd name="T40" fmla="*/ 1621 w 2374"/>
                <a:gd name="T41" fmla="*/ 58 h 1914"/>
                <a:gd name="T42" fmla="*/ 2120 w 2374"/>
                <a:gd name="T43" fmla="*/ 54 h 1914"/>
                <a:gd name="T44" fmla="*/ 1921 w 2374"/>
                <a:gd name="T45" fmla="*/ 78 h 1914"/>
                <a:gd name="T46" fmla="*/ 1450 w 2374"/>
                <a:gd name="T47" fmla="*/ 112 h 1914"/>
                <a:gd name="T48" fmla="*/ 1363 w 2374"/>
                <a:gd name="T49" fmla="*/ 135 h 1914"/>
                <a:gd name="T50" fmla="*/ 1436 w 2374"/>
                <a:gd name="T51" fmla="*/ 198 h 1914"/>
                <a:gd name="T52" fmla="*/ 1677 w 2374"/>
                <a:gd name="T53" fmla="*/ 220 h 1914"/>
                <a:gd name="T54" fmla="*/ 2064 w 2374"/>
                <a:gd name="T55" fmla="*/ 236 h 1914"/>
                <a:gd name="T56" fmla="*/ 2235 w 2374"/>
                <a:gd name="T57" fmla="*/ 261 h 1914"/>
                <a:gd name="T58" fmla="*/ 1907 w 2374"/>
                <a:gd name="T59" fmla="*/ 256 h 1914"/>
                <a:gd name="T60" fmla="*/ 1506 w 2374"/>
                <a:gd name="T61" fmla="*/ 261 h 1914"/>
                <a:gd name="T62" fmla="*/ 1423 w 2374"/>
                <a:gd name="T63" fmla="*/ 336 h 1914"/>
                <a:gd name="T64" fmla="*/ 1506 w 2374"/>
                <a:gd name="T65" fmla="*/ 432 h 1914"/>
                <a:gd name="T66" fmla="*/ 1593 w 2374"/>
                <a:gd name="T67" fmla="*/ 477 h 1914"/>
                <a:gd name="T68" fmla="*/ 1649 w 2374"/>
                <a:gd name="T69" fmla="*/ 555 h 1914"/>
                <a:gd name="T70" fmla="*/ 1866 w 2374"/>
                <a:gd name="T71" fmla="*/ 642 h 1914"/>
                <a:gd name="T72" fmla="*/ 2014 w 2374"/>
                <a:gd name="T73" fmla="*/ 678 h 1914"/>
                <a:gd name="T74" fmla="*/ 2226 w 2374"/>
                <a:gd name="T75" fmla="*/ 701 h 1914"/>
                <a:gd name="T76" fmla="*/ 2360 w 2374"/>
                <a:gd name="T77" fmla="*/ 736 h 1914"/>
                <a:gd name="T78" fmla="*/ 2374 w 2374"/>
                <a:gd name="T79" fmla="*/ 773 h 1914"/>
                <a:gd name="T80" fmla="*/ 2198 w 2374"/>
                <a:gd name="T81" fmla="*/ 708 h 1914"/>
                <a:gd name="T82" fmla="*/ 1991 w 2374"/>
                <a:gd name="T83" fmla="*/ 696 h 1914"/>
                <a:gd name="T84" fmla="*/ 1607 w 2374"/>
                <a:gd name="T85" fmla="*/ 621 h 1914"/>
                <a:gd name="T86" fmla="*/ 1635 w 2374"/>
                <a:gd name="T87" fmla="*/ 692 h 1914"/>
                <a:gd name="T88" fmla="*/ 1723 w 2374"/>
                <a:gd name="T89" fmla="*/ 778 h 1914"/>
                <a:gd name="T90" fmla="*/ 1774 w 2374"/>
                <a:gd name="T91" fmla="*/ 806 h 1914"/>
                <a:gd name="T92" fmla="*/ 1584 w 2374"/>
                <a:gd name="T93" fmla="*/ 719 h 1914"/>
                <a:gd name="T94" fmla="*/ 1363 w 2374"/>
                <a:gd name="T95" fmla="*/ 598 h 1914"/>
                <a:gd name="T96" fmla="*/ 1321 w 2374"/>
                <a:gd name="T97" fmla="*/ 655 h 1914"/>
                <a:gd name="T98" fmla="*/ 1247 w 2374"/>
                <a:gd name="T99" fmla="*/ 752 h 1914"/>
                <a:gd name="T100" fmla="*/ 1072 w 2374"/>
                <a:gd name="T101" fmla="*/ 791 h 1914"/>
                <a:gd name="T102" fmla="*/ 1210 w 2374"/>
                <a:gd name="T103" fmla="*/ 664 h 1914"/>
                <a:gd name="T104" fmla="*/ 1099 w 2374"/>
                <a:gd name="T105" fmla="*/ 629 h 1914"/>
                <a:gd name="T106" fmla="*/ 808 w 2374"/>
                <a:gd name="T107" fmla="*/ 700 h 1914"/>
                <a:gd name="T108" fmla="*/ 665 w 2374"/>
                <a:gd name="T109" fmla="*/ 758 h 1914"/>
                <a:gd name="T110" fmla="*/ 614 w 2374"/>
                <a:gd name="T111" fmla="*/ 758 h 1914"/>
                <a:gd name="T112" fmla="*/ 794 w 2374"/>
                <a:gd name="T113" fmla="*/ 675 h 1914"/>
                <a:gd name="T114" fmla="*/ 762 w 2374"/>
                <a:gd name="T115" fmla="*/ 630 h 1914"/>
                <a:gd name="T116" fmla="*/ 356 w 2374"/>
                <a:gd name="T117" fmla="*/ 678 h 1914"/>
                <a:gd name="T118" fmla="*/ 111 w 2374"/>
                <a:gd name="T119" fmla="*/ 710 h 1914"/>
                <a:gd name="T120" fmla="*/ 185 w 2374"/>
                <a:gd name="T121" fmla="*/ 685 h 1914"/>
                <a:gd name="T122" fmla="*/ 610 w 2374"/>
                <a:gd name="T123" fmla="*/ 605 h 19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74"/>
                <a:gd name="T187" fmla="*/ 0 h 1914"/>
                <a:gd name="T188" fmla="*/ 2374 w 2374"/>
                <a:gd name="T189" fmla="*/ 1914 h 19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74" h="1914">
                  <a:moveTo>
                    <a:pt x="859" y="1326"/>
                  </a:moveTo>
                  <a:lnTo>
                    <a:pt x="864" y="1313"/>
                  </a:lnTo>
                  <a:lnTo>
                    <a:pt x="864" y="1303"/>
                  </a:lnTo>
                  <a:lnTo>
                    <a:pt x="878" y="1282"/>
                  </a:lnTo>
                  <a:lnTo>
                    <a:pt x="910" y="1266"/>
                  </a:lnTo>
                  <a:lnTo>
                    <a:pt x="924" y="1235"/>
                  </a:lnTo>
                  <a:lnTo>
                    <a:pt x="938" y="1215"/>
                  </a:lnTo>
                  <a:lnTo>
                    <a:pt x="951" y="1198"/>
                  </a:lnTo>
                  <a:lnTo>
                    <a:pt x="965" y="1188"/>
                  </a:lnTo>
                  <a:lnTo>
                    <a:pt x="993" y="1147"/>
                  </a:lnTo>
                  <a:lnTo>
                    <a:pt x="1007" y="1120"/>
                  </a:lnTo>
                  <a:lnTo>
                    <a:pt x="1035" y="1080"/>
                  </a:lnTo>
                  <a:lnTo>
                    <a:pt x="1067" y="1053"/>
                  </a:lnTo>
                  <a:lnTo>
                    <a:pt x="1095" y="1012"/>
                  </a:lnTo>
                  <a:lnTo>
                    <a:pt x="1109" y="985"/>
                  </a:lnTo>
                  <a:lnTo>
                    <a:pt x="1136" y="945"/>
                  </a:lnTo>
                  <a:lnTo>
                    <a:pt x="1150" y="908"/>
                  </a:lnTo>
                  <a:lnTo>
                    <a:pt x="1150" y="898"/>
                  </a:lnTo>
                  <a:lnTo>
                    <a:pt x="1150" y="877"/>
                  </a:lnTo>
                  <a:lnTo>
                    <a:pt x="1150" y="861"/>
                  </a:lnTo>
                  <a:lnTo>
                    <a:pt x="1150" y="840"/>
                  </a:lnTo>
                  <a:lnTo>
                    <a:pt x="1150" y="810"/>
                  </a:lnTo>
                  <a:lnTo>
                    <a:pt x="1150" y="793"/>
                  </a:lnTo>
                  <a:lnTo>
                    <a:pt x="1150" y="773"/>
                  </a:lnTo>
                  <a:lnTo>
                    <a:pt x="1136" y="763"/>
                  </a:lnTo>
                  <a:lnTo>
                    <a:pt x="1136" y="753"/>
                  </a:lnTo>
                  <a:lnTo>
                    <a:pt x="1136" y="742"/>
                  </a:lnTo>
                  <a:lnTo>
                    <a:pt x="1136" y="732"/>
                  </a:lnTo>
                  <a:lnTo>
                    <a:pt x="1122" y="726"/>
                  </a:lnTo>
                  <a:lnTo>
                    <a:pt x="1122" y="715"/>
                  </a:lnTo>
                  <a:lnTo>
                    <a:pt x="1109" y="715"/>
                  </a:lnTo>
                  <a:lnTo>
                    <a:pt x="1109" y="705"/>
                  </a:lnTo>
                  <a:lnTo>
                    <a:pt x="1095" y="695"/>
                  </a:lnTo>
                  <a:lnTo>
                    <a:pt x="1081" y="685"/>
                  </a:lnTo>
                  <a:lnTo>
                    <a:pt x="1048" y="675"/>
                  </a:lnTo>
                  <a:lnTo>
                    <a:pt x="1035" y="665"/>
                  </a:lnTo>
                  <a:lnTo>
                    <a:pt x="1007" y="665"/>
                  </a:lnTo>
                  <a:lnTo>
                    <a:pt x="979" y="658"/>
                  </a:lnTo>
                  <a:lnTo>
                    <a:pt x="951" y="648"/>
                  </a:lnTo>
                  <a:lnTo>
                    <a:pt x="924" y="648"/>
                  </a:lnTo>
                  <a:lnTo>
                    <a:pt x="910" y="638"/>
                  </a:lnTo>
                  <a:lnTo>
                    <a:pt x="850" y="638"/>
                  </a:lnTo>
                  <a:lnTo>
                    <a:pt x="808" y="628"/>
                  </a:lnTo>
                  <a:lnTo>
                    <a:pt x="693" y="607"/>
                  </a:lnTo>
                  <a:lnTo>
                    <a:pt x="596" y="597"/>
                  </a:lnTo>
                  <a:lnTo>
                    <a:pt x="508" y="580"/>
                  </a:lnTo>
                  <a:lnTo>
                    <a:pt x="420" y="560"/>
                  </a:lnTo>
                  <a:lnTo>
                    <a:pt x="351" y="550"/>
                  </a:lnTo>
                  <a:lnTo>
                    <a:pt x="296" y="530"/>
                  </a:lnTo>
                  <a:lnTo>
                    <a:pt x="250" y="520"/>
                  </a:lnTo>
                  <a:lnTo>
                    <a:pt x="208" y="513"/>
                  </a:lnTo>
                  <a:lnTo>
                    <a:pt x="180" y="503"/>
                  </a:lnTo>
                  <a:lnTo>
                    <a:pt x="166" y="493"/>
                  </a:lnTo>
                  <a:lnTo>
                    <a:pt x="153" y="493"/>
                  </a:lnTo>
                  <a:lnTo>
                    <a:pt x="153" y="483"/>
                  </a:lnTo>
                  <a:lnTo>
                    <a:pt x="139" y="483"/>
                  </a:lnTo>
                  <a:lnTo>
                    <a:pt x="139" y="472"/>
                  </a:lnTo>
                  <a:lnTo>
                    <a:pt x="153" y="472"/>
                  </a:lnTo>
                  <a:lnTo>
                    <a:pt x="166" y="462"/>
                  </a:lnTo>
                  <a:lnTo>
                    <a:pt x="180" y="462"/>
                  </a:lnTo>
                  <a:lnTo>
                    <a:pt x="208" y="462"/>
                  </a:lnTo>
                  <a:lnTo>
                    <a:pt x="236" y="456"/>
                  </a:lnTo>
                  <a:lnTo>
                    <a:pt x="263" y="456"/>
                  </a:lnTo>
                  <a:lnTo>
                    <a:pt x="296" y="456"/>
                  </a:lnTo>
                  <a:lnTo>
                    <a:pt x="337" y="462"/>
                  </a:lnTo>
                  <a:lnTo>
                    <a:pt x="379" y="462"/>
                  </a:lnTo>
                  <a:lnTo>
                    <a:pt x="420" y="462"/>
                  </a:lnTo>
                  <a:lnTo>
                    <a:pt x="453" y="472"/>
                  </a:lnTo>
                  <a:lnTo>
                    <a:pt x="508" y="472"/>
                  </a:lnTo>
                  <a:lnTo>
                    <a:pt x="550" y="483"/>
                  </a:lnTo>
                  <a:lnTo>
                    <a:pt x="596" y="483"/>
                  </a:lnTo>
                  <a:lnTo>
                    <a:pt x="637" y="493"/>
                  </a:lnTo>
                  <a:lnTo>
                    <a:pt x="665" y="493"/>
                  </a:lnTo>
                  <a:lnTo>
                    <a:pt x="707" y="503"/>
                  </a:lnTo>
                  <a:lnTo>
                    <a:pt x="753" y="513"/>
                  </a:lnTo>
                  <a:lnTo>
                    <a:pt x="781" y="520"/>
                  </a:lnTo>
                  <a:lnTo>
                    <a:pt x="808" y="530"/>
                  </a:lnTo>
                  <a:lnTo>
                    <a:pt x="822" y="530"/>
                  </a:lnTo>
                  <a:lnTo>
                    <a:pt x="850" y="540"/>
                  </a:lnTo>
                  <a:lnTo>
                    <a:pt x="864" y="540"/>
                  </a:lnTo>
                  <a:lnTo>
                    <a:pt x="891" y="540"/>
                  </a:lnTo>
                  <a:lnTo>
                    <a:pt x="910" y="540"/>
                  </a:lnTo>
                  <a:lnTo>
                    <a:pt x="924" y="540"/>
                  </a:lnTo>
                  <a:lnTo>
                    <a:pt x="938" y="530"/>
                  </a:lnTo>
                  <a:lnTo>
                    <a:pt x="951" y="530"/>
                  </a:lnTo>
                  <a:lnTo>
                    <a:pt x="965" y="530"/>
                  </a:lnTo>
                  <a:lnTo>
                    <a:pt x="979" y="530"/>
                  </a:lnTo>
                  <a:lnTo>
                    <a:pt x="993" y="520"/>
                  </a:lnTo>
                  <a:lnTo>
                    <a:pt x="1021" y="513"/>
                  </a:lnTo>
                  <a:lnTo>
                    <a:pt x="1035" y="503"/>
                  </a:lnTo>
                  <a:lnTo>
                    <a:pt x="1048" y="493"/>
                  </a:lnTo>
                  <a:lnTo>
                    <a:pt x="1048" y="483"/>
                  </a:lnTo>
                  <a:lnTo>
                    <a:pt x="1048" y="472"/>
                  </a:lnTo>
                  <a:lnTo>
                    <a:pt x="1048" y="462"/>
                  </a:lnTo>
                  <a:lnTo>
                    <a:pt x="1048" y="456"/>
                  </a:lnTo>
                  <a:lnTo>
                    <a:pt x="1048" y="445"/>
                  </a:lnTo>
                  <a:lnTo>
                    <a:pt x="1035" y="425"/>
                  </a:lnTo>
                  <a:lnTo>
                    <a:pt x="1021" y="405"/>
                  </a:lnTo>
                  <a:lnTo>
                    <a:pt x="1007" y="385"/>
                  </a:lnTo>
                  <a:lnTo>
                    <a:pt x="993" y="358"/>
                  </a:lnTo>
                  <a:lnTo>
                    <a:pt x="965" y="337"/>
                  </a:lnTo>
                  <a:lnTo>
                    <a:pt x="951" y="317"/>
                  </a:lnTo>
                  <a:lnTo>
                    <a:pt x="924" y="300"/>
                  </a:lnTo>
                  <a:lnTo>
                    <a:pt x="910" y="290"/>
                  </a:lnTo>
                  <a:lnTo>
                    <a:pt x="878" y="280"/>
                  </a:lnTo>
                  <a:lnTo>
                    <a:pt x="864" y="260"/>
                  </a:lnTo>
                  <a:lnTo>
                    <a:pt x="850" y="250"/>
                  </a:lnTo>
                  <a:lnTo>
                    <a:pt x="822" y="250"/>
                  </a:lnTo>
                  <a:lnTo>
                    <a:pt x="794" y="250"/>
                  </a:lnTo>
                  <a:lnTo>
                    <a:pt x="767" y="243"/>
                  </a:lnTo>
                  <a:lnTo>
                    <a:pt x="721" y="243"/>
                  </a:lnTo>
                  <a:lnTo>
                    <a:pt x="679" y="233"/>
                  </a:lnTo>
                  <a:lnTo>
                    <a:pt x="637" y="223"/>
                  </a:lnTo>
                  <a:lnTo>
                    <a:pt x="596" y="202"/>
                  </a:lnTo>
                  <a:lnTo>
                    <a:pt x="550" y="192"/>
                  </a:lnTo>
                  <a:lnTo>
                    <a:pt x="508" y="182"/>
                  </a:lnTo>
                  <a:lnTo>
                    <a:pt x="467" y="165"/>
                  </a:lnTo>
                  <a:lnTo>
                    <a:pt x="420" y="155"/>
                  </a:lnTo>
                  <a:lnTo>
                    <a:pt x="393" y="135"/>
                  </a:lnTo>
                  <a:lnTo>
                    <a:pt x="379" y="135"/>
                  </a:lnTo>
                  <a:lnTo>
                    <a:pt x="365" y="125"/>
                  </a:lnTo>
                  <a:lnTo>
                    <a:pt x="351" y="115"/>
                  </a:lnTo>
                  <a:lnTo>
                    <a:pt x="337" y="105"/>
                  </a:lnTo>
                  <a:lnTo>
                    <a:pt x="337" y="98"/>
                  </a:lnTo>
                  <a:lnTo>
                    <a:pt x="323" y="98"/>
                  </a:lnTo>
                  <a:lnTo>
                    <a:pt x="323" y="88"/>
                  </a:lnTo>
                  <a:lnTo>
                    <a:pt x="323" y="78"/>
                  </a:lnTo>
                  <a:lnTo>
                    <a:pt x="310" y="78"/>
                  </a:lnTo>
                  <a:lnTo>
                    <a:pt x="296" y="78"/>
                  </a:lnTo>
                  <a:lnTo>
                    <a:pt x="282" y="78"/>
                  </a:lnTo>
                  <a:lnTo>
                    <a:pt x="263" y="67"/>
                  </a:lnTo>
                  <a:lnTo>
                    <a:pt x="250" y="67"/>
                  </a:lnTo>
                  <a:lnTo>
                    <a:pt x="236" y="57"/>
                  </a:lnTo>
                  <a:lnTo>
                    <a:pt x="236" y="47"/>
                  </a:lnTo>
                  <a:lnTo>
                    <a:pt x="250" y="37"/>
                  </a:lnTo>
                  <a:lnTo>
                    <a:pt x="250" y="30"/>
                  </a:lnTo>
                  <a:lnTo>
                    <a:pt x="282" y="20"/>
                  </a:lnTo>
                  <a:lnTo>
                    <a:pt x="296" y="10"/>
                  </a:lnTo>
                  <a:lnTo>
                    <a:pt x="337" y="0"/>
                  </a:lnTo>
                  <a:lnTo>
                    <a:pt x="337" y="10"/>
                  </a:lnTo>
                  <a:lnTo>
                    <a:pt x="351" y="20"/>
                  </a:lnTo>
                  <a:lnTo>
                    <a:pt x="365" y="30"/>
                  </a:lnTo>
                  <a:lnTo>
                    <a:pt x="379" y="37"/>
                  </a:lnTo>
                  <a:lnTo>
                    <a:pt x="393" y="37"/>
                  </a:lnTo>
                  <a:lnTo>
                    <a:pt x="407" y="47"/>
                  </a:lnTo>
                  <a:lnTo>
                    <a:pt x="439" y="57"/>
                  </a:lnTo>
                  <a:lnTo>
                    <a:pt x="480" y="67"/>
                  </a:lnTo>
                  <a:lnTo>
                    <a:pt x="522" y="78"/>
                  </a:lnTo>
                  <a:lnTo>
                    <a:pt x="564" y="88"/>
                  </a:lnTo>
                  <a:lnTo>
                    <a:pt x="651" y="105"/>
                  </a:lnTo>
                  <a:lnTo>
                    <a:pt x="734" y="125"/>
                  </a:lnTo>
                  <a:lnTo>
                    <a:pt x="781" y="135"/>
                  </a:lnTo>
                  <a:lnTo>
                    <a:pt x="808" y="145"/>
                  </a:lnTo>
                  <a:lnTo>
                    <a:pt x="822" y="145"/>
                  </a:lnTo>
                  <a:lnTo>
                    <a:pt x="836" y="155"/>
                  </a:lnTo>
                  <a:lnTo>
                    <a:pt x="878" y="175"/>
                  </a:lnTo>
                  <a:lnTo>
                    <a:pt x="924" y="182"/>
                  </a:lnTo>
                  <a:lnTo>
                    <a:pt x="965" y="192"/>
                  </a:lnTo>
                  <a:lnTo>
                    <a:pt x="993" y="202"/>
                  </a:lnTo>
                  <a:lnTo>
                    <a:pt x="1021" y="213"/>
                  </a:lnTo>
                  <a:lnTo>
                    <a:pt x="1048" y="223"/>
                  </a:lnTo>
                  <a:lnTo>
                    <a:pt x="1081" y="233"/>
                  </a:lnTo>
                  <a:lnTo>
                    <a:pt x="1095" y="233"/>
                  </a:lnTo>
                  <a:lnTo>
                    <a:pt x="1122" y="233"/>
                  </a:lnTo>
                  <a:lnTo>
                    <a:pt x="1136" y="233"/>
                  </a:lnTo>
                  <a:lnTo>
                    <a:pt x="1150" y="233"/>
                  </a:lnTo>
                  <a:lnTo>
                    <a:pt x="1164" y="233"/>
                  </a:lnTo>
                  <a:lnTo>
                    <a:pt x="1178" y="233"/>
                  </a:lnTo>
                  <a:lnTo>
                    <a:pt x="1192" y="233"/>
                  </a:lnTo>
                  <a:lnTo>
                    <a:pt x="1205" y="233"/>
                  </a:lnTo>
                  <a:lnTo>
                    <a:pt x="1205" y="223"/>
                  </a:lnTo>
                  <a:lnTo>
                    <a:pt x="1224" y="223"/>
                  </a:lnTo>
                  <a:lnTo>
                    <a:pt x="1238" y="213"/>
                  </a:lnTo>
                  <a:lnTo>
                    <a:pt x="1238" y="202"/>
                  </a:lnTo>
                  <a:lnTo>
                    <a:pt x="1252" y="192"/>
                  </a:lnTo>
                  <a:lnTo>
                    <a:pt x="1266" y="182"/>
                  </a:lnTo>
                  <a:lnTo>
                    <a:pt x="1279" y="175"/>
                  </a:lnTo>
                  <a:lnTo>
                    <a:pt x="1293" y="165"/>
                  </a:lnTo>
                  <a:lnTo>
                    <a:pt x="1293" y="155"/>
                  </a:lnTo>
                  <a:lnTo>
                    <a:pt x="1307" y="155"/>
                  </a:lnTo>
                  <a:lnTo>
                    <a:pt x="1321" y="145"/>
                  </a:lnTo>
                  <a:lnTo>
                    <a:pt x="1335" y="145"/>
                  </a:lnTo>
                  <a:lnTo>
                    <a:pt x="1349" y="155"/>
                  </a:lnTo>
                  <a:lnTo>
                    <a:pt x="1363" y="155"/>
                  </a:lnTo>
                  <a:lnTo>
                    <a:pt x="1409" y="155"/>
                  </a:lnTo>
                  <a:lnTo>
                    <a:pt x="1450" y="145"/>
                  </a:lnTo>
                  <a:lnTo>
                    <a:pt x="1506" y="145"/>
                  </a:lnTo>
                  <a:lnTo>
                    <a:pt x="1566" y="135"/>
                  </a:lnTo>
                  <a:lnTo>
                    <a:pt x="1621" y="135"/>
                  </a:lnTo>
                  <a:lnTo>
                    <a:pt x="1677" y="125"/>
                  </a:lnTo>
                  <a:lnTo>
                    <a:pt x="1806" y="105"/>
                  </a:lnTo>
                  <a:lnTo>
                    <a:pt x="1921" y="98"/>
                  </a:lnTo>
                  <a:lnTo>
                    <a:pt x="2004" y="88"/>
                  </a:lnTo>
                  <a:lnTo>
                    <a:pt x="2051" y="78"/>
                  </a:lnTo>
                  <a:lnTo>
                    <a:pt x="2078" y="88"/>
                  </a:lnTo>
                  <a:lnTo>
                    <a:pt x="2106" y="105"/>
                  </a:lnTo>
                  <a:lnTo>
                    <a:pt x="2120" y="115"/>
                  </a:lnTo>
                  <a:lnTo>
                    <a:pt x="2120" y="125"/>
                  </a:lnTo>
                  <a:lnTo>
                    <a:pt x="2120" y="135"/>
                  </a:lnTo>
                  <a:lnTo>
                    <a:pt x="2120" y="145"/>
                  </a:lnTo>
                  <a:lnTo>
                    <a:pt x="2106" y="155"/>
                  </a:lnTo>
                  <a:lnTo>
                    <a:pt x="2092" y="155"/>
                  </a:lnTo>
                  <a:lnTo>
                    <a:pt x="2078" y="165"/>
                  </a:lnTo>
                  <a:lnTo>
                    <a:pt x="2051" y="175"/>
                  </a:lnTo>
                  <a:lnTo>
                    <a:pt x="2023" y="175"/>
                  </a:lnTo>
                  <a:lnTo>
                    <a:pt x="1991" y="175"/>
                  </a:lnTo>
                  <a:lnTo>
                    <a:pt x="1921" y="182"/>
                  </a:lnTo>
                  <a:lnTo>
                    <a:pt x="1834" y="192"/>
                  </a:lnTo>
                  <a:lnTo>
                    <a:pt x="1750" y="202"/>
                  </a:lnTo>
                  <a:lnTo>
                    <a:pt x="1663" y="213"/>
                  </a:lnTo>
                  <a:lnTo>
                    <a:pt x="1621" y="213"/>
                  </a:lnTo>
                  <a:lnTo>
                    <a:pt x="1593" y="223"/>
                  </a:lnTo>
                  <a:lnTo>
                    <a:pt x="1552" y="233"/>
                  </a:lnTo>
                  <a:lnTo>
                    <a:pt x="1506" y="243"/>
                  </a:lnTo>
                  <a:lnTo>
                    <a:pt x="1478" y="243"/>
                  </a:lnTo>
                  <a:lnTo>
                    <a:pt x="1450" y="260"/>
                  </a:lnTo>
                  <a:lnTo>
                    <a:pt x="1436" y="260"/>
                  </a:lnTo>
                  <a:lnTo>
                    <a:pt x="1423" y="270"/>
                  </a:lnTo>
                  <a:lnTo>
                    <a:pt x="1409" y="270"/>
                  </a:lnTo>
                  <a:lnTo>
                    <a:pt x="1409" y="280"/>
                  </a:lnTo>
                  <a:lnTo>
                    <a:pt x="1395" y="290"/>
                  </a:lnTo>
                  <a:lnTo>
                    <a:pt x="1381" y="290"/>
                  </a:lnTo>
                  <a:lnTo>
                    <a:pt x="1381" y="300"/>
                  </a:lnTo>
                  <a:lnTo>
                    <a:pt x="1363" y="310"/>
                  </a:lnTo>
                  <a:lnTo>
                    <a:pt x="1363" y="317"/>
                  </a:lnTo>
                  <a:lnTo>
                    <a:pt x="1363" y="327"/>
                  </a:lnTo>
                  <a:lnTo>
                    <a:pt x="1349" y="337"/>
                  </a:lnTo>
                  <a:lnTo>
                    <a:pt x="1349" y="348"/>
                  </a:lnTo>
                  <a:lnTo>
                    <a:pt x="1363" y="358"/>
                  </a:lnTo>
                  <a:lnTo>
                    <a:pt x="1381" y="378"/>
                  </a:lnTo>
                  <a:lnTo>
                    <a:pt x="1395" y="395"/>
                  </a:lnTo>
                  <a:lnTo>
                    <a:pt x="1409" y="425"/>
                  </a:lnTo>
                  <a:lnTo>
                    <a:pt x="1423" y="445"/>
                  </a:lnTo>
                  <a:lnTo>
                    <a:pt x="1436" y="462"/>
                  </a:lnTo>
                  <a:lnTo>
                    <a:pt x="1450" y="483"/>
                  </a:lnTo>
                  <a:lnTo>
                    <a:pt x="1450" y="493"/>
                  </a:lnTo>
                  <a:lnTo>
                    <a:pt x="1478" y="503"/>
                  </a:lnTo>
                  <a:lnTo>
                    <a:pt x="1492" y="513"/>
                  </a:lnTo>
                  <a:lnTo>
                    <a:pt x="1506" y="513"/>
                  </a:lnTo>
                  <a:lnTo>
                    <a:pt x="1520" y="513"/>
                  </a:lnTo>
                  <a:lnTo>
                    <a:pt x="1580" y="513"/>
                  </a:lnTo>
                  <a:lnTo>
                    <a:pt x="1621" y="513"/>
                  </a:lnTo>
                  <a:lnTo>
                    <a:pt x="1677" y="513"/>
                  </a:lnTo>
                  <a:lnTo>
                    <a:pt x="1723" y="513"/>
                  </a:lnTo>
                  <a:lnTo>
                    <a:pt x="1764" y="513"/>
                  </a:lnTo>
                  <a:lnTo>
                    <a:pt x="1820" y="513"/>
                  </a:lnTo>
                  <a:lnTo>
                    <a:pt x="1866" y="520"/>
                  </a:lnTo>
                  <a:lnTo>
                    <a:pt x="1907" y="520"/>
                  </a:lnTo>
                  <a:lnTo>
                    <a:pt x="1949" y="530"/>
                  </a:lnTo>
                  <a:lnTo>
                    <a:pt x="1991" y="530"/>
                  </a:lnTo>
                  <a:lnTo>
                    <a:pt x="2037" y="540"/>
                  </a:lnTo>
                  <a:lnTo>
                    <a:pt x="2064" y="550"/>
                  </a:lnTo>
                  <a:lnTo>
                    <a:pt x="2092" y="550"/>
                  </a:lnTo>
                  <a:lnTo>
                    <a:pt x="2134" y="560"/>
                  </a:lnTo>
                  <a:lnTo>
                    <a:pt x="2166" y="570"/>
                  </a:lnTo>
                  <a:lnTo>
                    <a:pt x="2180" y="570"/>
                  </a:lnTo>
                  <a:lnTo>
                    <a:pt x="2208" y="580"/>
                  </a:lnTo>
                  <a:lnTo>
                    <a:pt x="2221" y="587"/>
                  </a:lnTo>
                  <a:lnTo>
                    <a:pt x="2235" y="587"/>
                  </a:lnTo>
                  <a:lnTo>
                    <a:pt x="2235" y="597"/>
                  </a:lnTo>
                  <a:lnTo>
                    <a:pt x="2235" y="607"/>
                  </a:lnTo>
                  <a:lnTo>
                    <a:pt x="2221" y="607"/>
                  </a:lnTo>
                  <a:lnTo>
                    <a:pt x="2208" y="607"/>
                  </a:lnTo>
                  <a:lnTo>
                    <a:pt x="2194" y="618"/>
                  </a:lnTo>
                  <a:lnTo>
                    <a:pt x="2166" y="618"/>
                  </a:lnTo>
                  <a:lnTo>
                    <a:pt x="2120" y="618"/>
                  </a:lnTo>
                  <a:lnTo>
                    <a:pt x="2078" y="607"/>
                  </a:lnTo>
                  <a:lnTo>
                    <a:pt x="2037" y="607"/>
                  </a:lnTo>
                  <a:lnTo>
                    <a:pt x="1977" y="607"/>
                  </a:lnTo>
                  <a:lnTo>
                    <a:pt x="1907" y="597"/>
                  </a:lnTo>
                  <a:lnTo>
                    <a:pt x="1834" y="587"/>
                  </a:lnTo>
                  <a:lnTo>
                    <a:pt x="1806" y="587"/>
                  </a:lnTo>
                  <a:lnTo>
                    <a:pt x="1778" y="587"/>
                  </a:lnTo>
                  <a:lnTo>
                    <a:pt x="1737" y="597"/>
                  </a:lnTo>
                  <a:lnTo>
                    <a:pt x="1677" y="597"/>
                  </a:lnTo>
                  <a:lnTo>
                    <a:pt x="1621" y="597"/>
                  </a:lnTo>
                  <a:lnTo>
                    <a:pt x="1580" y="597"/>
                  </a:lnTo>
                  <a:lnTo>
                    <a:pt x="1538" y="607"/>
                  </a:lnTo>
                  <a:lnTo>
                    <a:pt x="1506" y="607"/>
                  </a:lnTo>
                  <a:lnTo>
                    <a:pt x="1492" y="618"/>
                  </a:lnTo>
                  <a:lnTo>
                    <a:pt x="1478" y="648"/>
                  </a:lnTo>
                  <a:lnTo>
                    <a:pt x="1464" y="658"/>
                  </a:lnTo>
                  <a:lnTo>
                    <a:pt x="1450" y="675"/>
                  </a:lnTo>
                  <a:lnTo>
                    <a:pt x="1450" y="705"/>
                  </a:lnTo>
                  <a:lnTo>
                    <a:pt x="1436" y="726"/>
                  </a:lnTo>
                  <a:lnTo>
                    <a:pt x="1436" y="742"/>
                  </a:lnTo>
                  <a:lnTo>
                    <a:pt x="1423" y="763"/>
                  </a:lnTo>
                  <a:lnTo>
                    <a:pt x="1423" y="783"/>
                  </a:lnTo>
                  <a:lnTo>
                    <a:pt x="1423" y="810"/>
                  </a:lnTo>
                  <a:lnTo>
                    <a:pt x="1423" y="830"/>
                  </a:lnTo>
                  <a:lnTo>
                    <a:pt x="1436" y="850"/>
                  </a:lnTo>
                  <a:lnTo>
                    <a:pt x="1436" y="877"/>
                  </a:lnTo>
                  <a:lnTo>
                    <a:pt x="1450" y="898"/>
                  </a:lnTo>
                  <a:lnTo>
                    <a:pt x="1450" y="918"/>
                  </a:lnTo>
                  <a:lnTo>
                    <a:pt x="1464" y="938"/>
                  </a:lnTo>
                  <a:lnTo>
                    <a:pt x="1506" y="985"/>
                  </a:lnTo>
                  <a:lnTo>
                    <a:pt x="1506" y="1006"/>
                  </a:lnTo>
                  <a:lnTo>
                    <a:pt x="1520" y="1012"/>
                  </a:lnTo>
                  <a:lnTo>
                    <a:pt x="1552" y="1033"/>
                  </a:lnTo>
                  <a:lnTo>
                    <a:pt x="1566" y="1043"/>
                  </a:lnTo>
                  <a:lnTo>
                    <a:pt x="1566" y="1063"/>
                  </a:lnTo>
                  <a:lnTo>
                    <a:pt x="1580" y="1073"/>
                  </a:lnTo>
                  <a:lnTo>
                    <a:pt x="1593" y="1080"/>
                  </a:lnTo>
                  <a:lnTo>
                    <a:pt x="1593" y="1090"/>
                  </a:lnTo>
                  <a:lnTo>
                    <a:pt x="1593" y="1100"/>
                  </a:lnTo>
                  <a:lnTo>
                    <a:pt x="1593" y="1110"/>
                  </a:lnTo>
                  <a:lnTo>
                    <a:pt x="1593" y="1120"/>
                  </a:lnTo>
                  <a:lnTo>
                    <a:pt x="1593" y="1137"/>
                  </a:lnTo>
                  <a:lnTo>
                    <a:pt x="1593" y="1158"/>
                  </a:lnTo>
                  <a:lnTo>
                    <a:pt x="1607" y="1178"/>
                  </a:lnTo>
                  <a:lnTo>
                    <a:pt x="1607" y="1198"/>
                  </a:lnTo>
                  <a:lnTo>
                    <a:pt x="1607" y="1215"/>
                  </a:lnTo>
                  <a:lnTo>
                    <a:pt x="1621" y="1245"/>
                  </a:lnTo>
                  <a:lnTo>
                    <a:pt x="1635" y="1266"/>
                  </a:lnTo>
                  <a:lnTo>
                    <a:pt x="1649" y="1293"/>
                  </a:lnTo>
                  <a:lnTo>
                    <a:pt x="1663" y="1313"/>
                  </a:lnTo>
                  <a:lnTo>
                    <a:pt x="1695" y="1343"/>
                  </a:lnTo>
                  <a:lnTo>
                    <a:pt x="1709" y="1360"/>
                  </a:lnTo>
                  <a:lnTo>
                    <a:pt x="1737" y="1390"/>
                  </a:lnTo>
                  <a:lnTo>
                    <a:pt x="1764" y="1411"/>
                  </a:lnTo>
                  <a:lnTo>
                    <a:pt x="1792" y="1438"/>
                  </a:lnTo>
                  <a:lnTo>
                    <a:pt x="1820" y="1458"/>
                  </a:lnTo>
                  <a:lnTo>
                    <a:pt x="1834" y="1478"/>
                  </a:lnTo>
                  <a:lnTo>
                    <a:pt x="1866" y="1495"/>
                  </a:lnTo>
                  <a:lnTo>
                    <a:pt x="1894" y="1515"/>
                  </a:lnTo>
                  <a:lnTo>
                    <a:pt x="1907" y="1536"/>
                  </a:lnTo>
                  <a:lnTo>
                    <a:pt x="1921" y="1546"/>
                  </a:lnTo>
                  <a:lnTo>
                    <a:pt x="1935" y="1556"/>
                  </a:lnTo>
                  <a:lnTo>
                    <a:pt x="1949" y="1563"/>
                  </a:lnTo>
                  <a:lnTo>
                    <a:pt x="1963" y="1563"/>
                  </a:lnTo>
                  <a:lnTo>
                    <a:pt x="1977" y="1573"/>
                  </a:lnTo>
                  <a:lnTo>
                    <a:pt x="1991" y="1576"/>
                  </a:lnTo>
                  <a:lnTo>
                    <a:pt x="2014" y="1579"/>
                  </a:lnTo>
                  <a:lnTo>
                    <a:pt x="2046" y="1590"/>
                  </a:lnTo>
                  <a:lnTo>
                    <a:pt x="2074" y="1590"/>
                  </a:lnTo>
                  <a:lnTo>
                    <a:pt x="2101" y="1600"/>
                  </a:lnTo>
                  <a:lnTo>
                    <a:pt x="2115" y="1603"/>
                  </a:lnTo>
                  <a:lnTo>
                    <a:pt x="2143" y="1613"/>
                  </a:lnTo>
                  <a:lnTo>
                    <a:pt x="2171" y="1613"/>
                  </a:lnTo>
                  <a:lnTo>
                    <a:pt x="2185" y="1623"/>
                  </a:lnTo>
                  <a:lnTo>
                    <a:pt x="2212" y="1623"/>
                  </a:lnTo>
                  <a:lnTo>
                    <a:pt x="2226" y="1633"/>
                  </a:lnTo>
                  <a:lnTo>
                    <a:pt x="2245" y="1644"/>
                  </a:lnTo>
                  <a:lnTo>
                    <a:pt x="2272" y="1650"/>
                  </a:lnTo>
                  <a:lnTo>
                    <a:pt x="2286" y="1650"/>
                  </a:lnTo>
                  <a:lnTo>
                    <a:pt x="2300" y="1660"/>
                  </a:lnTo>
                  <a:lnTo>
                    <a:pt x="2314" y="1671"/>
                  </a:lnTo>
                  <a:lnTo>
                    <a:pt x="2332" y="1687"/>
                  </a:lnTo>
                  <a:lnTo>
                    <a:pt x="2346" y="1698"/>
                  </a:lnTo>
                  <a:lnTo>
                    <a:pt x="2346" y="1704"/>
                  </a:lnTo>
                  <a:lnTo>
                    <a:pt x="2360" y="1714"/>
                  </a:lnTo>
                  <a:lnTo>
                    <a:pt x="2360" y="1725"/>
                  </a:lnTo>
                  <a:lnTo>
                    <a:pt x="2374" y="1735"/>
                  </a:lnTo>
                  <a:lnTo>
                    <a:pt x="2374" y="1745"/>
                  </a:lnTo>
                  <a:lnTo>
                    <a:pt x="2374" y="1755"/>
                  </a:lnTo>
                  <a:lnTo>
                    <a:pt x="2374" y="1765"/>
                  </a:lnTo>
                  <a:lnTo>
                    <a:pt x="2374" y="1772"/>
                  </a:lnTo>
                  <a:lnTo>
                    <a:pt x="2374" y="1782"/>
                  </a:lnTo>
                  <a:lnTo>
                    <a:pt x="2374" y="1792"/>
                  </a:lnTo>
                  <a:lnTo>
                    <a:pt x="2374" y="1802"/>
                  </a:lnTo>
                  <a:lnTo>
                    <a:pt x="2346" y="1738"/>
                  </a:lnTo>
                  <a:lnTo>
                    <a:pt x="2305" y="1714"/>
                  </a:lnTo>
                  <a:lnTo>
                    <a:pt x="2305" y="1704"/>
                  </a:lnTo>
                  <a:lnTo>
                    <a:pt x="2291" y="1698"/>
                  </a:lnTo>
                  <a:lnTo>
                    <a:pt x="2277" y="1687"/>
                  </a:lnTo>
                  <a:lnTo>
                    <a:pt x="2245" y="1671"/>
                  </a:lnTo>
                  <a:lnTo>
                    <a:pt x="2226" y="1671"/>
                  </a:lnTo>
                  <a:lnTo>
                    <a:pt x="2212" y="1660"/>
                  </a:lnTo>
                  <a:lnTo>
                    <a:pt x="2198" y="1650"/>
                  </a:lnTo>
                  <a:lnTo>
                    <a:pt x="2171" y="1650"/>
                  </a:lnTo>
                  <a:lnTo>
                    <a:pt x="2157" y="1650"/>
                  </a:lnTo>
                  <a:lnTo>
                    <a:pt x="2143" y="1650"/>
                  </a:lnTo>
                  <a:lnTo>
                    <a:pt x="2115" y="1644"/>
                  </a:lnTo>
                  <a:lnTo>
                    <a:pt x="2101" y="1637"/>
                  </a:lnTo>
                  <a:lnTo>
                    <a:pt x="2074" y="1637"/>
                  </a:lnTo>
                  <a:lnTo>
                    <a:pt x="2046" y="1637"/>
                  </a:lnTo>
                  <a:lnTo>
                    <a:pt x="2014" y="1630"/>
                  </a:lnTo>
                  <a:lnTo>
                    <a:pt x="1991" y="1623"/>
                  </a:lnTo>
                  <a:lnTo>
                    <a:pt x="1954" y="1620"/>
                  </a:lnTo>
                  <a:lnTo>
                    <a:pt x="1898" y="1606"/>
                  </a:lnTo>
                  <a:lnTo>
                    <a:pt x="1857" y="1593"/>
                  </a:lnTo>
                  <a:lnTo>
                    <a:pt x="1787" y="1569"/>
                  </a:lnTo>
                  <a:lnTo>
                    <a:pt x="1741" y="1512"/>
                  </a:lnTo>
                  <a:lnTo>
                    <a:pt x="1677" y="1492"/>
                  </a:lnTo>
                  <a:lnTo>
                    <a:pt x="1626" y="1451"/>
                  </a:lnTo>
                  <a:lnTo>
                    <a:pt x="1607" y="1428"/>
                  </a:lnTo>
                  <a:lnTo>
                    <a:pt x="1607" y="1448"/>
                  </a:lnTo>
                  <a:lnTo>
                    <a:pt x="1593" y="1478"/>
                  </a:lnTo>
                  <a:lnTo>
                    <a:pt x="1593" y="1495"/>
                  </a:lnTo>
                  <a:lnTo>
                    <a:pt x="1593" y="1525"/>
                  </a:lnTo>
                  <a:lnTo>
                    <a:pt x="1593" y="1546"/>
                  </a:lnTo>
                  <a:lnTo>
                    <a:pt x="1593" y="1556"/>
                  </a:lnTo>
                  <a:lnTo>
                    <a:pt x="1607" y="1563"/>
                  </a:lnTo>
                  <a:lnTo>
                    <a:pt x="1607" y="1583"/>
                  </a:lnTo>
                  <a:lnTo>
                    <a:pt x="1621" y="1593"/>
                  </a:lnTo>
                  <a:lnTo>
                    <a:pt x="1635" y="1613"/>
                  </a:lnTo>
                  <a:lnTo>
                    <a:pt x="1649" y="1630"/>
                  </a:lnTo>
                  <a:lnTo>
                    <a:pt x="1663" y="1650"/>
                  </a:lnTo>
                  <a:lnTo>
                    <a:pt x="1672" y="1667"/>
                  </a:lnTo>
                  <a:lnTo>
                    <a:pt x="1681" y="1718"/>
                  </a:lnTo>
                  <a:lnTo>
                    <a:pt x="1686" y="1731"/>
                  </a:lnTo>
                  <a:lnTo>
                    <a:pt x="1709" y="1755"/>
                  </a:lnTo>
                  <a:lnTo>
                    <a:pt x="1709" y="1779"/>
                  </a:lnTo>
                  <a:lnTo>
                    <a:pt x="1723" y="1792"/>
                  </a:lnTo>
                  <a:lnTo>
                    <a:pt x="1723" y="1812"/>
                  </a:lnTo>
                  <a:lnTo>
                    <a:pt x="1732" y="1819"/>
                  </a:lnTo>
                  <a:lnTo>
                    <a:pt x="1737" y="1833"/>
                  </a:lnTo>
                  <a:lnTo>
                    <a:pt x="1755" y="1849"/>
                  </a:lnTo>
                  <a:lnTo>
                    <a:pt x="1787" y="1866"/>
                  </a:lnTo>
                  <a:lnTo>
                    <a:pt x="1824" y="1883"/>
                  </a:lnTo>
                  <a:lnTo>
                    <a:pt x="1847" y="1893"/>
                  </a:lnTo>
                  <a:lnTo>
                    <a:pt x="1852" y="1893"/>
                  </a:lnTo>
                  <a:lnTo>
                    <a:pt x="1820" y="1890"/>
                  </a:lnTo>
                  <a:lnTo>
                    <a:pt x="1774" y="1876"/>
                  </a:lnTo>
                  <a:lnTo>
                    <a:pt x="1732" y="1856"/>
                  </a:lnTo>
                  <a:lnTo>
                    <a:pt x="1709" y="1843"/>
                  </a:lnTo>
                  <a:lnTo>
                    <a:pt x="1695" y="1829"/>
                  </a:lnTo>
                  <a:lnTo>
                    <a:pt x="1695" y="1812"/>
                  </a:lnTo>
                  <a:lnTo>
                    <a:pt x="1681" y="1792"/>
                  </a:lnTo>
                  <a:lnTo>
                    <a:pt x="1663" y="1765"/>
                  </a:lnTo>
                  <a:lnTo>
                    <a:pt x="1630" y="1745"/>
                  </a:lnTo>
                  <a:lnTo>
                    <a:pt x="1612" y="1698"/>
                  </a:lnTo>
                  <a:lnTo>
                    <a:pt x="1584" y="1674"/>
                  </a:lnTo>
                  <a:lnTo>
                    <a:pt x="1547" y="1650"/>
                  </a:lnTo>
                  <a:lnTo>
                    <a:pt x="1524" y="1630"/>
                  </a:lnTo>
                  <a:lnTo>
                    <a:pt x="1487" y="1573"/>
                  </a:lnTo>
                  <a:lnTo>
                    <a:pt x="1450" y="1509"/>
                  </a:lnTo>
                  <a:lnTo>
                    <a:pt x="1450" y="1468"/>
                  </a:lnTo>
                  <a:lnTo>
                    <a:pt x="1464" y="1441"/>
                  </a:lnTo>
                  <a:lnTo>
                    <a:pt x="1450" y="1401"/>
                  </a:lnTo>
                  <a:lnTo>
                    <a:pt x="1409" y="1390"/>
                  </a:lnTo>
                  <a:lnTo>
                    <a:pt x="1363" y="1394"/>
                  </a:lnTo>
                  <a:lnTo>
                    <a:pt x="1353" y="1411"/>
                  </a:lnTo>
                  <a:lnTo>
                    <a:pt x="1349" y="1417"/>
                  </a:lnTo>
                  <a:lnTo>
                    <a:pt x="1349" y="1438"/>
                  </a:lnTo>
                  <a:lnTo>
                    <a:pt x="1349" y="1458"/>
                  </a:lnTo>
                  <a:lnTo>
                    <a:pt x="1335" y="1468"/>
                  </a:lnTo>
                  <a:lnTo>
                    <a:pt x="1335" y="1488"/>
                  </a:lnTo>
                  <a:lnTo>
                    <a:pt x="1321" y="1495"/>
                  </a:lnTo>
                  <a:lnTo>
                    <a:pt x="1321" y="1505"/>
                  </a:lnTo>
                  <a:lnTo>
                    <a:pt x="1321" y="1525"/>
                  </a:lnTo>
                  <a:lnTo>
                    <a:pt x="1307" y="1556"/>
                  </a:lnTo>
                  <a:lnTo>
                    <a:pt x="1307" y="1579"/>
                  </a:lnTo>
                  <a:lnTo>
                    <a:pt x="1312" y="1644"/>
                  </a:lnTo>
                  <a:lnTo>
                    <a:pt x="1298" y="1674"/>
                  </a:lnTo>
                  <a:lnTo>
                    <a:pt x="1284" y="1701"/>
                  </a:lnTo>
                  <a:lnTo>
                    <a:pt x="1284" y="1711"/>
                  </a:lnTo>
                  <a:lnTo>
                    <a:pt x="1284" y="1721"/>
                  </a:lnTo>
                  <a:lnTo>
                    <a:pt x="1270" y="1731"/>
                  </a:lnTo>
                  <a:lnTo>
                    <a:pt x="1247" y="1752"/>
                  </a:lnTo>
                  <a:lnTo>
                    <a:pt x="1196" y="1809"/>
                  </a:lnTo>
                  <a:lnTo>
                    <a:pt x="1169" y="1829"/>
                  </a:lnTo>
                  <a:lnTo>
                    <a:pt x="1127" y="1836"/>
                  </a:lnTo>
                  <a:lnTo>
                    <a:pt x="1099" y="1856"/>
                  </a:lnTo>
                  <a:lnTo>
                    <a:pt x="1072" y="1866"/>
                  </a:lnTo>
                  <a:lnTo>
                    <a:pt x="1039" y="1880"/>
                  </a:lnTo>
                  <a:lnTo>
                    <a:pt x="1021" y="1890"/>
                  </a:lnTo>
                  <a:lnTo>
                    <a:pt x="942" y="1914"/>
                  </a:lnTo>
                  <a:lnTo>
                    <a:pt x="1072" y="1843"/>
                  </a:lnTo>
                  <a:lnTo>
                    <a:pt x="1099" y="1819"/>
                  </a:lnTo>
                  <a:lnTo>
                    <a:pt x="1132" y="1792"/>
                  </a:lnTo>
                  <a:lnTo>
                    <a:pt x="1155" y="1772"/>
                  </a:lnTo>
                  <a:lnTo>
                    <a:pt x="1178" y="1752"/>
                  </a:lnTo>
                  <a:lnTo>
                    <a:pt x="1205" y="1714"/>
                  </a:lnTo>
                  <a:lnTo>
                    <a:pt x="1229" y="1667"/>
                  </a:lnTo>
                  <a:lnTo>
                    <a:pt x="1238" y="1637"/>
                  </a:lnTo>
                  <a:lnTo>
                    <a:pt x="1224" y="1576"/>
                  </a:lnTo>
                  <a:lnTo>
                    <a:pt x="1210" y="1546"/>
                  </a:lnTo>
                  <a:lnTo>
                    <a:pt x="1210" y="1519"/>
                  </a:lnTo>
                  <a:lnTo>
                    <a:pt x="1201" y="1492"/>
                  </a:lnTo>
                  <a:lnTo>
                    <a:pt x="1196" y="1455"/>
                  </a:lnTo>
                  <a:lnTo>
                    <a:pt x="1196" y="1424"/>
                  </a:lnTo>
                  <a:lnTo>
                    <a:pt x="1192" y="1387"/>
                  </a:lnTo>
                  <a:lnTo>
                    <a:pt x="1178" y="1380"/>
                  </a:lnTo>
                  <a:lnTo>
                    <a:pt x="1159" y="1407"/>
                  </a:lnTo>
                  <a:lnTo>
                    <a:pt x="1136" y="1434"/>
                  </a:lnTo>
                  <a:lnTo>
                    <a:pt x="1099" y="1465"/>
                  </a:lnTo>
                  <a:lnTo>
                    <a:pt x="1067" y="1488"/>
                  </a:lnTo>
                  <a:lnTo>
                    <a:pt x="1035" y="1495"/>
                  </a:lnTo>
                  <a:lnTo>
                    <a:pt x="1012" y="1529"/>
                  </a:lnTo>
                  <a:lnTo>
                    <a:pt x="965" y="1556"/>
                  </a:lnTo>
                  <a:lnTo>
                    <a:pt x="938" y="1573"/>
                  </a:lnTo>
                  <a:lnTo>
                    <a:pt x="910" y="1583"/>
                  </a:lnTo>
                  <a:lnTo>
                    <a:pt x="878" y="1593"/>
                  </a:lnTo>
                  <a:lnTo>
                    <a:pt x="850" y="1613"/>
                  </a:lnTo>
                  <a:lnTo>
                    <a:pt x="808" y="1630"/>
                  </a:lnTo>
                  <a:lnTo>
                    <a:pt x="781" y="1640"/>
                  </a:lnTo>
                  <a:lnTo>
                    <a:pt x="753" y="1660"/>
                  </a:lnTo>
                  <a:lnTo>
                    <a:pt x="734" y="1681"/>
                  </a:lnTo>
                  <a:lnTo>
                    <a:pt x="707" y="1698"/>
                  </a:lnTo>
                  <a:lnTo>
                    <a:pt x="693" y="1708"/>
                  </a:lnTo>
                  <a:lnTo>
                    <a:pt x="679" y="1728"/>
                  </a:lnTo>
                  <a:lnTo>
                    <a:pt x="679" y="1738"/>
                  </a:lnTo>
                  <a:lnTo>
                    <a:pt x="665" y="1758"/>
                  </a:lnTo>
                  <a:lnTo>
                    <a:pt x="665" y="1765"/>
                  </a:lnTo>
                  <a:lnTo>
                    <a:pt x="651" y="1785"/>
                  </a:lnTo>
                  <a:lnTo>
                    <a:pt x="651" y="1806"/>
                  </a:lnTo>
                  <a:lnTo>
                    <a:pt x="651" y="1816"/>
                  </a:lnTo>
                  <a:lnTo>
                    <a:pt x="637" y="1880"/>
                  </a:lnTo>
                  <a:lnTo>
                    <a:pt x="619" y="1816"/>
                  </a:lnTo>
                  <a:lnTo>
                    <a:pt x="614" y="1799"/>
                  </a:lnTo>
                  <a:lnTo>
                    <a:pt x="614" y="1789"/>
                  </a:lnTo>
                  <a:lnTo>
                    <a:pt x="614" y="1779"/>
                  </a:lnTo>
                  <a:lnTo>
                    <a:pt x="614" y="1768"/>
                  </a:lnTo>
                  <a:lnTo>
                    <a:pt x="614" y="1752"/>
                  </a:lnTo>
                  <a:lnTo>
                    <a:pt x="624" y="1728"/>
                  </a:lnTo>
                  <a:lnTo>
                    <a:pt x="637" y="1708"/>
                  </a:lnTo>
                  <a:lnTo>
                    <a:pt x="651" y="1691"/>
                  </a:lnTo>
                  <a:lnTo>
                    <a:pt x="665" y="1671"/>
                  </a:lnTo>
                  <a:lnTo>
                    <a:pt x="693" y="1650"/>
                  </a:lnTo>
                  <a:lnTo>
                    <a:pt x="721" y="1623"/>
                  </a:lnTo>
                  <a:lnTo>
                    <a:pt x="753" y="1603"/>
                  </a:lnTo>
                  <a:lnTo>
                    <a:pt x="794" y="1573"/>
                  </a:lnTo>
                  <a:lnTo>
                    <a:pt x="831" y="1539"/>
                  </a:lnTo>
                  <a:lnTo>
                    <a:pt x="873" y="1505"/>
                  </a:lnTo>
                  <a:lnTo>
                    <a:pt x="896" y="1488"/>
                  </a:lnTo>
                  <a:lnTo>
                    <a:pt x="919" y="1465"/>
                  </a:lnTo>
                  <a:lnTo>
                    <a:pt x="942" y="1441"/>
                  </a:lnTo>
                  <a:lnTo>
                    <a:pt x="947" y="1411"/>
                  </a:lnTo>
                  <a:lnTo>
                    <a:pt x="910" y="1438"/>
                  </a:lnTo>
                  <a:lnTo>
                    <a:pt x="850" y="1444"/>
                  </a:lnTo>
                  <a:lnTo>
                    <a:pt x="762" y="1468"/>
                  </a:lnTo>
                  <a:lnTo>
                    <a:pt x="716" y="1468"/>
                  </a:lnTo>
                  <a:lnTo>
                    <a:pt x="651" y="1478"/>
                  </a:lnTo>
                  <a:lnTo>
                    <a:pt x="596" y="1471"/>
                  </a:lnTo>
                  <a:lnTo>
                    <a:pt x="531" y="1492"/>
                  </a:lnTo>
                  <a:lnTo>
                    <a:pt x="499" y="1509"/>
                  </a:lnTo>
                  <a:lnTo>
                    <a:pt x="453" y="1529"/>
                  </a:lnTo>
                  <a:lnTo>
                    <a:pt x="411" y="1549"/>
                  </a:lnTo>
                  <a:lnTo>
                    <a:pt x="383" y="1559"/>
                  </a:lnTo>
                  <a:lnTo>
                    <a:pt x="356" y="1579"/>
                  </a:lnTo>
                  <a:lnTo>
                    <a:pt x="323" y="1586"/>
                  </a:lnTo>
                  <a:lnTo>
                    <a:pt x="296" y="1596"/>
                  </a:lnTo>
                  <a:lnTo>
                    <a:pt x="268" y="1606"/>
                  </a:lnTo>
                  <a:lnTo>
                    <a:pt x="240" y="1617"/>
                  </a:lnTo>
                  <a:lnTo>
                    <a:pt x="213" y="1627"/>
                  </a:lnTo>
                  <a:lnTo>
                    <a:pt x="185" y="1637"/>
                  </a:lnTo>
                  <a:lnTo>
                    <a:pt x="153" y="1644"/>
                  </a:lnTo>
                  <a:lnTo>
                    <a:pt x="139" y="1644"/>
                  </a:lnTo>
                  <a:lnTo>
                    <a:pt x="111" y="1654"/>
                  </a:lnTo>
                  <a:lnTo>
                    <a:pt x="97" y="1654"/>
                  </a:lnTo>
                  <a:lnTo>
                    <a:pt x="69" y="1664"/>
                  </a:lnTo>
                  <a:lnTo>
                    <a:pt x="51" y="1667"/>
                  </a:lnTo>
                  <a:lnTo>
                    <a:pt x="19" y="1671"/>
                  </a:lnTo>
                  <a:lnTo>
                    <a:pt x="0" y="1671"/>
                  </a:lnTo>
                  <a:lnTo>
                    <a:pt x="56" y="1654"/>
                  </a:lnTo>
                  <a:lnTo>
                    <a:pt x="83" y="1644"/>
                  </a:lnTo>
                  <a:lnTo>
                    <a:pt x="125" y="1627"/>
                  </a:lnTo>
                  <a:lnTo>
                    <a:pt x="185" y="1596"/>
                  </a:lnTo>
                  <a:lnTo>
                    <a:pt x="240" y="1579"/>
                  </a:lnTo>
                  <a:lnTo>
                    <a:pt x="300" y="1542"/>
                  </a:lnTo>
                  <a:lnTo>
                    <a:pt x="333" y="1522"/>
                  </a:lnTo>
                  <a:lnTo>
                    <a:pt x="370" y="1502"/>
                  </a:lnTo>
                  <a:lnTo>
                    <a:pt x="397" y="1482"/>
                  </a:lnTo>
                  <a:lnTo>
                    <a:pt x="425" y="1465"/>
                  </a:lnTo>
                  <a:lnTo>
                    <a:pt x="485" y="1434"/>
                  </a:lnTo>
                  <a:lnTo>
                    <a:pt x="531" y="1417"/>
                  </a:lnTo>
                  <a:lnTo>
                    <a:pt x="610" y="1411"/>
                  </a:lnTo>
                  <a:lnTo>
                    <a:pt x="637" y="1401"/>
                  </a:lnTo>
                  <a:lnTo>
                    <a:pt x="651" y="1390"/>
                  </a:lnTo>
                  <a:lnTo>
                    <a:pt x="679" y="1390"/>
                  </a:lnTo>
                  <a:lnTo>
                    <a:pt x="734" y="1380"/>
                  </a:lnTo>
                  <a:lnTo>
                    <a:pt x="781" y="1357"/>
                  </a:lnTo>
                  <a:lnTo>
                    <a:pt x="836" y="1340"/>
                  </a:lnTo>
                  <a:lnTo>
                    <a:pt x="859" y="1326"/>
                  </a:lnTo>
                  <a:close/>
                </a:path>
              </a:pathLst>
            </a:custGeom>
            <a:solidFill>
              <a:srgbClr val="800000"/>
            </a:solidFill>
            <a:ln w="9525">
              <a:noFill/>
              <a:round/>
              <a:headEnd/>
              <a:tailEnd/>
            </a:ln>
          </p:spPr>
          <p:txBody>
            <a:bodyPr/>
            <a:lstStyle/>
            <a:p>
              <a:endParaRPr lang="en-US"/>
            </a:p>
          </p:txBody>
        </p:sp>
        <p:sp>
          <p:nvSpPr>
            <p:cNvPr id="51207" name="Freeform 4"/>
            <p:cNvSpPr>
              <a:spLocks/>
            </p:cNvSpPr>
            <p:nvPr/>
          </p:nvSpPr>
          <p:spPr bwMode="auto">
            <a:xfrm>
              <a:off x="3072" y="1305"/>
              <a:ext cx="1644" cy="601"/>
            </a:xfrm>
            <a:custGeom>
              <a:avLst/>
              <a:gdLst>
                <a:gd name="T0" fmla="*/ 1071 w 1644"/>
                <a:gd name="T1" fmla="*/ 267 h 668"/>
                <a:gd name="T2" fmla="*/ 988 w 1644"/>
                <a:gd name="T3" fmla="*/ 250 h 668"/>
                <a:gd name="T4" fmla="*/ 914 w 1644"/>
                <a:gd name="T5" fmla="*/ 245 h 668"/>
                <a:gd name="T6" fmla="*/ 799 w 1644"/>
                <a:gd name="T7" fmla="*/ 245 h 668"/>
                <a:gd name="T8" fmla="*/ 716 w 1644"/>
                <a:gd name="T9" fmla="*/ 255 h 668"/>
                <a:gd name="T10" fmla="*/ 628 w 1644"/>
                <a:gd name="T11" fmla="*/ 259 h 668"/>
                <a:gd name="T12" fmla="*/ 531 w 1644"/>
                <a:gd name="T13" fmla="*/ 259 h 668"/>
                <a:gd name="T14" fmla="*/ 457 w 1644"/>
                <a:gd name="T15" fmla="*/ 259 h 668"/>
                <a:gd name="T16" fmla="*/ 346 w 1644"/>
                <a:gd name="T17" fmla="*/ 267 h 668"/>
                <a:gd name="T18" fmla="*/ 231 w 1644"/>
                <a:gd name="T19" fmla="*/ 273 h 668"/>
                <a:gd name="T20" fmla="*/ 171 w 1644"/>
                <a:gd name="T21" fmla="*/ 264 h 668"/>
                <a:gd name="T22" fmla="*/ 143 w 1644"/>
                <a:gd name="T23" fmla="*/ 245 h 668"/>
                <a:gd name="T24" fmla="*/ 46 w 1644"/>
                <a:gd name="T25" fmla="*/ 228 h 668"/>
                <a:gd name="T26" fmla="*/ 0 w 1644"/>
                <a:gd name="T27" fmla="*/ 193 h 668"/>
                <a:gd name="T28" fmla="*/ 60 w 1644"/>
                <a:gd name="T29" fmla="*/ 157 h 668"/>
                <a:gd name="T30" fmla="*/ 60 w 1644"/>
                <a:gd name="T31" fmla="*/ 157 h 668"/>
                <a:gd name="T32" fmla="*/ 157 w 1644"/>
                <a:gd name="T33" fmla="*/ 129 h 668"/>
                <a:gd name="T34" fmla="*/ 217 w 1644"/>
                <a:gd name="T35" fmla="*/ 144 h 668"/>
                <a:gd name="T36" fmla="*/ 286 w 1644"/>
                <a:gd name="T37" fmla="*/ 151 h 668"/>
                <a:gd name="T38" fmla="*/ 328 w 1644"/>
                <a:gd name="T39" fmla="*/ 166 h 668"/>
                <a:gd name="T40" fmla="*/ 401 w 1644"/>
                <a:gd name="T41" fmla="*/ 171 h 668"/>
                <a:gd name="T42" fmla="*/ 429 w 1644"/>
                <a:gd name="T43" fmla="*/ 151 h 668"/>
                <a:gd name="T44" fmla="*/ 374 w 1644"/>
                <a:gd name="T45" fmla="*/ 144 h 668"/>
                <a:gd name="T46" fmla="*/ 388 w 1644"/>
                <a:gd name="T47" fmla="*/ 125 h 668"/>
                <a:gd name="T48" fmla="*/ 457 w 1644"/>
                <a:gd name="T49" fmla="*/ 93 h 668"/>
                <a:gd name="T50" fmla="*/ 471 w 1644"/>
                <a:gd name="T51" fmla="*/ 68 h 668"/>
                <a:gd name="T52" fmla="*/ 572 w 1644"/>
                <a:gd name="T53" fmla="*/ 46 h 668"/>
                <a:gd name="T54" fmla="*/ 642 w 1644"/>
                <a:gd name="T55" fmla="*/ 32 h 668"/>
                <a:gd name="T56" fmla="*/ 642 w 1644"/>
                <a:gd name="T57" fmla="*/ 55 h 668"/>
                <a:gd name="T58" fmla="*/ 702 w 1644"/>
                <a:gd name="T59" fmla="*/ 66 h 668"/>
                <a:gd name="T60" fmla="*/ 812 w 1644"/>
                <a:gd name="T61" fmla="*/ 38 h 668"/>
                <a:gd name="T62" fmla="*/ 914 w 1644"/>
                <a:gd name="T63" fmla="*/ 9 h 668"/>
                <a:gd name="T64" fmla="*/ 970 w 1644"/>
                <a:gd name="T65" fmla="*/ 9 h 668"/>
                <a:gd name="T66" fmla="*/ 1043 w 1644"/>
                <a:gd name="T67" fmla="*/ 9 h 668"/>
                <a:gd name="T68" fmla="*/ 1145 w 1644"/>
                <a:gd name="T69" fmla="*/ 4 h 668"/>
                <a:gd name="T70" fmla="*/ 1187 w 1644"/>
                <a:gd name="T71" fmla="*/ 23 h 668"/>
                <a:gd name="T72" fmla="*/ 1113 w 1644"/>
                <a:gd name="T73" fmla="*/ 61 h 668"/>
                <a:gd name="T74" fmla="*/ 1187 w 1644"/>
                <a:gd name="T75" fmla="*/ 61 h 668"/>
                <a:gd name="T76" fmla="*/ 1173 w 1644"/>
                <a:gd name="T77" fmla="*/ 93 h 668"/>
                <a:gd name="T78" fmla="*/ 1187 w 1644"/>
                <a:gd name="T79" fmla="*/ 116 h 668"/>
                <a:gd name="T80" fmla="*/ 1173 w 1644"/>
                <a:gd name="T81" fmla="*/ 129 h 668"/>
                <a:gd name="T82" fmla="*/ 1187 w 1644"/>
                <a:gd name="T83" fmla="*/ 148 h 668"/>
                <a:gd name="T84" fmla="*/ 1330 w 1644"/>
                <a:gd name="T85" fmla="*/ 121 h 668"/>
                <a:gd name="T86" fmla="*/ 1427 w 1644"/>
                <a:gd name="T87" fmla="*/ 125 h 668"/>
                <a:gd name="T88" fmla="*/ 1501 w 1644"/>
                <a:gd name="T89" fmla="*/ 121 h 668"/>
                <a:gd name="T90" fmla="*/ 1501 w 1644"/>
                <a:gd name="T91" fmla="*/ 157 h 668"/>
                <a:gd name="T92" fmla="*/ 1473 w 1644"/>
                <a:gd name="T93" fmla="*/ 190 h 668"/>
                <a:gd name="T94" fmla="*/ 1487 w 1644"/>
                <a:gd name="T95" fmla="*/ 204 h 668"/>
                <a:gd name="T96" fmla="*/ 1556 w 1644"/>
                <a:gd name="T97" fmla="*/ 193 h 668"/>
                <a:gd name="T98" fmla="*/ 1616 w 1644"/>
                <a:gd name="T99" fmla="*/ 221 h 668"/>
                <a:gd name="T100" fmla="*/ 1630 w 1644"/>
                <a:gd name="T101" fmla="*/ 240 h 668"/>
                <a:gd name="T102" fmla="*/ 1542 w 1644"/>
                <a:gd name="T103" fmla="*/ 255 h 668"/>
                <a:gd name="T104" fmla="*/ 1501 w 1644"/>
                <a:gd name="T105" fmla="*/ 283 h 668"/>
                <a:gd name="T106" fmla="*/ 1413 w 1644"/>
                <a:gd name="T107" fmla="*/ 273 h 668"/>
                <a:gd name="T108" fmla="*/ 1357 w 1644"/>
                <a:gd name="T109" fmla="*/ 278 h 668"/>
                <a:gd name="T110" fmla="*/ 1302 w 1644"/>
                <a:gd name="T111" fmla="*/ 278 h 6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4"/>
                <a:gd name="T169" fmla="*/ 0 h 668"/>
                <a:gd name="T170" fmla="*/ 1644 w 1644"/>
                <a:gd name="T171" fmla="*/ 668 h 6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4" h="668">
                  <a:moveTo>
                    <a:pt x="1242" y="638"/>
                  </a:moveTo>
                  <a:lnTo>
                    <a:pt x="1099" y="658"/>
                  </a:lnTo>
                  <a:lnTo>
                    <a:pt x="1099" y="648"/>
                  </a:lnTo>
                  <a:lnTo>
                    <a:pt x="1085" y="638"/>
                  </a:lnTo>
                  <a:lnTo>
                    <a:pt x="1085" y="624"/>
                  </a:lnTo>
                  <a:lnTo>
                    <a:pt x="1071" y="624"/>
                  </a:lnTo>
                  <a:lnTo>
                    <a:pt x="1057" y="614"/>
                  </a:lnTo>
                  <a:lnTo>
                    <a:pt x="1030" y="604"/>
                  </a:lnTo>
                  <a:lnTo>
                    <a:pt x="1016" y="604"/>
                  </a:lnTo>
                  <a:lnTo>
                    <a:pt x="1002" y="604"/>
                  </a:lnTo>
                  <a:lnTo>
                    <a:pt x="1002" y="594"/>
                  </a:lnTo>
                  <a:lnTo>
                    <a:pt x="988" y="584"/>
                  </a:lnTo>
                  <a:lnTo>
                    <a:pt x="988" y="570"/>
                  </a:lnTo>
                  <a:lnTo>
                    <a:pt x="970" y="570"/>
                  </a:lnTo>
                  <a:lnTo>
                    <a:pt x="956" y="570"/>
                  </a:lnTo>
                  <a:lnTo>
                    <a:pt x="942" y="570"/>
                  </a:lnTo>
                  <a:lnTo>
                    <a:pt x="928" y="570"/>
                  </a:lnTo>
                  <a:lnTo>
                    <a:pt x="914" y="570"/>
                  </a:lnTo>
                  <a:lnTo>
                    <a:pt x="900" y="560"/>
                  </a:lnTo>
                  <a:lnTo>
                    <a:pt x="886" y="560"/>
                  </a:lnTo>
                  <a:lnTo>
                    <a:pt x="873" y="560"/>
                  </a:lnTo>
                  <a:lnTo>
                    <a:pt x="845" y="560"/>
                  </a:lnTo>
                  <a:lnTo>
                    <a:pt x="831" y="560"/>
                  </a:lnTo>
                  <a:lnTo>
                    <a:pt x="799" y="570"/>
                  </a:lnTo>
                  <a:lnTo>
                    <a:pt x="785" y="570"/>
                  </a:lnTo>
                  <a:lnTo>
                    <a:pt x="771" y="584"/>
                  </a:lnTo>
                  <a:lnTo>
                    <a:pt x="757" y="584"/>
                  </a:lnTo>
                  <a:lnTo>
                    <a:pt x="743" y="584"/>
                  </a:lnTo>
                  <a:lnTo>
                    <a:pt x="729" y="594"/>
                  </a:lnTo>
                  <a:lnTo>
                    <a:pt x="716" y="594"/>
                  </a:lnTo>
                  <a:lnTo>
                    <a:pt x="688" y="594"/>
                  </a:lnTo>
                  <a:lnTo>
                    <a:pt x="674" y="604"/>
                  </a:lnTo>
                  <a:lnTo>
                    <a:pt x="660" y="604"/>
                  </a:lnTo>
                  <a:lnTo>
                    <a:pt x="642" y="614"/>
                  </a:lnTo>
                  <a:lnTo>
                    <a:pt x="628" y="614"/>
                  </a:lnTo>
                  <a:lnTo>
                    <a:pt x="628" y="604"/>
                  </a:lnTo>
                  <a:lnTo>
                    <a:pt x="614" y="604"/>
                  </a:lnTo>
                  <a:lnTo>
                    <a:pt x="614" y="594"/>
                  </a:lnTo>
                  <a:lnTo>
                    <a:pt x="586" y="594"/>
                  </a:lnTo>
                  <a:lnTo>
                    <a:pt x="572" y="594"/>
                  </a:lnTo>
                  <a:lnTo>
                    <a:pt x="558" y="604"/>
                  </a:lnTo>
                  <a:lnTo>
                    <a:pt x="531" y="604"/>
                  </a:lnTo>
                  <a:lnTo>
                    <a:pt x="517" y="614"/>
                  </a:lnTo>
                  <a:lnTo>
                    <a:pt x="503" y="614"/>
                  </a:lnTo>
                  <a:lnTo>
                    <a:pt x="471" y="624"/>
                  </a:lnTo>
                  <a:lnTo>
                    <a:pt x="457" y="624"/>
                  </a:lnTo>
                  <a:lnTo>
                    <a:pt x="457" y="614"/>
                  </a:lnTo>
                  <a:lnTo>
                    <a:pt x="457" y="604"/>
                  </a:lnTo>
                  <a:lnTo>
                    <a:pt x="443" y="604"/>
                  </a:lnTo>
                  <a:lnTo>
                    <a:pt x="429" y="604"/>
                  </a:lnTo>
                  <a:lnTo>
                    <a:pt x="415" y="604"/>
                  </a:lnTo>
                  <a:lnTo>
                    <a:pt x="401" y="604"/>
                  </a:lnTo>
                  <a:lnTo>
                    <a:pt x="374" y="614"/>
                  </a:lnTo>
                  <a:lnTo>
                    <a:pt x="346" y="624"/>
                  </a:lnTo>
                  <a:lnTo>
                    <a:pt x="314" y="638"/>
                  </a:lnTo>
                  <a:lnTo>
                    <a:pt x="286" y="648"/>
                  </a:lnTo>
                  <a:lnTo>
                    <a:pt x="272" y="648"/>
                  </a:lnTo>
                  <a:lnTo>
                    <a:pt x="258" y="648"/>
                  </a:lnTo>
                  <a:lnTo>
                    <a:pt x="244" y="648"/>
                  </a:lnTo>
                  <a:lnTo>
                    <a:pt x="231" y="638"/>
                  </a:lnTo>
                  <a:lnTo>
                    <a:pt x="231" y="624"/>
                  </a:lnTo>
                  <a:lnTo>
                    <a:pt x="217" y="624"/>
                  </a:lnTo>
                  <a:lnTo>
                    <a:pt x="217" y="614"/>
                  </a:lnTo>
                  <a:lnTo>
                    <a:pt x="203" y="614"/>
                  </a:lnTo>
                  <a:lnTo>
                    <a:pt x="189" y="614"/>
                  </a:lnTo>
                  <a:lnTo>
                    <a:pt x="171" y="614"/>
                  </a:lnTo>
                  <a:lnTo>
                    <a:pt x="157" y="614"/>
                  </a:lnTo>
                  <a:lnTo>
                    <a:pt x="157" y="604"/>
                  </a:lnTo>
                  <a:lnTo>
                    <a:pt x="143" y="604"/>
                  </a:lnTo>
                  <a:lnTo>
                    <a:pt x="143" y="594"/>
                  </a:lnTo>
                  <a:lnTo>
                    <a:pt x="143" y="584"/>
                  </a:lnTo>
                  <a:lnTo>
                    <a:pt x="143" y="570"/>
                  </a:lnTo>
                  <a:lnTo>
                    <a:pt x="129" y="570"/>
                  </a:lnTo>
                  <a:lnTo>
                    <a:pt x="129" y="560"/>
                  </a:lnTo>
                  <a:lnTo>
                    <a:pt x="101" y="560"/>
                  </a:lnTo>
                  <a:lnTo>
                    <a:pt x="87" y="550"/>
                  </a:lnTo>
                  <a:lnTo>
                    <a:pt x="60" y="540"/>
                  </a:lnTo>
                  <a:lnTo>
                    <a:pt x="46" y="530"/>
                  </a:lnTo>
                  <a:lnTo>
                    <a:pt x="46" y="516"/>
                  </a:lnTo>
                  <a:lnTo>
                    <a:pt x="32" y="506"/>
                  </a:lnTo>
                  <a:lnTo>
                    <a:pt x="14" y="496"/>
                  </a:lnTo>
                  <a:lnTo>
                    <a:pt x="0" y="476"/>
                  </a:lnTo>
                  <a:lnTo>
                    <a:pt x="0" y="462"/>
                  </a:lnTo>
                  <a:lnTo>
                    <a:pt x="0" y="452"/>
                  </a:lnTo>
                  <a:lnTo>
                    <a:pt x="0" y="442"/>
                  </a:lnTo>
                  <a:lnTo>
                    <a:pt x="14" y="422"/>
                  </a:lnTo>
                  <a:lnTo>
                    <a:pt x="32" y="408"/>
                  </a:lnTo>
                  <a:lnTo>
                    <a:pt x="32" y="388"/>
                  </a:lnTo>
                  <a:lnTo>
                    <a:pt x="46" y="378"/>
                  </a:lnTo>
                  <a:lnTo>
                    <a:pt x="60" y="368"/>
                  </a:lnTo>
                  <a:lnTo>
                    <a:pt x="74" y="354"/>
                  </a:lnTo>
                  <a:lnTo>
                    <a:pt x="74" y="368"/>
                  </a:lnTo>
                  <a:lnTo>
                    <a:pt x="60" y="368"/>
                  </a:lnTo>
                  <a:lnTo>
                    <a:pt x="60" y="378"/>
                  </a:lnTo>
                  <a:lnTo>
                    <a:pt x="46" y="378"/>
                  </a:lnTo>
                  <a:lnTo>
                    <a:pt x="60" y="368"/>
                  </a:lnTo>
                  <a:lnTo>
                    <a:pt x="74" y="354"/>
                  </a:lnTo>
                  <a:lnTo>
                    <a:pt x="87" y="344"/>
                  </a:lnTo>
                  <a:lnTo>
                    <a:pt x="101" y="334"/>
                  </a:lnTo>
                  <a:lnTo>
                    <a:pt x="115" y="324"/>
                  </a:lnTo>
                  <a:lnTo>
                    <a:pt x="143" y="314"/>
                  </a:lnTo>
                  <a:lnTo>
                    <a:pt x="157" y="300"/>
                  </a:lnTo>
                  <a:lnTo>
                    <a:pt x="157" y="290"/>
                  </a:lnTo>
                  <a:lnTo>
                    <a:pt x="171" y="300"/>
                  </a:lnTo>
                  <a:lnTo>
                    <a:pt x="189" y="314"/>
                  </a:lnTo>
                  <a:lnTo>
                    <a:pt x="203" y="324"/>
                  </a:lnTo>
                  <a:lnTo>
                    <a:pt x="203" y="334"/>
                  </a:lnTo>
                  <a:lnTo>
                    <a:pt x="217" y="334"/>
                  </a:lnTo>
                  <a:lnTo>
                    <a:pt x="217" y="344"/>
                  </a:lnTo>
                  <a:lnTo>
                    <a:pt x="231" y="344"/>
                  </a:lnTo>
                  <a:lnTo>
                    <a:pt x="244" y="344"/>
                  </a:lnTo>
                  <a:lnTo>
                    <a:pt x="258" y="344"/>
                  </a:lnTo>
                  <a:lnTo>
                    <a:pt x="272" y="344"/>
                  </a:lnTo>
                  <a:lnTo>
                    <a:pt x="286" y="354"/>
                  </a:lnTo>
                  <a:lnTo>
                    <a:pt x="300" y="354"/>
                  </a:lnTo>
                  <a:lnTo>
                    <a:pt x="314" y="354"/>
                  </a:lnTo>
                  <a:lnTo>
                    <a:pt x="314" y="368"/>
                  </a:lnTo>
                  <a:lnTo>
                    <a:pt x="314" y="378"/>
                  </a:lnTo>
                  <a:lnTo>
                    <a:pt x="328" y="378"/>
                  </a:lnTo>
                  <a:lnTo>
                    <a:pt x="328" y="388"/>
                  </a:lnTo>
                  <a:lnTo>
                    <a:pt x="346" y="398"/>
                  </a:lnTo>
                  <a:lnTo>
                    <a:pt x="360" y="408"/>
                  </a:lnTo>
                  <a:lnTo>
                    <a:pt x="374" y="408"/>
                  </a:lnTo>
                  <a:lnTo>
                    <a:pt x="374" y="398"/>
                  </a:lnTo>
                  <a:lnTo>
                    <a:pt x="388" y="398"/>
                  </a:lnTo>
                  <a:lnTo>
                    <a:pt x="401" y="398"/>
                  </a:lnTo>
                  <a:lnTo>
                    <a:pt x="401" y="388"/>
                  </a:lnTo>
                  <a:lnTo>
                    <a:pt x="415" y="388"/>
                  </a:lnTo>
                  <a:lnTo>
                    <a:pt x="429" y="388"/>
                  </a:lnTo>
                  <a:lnTo>
                    <a:pt x="443" y="378"/>
                  </a:lnTo>
                  <a:lnTo>
                    <a:pt x="443" y="368"/>
                  </a:lnTo>
                  <a:lnTo>
                    <a:pt x="429" y="354"/>
                  </a:lnTo>
                  <a:lnTo>
                    <a:pt x="415" y="354"/>
                  </a:lnTo>
                  <a:lnTo>
                    <a:pt x="401" y="354"/>
                  </a:lnTo>
                  <a:lnTo>
                    <a:pt x="388" y="354"/>
                  </a:lnTo>
                  <a:lnTo>
                    <a:pt x="374" y="354"/>
                  </a:lnTo>
                  <a:lnTo>
                    <a:pt x="374" y="344"/>
                  </a:lnTo>
                  <a:lnTo>
                    <a:pt x="374" y="334"/>
                  </a:lnTo>
                  <a:lnTo>
                    <a:pt x="360" y="334"/>
                  </a:lnTo>
                  <a:lnTo>
                    <a:pt x="374" y="324"/>
                  </a:lnTo>
                  <a:lnTo>
                    <a:pt x="360" y="324"/>
                  </a:lnTo>
                  <a:lnTo>
                    <a:pt x="374" y="314"/>
                  </a:lnTo>
                  <a:lnTo>
                    <a:pt x="374" y="300"/>
                  </a:lnTo>
                  <a:lnTo>
                    <a:pt x="388" y="290"/>
                  </a:lnTo>
                  <a:lnTo>
                    <a:pt x="401" y="280"/>
                  </a:lnTo>
                  <a:lnTo>
                    <a:pt x="415" y="260"/>
                  </a:lnTo>
                  <a:lnTo>
                    <a:pt x="429" y="246"/>
                  </a:lnTo>
                  <a:lnTo>
                    <a:pt x="443" y="236"/>
                  </a:lnTo>
                  <a:lnTo>
                    <a:pt x="457" y="226"/>
                  </a:lnTo>
                  <a:lnTo>
                    <a:pt x="457" y="216"/>
                  </a:lnTo>
                  <a:lnTo>
                    <a:pt x="443" y="216"/>
                  </a:lnTo>
                  <a:lnTo>
                    <a:pt x="443" y="206"/>
                  </a:lnTo>
                  <a:lnTo>
                    <a:pt x="443" y="196"/>
                  </a:lnTo>
                  <a:lnTo>
                    <a:pt x="443" y="182"/>
                  </a:lnTo>
                  <a:lnTo>
                    <a:pt x="457" y="172"/>
                  </a:lnTo>
                  <a:lnTo>
                    <a:pt x="471" y="162"/>
                  </a:lnTo>
                  <a:lnTo>
                    <a:pt x="485" y="152"/>
                  </a:lnTo>
                  <a:lnTo>
                    <a:pt x="503" y="128"/>
                  </a:lnTo>
                  <a:lnTo>
                    <a:pt x="517" y="118"/>
                  </a:lnTo>
                  <a:lnTo>
                    <a:pt x="531" y="118"/>
                  </a:lnTo>
                  <a:lnTo>
                    <a:pt x="545" y="118"/>
                  </a:lnTo>
                  <a:lnTo>
                    <a:pt x="572" y="108"/>
                  </a:lnTo>
                  <a:lnTo>
                    <a:pt x="586" y="98"/>
                  </a:lnTo>
                  <a:lnTo>
                    <a:pt x="600" y="88"/>
                  </a:lnTo>
                  <a:lnTo>
                    <a:pt x="614" y="88"/>
                  </a:lnTo>
                  <a:lnTo>
                    <a:pt x="614" y="74"/>
                  </a:lnTo>
                  <a:lnTo>
                    <a:pt x="628" y="74"/>
                  </a:lnTo>
                  <a:lnTo>
                    <a:pt x="642" y="74"/>
                  </a:lnTo>
                  <a:lnTo>
                    <a:pt x="642" y="88"/>
                  </a:lnTo>
                  <a:lnTo>
                    <a:pt x="660" y="98"/>
                  </a:lnTo>
                  <a:lnTo>
                    <a:pt x="642" y="98"/>
                  </a:lnTo>
                  <a:lnTo>
                    <a:pt x="642" y="108"/>
                  </a:lnTo>
                  <a:lnTo>
                    <a:pt x="642" y="118"/>
                  </a:lnTo>
                  <a:lnTo>
                    <a:pt x="642" y="128"/>
                  </a:lnTo>
                  <a:lnTo>
                    <a:pt x="628" y="142"/>
                  </a:lnTo>
                  <a:lnTo>
                    <a:pt x="642" y="152"/>
                  </a:lnTo>
                  <a:lnTo>
                    <a:pt x="660" y="152"/>
                  </a:lnTo>
                  <a:lnTo>
                    <a:pt x="674" y="152"/>
                  </a:lnTo>
                  <a:lnTo>
                    <a:pt x="688" y="152"/>
                  </a:lnTo>
                  <a:lnTo>
                    <a:pt x="702" y="152"/>
                  </a:lnTo>
                  <a:lnTo>
                    <a:pt x="716" y="152"/>
                  </a:lnTo>
                  <a:lnTo>
                    <a:pt x="729" y="142"/>
                  </a:lnTo>
                  <a:lnTo>
                    <a:pt x="757" y="128"/>
                  </a:lnTo>
                  <a:lnTo>
                    <a:pt x="771" y="118"/>
                  </a:lnTo>
                  <a:lnTo>
                    <a:pt x="785" y="108"/>
                  </a:lnTo>
                  <a:lnTo>
                    <a:pt x="812" y="88"/>
                  </a:lnTo>
                  <a:lnTo>
                    <a:pt x="845" y="54"/>
                  </a:lnTo>
                  <a:lnTo>
                    <a:pt x="859" y="44"/>
                  </a:lnTo>
                  <a:lnTo>
                    <a:pt x="873" y="34"/>
                  </a:lnTo>
                  <a:lnTo>
                    <a:pt x="886" y="20"/>
                  </a:lnTo>
                  <a:lnTo>
                    <a:pt x="900" y="20"/>
                  </a:lnTo>
                  <a:lnTo>
                    <a:pt x="914" y="20"/>
                  </a:lnTo>
                  <a:lnTo>
                    <a:pt x="914" y="34"/>
                  </a:lnTo>
                  <a:lnTo>
                    <a:pt x="928" y="34"/>
                  </a:lnTo>
                  <a:lnTo>
                    <a:pt x="928" y="44"/>
                  </a:lnTo>
                  <a:lnTo>
                    <a:pt x="942" y="34"/>
                  </a:lnTo>
                  <a:lnTo>
                    <a:pt x="956" y="34"/>
                  </a:lnTo>
                  <a:lnTo>
                    <a:pt x="970" y="20"/>
                  </a:lnTo>
                  <a:lnTo>
                    <a:pt x="988" y="10"/>
                  </a:lnTo>
                  <a:lnTo>
                    <a:pt x="1002" y="10"/>
                  </a:lnTo>
                  <a:lnTo>
                    <a:pt x="1016" y="0"/>
                  </a:lnTo>
                  <a:lnTo>
                    <a:pt x="1030" y="0"/>
                  </a:lnTo>
                  <a:lnTo>
                    <a:pt x="1043" y="10"/>
                  </a:lnTo>
                  <a:lnTo>
                    <a:pt x="1043" y="20"/>
                  </a:lnTo>
                  <a:lnTo>
                    <a:pt x="1071" y="10"/>
                  </a:lnTo>
                  <a:lnTo>
                    <a:pt x="1085" y="10"/>
                  </a:lnTo>
                  <a:lnTo>
                    <a:pt x="1099" y="10"/>
                  </a:lnTo>
                  <a:lnTo>
                    <a:pt x="1113" y="10"/>
                  </a:lnTo>
                  <a:lnTo>
                    <a:pt x="1131" y="10"/>
                  </a:lnTo>
                  <a:lnTo>
                    <a:pt x="1145" y="10"/>
                  </a:lnTo>
                  <a:lnTo>
                    <a:pt x="1159" y="20"/>
                  </a:lnTo>
                  <a:lnTo>
                    <a:pt x="1159" y="34"/>
                  </a:lnTo>
                  <a:lnTo>
                    <a:pt x="1173" y="34"/>
                  </a:lnTo>
                  <a:lnTo>
                    <a:pt x="1173" y="44"/>
                  </a:lnTo>
                  <a:lnTo>
                    <a:pt x="1187" y="44"/>
                  </a:lnTo>
                  <a:lnTo>
                    <a:pt x="1187" y="54"/>
                  </a:lnTo>
                  <a:lnTo>
                    <a:pt x="1173" y="74"/>
                  </a:lnTo>
                  <a:lnTo>
                    <a:pt x="1159" y="88"/>
                  </a:lnTo>
                  <a:lnTo>
                    <a:pt x="1159" y="98"/>
                  </a:lnTo>
                  <a:lnTo>
                    <a:pt x="1145" y="108"/>
                  </a:lnTo>
                  <a:lnTo>
                    <a:pt x="1131" y="128"/>
                  </a:lnTo>
                  <a:lnTo>
                    <a:pt x="1113" y="142"/>
                  </a:lnTo>
                  <a:lnTo>
                    <a:pt x="1113" y="152"/>
                  </a:lnTo>
                  <a:lnTo>
                    <a:pt x="1131" y="152"/>
                  </a:lnTo>
                  <a:lnTo>
                    <a:pt x="1145" y="152"/>
                  </a:lnTo>
                  <a:lnTo>
                    <a:pt x="1159" y="142"/>
                  </a:lnTo>
                  <a:lnTo>
                    <a:pt x="1173" y="142"/>
                  </a:lnTo>
                  <a:lnTo>
                    <a:pt x="1187" y="142"/>
                  </a:lnTo>
                  <a:lnTo>
                    <a:pt x="1200" y="152"/>
                  </a:lnTo>
                  <a:lnTo>
                    <a:pt x="1200" y="162"/>
                  </a:lnTo>
                  <a:lnTo>
                    <a:pt x="1200" y="172"/>
                  </a:lnTo>
                  <a:lnTo>
                    <a:pt x="1187" y="196"/>
                  </a:lnTo>
                  <a:lnTo>
                    <a:pt x="1187" y="206"/>
                  </a:lnTo>
                  <a:lnTo>
                    <a:pt x="1173" y="216"/>
                  </a:lnTo>
                  <a:lnTo>
                    <a:pt x="1173" y="226"/>
                  </a:lnTo>
                  <a:lnTo>
                    <a:pt x="1173" y="236"/>
                  </a:lnTo>
                  <a:lnTo>
                    <a:pt x="1159" y="246"/>
                  </a:lnTo>
                  <a:lnTo>
                    <a:pt x="1159" y="270"/>
                  </a:lnTo>
                  <a:lnTo>
                    <a:pt x="1173" y="270"/>
                  </a:lnTo>
                  <a:lnTo>
                    <a:pt x="1187" y="270"/>
                  </a:lnTo>
                  <a:lnTo>
                    <a:pt x="1187" y="260"/>
                  </a:lnTo>
                  <a:lnTo>
                    <a:pt x="1200" y="260"/>
                  </a:lnTo>
                  <a:lnTo>
                    <a:pt x="1200" y="270"/>
                  </a:lnTo>
                  <a:lnTo>
                    <a:pt x="1187" y="280"/>
                  </a:lnTo>
                  <a:lnTo>
                    <a:pt x="1187" y="290"/>
                  </a:lnTo>
                  <a:lnTo>
                    <a:pt x="1173" y="300"/>
                  </a:lnTo>
                  <a:lnTo>
                    <a:pt x="1173" y="314"/>
                  </a:lnTo>
                  <a:lnTo>
                    <a:pt x="1159" y="324"/>
                  </a:lnTo>
                  <a:lnTo>
                    <a:pt x="1159" y="334"/>
                  </a:lnTo>
                  <a:lnTo>
                    <a:pt x="1159" y="344"/>
                  </a:lnTo>
                  <a:lnTo>
                    <a:pt x="1173" y="354"/>
                  </a:lnTo>
                  <a:lnTo>
                    <a:pt x="1187" y="344"/>
                  </a:lnTo>
                  <a:lnTo>
                    <a:pt x="1200" y="344"/>
                  </a:lnTo>
                  <a:lnTo>
                    <a:pt x="1214" y="334"/>
                  </a:lnTo>
                  <a:lnTo>
                    <a:pt x="1228" y="334"/>
                  </a:lnTo>
                  <a:lnTo>
                    <a:pt x="1270" y="314"/>
                  </a:lnTo>
                  <a:lnTo>
                    <a:pt x="1302" y="300"/>
                  </a:lnTo>
                  <a:lnTo>
                    <a:pt x="1330" y="280"/>
                  </a:lnTo>
                  <a:lnTo>
                    <a:pt x="1357" y="270"/>
                  </a:lnTo>
                  <a:lnTo>
                    <a:pt x="1371" y="260"/>
                  </a:lnTo>
                  <a:lnTo>
                    <a:pt x="1385" y="260"/>
                  </a:lnTo>
                  <a:lnTo>
                    <a:pt x="1399" y="260"/>
                  </a:lnTo>
                  <a:lnTo>
                    <a:pt x="1413" y="260"/>
                  </a:lnTo>
                  <a:lnTo>
                    <a:pt x="1427" y="290"/>
                  </a:lnTo>
                  <a:lnTo>
                    <a:pt x="1445" y="290"/>
                  </a:lnTo>
                  <a:lnTo>
                    <a:pt x="1459" y="290"/>
                  </a:lnTo>
                  <a:lnTo>
                    <a:pt x="1473" y="290"/>
                  </a:lnTo>
                  <a:lnTo>
                    <a:pt x="1473" y="280"/>
                  </a:lnTo>
                  <a:lnTo>
                    <a:pt x="1487" y="280"/>
                  </a:lnTo>
                  <a:lnTo>
                    <a:pt x="1501" y="280"/>
                  </a:lnTo>
                  <a:lnTo>
                    <a:pt x="1514" y="290"/>
                  </a:lnTo>
                  <a:lnTo>
                    <a:pt x="1514" y="314"/>
                  </a:lnTo>
                  <a:lnTo>
                    <a:pt x="1514" y="324"/>
                  </a:lnTo>
                  <a:lnTo>
                    <a:pt x="1501" y="344"/>
                  </a:lnTo>
                  <a:lnTo>
                    <a:pt x="1501" y="354"/>
                  </a:lnTo>
                  <a:lnTo>
                    <a:pt x="1501" y="368"/>
                  </a:lnTo>
                  <a:lnTo>
                    <a:pt x="1501" y="378"/>
                  </a:lnTo>
                  <a:lnTo>
                    <a:pt x="1501" y="388"/>
                  </a:lnTo>
                  <a:lnTo>
                    <a:pt x="1487" y="398"/>
                  </a:lnTo>
                  <a:lnTo>
                    <a:pt x="1487" y="408"/>
                  </a:lnTo>
                  <a:lnTo>
                    <a:pt x="1487" y="422"/>
                  </a:lnTo>
                  <a:lnTo>
                    <a:pt x="1473" y="442"/>
                  </a:lnTo>
                  <a:lnTo>
                    <a:pt x="1473" y="452"/>
                  </a:lnTo>
                  <a:lnTo>
                    <a:pt x="1473" y="462"/>
                  </a:lnTo>
                  <a:lnTo>
                    <a:pt x="1459" y="476"/>
                  </a:lnTo>
                  <a:lnTo>
                    <a:pt x="1473" y="476"/>
                  </a:lnTo>
                  <a:lnTo>
                    <a:pt x="1487" y="486"/>
                  </a:lnTo>
                  <a:lnTo>
                    <a:pt x="1487" y="476"/>
                  </a:lnTo>
                  <a:lnTo>
                    <a:pt x="1501" y="476"/>
                  </a:lnTo>
                  <a:lnTo>
                    <a:pt x="1514" y="476"/>
                  </a:lnTo>
                  <a:lnTo>
                    <a:pt x="1514" y="462"/>
                  </a:lnTo>
                  <a:lnTo>
                    <a:pt x="1528" y="462"/>
                  </a:lnTo>
                  <a:lnTo>
                    <a:pt x="1542" y="452"/>
                  </a:lnTo>
                  <a:lnTo>
                    <a:pt x="1556" y="452"/>
                  </a:lnTo>
                  <a:lnTo>
                    <a:pt x="1556" y="462"/>
                  </a:lnTo>
                  <a:lnTo>
                    <a:pt x="1570" y="486"/>
                  </a:lnTo>
                  <a:lnTo>
                    <a:pt x="1616" y="486"/>
                  </a:lnTo>
                  <a:lnTo>
                    <a:pt x="1616" y="496"/>
                  </a:lnTo>
                  <a:lnTo>
                    <a:pt x="1616" y="506"/>
                  </a:lnTo>
                  <a:lnTo>
                    <a:pt x="1616" y="516"/>
                  </a:lnTo>
                  <a:lnTo>
                    <a:pt x="1616" y="530"/>
                  </a:lnTo>
                  <a:lnTo>
                    <a:pt x="1630" y="530"/>
                  </a:lnTo>
                  <a:lnTo>
                    <a:pt x="1630" y="540"/>
                  </a:lnTo>
                  <a:lnTo>
                    <a:pt x="1630" y="550"/>
                  </a:lnTo>
                  <a:lnTo>
                    <a:pt x="1644" y="550"/>
                  </a:lnTo>
                  <a:lnTo>
                    <a:pt x="1630" y="560"/>
                  </a:lnTo>
                  <a:lnTo>
                    <a:pt x="1616" y="560"/>
                  </a:lnTo>
                  <a:lnTo>
                    <a:pt x="1602" y="570"/>
                  </a:lnTo>
                  <a:lnTo>
                    <a:pt x="1584" y="584"/>
                  </a:lnTo>
                  <a:lnTo>
                    <a:pt x="1570" y="584"/>
                  </a:lnTo>
                  <a:lnTo>
                    <a:pt x="1556" y="594"/>
                  </a:lnTo>
                  <a:lnTo>
                    <a:pt x="1542" y="594"/>
                  </a:lnTo>
                  <a:lnTo>
                    <a:pt x="1528" y="594"/>
                  </a:lnTo>
                  <a:lnTo>
                    <a:pt x="1528" y="614"/>
                  </a:lnTo>
                  <a:lnTo>
                    <a:pt x="1528" y="624"/>
                  </a:lnTo>
                  <a:lnTo>
                    <a:pt x="1528" y="638"/>
                  </a:lnTo>
                  <a:lnTo>
                    <a:pt x="1514" y="648"/>
                  </a:lnTo>
                  <a:lnTo>
                    <a:pt x="1501" y="658"/>
                  </a:lnTo>
                  <a:lnTo>
                    <a:pt x="1487" y="668"/>
                  </a:lnTo>
                  <a:lnTo>
                    <a:pt x="1459" y="668"/>
                  </a:lnTo>
                  <a:lnTo>
                    <a:pt x="1459" y="658"/>
                  </a:lnTo>
                  <a:lnTo>
                    <a:pt x="1445" y="658"/>
                  </a:lnTo>
                  <a:lnTo>
                    <a:pt x="1427" y="648"/>
                  </a:lnTo>
                  <a:lnTo>
                    <a:pt x="1413" y="638"/>
                  </a:lnTo>
                  <a:lnTo>
                    <a:pt x="1399" y="638"/>
                  </a:lnTo>
                  <a:lnTo>
                    <a:pt x="1385" y="624"/>
                  </a:lnTo>
                  <a:lnTo>
                    <a:pt x="1371" y="624"/>
                  </a:lnTo>
                  <a:lnTo>
                    <a:pt x="1357" y="624"/>
                  </a:lnTo>
                  <a:lnTo>
                    <a:pt x="1357" y="638"/>
                  </a:lnTo>
                  <a:lnTo>
                    <a:pt x="1357" y="648"/>
                  </a:lnTo>
                  <a:lnTo>
                    <a:pt x="1344" y="648"/>
                  </a:lnTo>
                  <a:lnTo>
                    <a:pt x="1344" y="658"/>
                  </a:lnTo>
                  <a:lnTo>
                    <a:pt x="1330" y="658"/>
                  </a:lnTo>
                  <a:lnTo>
                    <a:pt x="1330" y="648"/>
                  </a:lnTo>
                  <a:lnTo>
                    <a:pt x="1316" y="648"/>
                  </a:lnTo>
                  <a:lnTo>
                    <a:pt x="1302" y="648"/>
                  </a:lnTo>
                  <a:lnTo>
                    <a:pt x="1302" y="638"/>
                  </a:lnTo>
                  <a:lnTo>
                    <a:pt x="1270" y="648"/>
                  </a:lnTo>
                  <a:lnTo>
                    <a:pt x="1270" y="638"/>
                  </a:lnTo>
                  <a:lnTo>
                    <a:pt x="1256" y="638"/>
                  </a:lnTo>
                  <a:lnTo>
                    <a:pt x="1242" y="638"/>
                  </a:lnTo>
                  <a:close/>
                </a:path>
              </a:pathLst>
            </a:custGeom>
            <a:solidFill>
              <a:srgbClr val="80FF80"/>
            </a:solidFill>
            <a:ln w="9525">
              <a:noFill/>
              <a:round/>
              <a:headEnd/>
              <a:tailEnd/>
            </a:ln>
          </p:spPr>
          <p:txBody>
            <a:bodyPr/>
            <a:lstStyle/>
            <a:p>
              <a:endParaRPr lang="en-US"/>
            </a:p>
          </p:txBody>
        </p:sp>
        <p:sp>
          <p:nvSpPr>
            <p:cNvPr id="51208" name="Freeform 5"/>
            <p:cNvSpPr>
              <a:spLocks/>
            </p:cNvSpPr>
            <p:nvPr/>
          </p:nvSpPr>
          <p:spPr bwMode="auto">
            <a:xfrm>
              <a:off x="942" y="1911"/>
              <a:ext cx="1653" cy="570"/>
            </a:xfrm>
            <a:custGeom>
              <a:avLst/>
              <a:gdLst>
                <a:gd name="T0" fmla="*/ 1127 w 1653"/>
                <a:gd name="T1" fmla="*/ 224 h 634"/>
                <a:gd name="T2" fmla="*/ 1039 w 1653"/>
                <a:gd name="T3" fmla="*/ 220 h 634"/>
                <a:gd name="T4" fmla="*/ 956 w 1653"/>
                <a:gd name="T5" fmla="*/ 212 h 634"/>
                <a:gd name="T6" fmla="*/ 854 w 1653"/>
                <a:gd name="T7" fmla="*/ 217 h 634"/>
                <a:gd name="T8" fmla="*/ 753 w 1653"/>
                <a:gd name="T9" fmla="*/ 228 h 634"/>
                <a:gd name="T10" fmla="*/ 669 w 1653"/>
                <a:gd name="T11" fmla="*/ 238 h 634"/>
                <a:gd name="T12" fmla="*/ 582 w 1653"/>
                <a:gd name="T13" fmla="*/ 248 h 634"/>
                <a:gd name="T14" fmla="*/ 499 w 1653"/>
                <a:gd name="T15" fmla="*/ 248 h 634"/>
                <a:gd name="T16" fmla="*/ 397 w 1653"/>
                <a:gd name="T17" fmla="*/ 263 h 634"/>
                <a:gd name="T18" fmla="*/ 282 w 1653"/>
                <a:gd name="T19" fmla="*/ 270 h 634"/>
                <a:gd name="T20" fmla="*/ 198 w 1653"/>
                <a:gd name="T21" fmla="*/ 266 h 634"/>
                <a:gd name="T22" fmla="*/ 124 w 1653"/>
                <a:gd name="T23" fmla="*/ 248 h 634"/>
                <a:gd name="T24" fmla="*/ 28 w 1653"/>
                <a:gd name="T25" fmla="*/ 228 h 634"/>
                <a:gd name="T26" fmla="*/ 0 w 1653"/>
                <a:gd name="T27" fmla="*/ 197 h 634"/>
                <a:gd name="T28" fmla="*/ 28 w 1653"/>
                <a:gd name="T29" fmla="*/ 178 h 634"/>
                <a:gd name="T30" fmla="*/ 55 w 1653"/>
                <a:gd name="T31" fmla="*/ 170 h 634"/>
                <a:gd name="T32" fmla="*/ 138 w 1653"/>
                <a:gd name="T33" fmla="*/ 155 h 634"/>
                <a:gd name="T34" fmla="*/ 226 w 1653"/>
                <a:gd name="T35" fmla="*/ 160 h 634"/>
                <a:gd name="T36" fmla="*/ 295 w 1653"/>
                <a:gd name="T37" fmla="*/ 174 h 634"/>
                <a:gd name="T38" fmla="*/ 383 w 1653"/>
                <a:gd name="T39" fmla="*/ 170 h 634"/>
                <a:gd name="T40" fmla="*/ 383 w 1653"/>
                <a:gd name="T41" fmla="*/ 160 h 634"/>
                <a:gd name="T42" fmla="*/ 328 w 1653"/>
                <a:gd name="T43" fmla="*/ 160 h 634"/>
                <a:gd name="T44" fmla="*/ 328 w 1653"/>
                <a:gd name="T45" fmla="*/ 137 h 634"/>
                <a:gd name="T46" fmla="*/ 383 w 1653"/>
                <a:gd name="T47" fmla="*/ 109 h 634"/>
                <a:gd name="T48" fmla="*/ 355 w 1653"/>
                <a:gd name="T49" fmla="*/ 91 h 634"/>
                <a:gd name="T50" fmla="*/ 411 w 1653"/>
                <a:gd name="T51" fmla="*/ 68 h 634"/>
                <a:gd name="T52" fmla="*/ 485 w 1653"/>
                <a:gd name="T53" fmla="*/ 49 h 634"/>
                <a:gd name="T54" fmla="*/ 526 w 1653"/>
                <a:gd name="T55" fmla="*/ 59 h 634"/>
                <a:gd name="T56" fmla="*/ 596 w 1653"/>
                <a:gd name="T57" fmla="*/ 68 h 634"/>
                <a:gd name="T58" fmla="*/ 683 w 1653"/>
                <a:gd name="T59" fmla="*/ 40 h 634"/>
                <a:gd name="T60" fmla="*/ 766 w 1653"/>
                <a:gd name="T61" fmla="*/ 13 h 634"/>
                <a:gd name="T62" fmla="*/ 840 w 1653"/>
                <a:gd name="T63" fmla="*/ 4 h 634"/>
                <a:gd name="T64" fmla="*/ 942 w 1653"/>
                <a:gd name="T65" fmla="*/ 0 h 634"/>
                <a:gd name="T66" fmla="*/ 1011 w 1653"/>
                <a:gd name="T67" fmla="*/ 4 h 634"/>
                <a:gd name="T68" fmla="*/ 1039 w 1653"/>
                <a:gd name="T69" fmla="*/ 23 h 634"/>
                <a:gd name="T70" fmla="*/ 1025 w 1653"/>
                <a:gd name="T71" fmla="*/ 49 h 634"/>
                <a:gd name="T72" fmla="*/ 1099 w 1653"/>
                <a:gd name="T73" fmla="*/ 49 h 634"/>
                <a:gd name="T74" fmla="*/ 1099 w 1653"/>
                <a:gd name="T75" fmla="*/ 83 h 634"/>
                <a:gd name="T76" fmla="*/ 1127 w 1653"/>
                <a:gd name="T77" fmla="*/ 91 h 634"/>
                <a:gd name="T78" fmla="*/ 1113 w 1653"/>
                <a:gd name="T79" fmla="*/ 120 h 634"/>
                <a:gd name="T80" fmla="*/ 1210 w 1653"/>
                <a:gd name="T81" fmla="*/ 101 h 634"/>
                <a:gd name="T82" fmla="*/ 1339 w 1653"/>
                <a:gd name="T83" fmla="*/ 74 h 634"/>
                <a:gd name="T84" fmla="*/ 1427 w 1653"/>
                <a:gd name="T85" fmla="*/ 83 h 634"/>
                <a:gd name="T86" fmla="*/ 1454 w 1653"/>
                <a:gd name="T87" fmla="*/ 101 h 634"/>
                <a:gd name="T88" fmla="*/ 1468 w 1653"/>
                <a:gd name="T89" fmla="*/ 128 h 634"/>
                <a:gd name="T90" fmla="*/ 1482 w 1653"/>
                <a:gd name="T91" fmla="*/ 151 h 634"/>
                <a:gd name="T92" fmla="*/ 1570 w 1653"/>
                <a:gd name="T93" fmla="*/ 151 h 634"/>
                <a:gd name="T94" fmla="*/ 1653 w 1653"/>
                <a:gd name="T95" fmla="*/ 165 h 634"/>
                <a:gd name="T96" fmla="*/ 1598 w 1653"/>
                <a:gd name="T97" fmla="*/ 189 h 634"/>
                <a:gd name="T98" fmla="*/ 1570 w 1653"/>
                <a:gd name="T99" fmla="*/ 212 h 634"/>
                <a:gd name="T100" fmla="*/ 1496 w 1653"/>
                <a:gd name="T101" fmla="*/ 220 h 634"/>
                <a:gd name="T102" fmla="*/ 1413 w 1653"/>
                <a:gd name="T103" fmla="*/ 212 h 634"/>
                <a:gd name="T104" fmla="*/ 1367 w 1653"/>
                <a:gd name="T105" fmla="*/ 22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53"/>
                <a:gd name="T160" fmla="*/ 0 h 634"/>
                <a:gd name="T161" fmla="*/ 1653 w 1653"/>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53" h="634">
                  <a:moveTo>
                    <a:pt x="1297" y="516"/>
                  </a:moveTo>
                  <a:lnTo>
                    <a:pt x="1154" y="560"/>
                  </a:lnTo>
                  <a:lnTo>
                    <a:pt x="1154" y="550"/>
                  </a:lnTo>
                  <a:lnTo>
                    <a:pt x="1140" y="536"/>
                  </a:lnTo>
                  <a:lnTo>
                    <a:pt x="1140" y="526"/>
                  </a:lnTo>
                  <a:lnTo>
                    <a:pt x="1127" y="526"/>
                  </a:lnTo>
                  <a:lnTo>
                    <a:pt x="1113" y="526"/>
                  </a:lnTo>
                  <a:lnTo>
                    <a:pt x="1099" y="516"/>
                  </a:lnTo>
                  <a:lnTo>
                    <a:pt x="1080" y="516"/>
                  </a:lnTo>
                  <a:lnTo>
                    <a:pt x="1067" y="516"/>
                  </a:lnTo>
                  <a:lnTo>
                    <a:pt x="1053" y="516"/>
                  </a:lnTo>
                  <a:lnTo>
                    <a:pt x="1039" y="516"/>
                  </a:lnTo>
                  <a:lnTo>
                    <a:pt x="1025" y="506"/>
                  </a:lnTo>
                  <a:lnTo>
                    <a:pt x="1011" y="496"/>
                  </a:lnTo>
                  <a:lnTo>
                    <a:pt x="997" y="496"/>
                  </a:lnTo>
                  <a:lnTo>
                    <a:pt x="983" y="496"/>
                  </a:lnTo>
                  <a:lnTo>
                    <a:pt x="970" y="496"/>
                  </a:lnTo>
                  <a:lnTo>
                    <a:pt x="956" y="496"/>
                  </a:lnTo>
                  <a:lnTo>
                    <a:pt x="942" y="496"/>
                  </a:lnTo>
                  <a:lnTo>
                    <a:pt x="923" y="496"/>
                  </a:lnTo>
                  <a:lnTo>
                    <a:pt x="910" y="496"/>
                  </a:lnTo>
                  <a:lnTo>
                    <a:pt x="896" y="496"/>
                  </a:lnTo>
                  <a:lnTo>
                    <a:pt x="882" y="496"/>
                  </a:lnTo>
                  <a:lnTo>
                    <a:pt x="854" y="506"/>
                  </a:lnTo>
                  <a:lnTo>
                    <a:pt x="840" y="516"/>
                  </a:lnTo>
                  <a:lnTo>
                    <a:pt x="826" y="516"/>
                  </a:lnTo>
                  <a:lnTo>
                    <a:pt x="799" y="526"/>
                  </a:lnTo>
                  <a:lnTo>
                    <a:pt x="785" y="536"/>
                  </a:lnTo>
                  <a:lnTo>
                    <a:pt x="766" y="536"/>
                  </a:lnTo>
                  <a:lnTo>
                    <a:pt x="753" y="536"/>
                  </a:lnTo>
                  <a:lnTo>
                    <a:pt x="739" y="550"/>
                  </a:lnTo>
                  <a:lnTo>
                    <a:pt x="711" y="550"/>
                  </a:lnTo>
                  <a:lnTo>
                    <a:pt x="697" y="560"/>
                  </a:lnTo>
                  <a:lnTo>
                    <a:pt x="683" y="570"/>
                  </a:lnTo>
                  <a:lnTo>
                    <a:pt x="669" y="570"/>
                  </a:lnTo>
                  <a:lnTo>
                    <a:pt x="669" y="560"/>
                  </a:lnTo>
                  <a:lnTo>
                    <a:pt x="669" y="550"/>
                  </a:lnTo>
                  <a:lnTo>
                    <a:pt x="656" y="550"/>
                  </a:lnTo>
                  <a:lnTo>
                    <a:pt x="628" y="560"/>
                  </a:lnTo>
                  <a:lnTo>
                    <a:pt x="609" y="560"/>
                  </a:lnTo>
                  <a:lnTo>
                    <a:pt x="596" y="570"/>
                  </a:lnTo>
                  <a:lnTo>
                    <a:pt x="582" y="580"/>
                  </a:lnTo>
                  <a:lnTo>
                    <a:pt x="568" y="580"/>
                  </a:lnTo>
                  <a:lnTo>
                    <a:pt x="540" y="590"/>
                  </a:lnTo>
                  <a:lnTo>
                    <a:pt x="526" y="590"/>
                  </a:lnTo>
                  <a:lnTo>
                    <a:pt x="512" y="604"/>
                  </a:lnTo>
                  <a:lnTo>
                    <a:pt x="512" y="590"/>
                  </a:lnTo>
                  <a:lnTo>
                    <a:pt x="499" y="580"/>
                  </a:lnTo>
                  <a:lnTo>
                    <a:pt x="485" y="580"/>
                  </a:lnTo>
                  <a:lnTo>
                    <a:pt x="471" y="580"/>
                  </a:lnTo>
                  <a:lnTo>
                    <a:pt x="452" y="590"/>
                  </a:lnTo>
                  <a:lnTo>
                    <a:pt x="439" y="590"/>
                  </a:lnTo>
                  <a:lnTo>
                    <a:pt x="411" y="604"/>
                  </a:lnTo>
                  <a:lnTo>
                    <a:pt x="397" y="614"/>
                  </a:lnTo>
                  <a:lnTo>
                    <a:pt x="369" y="624"/>
                  </a:lnTo>
                  <a:lnTo>
                    <a:pt x="342" y="634"/>
                  </a:lnTo>
                  <a:lnTo>
                    <a:pt x="328" y="634"/>
                  </a:lnTo>
                  <a:lnTo>
                    <a:pt x="314" y="634"/>
                  </a:lnTo>
                  <a:lnTo>
                    <a:pt x="295" y="634"/>
                  </a:lnTo>
                  <a:lnTo>
                    <a:pt x="282" y="634"/>
                  </a:lnTo>
                  <a:lnTo>
                    <a:pt x="268" y="624"/>
                  </a:lnTo>
                  <a:lnTo>
                    <a:pt x="254" y="624"/>
                  </a:lnTo>
                  <a:lnTo>
                    <a:pt x="240" y="624"/>
                  </a:lnTo>
                  <a:lnTo>
                    <a:pt x="226" y="624"/>
                  </a:lnTo>
                  <a:lnTo>
                    <a:pt x="212" y="624"/>
                  </a:lnTo>
                  <a:lnTo>
                    <a:pt x="198" y="624"/>
                  </a:lnTo>
                  <a:lnTo>
                    <a:pt x="198" y="614"/>
                  </a:lnTo>
                  <a:lnTo>
                    <a:pt x="185" y="604"/>
                  </a:lnTo>
                  <a:lnTo>
                    <a:pt x="185" y="590"/>
                  </a:lnTo>
                  <a:lnTo>
                    <a:pt x="171" y="590"/>
                  </a:lnTo>
                  <a:lnTo>
                    <a:pt x="157" y="580"/>
                  </a:lnTo>
                  <a:lnTo>
                    <a:pt x="124" y="580"/>
                  </a:lnTo>
                  <a:lnTo>
                    <a:pt x="111" y="580"/>
                  </a:lnTo>
                  <a:lnTo>
                    <a:pt x="83" y="570"/>
                  </a:lnTo>
                  <a:lnTo>
                    <a:pt x="69" y="570"/>
                  </a:lnTo>
                  <a:lnTo>
                    <a:pt x="55" y="560"/>
                  </a:lnTo>
                  <a:lnTo>
                    <a:pt x="41" y="550"/>
                  </a:lnTo>
                  <a:lnTo>
                    <a:pt x="28" y="536"/>
                  </a:lnTo>
                  <a:lnTo>
                    <a:pt x="14" y="516"/>
                  </a:lnTo>
                  <a:lnTo>
                    <a:pt x="0" y="506"/>
                  </a:lnTo>
                  <a:lnTo>
                    <a:pt x="0" y="496"/>
                  </a:lnTo>
                  <a:lnTo>
                    <a:pt x="0" y="482"/>
                  </a:lnTo>
                  <a:lnTo>
                    <a:pt x="0" y="472"/>
                  </a:lnTo>
                  <a:lnTo>
                    <a:pt x="0" y="462"/>
                  </a:lnTo>
                  <a:lnTo>
                    <a:pt x="14" y="452"/>
                  </a:lnTo>
                  <a:lnTo>
                    <a:pt x="28" y="442"/>
                  </a:lnTo>
                  <a:lnTo>
                    <a:pt x="28" y="418"/>
                  </a:lnTo>
                  <a:lnTo>
                    <a:pt x="41" y="408"/>
                  </a:lnTo>
                  <a:lnTo>
                    <a:pt x="41" y="418"/>
                  </a:lnTo>
                  <a:lnTo>
                    <a:pt x="28" y="418"/>
                  </a:lnTo>
                  <a:lnTo>
                    <a:pt x="28" y="428"/>
                  </a:lnTo>
                  <a:lnTo>
                    <a:pt x="14" y="428"/>
                  </a:lnTo>
                  <a:lnTo>
                    <a:pt x="14" y="442"/>
                  </a:lnTo>
                  <a:lnTo>
                    <a:pt x="28" y="428"/>
                  </a:lnTo>
                  <a:lnTo>
                    <a:pt x="41" y="418"/>
                  </a:lnTo>
                  <a:lnTo>
                    <a:pt x="55" y="398"/>
                  </a:lnTo>
                  <a:lnTo>
                    <a:pt x="69" y="388"/>
                  </a:lnTo>
                  <a:lnTo>
                    <a:pt x="83" y="374"/>
                  </a:lnTo>
                  <a:lnTo>
                    <a:pt x="97" y="364"/>
                  </a:lnTo>
                  <a:lnTo>
                    <a:pt x="111" y="354"/>
                  </a:lnTo>
                  <a:lnTo>
                    <a:pt x="124" y="354"/>
                  </a:lnTo>
                  <a:lnTo>
                    <a:pt x="138" y="364"/>
                  </a:lnTo>
                  <a:lnTo>
                    <a:pt x="157" y="374"/>
                  </a:lnTo>
                  <a:lnTo>
                    <a:pt x="171" y="388"/>
                  </a:lnTo>
                  <a:lnTo>
                    <a:pt x="185" y="388"/>
                  </a:lnTo>
                  <a:lnTo>
                    <a:pt x="198" y="388"/>
                  </a:lnTo>
                  <a:lnTo>
                    <a:pt x="212" y="388"/>
                  </a:lnTo>
                  <a:lnTo>
                    <a:pt x="226" y="374"/>
                  </a:lnTo>
                  <a:lnTo>
                    <a:pt x="254" y="388"/>
                  </a:lnTo>
                  <a:lnTo>
                    <a:pt x="268" y="388"/>
                  </a:lnTo>
                  <a:lnTo>
                    <a:pt x="282" y="388"/>
                  </a:lnTo>
                  <a:lnTo>
                    <a:pt x="282" y="398"/>
                  </a:lnTo>
                  <a:lnTo>
                    <a:pt x="295" y="398"/>
                  </a:lnTo>
                  <a:lnTo>
                    <a:pt x="295" y="408"/>
                  </a:lnTo>
                  <a:lnTo>
                    <a:pt x="314" y="418"/>
                  </a:lnTo>
                  <a:lnTo>
                    <a:pt x="328" y="418"/>
                  </a:lnTo>
                  <a:lnTo>
                    <a:pt x="342" y="418"/>
                  </a:lnTo>
                  <a:lnTo>
                    <a:pt x="355" y="418"/>
                  </a:lnTo>
                  <a:lnTo>
                    <a:pt x="369" y="408"/>
                  </a:lnTo>
                  <a:lnTo>
                    <a:pt x="383" y="398"/>
                  </a:lnTo>
                  <a:lnTo>
                    <a:pt x="397" y="398"/>
                  </a:lnTo>
                  <a:lnTo>
                    <a:pt x="411" y="398"/>
                  </a:lnTo>
                  <a:lnTo>
                    <a:pt x="411" y="388"/>
                  </a:lnTo>
                  <a:lnTo>
                    <a:pt x="411" y="374"/>
                  </a:lnTo>
                  <a:lnTo>
                    <a:pt x="397" y="374"/>
                  </a:lnTo>
                  <a:lnTo>
                    <a:pt x="383" y="374"/>
                  </a:lnTo>
                  <a:lnTo>
                    <a:pt x="369" y="374"/>
                  </a:lnTo>
                  <a:lnTo>
                    <a:pt x="355" y="374"/>
                  </a:lnTo>
                  <a:lnTo>
                    <a:pt x="342" y="374"/>
                  </a:lnTo>
                  <a:lnTo>
                    <a:pt x="342" y="388"/>
                  </a:lnTo>
                  <a:lnTo>
                    <a:pt x="342" y="374"/>
                  </a:lnTo>
                  <a:lnTo>
                    <a:pt x="328" y="374"/>
                  </a:lnTo>
                  <a:lnTo>
                    <a:pt x="328" y="364"/>
                  </a:lnTo>
                  <a:lnTo>
                    <a:pt x="328" y="354"/>
                  </a:lnTo>
                  <a:lnTo>
                    <a:pt x="314" y="344"/>
                  </a:lnTo>
                  <a:lnTo>
                    <a:pt x="328" y="344"/>
                  </a:lnTo>
                  <a:lnTo>
                    <a:pt x="328" y="334"/>
                  </a:lnTo>
                  <a:lnTo>
                    <a:pt x="328" y="320"/>
                  </a:lnTo>
                  <a:lnTo>
                    <a:pt x="342" y="310"/>
                  </a:lnTo>
                  <a:lnTo>
                    <a:pt x="355" y="300"/>
                  </a:lnTo>
                  <a:lnTo>
                    <a:pt x="369" y="280"/>
                  </a:lnTo>
                  <a:lnTo>
                    <a:pt x="369" y="270"/>
                  </a:lnTo>
                  <a:lnTo>
                    <a:pt x="369" y="256"/>
                  </a:lnTo>
                  <a:lnTo>
                    <a:pt x="383" y="256"/>
                  </a:lnTo>
                  <a:lnTo>
                    <a:pt x="383" y="246"/>
                  </a:lnTo>
                  <a:lnTo>
                    <a:pt x="369" y="246"/>
                  </a:lnTo>
                  <a:lnTo>
                    <a:pt x="355" y="246"/>
                  </a:lnTo>
                  <a:lnTo>
                    <a:pt x="355" y="236"/>
                  </a:lnTo>
                  <a:lnTo>
                    <a:pt x="355" y="226"/>
                  </a:lnTo>
                  <a:lnTo>
                    <a:pt x="355" y="212"/>
                  </a:lnTo>
                  <a:lnTo>
                    <a:pt x="369" y="202"/>
                  </a:lnTo>
                  <a:lnTo>
                    <a:pt x="383" y="192"/>
                  </a:lnTo>
                  <a:lnTo>
                    <a:pt x="383" y="182"/>
                  </a:lnTo>
                  <a:lnTo>
                    <a:pt x="397" y="172"/>
                  </a:lnTo>
                  <a:lnTo>
                    <a:pt x="397" y="162"/>
                  </a:lnTo>
                  <a:lnTo>
                    <a:pt x="411" y="162"/>
                  </a:lnTo>
                  <a:lnTo>
                    <a:pt x="425" y="162"/>
                  </a:lnTo>
                  <a:lnTo>
                    <a:pt x="425" y="148"/>
                  </a:lnTo>
                  <a:lnTo>
                    <a:pt x="439" y="148"/>
                  </a:lnTo>
                  <a:lnTo>
                    <a:pt x="452" y="138"/>
                  </a:lnTo>
                  <a:lnTo>
                    <a:pt x="471" y="128"/>
                  </a:lnTo>
                  <a:lnTo>
                    <a:pt x="485" y="118"/>
                  </a:lnTo>
                  <a:lnTo>
                    <a:pt x="499" y="108"/>
                  </a:lnTo>
                  <a:lnTo>
                    <a:pt x="512" y="108"/>
                  </a:lnTo>
                  <a:lnTo>
                    <a:pt x="526" y="108"/>
                  </a:lnTo>
                  <a:lnTo>
                    <a:pt x="526" y="118"/>
                  </a:lnTo>
                  <a:lnTo>
                    <a:pt x="526" y="128"/>
                  </a:lnTo>
                  <a:lnTo>
                    <a:pt x="526" y="138"/>
                  </a:lnTo>
                  <a:lnTo>
                    <a:pt x="526" y="148"/>
                  </a:lnTo>
                  <a:lnTo>
                    <a:pt x="526" y="162"/>
                  </a:lnTo>
                  <a:lnTo>
                    <a:pt x="540" y="172"/>
                  </a:lnTo>
                  <a:lnTo>
                    <a:pt x="554" y="172"/>
                  </a:lnTo>
                  <a:lnTo>
                    <a:pt x="568" y="172"/>
                  </a:lnTo>
                  <a:lnTo>
                    <a:pt x="596" y="162"/>
                  </a:lnTo>
                  <a:lnTo>
                    <a:pt x="609" y="162"/>
                  </a:lnTo>
                  <a:lnTo>
                    <a:pt x="628" y="148"/>
                  </a:lnTo>
                  <a:lnTo>
                    <a:pt x="642" y="138"/>
                  </a:lnTo>
                  <a:lnTo>
                    <a:pt x="656" y="128"/>
                  </a:lnTo>
                  <a:lnTo>
                    <a:pt x="669" y="118"/>
                  </a:lnTo>
                  <a:lnTo>
                    <a:pt x="683" y="94"/>
                  </a:lnTo>
                  <a:lnTo>
                    <a:pt x="711" y="64"/>
                  </a:lnTo>
                  <a:lnTo>
                    <a:pt x="725" y="54"/>
                  </a:lnTo>
                  <a:lnTo>
                    <a:pt x="725" y="40"/>
                  </a:lnTo>
                  <a:lnTo>
                    <a:pt x="739" y="30"/>
                  </a:lnTo>
                  <a:lnTo>
                    <a:pt x="753" y="30"/>
                  </a:lnTo>
                  <a:lnTo>
                    <a:pt x="766" y="30"/>
                  </a:lnTo>
                  <a:lnTo>
                    <a:pt x="785" y="40"/>
                  </a:lnTo>
                  <a:lnTo>
                    <a:pt x="799" y="40"/>
                  </a:lnTo>
                  <a:lnTo>
                    <a:pt x="813" y="30"/>
                  </a:lnTo>
                  <a:lnTo>
                    <a:pt x="826" y="30"/>
                  </a:lnTo>
                  <a:lnTo>
                    <a:pt x="826" y="20"/>
                  </a:lnTo>
                  <a:lnTo>
                    <a:pt x="840" y="10"/>
                  </a:lnTo>
                  <a:lnTo>
                    <a:pt x="854" y="10"/>
                  </a:lnTo>
                  <a:lnTo>
                    <a:pt x="868" y="0"/>
                  </a:lnTo>
                  <a:lnTo>
                    <a:pt x="882" y="0"/>
                  </a:lnTo>
                  <a:lnTo>
                    <a:pt x="896" y="10"/>
                  </a:lnTo>
                  <a:lnTo>
                    <a:pt x="923" y="10"/>
                  </a:lnTo>
                  <a:lnTo>
                    <a:pt x="942" y="0"/>
                  </a:lnTo>
                  <a:lnTo>
                    <a:pt x="956" y="0"/>
                  </a:lnTo>
                  <a:lnTo>
                    <a:pt x="970" y="0"/>
                  </a:lnTo>
                  <a:lnTo>
                    <a:pt x="983" y="0"/>
                  </a:lnTo>
                  <a:lnTo>
                    <a:pt x="997" y="0"/>
                  </a:lnTo>
                  <a:lnTo>
                    <a:pt x="1011" y="0"/>
                  </a:lnTo>
                  <a:lnTo>
                    <a:pt x="1011" y="10"/>
                  </a:lnTo>
                  <a:lnTo>
                    <a:pt x="1025" y="10"/>
                  </a:lnTo>
                  <a:lnTo>
                    <a:pt x="1039" y="20"/>
                  </a:lnTo>
                  <a:lnTo>
                    <a:pt x="1053" y="20"/>
                  </a:lnTo>
                  <a:lnTo>
                    <a:pt x="1053" y="30"/>
                  </a:lnTo>
                  <a:lnTo>
                    <a:pt x="1039" y="40"/>
                  </a:lnTo>
                  <a:lnTo>
                    <a:pt x="1039" y="54"/>
                  </a:lnTo>
                  <a:lnTo>
                    <a:pt x="1025" y="74"/>
                  </a:lnTo>
                  <a:lnTo>
                    <a:pt x="1025" y="84"/>
                  </a:lnTo>
                  <a:lnTo>
                    <a:pt x="1011" y="94"/>
                  </a:lnTo>
                  <a:lnTo>
                    <a:pt x="1011" y="108"/>
                  </a:lnTo>
                  <a:lnTo>
                    <a:pt x="1011" y="118"/>
                  </a:lnTo>
                  <a:lnTo>
                    <a:pt x="1025" y="118"/>
                  </a:lnTo>
                  <a:lnTo>
                    <a:pt x="1039" y="108"/>
                  </a:lnTo>
                  <a:lnTo>
                    <a:pt x="1053" y="108"/>
                  </a:lnTo>
                  <a:lnTo>
                    <a:pt x="1067" y="108"/>
                  </a:lnTo>
                  <a:lnTo>
                    <a:pt x="1080" y="108"/>
                  </a:lnTo>
                  <a:lnTo>
                    <a:pt x="1099" y="108"/>
                  </a:lnTo>
                  <a:lnTo>
                    <a:pt x="1099" y="118"/>
                  </a:lnTo>
                  <a:lnTo>
                    <a:pt x="1099" y="128"/>
                  </a:lnTo>
                  <a:lnTo>
                    <a:pt x="1099" y="138"/>
                  </a:lnTo>
                  <a:lnTo>
                    <a:pt x="1099" y="148"/>
                  </a:lnTo>
                  <a:lnTo>
                    <a:pt x="1099" y="162"/>
                  </a:lnTo>
                  <a:lnTo>
                    <a:pt x="1099" y="172"/>
                  </a:lnTo>
                  <a:lnTo>
                    <a:pt x="1099" y="192"/>
                  </a:lnTo>
                  <a:lnTo>
                    <a:pt x="1099" y="202"/>
                  </a:lnTo>
                  <a:lnTo>
                    <a:pt x="1099" y="212"/>
                  </a:lnTo>
                  <a:lnTo>
                    <a:pt x="1113" y="212"/>
                  </a:lnTo>
                  <a:lnTo>
                    <a:pt x="1113" y="202"/>
                  </a:lnTo>
                  <a:lnTo>
                    <a:pt x="1127" y="202"/>
                  </a:lnTo>
                  <a:lnTo>
                    <a:pt x="1127" y="212"/>
                  </a:lnTo>
                  <a:lnTo>
                    <a:pt x="1127" y="226"/>
                  </a:lnTo>
                  <a:lnTo>
                    <a:pt x="1127" y="236"/>
                  </a:lnTo>
                  <a:lnTo>
                    <a:pt x="1113" y="246"/>
                  </a:lnTo>
                  <a:lnTo>
                    <a:pt x="1113" y="256"/>
                  </a:lnTo>
                  <a:lnTo>
                    <a:pt x="1113" y="270"/>
                  </a:lnTo>
                  <a:lnTo>
                    <a:pt x="1113" y="280"/>
                  </a:lnTo>
                  <a:lnTo>
                    <a:pt x="1127" y="280"/>
                  </a:lnTo>
                  <a:lnTo>
                    <a:pt x="1140" y="280"/>
                  </a:lnTo>
                  <a:lnTo>
                    <a:pt x="1154" y="270"/>
                  </a:lnTo>
                  <a:lnTo>
                    <a:pt x="1168" y="270"/>
                  </a:lnTo>
                  <a:lnTo>
                    <a:pt x="1182" y="256"/>
                  </a:lnTo>
                  <a:lnTo>
                    <a:pt x="1210" y="236"/>
                  </a:lnTo>
                  <a:lnTo>
                    <a:pt x="1237" y="226"/>
                  </a:lnTo>
                  <a:lnTo>
                    <a:pt x="1270" y="202"/>
                  </a:lnTo>
                  <a:lnTo>
                    <a:pt x="1297" y="192"/>
                  </a:lnTo>
                  <a:lnTo>
                    <a:pt x="1311" y="182"/>
                  </a:lnTo>
                  <a:lnTo>
                    <a:pt x="1325" y="172"/>
                  </a:lnTo>
                  <a:lnTo>
                    <a:pt x="1339" y="172"/>
                  </a:lnTo>
                  <a:lnTo>
                    <a:pt x="1353" y="202"/>
                  </a:lnTo>
                  <a:lnTo>
                    <a:pt x="1367" y="202"/>
                  </a:lnTo>
                  <a:lnTo>
                    <a:pt x="1381" y="202"/>
                  </a:lnTo>
                  <a:lnTo>
                    <a:pt x="1394" y="192"/>
                  </a:lnTo>
                  <a:lnTo>
                    <a:pt x="1413" y="192"/>
                  </a:lnTo>
                  <a:lnTo>
                    <a:pt x="1427" y="192"/>
                  </a:lnTo>
                  <a:lnTo>
                    <a:pt x="1427" y="182"/>
                  </a:lnTo>
                  <a:lnTo>
                    <a:pt x="1441" y="182"/>
                  </a:lnTo>
                  <a:lnTo>
                    <a:pt x="1454" y="192"/>
                  </a:lnTo>
                  <a:lnTo>
                    <a:pt x="1454" y="202"/>
                  </a:lnTo>
                  <a:lnTo>
                    <a:pt x="1454" y="226"/>
                  </a:lnTo>
                  <a:lnTo>
                    <a:pt x="1454" y="236"/>
                  </a:lnTo>
                  <a:lnTo>
                    <a:pt x="1468" y="246"/>
                  </a:lnTo>
                  <a:lnTo>
                    <a:pt x="1468" y="256"/>
                  </a:lnTo>
                  <a:lnTo>
                    <a:pt x="1468" y="270"/>
                  </a:lnTo>
                  <a:lnTo>
                    <a:pt x="1468" y="280"/>
                  </a:lnTo>
                  <a:lnTo>
                    <a:pt x="1468" y="290"/>
                  </a:lnTo>
                  <a:lnTo>
                    <a:pt x="1468" y="300"/>
                  </a:lnTo>
                  <a:lnTo>
                    <a:pt x="1454" y="310"/>
                  </a:lnTo>
                  <a:lnTo>
                    <a:pt x="1454" y="320"/>
                  </a:lnTo>
                  <a:lnTo>
                    <a:pt x="1454" y="334"/>
                  </a:lnTo>
                  <a:lnTo>
                    <a:pt x="1454" y="344"/>
                  </a:lnTo>
                  <a:lnTo>
                    <a:pt x="1468" y="354"/>
                  </a:lnTo>
                  <a:lnTo>
                    <a:pt x="1482" y="354"/>
                  </a:lnTo>
                  <a:lnTo>
                    <a:pt x="1496" y="354"/>
                  </a:lnTo>
                  <a:lnTo>
                    <a:pt x="1510" y="344"/>
                  </a:lnTo>
                  <a:lnTo>
                    <a:pt x="1524" y="334"/>
                  </a:lnTo>
                  <a:lnTo>
                    <a:pt x="1538" y="334"/>
                  </a:lnTo>
                  <a:lnTo>
                    <a:pt x="1551" y="334"/>
                  </a:lnTo>
                  <a:lnTo>
                    <a:pt x="1570" y="354"/>
                  </a:lnTo>
                  <a:lnTo>
                    <a:pt x="1611" y="354"/>
                  </a:lnTo>
                  <a:lnTo>
                    <a:pt x="1625" y="364"/>
                  </a:lnTo>
                  <a:lnTo>
                    <a:pt x="1625" y="374"/>
                  </a:lnTo>
                  <a:lnTo>
                    <a:pt x="1625" y="388"/>
                  </a:lnTo>
                  <a:lnTo>
                    <a:pt x="1639" y="388"/>
                  </a:lnTo>
                  <a:lnTo>
                    <a:pt x="1653" y="388"/>
                  </a:lnTo>
                  <a:lnTo>
                    <a:pt x="1653" y="398"/>
                  </a:lnTo>
                  <a:lnTo>
                    <a:pt x="1653" y="408"/>
                  </a:lnTo>
                  <a:lnTo>
                    <a:pt x="1639" y="418"/>
                  </a:lnTo>
                  <a:lnTo>
                    <a:pt x="1611" y="428"/>
                  </a:lnTo>
                  <a:lnTo>
                    <a:pt x="1611" y="442"/>
                  </a:lnTo>
                  <a:lnTo>
                    <a:pt x="1598" y="442"/>
                  </a:lnTo>
                  <a:lnTo>
                    <a:pt x="1584" y="452"/>
                  </a:lnTo>
                  <a:lnTo>
                    <a:pt x="1570" y="452"/>
                  </a:lnTo>
                  <a:lnTo>
                    <a:pt x="1584" y="462"/>
                  </a:lnTo>
                  <a:lnTo>
                    <a:pt x="1584" y="472"/>
                  </a:lnTo>
                  <a:lnTo>
                    <a:pt x="1570" y="482"/>
                  </a:lnTo>
                  <a:lnTo>
                    <a:pt x="1570" y="496"/>
                  </a:lnTo>
                  <a:lnTo>
                    <a:pt x="1570" y="506"/>
                  </a:lnTo>
                  <a:lnTo>
                    <a:pt x="1551" y="506"/>
                  </a:lnTo>
                  <a:lnTo>
                    <a:pt x="1538" y="516"/>
                  </a:lnTo>
                  <a:lnTo>
                    <a:pt x="1524" y="516"/>
                  </a:lnTo>
                  <a:lnTo>
                    <a:pt x="1510" y="516"/>
                  </a:lnTo>
                  <a:lnTo>
                    <a:pt x="1496" y="516"/>
                  </a:lnTo>
                  <a:lnTo>
                    <a:pt x="1482" y="506"/>
                  </a:lnTo>
                  <a:lnTo>
                    <a:pt x="1468" y="506"/>
                  </a:lnTo>
                  <a:lnTo>
                    <a:pt x="1454" y="496"/>
                  </a:lnTo>
                  <a:lnTo>
                    <a:pt x="1441" y="496"/>
                  </a:lnTo>
                  <a:lnTo>
                    <a:pt x="1427" y="496"/>
                  </a:lnTo>
                  <a:lnTo>
                    <a:pt x="1413" y="496"/>
                  </a:lnTo>
                  <a:lnTo>
                    <a:pt x="1413" y="506"/>
                  </a:lnTo>
                  <a:lnTo>
                    <a:pt x="1413" y="516"/>
                  </a:lnTo>
                  <a:lnTo>
                    <a:pt x="1394" y="526"/>
                  </a:lnTo>
                  <a:lnTo>
                    <a:pt x="1381" y="526"/>
                  </a:lnTo>
                  <a:lnTo>
                    <a:pt x="1381" y="516"/>
                  </a:lnTo>
                  <a:lnTo>
                    <a:pt x="1367" y="516"/>
                  </a:lnTo>
                  <a:lnTo>
                    <a:pt x="1353" y="516"/>
                  </a:lnTo>
                  <a:lnTo>
                    <a:pt x="1339" y="516"/>
                  </a:lnTo>
                  <a:lnTo>
                    <a:pt x="1325" y="516"/>
                  </a:lnTo>
                  <a:lnTo>
                    <a:pt x="1311" y="516"/>
                  </a:lnTo>
                  <a:lnTo>
                    <a:pt x="1297" y="516"/>
                  </a:lnTo>
                  <a:close/>
                </a:path>
              </a:pathLst>
            </a:custGeom>
            <a:solidFill>
              <a:srgbClr val="80FF80"/>
            </a:solidFill>
            <a:ln w="9525">
              <a:noFill/>
              <a:round/>
              <a:headEnd/>
              <a:tailEnd/>
            </a:ln>
          </p:spPr>
          <p:txBody>
            <a:bodyPr/>
            <a:lstStyle/>
            <a:p>
              <a:endParaRPr lang="en-US"/>
            </a:p>
          </p:txBody>
        </p:sp>
        <p:sp>
          <p:nvSpPr>
            <p:cNvPr id="51209" name="Rectangle 6"/>
            <p:cNvSpPr>
              <a:spLocks noChangeArrowheads="1"/>
            </p:cNvSpPr>
            <p:nvPr/>
          </p:nvSpPr>
          <p:spPr bwMode="auto">
            <a:xfrm>
              <a:off x="3279" y="1191"/>
              <a:ext cx="62" cy="173"/>
            </a:xfrm>
            <a:prstGeom prst="rect">
              <a:avLst/>
            </a:prstGeom>
            <a:noFill/>
            <a:ln w="9525">
              <a:noFill/>
              <a:miter lim="800000"/>
              <a:headEnd/>
              <a:tailEnd/>
            </a:ln>
          </p:spPr>
          <p:txBody>
            <a:bodyPr wrap="none" lIns="0" tIns="0" rIns="0" bIns="0">
              <a:spAutoFit/>
            </a:bodyPr>
            <a:lstStyle/>
            <a:p>
              <a:pPr eaLnBrk="0" hangingPunct="0"/>
              <a:r>
                <a:rPr lang="nl-NL" b="1">
                  <a:solidFill>
                    <a:srgbClr val="000000"/>
                  </a:solidFill>
                  <a:latin typeface="Comic Sans MS" pitchFamily="66" charset="0"/>
                </a:rPr>
                <a:t> </a:t>
              </a:r>
              <a:endParaRPr lang="nl-NL" sz="2400">
                <a:latin typeface="Comic Sans MS" pitchFamily="66" charset="0"/>
              </a:endParaRPr>
            </a:p>
          </p:txBody>
        </p:sp>
        <p:sp>
          <p:nvSpPr>
            <p:cNvPr id="51210" name="Rectangle 7"/>
            <p:cNvSpPr>
              <a:spLocks noChangeArrowheads="1"/>
            </p:cNvSpPr>
            <p:nvPr/>
          </p:nvSpPr>
          <p:spPr bwMode="auto">
            <a:xfrm>
              <a:off x="3509" y="1366"/>
              <a:ext cx="43" cy="173"/>
            </a:xfrm>
            <a:prstGeom prst="rect">
              <a:avLst/>
            </a:prstGeom>
            <a:noFill/>
            <a:ln w="9525">
              <a:noFill/>
              <a:miter lim="800000"/>
              <a:headEnd/>
              <a:tailEnd/>
            </a:ln>
          </p:spPr>
          <p:txBody>
            <a:bodyPr wrap="none" lIns="0" tIns="0" rIns="0" bIns="0">
              <a:spAutoFit/>
            </a:bodyPr>
            <a:lstStyle/>
            <a:p>
              <a:pPr eaLnBrk="0" hangingPunct="0"/>
              <a:r>
                <a:rPr lang="nl-NL">
                  <a:solidFill>
                    <a:srgbClr val="000000"/>
                  </a:solidFill>
                  <a:latin typeface="Comic Sans MS" pitchFamily="66" charset="0"/>
                </a:rPr>
                <a:t> </a:t>
              </a:r>
              <a:endParaRPr lang="nl-NL" sz="2400">
                <a:latin typeface="Comic Sans MS" pitchFamily="66" charset="0"/>
              </a:endParaRPr>
            </a:p>
          </p:txBody>
        </p:sp>
        <p:sp>
          <p:nvSpPr>
            <p:cNvPr id="51211" name="Rectangle 8"/>
            <p:cNvSpPr>
              <a:spLocks noChangeArrowheads="1"/>
            </p:cNvSpPr>
            <p:nvPr/>
          </p:nvSpPr>
          <p:spPr bwMode="auto">
            <a:xfrm>
              <a:off x="1912" y="1588"/>
              <a:ext cx="43" cy="173"/>
            </a:xfrm>
            <a:prstGeom prst="rect">
              <a:avLst/>
            </a:prstGeom>
            <a:noFill/>
            <a:ln w="9525">
              <a:noFill/>
              <a:miter lim="800000"/>
              <a:headEnd/>
              <a:tailEnd/>
            </a:ln>
          </p:spPr>
          <p:txBody>
            <a:bodyPr wrap="none" lIns="0" tIns="0" rIns="0" bIns="0">
              <a:spAutoFit/>
            </a:bodyPr>
            <a:lstStyle/>
            <a:p>
              <a:pPr eaLnBrk="0" hangingPunct="0"/>
              <a:r>
                <a:rPr lang="nl-NL">
                  <a:solidFill>
                    <a:srgbClr val="000000"/>
                  </a:solidFill>
                  <a:latin typeface="Comic Sans MS" pitchFamily="66" charset="0"/>
                </a:rPr>
                <a:t> </a:t>
              </a:r>
              <a:endParaRPr lang="nl-NL" sz="2400">
                <a:latin typeface="Comic Sans MS" pitchFamily="66" charset="0"/>
              </a:endParaRPr>
            </a:p>
          </p:txBody>
        </p:sp>
        <p:sp>
          <p:nvSpPr>
            <p:cNvPr id="51212" name="Rectangle 9"/>
            <p:cNvSpPr>
              <a:spLocks noChangeArrowheads="1"/>
            </p:cNvSpPr>
            <p:nvPr/>
          </p:nvSpPr>
          <p:spPr bwMode="auto">
            <a:xfrm>
              <a:off x="4082" y="1588"/>
              <a:ext cx="43" cy="173"/>
            </a:xfrm>
            <a:prstGeom prst="rect">
              <a:avLst/>
            </a:prstGeom>
            <a:noFill/>
            <a:ln w="9525">
              <a:noFill/>
              <a:miter lim="800000"/>
              <a:headEnd/>
              <a:tailEnd/>
            </a:ln>
          </p:spPr>
          <p:txBody>
            <a:bodyPr wrap="none" lIns="0" tIns="0" rIns="0" bIns="0">
              <a:spAutoFit/>
            </a:bodyPr>
            <a:lstStyle/>
            <a:p>
              <a:pPr eaLnBrk="0" hangingPunct="0"/>
              <a:r>
                <a:rPr lang="nl-NL">
                  <a:solidFill>
                    <a:srgbClr val="000000"/>
                  </a:solidFill>
                  <a:latin typeface="Comic Sans MS" pitchFamily="66" charset="0"/>
                </a:rPr>
                <a:t> </a:t>
              </a:r>
              <a:endParaRPr lang="nl-NL" sz="2400">
                <a:latin typeface="Comic Sans MS" pitchFamily="66" charset="0"/>
              </a:endParaRPr>
            </a:p>
          </p:txBody>
        </p:sp>
        <p:sp>
          <p:nvSpPr>
            <p:cNvPr id="51213" name="Rectangle 10"/>
            <p:cNvSpPr>
              <a:spLocks noChangeArrowheads="1"/>
            </p:cNvSpPr>
            <p:nvPr/>
          </p:nvSpPr>
          <p:spPr bwMode="auto">
            <a:xfrm>
              <a:off x="4239" y="930"/>
              <a:ext cx="43" cy="173"/>
            </a:xfrm>
            <a:prstGeom prst="rect">
              <a:avLst/>
            </a:prstGeom>
            <a:noFill/>
            <a:ln w="9525">
              <a:noFill/>
              <a:miter lim="800000"/>
              <a:headEnd/>
              <a:tailEnd/>
            </a:ln>
          </p:spPr>
          <p:txBody>
            <a:bodyPr wrap="none" lIns="0" tIns="0" rIns="0" bIns="0">
              <a:spAutoFit/>
            </a:bodyPr>
            <a:lstStyle/>
            <a:p>
              <a:pPr eaLnBrk="0" hangingPunct="0"/>
              <a:r>
                <a:rPr lang="nl-NL">
                  <a:solidFill>
                    <a:srgbClr val="000000"/>
                  </a:solidFill>
                  <a:latin typeface="Comic Sans MS" pitchFamily="66" charset="0"/>
                </a:rPr>
                <a:t> </a:t>
              </a:r>
              <a:endParaRPr lang="nl-NL" sz="2400">
                <a:latin typeface="Comic Sans MS" pitchFamily="66" charset="0"/>
              </a:endParaRPr>
            </a:p>
          </p:txBody>
        </p:sp>
        <p:sp>
          <p:nvSpPr>
            <p:cNvPr id="51214" name="Freeform 11"/>
            <p:cNvSpPr>
              <a:spLocks/>
            </p:cNvSpPr>
            <p:nvPr/>
          </p:nvSpPr>
          <p:spPr bwMode="auto">
            <a:xfrm>
              <a:off x="748" y="1372"/>
              <a:ext cx="1769" cy="599"/>
            </a:xfrm>
            <a:custGeom>
              <a:avLst/>
              <a:gdLst>
                <a:gd name="T0" fmla="*/ 679 w 1769"/>
                <a:gd name="T1" fmla="*/ 68 h 665"/>
                <a:gd name="T2" fmla="*/ 757 w 1769"/>
                <a:gd name="T3" fmla="*/ 77 h 665"/>
                <a:gd name="T4" fmla="*/ 822 w 1769"/>
                <a:gd name="T5" fmla="*/ 86 h 665"/>
                <a:gd name="T6" fmla="*/ 868 w 1769"/>
                <a:gd name="T7" fmla="*/ 96 h 665"/>
                <a:gd name="T8" fmla="*/ 960 w 1769"/>
                <a:gd name="T9" fmla="*/ 96 h 665"/>
                <a:gd name="T10" fmla="*/ 1039 w 1769"/>
                <a:gd name="T11" fmla="*/ 86 h 665"/>
                <a:gd name="T12" fmla="*/ 1117 w 1769"/>
                <a:gd name="T13" fmla="*/ 86 h 665"/>
                <a:gd name="T14" fmla="*/ 1164 w 1769"/>
                <a:gd name="T15" fmla="*/ 96 h 665"/>
                <a:gd name="T16" fmla="*/ 1256 w 1769"/>
                <a:gd name="T17" fmla="*/ 86 h 665"/>
                <a:gd name="T18" fmla="*/ 1316 w 1769"/>
                <a:gd name="T19" fmla="*/ 90 h 665"/>
                <a:gd name="T20" fmla="*/ 1362 w 1769"/>
                <a:gd name="T21" fmla="*/ 90 h 665"/>
                <a:gd name="T22" fmla="*/ 1501 w 1769"/>
                <a:gd name="T23" fmla="*/ 86 h 665"/>
                <a:gd name="T24" fmla="*/ 1552 w 1769"/>
                <a:gd name="T25" fmla="*/ 96 h 665"/>
                <a:gd name="T26" fmla="*/ 1612 w 1769"/>
                <a:gd name="T27" fmla="*/ 101 h 665"/>
                <a:gd name="T28" fmla="*/ 1644 w 1769"/>
                <a:gd name="T29" fmla="*/ 114 h 665"/>
                <a:gd name="T30" fmla="*/ 1736 w 1769"/>
                <a:gd name="T31" fmla="*/ 134 h 665"/>
                <a:gd name="T32" fmla="*/ 1769 w 1769"/>
                <a:gd name="T33" fmla="*/ 160 h 665"/>
                <a:gd name="T34" fmla="*/ 1718 w 1769"/>
                <a:gd name="T35" fmla="*/ 184 h 665"/>
                <a:gd name="T36" fmla="*/ 1718 w 1769"/>
                <a:gd name="T37" fmla="*/ 189 h 665"/>
                <a:gd name="T38" fmla="*/ 1690 w 1769"/>
                <a:gd name="T39" fmla="*/ 195 h 665"/>
                <a:gd name="T40" fmla="*/ 1612 w 1769"/>
                <a:gd name="T41" fmla="*/ 213 h 665"/>
                <a:gd name="T42" fmla="*/ 1552 w 1769"/>
                <a:gd name="T43" fmla="*/ 189 h 665"/>
                <a:gd name="T44" fmla="*/ 1473 w 1769"/>
                <a:gd name="T45" fmla="*/ 184 h 665"/>
                <a:gd name="T46" fmla="*/ 1427 w 1769"/>
                <a:gd name="T47" fmla="*/ 168 h 665"/>
                <a:gd name="T48" fmla="*/ 1348 w 1769"/>
                <a:gd name="T49" fmla="*/ 171 h 665"/>
                <a:gd name="T50" fmla="*/ 1381 w 1769"/>
                <a:gd name="T51" fmla="*/ 180 h 665"/>
                <a:gd name="T52" fmla="*/ 1408 w 1769"/>
                <a:gd name="T53" fmla="*/ 199 h 665"/>
                <a:gd name="T54" fmla="*/ 1348 w 1769"/>
                <a:gd name="T55" fmla="*/ 217 h 665"/>
                <a:gd name="T56" fmla="*/ 1334 w 1769"/>
                <a:gd name="T57" fmla="*/ 231 h 665"/>
                <a:gd name="T58" fmla="*/ 1302 w 1769"/>
                <a:gd name="T59" fmla="*/ 250 h 665"/>
                <a:gd name="T60" fmla="*/ 1237 w 1769"/>
                <a:gd name="T61" fmla="*/ 260 h 665"/>
                <a:gd name="T62" fmla="*/ 1164 w 1769"/>
                <a:gd name="T63" fmla="*/ 274 h 665"/>
                <a:gd name="T64" fmla="*/ 1131 w 1769"/>
                <a:gd name="T65" fmla="*/ 260 h 665"/>
                <a:gd name="T66" fmla="*/ 1067 w 1769"/>
                <a:gd name="T67" fmla="*/ 246 h 665"/>
                <a:gd name="T68" fmla="*/ 993 w 1769"/>
                <a:gd name="T69" fmla="*/ 254 h 665"/>
                <a:gd name="T70" fmla="*/ 882 w 1769"/>
                <a:gd name="T71" fmla="*/ 282 h 665"/>
                <a:gd name="T72" fmla="*/ 836 w 1769"/>
                <a:gd name="T73" fmla="*/ 277 h 665"/>
                <a:gd name="T74" fmla="*/ 757 w 1769"/>
                <a:gd name="T75" fmla="*/ 289 h 665"/>
                <a:gd name="T76" fmla="*/ 679 w 1769"/>
                <a:gd name="T77" fmla="*/ 282 h 665"/>
                <a:gd name="T78" fmla="*/ 605 w 1769"/>
                <a:gd name="T79" fmla="*/ 274 h 665"/>
                <a:gd name="T80" fmla="*/ 586 w 1769"/>
                <a:gd name="T81" fmla="*/ 254 h 665"/>
                <a:gd name="T82" fmla="*/ 651 w 1769"/>
                <a:gd name="T83" fmla="*/ 235 h 665"/>
                <a:gd name="T84" fmla="*/ 586 w 1769"/>
                <a:gd name="T85" fmla="*/ 231 h 665"/>
                <a:gd name="T86" fmla="*/ 586 w 1769"/>
                <a:gd name="T87" fmla="*/ 213 h 665"/>
                <a:gd name="T88" fmla="*/ 605 w 1769"/>
                <a:gd name="T89" fmla="*/ 189 h 665"/>
                <a:gd name="T90" fmla="*/ 586 w 1769"/>
                <a:gd name="T91" fmla="*/ 176 h 665"/>
                <a:gd name="T92" fmla="*/ 586 w 1769"/>
                <a:gd name="T93" fmla="*/ 157 h 665"/>
                <a:gd name="T94" fmla="*/ 494 w 1769"/>
                <a:gd name="T95" fmla="*/ 168 h 665"/>
                <a:gd name="T96" fmla="*/ 369 w 1769"/>
                <a:gd name="T97" fmla="*/ 184 h 665"/>
                <a:gd name="T98" fmla="*/ 318 w 1769"/>
                <a:gd name="T99" fmla="*/ 151 h 665"/>
                <a:gd name="T100" fmla="*/ 138 w 1769"/>
                <a:gd name="T101" fmla="*/ 103 h 665"/>
                <a:gd name="T102" fmla="*/ 171 w 1769"/>
                <a:gd name="T103" fmla="*/ 78 h 665"/>
                <a:gd name="T104" fmla="*/ 138 w 1769"/>
                <a:gd name="T105" fmla="*/ 66 h 665"/>
                <a:gd name="T106" fmla="*/ 74 w 1769"/>
                <a:gd name="T107" fmla="*/ 61 h 665"/>
                <a:gd name="T108" fmla="*/ 28 w 1769"/>
                <a:gd name="T109" fmla="*/ 46 h 665"/>
                <a:gd name="T110" fmla="*/ 0 w 1769"/>
                <a:gd name="T111" fmla="*/ 32 h 665"/>
                <a:gd name="T112" fmla="*/ 74 w 1769"/>
                <a:gd name="T113" fmla="*/ 23 h 665"/>
                <a:gd name="T114" fmla="*/ 125 w 1769"/>
                <a:gd name="T115" fmla="*/ 5 h 665"/>
                <a:gd name="T116" fmla="*/ 185 w 1769"/>
                <a:gd name="T117" fmla="*/ 5 h 665"/>
                <a:gd name="T118" fmla="*/ 263 w 1769"/>
                <a:gd name="T119" fmla="*/ 19 h 665"/>
                <a:gd name="T120" fmla="*/ 415 w 1769"/>
                <a:gd name="T121" fmla="*/ 44 h 665"/>
                <a:gd name="T122" fmla="*/ 494 w 1769"/>
                <a:gd name="T123" fmla="*/ 55 h 6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69"/>
                <a:gd name="T187" fmla="*/ 0 h 665"/>
                <a:gd name="T188" fmla="*/ 1769 w 1769"/>
                <a:gd name="T189" fmla="*/ 665 h 6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69" h="665">
                  <a:moveTo>
                    <a:pt x="508" y="135"/>
                  </a:moveTo>
                  <a:lnTo>
                    <a:pt x="665" y="125"/>
                  </a:lnTo>
                  <a:lnTo>
                    <a:pt x="665" y="135"/>
                  </a:lnTo>
                  <a:lnTo>
                    <a:pt x="679" y="145"/>
                  </a:lnTo>
                  <a:lnTo>
                    <a:pt x="679" y="155"/>
                  </a:lnTo>
                  <a:lnTo>
                    <a:pt x="697" y="155"/>
                  </a:lnTo>
                  <a:lnTo>
                    <a:pt x="711" y="169"/>
                  </a:lnTo>
                  <a:lnTo>
                    <a:pt x="729" y="169"/>
                  </a:lnTo>
                  <a:lnTo>
                    <a:pt x="743" y="169"/>
                  </a:lnTo>
                  <a:lnTo>
                    <a:pt x="757" y="179"/>
                  </a:lnTo>
                  <a:lnTo>
                    <a:pt x="776" y="189"/>
                  </a:lnTo>
                  <a:lnTo>
                    <a:pt x="776" y="199"/>
                  </a:lnTo>
                  <a:lnTo>
                    <a:pt x="790" y="199"/>
                  </a:lnTo>
                  <a:lnTo>
                    <a:pt x="803" y="199"/>
                  </a:lnTo>
                  <a:lnTo>
                    <a:pt x="822" y="199"/>
                  </a:lnTo>
                  <a:lnTo>
                    <a:pt x="836" y="199"/>
                  </a:lnTo>
                  <a:lnTo>
                    <a:pt x="836" y="209"/>
                  </a:lnTo>
                  <a:lnTo>
                    <a:pt x="850" y="209"/>
                  </a:lnTo>
                  <a:lnTo>
                    <a:pt x="868" y="209"/>
                  </a:lnTo>
                  <a:lnTo>
                    <a:pt x="868" y="223"/>
                  </a:lnTo>
                  <a:lnTo>
                    <a:pt x="882" y="223"/>
                  </a:lnTo>
                  <a:lnTo>
                    <a:pt x="896" y="223"/>
                  </a:lnTo>
                  <a:lnTo>
                    <a:pt x="914" y="223"/>
                  </a:lnTo>
                  <a:lnTo>
                    <a:pt x="947" y="223"/>
                  </a:lnTo>
                  <a:lnTo>
                    <a:pt x="960" y="223"/>
                  </a:lnTo>
                  <a:lnTo>
                    <a:pt x="974" y="209"/>
                  </a:lnTo>
                  <a:lnTo>
                    <a:pt x="993" y="209"/>
                  </a:lnTo>
                  <a:lnTo>
                    <a:pt x="1007" y="209"/>
                  </a:lnTo>
                  <a:lnTo>
                    <a:pt x="1020" y="209"/>
                  </a:lnTo>
                  <a:lnTo>
                    <a:pt x="1039" y="199"/>
                  </a:lnTo>
                  <a:lnTo>
                    <a:pt x="1053" y="199"/>
                  </a:lnTo>
                  <a:lnTo>
                    <a:pt x="1067" y="199"/>
                  </a:lnTo>
                  <a:lnTo>
                    <a:pt x="1085" y="199"/>
                  </a:lnTo>
                  <a:lnTo>
                    <a:pt x="1099" y="199"/>
                  </a:lnTo>
                  <a:lnTo>
                    <a:pt x="1117" y="199"/>
                  </a:lnTo>
                  <a:lnTo>
                    <a:pt x="1131" y="189"/>
                  </a:lnTo>
                  <a:lnTo>
                    <a:pt x="1131" y="199"/>
                  </a:lnTo>
                  <a:lnTo>
                    <a:pt x="1145" y="199"/>
                  </a:lnTo>
                  <a:lnTo>
                    <a:pt x="1145" y="209"/>
                  </a:lnTo>
                  <a:lnTo>
                    <a:pt x="1164" y="223"/>
                  </a:lnTo>
                  <a:lnTo>
                    <a:pt x="1177" y="209"/>
                  </a:lnTo>
                  <a:lnTo>
                    <a:pt x="1191" y="209"/>
                  </a:lnTo>
                  <a:lnTo>
                    <a:pt x="1210" y="209"/>
                  </a:lnTo>
                  <a:lnTo>
                    <a:pt x="1237" y="199"/>
                  </a:lnTo>
                  <a:lnTo>
                    <a:pt x="1256" y="199"/>
                  </a:lnTo>
                  <a:lnTo>
                    <a:pt x="1270" y="199"/>
                  </a:lnTo>
                  <a:lnTo>
                    <a:pt x="1284" y="199"/>
                  </a:lnTo>
                  <a:lnTo>
                    <a:pt x="1302" y="199"/>
                  </a:lnTo>
                  <a:lnTo>
                    <a:pt x="1316" y="199"/>
                  </a:lnTo>
                  <a:lnTo>
                    <a:pt x="1316" y="209"/>
                  </a:lnTo>
                  <a:lnTo>
                    <a:pt x="1316" y="223"/>
                  </a:lnTo>
                  <a:lnTo>
                    <a:pt x="1334" y="223"/>
                  </a:lnTo>
                  <a:lnTo>
                    <a:pt x="1348" y="223"/>
                  </a:lnTo>
                  <a:lnTo>
                    <a:pt x="1362" y="223"/>
                  </a:lnTo>
                  <a:lnTo>
                    <a:pt x="1362" y="209"/>
                  </a:lnTo>
                  <a:lnTo>
                    <a:pt x="1394" y="209"/>
                  </a:lnTo>
                  <a:lnTo>
                    <a:pt x="1427" y="199"/>
                  </a:lnTo>
                  <a:lnTo>
                    <a:pt x="1455" y="199"/>
                  </a:lnTo>
                  <a:lnTo>
                    <a:pt x="1487" y="199"/>
                  </a:lnTo>
                  <a:lnTo>
                    <a:pt x="1501" y="199"/>
                  </a:lnTo>
                  <a:lnTo>
                    <a:pt x="1519" y="199"/>
                  </a:lnTo>
                  <a:lnTo>
                    <a:pt x="1533" y="199"/>
                  </a:lnTo>
                  <a:lnTo>
                    <a:pt x="1533" y="209"/>
                  </a:lnTo>
                  <a:lnTo>
                    <a:pt x="1552" y="209"/>
                  </a:lnTo>
                  <a:lnTo>
                    <a:pt x="1552" y="223"/>
                  </a:lnTo>
                  <a:lnTo>
                    <a:pt x="1565" y="223"/>
                  </a:lnTo>
                  <a:lnTo>
                    <a:pt x="1579" y="223"/>
                  </a:lnTo>
                  <a:lnTo>
                    <a:pt x="1598" y="223"/>
                  </a:lnTo>
                  <a:lnTo>
                    <a:pt x="1612" y="223"/>
                  </a:lnTo>
                  <a:lnTo>
                    <a:pt x="1612" y="233"/>
                  </a:lnTo>
                  <a:lnTo>
                    <a:pt x="1625" y="233"/>
                  </a:lnTo>
                  <a:lnTo>
                    <a:pt x="1625" y="243"/>
                  </a:lnTo>
                  <a:lnTo>
                    <a:pt x="1625" y="253"/>
                  </a:lnTo>
                  <a:lnTo>
                    <a:pt x="1625" y="263"/>
                  </a:lnTo>
                  <a:lnTo>
                    <a:pt x="1644" y="263"/>
                  </a:lnTo>
                  <a:lnTo>
                    <a:pt x="1672" y="277"/>
                  </a:lnTo>
                  <a:lnTo>
                    <a:pt x="1690" y="287"/>
                  </a:lnTo>
                  <a:lnTo>
                    <a:pt x="1704" y="297"/>
                  </a:lnTo>
                  <a:lnTo>
                    <a:pt x="1718" y="297"/>
                  </a:lnTo>
                  <a:lnTo>
                    <a:pt x="1736" y="307"/>
                  </a:lnTo>
                  <a:lnTo>
                    <a:pt x="1750" y="331"/>
                  </a:lnTo>
                  <a:lnTo>
                    <a:pt x="1769" y="341"/>
                  </a:lnTo>
                  <a:lnTo>
                    <a:pt x="1769" y="351"/>
                  </a:lnTo>
                  <a:lnTo>
                    <a:pt x="1769" y="361"/>
                  </a:lnTo>
                  <a:lnTo>
                    <a:pt x="1769" y="371"/>
                  </a:lnTo>
                  <a:lnTo>
                    <a:pt x="1769" y="385"/>
                  </a:lnTo>
                  <a:lnTo>
                    <a:pt x="1769" y="395"/>
                  </a:lnTo>
                  <a:lnTo>
                    <a:pt x="1750" y="405"/>
                  </a:lnTo>
                  <a:lnTo>
                    <a:pt x="1736" y="415"/>
                  </a:lnTo>
                  <a:lnTo>
                    <a:pt x="1718" y="425"/>
                  </a:lnTo>
                  <a:lnTo>
                    <a:pt x="1704" y="436"/>
                  </a:lnTo>
                  <a:lnTo>
                    <a:pt x="1690" y="449"/>
                  </a:lnTo>
                  <a:lnTo>
                    <a:pt x="1704" y="449"/>
                  </a:lnTo>
                  <a:lnTo>
                    <a:pt x="1704" y="436"/>
                  </a:lnTo>
                  <a:lnTo>
                    <a:pt x="1718" y="436"/>
                  </a:lnTo>
                  <a:lnTo>
                    <a:pt x="1718" y="425"/>
                  </a:lnTo>
                  <a:lnTo>
                    <a:pt x="1736" y="425"/>
                  </a:lnTo>
                  <a:lnTo>
                    <a:pt x="1718" y="436"/>
                  </a:lnTo>
                  <a:lnTo>
                    <a:pt x="1704" y="436"/>
                  </a:lnTo>
                  <a:lnTo>
                    <a:pt x="1690" y="449"/>
                  </a:lnTo>
                  <a:lnTo>
                    <a:pt x="1672" y="459"/>
                  </a:lnTo>
                  <a:lnTo>
                    <a:pt x="1658" y="459"/>
                  </a:lnTo>
                  <a:lnTo>
                    <a:pt x="1644" y="469"/>
                  </a:lnTo>
                  <a:lnTo>
                    <a:pt x="1625" y="479"/>
                  </a:lnTo>
                  <a:lnTo>
                    <a:pt x="1612" y="493"/>
                  </a:lnTo>
                  <a:lnTo>
                    <a:pt x="1598" y="479"/>
                  </a:lnTo>
                  <a:lnTo>
                    <a:pt x="1579" y="469"/>
                  </a:lnTo>
                  <a:lnTo>
                    <a:pt x="1579" y="459"/>
                  </a:lnTo>
                  <a:lnTo>
                    <a:pt x="1565" y="449"/>
                  </a:lnTo>
                  <a:lnTo>
                    <a:pt x="1552" y="436"/>
                  </a:lnTo>
                  <a:lnTo>
                    <a:pt x="1533" y="436"/>
                  </a:lnTo>
                  <a:lnTo>
                    <a:pt x="1519" y="436"/>
                  </a:lnTo>
                  <a:lnTo>
                    <a:pt x="1501" y="436"/>
                  </a:lnTo>
                  <a:lnTo>
                    <a:pt x="1487" y="425"/>
                  </a:lnTo>
                  <a:lnTo>
                    <a:pt x="1473" y="425"/>
                  </a:lnTo>
                  <a:lnTo>
                    <a:pt x="1455" y="425"/>
                  </a:lnTo>
                  <a:lnTo>
                    <a:pt x="1455" y="415"/>
                  </a:lnTo>
                  <a:lnTo>
                    <a:pt x="1455" y="405"/>
                  </a:lnTo>
                  <a:lnTo>
                    <a:pt x="1441" y="395"/>
                  </a:lnTo>
                  <a:lnTo>
                    <a:pt x="1427" y="385"/>
                  </a:lnTo>
                  <a:lnTo>
                    <a:pt x="1408" y="385"/>
                  </a:lnTo>
                  <a:lnTo>
                    <a:pt x="1394" y="385"/>
                  </a:lnTo>
                  <a:lnTo>
                    <a:pt x="1381" y="385"/>
                  </a:lnTo>
                  <a:lnTo>
                    <a:pt x="1362" y="395"/>
                  </a:lnTo>
                  <a:lnTo>
                    <a:pt x="1348" y="395"/>
                  </a:lnTo>
                  <a:lnTo>
                    <a:pt x="1334" y="395"/>
                  </a:lnTo>
                  <a:lnTo>
                    <a:pt x="1334" y="405"/>
                  </a:lnTo>
                  <a:lnTo>
                    <a:pt x="1348" y="415"/>
                  </a:lnTo>
                  <a:lnTo>
                    <a:pt x="1362" y="415"/>
                  </a:lnTo>
                  <a:lnTo>
                    <a:pt x="1381" y="415"/>
                  </a:lnTo>
                  <a:lnTo>
                    <a:pt x="1394" y="415"/>
                  </a:lnTo>
                  <a:lnTo>
                    <a:pt x="1408" y="425"/>
                  </a:lnTo>
                  <a:lnTo>
                    <a:pt x="1408" y="436"/>
                  </a:lnTo>
                  <a:lnTo>
                    <a:pt x="1408" y="449"/>
                  </a:lnTo>
                  <a:lnTo>
                    <a:pt x="1408" y="459"/>
                  </a:lnTo>
                  <a:lnTo>
                    <a:pt x="1394" y="459"/>
                  </a:lnTo>
                  <a:lnTo>
                    <a:pt x="1394" y="469"/>
                  </a:lnTo>
                  <a:lnTo>
                    <a:pt x="1381" y="479"/>
                  </a:lnTo>
                  <a:lnTo>
                    <a:pt x="1362" y="493"/>
                  </a:lnTo>
                  <a:lnTo>
                    <a:pt x="1348" y="503"/>
                  </a:lnTo>
                  <a:lnTo>
                    <a:pt x="1334" y="513"/>
                  </a:lnTo>
                  <a:lnTo>
                    <a:pt x="1316" y="513"/>
                  </a:lnTo>
                  <a:lnTo>
                    <a:pt x="1316" y="523"/>
                  </a:lnTo>
                  <a:lnTo>
                    <a:pt x="1316" y="533"/>
                  </a:lnTo>
                  <a:lnTo>
                    <a:pt x="1334" y="533"/>
                  </a:lnTo>
                  <a:lnTo>
                    <a:pt x="1334" y="544"/>
                  </a:lnTo>
                  <a:lnTo>
                    <a:pt x="1334" y="557"/>
                  </a:lnTo>
                  <a:lnTo>
                    <a:pt x="1316" y="557"/>
                  </a:lnTo>
                  <a:lnTo>
                    <a:pt x="1302" y="567"/>
                  </a:lnTo>
                  <a:lnTo>
                    <a:pt x="1302" y="577"/>
                  </a:lnTo>
                  <a:lnTo>
                    <a:pt x="1284" y="587"/>
                  </a:lnTo>
                  <a:lnTo>
                    <a:pt x="1270" y="587"/>
                  </a:lnTo>
                  <a:lnTo>
                    <a:pt x="1270" y="598"/>
                  </a:lnTo>
                  <a:lnTo>
                    <a:pt x="1256" y="598"/>
                  </a:lnTo>
                  <a:lnTo>
                    <a:pt x="1237" y="598"/>
                  </a:lnTo>
                  <a:lnTo>
                    <a:pt x="1224" y="598"/>
                  </a:lnTo>
                  <a:lnTo>
                    <a:pt x="1210" y="611"/>
                  </a:lnTo>
                  <a:lnTo>
                    <a:pt x="1191" y="611"/>
                  </a:lnTo>
                  <a:lnTo>
                    <a:pt x="1177" y="621"/>
                  </a:lnTo>
                  <a:lnTo>
                    <a:pt x="1164" y="631"/>
                  </a:lnTo>
                  <a:lnTo>
                    <a:pt x="1145" y="631"/>
                  </a:lnTo>
                  <a:lnTo>
                    <a:pt x="1131" y="631"/>
                  </a:lnTo>
                  <a:lnTo>
                    <a:pt x="1131" y="621"/>
                  </a:lnTo>
                  <a:lnTo>
                    <a:pt x="1131" y="611"/>
                  </a:lnTo>
                  <a:lnTo>
                    <a:pt x="1131" y="598"/>
                  </a:lnTo>
                  <a:lnTo>
                    <a:pt x="1131" y="587"/>
                  </a:lnTo>
                  <a:lnTo>
                    <a:pt x="1131" y="577"/>
                  </a:lnTo>
                  <a:lnTo>
                    <a:pt x="1117" y="567"/>
                  </a:lnTo>
                  <a:lnTo>
                    <a:pt x="1099" y="567"/>
                  </a:lnTo>
                  <a:lnTo>
                    <a:pt x="1067" y="567"/>
                  </a:lnTo>
                  <a:lnTo>
                    <a:pt x="1053" y="567"/>
                  </a:lnTo>
                  <a:lnTo>
                    <a:pt x="1039" y="567"/>
                  </a:lnTo>
                  <a:lnTo>
                    <a:pt x="1020" y="577"/>
                  </a:lnTo>
                  <a:lnTo>
                    <a:pt x="1007" y="587"/>
                  </a:lnTo>
                  <a:lnTo>
                    <a:pt x="993" y="587"/>
                  </a:lnTo>
                  <a:lnTo>
                    <a:pt x="960" y="611"/>
                  </a:lnTo>
                  <a:lnTo>
                    <a:pt x="928" y="631"/>
                  </a:lnTo>
                  <a:lnTo>
                    <a:pt x="914" y="641"/>
                  </a:lnTo>
                  <a:lnTo>
                    <a:pt x="896" y="641"/>
                  </a:lnTo>
                  <a:lnTo>
                    <a:pt x="882" y="652"/>
                  </a:lnTo>
                  <a:lnTo>
                    <a:pt x="868" y="652"/>
                  </a:lnTo>
                  <a:lnTo>
                    <a:pt x="850" y="652"/>
                  </a:lnTo>
                  <a:lnTo>
                    <a:pt x="850" y="641"/>
                  </a:lnTo>
                  <a:lnTo>
                    <a:pt x="850" y="631"/>
                  </a:lnTo>
                  <a:lnTo>
                    <a:pt x="836" y="641"/>
                  </a:lnTo>
                  <a:lnTo>
                    <a:pt x="822" y="641"/>
                  </a:lnTo>
                  <a:lnTo>
                    <a:pt x="803" y="641"/>
                  </a:lnTo>
                  <a:lnTo>
                    <a:pt x="790" y="652"/>
                  </a:lnTo>
                  <a:lnTo>
                    <a:pt x="776" y="652"/>
                  </a:lnTo>
                  <a:lnTo>
                    <a:pt x="757" y="665"/>
                  </a:lnTo>
                  <a:lnTo>
                    <a:pt x="743" y="665"/>
                  </a:lnTo>
                  <a:lnTo>
                    <a:pt x="729" y="652"/>
                  </a:lnTo>
                  <a:lnTo>
                    <a:pt x="729" y="641"/>
                  </a:lnTo>
                  <a:lnTo>
                    <a:pt x="697" y="652"/>
                  </a:lnTo>
                  <a:lnTo>
                    <a:pt x="679" y="652"/>
                  </a:lnTo>
                  <a:lnTo>
                    <a:pt x="665" y="652"/>
                  </a:lnTo>
                  <a:lnTo>
                    <a:pt x="651" y="652"/>
                  </a:lnTo>
                  <a:lnTo>
                    <a:pt x="633" y="641"/>
                  </a:lnTo>
                  <a:lnTo>
                    <a:pt x="619" y="631"/>
                  </a:lnTo>
                  <a:lnTo>
                    <a:pt x="605" y="631"/>
                  </a:lnTo>
                  <a:lnTo>
                    <a:pt x="605" y="621"/>
                  </a:lnTo>
                  <a:lnTo>
                    <a:pt x="586" y="621"/>
                  </a:lnTo>
                  <a:lnTo>
                    <a:pt x="586" y="611"/>
                  </a:lnTo>
                  <a:lnTo>
                    <a:pt x="586" y="598"/>
                  </a:lnTo>
                  <a:lnTo>
                    <a:pt x="586" y="587"/>
                  </a:lnTo>
                  <a:lnTo>
                    <a:pt x="605" y="577"/>
                  </a:lnTo>
                  <a:lnTo>
                    <a:pt x="619" y="577"/>
                  </a:lnTo>
                  <a:lnTo>
                    <a:pt x="633" y="567"/>
                  </a:lnTo>
                  <a:lnTo>
                    <a:pt x="633" y="557"/>
                  </a:lnTo>
                  <a:lnTo>
                    <a:pt x="651" y="544"/>
                  </a:lnTo>
                  <a:lnTo>
                    <a:pt x="651" y="533"/>
                  </a:lnTo>
                  <a:lnTo>
                    <a:pt x="633" y="533"/>
                  </a:lnTo>
                  <a:lnTo>
                    <a:pt x="619" y="533"/>
                  </a:lnTo>
                  <a:lnTo>
                    <a:pt x="605" y="533"/>
                  </a:lnTo>
                  <a:lnTo>
                    <a:pt x="586" y="533"/>
                  </a:lnTo>
                  <a:lnTo>
                    <a:pt x="572" y="533"/>
                  </a:lnTo>
                  <a:lnTo>
                    <a:pt x="572" y="523"/>
                  </a:lnTo>
                  <a:lnTo>
                    <a:pt x="572" y="513"/>
                  </a:lnTo>
                  <a:lnTo>
                    <a:pt x="572" y="503"/>
                  </a:lnTo>
                  <a:lnTo>
                    <a:pt x="586" y="493"/>
                  </a:lnTo>
                  <a:lnTo>
                    <a:pt x="586" y="479"/>
                  </a:lnTo>
                  <a:lnTo>
                    <a:pt x="605" y="469"/>
                  </a:lnTo>
                  <a:lnTo>
                    <a:pt x="605" y="459"/>
                  </a:lnTo>
                  <a:lnTo>
                    <a:pt x="605" y="449"/>
                  </a:lnTo>
                  <a:lnTo>
                    <a:pt x="605" y="436"/>
                  </a:lnTo>
                  <a:lnTo>
                    <a:pt x="586" y="436"/>
                  </a:lnTo>
                  <a:lnTo>
                    <a:pt x="572" y="436"/>
                  </a:lnTo>
                  <a:lnTo>
                    <a:pt x="572" y="425"/>
                  </a:lnTo>
                  <a:lnTo>
                    <a:pt x="586" y="415"/>
                  </a:lnTo>
                  <a:lnTo>
                    <a:pt x="586" y="405"/>
                  </a:lnTo>
                  <a:lnTo>
                    <a:pt x="586" y="395"/>
                  </a:lnTo>
                  <a:lnTo>
                    <a:pt x="605" y="395"/>
                  </a:lnTo>
                  <a:lnTo>
                    <a:pt x="605" y="385"/>
                  </a:lnTo>
                  <a:lnTo>
                    <a:pt x="605" y="371"/>
                  </a:lnTo>
                  <a:lnTo>
                    <a:pt x="586" y="361"/>
                  </a:lnTo>
                  <a:lnTo>
                    <a:pt x="572" y="371"/>
                  </a:lnTo>
                  <a:lnTo>
                    <a:pt x="559" y="371"/>
                  </a:lnTo>
                  <a:lnTo>
                    <a:pt x="540" y="371"/>
                  </a:lnTo>
                  <a:lnTo>
                    <a:pt x="526" y="385"/>
                  </a:lnTo>
                  <a:lnTo>
                    <a:pt x="494" y="385"/>
                  </a:lnTo>
                  <a:lnTo>
                    <a:pt x="462" y="405"/>
                  </a:lnTo>
                  <a:lnTo>
                    <a:pt x="434" y="415"/>
                  </a:lnTo>
                  <a:lnTo>
                    <a:pt x="402" y="415"/>
                  </a:lnTo>
                  <a:lnTo>
                    <a:pt x="388" y="425"/>
                  </a:lnTo>
                  <a:lnTo>
                    <a:pt x="369" y="425"/>
                  </a:lnTo>
                  <a:lnTo>
                    <a:pt x="355" y="425"/>
                  </a:lnTo>
                  <a:lnTo>
                    <a:pt x="342" y="425"/>
                  </a:lnTo>
                  <a:lnTo>
                    <a:pt x="342" y="405"/>
                  </a:lnTo>
                  <a:lnTo>
                    <a:pt x="323" y="395"/>
                  </a:lnTo>
                  <a:lnTo>
                    <a:pt x="318" y="351"/>
                  </a:lnTo>
                  <a:lnTo>
                    <a:pt x="309" y="314"/>
                  </a:lnTo>
                  <a:lnTo>
                    <a:pt x="180" y="277"/>
                  </a:lnTo>
                  <a:lnTo>
                    <a:pt x="138" y="260"/>
                  </a:lnTo>
                  <a:lnTo>
                    <a:pt x="138" y="247"/>
                  </a:lnTo>
                  <a:lnTo>
                    <a:pt x="138" y="236"/>
                  </a:lnTo>
                  <a:lnTo>
                    <a:pt x="138" y="226"/>
                  </a:lnTo>
                  <a:lnTo>
                    <a:pt x="152" y="216"/>
                  </a:lnTo>
                  <a:lnTo>
                    <a:pt x="152" y="206"/>
                  </a:lnTo>
                  <a:lnTo>
                    <a:pt x="152" y="193"/>
                  </a:lnTo>
                  <a:lnTo>
                    <a:pt x="171" y="182"/>
                  </a:lnTo>
                  <a:lnTo>
                    <a:pt x="171" y="172"/>
                  </a:lnTo>
                  <a:lnTo>
                    <a:pt x="171" y="162"/>
                  </a:lnTo>
                  <a:lnTo>
                    <a:pt x="171" y="152"/>
                  </a:lnTo>
                  <a:lnTo>
                    <a:pt x="152" y="152"/>
                  </a:lnTo>
                  <a:lnTo>
                    <a:pt x="138" y="152"/>
                  </a:lnTo>
                  <a:lnTo>
                    <a:pt x="125" y="152"/>
                  </a:lnTo>
                  <a:lnTo>
                    <a:pt x="106" y="162"/>
                  </a:lnTo>
                  <a:lnTo>
                    <a:pt x="92" y="162"/>
                  </a:lnTo>
                  <a:lnTo>
                    <a:pt x="74" y="162"/>
                  </a:lnTo>
                  <a:lnTo>
                    <a:pt x="74" y="139"/>
                  </a:lnTo>
                  <a:lnTo>
                    <a:pt x="28" y="128"/>
                  </a:lnTo>
                  <a:lnTo>
                    <a:pt x="28" y="118"/>
                  </a:lnTo>
                  <a:lnTo>
                    <a:pt x="14" y="118"/>
                  </a:lnTo>
                  <a:lnTo>
                    <a:pt x="28" y="118"/>
                  </a:lnTo>
                  <a:lnTo>
                    <a:pt x="28" y="108"/>
                  </a:lnTo>
                  <a:lnTo>
                    <a:pt x="28" y="98"/>
                  </a:lnTo>
                  <a:lnTo>
                    <a:pt x="14" y="98"/>
                  </a:lnTo>
                  <a:lnTo>
                    <a:pt x="0" y="98"/>
                  </a:lnTo>
                  <a:lnTo>
                    <a:pt x="0" y="85"/>
                  </a:lnTo>
                  <a:lnTo>
                    <a:pt x="0" y="74"/>
                  </a:lnTo>
                  <a:lnTo>
                    <a:pt x="14" y="64"/>
                  </a:lnTo>
                  <a:lnTo>
                    <a:pt x="28" y="64"/>
                  </a:lnTo>
                  <a:lnTo>
                    <a:pt x="46" y="54"/>
                  </a:lnTo>
                  <a:lnTo>
                    <a:pt x="60" y="54"/>
                  </a:lnTo>
                  <a:lnTo>
                    <a:pt x="74" y="54"/>
                  </a:lnTo>
                  <a:lnTo>
                    <a:pt x="92" y="54"/>
                  </a:lnTo>
                  <a:lnTo>
                    <a:pt x="106" y="44"/>
                  </a:lnTo>
                  <a:lnTo>
                    <a:pt x="106" y="31"/>
                  </a:lnTo>
                  <a:lnTo>
                    <a:pt x="106" y="20"/>
                  </a:lnTo>
                  <a:lnTo>
                    <a:pt x="125" y="10"/>
                  </a:lnTo>
                  <a:lnTo>
                    <a:pt x="138" y="0"/>
                  </a:lnTo>
                  <a:lnTo>
                    <a:pt x="152" y="0"/>
                  </a:lnTo>
                  <a:lnTo>
                    <a:pt x="171" y="0"/>
                  </a:lnTo>
                  <a:lnTo>
                    <a:pt x="185" y="0"/>
                  </a:lnTo>
                  <a:lnTo>
                    <a:pt x="185" y="10"/>
                  </a:lnTo>
                  <a:lnTo>
                    <a:pt x="198" y="10"/>
                  </a:lnTo>
                  <a:lnTo>
                    <a:pt x="217" y="20"/>
                  </a:lnTo>
                  <a:lnTo>
                    <a:pt x="231" y="31"/>
                  </a:lnTo>
                  <a:lnTo>
                    <a:pt x="245" y="31"/>
                  </a:lnTo>
                  <a:lnTo>
                    <a:pt x="263" y="44"/>
                  </a:lnTo>
                  <a:lnTo>
                    <a:pt x="402" y="135"/>
                  </a:lnTo>
                  <a:lnTo>
                    <a:pt x="402" y="125"/>
                  </a:lnTo>
                  <a:lnTo>
                    <a:pt x="402" y="115"/>
                  </a:lnTo>
                  <a:lnTo>
                    <a:pt x="415" y="115"/>
                  </a:lnTo>
                  <a:lnTo>
                    <a:pt x="415" y="101"/>
                  </a:lnTo>
                  <a:lnTo>
                    <a:pt x="434" y="101"/>
                  </a:lnTo>
                  <a:lnTo>
                    <a:pt x="434" y="115"/>
                  </a:lnTo>
                  <a:lnTo>
                    <a:pt x="448" y="125"/>
                  </a:lnTo>
                  <a:lnTo>
                    <a:pt x="462" y="125"/>
                  </a:lnTo>
                  <a:lnTo>
                    <a:pt x="494" y="125"/>
                  </a:lnTo>
                  <a:lnTo>
                    <a:pt x="508" y="125"/>
                  </a:lnTo>
                  <a:lnTo>
                    <a:pt x="508" y="135"/>
                  </a:lnTo>
                  <a:close/>
                </a:path>
              </a:pathLst>
            </a:custGeom>
            <a:solidFill>
              <a:srgbClr val="80FF80"/>
            </a:solidFill>
            <a:ln w="9525">
              <a:noFill/>
              <a:round/>
              <a:headEnd/>
              <a:tailEnd/>
            </a:ln>
          </p:spPr>
          <p:txBody>
            <a:bodyPr/>
            <a:lstStyle/>
            <a:p>
              <a:endParaRPr lang="en-US"/>
            </a:p>
          </p:txBody>
        </p:sp>
        <p:sp>
          <p:nvSpPr>
            <p:cNvPr id="51215" name="Freeform 12"/>
            <p:cNvSpPr>
              <a:spLocks/>
            </p:cNvSpPr>
            <p:nvPr/>
          </p:nvSpPr>
          <p:spPr bwMode="auto">
            <a:xfrm>
              <a:off x="928" y="1096"/>
              <a:ext cx="1242" cy="742"/>
            </a:xfrm>
            <a:custGeom>
              <a:avLst/>
              <a:gdLst>
                <a:gd name="T0" fmla="*/ 448 w 1242"/>
                <a:gd name="T1" fmla="*/ 104 h 824"/>
                <a:gd name="T2" fmla="*/ 503 w 1242"/>
                <a:gd name="T3" fmla="*/ 123 h 824"/>
                <a:gd name="T4" fmla="*/ 545 w 1242"/>
                <a:gd name="T5" fmla="*/ 139 h 824"/>
                <a:gd name="T6" fmla="*/ 573 w 1242"/>
                <a:gd name="T7" fmla="*/ 151 h 824"/>
                <a:gd name="T8" fmla="*/ 646 w 1242"/>
                <a:gd name="T9" fmla="*/ 169 h 824"/>
                <a:gd name="T10" fmla="*/ 716 w 1242"/>
                <a:gd name="T11" fmla="*/ 181 h 824"/>
                <a:gd name="T12" fmla="*/ 776 w 1242"/>
                <a:gd name="T13" fmla="*/ 195 h 824"/>
                <a:gd name="T14" fmla="*/ 803 w 1242"/>
                <a:gd name="T15" fmla="*/ 209 h 824"/>
                <a:gd name="T16" fmla="*/ 887 w 1242"/>
                <a:gd name="T17" fmla="*/ 222 h 824"/>
                <a:gd name="T18" fmla="*/ 928 w 1242"/>
                <a:gd name="T19" fmla="*/ 234 h 824"/>
                <a:gd name="T20" fmla="*/ 965 w 1242"/>
                <a:gd name="T21" fmla="*/ 246 h 824"/>
                <a:gd name="T22" fmla="*/ 1081 w 1242"/>
                <a:gd name="T23" fmla="*/ 267 h 824"/>
                <a:gd name="T24" fmla="*/ 1108 w 1242"/>
                <a:gd name="T25" fmla="*/ 282 h 824"/>
                <a:gd name="T26" fmla="*/ 1154 w 1242"/>
                <a:gd name="T27" fmla="*/ 297 h 824"/>
                <a:gd name="T28" fmla="*/ 1168 w 1242"/>
                <a:gd name="T29" fmla="*/ 307 h 824"/>
                <a:gd name="T30" fmla="*/ 1228 w 1242"/>
                <a:gd name="T31" fmla="*/ 334 h 824"/>
                <a:gd name="T32" fmla="*/ 1233 w 1242"/>
                <a:gd name="T33" fmla="*/ 352 h 824"/>
                <a:gd name="T34" fmla="*/ 1182 w 1242"/>
                <a:gd name="T35" fmla="*/ 354 h 824"/>
                <a:gd name="T36" fmla="*/ 1178 w 1242"/>
                <a:gd name="T37" fmla="*/ 356 h 824"/>
                <a:gd name="T38" fmla="*/ 1150 w 1242"/>
                <a:gd name="T39" fmla="*/ 352 h 824"/>
                <a:gd name="T40" fmla="*/ 1076 w 1242"/>
                <a:gd name="T41" fmla="*/ 347 h 824"/>
                <a:gd name="T42" fmla="*/ 1044 w 1242"/>
                <a:gd name="T43" fmla="*/ 322 h 824"/>
                <a:gd name="T44" fmla="*/ 984 w 1242"/>
                <a:gd name="T45" fmla="*/ 306 h 824"/>
                <a:gd name="T46" fmla="*/ 960 w 1242"/>
                <a:gd name="T47" fmla="*/ 289 h 824"/>
                <a:gd name="T48" fmla="*/ 900 w 1242"/>
                <a:gd name="T49" fmla="*/ 276 h 824"/>
                <a:gd name="T50" fmla="*/ 914 w 1242"/>
                <a:gd name="T51" fmla="*/ 287 h 824"/>
                <a:gd name="T52" fmla="*/ 928 w 1242"/>
                <a:gd name="T53" fmla="*/ 301 h 824"/>
                <a:gd name="T54" fmla="*/ 864 w 1242"/>
                <a:gd name="T55" fmla="*/ 297 h 824"/>
                <a:gd name="T56" fmla="*/ 845 w 1242"/>
                <a:gd name="T57" fmla="*/ 301 h 824"/>
                <a:gd name="T58" fmla="*/ 803 w 1242"/>
                <a:gd name="T59" fmla="*/ 302 h 824"/>
                <a:gd name="T60" fmla="*/ 748 w 1242"/>
                <a:gd name="T61" fmla="*/ 294 h 824"/>
                <a:gd name="T62" fmla="*/ 679 w 1242"/>
                <a:gd name="T63" fmla="*/ 287 h 824"/>
                <a:gd name="T64" fmla="*/ 665 w 1242"/>
                <a:gd name="T65" fmla="*/ 275 h 824"/>
                <a:gd name="T66" fmla="*/ 628 w 1242"/>
                <a:gd name="T67" fmla="*/ 257 h 824"/>
                <a:gd name="T68" fmla="*/ 559 w 1242"/>
                <a:gd name="T69" fmla="*/ 246 h 824"/>
                <a:gd name="T70" fmla="*/ 453 w 1242"/>
                <a:gd name="T71" fmla="*/ 239 h 824"/>
                <a:gd name="T72" fmla="*/ 420 w 1242"/>
                <a:gd name="T73" fmla="*/ 226 h 824"/>
                <a:gd name="T74" fmla="*/ 351 w 1242"/>
                <a:gd name="T75" fmla="*/ 216 h 824"/>
                <a:gd name="T76" fmla="*/ 296 w 1242"/>
                <a:gd name="T77" fmla="*/ 201 h 824"/>
                <a:gd name="T78" fmla="*/ 240 w 1242"/>
                <a:gd name="T79" fmla="*/ 181 h 824"/>
                <a:gd name="T80" fmla="*/ 240 w 1242"/>
                <a:gd name="T81" fmla="*/ 169 h 824"/>
                <a:gd name="T82" fmla="*/ 305 w 1242"/>
                <a:gd name="T83" fmla="*/ 172 h 824"/>
                <a:gd name="T84" fmla="*/ 259 w 1242"/>
                <a:gd name="T85" fmla="*/ 158 h 824"/>
                <a:gd name="T86" fmla="*/ 272 w 1242"/>
                <a:gd name="T87" fmla="*/ 150 h 824"/>
                <a:gd name="T88" fmla="*/ 300 w 1242"/>
                <a:gd name="T89" fmla="*/ 142 h 824"/>
                <a:gd name="T90" fmla="*/ 300 w 1242"/>
                <a:gd name="T91" fmla="*/ 134 h 824"/>
                <a:gd name="T92" fmla="*/ 314 w 1242"/>
                <a:gd name="T93" fmla="*/ 126 h 824"/>
                <a:gd name="T94" fmla="*/ 231 w 1242"/>
                <a:gd name="T95" fmla="*/ 113 h 824"/>
                <a:gd name="T96" fmla="*/ 120 w 1242"/>
                <a:gd name="T97" fmla="*/ 98 h 824"/>
                <a:gd name="T98" fmla="*/ 83 w 1242"/>
                <a:gd name="T99" fmla="*/ 78 h 824"/>
                <a:gd name="T100" fmla="*/ 37 w 1242"/>
                <a:gd name="T101" fmla="*/ 66 h 824"/>
                <a:gd name="T102" fmla="*/ 65 w 1242"/>
                <a:gd name="T103" fmla="*/ 59 h 824"/>
                <a:gd name="T104" fmla="*/ 106 w 1242"/>
                <a:gd name="T105" fmla="*/ 55 h 824"/>
                <a:gd name="T106" fmla="*/ 92 w 1242"/>
                <a:gd name="T107" fmla="*/ 41 h 824"/>
                <a:gd name="T108" fmla="*/ 46 w 1242"/>
                <a:gd name="T109" fmla="*/ 28 h 824"/>
                <a:gd name="T110" fmla="*/ 23 w 1242"/>
                <a:gd name="T111" fmla="*/ 14 h 824"/>
                <a:gd name="T112" fmla="*/ 5 w 1242"/>
                <a:gd name="T113" fmla="*/ 0 h 824"/>
                <a:gd name="T114" fmla="*/ 74 w 1242"/>
                <a:gd name="T115" fmla="*/ 12 h 824"/>
                <a:gd name="T116" fmla="*/ 125 w 1242"/>
                <a:gd name="T117" fmla="*/ 12 h 824"/>
                <a:gd name="T118" fmla="*/ 171 w 1242"/>
                <a:gd name="T119" fmla="*/ 23 h 824"/>
                <a:gd name="T120" fmla="*/ 222 w 1242"/>
                <a:gd name="T121" fmla="*/ 44 h 824"/>
                <a:gd name="T122" fmla="*/ 259 w 1242"/>
                <a:gd name="T123" fmla="*/ 44 h 824"/>
                <a:gd name="T124" fmla="*/ 314 w 1242"/>
                <a:gd name="T125" fmla="*/ 62 h 8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42"/>
                <a:gd name="T190" fmla="*/ 0 h 824"/>
                <a:gd name="T191" fmla="*/ 1242 w 1242"/>
                <a:gd name="T192" fmla="*/ 824 h 8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42" h="824">
                  <a:moveTo>
                    <a:pt x="319" y="159"/>
                  </a:moveTo>
                  <a:lnTo>
                    <a:pt x="448" y="220"/>
                  </a:lnTo>
                  <a:lnTo>
                    <a:pt x="443" y="226"/>
                  </a:lnTo>
                  <a:lnTo>
                    <a:pt x="453" y="236"/>
                  </a:lnTo>
                  <a:lnTo>
                    <a:pt x="448" y="243"/>
                  </a:lnTo>
                  <a:lnTo>
                    <a:pt x="462" y="250"/>
                  </a:lnTo>
                  <a:lnTo>
                    <a:pt x="471" y="260"/>
                  </a:lnTo>
                  <a:lnTo>
                    <a:pt x="480" y="267"/>
                  </a:lnTo>
                  <a:lnTo>
                    <a:pt x="494" y="274"/>
                  </a:lnTo>
                  <a:lnTo>
                    <a:pt x="503" y="287"/>
                  </a:lnTo>
                  <a:lnTo>
                    <a:pt x="513" y="297"/>
                  </a:lnTo>
                  <a:lnTo>
                    <a:pt x="508" y="301"/>
                  </a:lnTo>
                  <a:lnTo>
                    <a:pt x="522" y="307"/>
                  </a:lnTo>
                  <a:lnTo>
                    <a:pt x="531" y="314"/>
                  </a:lnTo>
                  <a:lnTo>
                    <a:pt x="545" y="321"/>
                  </a:lnTo>
                  <a:lnTo>
                    <a:pt x="559" y="328"/>
                  </a:lnTo>
                  <a:lnTo>
                    <a:pt x="554" y="334"/>
                  </a:lnTo>
                  <a:lnTo>
                    <a:pt x="563" y="341"/>
                  </a:lnTo>
                  <a:lnTo>
                    <a:pt x="577" y="348"/>
                  </a:lnTo>
                  <a:lnTo>
                    <a:pt x="573" y="351"/>
                  </a:lnTo>
                  <a:lnTo>
                    <a:pt x="586" y="358"/>
                  </a:lnTo>
                  <a:lnTo>
                    <a:pt x="600" y="365"/>
                  </a:lnTo>
                  <a:lnTo>
                    <a:pt x="610" y="371"/>
                  </a:lnTo>
                  <a:lnTo>
                    <a:pt x="637" y="385"/>
                  </a:lnTo>
                  <a:lnTo>
                    <a:pt x="646" y="392"/>
                  </a:lnTo>
                  <a:lnTo>
                    <a:pt x="660" y="395"/>
                  </a:lnTo>
                  <a:lnTo>
                    <a:pt x="674" y="402"/>
                  </a:lnTo>
                  <a:lnTo>
                    <a:pt x="688" y="409"/>
                  </a:lnTo>
                  <a:lnTo>
                    <a:pt x="697" y="415"/>
                  </a:lnTo>
                  <a:lnTo>
                    <a:pt x="716" y="419"/>
                  </a:lnTo>
                  <a:lnTo>
                    <a:pt x="725" y="425"/>
                  </a:lnTo>
                  <a:lnTo>
                    <a:pt x="739" y="432"/>
                  </a:lnTo>
                  <a:lnTo>
                    <a:pt x="753" y="439"/>
                  </a:lnTo>
                  <a:lnTo>
                    <a:pt x="762" y="446"/>
                  </a:lnTo>
                  <a:lnTo>
                    <a:pt x="776" y="452"/>
                  </a:lnTo>
                  <a:lnTo>
                    <a:pt x="790" y="452"/>
                  </a:lnTo>
                  <a:lnTo>
                    <a:pt x="790" y="459"/>
                  </a:lnTo>
                  <a:lnTo>
                    <a:pt x="799" y="466"/>
                  </a:lnTo>
                  <a:lnTo>
                    <a:pt x="794" y="469"/>
                  </a:lnTo>
                  <a:lnTo>
                    <a:pt x="803" y="483"/>
                  </a:lnTo>
                  <a:lnTo>
                    <a:pt x="822" y="483"/>
                  </a:lnTo>
                  <a:lnTo>
                    <a:pt x="831" y="490"/>
                  </a:lnTo>
                  <a:lnTo>
                    <a:pt x="845" y="496"/>
                  </a:lnTo>
                  <a:lnTo>
                    <a:pt x="873" y="506"/>
                  </a:lnTo>
                  <a:lnTo>
                    <a:pt x="887" y="513"/>
                  </a:lnTo>
                  <a:lnTo>
                    <a:pt x="896" y="520"/>
                  </a:lnTo>
                  <a:lnTo>
                    <a:pt x="910" y="527"/>
                  </a:lnTo>
                  <a:lnTo>
                    <a:pt x="924" y="533"/>
                  </a:lnTo>
                  <a:lnTo>
                    <a:pt x="933" y="540"/>
                  </a:lnTo>
                  <a:lnTo>
                    <a:pt x="928" y="544"/>
                  </a:lnTo>
                  <a:lnTo>
                    <a:pt x="928" y="550"/>
                  </a:lnTo>
                  <a:lnTo>
                    <a:pt x="937" y="557"/>
                  </a:lnTo>
                  <a:lnTo>
                    <a:pt x="951" y="564"/>
                  </a:lnTo>
                  <a:lnTo>
                    <a:pt x="965" y="571"/>
                  </a:lnTo>
                  <a:lnTo>
                    <a:pt x="965" y="567"/>
                  </a:lnTo>
                  <a:lnTo>
                    <a:pt x="993" y="581"/>
                  </a:lnTo>
                  <a:lnTo>
                    <a:pt x="1021" y="587"/>
                  </a:lnTo>
                  <a:lnTo>
                    <a:pt x="1044" y="601"/>
                  </a:lnTo>
                  <a:lnTo>
                    <a:pt x="1067" y="614"/>
                  </a:lnTo>
                  <a:lnTo>
                    <a:pt x="1081" y="621"/>
                  </a:lnTo>
                  <a:lnTo>
                    <a:pt x="1090" y="628"/>
                  </a:lnTo>
                  <a:lnTo>
                    <a:pt x="1104" y="635"/>
                  </a:lnTo>
                  <a:lnTo>
                    <a:pt x="1099" y="641"/>
                  </a:lnTo>
                  <a:lnTo>
                    <a:pt x="1113" y="648"/>
                  </a:lnTo>
                  <a:lnTo>
                    <a:pt x="1108" y="652"/>
                  </a:lnTo>
                  <a:lnTo>
                    <a:pt x="1122" y="658"/>
                  </a:lnTo>
                  <a:lnTo>
                    <a:pt x="1136" y="665"/>
                  </a:lnTo>
                  <a:lnTo>
                    <a:pt x="1145" y="672"/>
                  </a:lnTo>
                  <a:lnTo>
                    <a:pt x="1159" y="679"/>
                  </a:lnTo>
                  <a:lnTo>
                    <a:pt x="1154" y="685"/>
                  </a:lnTo>
                  <a:lnTo>
                    <a:pt x="1168" y="692"/>
                  </a:lnTo>
                  <a:lnTo>
                    <a:pt x="1164" y="695"/>
                  </a:lnTo>
                  <a:lnTo>
                    <a:pt x="1159" y="699"/>
                  </a:lnTo>
                  <a:lnTo>
                    <a:pt x="1159" y="706"/>
                  </a:lnTo>
                  <a:lnTo>
                    <a:pt x="1168" y="712"/>
                  </a:lnTo>
                  <a:lnTo>
                    <a:pt x="1191" y="729"/>
                  </a:lnTo>
                  <a:lnTo>
                    <a:pt x="1201" y="743"/>
                  </a:lnTo>
                  <a:lnTo>
                    <a:pt x="1210" y="753"/>
                  </a:lnTo>
                  <a:lnTo>
                    <a:pt x="1219" y="760"/>
                  </a:lnTo>
                  <a:lnTo>
                    <a:pt x="1228" y="773"/>
                  </a:lnTo>
                  <a:lnTo>
                    <a:pt x="1233" y="790"/>
                  </a:lnTo>
                  <a:lnTo>
                    <a:pt x="1242" y="800"/>
                  </a:lnTo>
                  <a:lnTo>
                    <a:pt x="1238" y="803"/>
                  </a:lnTo>
                  <a:lnTo>
                    <a:pt x="1238" y="810"/>
                  </a:lnTo>
                  <a:lnTo>
                    <a:pt x="1233" y="814"/>
                  </a:lnTo>
                  <a:lnTo>
                    <a:pt x="1228" y="820"/>
                  </a:lnTo>
                  <a:lnTo>
                    <a:pt x="1228" y="824"/>
                  </a:lnTo>
                  <a:lnTo>
                    <a:pt x="1210" y="820"/>
                  </a:lnTo>
                  <a:lnTo>
                    <a:pt x="1196" y="820"/>
                  </a:lnTo>
                  <a:lnTo>
                    <a:pt x="1182" y="817"/>
                  </a:lnTo>
                  <a:lnTo>
                    <a:pt x="1164" y="817"/>
                  </a:lnTo>
                  <a:lnTo>
                    <a:pt x="1150" y="814"/>
                  </a:lnTo>
                  <a:lnTo>
                    <a:pt x="1164" y="820"/>
                  </a:lnTo>
                  <a:lnTo>
                    <a:pt x="1164" y="817"/>
                  </a:lnTo>
                  <a:lnTo>
                    <a:pt x="1178" y="824"/>
                  </a:lnTo>
                  <a:lnTo>
                    <a:pt x="1182" y="817"/>
                  </a:lnTo>
                  <a:lnTo>
                    <a:pt x="1191" y="824"/>
                  </a:lnTo>
                  <a:lnTo>
                    <a:pt x="1178" y="824"/>
                  </a:lnTo>
                  <a:lnTo>
                    <a:pt x="1164" y="817"/>
                  </a:lnTo>
                  <a:lnTo>
                    <a:pt x="1150" y="814"/>
                  </a:lnTo>
                  <a:lnTo>
                    <a:pt x="1136" y="810"/>
                  </a:lnTo>
                  <a:lnTo>
                    <a:pt x="1122" y="803"/>
                  </a:lnTo>
                  <a:lnTo>
                    <a:pt x="1108" y="803"/>
                  </a:lnTo>
                  <a:lnTo>
                    <a:pt x="1090" y="800"/>
                  </a:lnTo>
                  <a:lnTo>
                    <a:pt x="1076" y="800"/>
                  </a:lnTo>
                  <a:lnTo>
                    <a:pt x="1067" y="787"/>
                  </a:lnTo>
                  <a:lnTo>
                    <a:pt x="1057" y="776"/>
                  </a:lnTo>
                  <a:lnTo>
                    <a:pt x="1062" y="770"/>
                  </a:lnTo>
                  <a:lnTo>
                    <a:pt x="1053" y="760"/>
                  </a:lnTo>
                  <a:lnTo>
                    <a:pt x="1044" y="746"/>
                  </a:lnTo>
                  <a:lnTo>
                    <a:pt x="1030" y="739"/>
                  </a:lnTo>
                  <a:lnTo>
                    <a:pt x="1021" y="733"/>
                  </a:lnTo>
                  <a:lnTo>
                    <a:pt x="1007" y="726"/>
                  </a:lnTo>
                  <a:lnTo>
                    <a:pt x="997" y="716"/>
                  </a:lnTo>
                  <a:lnTo>
                    <a:pt x="984" y="709"/>
                  </a:lnTo>
                  <a:lnTo>
                    <a:pt x="974" y="702"/>
                  </a:lnTo>
                  <a:lnTo>
                    <a:pt x="974" y="695"/>
                  </a:lnTo>
                  <a:lnTo>
                    <a:pt x="979" y="692"/>
                  </a:lnTo>
                  <a:lnTo>
                    <a:pt x="970" y="682"/>
                  </a:lnTo>
                  <a:lnTo>
                    <a:pt x="960" y="668"/>
                  </a:lnTo>
                  <a:lnTo>
                    <a:pt x="951" y="662"/>
                  </a:lnTo>
                  <a:lnTo>
                    <a:pt x="937" y="655"/>
                  </a:lnTo>
                  <a:lnTo>
                    <a:pt x="924" y="648"/>
                  </a:lnTo>
                  <a:lnTo>
                    <a:pt x="910" y="648"/>
                  </a:lnTo>
                  <a:lnTo>
                    <a:pt x="900" y="641"/>
                  </a:lnTo>
                  <a:lnTo>
                    <a:pt x="887" y="635"/>
                  </a:lnTo>
                  <a:lnTo>
                    <a:pt x="882" y="638"/>
                  </a:lnTo>
                  <a:lnTo>
                    <a:pt x="891" y="648"/>
                  </a:lnTo>
                  <a:lnTo>
                    <a:pt x="905" y="655"/>
                  </a:lnTo>
                  <a:lnTo>
                    <a:pt x="914" y="662"/>
                  </a:lnTo>
                  <a:lnTo>
                    <a:pt x="928" y="668"/>
                  </a:lnTo>
                  <a:lnTo>
                    <a:pt x="937" y="682"/>
                  </a:lnTo>
                  <a:lnTo>
                    <a:pt x="933" y="685"/>
                  </a:lnTo>
                  <a:lnTo>
                    <a:pt x="928" y="692"/>
                  </a:lnTo>
                  <a:lnTo>
                    <a:pt x="928" y="695"/>
                  </a:lnTo>
                  <a:lnTo>
                    <a:pt x="914" y="689"/>
                  </a:lnTo>
                  <a:lnTo>
                    <a:pt x="910" y="692"/>
                  </a:lnTo>
                  <a:lnTo>
                    <a:pt x="896" y="692"/>
                  </a:lnTo>
                  <a:lnTo>
                    <a:pt x="882" y="689"/>
                  </a:lnTo>
                  <a:lnTo>
                    <a:pt x="864" y="689"/>
                  </a:lnTo>
                  <a:lnTo>
                    <a:pt x="850" y="685"/>
                  </a:lnTo>
                  <a:lnTo>
                    <a:pt x="836" y="679"/>
                  </a:lnTo>
                  <a:lnTo>
                    <a:pt x="836" y="682"/>
                  </a:lnTo>
                  <a:lnTo>
                    <a:pt x="831" y="689"/>
                  </a:lnTo>
                  <a:lnTo>
                    <a:pt x="845" y="695"/>
                  </a:lnTo>
                  <a:lnTo>
                    <a:pt x="840" y="699"/>
                  </a:lnTo>
                  <a:lnTo>
                    <a:pt x="836" y="706"/>
                  </a:lnTo>
                  <a:lnTo>
                    <a:pt x="822" y="699"/>
                  </a:lnTo>
                  <a:lnTo>
                    <a:pt x="808" y="695"/>
                  </a:lnTo>
                  <a:lnTo>
                    <a:pt x="803" y="699"/>
                  </a:lnTo>
                  <a:lnTo>
                    <a:pt x="790" y="699"/>
                  </a:lnTo>
                  <a:lnTo>
                    <a:pt x="776" y="692"/>
                  </a:lnTo>
                  <a:lnTo>
                    <a:pt x="776" y="695"/>
                  </a:lnTo>
                  <a:lnTo>
                    <a:pt x="762" y="689"/>
                  </a:lnTo>
                  <a:lnTo>
                    <a:pt x="748" y="682"/>
                  </a:lnTo>
                  <a:lnTo>
                    <a:pt x="739" y="675"/>
                  </a:lnTo>
                  <a:lnTo>
                    <a:pt x="720" y="675"/>
                  </a:lnTo>
                  <a:lnTo>
                    <a:pt x="711" y="668"/>
                  </a:lnTo>
                  <a:lnTo>
                    <a:pt x="693" y="665"/>
                  </a:lnTo>
                  <a:lnTo>
                    <a:pt x="679" y="662"/>
                  </a:lnTo>
                  <a:lnTo>
                    <a:pt x="665" y="655"/>
                  </a:lnTo>
                  <a:lnTo>
                    <a:pt x="656" y="648"/>
                  </a:lnTo>
                  <a:lnTo>
                    <a:pt x="660" y="645"/>
                  </a:lnTo>
                  <a:lnTo>
                    <a:pt x="660" y="641"/>
                  </a:lnTo>
                  <a:lnTo>
                    <a:pt x="665" y="635"/>
                  </a:lnTo>
                  <a:lnTo>
                    <a:pt x="670" y="631"/>
                  </a:lnTo>
                  <a:lnTo>
                    <a:pt x="670" y="625"/>
                  </a:lnTo>
                  <a:lnTo>
                    <a:pt x="665" y="614"/>
                  </a:lnTo>
                  <a:lnTo>
                    <a:pt x="651" y="608"/>
                  </a:lnTo>
                  <a:lnTo>
                    <a:pt x="628" y="594"/>
                  </a:lnTo>
                  <a:lnTo>
                    <a:pt x="614" y="587"/>
                  </a:lnTo>
                  <a:lnTo>
                    <a:pt x="600" y="581"/>
                  </a:lnTo>
                  <a:lnTo>
                    <a:pt x="586" y="577"/>
                  </a:lnTo>
                  <a:lnTo>
                    <a:pt x="573" y="574"/>
                  </a:lnTo>
                  <a:lnTo>
                    <a:pt x="559" y="567"/>
                  </a:lnTo>
                  <a:lnTo>
                    <a:pt x="526" y="564"/>
                  </a:lnTo>
                  <a:lnTo>
                    <a:pt x="499" y="560"/>
                  </a:lnTo>
                  <a:lnTo>
                    <a:pt x="480" y="557"/>
                  </a:lnTo>
                  <a:lnTo>
                    <a:pt x="471" y="550"/>
                  </a:lnTo>
                  <a:lnTo>
                    <a:pt x="453" y="550"/>
                  </a:lnTo>
                  <a:lnTo>
                    <a:pt x="443" y="544"/>
                  </a:lnTo>
                  <a:lnTo>
                    <a:pt x="429" y="537"/>
                  </a:lnTo>
                  <a:lnTo>
                    <a:pt x="434" y="530"/>
                  </a:lnTo>
                  <a:lnTo>
                    <a:pt x="434" y="527"/>
                  </a:lnTo>
                  <a:lnTo>
                    <a:pt x="420" y="523"/>
                  </a:lnTo>
                  <a:lnTo>
                    <a:pt x="406" y="517"/>
                  </a:lnTo>
                  <a:lnTo>
                    <a:pt x="397" y="510"/>
                  </a:lnTo>
                  <a:lnTo>
                    <a:pt x="379" y="510"/>
                  </a:lnTo>
                  <a:lnTo>
                    <a:pt x="369" y="503"/>
                  </a:lnTo>
                  <a:lnTo>
                    <a:pt x="351" y="500"/>
                  </a:lnTo>
                  <a:lnTo>
                    <a:pt x="342" y="493"/>
                  </a:lnTo>
                  <a:lnTo>
                    <a:pt x="332" y="483"/>
                  </a:lnTo>
                  <a:lnTo>
                    <a:pt x="337" y="476"/>
                  </a:lnTo>
                  <a:lnTo>
                    <a:pt x="309" y="469"/>
                  </a:lnTo>
                  <a:lnTo>
                    <a:pt x="296" y="463"/>
                  </a:lnTo>
                  <a:lnTo>
                    <a:pt x="282" y="456"/>
                  </a:lnTo>
                  <a:lnTo>
                    <a:pt x="272" y="449"/>
                  </a:lnTo>
                  <a:lnTo>
                    <a:pt x="263" y="436"/>
                  </a:lnTo>
                  <a:lnTo>
                    <a:pt x="254" y="425"/>
                  </a:lnTo>
                  <a:lnTo>
                    <a:pt x="240" y="419"/>
                  </a:lnTo>
                  <a:lnTo>
                    <a:pt x="245" y="412"/>
                  </a:lnTo>
                  <a:lnTo>
                    <a:pt x="231" y="405"/>
                  </a:lnTo>
                  <a:lnTo>
                    <a:pt x="235" y="402"/>
                  </a:lnTo>
                  <a:lnTo>
                    <a:pt x="240" y="395"/>
                  </a:lnTo>
                  <a:lnTo>
                    <a:pt x="240" y="392"/>
                  </a:lnTo>
                  <a:lnTo>
                    <a:pt x="259" y="395"/>
                  </a:lnTo>
                  <a:lnTo>
                    <a:pt x="268" y="402"/>
                  </a:lnTo>
                  <a:lnTo>
                    <a:pt x="286" y="402"/>
                  </a:lnTo>
                  <a:lnTo>
                    <a:pt x="291" y="398"/>
                  </a:lnTo>
                  <a:lnTo>
                    <a:pt x="305" y="398"/>
                  </a:lnTo>
                  <a:lnTo>
                    <a:pt x="309" y="395"/>
                  </a:lnTo>
                  <a:lnTo>
                    <a:pt x="296" y="388"/>
                  </a:lnTo>
                  <a:lnTo>
                    <a:pt x="282" y="382"/>
                  </a:lnTo>
                  <a:lnTo>
                    <a:pt x="272" y="375"/>
                  </a:lnTo>
                  <a:lnTo>
                    <a:pt x="259" y="368"/>
                  </a:lnTo>
                  <a:lnTo>
                    <a:pt x="245" y="361"/>
                  </a:lnTo>
                  <a:lnTo>
                    <a:pt x="249" y="358"/>
                  </a:lnTo>
                  <a:lnTo>
                    <a:pt x="254" y="351"/>
                  </a:lnTo>
                  <a:lnTo>
                    <a:pt x="259" y="348"/>
                  </a:lnTo>
                  <a:lnTo>
                    <a:pt x="272" y="348"/>
                  </a:lnTo>
                  <a:lnTo>
                    <a:pt x="277" y="344"/>
                  </a:lnTo>
                  <a:lnTo>
                    <a:pt x="291" y="344"/>
                  </a:lnTo>
                  <a:lnTo>
                    <a:pt x="296" y="341"/>
                  </a:lnTo>
                  <a:lnTo>
                    <a:pt x="296" y="338"/>
                  </a:lnTo>
                  <a:lnTo>
                    <a:pt x="300" y="331"/>
                  </a:lnTo>
                  <a:lnTo>
                    <a:pt x="291" y="324"/>
                  </a:lnTo>
                  <a:lnTo>
                    <a:pt x="277" y="317"/>
                  </a:lnTo>
                  <a:lnTo>
                    <a:pt x="282" y="314"/>
                  </a:lnTo>
                  <a:lnTo>
                    <a:pt x="296" y="314"/>
                  </a:lnTo>
                  <a:lnTo>
                    <a:pt x="300" y="311"/>
                  </a:lnTo>
                  <a:lnTo>
                    <a:pt x="300" y="307"/>
                  </a:lnTo>
                  <a:lnTo>
                    <a:pt x="314" y="314"/>
                  </a:lnTo>
                  <a:lnTo>
                    <a:pt x="319" y="307"/>
                  </a:lnTo>
                  <a:lnTo>
                    <a:pt x="319" y="304"/>
                  </a:lnTo>
                  <a:lnTo>
                    <a:pt x="314" y="290"/>
                  </a:lnTo>
                  <a:lnTo>
                    <a:pt x="296" y="290"/>
                  </a:lnTo>
                  <a:lnTo>
                    <a:pt x="286" y="284"/>
                  </a:lnTo>
                  <a:lnTo>
                    <a:pt x="272" y="277"/>
                  </a:lnTo>
                  <a:lnTo>
                    <a:pt x="259" y="274"/>
                  </a:lnTo>
                  <a:lnTo>
                    <a:pt x="231" y="260"/>
                  </a:lnTo>
                  <a:lnTo>
                    <a:pt x="203" y="257"/>
                  </a:lnTo>
                  <a:lnTo>
                    <a:pt x="175" y="247"/>
                  </a:lnTo>
                  <a:lnTo>
                    <a:pt x="148" y="233"/>
                  </a:lnTo>
                  <a:lnTo>
                    <a:pt x="134" y="233"/>
                  </a:lnTo>
                  <a:lnTo>
                    <a:pt x="120" y="226"/>
                  </a:lnTo>
                  <a:lnTo>
                    <a:pt x="111" y="220"/>
                  </a:lnTo>
                  <a:lnTo>
                    <a:pt x="97" y="213"/>
                  </a:lnTo>
                  <a:lnTo>
                    <a:pt x="106" y="203"/>
                  </a:lnTo>
                  <a:lnTo>
                    <a:pt x="97" y="189"/>
                  </a:lnTo>
                  <a:lnTo>
                    <a:pt x="83" y="182"/>
                  </a:lnTo>
                  <a:lnTo>
                    <a:pt x="69" y="176"/>
                  </a:lnTo>
                  <a:lnTo>
                    <a:pt x="60" y="169"/>
                  </a:lnTo>
                  <a:lnTo>
                    <a:pt x="46" y="162"/>
                  </a:lnTo>
                  <a:lnTo>
                    <a:pt x="32" y="155"/>
                  </a:lnTo>
                  <a:lnTo>
                    <a:pt x="37" y="152"/>
                  </a:lnTo>
                  <a:lnTo>
                    <a:pt x="42" y="145"/>
                  </a:lnTo>
                  <a:lnTo>
                    <a:pt x="46" y="142"/>
                  </a:lnTo>
                  <a:lnTo>
                    <a:pt x="60" y="145"/>
                  </a:lnTo>
                  <a:lnTo>
                    <a:pt x="65" y="139"/>
                  </a:lnTo>
                  <a:lnTo>
                    <a:pt x="65" y="135"/>
                  </a:lnTo>
                  <a:lnTo>
                    <a:pt x="69" y="128"/>
                  </a:lnTo>
                  <a:lnTo>
                    <a:pt x="83" y="132"/>
                  </a:lnTo>
                  <a:lnTo>
                    <a:pt x="88" y="125"/>
                  </a:lnTo>
                  <a:lnTo>
                    <a:pt x="92" y="122"/>
                  </a:lnTo>
                  <a:lnTo>
                    <a:pt x="106" y="125"/>
                  </a:lnTo>
                  <a:lnTo>
                    <a:pt x="111" y="118"/>
                  </a:lnTo>
                  <a:lnTo>
                    <a:pt x="115" y="115"/>
                  </a:lnTo>
                  <a:lnTo>
                    <a:pt x="115" y="108"/>
                  </a:lnTo>
                  <a:lnTo>
                    <a:pt x="106" y="101"/>
                  </a:lnTo>
                  <a:lnTo>
                    <a:pt x="92" y="95"/>
                  </a:lnTo>
                  <a:lnTo>
                    <a:pt x="83" y="88"/>
                  </a:lnTo>
                  <a:lnTo>
                    <a:pt x="65" y="88"/>
                  </a:lnTo>
                  <a:lnTo>
                    <a:pt x="55" y="81"/>
                  </a:lnTo>
                  <a:lnTo>
                    <a:pt x="42" y="74"/>
                  </a:lnTo>
                  <a:lnTo>
                    <a:pt x="46" y="64"/>
                  </a:lnTo>
                  <a:lnTo>
                    <a:pt x="14" y="37"/>
                  </a:lnTo>
                  <a:lnTo>
                    <a:pt x="18" y="34"/>
                  </a:lnTo>
                  <a:lnTo>
                    <a:pt x="5" y="27"/>
                  </a:lnTo>
                  <a:lnTo>
                    <a:pt x="18" y="34"/>
                  </a:lnTo>
                  <a:lnTo>
                    <a:pt x="23" y="31"/>
                  </a:lnTo>
                  <a:lnTo>
                    <a:pt x="23" y="24"/>
                  </a:lnTo>
                  <a:lnTo>
                    <a:pt x="14" y="17"/>
                  </a:lnTo>
                  <a:lnTo>
                    <a:pt x="0" y="10"/>
                  </a:lnTo>
                  <a:lnTo>
                    <a:pt x="5" y="7"/>
                  </a:lnTo>
                  <a:lnTo>
                    <a:pt x="5" y="0"/>
                  </a:lnTo>
                  <a:lnTo>
                    <a:pt x="23" y="4"/>
                  </a:lnTo>
                  <a:lnTo>
                    <a:pt x="32" y="10"/>
                  </a:lnTo>
                  <a:lnTo>
                    <a:pt x="51" y="14"/>
                  </a:lnTo>
                  <a:lnTo>
                    <a:pt x="65" y="20"/>
                  </a:lnTo>
                  <a:lnTo>
                    <a:pt x="74" y="27"/>
                  </a:lnTo>
                  <a:lnTo>
                    <a:pt x="88" y="34"/>
                  </a:lnTo>
                  <a:lnTo>
                    <a:pt x="102" y="34"/>
                  </a:lnTo>
                  <a:lnTo>
                    <a:pt x="106" y="31"/>
                  </a:lnTo>
                  <a:lnTo>
                    <a:pt x="111" y="24"/>
                  </a:lnTo>
                  <a:lnTo>
                    <a:pt x="125" y="27"/>
                  </a:lnTo>
                  <a:lnTo>
                    <a:pt x="138" y="31"/>
                  </a:lnTo>
                  <a:lnTo>
                    <a:pt x="152" y="37"/>
                  </a:lnTo>
                  <a:lnTo>
                    <a:pt x="162" y="44"/>
                  </a:lnTo>
                  <a:lnTo>
                    <a:pt x="175" y="51"/>
                  </a:lnTo>
                  <a:lnTo>
                    <a:pt x="171" y="54"/>
                  </a:lnTo>
                  <a:lnTo>
                    <a:pt x="185" y="61"/>
                  </a:lnTo>
                  <a:lnTo>
                    <a:pt x="194" y="74"/>
                  </a:lnTo>
                  <a:lnTo>
                    <a:pt x="203" y="85"/>
                  </a:lnTo>
                  <a:lnTo>
                    <a:pt x="217" y="91"/>
                  </a:lnTo>
                  <a:lnTo>
                    <a:pt x="222" y="101"/>
                  </a:lnTo>
                  <a:lnTo>
                    <a:pt x="235" y="112"/>
                  </a:lnTo>
                  <a:lnTo>
                    <a:pt x="240" y="105"/>
                  </a:lnTo>
                  <a:lnTo>
                    <a:pt x="245" y="101"/>
                  </a:lnTo>
                  <a:lnTo>
                    <a:pt x="254" y="108"/>
                  </a:lnTo>
                  <a:lnTo>
                    <a:pt x="259" y="101"/>
                  </a:lnTo>
                  <a:lnTo>
                    <a:pt x="268" y="108"/>
                  </a:lnTo>
                  <a:lnTo>
                    <a:pt x="268" y="115"/>
                  </a:lnTo>
                  <a:lnTo>
                    <a:pt x="277" y="125"/>
                  </a:lnTo>
                  <a:lnTo>
                    <a:pt x="286" y="132"/>
                  </a:lnTo>
                  <a:lnTo>
                    <a:pt x="314" y="145"/>
                  </a:lnTo>
                  <a:lnTo>
                    <a:pt x="323" y="152"/>
                  </a:lnTo>
                  <a:lnTo>
                    <a:pt x="319" y="159"/>
                  </a:lnTo>
                  <a:close/>
                </a:path>
              </a:pathLst>
            </a:custGeom>
            <a:solidFill>
              <a:srgbClr val="80FF80"/>
            </a:solidFill>
            <a:ln w="9525">
              <a:noFill/>
              <a:round/>
              <a:headEnd/>
              <a:tailEnd/>
            </a:ln>
          </p:spPr>
          <p:txBody>
            <a:bodyPr/>
            <a:lstStyle/>
            <a:p>
              <a:endParaRPr lang="en-US"/>
            </a:p>
          </p:txBody>
        </p:sp>
        <p:sp>
          <p:nvSpPr>
            <p:cNvPr id="51216" name="Freeform 13"/>
            <p:cNvSpPr>
              <a:spLocks/>
            </p:cNvSpPr>
            <p:nvPr/>
          </p:nvSpPr>
          <p:spPr bwMode="auto">
            <a:xfrm>
              <a:off x="1459" y="1036"/>
              <a:ext cx="623" cy="738"/>
            </a:xfrm>
            <a:custGeom>
              <a:avLst/>
              <a:gdLst>
                <a:gd name="T0" fmla="*/ 286 w 623"/>
                <a:gd name="T1" fmla="*/ 114 h 820"/>
                <a:gd name="T2" fmla="*/ 309 w 623"/>
                <a:gd name="T3" fmla="*/ 132 h 820"/>
                <a:gd name="T4" fmla="*/ 319 w 623"/>
                <a:gd name="T5" fmla="*/ 145 h 820"/>
                <a:gd name="T6" fmla="*/ 328 w 623"/>
                <a:gd name="T7" fmla="*/ 157 h 820"/>
                <a:gd name="T8" fmla="*/ 365 w 623"/>
                <a:gd name="T9" fmla="*/ 175 h 820"/>
                <a:gd name="T10" fmla="*/ 406 w 623"/>
                <a:gd name="T11" fmla="*/ 191 h 820"/>
                <a:gd name="T12" fmla="*/ 434 w 623"/>
                <a:gd name="T13" fmla="*/ 207 h 820"/>
                <a:gd name="T14" fmla="*/ 443 w 623"/>
                <a:gd name="T15" fmla="*/ 217 h 820"/>
                <a:gd name="T16" fmla="*/ 490 w 623"/>
                <a:gd name="T17" fmla="*/ 235 h 820"/>
                <a:gd name="T18" fmla="*/ 508 w 623"/>
                <a:gd name="T19" fmla="*/ 248 h 820"/>
                <a:gd name="T20" fmla="*/ 526 w 623"/>
                <a:gd name="T21" fmla="*/ 258 h 820"/>
                <a:gd name="T22" fmla="*/ 587 w 623"/>
                <a:gd name="T23" fmla="*/ 286 h 820"/>
                <a:gd name="T24" fmla="*/ 591 w 623"/>
                <a:gd name="T25" fmla="*/ 298 h 820"/>
                <a:gd name="T26" fmla="*/ 610 w 623"/>
                <a:gd name="T27" fmla="*/ 311 h 820"/>
                <a:gd name="T28" fmla="*/ 605 w 623"/>
                <a:gd name="T29" fmla="*/ 320 h 820"/>
                <a:gd name="T30" fmla="*/ 623 w 623"/>
                <a:gd name="T31" fmla="*/ 342 h 820"/>
                <a:gd name="T32" fmla="*/ 600 w 623"/>
                <a:gd name="T33" fmla="*/ 352 h 820"/>
                <a:gd name="T34" fmla="*/ 554 w 623"/>
                <a:gd name="T35" fmla="*/ 346 h 820"/>
                <a:gd name="T36" fmla="*/ 550 w 623"/>
                <a:gd name="T37" fmla="*/ 347 h 820"/>
                <a:gd name="T38" fmla="*/ 531 w 623"/>
                <a:gd name="T39" fmla="*/ 342 h 820"/>
                <a:gd name="T40" fmla="*/ 480 w 623"/>
                <a:gd name="T41" fmla="*/ 328 h 820"/>
                <a:gd name="T42" fmla="*/ 485 w 623"/>
                <a:gd name="T43" fmla="*/ 311 h 820"/>
                <a:gd name="T44" fmla="*/ 462 w 623"/>
                <a:gd name="T45" fmla="*/ 296 h 820"/>
                <a:gd name="T46" fmla="*/ 462 w 623"/>
                <a:gd name="T47" fmla="*/ 281 h 820"/>
                <a:gd name="T48" fmla="*/ 429 w 623"/>
                <a:gd name="T49" fmla="*/ 267 h 820"/>
                <a:gd name="T50" fmla="*/ 429 w 623"/>
                <a:gd name="T51" fmla="*/ 274 h 820"/>
                <a:gd name="T52" fmla="*/ 420 w 623"/>
                <a:gd name="T53" fmla="*/ 284 h 820"/>
                <a:gd name="T54" fmla="*/ 374 w 623"/>
                <a:gd name="T55" fmla="*/ 274 h 820"/>
                <a:gd name="T56" fmla="*/ 351 w 623"/>
                <a:gd name="T57" fmla="*/ 274 h 820"/>
                <a:gd name="T58" fmla="*/ 319 w 623"/>
                <a:gd name="T59" fmla="*/ 268 h 820"/>
                <a:gd name="T60" fmla="*/ 282 w 623"/>
                <a:gd name="T61" fmla="*/ 257 h 820"/>
                <a:gd name="T62" fmla="*/ 236 w 623"/>
                <a:gd name="T63" fmla="*/ 245 h 820"/>
                <a:gd name="T64" fmla="*/ 240 w 623"/>
                <a:gd name="T65" fmla="*/ 235 h 820"/>
                <a:gd name="T66" fmla="*/ 236 w 623"/>
                <a:gd name="T67" fmla="*/ 221 h 820"/>
                <a:gd name="T68" fmla="*/ 194 w 623"/>
                <a:gd name="T69" fmla="*/ 207 h 820"/>
                <a:gd name="T70" fmla="*/ 120 w 623"/>
                <a:gd name="T71" fmla="*/ 187 h 820"/>
                <a:gd name="T72" fmla="*/ 106 w 623"/>
                <a:gd name="T73" fmla="*/ 177 h 820"/>
                <a:gd name="T74" fmla="*/ 65 w 623"/>
                <a:gd name="T75" fmla="*/ 163 h 820"/>
                <a:gd name="T76" fmla="*/ 42 w 623"/>
                <a:gd name="T77" fmla="*/ 145 h 820"/>
                <a:gd name="T78" fmla="*/ 23 w 623"/>
                <a:gd name="T79" fmla="*/ 128 h 820"/>
                <a:gd name="T80" fmla="*/ 37 w 623"/>
                <a:gd name="T81" fmla="*/ 122 h 820"/>
                <a:gd name="T82" fmla="*/ 83 w 623"/>
                <a:gd name="T83" fmla="*/ 132 h 820"/>
                <a:gd name="T84" fmla="*/ 65 w 623"/>
                <a:gd name="T85" fmla="*/ 119 h 820"/>
                <a:gd name="T86" fmla="*/ 83 w 623"/>
                <a:gd name="T87" fmla="*/ 116 h 820"/>
                <a:gd name="T88" fmla="*/ 37 w 623"/>
                <a:gd name="T89" fmla="*/ 71 h 820"/>
                <a:gd name="T90" fmla="*/ 32 w 623"/>
                <a:gd name="T91" fmla="*/ 55 h 820"/>
                <a:gd name="T92" fmla="*/ 0 w 623"/>
                <a:gd name="T93" fmla="*/ 40 h 820"/>
                <a:gd name="T94" fmla="*/ 32 w 623"/>
                <a:gd name="T95" fmla="*/ 40 h 820"/>
                <a:gd name="T96" fmla="*/ 65 w 623"/>
                <a:gd name="T97" fmla="*/ 40 h 820"/>
                <a:gd name="T98" fmla="*/ 88 w 623"/>
                <a:gd name="T99" fmla="*/ 36 h 820"/>
                <a:gd name="T100" fmla="*/ 55 w 623"/>
                <a:gd name="T101" fmla="*/ 22 h 820"/>
                <a:gd name="T102" fmla="*/ 55 w 623"/>
                <a:gd name="T103" fmla="*/ 9 h 820"/>
                <a:gd name="T104" fmla="*/ 60 w 623"/>
                <a:gd name="T105" fmla="*/ 0 h 820"/>
                <a:gd name="T106" fmla="*/ 102 w 623"/>
                <a:gd name="T107" fmla="*/ 12 h 820"/>
                <a:gd name="T108" fmla="*/ 134 w 623"/>
                <a:gd name="T109" fmla="*/ 19 h 820"/>
                <a:gd name="T110" fmla="*/ 176 w 623"/>
                <a:gd name="T111" fmla="*/ 33 h 820"/>
                <a:gd name="T112" fmla="*/ 185 w 623"/>
                <a:gd name="T113" fmla="*/ 48 h 820"/>
                <a:gd name="T114" fmla="*/ 208 w 623"/>
                <a:gd name="T115" fmla="*/ 56 h 820"/>
                <a:gd name="T116" fmla="*/ 222 w 623"/>
                <a:gd name="T117" fmla="*/ 68 h 8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3"/>
                <a:gd name="T178" fmla="*/ 0 h 820"/>
                <a:gd name="T179" fmla="*/ 623 w 623"/>
                <a:gd name="T180" fmla="*/ 820 h 8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3" h="820">
                  <a:moveTo>
                    <a:pt x="231" y="182"/>
                  </a:moveTo>
                  <a:lnTo>
                    <a:pt x="300" y="253"/>
                  </a:lnTo>
                  <a:lnTo>
                    <a:pt x="291" y="256"/>
                  </a:lnTo>
                  <a:lnTo>
                    <a:pt x="296" y="263"/>
                  </a:lnTo>
                  <a:lnTo>
                    <a:pt x="286" y="266"/>
                  </a:lnTo>
                  <a:lnTo>
                    <a:pt x="296" y="273"/>
                  </a:lnTo>
                  <a:lnTo>
                    <a:pt x="296" y="283"/>
                  </a:lnTo>
                  <a:lnTo>
                    <a:pt x="300" y="290"/>
                  </a:lnTo>
                  <a:lnTo>
                    <a:pt x="305" y="297"/>
                  </a:lnTo>
                  <a:lnTo>
                    <a:pt x="309" y="307"/>
                  </a:lnTo>
                  <a:lnTo>
                    <a:pt x="309" y="314"/>
                  </a:lnTo>
                  <a:lnTo>
                    <a:pt x="300" y="317"/>
                  </a:lnTo>
                  <a:lnTo>
                    <a:pt x="309" y="324"/>
                  </a:lnTo>
                  <a:lnTo>
                    <a:pt x="314" y="330"/>
                  </a:lnTo>
                  <a:lnTo>
                    <a:pt x="319" y="337"/>
                  </a:lnTo>
                  <a:lnTo>
                    <a:pt x="328" y="347"/>
                  </a:lnTo>
                  <a:lnTo>
                    <a:pt x="323" y="347"/>
                  </a:lnTo>
                  <a:lnTo>
                    <a:pt x="328" y="354"/>
                  </a:lnTo>
                  <a:lnTo>
                    <a:pt x="333" y="364"/>
                  </a:lnTo>
                  <a:lnTo>
                    <a:pt x="328" y="364"/>
                  </a:lnTo>
                  <a:lnTo>
                    <a:pt x="333" y="371"/>
                  </a:lnTo>
                  <a:lnTo>
                    <a:pt x="342" y="378"/>
                  </a:lnTo>
                  <a:lnTo>
                    <a:pt x="346" y="388"/>
                  </a:lnTo>
                  <a:lnTo>
                    <a:pt x="356" y="401"/>
                  </a:lnTo>
                  <a:lnTo>
                    <a:pt x="365" y="408"/>
                  </a:lnTo>
                  <a:lnTo>
                    <a:pt x="374" y="415"/>
                  </a:lnTo>
                  <a:lnTo>
                    <a:pt x="383" y="422"/>
                  </a:lnTo>
                  <a:lnTo>
                    <a:pt x="388" y="428"/>
                  </a:lnTo>
                  <a:lnTo>
                    <a:pt x="393" y="438"/>
                  </a:lnTo>
                  <a:lnTo>
                    <a:pt x="406" y="442"/>
                  </a:lnTo>
                  <a:lnTo>
                    <a:pt x="411" y="452"/>
                  </a:lnTo>
                  <a:lnTo>
                    <a:pt x="416" y="459"/>
                  </a:lnTo>
                  <a:lnTo>
                    <a:pt x="425" y="465"/>
                  </a:lnTo>
                  <a:lnTo>
                    <a:pt x="429" y="472"/>
                  </a:lnTo>
                  <a:lnTo>
                    <a:pt x="434" y="479"/>
                  </a:lnTo>
                  <a:lnTo>
                    <a:pt x="448" y="486"/>
                  </a:lnTo>
                  <a:lnTo>
                    <a:pt x="439" y="489"/>
                  </a:lnTo>
                  <a:lnTo>
                    <a:pt x="448" y="496"/>
                  </a:lnTo>
                  <a:lnTo>
                    <a:pt x="443" y="496"/>
                  </a:lnTo>
                  <a:lnTo>
                    <a:pt x="443" y="506"/>
                  </a:lnTo>
                  <a:lnTo>
                    <a:pt x="453" y="513"/>
                  </a:lnTo>
                  <a:lnTo>
                    <a:pt x="457" y="519"/>
                  </a:lnTo>
                  <a:lnTo>
                    <a:pt x="466" y="526"/>
                  </a:lnTo>
                  <a:lnTo>
                    <a:pt x="485" y="540"/>
                  </a:lnTo>
                  <a:lnTo>
                    <a:pt x="490" y="546"/>
                  </a:lnTo>
                  <a:lnTo>
                    <a:pt x="494" y="553"/>
                  </a:lnTo>
                  <a:lnTo>
                    <a:pt x="499" y="563"/>
                  </a:lnTo>
                  <a:lnTo>
                    <a:pt x="508" y="570"/>
                  </a:lnTo>
                  <a:lnTo>
                    <a:pt x="513" y="577"/>
                  </a:lnTo>
                  <a:lnTo>
                    <a:pt x="508" y="577"/>
                  </a:lnTo>
                  <a:lnTo>
                    <a:pt x="503" y="580"/>
                  </a:lnTo>
                  <a:lnTo>
                    <a:pt x="508" y="587"/>
                  </a:lnTo>
                  <a:lnTo>
                    <a:pt x="513" y="594"/>
                  </a:lnTo>
                  <a:lnTo>
                    <a:pt x="522" y="604"/>
                  </a:lnTo>
                  <a:lnTo>
                    <a:pt x="526" y="600"/>
                  </a:lnTo>
                  <a:lnTo>
                    <a:pt x="536" y="614"/>
                  </a:lnTo>
                  <a:lnTo>
                    <a:pt x="554" y="627"/>
                  </a:lnTo>
                  <a:lnTo>
                    <a:pt x="568" y="644"/>
                  </a:lnTo>
                  <a:lnTo>
                    <a:pt x="577" y="658"/>
                  </a:lnTo>
                  <a:lnTo>
                    <a:pt x="587" y="665"/>
                  </a:lnTo>
                  <a:lnTo>
                    <a:pt x="591" y="675"/>
                  </a:lnTo>
                  <a:lnTo>
                    <a:pt x="596" y="681"/>
                  </a:lnTo>
                  <a:lnTo>
                    <a:pt x="591" y="681"/>
                  </a:lnTo>
                  <a:lnTo>
                    <a:pt x="596" y="688"/>
                  </a:lnTo>
                  <a:lnTo>
                    <a:pt x="591" y="692"/>
                  </a:lnTo>
                  <a:lnTo>
                    <a:pt x="600" y="698"/>
                  </a:lnTo>
                  <a:lnTo>
                    <a:pt x="605" y="705"/>
                  </a:lnTo>
                  <a:lnTo>
                    <a:pt x="610" y="715"/>
                  </a:lnTo>
                  <a:lnTo>
                    <a:pt x="614" y="722"/>
                  </a:lnTo>
                  <a:lnTo>
                    <a:pt x="610" y="722"/>
                  </a:lnTo>
                  <a:lnTo>
                    <a:pt x="619" y="729"/>
                  </a:lnTo>
                  <a:lnTo>
                    <a:pt x="610" y="732"/>
                  </a:lnTo>
                  <a:lnTo>
                    <a:pt x="605" y="732"/>
                  </a:lnTo>
                  <a:lnTo>
                    <a:pt x="600" y="735"/>
                  </a:lnTo>
                  <a:lnTo>
                    <a:pt x="605" y="742"/>
                  </a:lnTo>
                  <a:lnTo>
                    <a:pt x="614" y="759"/>
                  </a:lnTo>
                  <a:lnTo>
                    <a:pt x="614" y="769"/>
                  </a:lnTo>
                  <a:lnTo>
                    <a:pt x="614" y="776"/>
                  </a:lnTo>
                  <a:lnTo>
                    <a:pt x="619" y="783"/>
                  </a:lnTo>
                  <a:lnTo>
                    <a:pt x="623" y="793"/>
                  </a:lnTo>
                  <a:lnTo>
                    <a:pt x="619" y="803"/>
                  </a:lnTo>
                  <a:lnTo>
                    <a:pt x="619" y="813"/>
                  </a:lnTo>
                  <a:lnTo>
                    <a:pt x="610" y="813"/>
                  </a:lnTo>
                  <a:lnTo>
                    <a:pt x="605" y="816"/>
                  </a:lnTo>
                  <a:lnTo>
                    <a:pt x="600" y="816"/>
                  </a:lnTo>
                  <a:lnTo>
                    <a:pt x="596" y="820"/>
                  </a:lnTo>
                  <a:lnTo>
                    <a:pt x="591" y="820"/>
                  </a:lnTo>
                  <a:lnTo>
                    <a:pt x="577" y="816"/>
                  </a:lnTo>
                  <a:lnTo>
                    <a:pt x="568" y="810"/>
                  </a:lnTo>
                  <a:lnTo>
                    <a:pt x="554" y="803"/>
                  </a:lnTo>
                  <a:lnTo>
                    <a:pt x="545" y="796"/>
                  </a:lnTo>
                  <a:lnTo>
                    <a:pt x="531" y="793"/>
                  </a:lnTo>
                  <a:lnTo>
                    <a:pt x="540" y="800"/>
                  </a:lnTo>
                  <a:lnTo>
                    <a:pt x="545" y="796"/>
                  </a:lnTo>
                  <a:lnTo>
                    <a:pt x="550" y="806"/>
                  </a:lnTo>
                  <a:lnTo>
                    <a:pt x="554" y="803"/>
                  </a:lnTo>
                  <a:lnTo>
                    <a:pt x="563" y="810"/>
                  </a:lnTo>
                  <a:lnTo>
                    <a:pt x="550" y="806"/>
                  </a:lnTo>
                  <a:lnTo>
                    <a:pt x="545" y="796"/>
                  </a:lnTo>
                  <a:lnTo>
                    <a:pt x="531" y="793"/>
                  </a:lnTo>
                  <a:lnTo>
                    <a:pt x="522" y="786"/>
                  </a:lnTo>
                  <a:lnTo>
                    <a:pt x="517" y="779"/>
                  </a:lnTo>
                  <a:lnTo>
                    <a:pt x="503" y="773"/>
                  </a:lnTo>
                  <a:lnTo>
                    <a:pt x="494" y="766"/>
                  </a:lnTo>
                  <a:lnTo>
                    <a:pt x="480" y="759"/>
                  </a:lnTo>
                  <a:lnTo>
                    <a:pt x="480" y="752"/>
                  </a:lnTo>
                  <a:lnTo>
                    <a:pt x="480" y="742"/>
                  </a:lnTo>
                  <a:lnTo>
                    <a:pt x="485" y="742"/>
                  </a:lnTo>
                  <a:lnTo>
                    <a:pt x="485" y="732"/>
                  </a:lnTo>
                  <a:lnTo>
                    <a:pt x="485" y="722"/>
                  </a:lnTo>
                  <a:lnTo>
                    <a:pt x="480" y="715"/>
                  </a:lnTo>
                  <a:lnTo>
                    <a:pt x="471" y="708"/>
                  </a:lnTo>
                  <a:lnTo>
                    <a:pt x="466" y="702"/>
                  </a:lnTo>
                  <a:lnTo>
                    <a:pt x="466" y="692"/>
                  </a:lnTo>
                  <a:lnTo>
                    <a:pt x="462" y="685"/>
                  </a:lnTo>
                  <a:lnTo>
                    <a:pt x="453" y="678"/>
                  </a:lnTo>
                  <a:lnTo>
                    <a:pt x="457" y="675"/>
                  </a:lnTo>
                  <a:lnTo>
                    <a:pt x="466" y="675"/>
                  </a:lnTo>
                  <a:lnTo>
                    <a:pt x="462" y="665"/>
                  </a:lnTo>
                  <a:lnTo>
                    <a:pt x="462" y="654"/>
                  </a:lnTo>
                  <a:lnTo>
                    <a:pt x="457" y="648"/>
                  </a:lnTo>
                  <a:lnTo>
                    <a:pt x="453" y="641"/>
                  </a:lnTo>
                  <a:lnTo>
                    <a:pt x="443" y="634"/>
                  </a:lnTo>
                  <a:lnTo>
                    <a:pt x="434" y="627"/>
                  </a:lnTo>
                  <a:lnTo>
                    <a:pt x="429" y="621"/>
                  </a:lnTo>
                  <a:lnTo>
                    <a:pt x="420" y="614"/>
                  </a:lnTo>
                  <a:lnTo>
                    <a:pt x="416" y="614"/>
                  </a:lnTo>
                  <a:lnTo>
                    <a:pt x="416" y="624"/>
                  </a:lnTo>
                  <a:lnTo>
                    <a:pt x="425" y="631"/>
                  </a:lnTo>
                  <a:lnTo>
                    <a:pt x="429" y="638"/>
                  </a:lnTo>
                  <a:lnTo>
                    <a:pt x="434" y="644"/>
                  </a:lnTo>
                  <a:lnTo>
                    <a:pt x="434" y="654"/>
                  </a:lnTo>
                  <a:lnTo>
                    <a:pt x="429" y="654"/>
                  </a:lnTo>
                  <a:lnTo>
                    <a:pt x="425" y="658"/>
                  </a:lnTo>
                  <a:lnTo>
                    <a:pt x="420" y="658"/>
                  </a:lnTo>
                  <a:lnTo>
                    <a:pt x="416" y="651"/>
                  </a:lnTo>
                  <a:lnTo>
                    <a:pt x="406" y="654"/>
                  </a:lnTo>
                  <a:lnTo>
                    <a:pt x="397" y="648"/>
                  </a:lnTo>
                  <a:lnTo>
                    <a:pt x="383" y="641"/>
                  </a:lnTo>
                  <a:lnTo>
                    <a:pt x="374" y="638"/>
                  </a:lnTo>
                  <a:lnTo>
                    <a:pt x="365" y="631"/>
                  </a:lnTo>
                  <a:lnTo>
                    <a:pt x="356" y="624"/>
                  </a:lnTo>
                  <a:lnTo>
                    <a:pt x="351" y="624"/>
                  </a:lnTo>
                  <a:lnTo>
                    <a:pt x="346" y="624"/>
                  </a:lnTo>
                  <a:lnTo>
                    <a:pt x="351" y="634"/>
                  </a:lnTo>
                  <a:lnTo>
                    <a:pt x="346" y="634"/>
                  </a:lnTo>
                  <a:lnTo>
                    <a:pt x="342" y="638"/>
                  </a:lnTo>
                  <a:lnTo>
                    <a:pt x="337" y="627"/>
                  </a:lnTo>
                  <a:lnTo>
                    <a:pt x="323" y="624"/>
                  </a:lnTo>
                  <a:lnTo>
                    <a:pt x="319" y="624"/>
                  </a:lnTo>
                  <a:lnTo>
                    <a:pt x="305" y="617"/>
                  </a:lnTo>
                  <a:lnTo>
                    <a:pt x="300" y="611"/>
                  </a:lnTo>
                  <a:lnTo>
                    <a:pt x="296" y="614"/>
                  </a:lnTo>
                  <a:lnTo>
                    <a:pt x="291" y="607"/>
                  </a:lnTo>
                  <a:lnTo>
                    <a:pt x="282" y="597"/>
                  </a:lnTo>
                  <a:lnTo>
                    <a:pt x="277" y="590"/>
                  </a:lnTo>
                  <a:lnTo>
                    <a:pt x="268" y="584"/>
                  </a:lnTo>
                  <a:lnTo>
                    <a:pt x="259" y="577"/>
                  </a:lnTo>
                  <a:lnTo>
                    <a:pt x="249" y="570"/>
                  </a:lnTo>
                  <a:lnTo>
                    <a:pt x="236" y="567"/>
                  </a:lnTo>
                  <a:lnTo>
                    <a:pt x="231" y="557"/>
                  </a:lnTo>
                  <a:lnTo>
                    <a:pt x="226" y="550"/>
                  </a:lnTo>
                  <a:lnTo>
                    <a:pt x="231" y="550"/>
                  </a:lnTo>
                  <a:lnTo>
                    <a:pt x="236" y="546"/>
                  </a:lnTo>
                  <a:lnTo>
                    <a:pt x="240" y="546"/>
                  </a:lnTo>
                  <a:lnTo>
                    <a:pt x="245" y="543"/>
                  </a:lnTo>
                  <a:lnTo>
                    <a:pt x="254" y="543"/>
                  </a:lnTo>
                  <a:lnTo>
                    <a:pt x="249" y="533"/>
                  </a:lnTo>
                  <a:lnTo>
                    <a:pt x="245" y="526"/>
                  </a:lnTo>
                  <a:lnTo>
                    <a:pt x="236" y="513"/>
                  </a:lnTo>
                  <a:lnTo>
                    <a:pt x="226" y="506"/>
                  </a:lnTo>
                  <a:lnTo>
                    <a:pt x="222" y="496"/>
                  </a:lnTo>
                  <a:lnTo>
                    <a:pt x="208" y="492"/>
                  </a:lnTo>
                  <a:lnTo>
                    <a:pt x="199" y="486"/>
                  </a:lnTo>
                  <a:lnTo>
                    <a:pt x="194" y="479"/>
                  </a:lnTo>
                  <a:lnTo>
                    <a:pt x="171" y="465"/>
                  </a:lnTo>
                  <a:lnTo>
                    <a:pt x="148" y="455"/>
                  </a:lnTo>
                  <a:lnTo>
                    <a:pt x="134" y="449"/>
                  </a:lnTo>
                  <a:lnTo>
                    <a:pt x="129" y="442"/>
                  </a:lnTo>
                  <a:lnTo>
                    <a:pt x="120" y="435"/>
                  </a:lnTo>
                  <a:lnTo>
                    <a:pt x="111" y="428"/>
                  </a:lnTo>
                  <a:lnTo>
                    <a:pt x="106" y="422"/>
                  </a:lnTo>
                  <a:lnTo>
                    <a:pt x="111" y="418"/>
                  </a:lnTo>
                  <a:lnTo>
                    <a:pt x="115" y="418"/>
                  </a:lnTo>
                  <a:lnTo>
                    <a:pt x="106" y="411"/>
                  </a:lnTo>
                  <a:lnTo>
                    <a:pt x="102" y="405"/>
                  </a:lnTo>
                  <a:lnTo>
                    <a:pt x="92" y="398"/>
                  </a:lnTo>
                  <a:lnTo>
                    <a:pt x="83" y="391"/>
                  </a:lnTo>
                  <a:lnTo>
                    <a:pt x="79" y="384"/>
                  </a:lnTo>
                  <a:lnTo>
                    <a:pt x="65" y="378"/>
                  </a:lnTo>
                  <a:lnTo>
                    <a:pt x="60" y="371"/>
                  </a:lnTo>
                  <a:lnTo>
                    <a:pt x="60" y="361"/>
                  </a:lnTo>
                  <a:lnTo>
                    <a:pt x="65" y="361"/>
                  </a:lnTo>
                  <a:lnTo>
                    <a:pt x="46" y="347"/>
                  </a:lnTo>
                  <a:lnTo>
                    <a:pt x="42" y="337"/>
                  </a:lnTo>
                  <a:lnTo>
                    <a:pt x="32" y="330"/>
                  </a:lnTo>
                  <a:lnTo>
                    <a:pt x="28" y="324"/>
                  </a:lnTo>
                  <a:lnTo>
                    <a:pt x="28" y="314"/>
                  </a:lnTo>
                  <a:lnTo>
                    <a:pt x="28" y="307"/>
                  </a:lnTo>
                  <a:lnTo>
                    <a:pt x="23" y="297"/>
                  </a:lnTo>
                  <a:lnTo>
                    <a:pt x="28" y="297"/>
                  </a:lnTo>
                  <a:lnTo>
                    <a:pt x="18" y="290"/>
                  </a:lnTo>
                  <a:lnTo>
                    <a:pt x="28" y="287"/>
                  </a:lnTo>
                  <a:lnTo>
                    <a:pt x="32" y="287"/>
                  </a:lnTo>
                  <a:lnTo>
                    <a:pt x="37" y="283"/>
                  </a:lnTo>
                  <a:lnTo>
                    <a:pt x="46" y="290"/>
                  </a:lnTo>
                  <a:lnTo>
                    <a:pt x="55" y="297"/>
                  </a:lnTo>
                  <a:lnTo>
                    <a:pt x="65" y="303"/>
                  </a:lnTo>
                  <a:lnTo>
                    <a:pt x="69" y="303"/>
                  </a:lnTo>
                  <a:lnTo>
                    <a:pt x="83" y="307"/>
                  </a:lnTo>
                  <a:lnTo>
                    <a:pt x="88" y="307"/>
                  </a:lnTo>
                  <a:lnTo>
                    <a:pt x="83" y="300"/>
                  </a:lnTo>
                  <a:lnTo>
                    <a:pt x="74" y="290"/>
                  </a:lnTo>
                  <a:lnTo>
                    <a:pt x="69" y="283"/>
                  </a:lnTo>
                  <a:lnTo>
                    <a:pt x="65" y="276"/>
                  </a:lnTo>
                  <a:lnTo>
                    <a:pt x="55" y="270"/>
                  </a:lnTo>
                  <a:lnTo>
                    <a:pt x="65" y="266"/>
                  </a:lnTo>
                  <a:lnTo>
                    <a:pt x="69" y="266"/>
                  </a:lnTo>
                  <a:lnTo>
                    <a:pt x="74" y="263"/>
                  </a:lnTo>
                  <a:lnTo>
                    <a:pt x="83" y="270"/>
                  </a:lnTo>
                  <a:lnTo>
                    <a:pt x="92" y="270"/>
                  </a:lnTo>
                  <a:lnTo>
                    <a:pt x="79" y="199"/>
                  </a:lnTo>
                  <a:lnTo>
                    <a:pt x="65" y="185"/>
                  </a:lnTo>
                  <a:lnTo>
                    <a:pt x="51" y="168"/>
                  </a:lnTo>
                  <a:lnTo>
                    <a:pt x="37" y="165"/>
                  </a:lnTo>
                  <a:lnTo>
                    <a:pt x="32" y="155"/>
                  </a:lnTo>
                  <a:lnTo>
                    <a:pt x="28" y="148"/>
                  </a:lnTo>
                  <a:lnTo>
                    <a:pt x="23" y="141"/>
                  </a:lnTo>
                  <a:lnTo>
                    <a:pt x="32" y="138"/>
                  </a:lnTo>
                  <a:lnTo>
                    <a:pt x="32" y="128"/>
                  </a:lnTo>
                  <a:lnTo>
                    <a:pt x="23" y="121"/>
                  </a:lnTo>
                  <a:lnTo>
                    <a:pt x="18" y="114"/>
                  </a:lnTo>
                  <a:lnTo>
                    <a:pt x="14" y="108"/>
                  </a:lnTo>
                  <a:lnTo>
                    <a:pt x="9" y="101"/>
                  </a:lnTo>
                  <a:lnTo>
                    <a:pt x="0" y="91"/>
                  </a:lnTo>
                  <a:lnTo>
                    <a:pt x="5" y="91"/>
                  </a:lnTo>
                  <a:lnTo>
                    <a:pt x="14" y="91"/>
                  </a:lnTo>
                  <a:lnTo>
                    <a:pt x="18" y="87"/>
                  </a:lnTo>
                  <a:lnTo>
                    <a:pt x="28" y="94"/>
                  </a:lnTo>
                  <a:lnTo>
                    <a:pt x="32" y="91"/>
                  </a:lnTo>
                  <a:lnTo>
                    <a:pt x="42" y="91"/>
                  </a:lnTo>
                  <a:lnTo>
                    <a:pt x="46" y="87"/>
                  </a:lnTo>
                  <a:lnTo>
                    <a:pt x="55" y="94"/>
                  </a:lnTo>
                  <a:lnTo>
                    <a:pt x="60" y="94"/>
                  </a:lnTo>
                  <a:lnTo>
                    <a:pt x="65" y="91"/>
                  </a:lnTo>
                  <a:lnTo>
                    <a:pt x="79" y="98"/>
                  </a:lnTo>
                  <a:lnTo>
                    <a:pt x="83" y="94"/>
                  </a:lnTo>
                  <a:lnTo>
                    <a:pt x="88" y="94"/>
                  </a:lnTo>
                  <a:lnTo>
                    <a:pt x="92" y="91"/>
                  </a:lnTo>
                  <a:lnTo>
                    <a:pt x="88" y="84"/>
                  </a:lnTo>
                  <a:lnTo>
                    <a:pt x="83" y="77"/>
                  </a:lnTo>
                  <a:lnTo>
                    <a:pt x="79" y="71"/>
                  </a:lnTo>
                  <a:lnTo>
                    <a:pt x="65" y="64"/>
                  </a:lnTo>
                  <a:lnTo>
                    <a:pt x="60" y="57"/>
                  </a:lnTo>
                  <a:lnTo>
                    <a:pt x="55" y="50"/>
                  </a:lnTo>
                  <a:lnTo>
                    <a:pt x="65" y="47"/>
                  </a:lnTo>
                  <a:lnTo>
                    <a:pt x="51" y="23"/>
                  </a:lnTo>
                  <a:lnTo>
                    <a:pt x="55" y="20"/>
                  </a:lnTo>
                  <a:lnTo>
                    <a:pt x="51" y="13"/>
                  </a:lnTo>
                  <a:lnTo>
                    <a:pt x="55" y="20"/>
                  </a:lnTo>
                  <a:lnTo>
                    <a:pt x="60" y="20"/>
                  </a:lnTo>
                  <a:lnTo>
                    <a:pt x="69" y="17"/>
                  </a:lnTo>
                  <a:lnTo>
                    <a:pt x="60" y="10"/>
                  </a:lnTo>
                  <a:lnTo>
                    <a:pt x="55" y="3"/>
                  </a:lnTo>
                  <a:lnTo>
                    <a:pt x="60" y="0"/>
                  </a:lnTo>
                  <a:lnTo>
                    <a:pt x="65" y="0"/>
                  </a:lnTo>
                  <a:lnTo>
                    <a:pt x="79" y="6"/>
                  </a:lnTo>
                  <a:lnTo>
                    <a:pt x="83" y="13"/>
                  </a:lnTo>
                  <a:lnTo>
                    <a:pt x="97" y="20"/>
                  </a:lnTo>
                  <a:lnTo>
                    <a:pt x="102" y="27"/>
                  </a:lnTo>
                  <a:lnTo>
                    <a:pt x="106" y="33"/>
                  </a:lnTo>
                  <a:lnTo>
                    <a:pt x="111" y="40"/>
                  </a:lnTo>
                  <a:lnTo>
                    <a:pt x="125" y="47"/>
                  </a:lnTo>
                  <a:lnTo>
                    <a:pt x="129" y="47"/>
                  </a:lnTo>
                  <a:lnTo>
                    <a:pt x="134" y="44"/>
                  </a:lnTo>
                  <a:lnTo>
                    <a:pt x="148" y="50"/>
                  </a:lnTo>
                  <a:lnTo>
                    <a:pt x="157" y="57"/>
                  </a:lnTo>
                  <a:lnTo>
                    <a:pt x="162" y="64"/>
                  </a:lnTo>
                  <a:lnTo>
                    <a:pt x="171" y="71"/>
                  </a:lnTo>
                  <a:lnTo>
                    <a:pt x="176" y="77"/>
                  </a:lnTo>
                  <a:lnTo>
                    <a:pt x="171" y="81"/>
                  </a:lnTo>
                  <a:lnTo>
                    <a:pt x="176" y="87"/>
                  </a:lnTo>
                  <a:lnTo>
                    <a:pt x="176" y="94"/>
                  </a:lnTo>
                  <a:lnTo>
                    <a:pt x="176" y="104"/>
                  </a:lnTo>
                  <a:lnTo>
                    <a:pt x="185" y="111"/>
                  </a:lnTo>
                  <a:lnTo>
                    <a:pt x="185" y="121"/>
                  </a:lnTo>
                  <a:lnTo>
                    <a:pt x="189" y="128"/>
                  </a:lnTo>
                  <a:lnTo>
                    <a:pt x="194" y="128"/>
                  </a:lnTo>
                  <a:lnTo>
                    <a:pt x="203" y="125"/>
                  </a:lnTo>
                  <a:lnTo>
                    <a:pt x="208" y="131"/>
                  </a:lnTo>
                  <a:lnTo>
                    <a:pt x="212" y="131"/>
                  </a:lnTo>
                  <a:lnTo>
                    <a:pt x="217" y="138"/>
                  </a:lnTo>
                  <a:lnTo>
                    <a:pt x="212" y="141"/>
                  </a:lnTo>
                  <a:lnTo>
                    <a:pt x="212" y="148"/>
                  </a:lnTo>
                  <a:lnTo>
                    <a:pt x="222" y="158"/>
                  </a:lnTo>
                  <a:lnTo>
                    <a:pt x="231" y="172"/>
                  </a:lnTo>
                  <a:lnTo>
                    <a:pt x="240" y="179"/>
                  </a:lnTo>
                  <a:lnTo>
                    <a:pt x="231" y="182"/>
                  </a:lnTo>
                  <a:close/>
                </a:path>
              </a:pathLst>
            </a:custGeom>
            <a:solidFill>
              <a:srgbClr val="80FF80"/>
            </a:solidFill>
            <a:ln w="9525">
              <a:noFill/>
              <a:round/>
              <a:headEnd/>
              <a:tailEnd/>
            </a:ln>
          </p:spPr>
          <p:txBody>
            <a:bodyPr/>
            <a:lstStyle/>
            <a:p>
              <a:endParaRPr lang="en-US"/>
            </a:p>
          </p:txBody>
        </p:sp>
        <p:sp>
          <p:nvSpPr>
            <p:cNvPr id="51217" name="Freeform 14"/>
            <p:cNvSpPr>
              <a:spLocks/>
            </p:cNvSpPr>
            <p:nvPr/>
          </p:nvSpPr>
          <p:spPr bwMode="auto">
            <a:xfrm>
              <a:off x="1787" y="1069"/>
              <a:ext cx="536" cy="789"/>
            </a:xfrm>
            <a:custGeom>
              <a:avLst/>
              <a:gdLst>
                <a:gd name="T0" fmla="*/ 106 w 536"/>
                <a:gd name="T1" fmla="*/ 129 h 877"/>
                <a:gd name="T2" fmla="*/ 129 w 536"/>
                <a:gd name="T3" fmla="*/ 147 h 877"/>
                <a:gd name="T4" fmla="*/ 157 w 536"/>
                <a:gd name="T5" fmla="*/ 160 h 877"/>
                <a:gd name="T6" fmla="*/ 180 w 536"/>
                <a:gd name="T7" fmla="*/ 171 h 877"/>
                <a:gd name="T8" fmla="*/ 189 w 536"/>
                <a:gd name="T9" fmla="*/ 193 h 877"/>
                <a:gd name="T10" fmla="*/ 185 w 536"/>
                <a:gd name="T11" fmla="*/ 212 h 877"/>
                <a:gd name="T12" fmla="*/ 194 w 536"/>
                <a:gd name="T13" fmla="*/ 229 h 877"/>
                <a:gd name="T14" fmla="*/ 217 w 536"/>
                <a:gd name="T15" fmla="*/ 238 h 877"/>
                <a:gd name="T16" fmla="*/ 212 w 536"/>
                <a:gd name="T17" fmla="*/ 261 h 877"/>
                <a:gd name="T18" fmla="*/ 231 w 536"/>
                <a:gd name="T19" fmla="*/ 275 h 877"/>
                <a:gd name="T20" fmla="*/ 235 w 536"/>
                <a:gd name="T21" fmla="*/ 285 h 877"/>
                <a:gd name="T22" fmla="*/ 245 w 536"/>
                <a:gd name="T23" fmla="*/ 318 h 877"/>
                <a:gd name="T24" fmla="*/ 268 w 536"/>
                <a:gd name="T25" fmla="*/ 329 h 877"/>
                <a:gd name="T26" fmla="*/ 286 w 536"/>
                <a:gd name="T27" fmla="*/ 342 h 877"/>
                <a:gd name="T28" fmla="*/ 314 w 536"/>
                <a:gd name="T29" fmla="*/ 350 h 877"/>
                <a:gd name="T30" fmla="*/ 360 w 536"/>
                <a:gd name="T31" fmla="*/ 369 h 877"/>
                <a:gd name="T32" fmla="*/ 416 w 536"/>
                <a:gd name="T33" fmla="*/ 376 h 877"/>
                <a:gd name="T34" fmla="*/ 448 w 536"/>
                <a:gd name="T35" fmla="*/ 365 h 877"/>
                <a:gd name="T36" fmla="*/ 457 w 536"/>
                <a:gd name="T37" fmla="*/ 365 h 877"/>
                <a:gd name="T38" fmla="*/ 462 w 536"/>
                <a:gd name="T39" fmla="*/ 357 h 877"/>
                <a:gd name="T40" fmla="*/ 485 w 536"/>
                <a:gd name="T41" fmla="*/ 339 h 877"/>
                <a:gd name="T42" fmla="*/ 434 w 536"/>
                <a:gd name="T43" fmla="*/ 325 h 877"/>
                <a:gd name="T44" fmla="*/ 416 w 536"/>
                <a:gd name="T45" fmla="*/ 307 h 877"/>
                <a:gd name="T46" fmla="*/ 379 w 536"/>
                <a:gd name="T47" fmla="*/ 297 h 877"/>
                <a:gd name="T48" fmla="*/ 374 w 536"/>
                <a:gd name="T49" fmla="*/ 279 h 877"/>
                <a:gd name="T50" fmla="*/ 397 w 536"/>
                <a:gd name="T51" fmla="*/ 286 h 877"/>
                <a:gd name="T52" fmla="*/ 434 w 536"/>
                <a:gd name="T53" fmla="*/ 293 h 877"/>
                <a:gd name="T54" fmla="*/ 462 w 536"/>
                <a:gd name="T55" fmla="*/ 278 h 877"/>
                <a:gd name="T56" fmla="*/ 485 w 536"/>
                <a:gd name="T57" fmla="*/ 273 h 877"/>
                <a:gd name="T58" fmla="*/ 513 w 536"/>
                <a:gd name="T59" fmla="*/ 264 h 877"/>
                <a:gd name="T60" fmla="*/ 522 w 536"/>
                <a:gd name="T61" fmla="*/ 250 h 877"/>
                <a:gd name="T62" fmla="*/ 536 w 536"/>
                <a:gd name="T63" fmla="*/ 233 h 877"/>
                <a:gd name="T64" fmla="*/ 508 w 536"/>
                <a:gd name="T65" fmla="*/ 226 h 877"/>
                <a:gd name="T66" fmla="*/ 476 w 536"/>
                <a:gd name="T67" fmla="*/ 213 h 877"/>
                <a:gd name="T68" fmla="*/ 480 w 536"/>
                <a:gd name="T69" fmla="*/ 193 h 877"/>
                <a:gd name="T70" fmla="*/ 517 w 536"/>
                <a:gd name="T71" fmla="*/ 167 h 877"/>
                <a:gd name="T72" fmla="*/ 503 w 536"/>
                <a:gd name="T73" fmla="*/ 157 h 877"/>
                <a:gd name="T74" fmla="*/ 508 w 536"/>
                <a:gd name="T75" fmla="*/ 139 h 877"/>
                <a:gd name="T76" fmla="*/ 489 w 536"/>
                <a:gd name="T77" fmla="*/ 121 h 877"/>
                <a:gd name="T78" fmla="*/ 462 w 536"/>
                <a:gd name="T79" fmla="*/ 104 h 877"/>
                <a:gd name="T80" fmla="*/ 429 w 536"/>
                <a:gd name="T81" fmla="*/ 101 h 877"/>
                <a:gd name="T82" fmla="*/ 402 w 536"/>
                <a:gd name="T83" fmla="*/ 116 h 877"/>
                <a:gd name="T84" fmla="*/ 388 w 536"/>
                <a:gd name="T85" fmla="*/ 101 h 877"/>
                <a:gd name="T86" fmla="*/ 351 w 536"/>
                <a:gd name="T87" fmla="*/ 103 h 877"/>
                <a:gd name="T88" fmla="*/ 314 w 536"/>
                <a:gd name="T89" fmla="*/ 108 h 877"/>
                <a:gd name="T90" fmla="*/ 286 w 536"/>
                <a:gd name="T91" fmla="*/ 104 h 877"/>
                <a:gd name="T92" fmla="*/ 249 w 536"/>
                <a:gd name="T93" fmla="*/ 104 h 877"/>
                <a:gd name="T94" fmla="*/ 259 w 536"/>
                <a:gd name="T95" fmla="*/ 83 h 877"/>
                <a:gd name="T96" fmla="*/ 272 w 536"/>
                <a:gd name="T97" fmla="*/ 54 h 877"/>
                <a:gd name="T98" fmla="*/ 240 w 536"/>
                <a:gd name="T99" fmla="*/ 40 h 877"/>
                <a:gd name="T100" fmla="*/ 226 w 536"/>
                <a:gd name="T101" fmla="*/ 26 h 877"/>
                <a:gd name="T102" fmla="*/ 185 w 536"/>
                <a:gd name="T103" fmla="*/ 31 h 877"/>
                <a:gd name="T104" fmla="*/ 148 w 536"/>
                <a:gd name="T105" fmla="*/ 38 h 877"/>
                <a:gd name="T106" fmla="*/ 115 w 536"/>
                <a:gd name="T107" fmla="*/ 32 h 877"/>
                <a:gd name="T108" fmla="*/ 101 w 536"/>
                <a:gd name="T109" fmla="*/ 17 h 877"/>
                <a:gd name="T110" fmla="*/ 69 w 536"/>
                <a:gd name="T111" fmla="*/ 7 h 877"/>
                <a:gd name="T112" fmla="*/ 41 w 536"/>
                <a:gd name="T113" fmla="*/ 0 h 877"/>
                <a:gd name="T114" fmla="*/ 32 w 536"/>
                <a:gd name="T115" fmla="*/ 19 h 877"/>
                <a:gd name="T116" fmla="*/ 5 w 536"/>
                <a:gd name="T117" fmla="*/ 31 h 877"/>
                <a:gd name="T118" fmla="*/ 14 w 536"/>
                <a:gd name="T119" fmla="*/ 44 h 877"/>
                <a:gd name="T120" fmla="*/ 51 w 536"/>
                <a:gd name="T121" fmla="*/ 61 h 877"/>
                <a:gd name="T122" fmla="*/ 28 w 536"/>
                <a:gd name="T123" fmla="*/ 68 h 877"/>
                <a:gd name="T124" fmla="*/ 55 w 536"/>
                <a:gd name="T125" fmla="*/ 87 h 8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6"/>
                <a:gd name="T190" fmla="*/ 0 h 877"/>
                <a:gd name="T191" fmla="*/ 536 w 536"/>
                <a:gd name="T192" fmla="*/ 877 h 8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6" h="877">
                  <a:moveTo>
                    <a:pt x="65" y="209"/>
                  </a:moveTo>
                  <a:lnTo>
                    <a:pt x="78" y="293"/>
                  </a:lnTo>
                  <a:lnTo>
                    <a:pt x="83" y="293"/>
                  </a:lnTo>
                  <a:lnTo>
                    <a:pt x="97" y="300"/>
                  </a:lnTo>
                  <a:lnTo>
                    <a:pt x="106" y="300"/>
                  </a:lnTo>
                  <a:lnTo>
                    <a:pt x="106" y="310"/>
                  </a:lnTo>
                  <a:lnTo>
                    <a:pt x="115" y="317"/>
                  </a:lnTo>
                  <a:lnTo>
                    <a:pt x="120" y="327"/>
                  </a:lnTo>
                  <a:lnTo>
                    <a:pt x="120" y="334"/>
                  </a:lnTo>
                  <a:lnTo>
                    <a:pt x="129" y="341"/>
                  </a:lnTo>
                  <a:lnTo>
                    <a:pt x="143" y="351"/>
                  </a:lnTo>
                  <a:lnTo>
                    <a:pt x="148" y="351"/>
                  </a:lnTo>
                  <a:lnTo>
                    <a:pt x="152" y="358"/>
                  </a:lnTo>
                  <a:lnTo>
                    <a:pt x="152" y="368"/>
                  </a:lnTo>
                  <a:lnTo>
                    <a:pt x="157" y="374"/>
                  </a:lnTo>
                  <a:lnTo>
                    <a:pt x="157" y="381"/>
                  </a:lnTo>
                  <a:lnTo>
                    <a:pt x="166" y="381"/>
                  </a:lnTo>
                  <a:lnTo>
                    <a:pt x="166" y="391"/>
                  </a:lnTo>
                  <a:lnTo>
                    <a:pt x="171" y="398"/>
                  </a:lnTo>
                  <a:lnTo>
                    <a:pt x="180" y="398"/>
                  </a:lnTo>
                  <a:lnTo>
                    <a:pt x="180" y="408"/>
                  </a:lnTo>
                  <a:lnTo>
                    <a:pt x="185" y="415"/>
                  </a:lnTo>
                  <a:lnTo>
                    <a:pt x="185" y="425"/>
                  </a:lnTo>
                  <a:lnTo>
                    <a:pt x="189" y="439"/>
                  </a:lnTo>
                  <a:lnTo>
                    <a:pt x="189" y="449"/>
                  </a:lnTo>
                  <a:lnTo>
                    <a:pt x="185" y="455"/>
                  </a:lnTo>
                  <a:lnTo>
                    <a:pt x="185" y="466"/>
                  </a:lnTo>
                  <a:lnTo>
                    <a:pt x="189" y="472"/>
                  </a:lnTo>
                  <a:lnTo>
                    <a:pt x="189" y="482"/>
                  </a:lnTo>
                  <a:lnTo>
                    <a:pt x="185" y="493"/>
                  </a:lnTo>
                  <a:lnTo>
                    <a:pt x="185" y="499"/>
                  </a:lnTo>
                  <a:lnTo>
                    <a:pt x="189" y="506"/>
                  </a:lnTo>
                  <a:lnTo>
                    <a:pt x="189" y="516"/>
                  </a:lnTo>
                  <a:lnTo>
                    <a:pt x="194" y="523"/>
                  </a:lnTo>
                  <a:lnTo>
                    <a:pt x="194" y="533"/>
                  </a:lnTo>
                  <a:lnTo>
                    <a:pt x="189" y="540"/>
                  </a:lnTo>
                  <a:lnTo>
                    <a:pt x="198" y="540"/>
                  </a:lnTo>
                  <a:lnTo>
                    <a:pt x="198" y="550"/>
                  </a:lnTo>
                  <a:lnTo>
                    <a:pt x="208" y="550"/>
                  </a:lnTo>
                  <a:lnTo>
                    <a:pt x="217" y="557"/>
                  </a:lnTo>
                  <a:lnTo>
                    <a:pt x="212" y="567"/>
                  </a:lnTo>
                  <a:lnTo>
                    <a:pt x="212" y="574"/>
                  </a:lnTo>
                  <a:lnTo>
                    <a:pt x="217" y="584"/>
                  </a:lnTo>
                  <a:lnTo>
                    <a:pt x="212" y="601"/>
                  </a:lnTo>
                  <a:lnTo>
                    <a:pt x="212" y="607"/>
                  </a:lnTo>
                  <a:lnTo>
                    <a:pt x="212" y="617"/>
                  </a:lnTo>
                  <a:lnTo>
                    <a:pt x="217" y="624"/>
                  </a:lnTo>
                  <a:lnTo>
                    <a:pt x="217" y="631"/>
                  </a:lnTo>
                  <a:lnTo>
                    <a:pt x="222" y="641"/>
                  </a:lnTo>
                  <a:lnTo>
                    <a:pt x="231" y="641"/>
                  </a:lnTo>
                  <a:lnTo>
                    <a:pt x="235" y="641"/>
                  </a:lnTo>
                  <a:lnTo>
                    <a:pt x="240" y="648"/>
                  </a:lnTo>
                  <a:lnTo>
                    <a:pt x="240" y="658"/>
                  </a:lnTo>
                  <a:lnTo>
                    <a:pt x="245" y="665"/>
                  </a:lnTo>
                  <a:lnTo>
                    <a:pt x="235" y="665"/>
                  </a:lnTo>
                  <a:lnTo>
                    <a:pt x="240" y="682"/>
                  </a:lnTo>
                  <a:lnTo>
                    <a:pt x="235" y="698"/>
                  </a:lnTo>
                  <a:lnTo>
                    <a:pt x="240" y="715"/>
                  </a:lnTo>
                  <a:lnTo>
                    <a:pt x="245" y="732"/>
                  </a:lnTo>
                  <a:lnTo>
                    <a:pt x="245" y="742"/>
                  </a:lnTo>
                  <a:lnTo>
                    <a:pt x="245" y="749"/>
                  </a:lnTo>
                  <a:lnTo>
                    <a:pt x="249" y="756"/>
                  </a:lnTo>
                  <a:lnTo>
                    <a:pt x="259" y="756"/>
                  </a:lnTo>
                  <a:lnTo>
                    <a:pt x="259" y="766"/>
                  </a:lnTo>
                  <a:lnTo>
                    <a:pt x="268" y="766"/>
                  </a:lnTo>
                  <a:lnTo>
                    <a:pt x="268" y="773"/>
                  </a:lnTo>
                  <a:lnTo>
                    <a:pt x="272" y="783"/>
                  </a:lnTo>
                  <a:lnTo>
                    <a:pt x="272" y="790"/>
                  </a:lnTo>
                  <a:lnTo>
                    <a:pt x="277" y="800"/>
                  </a:lnTo>
                  <a:lnTo>
                    <a:pt x="286" y="796"/>
                  </a:lnTo>
                  <a:lnTo>
                    <a:pt x="286" y="806"/>
                  </a:lnTo>
                  <a:lnTo>
                    <a:pt x="295" y="806"/>
                  </a:lnTo>
                  <a:lnTo>
                    <a:pt x="305" y="806"/>
                  </a:lnTo>
                  <a:lnTo>
                    <a:pt x="309" y="806"/>
                  </a:lnTo>
                  <a:lnTo>
                    <a:pt x="314" y="813"/>
                  </a:lnTo>
                  <a:lnTo>
                    <a:pt x="328" y="830"/>
                  </a:lnTo>
                  <a:lnTo>
                    <a:pt x="337" y="837"/>
                  </a:lnTo>
                  <a:lnTo>
                    <a:pt x="346" y="847"/>
                  </a:lnTo>
                  <a:lnTo>
                    <a:pt x="346" y="854"/>
                  </a:lnTo>
                  <a:lnTo>
                    <a:pt x="360" y="860"/>
                  </a:lnTo>
                  <a:lnTo>
                    <a:pt x="379" y="871"/>
                  </a:lnTo>
                  <a:lnTo>
                    <a:pt x="388" y="877"/>
                  </a:lnTo>
                  <a:lnTo>
                    <a:pt x="397" y="877"/>
                  </a:lnTo>
                  <a:lnTo>
                    <a:pt x="406" y="877"/>
                  </a:lnTo>
                  <a:lnTo>
                    <a:pt x="416" y="877"/>
                  </a:lnTo>
                  <a:lnTo>
                    <a:pt x="420" y="877"/>
                  </a:lnTo>
                  <a:lnTo>
                    <a:pt x="429" y="874"/>
                  </a:lnTo>
                  <a:lnTo>
                    <a:pt x="439" y="867"/>
                  </a:lnTo>
                  <a:lnTo>
                    <a:pt x="443" y="857"/>
                  </a:lnTo>
                  <a:lnTo>
                    <a:pt x="448" y="850"/>
                  </a:lnTo>
                  <a:lnTo>
                    <a:pt x="457" y="840"/>
                  </a:lnTo>
                  <a:lnTo>
                    <a:pt x="462" y="833"/>
                  </a:lnTo>
                  <a:lnTo>
                    <a:pt x="466" y="840"/>
                  </a:lnTo>
                  <a:lnTo>
                    <a:pt x="457" y="840"/>
                  </a:lnTo>
                  <a:lnTo>
                    <a:pt x="457" y="850"/>
                  </a:lnTo>
                  <a:lnTo>
                    <a:pt x="448" y="850"/>
                  </a:lnTo>
                  <a:lnTo>
                    <a:pt x="452" y="857"/>
                  </a:lnTo>
                  <a:lnTo>
                    <a:pt x="457" y="850"/>
                  </a:lnTo>
                  <a:lnTo>
                    <a:pt x="457" y="840"/>
                  </a:lnTo>
                  <a:lnTo>
                    <a:pt x="462" y="833"/>
                  </a:lnTo>
                  <a:lnTo>
                    <a:pt x="466" y="823"/>
                  </a:lnTo>
                  <a:lnTo>
                    <a:pt x="466" y="817"/>
                  </a:lnTo>
                  <a:lnTo>
                    <a:pt x="471" y="806"/>
                  </a:lnTo>
                  <a:lnTo>
                    <a:pt x="480" y="796"/>
                  </a:lnTo>
                  <a:lnTo>
                    <a:pt x="485" y="790"/>
                  </a:lnTo>
                  <a:lnTo>
                    <a:pt x="476" y="779"/>
                  </a:lnTo>
                  <a:lnTo>
                    <a:pt x="466" y="773"/>
                  </a:lnTo>
                  <a:lnTo>
                    <a:pt x="457" y="773"/>
                  </a:lnTo>
                  <a:lnTo>
                    <a:pt x="448" y="766"/>
                  </a:lnTo>
                  <a:lnTo>
                    <a:pt x="434" y="756"/>
                  </a:lnTo>
                  <a:lnTo>
                    <a:pt x="434" y="749"/>
                  </a:lnTo>
                  <a:lnTo>
                    <a:pt x="429" y="742"/>
                  </a:lnTo>
                  <a:lnTo>
                    <a:pt x="429" y="732"/>
                  </a:lnTo>
                  <a:lnTo>
                    <a:pt x="420" y="725"/>
                  </a:lnTo>
                  <a:lnTo>
                    <a:pt x="416" y="715"/>
                  </a:lnTo>
                  <a:lnTo>
                    <a:pt x="416" y="709"/>
                  </a:lnTo>
                  <a:lnTo>
                    <a:pt x="406" y="709"/>
                  </a:lnTo>
                  <a:lnTo>
                    <a:pt x="397" y="709"/>
                  </a:lnTo>
                  <a:lnTo>
                    <a:pt x="388" y="702"/>
                  </a:lnTo>
                  <a:lnTo>
                    <a:pt x="379" y="692"/>
                  </a:lnTo>
                  <a:lnTo>
                    <a:pt x="374" y="685"/>
                  </a:lnTo>
                  <a:lnTo>
                    <a:pt x="374" y="675"/>
                  </a:lnTo>
                  <a:lnTo>
                    <a:pt x="369" y="668"/>
                  </a:lnTo>
                  <a:lnTo>
                    <a:pt x="379" y="658"/>
                  </a:lnTo>
                  <a:lnTo>
                    <a:pt x="374" y="651"/>
                  </a:lnTo>
                  <a:lnTo>
                    <a:pt x="374" y="641"/>
                  </a:lnTo>
                  <a:lnTo>
                    <a:pt x="383" y="641"/>
                  </a:lnTo>
                  <a:lnTo>
                    <a:pt x="392" y="651"/>
                  </a:lnTo>
                  <a:lnTo>
                    <a:pt x="392" y="658"/>
                  </a:lnTo>
                  <a:lnTo>
                    <a:pt x="397" y="668"/>
                  </a:lnTo>
                  <a:lnTo>
                    <a:pt x="397" y="675"/>
                  </a:lnTo>
                  <a:lnTo>
                    <a:pt x="411" y="682"/>
                  </a:lnTo>
                  <a:lnTo>
                    <a:pt x="416" y="682"/>
                  </a:lnTo>
                  <a:lnTo>
                    <a:pt x="425" y="682"/>
                  </a:lnTo>
                  <a:lnTo>
                    <a:pt x="434" y="682"/>
                  </a:lnTo>
                  <a:lnTo>
                    <a:pt x="434" y="675"/>
                  </a:lnTo>
                  <a:lnTo>
                    <a:pt x="439" y="671"/>
                  </a:lnTo>
                  <a:lnTo>
                    <a:pt x="448" y="665"/>
                  </a:lnTo>
                  <a:lnTo>
                    <a:pt x="452" y="655"/>
                  </a:lnTo>
                  <a:lnTo>
                    <a:pt x="462" y="648"/>
                  </a:lnTo>
                  <a:lnTo>
                    <a:pt x="466" y="638"/>
                  </a:lnTo>
                  <a:lnTo>
                    <a:pt x="462" y="631"/>
                  </a:lnTo>
                  <a:lnTo>
                    <a:pt x="471" y="631"/>
                  </a:lnTo>
                  <a:lnTo>
                    <a:pt x="480" y="628"/>
                  </a:lnTo>
                  <a:lnTo>
                    <a:pt x="485" y="638"/>
                  </a:lnTo>
                  <a:lnTo>
                    <a:pt x="489" y="638"/>
                  </a:lnTo>
                  <a:lnTo>
                    <a:pt x="499" y="638"/>
                  </a:lnTo>
                  <a:lnTo>
                    <a:pt x="499" y="628"/>
                  </a:lnTo>
                  <a:lnTo>
                    <a:pt x="503" y="621"/>
                  </a:lnTo>
                  <a:lnTo>
                    <a:pt x="513" y="617"/>
                  </a:lnTo>
                  <a:lnTo>
                    <a:pt x="517" y="611"/>
                  </a:lnTo>
                  <a:lnTo>
                    <a:pt x="517" y="601"/>
                  </a:lnTo>
                  <a:lnTo>
                    <a:pt x="526" y="601"/>
                  </a:lnTo>
                  <a:lnTo>
                    <a:pt x="522" y="594"/>
                  </a:lnTo>
                  <a:lnTo>
                    <a:pt x="522" y="584"/>
                  </a:lnTo>
                  <a:lnTo>
                    <a:pt x="517" y="577"/>
                  </a:lnTo>
                  <a:lnTo>
                    <a:pt x="526" y="567"/>
                  </a:lnTo>
                  <a:lnTo>
                    <a:pt x="522" y="560"/>
                  </a:lnTo>
                  <a:lnTo>
                    <a:pt x="531" y="550"/>
                  </a:lnTo>
                  <a:lnTo>
                    <a:pt x="536" y="543"/>
                  </a:lnTo>
                  <a:lnTo>
                    <a:pt x="536" y="533"/>
                  </a:lnTo>
                  <a:lnTo>
                    <a:pt x="531" y="526"/>
                  </a:lnTo>
                  <a:lnTo>
                    <a:pt x="522" y="526"/>
                  </a:lnTo>
                  <a:lnTo>
                    <a:pt x="517" y="526"/>
                  </a:lnTo>
                  <a:lnTo>
                    <a:pt x="508" y="526"/>
                  </a:lnTo>
                  <a:lnTo>
                    <a:pt x="499" y="526"/>
                  </a:lnTo>
                  <a:lnTo>
                    <a:pt x="489" y="526"/>
                  </a:lnTo>
                  <a:lnTo>
                    <a:pt x="480" y="520"/>
                  </a:lnTo>
                  <a:lnTo>
                    <a:pt x="476" y="513"/>
                  </a:lnTo>
                  <a:lnTo>
                    <a:pt x="476" y="496"/>
                  </a:lnTo>
                  <a:lnTo>
                    <a:pt x="471" y="486"/>
                  </a:lnTo>
                  <a:lnTo>
                    <a:pt x="471" y="479"/>
                  </a:lnTo>
                  <a:lnTo>
                    <a:pt x="476" y="469"/>
                  </a:lnTo>
                  <a:lnTo>
                    <a:pt x="480" y="459"/>
                  </a:lnTo>
                  <a:lnTo>
                    <a:pt x="480" y="452"/>
                  </a:lnTo>
                  <a:lnTo>
                    <a:pt x="494" y="435"/>
                  </a:lnTo>
                  <a:lnTo>
                    <a:pt x="508" y="418"/>
                  </a:lnTo>
                  <a:lnTo>
                    <a:pt x="513" y="408"/>
                  </a:lnTo>
                  <a:lnTo>
                    <a:pt x="513" y="401"/>
                  </a:lnTo>
                  <a:lnTo>
                    <a:pt x="517" y="391"/>
                  </a:lnTo>
                  <a:lnTo>
                    <a:pt x="513" y="385"/>
                  </a:lnTo>
                  <a:lnTo>
                    <a:pt x="513" y="374"/>
                  </a:lnTo>
                  <a:lnTo>
                    <a:pt x="503" y="374"/>
                  </a:lnTo>
                  <a:lnTo>
                    <a:pt x="494" y="374"/>
                  </a:lnTo>
                  <a:lnTo>
                    <a:pt x="503" y="368"/>
                  </a:lnTo>
                  <a:lnTo>
                    <a:pt x="499" y="358"/>
                  </a:lnTo>
                  <a:lnTo>
                    <a:pt x="499" y="351"/>
                  </a:lnTo>
                  <a:lnTo>
                    <a:pt x="503" y="341"/>
                  </a:lnTo>
                  <a:lnTo>
                    <a:pt x="503" y="334"/>
                  </a:lnTo>
                  <a:lnTo>
                    <a:pt x="508" y="324"/>
                  </a:lnTo>
                  <a:lnTo>
                    <a:pt x="508" y="317"/>
                  </a:lnTo>
                  <a:lnTo>
                    <a:pt x="499" y="307"/>
                  </a:lnTo>
                  <a:lnTo>
                    <a:pt x="489" y="310"/>
                  </a:lnTo>
                  <a:lnTo>
                    <a:pt x="494" y="290"/>
                  </a:lnTo>
                  <a:lnTo>
                    <a:pt x="489" y="283"/>
                  </a:lnTo>
                  <a:lnTo>
                    <a:pt x="489" y="273"/>
                  </a:lnTo>
                  <a:lnTo>
                    <a:pt x="485" y="266"/>
                  </a:lnTo>
                  <a:lnTo>
                    <a:pt x="476" y="260"/>
                  </a:lnTo>
                  <a:lnTo>
                    <a:pt x="466" y="250"/>
                  </a:lnTo>
                  <a:lnTo>
                    <a:pt x="462" y="243"/>
                  </a:lnTo>
                  <a:lnTo>
                    <a:pt x="457" y="243"/>
                  </a:lnTo>
                  <a:lnTo>
                    <a:pt x="452" y="233"/>
                  </a:lnTo>
                  <a:lnTo>
                    <a:pt x="443" y="236"/>
                  </a:lnTo>
                  <a:lnTo>
                    <a:pt x="434" y="236"/>
                  </a:lnTo>
                  <a:lnTo>
                    <a:pt x="429" y="236"/>
                  </a:lnTo>
                  <a:lnTo>
                    <a:pt x="420" y="243"/>
                  </a:lnTo>
                  <a:lnTo>
                    <a:pt x="425" y="253"/>
                  </a:lnTo>
                  <a:lnTo>
                    <a:pt x="416" y="260"/>
                  </a:lnTo>
                  <a:lnTo>
                    <a:pt x="411" y="263"/>
                  </a:lnTo>
                  <a:lnTo>
                    <a:pt x="402" y="270"/>
                  </a:lnTo>
                  <a:lnTo>
                    <a:pt x="392" y="270"/>
                  </a:lnTo>
                  <a:lnTo>
                    <a:pt x="392" y="263"/>
                  </a:lnTo>
                  <a:lnTo>
                    <a:pt x="388" y="253"/>
                  </a:lnTo>
                  <a:lnTo>
                    <a:pt x="388" y="246"/>
                  </a:lnTo>
                  <a:lnTo>
                    <a:pt x="388" y="236"/>
                  </a:lnTo>
                  <a:lnTo>
                    <a:pt x="383" y="229"/>
                  </a:lnTo>
                  <a:lnTo>
                    <a:pt x="374" y="229"/>
                  </a:lnTo>
                  <a:lnTo>
                    <a:pt x="365" y="229"/>
                  </a:lnTo>
                  <a:lnTo>
                    <a:pt x="360" y="229"/>
                  </a:lnTo>
                  <a:lnTo>
                    <a:pt x="351" y="239"/>
                  </a:lnTo>
                  <a:lnTo>
                    <a:pt x="342" y="239"/>
                  </a:lnTo>
                  <a:lnTo>
                    <a:pt x="337" y="250"/>
                  </a:lnTo>
                  <a:lnTo>
                    <a:pt x="328" y="250"/>
                  </a:lnTo>
                  <a:lnTo>
                    <a:pt x="319" y="250"/>
                  </a:lnTo>
                  <a:lnTo>
                    <a:pt x="314" y="250"/>
                  </a:lnTo>
                  <a:lnTo>
                    <a:pt x="309" y="239"/>
                  </a:lnTo>
                  <a:lnTo>
                    <a:pt x="309" y="233"/>
                  </a:lnTo>
                  <a:lnTo>
                    <a:pt x="300" y="233"/>
                  </a:lnTo>
                  <a:lnTo>
                    <a:pt x="295" y="243"/>
                  </a:lnTo>
                  <a:lnTo>
                    <a:pt x="286" y="243"/>
                  </a:lnTo>
                  <a:lnTo>
                    <a:pt x="277" y="243"/>
                  </a:lnTo>
                  <a:lnTo>
                    <a:pt x="277" y="250"/>
                  </a:lnTo>
                  <a:lnTo>
                    <a:pt x="272" y="250"/>
                  </a:lnTo>
                  <a:lnTo>
                    <a:pt x="263" y="253"/>
                  </a:lnTo>
                  <a:lnTo>
                    <a:pt x="249" y="243"/>
                  </a:lnTo>
                  <a:lnTo>
                    <a:pt x="259" y="236"/>
                  </a:lnTo>
                  <a:lnTo>
                    <a:pt x="254" y="226"/>
                  </a:lnTo>
                  <a:lnTo>
                    <a:pt x="254" y="219"/>
                  </a:lnTo>
                  <a:lnTo>
                    <a:pt x="259" y="209"/>
                  </a:lnTo>
                  <a:lnTo>
                    <a:pt x="259" y="192"/>
                  </a:lnTo>
                  <a:lnTo>
                    <a:pt x="268" y="175"/>
                  </a:lnTo>
                  <a:lnTo>
                    <a:pt x="272" y="158"/>
                  </a:lnTo>
                  <a:lnTo>
                    <a:pt x="268" y="142"/>
                  </a:lnTo>
                  <a:lnTo>
                    <a:pt x="277" y="131"/>
                  </a:lnTo>
                  <a:lnTo>
                    <a:pt x="272" y="125"/>
                  </a:lnTo>
                  <a:lnTo>
                    <a:pt x="272" y="115"/>
                  </a:lnTo>
                  <a:lnTo>
                    <a:pt x="268" y="108"/>
                  </a:lnTo>
                  <a:lnTo>
                    <a:pt x="254" y="108"/>
                  </a:lnTo>
                  <a:lnTo>
                    <a:pt x="245" y="101"/>
                  </a:lnTo>
                  <a:lnTo>
                    <a:pt x="240" y="91"/>
                  </a:lnTo>
                  <a:lnTo>
                    <a:pt x="240" y="84"/>
                  </a:lnTo>
                  <a:lnTo>
                    <a:pt x="235" y="74"/>
                  </a:lnTo>
                  <a:lnTo>
                    <a:pt x="235" y="67"/>
                  </a:lnTo>
                  <a:lnTo>
                    <a:pt x="231" y="61"/>
                  </a:lnTo>
                  <a:lnTo>
                    <a:pt x="226" y="61"/>
                  </a:lnTo>
                  <a:lnTo>
                    <a:pt x="217" y="61"/>
                  </a:lnTo>
                  <a:lnTo>
                    <a:pt x="208" y="61"/>
                  </a:lnTo>
                  <a:lnTo>
                    <a:pt x="198" y="71"/>
                  </a:lnTo>
                  <a:lnTo>
                    <a:pt x="194" y="71"/>
                  </a:lnTo>
                  <a:lnTo>
                    <a:pt x="185" y="71"/>
                  </a:lnTo>
                  <a:lnTo>
                    <a:pt x="175" y="71"/>
                  </a:lnTo>
                  <a:lnTo>
                    <a:pt x="171" y="77"/>
                  </a:lnTo>
                  <a:lnTo>
                    <a:pt x="162" y="81"/>
                  </a:lnTo>
                  <a:lnTo>
                    <a:pt x="152" y="81"/>
                  </a:lnTo>
                  <a:lnTo>
                    <a:pt x="148" y="88"/>
                  </a:lnTo>
                  <a:lnTo>
                    <a:pt x="138" y="88"/>
                  </a:lnTo>
                  <a:lnTo>
                    <a:pt x="129" y="88"/>
                  </a:lnTo>
                  <a:lnTo>
                    <a:pt x="120" y="91"/>
                  </a:lnTo>
                  <a:lnTo>
                    <a:pt x="120" y="81"/>
                  </a:lnTo>
                  <a:lnTo>
                    <a:pt x="115" y="74"/>
                  </a:lnTo>
                  <a:lnTo>
                    <a:pt x="115" y="64"/>
                  </a:lnTo>
                  <a:lnTo>
                    <a:pt x="120" y="57"/>
                  </a:lnTo>
                  <a:lnTo>
                    <a:pt x="120" y="47"/>
                  </a:lnTo>
                  <a:lnTo>
                    <a:pt x="115" y="40"/>
                  </a:lnTo>
                  <a:lnTo>
                    <a:pt x="101" y="40"/>
                  </a:lnTo>
                  <a:lnTo>
                    <a:pt x="88" y="17"/>
                  </a:lnTo>
                  <a:lnTo>
                    <a:pt x="78" y="17"/>
                  </a:lnTo>
                  <a:lnTo>
                    <a:pt x="74" y="7"/>
                  </a:lnTo>
                  <a:lnTo>
                    <a:pt x="78" y="17"/>
                  </a:lnTo>
                  <a:lnTo>
                    <a:pt x="69" y="17"/>
                  </a:lnTo>
                  <a:lnTo>
                    <a:pt x="60" y="17"/>
                  </a:lnTo>
                  <a:lnTo>
                    <a:pt x="60" y="7"/>
                  </a:lnTo>
                  <a:lnTo>
                    <a:pt x="55" y="0"/>
                  </a:lnTo>
                  <a:lnTo>
                    <a:pt x="46" y="0"/>
                  </a:lnTo>
                  <a:lnTo>
                    <a:pt x="41" y="0"/>
                  </a:lnTo>
                  <a:lnTo>
                    <a:pt x="32" y="10"/>
                  </a:lnTo>
                  <a:lnTo>
                    <a:pt x="37" y="17"/>
                  </a:lnTo>
                  <a:lnTo>
                    <a:pt x="28" y="27"/>
                  </a:lnTo>
                  <a:lnTo>
                    <a:pt x="32" y="34"/>
                  </a:lnTo>
                  <a:lnTo>
                    <a:pt x="32" y="44"/>
                  </a:lnTo>
                  <a:lnTo>
                    <a:pt x="37" y="50"/>
                  </a:lnTo>
                  <a:lnTo>
                    <a:pt x="28" y="61"/>
                  </a:lnTo>
                  <a:lnTo>
                    <a:pt x="18" y="61"/>
                  </a:lnTo>
                  <a:lnTo>
                    <a:pt x="14" y="61"/>
                  </a:lnTo>
                  <a:lnTo>
                    <a:pt x="5" y="71"/>
                  </a:lnTo>
                  <a:lnTo>
                    <a:pt x="0" y="77"/>
                  </a:lnTo>
                  <a:lnTo>
                    <a:pt x="0" y="88"/>
                  </a:lnTo>
                  <a:lnTo>
                    <a:pt x="5" y="94"/>
                  </a:lnTo>
                  <a:lnTo>
                    <a:pt x="5" y="104"/>
                  </a:lnTo>
                  <a:lnTo>
                    <a:pt x="14" y="104"/>
                  </a:lnTo>
                  <a:lnTo>
                    <a:pt x="14" y="111"/>
                  </a:lnTo>
                  <a:lnTo>
                    <a:pt x="28" y="118"/>
                  </a:lnTo>
                  <a:lnTo>
                    <a:pt x="37" y="128"/>
                  </a:lnTo>
                  <a:lnTo>
                    <a:pt x="37" y="135"/>
                  </a:lnTo>
                  <a:lnTo>
                    <a:pt x="51" y="145"/>
                  </a:lnTo>
                  <a:lnTo>
                    <a:pt x="51" y="152"/>
                  </a:lnTo>
                  <a:lnTo>
                    <a:pt x="41" y="152"/>
                  </a:lnTo>
                  <a:lnTo>
                    <a:pt x="32" y="152"/>
                  </a:lnTo>
                  <a:lnTo>
                    <a:pt x="37" y="162"/>
                  </a:lnTo>
                  <a:lnTo>
                    <a:pt x="28" y="162"/>
                  </a:lnTo>
                  <a:lnTo>
                    <a:pt x="28" y="169"/>
                  </a:lnTo>
                  <a:lnTo>
                    <a:pt x="37" y="169"/>
                  </a:lnTo>
                  <a:lnTo>
                    <a:pt x="51" y="175"/>
                  </a:lnTo>
                  <a:lnTo>
                    <a:pt x="51" y="185"/>
                  </a:lnTo>
                  <a:lnTo>
                    <a:pt x="55" y="202"/>
                  </a:lnTo>
                  <a:lnTo>
                    <a:pt x="55" y="209"/>
                  </a:lnTo>
                  <a:lnTo>
                    <a:pt x="65" y="209"/>
                  </a:lnTo>
                  <a:close/>
                </a:path>
              </a:pathLst>
            </a:custGeom>
            <a:solidFill>
              <a:srgbClr val="80FF80"/>
            </a:solidFill>
            <a:ln w="9525">
              <a:noFill/>
              <a:round/>
              <a:headEnd/>
              <a:tailEnd/>
            </a:ln>
          </p:spPr>
          <p:txBody>
            <a:bodyPr/>
            <a:lstStyle/>
            <a:p>
              <a:endParaRPr lang="en-US"/>
            </a:p>
          </p:txBody>
        </p:sp>
        <p:sp>
          <p:nvSpPr>
            <p:cNvPr id="51218" name="Freeform 15"/>
            <p:cNvSpPr>
              <a:spLocks/>
            </p:cNvSpPr>
            <p:nvPr/>
          </p:nvSpPr>
          <p:spPr bwMode="auto">
            <a:xfrm>
              <a:off x="3071" y="1935"/>
              <a:ext cx="1644" cy="525"/>
            </a:xfrm>
            <a:custGeom>
              <a:avLst/>
              <a:gdLst>
                <a:gd name="T0" fmla="*/ 1071 w 1644"/>
                <a:gd name="T1" fmla="*/ 236 h 583"/>
                <a:gd name="T2" fmla="*/ 988 w 1644"/>
                <a:gd name="T3" fmla="*/ 219 h 583"/>
                <a:gd name="T4" fmla="*/ 914 w 1644"/>
                <a:gd name="T5" fmla="*/ 216 h 583"/>
                <a:gd name="T6" fmla="*/ 799 w 1644"/>
                <a:gd name="T7" fmla="*/ 216 h 583"/>
                <a:gd name="T8" fmla="*/ 716 w 1644"/>
                <a:gd name="T9" fmla="*/ 223 h 583"/>
                <a:gd name="T10" fmla="*/ 628 w 1644"/>
                <a:gd name="T11" fmla="*/ 228 h 583"/>
                <a:gd name="T12" fmla="*/ 531 w 1644"/>
                <a:gd name="T13" fmla="*/ 228 h 583"/>
                <a:gd name="T14" fmla="*/ 457 w 1644"/>
                <a:gd name="T15" fmla="*/ 228 h 583"/>
                <a:gd name="T16" fmla="*/ 346 w 1644"/>
                <a:gd name="T17" fmla="*/ 236 h 583"/>
                <a:gd name="T18" fmla="*/ 231 w 1644"/>
                <a:gd name="T19" fmla="*/ 239 h 583"/>
                <a:gd name="T20" fmla="*/ 171 w 1644"/>
                <a:gd name="T21" fmla="*/ 232 h 583"/>
                <a:gd name="T22" fmla="*/ 143 w 1644"/>
                <a:gd name="T23" fmla="*/ 216 h 583"/>
                <a:gd name="T24" fmla="*/ 46 w 1644"/>
                <a:gd name="T25" fmla="*/ 200 h 583"/>
                <a:gd name="T26" fmla="*/ 0 w 1644"/>
                <a:gd name="T27" fmla="*/ 170 h 583"/>
                <a:gd name="T28" fmla="*/ 60 w 1644"/>
                <a:gd name="T29" fmla="*/ 138 h 583"/>
                <a:gd name="T30" fmla="*/ 60 w 1644"/>
                <a:gd name="T31" fmla="*/ 138 h 583"/>
                <a:gd name="T32" fmla="*/ 157 w 1644"/>
                <a:gd name="T33" fmla="*/ 113 h 583"/>
                <a:gd name="T34" fmla="*/ 217 w 1644"/>
                <a:gd name="T35" fmla="*/ 126 h 583"/>
                <a:gd name="T36" fmla="*/ 286 w 1644"/>
                <a:gd name="T37" fmla="*/ 134 h 583"/>
                <a:gd name="T38" fmla="*/ 328 w 1644"/>
                <a:gd name="T39" fmla="*/ 146 h 583"/>
                <a:gd name="T40" fmla="*/ 401 w 1644"/>
                <a:gd name="T41" fmla="*/ 150 h 583"/>
                <a:gd name="T42" fmla="*/ 429 w 1644"/>
                <a:gd name="T43" fmla="*/ 134 h 583"/>
                <a:gd name="T44" fmla="*/ 374 w 1644"/>
                <a:gd name="T45" fmla="*/ 126 h 583"/>
                <a:gd name="T46" fmla="*/ 388 w 1644"/>
                <a:gd name="T47" fmla="*/ 110 h 583"/>
                <a:gd name="T48" fmla="*/ 457 w 1644"/>
                <a:gd name="T49" fmla="*/ 82 h 583"/>
                <a:gd name="T50" fmla="*/ 471 w 1644"/>
                <a:gd name="T51" fmla="*/ 61 h 583"/>
                <a:gd name="T52" fmla="*/ 572 w 1644"/>
                <a:gd name="T53" fmla="*/ 41 h 583"/>
                <a:gd name="T54" fmla="*/ 642 w 1644"/>
                <a:gd name="T55" fmla="*/ 29 h 583"/>
                <a:gd name="T56" fmla="*/ 642 w 1644"/>
                <a:gd name="T57" fmla="*/ 50 h 583"/>
                <a:gd name="T58" fmla="*/ 702 w 1644"/>
                <a:gd name="T59" fmla="*/ 56 h 583"/>
                <a:gd name="T60" fmla="*/ 812 w 1644"/>
                <a:gd name="T61" fmla="*/ 32 h 583"/>
                <a:gd name="T62" fmla="*/ 914 w 1644"/>
                <a:gd name="T63" fmla="*/ 9 h 583"/>
                <a:gd name="T64" fmla="*/ 970 w 1644"/>
                <a:gd name="T65" fmla="*/ 9 h 583"/>
                <a:gd name="T66" fmla="*/ 1043 w 1644"/>
                <a:gd name="T67" fmla="*/ 9 h 583"/>
                <a:gd name="T68" fmla="*/ 1145 w 1644"/>
                <a:gd name="T69" fmla="*/ 5 h 583"/>
                <a:gd name="T70" fmla="*/ 1187 w 1644"/>
                <a:gd name="T71" fmla="*/ 21 h 583"/>
                <a:gd name="T72" fmla="*/ 1113 w 1644"/>
                <a:gd name="T73" fmla="*/ 52 h 583"/>
                <a:gd name="T74" fmla="*/ 1187 w 1644"/>
                <a:gd name="T75" fmla="*/ 52 h 583"/>
                <a:gd name="T76" fmla="*/ 1173 w 1644"/>
                <a:gd name="T77" fmla="*/ 82 h 583"/>
                <a:gd name="T78" fmla="*/ 1187 w 1644"/>
                <a:gd name="T79" fmla="*/ 102 h 583"/>
                <a:gd name="T80" fmla="*/ 1173 w 1644"/>
                <a:gd name="T81" fmla="*/ 113 h 583"/>
                <a:gd name="T82" fmla="*/ 1187 w 1644"/>
                <a:gd name="T83" fmla="*/ 129 h 583"/>
                <a:gd name="T84" fmla="*/ 1330 w 1644"/>
                <a:gd name="T85" fmla="*/ 104 h 583"/>
                <a:gd name="T86" fmla="*/ 1427 w 1644"/>
                <a:gd name="T87" fmla="*/ 110 h 583"/>
                <a:gd name="T88" fmla="*/ 1501 w 1644"/>
                <a:gd name="T89" fmla="*/ 104 h 583"/>
                <a:gd name="T90" fmla="*/ 1501 w 1644"/>
                <a:gd name="T91" fmla="*/ 138 h 583"/>
                <a:gd name="T92" fmla="*/ 1473 w 1644"/>
                <a:gd name="T93" fmla="*/ 167 h 583"/>
                <a:gd name="T94" fmla="*/ 1487 w 1644"/>
                <a:gd name="T95" fmla="*/ 180 h 583"/>
                <a:gd name="T96" fmla="*/ 1556 w 1644"/>
                <a:gd name="T97" fmla="*/ 170 h 583"/>
                <a:gd name="T98" fmla="*/ 1616 w 1644"/>
                <a:gd name="T99" fmla="*/ 195 h 583"/>
                <a:gd name="T100" fmla="*/ 1630 w 1644"/>
                <a:gd name="T101" fmla="*/ 211 h 583"/>
                <a:gd name="T102" fmla="*/ 1542 w 1644"/>
                <a:gd name="T103" fmla="*/ 223 h 583"/>
                <a:gd name="T104" fmla="*/ 1501 w 1644"/>
                <a:gd name="T105" fmla="*/ 248 h 583"/>
                <a:gd name="T106" fmla="*/ 1413 w 1644"/>
                <a:gd name="T107" fmla="*/ 239 h 583"/>
                <a:gd name="T108" fmla="*/ 1357 w 1644"/>
                <a:gd name="T109" fmla="*/ 244 h 583"/>
                <a:gd name="T110" fmla="*/ 1302 w 1644"/>
                <a:gd name="T111" fmla="*/ 244 h 5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4"/>
                <a:gd name="T169" fmla="*/ 0 h 583"/>
                <a:gd name="T170" fmla="*/ 1644 w 1644"/>
                <a:gd name="T171" fmla="*/ 583 h 5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4" h="583">
                  <a:moveTo>
                    <a:pt x="1242" y="553"/>
                  </a:moveTo>
                  <a:lnTo>
                    <a:pt x="1099" y="573"/>
                  </a:lnTo>
                  <a:lnTo>
                    <a:pt x="1099" y="563"/>
                  </a:lnTo>
                  <a:lnTo>
                    <a:pt x="1085" y="553"/>
                  </a:lnTo>
                  <a:lnTo>
                    <a:pt x="1085" y="546"/>
                  </a:lnTo>
                  <a:lnTo>
                    <a:pt x="1071" y="546"/>
                  </a:lnTo>
                  <a:lnTo>
                    <a:pt x="1057" y="536"/>
                  </a:lnTo>
                  <a:lnTo>
                    <a:pt x="1030" y="526"/>
                  </a:lnTo>
                  <a:lnTo>
                    <a:pt x="1016" y="526"/>
                  </a:lnTo>
                  <a:lnTo>
                    <a:pt x="1002" y="526"/>
                  </a:lnTo>
                  <a:lnTo>
                    <a:pt x="1002" y="516"/>
                  </a:lnTo>
                  <a:lnTo>
                    <a:pt x="988" y="506"/>
                  </a:lnTo>
                  <a:lnTo>
                    <a:pt x="988" y="499"/>
                  </a:lnTo>
                  <a:lnTo>
                    <a:pt x="970" y="499"/>
                  </a:lnTo>
                  <a:lnTo>
                    <a:pt x="956" y="499"/>
                  </a:lnTo>
                  <a:lnTo>
                    <a:pt x="942" y="499"/>
                  </a:lnTo>
                  <a:lnTo>
                    <a:pt x="928" y="499"/>
                  </a:lnTo>
                  <a:lnTo>
                    <a:pt x="914" y="499"/>
                  </a:lnTo>
                  <a:lnTo>
                    <a:pt x="900" y="489"/>
                  </a:lnTo>
                  <a:lnTo>
                    <a:pt x="886" y="489"/>
                  </a:lnTo>
                  <a:lnTo>
                    <a:pt x="873" y="489"/>
                  </a:lnTo>
                  <a:lnTo>
                    <a:pt x="845" y="489"/>
                  </a:lnTo>
                  <a:lnTo>
                    <a:pt x="831" y="489"/>
                  </a:lnTo>
                  <a:lnTo>
                    <a:pt x="799" y="499"/>
                  </a:lnTo>
                  <a:lnTo>
                    <a:pt x="785" y="499"/>
                  </a:lnTo>
                  <a:lnTo>
                    <a:pt x="771" y="506"/>
                  </a:lnTo>
                  <a:lnTo>
                    <a:pt x="757" y="506"/>
                  </a:lnTo>
                  <a:lnTo>
                    <a:pt x="743" y="506"/>
                  </a:lnTo>
                  <a:lnTo>
                    <a:pt x="729" y="516"/>
                  </a:lnTo>
                  <a:lnTo>
                    <a:pt x="716" y="516"/>
                  </a:lnTo>
                  <a:lnTo>
                    <a:pt x="688" y="516"/>
                  </a:lnTo>
                  <a:lnTo>
                    <a:pt x="674" y="526"/>
                  </a:lnTo>
                  <a:lnTo>
                    <a:pt x="660" y="526"/>
                  </a:lnTo>
                  <a:lnTo>
                    <a:pt x="642" y="536"/>
                  </a:lnTo>
                  <a:lnTo>
                    <a:pt x="628" y="536"/>
                  </a:lnTo>
                  <a:lnTo>
                    <a:pt x="628" y="526"/>
                  </a:lnTo>
                  <a:lnTo>
                    <a:pt x="614" y="526"/>
                  </a:lnTo>
                  <a:lnTo>
                    <a:pt x="614" y="516"/>
                  </a:lnTo>
                  <a:lnTo>
                    <a:pt x="586" y="516"/>
                  </a:lnTo>
                  <a:lnTo>
                    <a:pt x="572" y="516"/>
                  </a:lnTo>
                  <a:lnTo>
                    <a:pt x="558" y="526"/>
                  </a:lnTo>
                  <a:lnTo>
                    <a:pt x="531" y="526"/>
                  </a:lnTo>
                  <a:lnTo>
                    <a:pt x="517" y="536"/>
                  </a:lnTo>
                  <a:lnTo>
                    <a:pt x="503" y="536"/>
                  </a:lnTo>
                  <a:lnTo>
                    <a:pt x="471" y="546"/>
                  </a:lnTo>
                  <a:lnTo>
                    <a:pt x="457" y="546"/>
                  </a:lnTo>
                  <a:lnTo>
                    <a:pt x="457" y="536"/>
                  </a:lnTo>
                  <a:lnTo>
                    <a:pt x="457" y="526"/>
                  </a:lnTo>
                  <a:lnTo>
                    <a:pt x="443" y="526"/>
                  </a:lnTo>
                  <a:lnTo>
                    <a:pt x="429" y="526"/>
                  </a:lnTo>
                  <a:lnTo>
                    <a:pt x="415" y="526"/>
                  </a:lnTo>
                  <a:lnTo>
                    <a:pt x="401" y="526"/>
                  </a:lnTo>
                  <a:lnTo>
                    <a:pt x="374" y="536"/>
                  </a:lnTo>
                  <a:lnTo>
                    <a:pt x="346" y="546"/>
                  </a:lnTo>
                  <a:lnTo>
                    <a:pt x="314" y="553"/>
                  </a:lnTo>
                  <a:lnTo>
                    <a:pt x="286" y="563"/>
                  </a:lnTo>
                  <a:lnTo>
                    <a:pt x="272" y="563"/>
                  </a:lnTo>
                  <a:lnTo>
                    <a:pt x="258" y="563"/>
                  </a:lnTo>
                  <a:lnTo>
                    <a:pt x="244" y="563"/>
                  </a:lnTo>
                  <a:lnTo>
                    <a:pt x="231" y="553"/>
                  </a:lnTo>
                  <a:lnTo>
                    <a:pt x="231" y="546"/>
                  </a:lnTo>
                  <a:lnTo>
                    <a:pt x="217" y="546"/>
                  </a:lnTo>
                  <a:lnTo>
                    <a:pt x="217" y="536"/>
                  </a:lnTo>
                  <a:lnTo>
                    <a:pt x="203" y="536"/>
                  </a:lnTo>
                  <a:lnTo>
                    <a:pt x="189" y="536"/>
                  </a:lnTo>
                  <a:lnTo>
                    <a:pt x="171" y="536"/>
                  </a:lnTo>
                  <a:lnTo>
                    <a:pt x="157" y="536"/>
                  </a:lnTo>
                  <a:lnTo>
                    <a:pt x="157" y="526"/>
                  </a:lnTo>
                  <a:lnTo>
                    <a:pt x="143" y="526"/>
                  </a:lnTo>
                  <a:lnTo>
                    <a:pt x="143" y="516"/>
                  </a:lnTo>
                  <a:lnTo>
                    <a:pt x="143" y="506"/>
                  </a:lnTo>
                  <a:lnTo>
                    <a:pt x="143" y="499"/>
                  </a:lnTo>
                  <a:lnTo>
                    <a:pt x="129" y="499"/>
                  </a:lnTo>
                  <a:lnTo>
                    <a:pt x="129" y="489"/>
                  </a:lnTo>
                  <a:lnTo>
                    <a:pt x="101" y="489"/>
                  </a:lnTo>
                  <a:lnTo>
                    <a:pt x="87" y="479"/>
                  </a:lnTo>
                  <a:lnTo>
                    <a:pt x="60" y="469"/>
                  </a:lnTo>
                  <a:lnTo>
                    <a:pt x="46" y="462"/>
                  </a:lnTo>
                  <a:lnTo>
                    <a:pt x="46" y="452"/>
                  </a:lnTo>
                  <a:lnTo>
                    <a:pt x="32" y="442"/>
                  </a:lnTo>
                  <a:lnTo>
                    <a:pt x="14" y="432"/>
                  </a:lnTo>
                  <a:lnTo>
                    <a:pt x="0" y="415"/>
                  </a:lnTo>
                  <a:lnTo>
                    <a:pt x="0" y="405"/>
                  </a:lnTo>
                  <a:lnTo>
                    <a:pt x="0" y="394"/>
                  </a:lnTo>
                  <a:lnTo>
                    <a:pt x="0" y="384"/>
                  </a:lnTo>
                  <a:lnTo>
                    <a:pt x="14" y="367"/>
                  </a:lnTo>
                  <a:lnTo>
                    <a:pt x="32" y="357"/>
                  </a:lnTo>
                  <a:lnTo>
                    <a:pt x="32" y="337"/>
                  </a:lnTo>
                  <a:lnTo>
                    <a:pt x="46" y="330"/>
                  </a:lnTo>
                  <a:lnTo>
                    <a:pt x="60" y="320"/>
                  </a:lnTo>
                  <a:lnTo>
                    <a:pt x="74" y="310"/>
                  </a:lnTo>
                  <a:lnTo>
                    <a:pt x="74" y="320"/>
                  </a:lnTo>
                  <a:lnTo>
                    <a:pt x="60" y="320"/>
                  </a:lnTo>
                  <a:lnTo>
                    <a:pt x="60" y="330"/>
                  </a:lnTo>
                  <a:lnTo>
                    <a:pt x="46" y="330"/>
                  </a:lnTo>
                  <a:lnTo>
                    <a:pt x="60" y="320"/>
                  </a:lnTo>
                  <a:lnTo>
                    <a:pt x="74" y="310"/>
                  </a:lnTo>
                  <a:lnTo>
                    <a:pt x="87" y="300"/>
                  </a:lnTo>
                  <a:lnTo>
                    <a:pt x="101" y="290"/>
                  </a:lnTo>
                  <a:lnTo>
                    <a:pt x="115" y="283"/>
                  </a:lnTo>
                  <a:lnTo>
                    <a:pt x="143" y="273"/>
                  </a:lnTo>
                  <a:lnTo>
                    <a:pt x="157" y="263"/>
                  </a:lnTo>
                  <a:lnTo>
                    <a:pt x="157" y="253"/>
                  </a:lnTo>
                  <a:lnTo>
                    <a:pt x="171" y="263"/>
                  </a:lnTo>
                  <a:lnTo>
                    <a:pt x="189" y="273"/>
                  </a:lnTo>
                  <a:lnTo>
                    <a:pt x="203" y="283"/>
                  </a:lnTo>
                  <a:lnTo>
                    <a:pt x="203" y="290"/>
                  </a:lnTo>
                  <a:lnTo>
                    <a:pt x="217" y="290"/>
                  </a:lnTo>
                  <a:lnTo>
                    <a:pt x="217" y="300"/>
                  </a:lnTo>
                  <a:lnTo>
                    <a:pt x="231" y="300"/>
                  </a:lnTo>
                  <a:lnTo>
                    <a:pt x="244" y="300"/>
                  </a:lnTo>
                  <a:lnTo>
                    <a:pt x="258" y="300"/>
                  </a:lnTo>
                  <a:lnTo>
                    <a:pt x="272" y="300"/>
                  </a:lnTo>
                  <a:lnTo>
                    <a:pt x="286" y="310"/>
                  </a:lnTo>
                  <a:lnTo>
                    <a:pt x="300" y="310"/>
                  </a:lnTo>
                  <a:lnTo>
                    <a:pt x="314" y="310"/>
                  </a:lnTo>
                  <a:lnTo>
                    <a:pt x="314" y="320"/>
                  </a:lnTo>
                  <a:lnTo>
                    <a:pt x="314" y="330"/>
                  </a:lnTo>
                  <a:lnTo>
                    <a:pt x="328" y="330"/>
                  </a:lnTo>
                  <a:lnTo>
                    <a:pt x="328" y="337"/>
                  </a:lnTo>
                  <a:lnTo>
                    <a:pt x="346" y="347"/>
                  </a:lnTo>
                  <a:lnTo>
                    <a:pt x="360" y="357"/>
                  </a:lnTo>
                  <a:lnTo>
                    <a:pt x="374" y="357"/>
                  </a:lnTo>
                  <a:lnTo>
                    <a:pt x="374" y="347"/>
                  </a:lnTo>
                  <a:lnTo>
                    <a:pt x="388" y="347"/>
                  </a:lnTo>
                  <a:lnTo>
                    <a:pt x="401" y="347"/>
                  </a:lnTo>
                  <a:lnTo>
                    <a:pt x="401" y="337"/>
                  </a:lnTo>
                  <a:lnTo>
                    <a:pt x="415" y="337"/>
                  </a:lnTo>
                  <a:lnTo>
                    <a:pt x="429" y="337"/>
                  </a:lnTo>
                  <a:lnTo>
                    <a:pt x="443" y="330"/>
                  </a:lnTo>
                  <a:lnTo>
                    <a:pt x="443" y="320"/>
                  </a:lnTo>
                  <a:lnTo>
                    <a:pt x="429" y="310"/>
                  </a:lnTo>
                  <a:lnTo>
                    <a:pt x="415" y="310"/>
                  </a:lnTo>
                  <a:lnTo>
                    <a:pt x="401" y="310"/>
                  </a:lnTo>
                  <a:lnTo>
                    <a:pt x="388" y="310"/>
                  </a:lnTo>
                  <a:lnTo>
                    <a:pt x="374" y="310"/>
                  </a:lnTo>
                  <a:lnTo>
                    <a:pt x="374" y="300"/>
                  </a:lnTo>
                  <a:lnTo>
                    <a:pt x="374" y="290"/>
                  </a:lnTo>
                  <a:lnTo>
                    <a:pt x="360" y="290"/>
                  </a:lnTo>
                  <a:lnTo>
                    <a:pt x="374" y="283"/>
                  </a:lnTo>
                  <a:lnTo>
                    <a:pt x="360" y="283"/>
                  </a:lnTo>
                  <a:lnTo>
                    <a:pt x="374" y="273"/>
                  </a:lnTo>
                  <a:lnTo>
                    <a:pt x="374" y="263"/>
                  </a:lnTo>
                  <a:lnTo>
                    <a:pt x="388" y="253"/>
                  </a:lnTo>
                  <a:lnTo>
                    <a:pt x="401" y="243"/>
                  </a:lnTo>
                  <a:lnTo>
                    <a:pt x="415" y="226"/>
                  </a:lnTo>
                  <a:lnTo>
                    <a:pt x="429" y="216"/>
                  </a:lnTo>
                  <a:lnTo>
                    <a:pt x="443" y="205"/>
                  </a:lnTo>
                  <a:lnTo>
                    <a:pt x="457" y="199"/>
                  </a:lnTo>
                  <a:lnTo>
                    <a:pt x="457" y="189"/>
                  </a:lnTo>
                  <a:lnTo>
                    <a:pt x="443" y="189"/>
                  </a:lnTo>
                  <a:lnTo>
                    <a:pt x="443" y="178"/>
                  </a:lnTo>
                  <a:lnTo>
                    <a:pt x="443" y="168"/>
                  </a:lnTo>
                  <a:lnTo>
                    <a:pt x="443" y="158"/>
                  </a:lnTo>
                  <a:lnTo>
                    <a:pt x="457" y="151"/>
                  </a:lnTo>
                  <a:lnTo>
                    <a:pt x="471" y="141"/>
                  </a:lnTo>
                  <a:lnTo>
                    <a:pt x="485" y="131"/>
                  </a:lnTo>
                  <a:lnTo>
                    <a:pt x="503" y="114"/>
                  </a:lnTo>
                  <a:lnTo>
                    <a:pt x="517" y="104"/>
                  </a:lnTo>
                  <a:lnTo>
                    <a:pt x="531" y="104"/>
                  </a:lnTo>
                  <a:lnTo>
                    <a:pt x="545" y="104"/>
                  </a:lnTo>
                  <a:lnTo>
                    <a:pt x="572" y="94"/>
                  </a:lnTo>
                  <a:lnTo>
                    <a:pt x="586" y="84"/>
                  </a:lnTo>
                  <a:lnTo>
                    <a:pt x="600" y="74"/>
                  </a:lnTo>
                  <a:lnTo>
                    <a:pt x="614" y="74"/>
                  </a:lnTo>
                  <a:lnTo>
                    <a:pt x="614" y="67"/>
                  </a:lnTo>
                  <a:lnTo>
                    <a:pt x="628" y="67"/>
                  </a:lnTo>
                  <a:lnTo>
                    <a:pt x="642" y="67"/>
                  </a:lnTo>
                  <a:lnTo>
                    <a:pt x="642" y="74"/>
                  </a:lnTo>
                  <a:lnTo>
                    <a:pt x="660" y="84"/>
                  </a:lnTo>
                  <a:lnTo>
                    <a:pt x="642" y="84"/>
                  </a:lnTo>
                  <a:lnTo>
                    <a:pt x="642" y="94"/>
                  </a:lnTo>
                  <a:lnTo>
                    <a:pt x="642" y="104"/>
                  </a:lnTo>
                  <a:lnTo>
                    <a:pt x="642" y="114"/>
                  </a:lnTo>
                  <a:lnTo>
                    <a:pt x="628" y="121"/>
                  </a:lnTo>
                  <a:lnTo>
                    <a:pt x="642" y="131"/>
                  </a:lnTo>
                  <a:lnTo>
                    <a:pt x="660" y="131"/>
                  </a:lnTo>
                  <a:lnTo>
                    <a:pt x="674" y="131"/>
                  </a:lnTo>
                  <a:lnTo>
                    <a:pt x="688" y="131"/>
                  </a:lnTo>
                  <a:lnTo>
                    <a:pt x="702" y="131"/>
                  </a:lnTo>
                  <a:lnTo>
                    <a:pt x="716" y="131"/>
                  </a:lnTo>
                  <a:lnTo>
                    <a:pt x="729" y="121"/>
                  </a:lnTo>
                  <a:lnTo>
                    <a:pt x="757" y="114"/>
                  </a:lnTo>
                  <a:lnTo>
                    <a:pt x="771" y="104"/>
                  </a:lnTo>
                  <a:lnTo>
                    <a:pt x="785" y="94"/>
                  </a:lnTo>
                  <a:lnTo>
                    <a:pt x="812" y="74"/>
                  </a:lnTo>
                  <a:lnTo>
                    <a:pt x="845" y="47"/>
                  </a:lnTo>
                  <a:lnTo>
                    <a:pt x="859" y="37"/>
                  </a:lnTo>
                  <a:lnTo>
                    <a:pt x="873" y="27"/>
                  </a:lnTo>
                  <a:lnTo>
                    <a:pt x="886" y="20"/>
                  </a:lnTo>
                  <a:lnTo>
                    <a:pt x="900" y="20"/>
                  </a:lnTo>
                  <a:lnTo>
                    <a:pt x="914" y="20"/>
                  </a:lnTo>
                  <a:lnTo>
                    <a:pt x="914" y="27"/>
                  </a:lnTo>
                  <a:lnTo>
                    <a:pt x="928" y="27"/>
                  </a:lnTo>
                  <a:lnTo>
                    <a:pt x="928" y="37"/>
                  </a:lnTo>
                  <a:lnTo>
                    <a:pt x="942" y="27"/>
                  </a:lnTo>
                  <a:lnTo>
                    <a:pt x="956" y="27"/>
                  </a:lnTo>
                  <a:lnTo>
                    <a:pt x="970" y="20"/>
                  </a:lnTo>
                  <a:lnTo>
                    <a:pt x="988" y="10"/>
                  </a:lnTo>
                  <a:lnTo>
                    <a:pt x="1002" y="10"/>
                  </a:lnTo>
                  <a:lnTo>
                    <a:pt x="1016" y="0"/>
                  </a:lnTo>
                  <a:lnTo>
                    <a:pt x="1030" y="0"/>
                  </a:lnTo>
                  <a:lnTo>
                    <a:pt x="1043" y="10"/>
                  </a:lnTo>
                  <a:lnTo>
                    <a:pt x="1043" y="20"/>
                  </a:lnTo>
                  <a:lnTo>
                    <a:pt x="1071" y="10"/>
                  </a:lnTo>
                  <a:lnTo>
                    <a:pt x="1085" y="10"/>
                  </a:lnTo>
                  <a:lnTo>
                    <a:pt x="1099" y="10"/>
                  </a:lnTo>
                  <a:lnTo>
                    <a:pt x="1113" y="10"/>
                  </a:lnTo>
                  <a:lnTo>
                    <a:pt x="1131" y="10"/>
                  </a:lnTo>
                  <a:lnTo>
                    <a:pt x="1145" y="10"/>
                  </a:lnTo>
                  <a:lnTo>
                    <a:pt x="1159" y="20"/>
                  </a:lnTo>
                  <a:lnTo>
                    <a:pt x="1159" y="27"/>
                  </a:lnTo>
                  <a:lnTo>
                    <a:pt x="1173" y="27"/>
                  </a:lnTo>
                  <a:lnTo>
                    <a:pt x="1173" y="37"/>
                  </a:lnTo>
                  <a:lnTo>
                    <a:pt x="1187" y="37"/>
                  </a:lnTo>
                  <a:lnTo>
                    <a:pt x="1187" y="47"/>
                  </a:lnTo>
                  <a:lnTo>
                    <a:pt x="1173" y="67"/>
                  </a:lnTo>
                  <a:lnTo>
                    <a:pt x="1159" y="74"/>
                  </a:lnTo>
                  <a:lnTo>
                    <a:pt x="1159" y="84"/>
                  </a:lnTo>
                  <a:lnTo>
                    <a:pt x="1145" y="94"/>
                  </a:lnTo>
                  <a:lnTo>
                    <a:pt x="1131" y="114"/>
                  </a:lnTo>
                  <a:lnTo>
                    <a:pt x="1113" y="121"/>
                  </a:lnTo>
                  <a:lnTo>
                    <a:pt x="1113" y="131"/>
                  </a:lnTo>
                  <a:lnTo>
                    <a:pt x="1131" y="131"/>
                  </a:lnTo>
                  <a:lnTo>
                    <a:pt x="1145" y="131"/>
                  </a:lnTo>
                  <a:lnTo>
                    <a:pt x="1159" y="121"/>
                  </a:lnTo>
                  <a:lnTo>
                    <a:pt x="1173" y="121"/>
                  </a:lnTo>
                  <a:lnTo>
                    <a:pt x="1187" y="121"/>
                  </a:lnTo>
                  <a:lnTo>
                    <a:pt x="1200" y="131"/>
                  </a:lnTo>
                  <a:lnTo>
                    <a:pt x="1200" y="141"/>
                  </a:lnTo>
                  <a:lnTo>
                    <a:pt x="1200" y="151"/>
                  </a:lnTo>
                  <a:lnTo>
                    <a:pt x="1187" y="168"/>
                  </a:lnTo>
                  <a:lnTo>
                    <a:pt x="1187" y="178"/>
                  </a:lnTo>
                  <a:lnTo>
                    <a:pt x="1173" y="189"/>
                  </a:lnTo>
                  <a:lnTo>
                    <a:pt x="1173" y="199"/>
                  </a:lnTo>
                  <a:lnTo>
                    <a:pt x="1173" y="205"/>
                  </a:lnTo>
                  <a:lnTo>
                    <a:pt x="1159" y="216"/>
                  </a:lnTo>
                  <a:lnTo>
                    <a:pt x="1159" y="236"/>
                  </a:lnTo>
                  <a:lnTo>
                    <a:pt x="1173" y="236"/>
                  </a:lnTo>
                  <a:lnTo>
                    <a:pt x="1187" y="236"/>
                  </a:lnTo>
                  <a:lnTo>
                    <a:pt x="1187" y="226"/>
                  </a:lnTo>
                  <a:lnTo>
                    <a:pt x="1200" y="226"/>
                  </a:lnTo>
                  <a:lnTo>
                    <a:pt x="1200" y="236"/>
                  </a:lnTo>
                  <a:lnTo>
                    <a:pt x="1187" y="243"/>
                  </a:lnTo>
                  <a:lnTo>
                    <a:pt x="1187" y="253"/>
                  </a:lnTo>
                  <a:lnTo>
                    <a:pt x="1173" y="263"/>
                  </a:lnTo>
                  <a:lnTo>
                    <a:pt x="1173" y="273"/>
                  </a:lnTo>
                  <a:lnTo>
                    <a:pt x="1159" y="283"/>
                  </a:lnTo>
                  <a:lnTo>
                    <a:pt x="1159" y="290"/>
                  </a:lnTo>
                  <a:lnTo>
                    <a:pt x="1159" y="300"/>
                  </a:lnTo>
                  <a:lnTo>
                    <a:pt x="1173" y="310"/>
                  </a:lnTo>
                  <a:lnTo>
                    <a:pt x="1187" y="300"/>
                  </a:lnTo>
                  <a:lnTo>
                    <a:pt x="1200" y="300"/>
                  </a:lnTo>
                  <a:lnTo>
                    <a:pt x="1214" y="290"/>
                  </a:lnTo>
                  <a:lnTo>
                    <a:pt x="1228" y="290"/>
                  </a:lnTo>
                  <a:lnTo>
                    <a:pt x="1270" y="273"/>
                  </a:lnTo>
                  <a:lnTo>
                    <a:pt x="1302" y="263"/>
                  </a:lnTo>
                  <a:lnTo>
                    <a:pt x="1330" y="243"/>
                  </a:lnTo>
                  <a:lnTo>
                    <a:pt x="1357" y="236"/>
                  </a:lnTo>
                  <a:lnTo>
                    <a:pt x="1371" y="226"/>
                  </a:lnTo>
                  <a:lnTo>
                    <a:pt x="1385" y="226"/>
                  </a:lnTo>
                  <a:lnTo>
                    <a:pt x="1399" y="226"/>
                  </a:lnTo>
                  <a:lnTo>
                    <a:pt x="1413" y="226"/>
                  </a:lnTo>
                  <a:lnTo>
                    <a:pt x="1427" y="253"/>
                  </a:lnTo>
                  <a:lnTo>
                    <a:pt x="1445" y="253"/>
                  </a:lnTo>
                  <a:lnTo>
                    <a:pt x="1459" y="253"/>
                  </a:lnTo>
                  <a:lnTo>
                    <a:pt x="1473" y="253"/>
                  </a:lnTo>
                  <a:lnTo>
                    <a:pt x="1473" y="243"/>
                  </a:lnTo>
                  <a:lnTo>
                    <a:pt x="1487" y="243"/>
                  </a:lnTo>
                  <a:lnTo>
                    <a:pt x="1501" y="243"/>
                  </a:lnTo>
                  <a:lnTo>
                    <a:pt x="1514" y="253"/>
                  </a:lnTo>
                  <a:lnTo>
                    <a:pt x="1514" y="273"/>
                  </a:lnTo>
                  <a:lnTo>
                    <a:pt x="1514" y="283"/>
                  </a:lnTo>
                  <a:lnTo>
                    <a:pt x="1501" y="300"/>
                  </a:lnTo>
                  <a:lnTo>
                    <a:pt x="1501" y="310"/>
                  </a:lnTo>
                  <a:lnTo>
                    <a:pt x="1501" y="320"/>
                  </a:lnTo>
                  <a:lnTo>
                    <a:pt x="1501" y="330"/>
                  </a:lnTo>
                  <a:lnTo>
                    <a:pt x="1501" y="337"/>
                  </a:lnTo>
                  <a:lnTo>
                    <a:pt x="1487" y="347"/>
                  </a:lnTo>
                  <a:lnTo>
                    <a:pt x="1487" y="357"/>
                  </a:lnTo>
                  <a:lnTo>
                    <a:pt x="1487" y="367"/>
                  </a:lnTo>
                  <a:lnTo>
                    <a:pt x="1473" y="384"/>
                  </a:lnTo>
                  <a:lnTo>
                    <a:pt x="1473" y="394"/>
                  </a:lnTo>
                  <a:lnTo>
                    <a:pt x="1473" y="405"/>
                  </a:lnTo>
                  <a:lnTo>
                    <a:pt x="1459" y="415"/>
                  </a:lnTo>
                  <a:lnTo>
                    <a:pt x="1473" y="415"/>
                  </a:lnTo>
                  <a:lnTo>
                    <a:pt x="1487" y="421"/>
                  </a:lnTo>
                  <a:lnTo>
                    <a:pt x="1487" y="415"/>
                  </a:lnTo>
                  <a:lnTo>
                    <a:pt x="1501" y="415"/>
                  </a:lnTo>
                  <a:lnTo>
                    <a:pt x="1514" y="415"/>
                  </a:lnTo>
                  <a:lnTo>
                    <a:pt x="1514" y="405"/>
                  </a:lnTo>
                  <a:lnTo>
                    <a:pt x="1528" y="405"/>
                  </a:lnTo>
                  <a:lnTo>
                    <a:pt x="1542" y="394"/>
                  </a:lnTo>
                  <a:lnTo>
                    <a:pt x="1556" y="394"/>
                  </a:lnTo>
                  <a:lnTo>
                    <a:pt x="1556" y="405"/>
                  </a:lnTo>
                  <a:lnTo>
                    <a:pt x="1570" y="421"/>
                  </a:lnTo>
                  <a:lnTo>
                    <a:pt x="1616" y="421"/>
                  </a:lnTo>
                  <a:lnTo>
                    <a:pt x="1616" y="432"/>
                  </a:lnTo>
                  <a:lnTo>
                    <a:pt x="1616" y="442"/>
                  </a:lnTo>
                  <a:lnTo>
                    <a:pt x="1616" y="452"/>
                  </a:lnTo>
                  <a:lnTo>
                    <a:pt x="1616" y="462"/>
                  </a:lnTo>
                  <a:lnTo>
                    <a:pt x="1630" y="462"/>
                  </a:lnTo>
                  <a:lnTo>
                    <a:pt x="1630" y="469"/>
                  </a:lnTo>
                  <a:lnTo>
                    <a:pt x="1630" y="479"/>
                  </a:lnTo>
                  <a:lnTo>
                    <a:pt x="1644" y="479"/>
                  </a:lnTo>
                  <a:lnTo>
                    <a:pt x="1630" y="489"/>
                  </a:lnTo>
                  <a:lnTo>
                    <a:pt x="1616" y="489"/>
                  </a:lnTo>
                  <a:lnTo>
                    <a:pt x="1602" y="499"/>
                  </a:lnTo>
                  <a:lnTo>
                    <a:pt x="1584" y="506"/>
                  </a:lnTo>
                  <a:lnTo>
                    <a:pt x="1570" y="506"/>
                  </a:lnTo>
                  <a:lnTo>
                    <a:pt x="1556" y="516"/>
                  </a:lnTo>
                  <a:lnTo>
                    <a:pt x="1542" y="516"/>
                  </a:lnTo>
                  <a:lnTo>
                    <a:pt x="1528" y="516"/>
                  </a:lnTo>
                  <a:lnTo>
                    <a:pt x="1528" y="536"/>
                  </a:lnTo>
                  <a:lnTo>
                    <a:pt x="1528" y="546"/>
                  </a:lnTo>
                  <a:lnTo>
                    <a:pt x="1528" y="553"/>
                  </a:lnTo>
                  <a:lnTo>
                    <a:pt x="1514" y="563"/>
                  </a:lnTo>
                  <a:lnTo>
                    <a:pt x="1501" y="573"/>
                  </a:lnTo>
                  <a:lnTo>
                    <a:pt x="1487" y="583"/>
                  </a:lnTo>
                  <a:lnTo>
                    <a:pt x="1459" y="583"/>
                  </a:lnTo>
                  <a:lnTo>
                    <a:pt x="1459" y="573"/>
                  </a:lnTo>
                  <a:lnTo>
                    <a:pt x="1445" y="573"/>
                  </a:lnTo>
                  <a:lnTo>
                    <a:pt x="1427" y="563"/>
                  </a:lnTo>
                  <a:lnTo>
                    <a:pt x="1413" y="553"/>
                  </a:lnTo>
                  <a:lnTo>
                    <a:pt x="1399" y="553"/>
                  </a:lnTo>
                  <a:lnTo>
                    <a:pt x="1385" y="546"/>
                  </a:lnTo>
                  <a:lnTo>
                    <a:pt x="1371" y="546"/>
                  </a:lnTo>
                  <a:lnTo>
                    <a:pt x="1357" y="546"/>
                  </a:lnTo>
                  <a:lnTo>
                    <a:pt x="1357" y="553"/>
                  </a:lnTo>
                  <a:lnTo>
                    <a:pt x="1357" y="563"/>
                  </a:lnTo>
                  <a:lnTo>
                    <a:pt x="1344" y="563"/>
                  </a:lnTo>
                  <a:lnTo>
                    <a:pt x="1344" y="573"/>
                  </a:lnTo>
                  <a:lnTo>
                    <a:pt x="1330" y="573"/>
                  </a:lnTo>
                  <a:lnTo>
                    <a:pt x="1330" y="563"/>
                  </a:lnTo>
                  <a:lnTo>
                    <a:pt x="1316" y="563"/>
                  </a:lnTo>
                  <a:lnTo>
                    <a:pt x="1302" y="563"/>
                  </a:lnTo>
                  <a:lnTo>
                    <a:pt x="1302" y="553"/>
                  </a:lnTo>
                  <a:lnTo>
                    <a:pt x="1270" y="563"/>
                  </a:lnTo>
                  <a:lnTo>
                    <a:pt x="1270" y="553"/>
                  </a:lnTo>
                  <a:lnTo>
                    <a:pt x="1256" y="553"/>
                  </a:lnTo>
                  <a:lnTo>
                    <a:pt x="1242" y="553"/>
                  </a:lnTo>
                  <a:close/>
                </a:path>
              </a:pathLst>
            </a:custGeom>
            <a:solidFill>
              <a:srgbClr val="80FF80"/>
            </a:solidFill>
            <a:ln w="9525">
              <a:noFill/>
              <a:round/>
              <a:headEnd/>
              <a:tailEnd/>
            </a:ln>
          </p:spPr>
          <p:txBody>
            <a:bodyPr/>
            <a:lstStyle/>
            <a:p>
              <a:endParaRPr lang="en-US"/>
            </a:p>
          </p:txBody>
        </p:sp>
        <p:sp>
          <p:nvSpPr>
            <p:cNvPr id="51219" name="Rectangle 16"/>
            <p:cNvSpPr>
              <a:spLocks noChangeArrowheads="1"/>
            </p:cNvSpPr>
            <p:nvPr/>
          </p:nvSpPr>
          <p:spPr bwMode="auto">
            <a:xfrm>
              <a:off x="1912" y="2114"/>
              <a:ext cx="43" cy="173"/>
            </a:xfrm>
            <a:prstGeom prst="rect">
              <a:avLst/>
            </a:prstGeom>
            <a:noFill/>
            <a:ln w="9525">
              <a:noFill/>
              <a:miter lim="800000"/>
              <a:headEnd/>
              <a:tailEnd/>
            </a:ln>
          </p:spPr>
          <p:txBody>
            <a:bodyPr wrap="none" lIns="0" tIns="0" rIns="0" bIns="0">
              <a:spAutoFit/>
            </a:bodyPr>
            <a:lstStyle/>
            <a:p>
              <a:pPr eaLnBrk="0" hangingPunct="0"/>
              <a:r>
                <a:rPr lang="nl-NL">
                  <a:solidFill>
                    <a:srgbClr val="000000"/>
                  </a:solidFill>
                  <a:latin typeface="Comic Sans MS" pitchFamily="66" charset="0"/>
                </a:rPr>
                <a:t> </a:t>
              </a:r>
              <a:endParaRPr lang="nl-NL" sz="2400">
                <a:latin typeface="Comic Sans MS" pitchFamily="66" charset="0"/>
              </a:endParaRPr>
            </a:p>
          </p:txBody>
        </p:sp>
        <p:grpSp>
          <p:nvGrpSpPr>
            <p:cNvPr id="51220" name="Group 17"/>
            <p:cNvGrpSpPr>
              <a:grpSpLocks/>
            </p:cNvGrpSpPr>
            <p:nvPr/>
          </p:nvGrpSpPr>
          <p:grpSpPr bwMode="auto">
            <a:xfrm>
              <a:off x="2544" y="1104"/>
              <a:ext cx="1031" cy="1730"/>
              <a:chOff x="2544" y="816"/>
              <a:chExt cx="1031" cy="1730"/>
            </a:xfrm>
          </p:grpSpPr>
          <p:sp>
            <p:nvSpPr>
              <p:cNvPr id="51234" name="Freeform 18"/>
              <p:cNvSpPr>
                <a:spLocks/>
              </p:cNvSpPr>
              <p:nvPr/>
            </p:nvSpPr>
            <p:spPr bwMode="auto">
              <a:xfrm>
                <a:off x="2778" y="1106"/>
                <a:ext cx="300" cy="270"/>
              </a:xfrm>
              <a:custGeom>
                <a:avLst/>
                <a:gdLst>
                  <a:gd name="T0" fmla="*/ 2016 w 176"/>
                  <a:gd name="T1" fmla="*/ 2437 h 192"/>
                  <a:gd name="T2" fmla="*/ 3629 w 176"/>
                  <a:gd name="T3" fmla="*/ 2784 h 192"/>
                  <a:gd name="T4" fmla="*/ 7597 w 176"/>
                  <a:gd name="T5" fmla="*/ 876 h 192"/>
                  <a:gd name="T6" fmla="*/ 4268 w 176"/>
                  <a:gd name="T7" fmla="*/ 876 h 192"/>
                  <a:gd name="T8" fmla="*/ 8557 w 176"/>
                  <a:gd name="T9" fmla="*/ 2784 h 192"/>
                  <a:gd name="T10" fmla="*/ 10248 w 176"/>
                  <a:gd name="T11" fmla="*/ 2437 h 192"/>
                  <a:gd name="T12" fmla="*/ 2016 w 176"/>
                  <a:gd name="T13" fmla="*/ 2437 h 192"/>
                  <a:gd name="T14" fmla="*/ 0 w 176"/>
                  <a:gd name="T15" fmla="*/ 2936 h 192"/>
                  <a:gd name="T16" fmla="*/ 12534 w 176"/>
                  <a:gd name="T17" fmla="*/ 2936 h 192"/>
                  <a:gd name="T18" fmla="*/ 5884 w 176"/>
                  <a:gd name="T19" fmla="*/ 0 h 192"/>
                  <a:gd name="T20" fmla="*/ 0 w 176"/>
                  <a:gd name="T21" fmla="*/ 2936 h 192"/>
                  <a:gd name="T22" fmla="*/ 2016 w 176"/>
                  <a:gd name="T23" fmla="*/ 243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92"/>
                  <a:gd name="T38" fmla="*/ 176 w 17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92">
                    <a:moveTo>
                      <a:pt x="28" y="159"/>
                    </a:moveTo>
                    <a:lnTo>
                      <a:pt x="51" y="182"/>
                    </a:lnTo>
                    <a:lnTo>
                      <a:pt x="107" y="57"/>
                    </a:lnTo>
                    <a:lnTo>
                      <a:pt x="60" y="57"/>
                    </a:lnTo>
                    <a:lnTo>
                      <a:pt x="120" y="182"/>
                    </a:lnTo>
                    <a:lnTo>
                      <a:pt x="144" y="159"/>
                    </a:lnTo>
                    <a:lnTo>
                      <a:pt x="28" y="159"/>
                    </a:lnTo>
                    <a:lnTo>
                      <a:pt x="0" y="192"/>
                    </a:lnTo>
                    <a:lnTo>
                      <a:pt x="176" y="192"/>
                    </a:lnTo>
                    <a:lnTo>
                      <a:pt x="83" y="0"/>
                    </a:lnTo>
                    <a:lnTo>
                      <a:pt x="0" y="192"/>
                    </a:lnTo>
                    <a:lnTo>
                      <a:pt x="28" y="159"/>
                    </a:lnTo>
                    <a:close/>
                  </a:path>
                </a:pathLst>
              </a:custGeom>
              <a:noFill/>
              <a:ln w="9525">
                <a:noFill/>
                <a:round/>
                <a:headEnd/>
                <a:tailEnd/>
              </a:ln>
            </p:spPr>
            <p:txBody>
              <a:bodyPr/>
              <a:lstStyle/>
              <a:p>
                <a:endParaRPr lang="en-US"/>
              </a:p>
            </p:txBody>
          </p:sp>
          <p:sp>
            <p:nvSpPr>
              <p:cNvPr id="51235" name="Freeform 19"/>
              <p:cNvSpPr>
                <a:spLocks/>
              </p:cNvSpPr>
              <p:nvPr/>
            </p:nvSpPr>
            <p:spPr bwMode="auto">
              <a:xfrm>
                <a:off x="2801" y="2016"/>
                <a:ext cx="253" cy="249"/>
              </a:xfrm>
              <a:custGeom>
                <a:avLst/>
                <a:gdLst>
                  <a:gd name="T0" fmla="*/ 2822 w 175"/>
                  <a:gd name="T1" fmla="*/ 264 h 193"/>
                  <a:gd name="T2" fmla="*/ 2393 w 175"/>
                  <a:gd name="T3" fmla="*/ 76 h 193"/>
                  <a:gd name="T4" fmla="*/ 1327 w 175"/>
                  <a:gd name="T5" fmla="*/ 1033 h 193"/>
                  <a:gd name="T6" fmla="*/ 2195 w 175"/>
                  <a:gd name="T7" fmla="*/ 1033 h 193"/>
                  <a:gd name="T8" fmla="*/ 1060 w 175"/>
                  <a:gd name="T9" fmla="*/ 108 h 193"/>
                  <a:gd name="T10" fmla="*/ 610 w 175"/>
                  <a:gd name="T11" fmla="*/ 286 h 193"/>
                  <a:gd name="T12" fmla="*/ 2822 w 175"/>
                  <a:gd name="T13" fmla="*/ 264 h 193"/>
                  <a:gd name="T14" fmla="*/ 3342 w 175"/>
                  <a:gd name="T15" fmla="*/ 0 h 193"/>
                  <a:gd name="T16" fmla="*/ 0 w 175"/>
                  <a:gd name="T17" fmla="*/ 53 h 193"/>
                  <a:gd name="T18" fmla="*/ 1755 w 175"/>
                  <a:gd name="T19" fmla="*/ 1480 h 193"/>
                  <a:gd name="T20" fmla="*/ 3342 w 175"/>
                  <a:gd name="T21" fmla="*/ 0 h 193"/>
                  <a:gd name="T22" fmla="*/ 2822 w 175"/>
                  <a:gd name="T23" fmla="*/ 264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193"/>
                  <a:gd name="T38" fmla="*/ 175 w 175"/>
                  <a:gd name="T39" fmla="*/ 193 h 1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193">
                    <a:moveTo>
                      <a:pt x="148" y="34"/>
                    </a:moveTo>
                    <a:lnTo>
                      <a:pt x="125" y="10"/>
                    </a:lnTo>
                    <a:lnTo>
                      <a:pt x="69" y="135"/>
                    </a:lnTo>
                    <a:lnTo>
                      <a:pt x="115" y="135"/>
                    </a:lnTo>
                    <a:lnTo>
                      <a:pt x="55" y="14"/>
                    </a:lnTo>
                    <a:lnTo>
                      <a:pt x="32" y="37"/>
                    </a:lnTo>
                    <a:lnTo>
                      <a:pt x="148" y="34"/>
                    </a:lnTo>
                    <a:lnTo>
                      <a:pt x="175" y="0"/>
                    </a:lnTo>
                    <a:lnTo>
                      <a:pt x="0" y="7"/>
                    </a:lnTo>
                    <a:lnTo>
                      <a:pt x="92" y="193"/>
                    </a:lnTo>
                    <a:lnTo>
                      <a:pt x="175" y="0"/>
                    </a:lnTo>
                    <a:lnTo>
                      <a:pt x="148" y="34"/>
                    </a:lnTo>
                    <a:close/>
                  </a:path>
                </a:pathLst>
              </a:custGeom>
              <a:noFill/>
              <a:ln w="9525">
                <a:noFill/>
                <a:round/>
                <a:headEnd/>
                <a:tailEnd/>
              </a:ln>
            </p:spPr>
            <p:txBody>
              <a:bodyPr/>
              <a:lstStyle/>
              <a:p>
                <a:endParaRPr lang="en-US"/>
              </a:p>
            </p:txBody>
          </p:sp>
          <p:sp>
            <p:nvSpPr>
              <p:cNvPr id="51236" name="Rectangle 20"/>
              <p:cNvSpPr>
                <a:spLocks noChangeArrowheads="1"/>
              </p:cNvSpPr>
              <p:nvPr/>
            </p:nvSpPr>
            <p:spPr bwMode="auto">
              <a:xfrm>
                <a:off x="2650" y="816"/>
                <a:ext cx="580" cy="240"/>
              </a:xfrm>
              <a:prstGeom prst="rect">
                <a:avLst/>
              </a:prstGeom>
              <a:noFill/>
              <a:ln w="28575">
                <a:noFill/>
                <a:miter lim="800000"/>
                <a:headEnd/>
                <a:tailEnd/>
              </a:ln>
            </p:spPr>
            <p:txBody>
              <a:bodyPr wrap="none" lIns="0" tIns="0" rIns="0" bIns="0">
                <a:spAutoFit/>
              </a:bodyPr>
              <a:lstStyle/>
              <a:p>
                <a:pPr eaLnBrk="0" hangingPunct="0"/>
                <a:r>
                  <a:rPr lang="nl-NL" sz="2500" b="1" i="1">
                    <a:solidFill>
                      <a:schemeClr val="hlink"/>
                    </a:solidFill>
                    <a:latin typeface="Comic Sans MS" pitchFamily="66" charset="0"/>
                  </a:rPr>
                  <a:t>Global</a:t>
                </a:r>
                <a:endParaRPr lang="nl-NL" sz="2400">
                  <a:solidFill>
                    <a:schemeClr val="hlink"/>
                  </a:solidFill>
                  <a:latin typeface="Comic Sans MS" pitchFamily="66" charset="0"/>
                </a:endParaRPr>
              </a:p>
            </p:txBody>
          </p:sp>
          <p:sp>
            <p:nvSpPr>
              <p:cNvPr id="51237" name="Rectangle 21"/>
              <p:cNvSpPr>
                <a:spLocks noChangeArrowheads="1"/>
              </p:cNvSpPr>
              <p:nvPr/>
            </p:nvSpPr>
            <p:spPr bwMode="auto">
              <a:xfrm>
                <a:off x="2544" y="2304"/>
                <a:ext cx="1031" cy="242"/>
              </a:xfrm>
              <a:prstGeom prst="rect">
                <a:avLst/>
              </a:prstGeom>
              <a:noFill/>
              <a:ln w="28575">
                <a:noFill/>
                <a:miter lim="800000"/>
                <a:headEnd/>
                <a:tailEnd/>
              </a:ln>
            </p:spPr>
            <p:txBody>
              <a:bodyPr wrap="square" lIns="0" tIns="0" rIns="0" bIns="0">
                <a:spAutoFit/>
              </a:bodyPr>
              <a:lstStyle/>
              <a:p>
                <a:pPr eaLnBrk="0" hangingPunct="0"/>
                <a:r>
                  <a:rPr lang="nl-NL" sz="2400" b="1" i="1" dirty="0">
                    <a:solidFill>
                      <a:schemeClr val="hlink"/>
                    </a:solidFill>
                    <a:latin typeface="Comic Sans MS" pitchFamily="66" charset="0"/>
                  </a:rPr>
                  <a:t>Regional</a:t>
                </a:r>
                <a:endParaRPr lang="nl-NL" sz="2400" dirty="0">
                  <a:solidFill>
                    <a:schemeClr val="hlink"/>
                  </a:solidFill>
                  <a:latin typeface="Comic Sans MS" pitchFamily="66" charset="0"/>
                </a:endParaRPr>
              </a:p>
            </p:txBody>
          </p:sp>
        </p:grpSp>
        <p:sp>
          <p:nvSpPr>
            <p:cNvPr id="51221" name="Rectangle 22"/>
            <p:cNvSpPr>
              <a:spLocks noChangeArrowheads="1"/>
            </p:cNvSpPr>
            <p:nvPr/>
          </p:nvSpPr>
          <p:spPr bwMode="auto">
            <a:xfrm>
              <a:off x="78" y="1896"/>
              <a:ext cx="857" cy="240"/>
            </a:xfrm>
            <a:prstGeom prst="rect">
              <a:avLst/>
            </a:prstGeom>
            <a:noFill/>
            <a:ln w="28575">
              <a:noFill/>
              <a:miter lim="800000"/>
              <a:headEnd/>
              <a:tailEnd/>
            </a:ln>
          </p:spPr>
          <p:txBody>
            <a:bodyPr wrap="none" lIns="0" tIns="0" rIns="0" bIns="0">
              <a:spAutoFit/>
            </a:bodyPr>
            <a:lstStyle/>
            <a:p>
              <a:pPr eaLnBrk="0" hangingPunct="0"/>
              <a:r>
                <a:rPr lang="nl-NL" sz="2500" b="1" i="1">
                  <a:solidFill>
                    <a:schemeClr val="hlink"/>
                  </a:solidFill>
                  <a:latin typeface="Comic Sans MS" pitchFamily="66" charset="0"/>
                </a:rPr>
                <a:t>Economic</a:t>
              </a:r>
              <a:endParaRPr lang="nl-NL" sz="2800" b="1">
                <a:solidFill>
                  <a:schemeClr val="hlink"/>
                </a:solidFill>
                <a:latin typeface="Comic Sans MS" pitchFamily="66" charset="0"/>
              </a:endParaRPr>
            </a:p>
          </p:txBody>
        </p:sp>
        <p:sp>
          <p:nvSpPr>
            <p:cNvPr id="51222" name="Rectangle 23"/>
            <p:cNvSpPr>
              <a:spLocks noChangeArrowheads="1"/>
            </p:cNvSpPr>
            <p:nvPr/>
          </p:nvSpPr>
          <p:spPr bwMode="auto">
            <a:xfrm>
              <a:off x="4393" y="1776"/>
              <a:ext cx="1321" cy="480"/>
            </a:xfrm>
            <a:prstGeom prst="rect">
              <a:avLst/>
            </a:prstGeom>
            <a:noFill/>
            <a:ln w="28575">
              <a:noFill/>
              <a:miter lim="800000"/>
              <a:headEnd/>
              <a:tailEnd/>
            </a:ln>
          </p:spPr>
          <p:txBody>
            <a:bodyPr wrap="none" lIns="0" tIns="0" rIns="0" bIns="0">
              <a:spAutoFit/>
            </a:bodyPr>
            <a:lstStyle/>
            <a:p>
              <a:pPr algn="r" eaLnBrk="0" hangingPunct="0"/>
              <a:r>
                <a:rPr lang="nl-NL" sz="2500" b="1" i="1" dirty="0">
                  <a:solidFill>
                    <a:schemeClr val="hlink"/>
                  </a:solidFill>
                  <a:latin typeface="Comic Sans MS" pitchFamily="66" charset="0"/>
                </a:rPr>
                <a:t>Social &amp; </a:t>
              </a:r>
            </a:p>
            <a:p>
              <a:pPr algn="r" eaLnBrk="0" hangingPunct="0"/>
              <a:r>
                <a:rPr lang="nl-NL" sz="2500" b="1" i="1" dirty="0">
                  <a:solidFill>
                    <a:schemeClr val="hlink"/>
                  </a:solidFill>
                  <a:latin typeface="Comic Sans MS" pitchFamily="66" charset="0"/>
                </a:rPr>
                <a:t>Environmental</a:t>
              </a:r>
              <a:endParaRPr lang="nl-NL" sz="2800" dirty="0">
                <a:solidFill>
                  <a:schemeClr val="hlink"/>
                </a:solidFill>
                <a:latin typeface="Comic Sans MS" pitchFamily="66" charset="0"/>
              </a:endParaRPr>
            </a:p>
          </p:txBody>
        </p:sp>
        <p:grpSp>
          <p:nvGrpSpPr>
            <p:cNvPr id="51223" name="Group 24"/>
            <p:cNvGrpSpPr>
              <a:grpSpLocks/>
            </p:cNvGrpSpPr>
            <p:nvPr/>
          </p:nvGrpSpPr>
          <p:grpSpPr bwMode="auto">
            <a:xfrm>
              <a:off x="1488" y="1449"/>
              <a:ext cx="2620" cy="883"/>
              <a:chOff x="1488" y="1152"/>
              <a:chExt cx="2620" cy="883"/>
            </a:xfrm>
          </p:grpSpPr>
          <p:sp>
            <p:nvSpPr>
              <p:cNvPr id="51230" name="Rectangle 25"/>
              <p:cNvSpPr>
                <a:spLocks noChangeArrowheads="1"/>
              </p:cNvSpPr>
              <p:nvPr/>
            </p:nvSpPr>
            <p:spPr bwMode="auto">
              <a:xfrm>
                <a:off x="1488" y="1776"/>
                <a:ext cx="290" cy="259"/>
              </a:xfrm>
              <a:prstGeom prst="rect">
                <a:avLst/>
              </a:prstGeom>
              <a:noFill/>
              <a:ln w="9525">
                <a:noFill/>
                <a:miter lim="800000"/>
                <a:headEnd/>
                <a:tailEnd/>
              </a:ln>
            </p:spPr>
            <p:txBody>
              <a:bodyPr wrap="none" lIns="0" tIns="0" rIns="0" bIns="0">
                <a:spAutoFit/>
              </a:bodyPr>
              <a:lstStyle/>
              <a:p>
                <a:pPr eaLnBrk="0" hangingPunct="0"/>
                <a:r>
                  <a:rPr lang="nl-NL" sz="2700" b="1">
                    <a:solidFill>
                      <a:srgbClr val="800000"/>
                    </a:solidFill>
                    <a:latin typeface="Comic Sans MS" pitchFamily="66" charset="0"/>
                  </a:rPr>
                  <a:t>A2</a:t>
                </a:r>
                <a:endParaRPr lang="nl-NL" sz="2400">
                  <a:latin typeface="Comic Sans MS" pitchFamily="66" charset="0"/>
                </a:endParaRPr>
              </a:p>
            </p:txBody>
          </p:sp>
          <p:sp>
            <p:nvSpPr>
              <p:cNvPr id="51231" name="Rectangle 26"/>
              <p:cNvSpPr>
                <a:spLocks noChangeArrowheads="1"/>
              </p:cNvSpPr>
              <p:nvPr/>
            </p:nvSpPr>
            <p:spPr bwMode="auto">
              <a:xfrm>
                <a:off x="1514" y="1230"/>
                <a:ext cx="290" cy="259"/>
              </a:xfrm>
              <a:prstGeom prst="rect">
                <a:avLst/>
              </a:prstGeom>
              <a:noFill/>
              <a:ln w="9525">
                <a:noFill/>
                <a:miter lim="800000"/>
                <a:headEnd/>
                <a:tailEnd/>
              </a:ln>
            </p:spPr>
            <p:txBody>
              <a:bodyPr wrap="none" lIns="0" tIns="0" rIns="0" bIns="0">
                <a:spAutoFit/>
              </a:bodyPr>
              <a:lstStyle/>
              <a:p>
                <a:pPr eaLnBrk="0" hangingPunct="0"/>
                <a:r>
                  <a:rPr lang="nl-NL" sz="2700" b="1">
                    <a:solidFill>
                      <a:srgbClr val="FF0000"/>
                    </a:solidFill>
                    <a:latin typeface="Comic Sans MS" pitchFamily="66" charset="0"/>
                  </a:rPr>
                  <a:t>A1</a:t>
                </a:r>
                <a:endParaRPr lang="nl-NL" sz="2400">
                  <a:latin typeface="Comic Sans MS" pitchFamily="66" charset="0"/>
                </a:endParaRPr>
              </a:p>
            </p:txBody>
          </p:sp>
          <p:sp>
            <p:nvSpPr>
              <p:cNvPr id="51232" name="Rectangle 27"/>
              <p:cNvSpPr>
                <a:spLocks noChangeArrowheads="1"/>
              </p:cNvSpPr>
              <p:nvPr/>
            </p:nvSpPr>
            <p:spPr bwMode="auto">
              <a:xfrm>
                <a:off x="3840" y="1776"/>
                <a:ext cx="268" cy="259"/>
              </a:xfrm>
              <a:prstGeom prst="rect">
                <a:avLst/>
              </a:prstGeom>
              <a:noFill/>
              <a:ln w="9525">
                <a:noFill/>
                <a:miter lim="800000"/>
                <a:headEnd/>
                <a:tailEnd/>
              </a:ln>
            </p:spPr>
            <p:txBody>
              <a:bodyPr wrap="none" lIns="0" tIns="0" rIns="0" bIns="0">
                <a:spAutoFit/>
              </a:bodyPr>
              <a:lstStyle/>
              <a:p>
                <a:pPr eaLnBrk="0" hangingPunct="0"/>
                <a:r>
                  <a:rPr lang="nl-NL" sz="2700" b="1">
                    <a:solidFill>
                      <a:srgbClr val="0036FF"/>
                    </a:solidFill>
                    <a:latin typeface="Comic Sans MS" pitchFamily="66" charset="0"/>
                  </a:rPr>
                  <a:t>B2</a:t>
                </a:r>
                <a:endParaRPr lang="nl-NL" sz="2400">
                  <a:latin typeface="Comic Sans MS" pitchFamily="66" charset="0"/>
                </a:endParaRPr>
              </a:p>
            </p:txBody>
          </p:sp>
          <p:sp>
            <p:nvSpPr>
              <p:cNvPr id="51233" name="Rectangle 28"/>
              <p:cNvSpPr>
                <a:spLocks noChangeArrowheads="1"/>
              </p:cNvSpPr>
              <p:nvPr/>
            </p:nvSpPr>
            <p:spPr bwMode="auto">
              <a:xfrm>
                <a:off x="3792" y="1152"/>
                <a:ext cx="268" cy="259"/>
              </a:xfrm>
              <a:prstGeom prst="rect">
                <a:avLst/>
              </a:prstGeom>
              <a:noFill/>
              <a:ln w="9525">
                <a:noFill/>
                <a:miter lim="800000"/>
                <a:headEnd/>
                <a:tailEnd/>
              </a:ln>
            </p:spPr>
            <p:txBody>
              <a:bodyPr wrap="none" lIns="0" tIns="0" rIns="0" bIns="0">
                <a:spAutoFit/>
              </a:bodyPr>
              <a:lstStyle/>
              <a:p>
                <a:pPr eaLnBrk="0" hangingPunct="0"/>
                <a:r>
                  <a:rPr lang="nl-NL" sz="2700" b="1">
                    <a:solidFill>
                      <a:srgbClr val="008000"/>
                    </a:solidFill>
                    <a:latin typeface="Comic Sans MS" pitchFamily="66" charset="0"/>
                  </a:rPr>
                  <a:t>B1</a:t>
                </a:r>
                <a:endParaRPr lang="nl-NL" sz="2400">
                  <a:latin typeface="Comic Sans MS" pitchFamily="66" charset="0"/>
                </a:endParaRPr>
              </a:p>
            </p:txBody>
          </p:sp>
        </p:grpSp>
        <p:sp>
          <p:nvSpPr>
            <p:cNvPr id="51224" name="Text Box 29"/>
            <p:cNvSpPr txBox="1">
              <a:spLocks noChangeArrowheads="1"/>
            </p:cNvSpPr>
            <p:nvPr/>
          </p:nvSpPr>
          <p:spPr bwMode="auto">
            <a:xfrm>
              <a:off x="901" y="3069"/>
              <a:ext cx="868" cy="250"/>
            </a:xfrm>
            <a:prstGeom prst="rect">
              <a:avLst/>
            </a:prstGeom>
            <a:noFill/>
            <a:ln w="9525">
              <a:noFill/>
              <a:miter lim="800000"/>
              <a:headEnd/>
              <a:tailEnd/>
            </a:ln>
          </p:spPr>
          <p:txBody>
            <a:bodyPr wrap="none">
              <a:spAutoFit/>
            </a:bodyPr>
            <a:lstStyle/>
            <a:p>
              <a:pPr algn="ctr"/>
              <a:r>
                <a:rPr lang="en-GB" sz="2000">
                  <a:latin typeface="Comic Sans MS" pitchFamily="66" charset="0"/>
                </a:rPr>
                <a:t>population</a:t>
              </a:r>
            </a:p>
          </p:txBody>
        </p:sp>
        <p:sp>
          <p:nvSpPr>
            <p:cNvPr id="51225" name="Text Box 30"/>
            <p:cNvSpPr txBox="1">
              <a:spLocks noChangeArrowheads="1"/>
            </p:cNvSpPr>
            <p:nvPr/>
          </p:nvSpPr>
          <p:spPr bwMode="auto">
            <a:xfrm>
              <a:off x="1494" y="3213"/>
              <a:ext cx="745" cy="250"/>
            </a:xfrm>
            <a:prstGeom prst="rect">
              <a:avLst/>
            </a:prstGeom>
            <a:noFill/>
            <a:ln w="9525">
              <a:noFill/>
              <a:miter lim="800000"/>
              <a:headEnd/>
              <a:tailEnd/>
            </a:ln>
          </p:spPr>
          <p:txBody>
            <a:bodyPr wrap="none">
              <a:spAutoFit/>
            </a:bodyPr>
            <a:lstStyle/>
            <a:p>
              <a:pPr algn="ctr"/>
              <a:r>
                <a:rPr lang="nl-NL" sz="2000">
                  <a:latin typeface="Comic Sans MS" pitchFamily="66" charset="0"/>
                </a:rPr>
                <a:t>economy</a:t>
              </a:r>
              <a:endParaRPr lang="en-GB" sz="2000">
                <a:latin typeface="Comic Sans MS" pitchFamily="66" charset="0"/>
              </a:endParaRPr>
            </a:p>
          </p:txBody>
        </p:sp>
        <p:sp>
          <p:nvSpPr>
            <p:cNvPr id="51226" name="Text Box 31"/>
            <p:cNvSpPr txBox="1">
              <a:spLocks noChangeArrowheads="1"/>
            </p:cNvSpPr>
            <p:nvPr/>
          </p:nvSpPr>
          <p:spPr bwMode="auto">
            <a:xfrm>
              <a:off x="1902" y="3501"/>
              <a:ext cx="918" cy="250"/>
            </a:xfrm>
            <a:prstGeom prst="rect">
              <a:avLst/>
            </a:prstGeom>
            <a:noFill/>
            <a:ln w="9525">
              <a:noFill/>
              <a:miter lim="800000"/>
              <a:headEnd/>
              <a:tailEnd/>
            </a:ln>
          </p:spPr>
          <p:txBody>
            <a:bodyPr wrap="none">
              <a:spAutoFit/>
            </a:bodyPr>
            <a:lstStyle/>
            <a:p>
              <a:pPr algn="ctr"/>
              <a:r>
                <a:rPr lang="nl-NL" sz="2000">
                  <a:latin typeface="Comic Sans MS" pitchFamily="66" charset="0"/>
                </a:rPr>
                <a:t>technology</a:t>
              </a:r>
              <a:endParaRPr lang="en-GB" sz="2000">
                <a:latin typeface="Comic Sans MS" pitchFamily="66" charset="0"/>
              </a:endParaRPr>
            </a:p>
          </p:txBody>
        </p:sp>
        <p:sp>
          <p:nvSpPr>
            <p:cNvPr id="51227" name="Text Box 32"/>
            <p:cNvSpPr txBox="1">
              <a:spLocks noChangeArrowheads="1"/>
            </p:cNvSpPr>
            <p:nvPr/>
          </p:nvSpPr>
          <p:spPr bwMode="auto">
            <a:xfrm>
              <a:off x="2399" y="3261"/>
              <a:ext cx="917" cy="250"/>
            </a:xfrm>
            <a:prstGeom prst="rect">
              <a:avLst/>
            </a:prstGeom>
            <a:noFill/>
            <a:ln w="9525">
              <a:noFill/>
              <a:miter lim="800000"/>
              <a:headEnd/>
              <a:tailEnd/>
            </a:ln>
          </p:spPr>
          <p:txBody>
            <a:bodyPr wrap="none">
              <a:spAutoFit/>
            </a:bodyPr>
            <a:lstStyle/>
            <a:p>
              <a:pPr algn="ctr"/>
              <a:r>
                <a:rPr lang="nl-NL" sz="2000">
                  <a:latin typeface="Comic Sans MS" pitchFamily="66" charset="0"/>
                </a:rPr>
                <a:t>energy use</a:t>
              </a:r>
              <a:endParaRPr lang="en-GB" sz="2000">
                <a:latin typeface="Comic Sans MS" pitchFamily="66" charset="0"/>
              </a:endParaRPr>
            </a:p>
          </p:txBody>
        </p:sp>
        <p:sp>
          <p:nvSpPr>
            <p:cNvPr id="51228" name="Text Box 33"/>
            <p:cNvSpPr txBox="1">
              <a:spLocks noChangeArrowheads="1"/>
            </p:cNvSpPr>
            <p:nvPr/>
          </p:nvSpPr>
          <p:spPr bwMode="auto">
            <a:xfrm>
              <a:off x="3291" y="3309"/>
              <a:ext cx="716" cy="250"/>
            </a:xfrm>
            <a:prstGeom prst="rect">
              <a:avLst/>
            </a:prstGeom>
            <a:noFill/>
            <a:ln w="9525">
              <a:noFill/>
              <a:miter lim="800000"/>
              <a:headEnd/>
              <a:tailEnd/>
            </a:ln>
          </p:spPr>
          <p:txBody>
            <a:bodyPr wrap="none">
              <a:spAutoFit/>
            </a:bodyPr>
            <a:lstStyle/>
            <a:p>
              <a:pPr algn="ctr"/>
              <a:r>
                <a:rPr lang="nl-NL" sz="2000">
                  <a:latin typeface="Comic Sans MS" pitchFamily="66" charset="0"/>
                </a:rPr>
                <a:t>land use</a:t>
              </a:r>
              <a:endParaRPr lang="en-GB" sz="2000">
                <a:latin typeface="Comic Sans MS" pitchFamily="66" charset="0"/>
              </a:endParaRPr>
            </a:p>
          </p:txBody>
        </p:sp>
        <p:sp>
          <p:nvSpPr>
            <p:cNvPr id="51229" name="Text Box 34"/>
            <p:cNvSpPr txBox="1">
              <a:spLocks noChangeArrowheads="1"/>
            </p:cNvSpPr>
            <p:nvPr/>
          </p:nvSpPr>
          <p:spPr bwMode="auto">
            <a:xfrm>
              <a:off x="3887" y="3165"/>
              <a:ext cx="1026" cy="250"/>
            </a:xfrm>
            <a:prstGeom prst="rect">
              <a:avLst/>
            </a:prstGeom>
            <a:noFill/>
            <a:ln w="9525">
              <a:noFill/>
              <a:miter lim="800000"/>
              <a:headEnd/>
              <a:tailEnd/>
            </a:ln>
          </p:spPr>
          <p:txBody>
            <a:bodyPr wrap="none">
              <a:spAutoFit/>
            </a:bodyPr>
            <a:lstStyle/>
            <a:p>
              <a:pPr algn="ctr"/>
              <a:r>
                <a:rPr lang="nl-NL" sz="2000">
                  <a:latin typeface="Comic Sans MS" pitchFamily="66" charset="0"/>
                </a:rPr>
                <a:t>environment</a:t>
              </a:r>
              <a:endParaRPr lang="en-GB" sz="2000">
                <a:latin typeface="Comic Sans MS" pitchFamily="66" charset="0"/>
              </a:endParaRPr>
            </a:p>
          </p:txBody>
        </p:sp>
      </p:grpSp>
      <p:sp>
        <p:nvSpPr>
          <p:cNvPr id="51203" name="Rectangle 36"/>
          <p:cNvSpPr>
            <a:spLocks noGrp="1" noChangeArrowheads="1"/>
          </p:cNvSpPr>
          <p:nvPr>
            <p:ph type="title"/>
          </p:nvPr>
        </p:nvSpPr>
        <p:spPr>
          <a:noFill/>
        </p:spPr>
        <p:txBody>
          <a:bodyPr/>
          <a:lstStyle/>
          <a:p>
            <a:pPr eaLnBrk="1" hangingPunct="1"/>
            <a:r>
              <a:rPr lang="en-US" sz="4000" dirty="0" smtClean="0"/>
              <a:t>IPCC Scenario Framework</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49637" y="2235272"/>
            <a:ext cx="2554287" cy="2100262"/>
            <a:chOff x="2880" y="672"/>
            <a:chExt cx="1776" cy="1429"/>
          </a:xfrm>
        </p:grpSpPr>
        <p:pic>
          <p:nvPicPr>
            <p:cNvPr id="52247" name="Picture 3" descr="icon_order_color"/>
            <p:cNvPicPr>
              <a:picLocks noChangeAspect="1" noChangeArrowheads="1"/>
            </p:cNvPicPr>
            <p:nvPr/>
          </p:nvPicPr>
          <p:blipFill>
            <a:blip r:embed="rId3" cstate="print"/>
            <a:srcRect/>
            <a:stretch>
              <a:fillRect/>
            </a:stretch>
          </p:blipFill>
          <p:spPr bwMode="auto">
            <a:xfrm>
              <a:off x="3191" y="672"/>
              <a:ext cx="1154" cy="1152"/>
            </a:xfrm>
            <a:prstGeom prst="rect">
              <a:avLst/>
            </a:prstGeom>
            <a:noFill/>
            <a:ln w="9525">
              <a:noFill/>
              <a:miter lim="800000"/>
              <a:headEnd/>
              <a:tailEnd/>
            </a:ln>
          </p:spPr>
        </p:pic>
        <p:sp>
          <p:nvSpPr>
            <p:cNvPr id="52248" name="Text Box 4"/>
            <p:cNvSpPr txBox="1">
              <a:spLocks noChangeArrowheads="1"/>
            </p:cNvSpPr>
            <p:nvPr/>
          </p:nvSpPr>
          <p:spPr bwMode="auto">
            <a:xfrm>
              <a:off x="2880" y="1872"/>
              <a:ext cx="1776" cy="229"/>
            </a:xfrm>
            <a:prstGeom prst="rect">
              <a:avLst/>
            </a:prstGeom>
            <a:noFill/>
            <a:ln w="9525">
              <a:noFill/>
              <a:miter lim="800000"/>
              <a:headEnd/>
              <a:tailEnd/>
            </a:ln>
          </p:spPr>
          <p:txBody>
            <a:bodyPr>
              <a:spAutoFit/>
            </a:bodyPr>
            <a:lstStyle/>
            <a:p>
              <a:pPr algn="ctr"/>
              <a:r>
                <a:rPr lang="en-US" sz="1600" b="1"/>
                <a:t>Order from Strength</a:t>
              </a:r>
            </a:p>
          </p:txBody>
        </p:sp>
      </p:grpSp>
      <p:grpSp>
        <p:nvGrpSpPr>
          <p:cNvPr id="3" name="Group 5"/>
          <p:cNvGrpSpPr>
            <a:grpSpLocks/>
          </p:cNvGrpSpPr>
          <p:nvPr/>
        </p:nvGrpSpPr>
        <p:grpSpPr bwMode="auto">
          <a:xfrm>
            <a:off x="3346449" y="4381572"/>
            <a:ext cx="2760663" cy="2098675"/>
            <a:chOff x="2784" y="2496"/>
            <a:chExt cx="1920" cy="1429"/>
          </a:xfrm>
        </p:grpSpPr>
        <p:pic>
          <p:nvPicPr>
            <p:cNvPr id="52245" name="Picture 6" descr="icon_adapt_color"/>
            <p:cNvPicPr>
              <a:picLocks noChangeAspect="1" noChangeArrowheads="1"/>
            </p:cNvPicPr>
            <p:nvPr/>
          </p:nvPicPr>
          <p:blipFill>
            <a:blip r:embed="rId4" cstate="print"/>
            <a:srcRect/>
            <a:stretch>
              <a:fillRect/>
            </a:stretch>
          </p:blipFill>
          <p:spPr bwMode="auto">
            <a:xfrm>
              <a:off x="3168" y="2496"/>
              <a:ext cx="1152" cy="1152"/>
            </a:xfrm>
            <a:prstGeom prst="rect">
              <a:avLst/>
            </a:prstGeom>
            <a:noFill/>
            <a:ln w="9525">
              <a:noFill/>
              <a:miter lim="800000"/>
              <a:headEnd/>
              <a:tailEnd/>
            </a:ln>
          </p:spPr>
        </p:pic>
        <p:sp>
          <p:nvSpPr>
            <p:cNvPr id="52246" name="Text Box 7"/>
            <p:cNvSpPr txBox="1">
              <a:spLocks noChangeArrowheads="1"/>
            </p:cNvSpPr>
            <p:nvPr/>
          </p:nvSpPr>
          <p:spPr bwMode="auto">
            <a:xfrm>
              <a:off x="2784" y="3696"/>
              <a:ext cx="1920" cy="229"/>
            </a:xfrm>
            <a:prstGeom prst="rect">
              <a:avLst/>
            </a:prstGeom>
            <a:noFill/>
            <a:ln w="9525" algn="ctr">
              <a:noFill/>
              <a:miter lim="800000"/>
              <a:headEnd/>
              <a:tailEnd/>
            </a:ln>
          </p:spPr>
          <p:txBody>
            <a:bodyPr>
              <a:spAutoFit/>
            </a:bodyPr>
            <a:lstStyle/>
            <a:p>
              <a:pPr algn="ctr"/>
              <a:r>
                <a:rPr lang="en-US" sz="1600" b="1"/>
                <a:t>Adapting Mosaic</a:t>
              </a:r>
            </a:p>
          </p:txBody>
        </p:sp>
      </p:grpSp>
      <p:grpSp>
        <p:nvGrpSpPr>
          <p:cNvPr id="4" name="Group 8"/>
          <p:cNvGrpSpPr>
            <a:grpSpLocks/>
          </p:cNvGrpSpPr>
          <p:nvPr/>
        </p:nvGrpSpPr>
        <p:grpSpPr bwMode="auto">
          <a:xfrm>
            <a:off x="449262" y="2235272"/>
            <a:ext cx="3381375" cy="2100262"/>
            <a:chOff x="816" y="672"/>
            <a:chExt cx="2352" cy="1429"/>
          </a:xfrm>
        </p:grpSpPr>
        <p:pic>
          <p:nvPicPr>
            <p:cNvPr id="52243" name="Picture 9" descr="icon_global_color"/>
            <p:cNvPicPr>
              <a:picLocks noChangeAspect="1" noChangeArrowheads="1"/>
            </p:cNvPicPr>
            <p:nvPr/>
          </p:nvPicPr>
          <p:blipFill>
            <a:blip r:embed="rId5" cstate="print"/>
            <a:srcRect/>
            <a:stretch>
              <a:fillRect/>
            </a:stretch>
          </p:blipFill>
          <p:spPr bwMode="auto">
            <a:xfrm>
              <a:off x="1416" y="672"/>
              <a:ext cx="1152" cy="1152"/>
            </a:xfrm>
            <a:prstGeom prst="rect">
              <a:avLst/>
            </a:prstGeom>
            <a:noFill/>
            <a:ln w="9525">
              <a:noFill/>
              <a:miter lim="800000"/>
              <a:headEnd/>
              <a:tailEnd/>
            </a:ln>
          </p:spPr>
        </p:pic>
        <p:sp>
          <p:nvSpPr>
            <p:cNvPr id="52244" name="Text Box 10"/>
            <p:cNvSpPr txBox="1">
              <a:spLocks noChangeArrowheads="1"/>
            </p:cNvSpPr>
            <p:nvPr/>
          </p:nvSpPr>
          <p:spPr bwMode="auto">
            <a:xfrm>
              <a:off x="816" y="1872"/>
              <a:ext cx="2352" cy="229"/>
            </a:xfrm>
            <a:prstGeom prst="rect">
              <a:avLst/>
            </a:prstGeom>
            <a:noFill/>
            <a:ln w="9525" algn="ctr">
              <a:noFill/>
              <a:miter lim="800000"/>
              <a:headEnd/>
              <a:tailEnd/>
            </a:ln>
          </p:spPr>
          <p:txBody>
            <a:bodyPr>
              <a:spAutoFit/>
            </a:bodyPr>
            <a:lstStyle/>
            <a:p>
              <a:pPr algn="ctr"/>
              <a:r>
                <a:rPr lang="en-US" sz="1600" b="1"/>
                <a:t>Global Orchestration</a:t>
              </a:r>
            </a:p>
          </p:txBody>
        </p:sp>
      </p:grpSp>
      <p:grpSp>
        <p:nvGrpSpPr>
          <p:cNvPr id="5" name="Group 11"/>
          <p:cNvGrpSpPr>
            <a:grpSpLocks/>
          </p:cNvGrpSpPr>
          <p:nvPr/>
        </p:nvGrpSpPr>
        <p:grpSpPr bwMode="auto">
          <a:xfrm>
            <a:off x="1208087" y="4381572"/>
            <a:ext cx="1862137" cy="2098675"/>
            <a:chOff x="1296" y="2400"/>
            <a:chExt cx="1296" cy="1429"/>
          </a:xfrm>
        </p:grpSpPr>
        <p:pic>
          <p:nvPicPr>
            <p:cNvPr id="52241" name="Picture 12" descr="icon_techno_color"/>
            <p:cNvPicPr>
              <a:picLocks noChangeAspect="1" noChangeArrowheads="1"/>
            </p:cNvPicPr>
            <p:nvPr/>
          </p:nvPicPr>
          <p:blipFill>
            <a:blip r:embed="rId6" cstate="print"/>
            <a:srcRect/>
            <a:stretch>
              <a:fillRect/>
            </a:stretch>
          </p:blipFill>
          <p:spPr bwMode="auto">
            <a:xfrm>
              <a:off x="1368" y="2400"/>
              <a:ext cx="1152" cy="1152"/>
            </a:xfrm>
            <a:prstGeom prst="rect">
              <a:avLst/>
            </a:prstGeom>
            <a:noFill/>
            <a:ln w="9525">
              <a:noFill/>
              <a:miter lim="800000"/>
              <a:headEnd/>
              <a:tailEnd/>
            </a:ln>
          </p:spPr>
        </p:pic>
        <p:sp>
          <p:nvSpPr>
            <p:cNvPr id="52242" name="Text Box 13"/>
            <p:cNvSpPr txBox="1">
              <a:spLocks noChangeArrowheads="1"/>
            </p:cNvSpPr>
            <p:nvPr/>
          </p:nvSpPr>
          <p:spPr bwMode="auto">
            <a:xfrm>
              <a:off x="1296" y="3600"/>
              <a:ext cx="1296" cy="229"/>
            </a:xfrm>
            <a:prstGeom prst="rect">
              <a:avLst/>
            </a:prstGeom>
            <a:noFill/>
            <a:ln w="9525" algn="ctr">
              <a:noFill/>
              <a:miter lim="800000"/>
              <a:headEnd/>
              <a:tailEnd/>
            </a:ln>
          </p:spPr>
          <p:txBody>
            <a:bodyPr>
              <a:spAutoFit/>
            </a:bodyPr>
            <a:lstStyle/>
            <a:p>
              <a:pPr algn="ctr"/>
              <a:r>
                <a:rPr lang="en-US" sz="1600" b="1"/>
                <a:t>TechnoGarden</a:t>
              </a:r>
            </a:p>
          </p:txBody>
        </p:sp>
      </p:grpSp>
      <p:sp>
        <p:nvSpPr>
          <p:cNvPr id="52230" name="Rectangle 14"/>
          <p:cNvSpPr>
            <a:spLocks noChangeArrowheads="1"/>
          </p:cNvSpPr>
          <p:nvPr/>
        </p:nvSpPr>
        <p:spPr bwMode="auto">
          <a:xfrm>
            <a:off x="1069974" y="1982859"/>
            <a:ext cx="4899025" cy="4584700"/>
          </a:xfrm>
          <a:prstGeom prst="rect">
            <a:avLst/>
          </a:prstGeom>
          <a:noFill/>
          <a:ln w="9525">
            <a:solidFill>
              <a:schemeClr val="tx1"/>
            </a:solidFill>
            <a:miter lim="800000"/>
            <a:headEnd/>
            <a:tailEnd/>
          </a:ln>
        </p:spPr>
        <p:txBody>
          <a:bodyPr wrap="none" anchor="ctr"/>
          <a:lstStyle/>
          <a:p>
            <a:endParaRPr lang="en-US"/>
          </a:p>
        </p:txBody>
      </p:sp>
      <p:sp>
        <p:nvSpPr>
          <p:cNvPr id="52231" name="Line 15"/>
          <p:cNvSpPr>
            <a:spLocks noChangeShapeType="1"/>
          </p:cNvSpPr>
          <p:nvPr/>
        </p:nvSpPr>
        <p:spPr bwMode="auto">
          <a:xfrm>
            <a:off x="3484562" y="1982859"/>
            <a:ext cx="1587" cy="4584700"/>
          </a:xfrm>
          <a:prstGeom prst="line">
            <a:avLst/>
          </a:prstGeom>
          <a:noFill/>
          <a:ln w="9525">
            <a:solidFill>
              <a:schemeClr val="tx1"/>
            </a:solidFill>
            <a:round/>
            <a:headEnd/>
            <a:tailEnd/>
          </a:ln>
        </p:spPr>
        <p:txBody>
          <a:bodyPr/>
          <a:lstStyle/>
          <a:p>
            <a:endParaRPr lang="en-US"/>
          </a:p>
        </p:txBody>
      </p:sp>
      <p:sp>
        <p:nvSpPr>
          <p:cNvPr id="52232" name="Rectangle 16"/>
          <p:cNvSpPr>
            <a:spLocks noChangeArrowheads="1"/>
          </p:cNvSpPr>
          <p:nvPr/>
        </p:nvSpPr>
        <p:spPr bwMode="auto">
          <a:xfrm>
            <a:off x="1069974" y="1560584"/>
            <a:ext cx="4899025" cy="422275"/>
          </a:xfrm>
          <a:prstGeom prst="rect">
            <a:avLst/>
          </a:prstGeom>
          <a:noFill/>
          <a:ln w="9525">
            <a:solidFill>
              <a:schemeClr val="tx1"/>
            </a:solidFill>
            <a:miter lim="800000"/>
            <a:headEnd/>
            <a:tailEnd/>
          </a:ln>
        </p:spPr>
        <p:txBody>
          <a:bodyPr wrap="none" anchor="ctr"/>
          <a:lstStyle/>
          <a:p>
            <a:r>
              <a:rPr lang="en-US" dirty="0"/>
              <a:t>      Globalization                  Regionalization</a:t>
            </a:r>
          </a:p>
        </p:txBody>
      </p:sp>
      <p:sp>
        <p:nvSpPr>
          <p:cNvPr id="52233" name="Line 17"/>
          <p:cNvSpPr>
            <a:spLocks noChangeShapeType="1"/>
          </p:cNvSpPr>
          <p:nvPr/>
        </p:nvSpPr>
        <p:spPr bwMode="auto">
          <a:xfrm>
            <a:off x="3484562" y="1560584"/>
            <a:ext cx="1587" cy="422275"/>
          </a:xfrm>
          <a:prstGeom prst="line">
            <a:avLst/>
          </a:prstGeom>
          <a:noFill/>
          <a:ln w="9525">
            <a:solidFill>
              <a:schemeClr val="tx1"/>
            </a:solidFill>
            <a:round/>
            <a:headEnd/>
            <a:tailEnd/>
          </a:ln>
        </p:spPr>
        <p:txBody>
          <a:bodyPr/>
          <a:lstStyle/>
          <a:p>
            <a:endParaRPr lang="en-US"/>
          </a:p>
        </p:txBody>
      </p:sp>
      <p:sp>
        <p:nvSpPr>
          <p:cNvPr id="52234" name="Rectangle 18"/>
          <p:cNvSpPr>
            <a:spLocks noChangeArrowheads="1"/>
          </p:cNvSpPr>
          <p:nvPr/>
        </p:nvSpPr>
        <p:spPr bwMode="auto">
          <a:xfrm>
            <a:off x="517524" y="1982859"/>
            <a:ext cx="552450" cy="4584700"/>
          </a:xfrm>
          <a:prstGeom prst="rect">
            <a:avLst/>
          </a:prstGeom>
          <a:noFill/>
          <a:ln w="9525">
            <a:solidFill>
              <a:schemeClr val="tx1"/>
            </a:solidFill>
            <a:miter lim="800000"/>
            <a:headEnd/>
            <a:tailEnd/>
          </a:ln>
        </p:spPr>
        <p:txBody>
          <a:bodyPr wrap="none" anchor="ctr"/>
          <a:lstStyle/>
          <a:p>
            <a:endParaRPr lang="en-US"/>
          </a:p>
        </p:txBody>
      </p:sp>
      <p:sp>
        <p:nvSpPr>
          <p:cNvPr id="52235" name="Line 19"/>
          <p:cNvSpPr>
            <a:spLocks noChangeShapeType="1"/>
          </p:cNvSpPr>
          <p:nvPr/>
        </p:nvSpPr>
        <p:spPr bwMode="auto">
          <a:xfrm>
            <a:off x="517524" y="4310134"/>
            <a:ext cx="5451475" cy="1588"/>
          </a:xfrm>
          <a:prstGeom prst="line">
            <a:avLst/>
          </a:prstGeom>
          <a:noFill/>
          <a:ln w="9525">
            <a:solidFill>
              <a:schemeClr val="tx1"/>
            </a:solidFill>
            <a:round/>
            <a:headEnd/>
            <a:tailEnd/>
          </a:ln>
        </p:spPr>
        <p:txBody>
          <a:bodyPr/>
          <a:lstStyle/>
          <a:p>
            <a:endParaRPr lang="en-US"/>
          </a:p>
        </p:txBody>
      </p:sp>
      <p:sp>
        <p:nvSpPr>
          <p:cNvPr id="52236" name="Rectangle 20"/>
          <p:cNvSpPr>
            <a:spLocks noChangeArrowheads="1"/>
          </p:cNvSpPr>
          <p:nvPr/>
        </p:nvSpPr>
        <p:spPr bwMode="auto">
          <a:xfrm>
            <a:off x="1069974" y="1136722"/>
            <a:ext cx="4899025" cy="423862"/>
          </a:xfrm>
          <a:prstGeom prst="rect">
            <a:avLst/>
          </a:prstGeom>
          <a:noFill/>
          <a:ln w="9525">
            <a:solidFill>
              <a:schemeClr val="tx1"/>
            </a:solidFill>
            <a:miter lim="800000"/>
            <a:headEnd/>
            <a:tailEnd/>
          </a:ln>
        </p:spPr>
        <p:txBody>
          <a:bodyPr wrap="none" anchor="ctr"/>
          <a:lstStyle/>
          <a:p>
            <a:pPr algn="ctr"/>
            <a:r>
              <a:rPr lang="en-US" b="1" dirty="0"/>
              <a:t>World Development</a:t>
            </a:r>
          </a:p>
        </p:txBody>
      </p:sp>
      <p:sp>
        <p:nvSpPr>
          <p:cNvPr id="52237" name="Rectangle 21"/>
          <p:cNvSpPr>
            <a:spLocks noChangeArrowheads="1"/>
          </p:cNvSpPr>
          <p:nvPr/>
        </p:nvSpPr>
        <p:spPr bwMode="auto">
          <a:xfrm rot="-5400000">
            <a:off x="-2033588" y="4016446"/>
            <a:ext cx="4584700" cy="517525"/>
          </a:xfrm>
          <a:prstGeom prst="rect">
            <a:avLst/>
          </a:prstGeom>
          <a:noFill/>
          <a:ln w="9525">
            <a:solidFill>
              <a:schemeClr val="tx1"/>
            </a:solidFill>
            <a:miter lim="800000"/>
            <a:headEnd/>
            <a:tailEnd/>
          </a:ln>
        </p:spPr>
        <p:txBody>
          <a:bodyPr wrap="none" anchor="ctr"/>
          <a:lstStyle/>
          <a:p>
            <a:pPr algn="ctr"/>
            <a:r>
              <a:rPr lang="en-US" b="1"/>
              <a:t>Environmental Management</a:t>
            </a:r>
          </a:p>
        </p:txBody>
      </p:sp>
      <p:sp>
        <p:nvSpPr>
          <p:cNvPr id="52238" name="Text Box 22"/>
          <p:cNvSpPr txBox="1">
            <a:spLocks noChangeArrowheads="1"/>
          </p:cNvSpPr>
          <p:nvPr/>
        </p:nvSpPr>
        <p:spPr bwMode="auto">
          <a:xfrm rot="-5400000">
            <a:off x="-1201738" y="3700534"/>
            <a:ext cx="4084637" cy="366713"/>
          </a:xfrm>
          <a:prstGeom prst="rect">
            <a:avLst/>
          </a:prstGeom>
          <a:noFill/>
          <a:ln w="9525">
            <a:noFill/>
            <a:miter lim="800000"/>
            <a:headEnd/>
            <a:tailEnd/>
          </a:ln>
        </p:spPr>
        <p:txBody>
          <a:bodyPr>
            <a:spAutoFit/>
          </a:bodyPr>
          <a:lstStyle/>
          <a:p>
            <a:pPr>
              <a:spcBef>
                <a:spcPct val="50000"/>
              </a:spcBef>
            </a:pPr>
            <a:r>
              <a:rPr lang="en-US"/>
              <a:t>Proactive                     Reactive</a:t>
            </a:r>
          </a:p>
        </p:txBody>
      </p:sp>
      <p:sp>
        <p:nvSpPr>
          <p:cNvPr id="52239" name="Rectangle 25"/>
          <p:cNvSpPr>
            <a:spLocks noChangeArrowheads="1"/>
          </p:cNvSpPr>
          <p:nvPr/>
        </p:nvSpPr>
        <p:spPr bwMode="auto">
          <a:xfrm>
            <a:off x="446088" y="429645"/>
            <a:ext cx="8229600" cy="865187"/>
          </a:xfrm>
          <a:prstGeom prst="rect">
            <a:avLst/>
          </a:prstGeom>
          <a:noFill/>
          <a:ln w="9525">
            <a:noFill/>
            <a:miter lim="800000"/>
            <a:headEnd/>
            <a:tailEnd/>
          </a:ln>
        </p:spPr>
        <p:txBody>
          <a:bodyPr anchor="ctr"/>
          <a:lstStyle/>
          <a:p>
            <a:pPr algn="ctr"/>
            <a:r>
              <a:rPr lang="en-US" sz="3200" dirty="0"/>
              <a:t>Long - Term Global Scenarios</a:t>
            </a:r>
            <a:br>
              <a:rPr lang="en-US" sz="3200" dirty="0"/>
            </a:br>
            <a:endParaRPr lang="en-US" sz="2800" dirty="0">
              <a:solidFill>
                <a:srgbClr val="FF3300"/>
              </a:solidFill>
            </a:endParaRPr>
          </a:p>
        </p:txBody>
      </p:sp>
      <p:sp>
        <p:nvSpPr>
          <p:cNvPr id="52240" name="Rectangle 27"/>
          <p:cNvSpPr>
            <a:spLocks noChangeArrowheads="1"/>
          </p:cNvSpPr>
          <p:nvPr/>
        </p:nvSpPr>
        <p:spPr bwMode="auto">
          <a:xfrm>
            <a:off x="6191250" y="1984162"/>
            <a:ext cx="2952750" cy="1554162"/>
          </a:xfrm>
          <a:prstGeom prst="rect">
            <a:avLst/>
          </a:prstGeom>
          <a:noFill/>
          <a:ln w="9525">
            <a:noFill/>
            <a:miter lim="800000"/>
            <a:headEnd/>
            <a:tailEnd/>
          </a:ln>
        </p:spPr>
        <p:txBody>
          <a:bodyPr>
            <a:spAutoFit/>
          </a:bodyPr>
          <a:lstStyle/>
          <a:p>
            <a:pPr algn="ctr"/>
            <a:r>
              <a:rPr lang="en-US" sz="3200" b="1" dirty="0">
                <a:solidFill>
                  <a:srgbClr val="FF3300"/>
                </a:solidFill>
              </a:rPr>
              <a:t>Millennium </a:t>
            </a:r>
          </a:p>
          <a:p>
            <a:pPr algn="ctr"/>
            <a:r>
              <a:rPr lang="en-US" sz="3200" b="1" dirty="0">
                <a:solidFill>
                  <a:srgbClr val="FF3300"/>
                </a:solidFill>
              </a:rPr>
              <a:t>Assessment Scenarios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gene-fig-5"/>
          <p:cNvPicPr>
            <a:picLocks noChangeAspect="1" noChangeArrowheads="1"/>
          </p:cNvPicPr>
          <p:nvPr/>
        </p:nvPicPr>
        <p:blipFill>
          <a:blip r:embed="rId3" cstate="print"/>
          <a:srcRect/>
          <a:stretch>
            <a:fillRect/>
          </a:stretch>
        </p:blipFill>
        <p:spPr bwMode="auto">
          <a:xfrm>
            <a:off x="1425575" y="1765300"/>
            <a:ext cx="6099175" cy="5048250"/>
          </a:xfrm>
          <a:prstGeom prst="rect">
            <a:avLst/>
          </a:prstGeom>
          <a:noFill/>
          <a:ln w="9525">
            <a:noFill/>
            <a:miter lim="800000"/>
            <a:headEnd/>
            <a:tailEnd/>
          </a:ln>
        </p:spPr>
      </p:pic>
      <p:sp>
        <p:nvSpPr>
          <p:cNvPr id="53251" name="Text Box 7"/>
          <p:cNvSpPr txBox="1">
            <a:spLocks noChangeArrowheads="1"/>
          </p:cNvSpPr>
          <p:nvPr/>
        </p:nvSpPr>
        <p:spPr bwMode="auto">
          <a:xfrm>
            <a:off x="1042988" y="549275"/>
            <a:ext cx="6842125" cy="400110"/>
          </a:xfrm>
          <a:prstGeom prst="rect">
            <a:avLst/>
          </a:prstGeom>
          <a:noFill/>
          <a:ln w="9525" algn="ctr">
            <a:noFill/>
            <a:miter lim="800000"/>
            <a:headEnd/>
            <a:tailEnd/>
          </a:ln>
        </p:spPr>
        <p:txBody>
          <a:bodyPr>
            <a:spAutoFit/>
          </a:bodyPr>
          <a:lstStyle/>
          <a:p>
            <a:pPr algn="ctr">
              <a:spcBef>
                <a:spcPct val="50000"/>
              </a:spcBef>
            </a:pPr>
            <a:r>
              <a:rPr lang="en-US" sz="2000" dirty="0"/>
              <a:t>Changes in Indirect drivers: Population Scenarios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755792" y="249025"/>
            <a:ext cx="7105318" cy="1169551"/>
          </a:xfrm>
          <a:prstGeom prst="rect">
            <a:avLst/>
          </a:prstGeom>
          <a:noFill/>
          <a:ln w="9525" algn="ctr">
            <a:noFill/>
            <a:miter lim="800000"/>
            <a:headEnd/>
            <a:tailEnd/>
          </a:ln>
        </p:spPr>
        <p:txBody>
          <a:bodyPr wrap="square">
            <a:spAutoFit/>
          </a:bodyPr>
          <a:lstStyle/>
          <a:p>
            <a:pPr algn="ctr">
              <a:spcBef>
                <a:spcPct val="50000"/>
              </a:spcBef>
            </a:pPr>
            <a:r>
              <a:rPr lang="en-US" sz="2000" dirty="0"/>
              <a:t>Changes in direct drivers: Changes in crop land and forest area under MA Scenarios</a:t>
            </a:r>
          </a:p>
          <a:p>
            <a:pPr algn="ctr">
              <a:spcBef>
                <a:spcPct val="50000"/>
              </a:spcBef>
            </a:pPr>
            <a:endParaRPr lang="en-US" sz="2000" dirty="0"/>
          </a:p>
        </p:txBody>
      </p:sp>
      <p:pic>
        <p:nvPicPr>
          <p:cNvPr id="54275" name="Picture 4" descr="gene-fig-appA2-pastcropland"/>
          <p:cNvPicPr>
            <a:picLocks noChangeAspect="1" noChangeArrowheads="1"/>
          </p:cNvPicPr>
          <p:nvPr/>
        </p:nvPicPr>
        <p:blipFill>
          <a:blip r:embed="rId3" cstate="print"/>
          <a:srcRect/>
          <a:stretch>
            <a:fillRect/>
          </a:stretch>
        </p:blipFill>
        <p:spPr bwMode="auto">
          <a:xfrm>
            <a:off x="1476375" y="1844675"/>
            <a:ext cx="2849563" cy="4608513"/>
          </a:xfrm>
          <a:prstGeom prst="rect">
            <a:avLst/>
          </a:prstGeom>
          <a:noFill/>
          <a:ln w="9525">
            <a:noFill/>
            <a:miter lim="800000"/>
            <a:headEnd/>
            <a:tailEnd/>
          </a:ln>
        </p:spPr>
      </p:pic>
      <p:pic>
        <p:nvPicPr>
          <p:cNvPr id="54276" name="Picture 5" descr="gene-fig-appA5-forest"/>
          <p:cNvPicPr>
            <a:picLocks noChangeAspect="1" noChangeArrowheads="1"/>
          </p:cNvPicPr>
          <p:nvPr/>
        </p:nvPicPr>
        <p:blipFill>
          <a:blip r:embed="rId4" cstate="print"/>
          <a:srcRect/>
          <a:stretch>
            <a:fillRect/>
          </a:stretch>
        </p:blipFill>
        <p:spPr bwMode="auto">
          <a:xfrm>
            <a:off x="5076825" y="1844675"/>
            <a:ext cx="2835275" cy="460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50825" y="521979"/>
            <a:ext cx="8713788" cy="523220"/>
          </a:xfrm>
          <a:prstGeom prst="rect">
            <a:avLst/>
          </a:prstGeom>
          <a:noFill/>
          <a:ln w="9525" algn="ctr">
            <a:noFill/>
            <a:miter lim="800000"/>
            <a:headEnd/>
            <a:tailEnd/>
          </a:ln>
        </p:spPr>
        <p:txBody>
          <a:bodyPr>
            <a:spAutoFit/>
          </a:bodyPr>
          <a:lstStyle/>
          <a:p>
            <a:pPr algn="ctr">
              <a:spcBef>
                <a:spcPct val="50000"/>
              </a:spcBef>
            </a:pPr>
            <a:r>
              <a:rPr lang="en-US" sz="2800" dirty="0"/>
              <a:t>Changes in direct drivers:</a:t>
            </a:r>
          </a:p>
        </p:txBody>
      </p:sp>
      <p:sp>
        <p:nvSpPr>
          <p:cNvPr id="55299" name="Rectangle 5"/>
          <p:cNvSpPr>
            <a:spLocks noGrp="1" noChangeArrowheads="1"/>
          </p:cNvSpPr>
          <p:nvPr>
            <p:ph idx="1"/>
          </p:nvPr>
        </p:nvSpPr>
        <p:spPr>
          <a:xfrm>
            <a:off x="179388" y="1431925"/>
            <a:ext cx="4464050" cy="5260975"/>
          </a:xfrm>
          <a:noFill/>
        </p:spPr>
        <p:txBody>
          <a:bodyPr/>
          <a:lstStyle/>
          <a:p>
            <a:pPr marL="0" indent="0" eaLnBrk="1" hangingPunct="1">
              <a:buFont typeface="Wingdings" pitchFamily="2" charset="2"/>
              <a:buNone/>
            </a:pPr>
            <a:r>
              <a:rPr lang="en-US" sz="2400" b="1" dirty="0" smtClean="0">
                <a:solidFill>
                  <a:srgbClr val="FF3300"/>
                </a:solidFill>
              </a:rPr>
              <a:t>Habitat transformation</a:t>
            </a:r>
            <a:endParaRPr lang="en-US" sz="2400" b="1" dirty="0" smtClean="0"/>
          </a:p>
          <a:p>
            <a:pPr marL="420688" lvl="1" indent="-306388" eaLnBrk="1" hangingPunct="1"/>
            <a:r>
              <a:rPr lang="en-US" sz="2400" dirty="0" smtClean="0"/>
              <a:t>Further 10–20% of grassland and forestland is projected to be converted by 2050</a:t>
            </a:r>
          </a:p>
          <a:p>
            <a:pPr marL="420688" lvl="1" indent="-306388" eaLnBrk="1" hangingPunct="1"/>
            <a:endParaRPr lang="en-US" sz="1800" dirty="0" smtClean="0"/>
          </a:p>
          <a:p>
            <a:pPr marL="0" indent="0" eaLnBrk="1" hangingPunct="1">
              <a:buFont typeface="Wingdings" pitchFamily="2" charset="2"/>
              <a:buNone/>
            </a:pPr>
            <a:r>
              <a:rPr lang="en-US" sz="2400" b="1" dirty="0" smtClean="0">
                <a:solidFill>
                  <a:srgbClr val="FF3300"/>
                </a:solidFill>
              </a:rPr>
              <a:t>Overexploitation, overfishing</a:t>
            </a:r>
            <a:r>
              <a:rPr lang="en-US" sz="2400" dirty="0" smtClean="0">
                <a:solidFill>
                  <a:srgbClr val="FF3300"/>
                </a:solidFill>
              </a:rPr>
              <a:t> </a:t>
            </a:r>
          </a:p>
          <a:p>
            <a:pPr marL="420688" lvl="1" indent="-306388" eaLnBrk="1" hangingPunct="1"/>
            <a:r>
              <a:rPr lang="en-US" sz="2400" dirty="0" smtClean="0"/>
              <a:t>Pressures continue to grow in all scenarios</a:t>
            </a:r>
          </a:p>
          <a:p>
            <a:pPr marL="420688" lvl="1" indent="-306388" eaLnBrk="1" hangingPunct="1"/>
            <a:endParaRPr lang="en-US" sz="1800" b="1" dirty="0" smtClean="0"/>
          </a:p>
          <a:p>
            <a:pPr marL="0" indent="0" eaLnBrk="1" hangingPunct="1">
              <a:buFont typeface="Wingdings" pitchFamily="2" charset="2"/>
              <a:buNone/>
            </a:pPr>
            <a:r>
              <a:rPr lang="en-US" sz="2400" b="1" dirty="0" smtClean="0">
                <a:solidFill>
                  <a:srgbClr val="FF3300"/>
                </a:solidFill>
              </a:rPr>
              <a:t>Invasive alien species</a:t>
            </a:r>
          </a:p>
          <a:p>
            <a:pPr marL="420688" lvl="1" indent="-306388" eaLnBrk="1" hangingPunct="1"/>
            <a:r>
              <a:rPr lang="en-US" sz="2400" dirty="0" smtClean="0"/>
              <a:t>Spread continues to increase</a:t>
            </a:r>
          </a:p>
        </p:txBody>
      </p:sp>
      <p:pic>
        <p:nvPicPr>
          <p:cNvPr id="55300" name="Picture 6" descr="gene-fig-1"/>
          <p:cNvPicPr>
            <a:picLocks noChangeAspect="1" noChangeArrowheads="1"/>
          </p:cNvPicPr>
          <p:nvPr/>
        </p:nvPicPr>
        <p:blipFill>
          <a:blip r:embed="rId3" cstate="print"/>
          <a:srcRect b="24681"/>
          <a:stretch>
            <a:fillRect/>
          </a:stretch>
        </p:blipFill>
        <p:spPr bwMode="auto">
          <a:xfrm>
            <a:off x="4885899" y="1633872"/>
            <a:ext cx="4294614" cy="50352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sz="quarter"/>
          </p:nvPr>
        </p:nvSpPr>
        <p:spPr>
          <a:xfrm>
            <a:off x="400073" y="342238"/>
            <a:ext cx="8229600" cy="1020763"/>
          </a:xfrm>
        </p:spPr>
        <p:txBody>
          <a:bodyPr/>
          <a:lstStyle/>
          <a:p>
            <a:pPr eaLnBrk="1" hangingPunct="1"/>
            <a:r>
              <a:rPr lang="en-US" sz="2800" dirty="0" smtClean="0">
                <a:solidFill>
                  <a:schemeClr val="tx1"/>
                </a:solidFill>
              </a:rPr>
              <a:t>MA Scenario Storylines</a:t>
            </a:r>
          </a:p>
        </p:txBody>
      </p:sp>
      <p:pic>
        <p:nvPicPr>
          <p:cNvPr id="56323" name="Picture 3" descr="icon_global_color"/>
          <p:cNvPicPr>
            <a:picLocks noGrp="1" noChangeAspect="1" noChangeArrowheads="1"/>
          </p:cNvPicPr>
          <p:nvPr>
            <p:ph sz="quarter" idx="1"/>
          </p:nvPr>
        </p:nvPicPr>
        <p:blipFill>
          <a:blip r:embed="rId3" cstate="print"/>
          <a:srcRect/>
          <a:stretch>
            <a:fillRect/>
          </a:stretch>
        </p:blipFill>
        <p:spPr>
          <a:xfrm>
            <a:off x="395288" y="1700213"/>
            <a:ext cx="1736725" cy="1420812"/>
          </a:xfrm>
          <a:noFill/>
        </p:spPr>
      </p:pic>
      <p:pic>
        <p:nvPicPr>
          <p:cNvPr id="309252" name="Picture 4" descr="icon_order_color"/>
          <p:cNvPicPr>
            <a:picLocks noGrp="1" noChangeAspect="1" noChangeArrowheads="1"/>
          </p:cNvPicPr>
          <p:nvPr>
            <p:ph sz="quarter" idx="2"/>
          </p:nvPr>
        </p:nvPicPr>
        <p:blipFill>
          <a:blip r:embed="rId4" cstate="print"/>
          <a:srcRect/>
          <a:stretch>
            <a:fillRect/>
          </a:stretch>
        </p:blipFill>
        <p:spPr>
          <a:xfrm>
            <a:off x="458788" y="4581525"/>
            <a:ext cx="1736725" cy="1422400"/>
          </a:xfrm>
          <a:noFill/>
        </p:spPr>
      </p:pic>
      <p:sp>
        <p:nvSpPr>
          <p:cNvPr id="309253" name="Rectangle 5"/>
          <p:cNvSpPr>
            <a:spLocks noChangeArrowheads="1"/>
          </p:cNvSpPr>
          <p:nvPr/>
        </p:nvSpPr>
        <p:spPr bwMode="auto">
          <a:xfrm>
            <a:off x="2268538" y="1469935"/>
            <a:ext cx="6511925" cy="5299075"/>
          </a:xfrm>
          <a:prstGeom prst="rect">
            <a:avLst/>
          </a:prstGeom>
          <a:noFill/>
          <a:ln w="9525">
            <a:noFill/>
            <a:miter lim="800000"/>
            <a:headEnd/>
            <a:tailEnd/>
          </a:ln>
        </p:spPr>
        <p:txBody>
          <a:bodyPr/>
          <a:lstStyle/>
          <a:p>
            <a:pPr marL="400050" lvl="1" indent="-285750">
              <a:spcBef>
                <a:spcPct val="20000"/>
              </a:spcBef>
              <a:buClr>
                <a:schemeClr val="accent2"/>
              </a:buClr>
              <a:buSzPct val="80000"/>
              <a:buFont typeface="Wingdings" pitchFamily="2" charset="2"/>
              <a:buChar char="¨"/>
            </a:pPr>
            <a:r>
              <a:rPr lang="en-US" sz="2200" b="1" dirty="0"/>
              <a:t>Global Orchestration</a:t>
            </a:r>
            <a:r>
              <a:rPr lang="en-US" sz="2200" dirty="0"/>
              <a:t> </a:t>
            </a:r>
            <a:r>
              <a:rPr lang="en-US" sz="2200" dirty="0">
                <a:solidFill>
                  <a:srgbClr val="003399"/>
                </a:solidFill>
              </a:rPr>
              <a:t>Globally connected society</a:t>
            </a:r>
            <a:r>
              <a:rPr lang="en-US" sz="2200" dirty="0"/>
              <a:t> that focuses on global trade and economic liberalization and takes a </a:t>
            </a:r>
            <a:r>
              <a:rPr lang="en-US" sz="2200" dirty="0">
                <a:solidFill>
                  <a:srgbClr val="003399"/>
                </a:solidFill>
              </a:rPr>
              <a:t>reactive approach to ecosystem problems,</a:t>
            </a:r>
            <a:r>
              <a:rPr lang="en-US" sz="2200" dirty="0"/>
              <a:t> but that also takes strong steps to reduce poverty and inequality and to invest in public goods such as infrastructure and education</a:t>
            </a:r>
          </a:p>
          <a:p>
            <a:pPr marL="400050" lvl="1" indent="-285750">
              <a:spcBef>
                <a:spcPct val="20000"/>
              </a:spcBef>
              <a:buClr>
                <a:schemeClr val="accent2"/>
              </a:buClr>
              <a:buSzPct val="80000"/>
              <a:buFont typeface="Wingdings" pitchFamily="2" charset="2"/>
              <a:buChar char="¨"/>
            </a:pPr>
            <a:endParaRPr lang="en-US" sz="2200" dirty="0"/>
          </a:p>
          <a:p>
            <a:pPr marL="400050" lvl="1" indent="-285750">
              <a:spcBef>
                <a:spcPct val="20000"/>
              </a:spcBef>
              <a:buClr>
                <a:schemeClr val="accent2"/>
              </a:buClr>
              <a:buSzPct val="80000"/>
              <a:buFont typeface="Wingdings" pitchFamily="2" charset="2"/>
              <a:buChar char="¨"/>
            </a:pPr>
            <a:r>
              <a:rPr lang="en-US" sz="2200" b="1" dirty="0"/>
              <a:t>Order from Strength</a:t>
            </a:r>
            <a:r>
              <a:rPr lang="en-US" sz="2200" dirty="0"/>
              <a:t> </a:t>
            </a:r>
            <a:r>
              <a:rPr lang="en-US" sz="2200" dirty="0">
                <a:solidFill>
                  <a:srgbClr val="003399"/>
                </a:solidFill>
              </a:rPr>
              <a:t>Regionalized and fragmented world</a:t>
            </a:r>
            <a:r>
              <a:rPr lang="en-US" sz="2200" dirty="0"/>
              <a:t>, concerned with security and protection, emphasizing primarily regional markets, paying little attention to public goods, and </a:t>
            </a:r>
            <a:r>
              <a:rPr lang="en-US" sz="2200" dirty="0">
                <a:solidFill>
                  <a:srgbClr val="003399"/>
                </a:solidFill>
              </a:rPr>
              <a:t>taking a reactive approach to ecosystem problems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92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925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9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p:cNvSpPr>
          <p:nvPr/>
        </p:nvSpPr>
        <p:spPr bwMode="auto">
          <a:xfrm>
            <a:off x="1168400" y="2162175"/>
            <a:ext cx="5041900" cy="3783013"/>
          </a:xfrm>
          <a:custGeom>
            <a:avLst/>
            <a:gdLst>
              <a:gd name="T0" fmla="*/ 2147483647 w 2786"/>
              <a:gd name="T1" fmla="*/ 2147483647 h 2227"/>
              <a:gd name="T2" fmla="*/ 2147483647 w 2786"/>
              <a:gd name="T3" fmla="*/ 2147483647 h 2227"/>
              <a:gd name="T4" fmla="*/ 2147483647 w 2786"/>
              <a:gd name="T5" fmla="*/ 2147483647 h 2227"/>
              <a:gd name="T6" fmla="*/ 2147483647 w 2786"/>
              <a:gd name="T7" fmla="*/ 2147483647 h 2227"/>
              <a:gd name="T8" fmla="*/ 2147483647 w 2786"/>
              <a:gd name="T9" fmla="*/ 2147483647 h 2227"/>
              <a:gd name="T10" fmla="*/ 2147483647 w 2786"/>
              <a:gd name="T11" fmla="*/ 0 h 2227"/>
              <a:gd name="T12" fmla="*/ 2147483647 w 2786"/>
              <a:gd name="T13" fmla="*/ 2147483647 h 2227"/>
              <a:gd name="T14" fmla="*/ 2147483647 w 2786"/>
              <a:gd name="T15" fmla="*/ 2147483647 h 2227"/>
              <a:gd name="T16" fmla="*/ 2147483647 w 2786"/>
              <a:gd name="T17" fmla="*/ 2147483647 h 2227"/>
              <a:gd name="T18" fmla="*/ 2147483647 w 2786"/>
              <a:gd name="T19" fmla="*/ 2147483647 h 2227"/>
              <a:gd name="T20" fmla="*/ 2147483647 w 2786"/>
              <a:gd name="T21" fmla="*/ 2147483647 h 2227"/>
              <a:gd name="T22" fmla="*/ 2147483647 w 2786"/>
              <a:gd name="T23" fmla="*/ 2147483647 h 2227"/>
              <a:gd name="T24" fmla="*/ 2147483647 w 2786"/>
              <a:gd name="T25" fmla="*/ 2147483647 h 2227"/>
              <a:gd name="T26" fmla="*/ 0 w 2786"/>
              <a:gd name="T27" fmla="*/ 2147483647 h 2227"/>
              <a:gd name="T28" fmla="*/ 2147483647 w 2786"/>
              <a:gd name="T29" fmla="*/ 2147483647 h 2227"/>
              <a:gd name="T30" fmla="*/ 2147483647 w 2786"/>
              <a:gd name="T31" fmla="*/ 2147483647 h 2227"/>
              <a:gd name="T32" fmla="*/ 2147483647 w 2786"/>
              <a:gd name="T33" fmla="*/ 2147483647 h 2227"/>
              <a:gd name="T34" fmla="*/ 2147483647 w 2786"/>
              <a:gd name="T35" fmla="*/ 2147483647 h 2227"/>
              <a:gd name="T36" fmla="*/ 2147483647 w 2786"/>
              <a:gd name="T37" fmla="*/ 2147483647 h 2227"/>
              <a:gd name="T38" fmla="*/ 2147483647 w 2786"/>
              <a:gd name="T39" fmla="*/ 2147483647 h 2227"/>
              <a:gd name="T40" fmla="*/ 2147483647 w 2786"/>
              <a:gd name="T41" fmla="*/ 2147483647 h 2227"/>
              <a:gd name="T42" fmla="*/ 2147483647 w 2786"/>
              <a:gd name="T43" fmla="*/ 2147483647 h 2227"/>
              <a:gd name="T44" fmla="*/ 2147483647 w 2786"/>
              <a:gd name="T45" fmla="*/ 2147483647 h 2227"/>
              <a:gd name="T46" fmla="*/ 2147483647 w 2786"/>
              <a:gd name="T47" fmla="*/ 2147483647 h 2227"/>
              <a:gd name="T48" fmla="*/ 2147483647 w 2786"/>
              <a:gd name="T49" fmla="*/ 2147483647 h 2227"/>
              <a:gd name="T50" fmla="*/ 2147483647 w 2786"/>
              <a:gd name="T51" fmla="*/ 2147483647 h 2227"/>
              <a:gd name="T52" fmla="*/ 2147483647 w 2786"/>
              <a:gd name="T53" fmla="*/ 2147483647 h 2227"/>
              <a:gd name="T54" fmla="*/ 2147483647 w 2786"/>
              <a:gd name="T55" fmla="*/ 2147483647 h 2227"/>
              <a:gd name="T56" fmla="*/ 2147483647 w 2786"/>
              <a:gd name="T57" fmla="*/ 2147483647 h 2227"/>
              <a:gd name="T58" fmla="*/ 2147483647 w 2786"/>
              <a:gd name="T59" fmla="*/ 2147483647 h 2227"/>
              <a:gd name="T60" fmla="*/ 2147483647 w 2786"/>
              <a:gd name="T61" fmla="*/ 2147483647 h 2227"/>
              <a:gd name="T62" fmla="*/ 2147483647 w 2786"/>
              <a:gd name="T63" fmla="*/ 2147483647 h 2227"/>
              <a:gd name="T64" fmla="*/ 2147483647 w 2786"/>
              <a:gd name="T65" fmla="*/ 2147483647 h 2227"/>
              <a:gd name="T66" fmla="*/ 2147483647 w 2786"/>
              <a:gd name="T67" fmla="*/ 2147483647 h 2227"/>
              <a:gd name="T68" fmla="*/ 2147483647 w 2786"/>
              <a:gd name="T69" fmla="*/ 2147483647 h 2227"/>
              <a:gd name="T70" fmla="*/ 2147483647 w 2786"/>
              <a:gd name="T71" fmla="*/ 2147483647 h 2227"/>
              <a:gd name="T72" fmla="*/ 2147483647 w 2786"/>
              <a:gd name="T73" fmla="*/ 2147483647 h 2227"/>
              <a:gd name="T74" fmla="*/ 2147483647 w 2786"/>
              <a:gd name="T75" fmla="*/ 2147483647 h 2227"/>
              <a:gd name="T76" fmla="*/ 2147483647 w 2786"/>
              <a:gd name="T77" fmla="*/ 2147483647 h 2227"/>
              <a:gd name="T78" fmla="*/ 2147483647 w 2786"/>
              <a:gd name="T79" fmla="*/ 2147483647 h 2227"/>
              <a:gd name="T80" fmla="*/ 2147483647 w 2786"/>
              <a:gd name="T81" fmla="*/ 2147483647 h 2227"/>
              <a:gd name="T82" fmla="*/ 2147483647 w 2786"/>
              <a:gd name="T83" fmla="*/ 2147483647 h 2227"/>
              <a:gd name="T84" fmla="*/ 2147483647 w 2786"/>
              <a:gd name="T85" fmla="*/ 2147483647 h 2227"/>
              <a:gd name="T86" fmla="*/ 2147483647 w 2786"/>
              <a:gd name="T87" fmla="*/ 2147483647 h 2227"/>
              <a:gd name="T88" fmla="*/ 2147483647 w 2786"/>
              <a:gd name="T89" fmla="*/ 2147483647 h 2227"/>
              <a:gd name="T90" fmla="*/ 2147483647 w 2786"/>
              <a:gd name="T91" fmla="*/ 2147483647 h 2227"/>
              <a:gd name="T92" fmla="*/ 2147483647 w 2786"/>
              <a:gd name="T93" fmla="*/ 2147483647 h 2227"/>
              <a:gd name="T94" fmla="*/ 2147483647 w 2786"/>
              <a:gd name="T95" fmla="*/ 2147483647 h 2227"/>
              <a:gd name="T96" fmla="*/ 2147483647 w 2786"/>
              <a:gd name="T97" fmla="*/ 2147483647 h 2227"/>
              <a:gd name="T98" fmla="*/ 2147483647 w 2786"/>
              <a:gd name="T99" fmla="*/ 2147483647 h 2227"/>
              <a:gd name="T100" fmla="*/ 2147483647 w 2786"/>
              <a:gd name="T101" fmla="*/ 2147483647 h 2227"/>
              <a:gd name="T102" fmla="*/ 2147483647 w 2786"/>
              <a:gd name="T103" fmla="*/ 2147483647 h 2227"/>
              <a:gd name="T104" fmla="*/ 2147483647 w 2786"/>
              <a:gd name="T105" fmla="*/ 2147483647 h 2227"/>
              <a:gd name="T106" fmla="*/ 2147483647 w 2786"/>
              <a:gd name="T107" fmla="*/ 2147483647 h 2227"/>
              <a:gd name="T108" fmla="*/ 2147483647 w 2786"/>
              <a:gd name="T109" fmla="*/ 2147483647 h 22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86"/>
              <a:gd name="T166" fmla="*/ 0 h 2227"/>
              <a:gd name="T167" fmla="*/ 2786 w 2786"/>
              <a:gd name="T168" fmla="*/ 2227 h 22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86" h="2227">
                <a:moveTo>
                  <a:pt x="1342" y="370"/>
                </a:moveTo>
                <a:cubicBezTo>
                  <a:pt x="1336" y="364"/>
                  <a:pt x="1331" y="357"/>
                  <a:pt x="1324" y="353"/>
                </a:cubicBezTo>
                <a:cubicBezTo>
                  <a:pt x="1308" y="345"/>
                  <a:pt x="1273" y="335"/>
                  <a:pt x="1273" y="335"/>
                </a:cubicBezTo>
                <a:cubicBezTo>
                  <a:pt x="1237" y="288"/>
                  <a:pt x="1194" y="248"/>
                  <a:pt x="1152" y="206"/>
                </a:cubicBezTo>
                <a:cubicBezTo>
                  <a:pt x="1128" y="182"/>
                  <a:pt x="1121" y="165"/>
                  <a:pt x="1092" y="146"/>
                </a:cubicBezTo>
                <a:cubicBezTo>
                  <a:pt x="1021" y="41"/>
                  <a:pt x="930" y="30"/>
                  <a:pt x="817" y="0"/>
                </a:cubicBezTo>
                <a:cubicBezTo>
                  <a:pt x="740" y="6"/>
                  <a:pt x="662" y="6"/>
                  <a:pt x="585" y="17"/>
                </a:cubicBezTo>
                <a:cubicBezTo>
                  <a:pt x="518" y="26"/>
                  <a:pt x="625" y="55"/>
                  <a:pt x="542" y="26"/>
                </a:cubicBezTo>
                <a:cubicBezTo>
                  <a:pt x="479" y="29"/>
                  <a:pt x="416" y="27"/>
                  <a:pt x="353" y="35"/>
                </a:cubicBezTo>
                <a:cubicBezTo>
                  <a:pt x="324" y="38"/>
                  <a:pt x="305" y="77"/>
                  <a:pt x="275" y="86"/>
                </a:cubicBezTo>
                <a:cubicBezTo>
                  <a:pt x="244" y="119"/>
                  <a:pt x="214" y="124"/>
                  <a:pt x="172" y="138"/>
                </a:cubicBezTo>
                <a:cubicBezTo>
                  <a:pt x="142" y="182"/>
                  <a:pt x="135" y="212"/>
                  <a:pt x="112" y="258"/>
                </a:cubicBezTo>
                <a:cubicBezTo>
                  <a:pt x="86" y="367"/>
                  <a:pt x="84" y="482"/>
                  <a:pt x="61" y="593"/>
                </a:cubicBezTo>
                <a:cubicBezTo>
                  <a:pt x="46" y="666"/>
                  <a:pt x="15" y="735"/>
                  <a:pt x="0" y="808"/>
                </a:cubicBezTo>
                <a:cubicBezTo>
                  <a:pt x="3" y="1083"/>
                  <a:pt x="4" y="1359"/>
                  <a:pt x="9" y="1634"/>
                </a:cubicBezTo>
                <a:cubicBezTo>
                  <a:pt x="10" y="1684"/>
                  <a:pt x="0" y="1816"/>
                  <a:pt x="69" y="1840"/>
                </a:cubicBezTo>
                <a:cubicBezTo>
                  <a:pt x="78" y="1851"/>
                  <a:pt x="89" y="1861"/>
                  <a:pt x="95" y="1874"/>
                </a:cubicBezTo>
                <a:cubicBezTo>
                  <a:pt x="105" y="1896"/>
                  <a:pt x="97" y="1924"/>
                  <a:pt x="112" y="1943"/>
                </a:cubicBezTo>
                <a:cubicBezTo>
                  <a:pt x="126" y="1961"/>
                  <a:pt x="168" y="1987"/>
                  <a:pt x="190" y="1995"/>
                </a:cubicBezTo>
                <a:cubicBezTo>
                  <a:pt x="264" y="2105"/>
                  <a:pt x="187" y="2005"/>
                  <a:pt x="508" y="2029"/>
                </a:cubicBezTo>
                <a:cubicBezTo>
                  <a:pt x="583" y="2035"/>
                  <a:pt x="524" y="2047"/>
                  <a:pt x="576" y="2063"/>
                </a:cubicBezTo>
                <a:cubicBezTo>
                  <a:pt x="657" y="2087"/>
                  <a:pt x="761" y="2084"/>
                  <a:pt x="843" y="2089"/>
                </a:cubicBezTo>
                <a:cubicBezTo>
                  <a:pt x="909" y="2112"/>
                  <a:pt x="955" y="2110"/>
                  <a:pt x="1032" y="2115"/>
                </a:cubicBezTo>
                <a:cubicBezTo>
                  <a:pt x="1041" y="2118"/>
                  <a:pt x="1050" y="2120"/>
                  <a:pt x="1058" y="2124"/>
                </a:cubicBezTo>
                <a:cubicBezTo>
                  <a:pt x="1067" y="2129"/>
                  <a:pt x="1074" y="2137"/>
                  <a:pt x="1084" y="2141"/>
                </a:cubicBezTo>
                <a:cubicBezTo>
                  <a:pt x="1226" y="2193"/>
                  <a:pt x="1405" y="2179"/>
                  <a:pt x="1548" y="2184"/>
                </a:cubicBezTo>
                <a:cubicBezTo>
                  <a:pt x="1559" y="2187"/>
                  <a:pt x="1570" y="2191"/>
                  <a:pt x="1582" y="2192"/>
                </a:cubicBezTo>
                <a:cubicBezTo>
                  <a:pt x="1625" y="2196"/>
                  <a:pt x="1668" y="2194"/>
                  <a:pt x="1711" y="2201"/>
                </a:cubicBezTo>
                <a:cubicBezTo>
                  <a:pt x="1730" y="2204"/>
                  <a:pt x="1745" y="2221"/>
                  <a:pt x="1763" y="2227"/>
                </a:cubicBezTo>
                <a:cubicBezTo>
                  <a:pt x="1892" y="2224"/>
                  <a:pt x="2021" y="2223"/>
                  <a:pt x="2150" y="2218"/>
                </a:cubicBezTo>
                <a:cubicBezTo>
                  <a:pt x="2176" y="2217"/>
                  <a:pt x="2202" y="2217"/>
                  <a:pt x="2227" y="2210"/>
                </a:cubicBezTo>
                <a:cubicBezTo>
                  <a:pt x="2235" y="2208"/>
                  <a:pt x="2237" y="2196"/>
                  <a:pt x="2244" y="2192"/>
                </a:cubicBezTo>
                <a:cubicBezTo>
                  <a:pt x="2290" y="2164"/>
                  <a:pt x="2358" y="2158"/>
                  <a:pt x="2408" y="2141"/>
                </a:cubicBezTo>
                <a:cubicBezTo>
                  <a:pt x="2457" y="2125"/>
                  <a:pt x="2500" y="2096"/>
                  <a:pt x="2545" y="2081"/>
                </a:cubicBezTo>
                <a:cubicBezTo>
                  <a:pt x="2576" y="2070"/>
                  <a:pt x="2609" y="2065"/>
                  <a:pt x="2640" y="2055"/>
                </a:cubicBezTo>
                <a:cubicBezTo>
                  <a:pt x="2648" y="2046"/>
                  <a:pt x="2659" y="2039"/>
                  <a:pt x="2665" y="2029"/>
                </a:cubicBezTo>
                <a:cubicBezTo>
                  <a:pt x="2693" y="1979"/>
                  <a:pt x="2656" y="1930"/>
                  <a:pt x="2726" y="1909"/>
                </a:cubicBezTo>
                <a:cubicBezTo>
                  <a:pt x="2736" y="1888"/>
                  <a:pt x="2759" y="1872"/>
                  <a:pt x="2760" y="1849"/>
                </a:cubicBezTo>
                <a:cubicBezTo>
                  <a:pt x="2767" y="1562"/>
                  <a:pt x="2786" y="1533"/>
                  <a:pt x="2648" y="1358"/>
                </a:cubicBezTo>
                <a:cubicBezTo>
                  <a:pt x="2627" y="1331"/>
                  <a:pt x="2617" y="1317"/>
                  <a:pt x="2588" y="1298"/>
                </a:cubicBezTo>
                <a:cubicBezTo>
                  <a:pt x="2564" y="1230"/>
                  <a:pt x="2507" y="1216"/>
                  <a:pt x="2451" y="1178"/>
                </a:cubicBezTo>
                <a:cubicBezTo>
                  <a:pt x="2420" y="1157"/>
                  <a:pt x="2391" y="1127"/>
                  <a:pt x="2365" y="1101"/>
                </a:cubicBezTo>
                <a:cubicBezTo>
                  <a:pt x="2351" y="1087"/>
                  <a:pt x="2258" y="1061"/>
                  <a:pt x="2236" y="1049"/>
                </a:cubicBezTo>
                <a:cubicBezTo>
                  <a:pt x="2218" y="1039"/>
                  <a:pt x="2204" y="1022"/>
                  <a:pt x="2184" y="1015"/>
                </a:cubicBezTo>
                <a:cubicBezTo>
                  <a:pt x="2091" y="983"/>
                  <a:pt x="2010" y="979"/>
                  <a:pt x="1909" y="972"/>
                </a:cubicBezTo>
                <a:cubicBezTo>
                  <a:pt x="1871" y="965"/>
                  <a:pt x="1842" y="957"/>
                  <a:pt x="1806" y="946"/>
                </a:cubicBezTo>
                <a:cubicBezTo>
                  <a:pt x="1762" y="916"/>
                  <a:pt x="1749" y="911"/>
                  <a:pt x="1703" y="894"/>
                </a:cubicBezTo>
                <a:cubicBezTo>
                  <a:pt x="1670" y="861"/>
                  <a:pt x="1652" y="815"/>
                  <a:pt x="1617" y="791"/>
                </a:cubicBezTo>
                <a:cubicBezTo>
                  <a:pt x="1607" y="773"/>
                  <a:pt x="1591" y="758"/>
                  <a:pt x="1582" y="739"/>
                </a:cubicBezTo>
                <a:cubicBezTo>
                  <a:pt x="1556" y="685"/>
                  <a:pt x="1598" y="721"/>
                  <a:pt x="1548" y="688"/>
                </a:cubicBezTo>
                <a:cubicBezTo>
                  <a:pt x="1499" y="613"/>
                  <a:pt x="1564" y="701"/>
                  <a:pt x="1505" y="654"/>
                </a:cubicBezTo>
                <a:cubicBezTo>
                  <a:pt x="1491" y="643"/>
                  <a:pt x="1481" y="626"/>
                  <a:pt x="1470" y="611"/>
                </a:cubicBezTo>
                <a:cubicBezTo>
                  <a:pt x="1434" y="563"/>
                  <a:pt x="1410" y="507"/>
                  <a:pt x="1367" y="464"/>
                </a:cubicBezTo>
                <a:cubicBezTo>
                  <a:pt x="1356" y="429"/>
                  <a:pt x="1330" y="407"/>
                  <a:pt x="1307" y="378"/>
                </a:cubicBezTo>
                <a:cubicBezTo>
                  <a:pt x="1290" y="357"/>
                  <a:pt x="1284" y="334"/>
                  <a:pt x="1273" y="310"/>
                </a:cubicBezTo>
              </a:path>
            </a:pathLst>
          </a:custGeom>
          <a:solidFill>
            <a:srgbClr val="FFFFCC"/>
          </a:solidFill>
          <a:ln w="9525">
            <a:solidFill>
              <a:schemeClr val="tx1"/>
            </a:solidFill>
            <a:prstDash val="dash"/>
            <a:round/>
            <a:headEnd/>
            <a:tailEnd/>
          </a:ln>
        </p:spPr>
        <p:txBody>
          <a:bodyPr/>
          <a:lstStyle/>
          <a:p>
            <a:endParaRPr lang="en-US"/>
          </a:p>
        </p:txBody>
      </p:sp>
      <p:sp>
        <p:nvSpPr>
          <p:cNvPr id="12291" name="Rectangle 3"/>
          <p:cNvSpPr>
            <a:spLocks noChangeArrowheads="1"/>
          </p:cNvSpPr>
          <p:nvPr/>
        </p:nvSpPr>
        <p:spPr bwMode="auto">
          <a:xfrm>
            <a:off x="1066800" y="0"/>
            <a:ext cx="6629400" cy="1143000"/>
          </a:xfrm>
          <a:prstGeom prst="rect">
            <a:avLst/>
          </a:prstGeom>
          <a:noFill/>
          <a:ln w="9525">
            <a:noFill/>
            <a:miter lim="800000"/>
            <a:headEnd/>
            <a:tailEnd/>
          </a:ln>
        </p:spPr>
        <p:txBody>
          <a:bodyPr anchor="ctr"/>
          <a:lstStyle/>
          <a:p>
            <a:pPr algn="ctr"/>
            <a:r>
              <a:rPr lang="en-US" sz="3600" dirty="0"/>
              <a:t>DPSIR Approach</a:t>
            </a:r>
          </a:p>
        </p:txBody>
      </p:sp>
      <p:sp>
        <p:nvSpPr>
          <p:cNvPr id="12292" name="Freeform 4"/>
          <p:cNvSpPr>
            <a:spLocks/>
          </p:cNvSpPr>
          <p:nvPr/>
        </p:nvSpPr>
        <p:spPr bwMode="auto">
          <a:xfrm>
            <a:off x="3011488" y="2579688"/>
            <a:ext cx="3784600" cy="1090612"/>
          </a:xfrm>
          <a:custGeom>
            <a:avLst/>
            <a:gdLst>
              <a:gd name="T0" fmla="*/ 2147483647 w 2042"/>
              <a:gd name="T1" fmla="*/ 2147483647 h 640"/>
              <a:gd name="T2" fmla="*/ 2147483647 w 2042"/>
              <a:gd name="T3" fmla="*/ 2147483647 h 640"/>
              <a:gd name="T4" fmla="*/ 2147483647 w 2042"/>
              <a:gd name="T5" fmla="*/ 2147483647 h 640"/>
              <a:gd name="T6" fmla="*/ 2147483647 w 2042"/>
              <a:gd name="T7" fmla="*/ 2147483647 h 640"/>
              <a:gd name="T8" fmla="*/ 2147483647 w 2042"/>
              <a:gd name="T9" fmla="*/ 2147483647 h 640"/>
              <a:gd name="T10" fmla="*/ 2147483647 w 2042"/>
              <a:gd name="T11" fmla="*/ 2147483647 h 640"/>
              <a:gd name="T12" fmla="*/ 2147483647 w 2042"/>
              <a:gd name="T13" fmla="*/ 2147483647 h 640"/>
              <a:gd name="T14" fmla="*/ 0 w 2042"/>
              <a:gd name="T15" fmla="*/ 2147483647 h 640"/>
              <a:gd name="T16" fmla="*/ 0 60000 65536"/>
              <a:gd name="T17" fmla="*/ 0 60000 65536"/>
              <a:gd name="T18" fmla="*/ 0 60000 65536"/>
              <a:gd name="T19" fmla="*/ 0 60000 65536"/>
              <a:gd name="T20" fmla="*/ 0 60000 65536"/>
              <a:gd name="T21" fmla="*/ 0 60000 65536"/>
              <a:gd name="T22" fmla="*/ 0 60000 65536"/>
              <a:gd name="T23" fmla="*/ 0 60000 65536"/>
              <a:gd name="T24" fmla="*/ 0 w 2042"/>
              <a:gd name="T25" fmla="*/ 0 h 640"/>
              <a:gd name="T26" fmla="*/ 2042 w 2042"/>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2" h="640">
                <a:moveTo>
                  <a:pt x="2042" y="640"/>
                </a:moveTo>
                <a:cubicBezTo>
                  <a:pt x="1933" y="527"/>
                  <a:pt x="1824" y="414"/>
                  <a:pt x="1745" y="344"/>
                </a:cubicBezTo>
                <a:cubicBezTo>
                  <a:pt x="1666" y="274"/>
                  <a:pt x="1652" y="263"/>
                  <a:pt x="1571" y="221"/>
                </a:cubicBezTo>
                <a:cubicBezTo>
                  <a:pt x="1490" y="179"/>
                  <a:pt x="1374" y="124"/>
                  <a:pt x="1256" y="91"/>
                </a:cubicBezTo>
                <a:cubicBezTo>
                  <a:pt x="1138" y="58"/>
                  <a:pt x="996" y="36"/>
                  <a:pt x="864" y="21"/>
                </a:cubicBezTo>
                <a:cubicBezTo>
                  <a:pt x="732" y="6"/>
                  <a:pt x="581" y="6"/>
                  <a:pt x="462" y="3"/>
                </a:cubicBezTo>
                <a:cubicBezTo>
                  <a:pt x="343" y="0"/>
                  <a:pt x="225" y="2"/>
                  <a:pt x="148" y="3"/>
                </a:cubicBezTo>
                <a:cubicBezTo>
                  <a:pt x="71" y="4"/>
                  <a:pt x="35" y="8"/>
                  <a:pt x="0" y="12"/>
                </a:cubicBezTo>
              </a:path>
            </a:pathLst>
          </a:custGeom>
          <a:noFill/>
          <a:ln w="9525">
            <a:solidFill>
              <a:schemeClr val="tx1"/>
            </a:solidFill>
            <a:round/>
            <a:headEnd/>
            <a:tailEnd type="triangle" w="med" len="med"/>
          </a:ln>
        </p:spPr>
        <p:txBody>
          <a:bodyPr/>
          <a:lstStyle/>
          <a:p>
            <a:endParaRPr lang="en-US"/>
          </a:p>
        </p:txBody>
      </p:sp>
      <p:sp>
        <p:nvSpPr>
          <p:cNvPr id="12293" name="Oval 5"/>
          <p:cNvSpPr>
            <a:spLocks noChangeArrowheads="1"/>
          </p:cNvSpPr>
          <p:nvPr/>
        </p:nvSpPr>
        <p:spPr bwMode="auto">
          <a:xfrm>
            <a:off x="3862388" y="1944688"/>
            <a:ext cx="2170112" cy="1439862"/>
          </a:xfrm>
          <a:prstGeom prst="ellipse">
            <a:avLst/>
          </a:prstGeom>
          <a:solidFill>
            <a:srgbClr val="FF9900"/>
          </a:solidFill>
          <a:ln w="9525">
            <a:solidFill>
              <a:schemeClr val="tx1"/>
            </a:solidFill>
            <a:round/>
            <a:headEnd/>
            <a:tailEnd/>
          </a:ln>
        </p:spPr>
        <p:txBody>
          <a:bodyPr wrap="none" anchor="ctr"/>
          <a:lstStyle/>
          <a:p>
            <a:endParaRPr lang="en-US"/>
          </a:p>
        </p:txBody>
      </p:sp>
      <p:sp>
        <p:nvSpPr>
          <p:cNvPr id="12294" name="Oval 6"/>
          <p:cNvSpPr>
            <a:spLocks noChangeArrowheads="1"/>
          </p:cNvSpPr>
          <p:nvPr/>
        </p:nvSpPr>
        <p:spPr bwMode="auto">
          <a:xfrm>
            <a:off x="3841750" y="4194175"/>
            <a:ext cx="2170113" cy="1438275"/>
          </a:xfrm>
          <a:prstGeom prst="ellipse">
            <a:avLst/>
          </a:prstGeom>
          <a:solidFill>
            <a:srgbClr val="FFFF00"/>
          </a:solidFill>
          <a:ln w="9525">
            <a:solidFill>
              <a:schemeClr val="tx1"/>
            </a:solidFill>
            <a:round/>
            <a:headEnd/>
            <a:tailEnd/>
          </a:ln>
        </p:spPr>
        <p:txBody>
          <a:bodyPr wrap="none" anchor="ctr"/>
          <a:lstStyle/>
          <a:p>
            <a:endParaRPr lang="en-US"/>
          </a:p>
        </p:txBody>
      </p:sp>
      <p:sp>
        <p:nvSpPr>
          <p:cNvPr id="12295" name="Text Box 7"/>
          <p:cNvSpPr txBox="1">
            <a:spLocks noChangeArrowheads="1"/>
          </p:cNvSpPr>
          <p:nvPr/>
        </p:nvSpPr>
        <p:spPr bwMode="auto">
          <a:xfrm>
            <a:off x="3962400" y="2209800"/>
            <a:ext cx="2090738" cy="336550"/>
          </a:xfrm>
          <a:prstGeom prst="rect">
            <a:avLst/>
          </a:prstGeom>
          <a:noFill/>
          <a:ln w="9525">
            <a:noFill/>
            <a:miter lim="800000"/>
            <a:headEnd/>
            <a:tailEnd/>
          </a:ln>
        </p:spPr>
        <p:txBody>
          <a:bodyPr>
            <a:spAutoFit/>
          </a:bodyPr>
          <a:lstStyle/>
          <a:p>
            <a:pPr algn="ctr">
              <a:spcBef>
                <a:spcPct val="50000"/>
              </a:spcBef>
            </a:pPr>
            <a:r>
              <a:rPr lang="en-US" sz="1600" b="1"/>
              <a:t>Societal Actions</a:t>
            </a:r>
          </a:p>
        </p:txBody>
      </p:sp>
      <p:sp>
        <p:nvSpPr>
          <p:cNvPr id="12296" name="Oval 8"/>
          <p:cNvSpPr>
            <a:spLocks noChangeArrowheads="1"/>
          </p:cNvSpPr>
          <p:nvPr/>
        </p:nvSpPr>
        <p:spPr bwMode="auto">
          <a:xfrm>
            <a:off x="1397000" y="2286000"/>
            <a:ext cx="1709738" cy="1160463"/>
          </a:xfrm>
          <a:prstGeom prst="ellipse">
            <a:avLst/>
          </a:prstGeom>
          <a:solidFill>
            <a:srgbClr val="FFFF00"/>
          </a:solidFill>
          <a:ln w="9525">
            <a:solidFill>
              <a:schemeClr val="tx1"/>
            </a:solidFill>
            <a:round/>
            <a:headEnd/>
            <a:tailEnd/>
          </a:ln>
        </p:spPr>
        <p:txBody>
          <a:bodyPr wrap="none" anchor="ctr"/>
          <a:lstStyle/>
          <a:p>
            <a:endParaRPr lang="en-US"/>
          </a:p>
        </p:txBody>
      </p:sp>
      <p:sp>
        <p:nvSpPr>
          <p:cNvPr id="12297" name="Text Box 9"/>
          <p:cNvSpPr txBox="1">
            <a:spLocks noChangeArrowheads="1"/>
          </p:cNvSpPr>
          <p:nvPr/>
        </p:nvSpPr>
        <p:spPr bwMode="auto">
          <a:xfrm>
            <a:off x="1416050" y="2514600"/>
            <a:ext cx="1708150" cy="336550"/>
          </a:xfrm>
          <a:prstGeom prst="rect">
            <a:avLst/>
          </a:prstGeom>
          <a:noFill/>
          <a:ln w="9525">
            <a:noFill/>
            <a:miter lim="800000"/>
            <a:headEnd/>
            <a:tailEnd/>
          </a:ln>
        </p:spPr>
        <p:txBody>
          <a:bodyPr>
            <a:spAutoFit/>
          </a:bodyPr>
          <a:lstStyle/>
          <a:p>
            <a:pPr algn="ctr">
              <a:spcBef>
                <a:spcPct val="50000"/>
              </a:spcBef>
            </a:pPr>
            <a:r>
              <a:rPr lang="en-US" sz="1600" b="1"/>
              <a:t>Driving Forces</a:t>
            </a:r>
          </a:p>
        </p:txBody>
      </p:sp>
      <p:sp>
        <p:nvSpPr>
          <p:cNvPr id="12298" name="Oval 10"/>
          <p:cNvSpPr>
            <a:spLocks noChangeArrowheads="1"/>
          </p:cNvSpPr>
          <p:nvPr/>
        </p:nvSpPr>
        <p:spPr bwMode="auto">
          <a:xfrm>
            <a:off x="2030413" y="3719513"/>
            <a:ext cx="1709737" cy="11620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2299" name="Text Box 11"/>
          <p:cNvSpPr txBox="1">
            <a:spLocks noChangeArrowheads="1"/>
          </p:cNvSpPr>
          <p:nvPr/>
        </p:nvSpPr>
        <p:spPr bwMode="auto">
          <a:xfrm>
            <a:off x="2057400" y="3886200"/>
            <a:ext cx="1671638" cy="336550"/>
          </a:xfrm>
          <a:prstGeom prst="rect">
            <a:avLst/>
          </a:prstGeom>
          <a:noFill/>
          <a:ln w="9525">
            <a:noFill/>
            <a:miter lim="800000"/>
            <a:headEnd/>
            <a:tailEnd/>
          </a:ln>
        </p:spPr>
        <p:txBody>
          <a:bodyPr>
            <a:spAutoFit/>
          </a:bodyPr>
          <a:lstStyle/>
          <a:p>
            <a:pPr algn="ctr">
              <a:spcBef>
                <a:spcPct val="50000"/>
              </a:spcBef>
            </a:pPr>
            <a:r>
              <a:rPr lang="en-US" sz="1600" b="1"/>
              <a:t>Pressures</a:t>
            </a:r>
          </a:p>
        </p:txBody>
      </p:sp>
      <p:sp>
        <p:nvSpPr>
          <p:cNvPr id="12300" name="Text Box 12"/>
          <p:cNvSpPr txBox="1">
            <a:spLocks noChangeArrowheads="1"/>
          </p:cNvSpPr>
          <p:nvPr/>
        </p:nvSpPr>
        <p:spPr bwMode="auto">
          <a:xfrm>
            <a:off x="4038600" y="4419600"/>
            <a:ext cx="1671638" cy="366713"/>
          </a:xfrm>
          <a:prstGeom prst="rect">
            <a:avLst/>
          </a:prstGeom>
          <a:noFill/>
          <a:ln w="9525">
            <a:noFill/>
            <a:miter lim="800000"/>
            <a:headEnd/>
            <a:tailEnd/>
          </a:ln>
        </p:spPr>
        <p:txBody>
          <a:bodyPr>
            <a:spAutoFit/>
          </a:bodyPr>
          <a:lstStyle/>
          <a:p>
            <a:pPr algn="ctr">
              <a:spcBef>
                <a:spcPct val="50000"/>
              </a:spcBef>
            </a:pPr>
            <a:r>
              <a:rPr lang="en-US" b="1"/>
              <a:t>State</a:t>
            </a:r>
          </a:p>
        </p:txBody>
      </p:sp>
      <p:sp>
        <p:nvSpPr>
          <p:cNvPr id="12301" name="Line 13"/>
          <p:cNvSpPr>
            <a:spLocks noChangeShapeType="1"/>
          </p:cNvSpPr>
          <p:nvPr/>
        </p:nvSpPr>
        <p:spPr bwMode="auto">
          <a:xfrm flipH="1">
            <a:off x="3422650" y="3213100"/>
            <a:ext cx="782638" cy="590550"/>
          </a:xfrm>
          <a:prstGeom prst="line">
            <a:avLst/>
          </a:prstGeom>
          <a:noFill/>
          <a:ln w="28575">
            <a:solidFill>
              <a:schemeClr val="tx1"/>
            </a:solidFill>
            <a:round/>
            <a:headEnd/>
            <a:tailEnd type="arrow" w="med" len="med"/>
          </a:ln>
        </p:spPr>
        <p:txBody>
          <a:bodyPr/>
          <a:lstStyle/>
          <a:p>
            <a:endParaRPr lang="en-US"/>
          </a:p>
        </p:txBody>
      </p:sp>
      <p:sp>
        <p:nvSpPr>
          <p:cNvPr id="12302" name="Line 14"/>
          <p:cNvSpPr>
            <a:spLocks noChangeShapeType="1"/>
          </p:cNvSpPr>
          <p:nvPr/>
        </p:nvSpPr>
        <p:spPr bwMode="auto">
          <a:xfrm>
            <a:off x="4905375" y="3436938"/>
            <a:ext cx="17463" cy="706437"/>
          </a:xfrm>
          <a:prstGeom prst="line">
            <a:avLst/>
          </a:prstGeom>
          <a:noFill/>
          <a:ln w="28575">
            <a:solidFill>
              <a:schemeClr val="tx1"/>
            </a:solidFill>
            <a:round/>
            <a:headEnd/>
            <a:tailEnd type="arrow" w="med" len="med"/>
          </a:ln>
        </p:spPr>
        <p:txBody>
          <a:bodyPr/>
          <a:lstStyle/>
          <a:p>
            <a:endParaRPr lang="en-US"/>
          </a:p>
        </p:txBody>
      </p:sp>
      <p:sp>
        <p:nvSpPr>
          <p:cNvPr id="12303" name="Line 15"/>
          <p:cNvSpPr>
            <a:spLocks noChangeShapeType="1"/>
          </p:cNvSpPr>
          <p:nvPr/>
        </p:nvSpPr>
        <p:spPr bwMode="auto">
          <a:xfrm>
            <a:off x="2114550" y="3505200"/>
            <a:ext cx="158750" cy="277813"/>
          </a:xfrm>
          <a:prstGeom prst="line">
            <a:avLst/>
          </a:prstGeom>
          <a:noFill/>
          <a:ln w="9525">
            <a:solidFill>
              <a:schemeClr val="tx1"/>
            </a:solidFill>
            <a:round/>
            <a:headEnd/>
            <a:tailEnd type="arrow" w="med" len="med"/>
          </a:ln>
        </p:spPr>
        <p:txBody>
          <a:bodyPr/>
          <a:lstStyle/>
          <a:p>
            <a:endParaRPr lang="en-US"/>
          </a:p>
        </p:txBody>
      </p:sp>
      <p:sp>
        <p:nvSpPr>
          <p:cNvPr id="12304" name="Line 16"/>
          <p:cNvSpPr>
            <a:spLocks noChangeShapeType="1"/>
          </p:cNvSpPr>
          <p:nvPr/>
        </p:nvSpPr>
        <p:spPr bwMode="auto">
          <a:xfrm>
            <a:off x="3187700" y="4883150"/>
            <a:ext cx="587375" cy="277813"/>
          </a:xfrm>
          <a:prstGeom prst="line">
            <a:avLst/>
          </a:prstGeom>
          <a:noFill/>
          <a:ln w="9525">
            <a:solidFill>
              <a:schemeClr val="tx1"/>
            </a:solidFill>
            <a:round/>
            <a:headEnd/>
            <a:tailEnd type="arrow" w="med" len="med"/>
          </a:ln>
        </p:spPr>
        <p:txBody>
          <a:bodyPr/>
          <a:lstStyle/>
          <a:p>
            <a:endParaRPr lang="en-US"/>
          </a:p>
        </p:txBody>
      </p:sp>
      <p:sp>
        <p:nvSpPr>
          <p:cNvPr id="12305" name="Text Box 17"/>
          <p:cNvSpPr txBox="1">
            <a:spLocks noChangeArrowheads="1"/>
          </p:cNvSpPr>
          <p:nvPr/>
        </p:nvSpPr>
        <p:spPr bwMode="auto">
          <a:xfrm>
            <a:off x="1524000" y="2819400"/>
            <a:ext cx="1527175" cy="457200"/>
          </a:xfrm>
          <a:prstGeom prst="rect">
            <a:avLst/>
          </a:prstGeom>
          <a:noFill/>
          <a:ln w="9525">
            <a:noFill/>
            <a:miter lim="800000"/>
            <a:headEnd/>
            <a:tailEnd/>
          </a:ln>
        </p:spPr>
        <p:txBody>
          <a:bodyPr>
            <a:spAutoFit/>
          </a:bodyPr>
          <a:lstStyle/>
          <a:p>
            <a:pPr algn="ctr">
              <a:spcBef>
                <a:spcPct val="50000"/>
              </a:spcBef>
            </a:pPr>
            <a:r>
              <a:rPr lang="en-US" sz="1200"/>
              <a:t>Broad Societal Processes</a:t>
            </a:r>
          </a:p>
        </p:txBody>
      </p:sp>
      <p:sp>
        <p:nvSpPr>
          <p:cNvPr id="12306" name="Text Box 18"/>
          <p:cNvSpPr txBox="1">
            <a:spLocks noChangeArrowheads="1"/>
          </p:cNvSpPr>
          <p:nvPr/>
        </p:nvSpPr>
        <p:spPr bwMode="auto">
          <a:xfrm>
            <a:off x="2209800" y="4191000"/>
            <a:ext cx="1333500" cy="457200"/>
          </a:xfrm>
          <a:prstGeom prst="rect">
            <a:avLst/>
          </a:prstGeom>
          <a:noFill/>
          <a:ln w="9525">
            <a:noFill/>
            <a:miter lim="800000"/>
            <a:headEnd/>
            <a:tailEnd/>
          </a:ln>
        </p:spPr>
        <p:txBody>
          <a:bodyPr>
            <a:spAutoFit/>
          </a:bodyPr>
          <a:lstStyle/>
          <a:p>
            <a:pPr algn="ctr">
              <a:spcBef>
                <a:spcPct val="50000"/>
              </a:spcBef>
            </a:pPr>
            <a:r>
              <a:rPr lang="en-US" sz="1200"/>
              <a:t>From societal activities</a:t>
            </a:r>
          </a:p>
        </p:txBody>
      </p:sp>
      <p:sp>
        <p:nvSpPr>
          <p:cNvPr id="12307" name="Text Box 19"/>
          <p:cNvSpPr txBox="1">
            <a:spLocks noChangeArrowheads="1"/>
          </p:cNvSpPr>
          <p:nvPr/>
        </p:nvSpPr>
        <p:spPr bwMode="auto">
          <a:xfrm>
            <a:off x="4025900" y="4800600"/>
            <a:ext cx="1841500" cy="457200"/>
          </a:xfrm>
          <a:prstGeom prst="rect">
            <a:avLst/>
          </a:prstGeom>
          <a:noFill/>
          <a:ln w="9525">
            <a:noFill/>
            <a:miter lim="800000"/>
            <a:headEnd/>
            <a:tailEnd/>
          </a:ln>
        </p:spPr>
        <p:txBody>
          <a:bodyPr>
            <a:spAutoFit/>
          </a:bodyPr>
          <a:lstStyle/>
          <a:p>
            <a:pPr algn="ctr">
              <a:spcBef>
                <a:spcPct val="50000"/>
              </a:spcBef>
            </a:pPr>
            <a:r>
              <a:rPr lang="en-US" sz="1200"/>
              <a:t>Water, Land, air, biodiversity, or  climate</a:t>
            </a:r>
          </a:p>
        </p:txBody>
      </p:sp>
      <p:sp>
        <p:nvSpPr>
          <p:cNvPr id="12308" name="Text Box 20"/>
          <p:cNvSpPr txBox="1">
            <a:spLocks noChangeArrowheads="1"/>
          </p:cNvSpPr>
          <p:nvPr/>
        </p:nvSpPr>
        <p:spPr bwMode="auto">
          <a:xfrm>
            <a:off x="3925888" y="2551113"/>
            <a:ext cx="1082675" cy="501650"/>
          </a:xfrm>
          <a:prstGeom prst="rect">
            <a:avLst/>
          </a:prstGeom>
          <a:noFill/>
          <a:ln w="9525">
            <a:noFill/>
            <a:miter lim="800000"/>
            <a:headEnd/>
            <a:tailEnd/>
          </a:ln>
        </p:spPr>
        <p:txBody>
          <a:bodyPr>
            <a:spAutoFit/>
          </a:bodyPr>
          <a:lstStyle/>
          <a:p>
            <a:pPr algn="ctr">
              <a:spcBef>
                <a:spcPct val="50000"/>
              </a:spcBef>
            </a:pPr>
            <a:r>
              <a:rPr lang="en-US" sz="900"/>
              <a:t>To restore and enhance the environment</a:t>
            </a:r>
          </a:p>
        </p:txBody>
      </p:sp>
      <p:sp>
        <p:nvSpPr>
          <p:cNvPr id="12309" name="Oval 21"/>
          <p:cNvSpPr>
            <a:spLocks noChangeArrowheads="1"/>
          </p:cNvSpPr>
          <p:nvPr/>
        </p:nvSpPr>
        <p:spPr bwMode="auto">
          <a:xfrm>
            <a:off x="6064250" y="3719513"/>
            <a:ext cx="1708150" cy="1162050"/>
          </a:xfrm>
          <a:prstGeom prst="ellipse">
            <a:avLst/>
          </a:prstGeom>
          <a:solidFill>
            <a:srgbClr val="FFCC00"/>
          </a:solidFill>
          <a:ln w="9525">
            <a:solidFill>
              <a:schemeClr val="tx1"/>
            </a:solidFill>
            <a:round/>
            <a:headEnd/>
            <a:tailEnd/>
          </a:ln>
        </p:spPr>
        <p:txBody>
          <a:bodyPr wrap="none" anchor="ctr"/>
          <a:lstStyle/>
          <a:p>
            <a:endParaRPr lang="en-US"/>
          </a:p>
        </p:txBody>
      </p:sp>
      <p:sp>
        <p:nvSpPr>
          <p:cNvPr id="12310" name="Text Box 22"/>
          <p:cNvSpPr txBox="1">
            <a:spLocks noChangeArrowheads="1"/>
          </p:cNvSpPr>
          <p:nvPr/>
        </p:nvSpPr>
        <p:spPr bwMode="auto">
          <a:xfrm>
            <a:off x="6113463" y="3810000"/>
            <a:ext cx="1671637" cy="334963"/>
          </a:xfrm>
          <a:prstGeom prst="rect">
            <a:avLst/>
          </a:prstGeom>
          <a:noFill/>
          <a:ln w="9525">
            <a:noFill/>
            <a:miter lim="800000"/>
            <a:headEnd/>
            <a:tailEnd/>
          </a:ln>
        </p:spPr>
        <p:txBody>
          <a:bodyPr>
            <a:spAutoFit/>
          </a:bodyPr>
          <a:lstStyle/>
          <a:p>
            <a:pPr algn="ctr">
              <a:spcBef>
                <a:spcPct val="50000"/>
              </a:spcBef>
            </a:pPr>
            <a:r>
              <a:rPr lang="en-US" sz="1600" b="1"/>
              <a:t>Impacts</a:t>
            </a:r>
          </a:p>
        </p:txBody>
      </p:sp>
      <p:sp>
        <p:nvSpPr>
          <p:cNvPr id="12311" name="Text Box 23"/>
          <p:cNvSpPr txBox="1">
            <a:spLocks noChangeArrowheads="1"/>
          </p:cNvSpPr>
          <p:nvPr/>
        </p:nvSpPr>
        <p:spPr bwMode="auto">
          <a:xfrm>
            <a:off x="6254750" y="4103688"/>
            <a:ext cx="1381125" cy="542925"/>
          </a:xfrm>
          <a:prstGeom prst="rect">
            <a:avLst/>
          </a:prstGeom>
          <a:noFill/>
          <a:ln w="9525">
            <a:noFill/>
            <a:miter lim="800000"/>
            <a:headEnd/>
            <a:tailEnd/>
          </a:ln>
        </p:spPr>
        <p:txBody>
          <a:bodyPr>
            <a:spAutoFit/>
          </a:bodyPr>
          <a:lstStyle/>
          <a:p>
            <a:pPr algn="ctr">
              <a:spcBef>
                <a:spcPct val="50000"/>
              </a:spcBef>
            </a:pPr>
            <a:r>
              <a:rPr lang="en-US" sz="1000"/>
              <a:t>Human Wellbeing</a:t>
            </a:r>
          </a:p>
          <a:p>
            <a:pPr algn="ctr">
              <a:spcBef>
                <a:spcPct val="95000"/>
              </a:spcBef>
            </a:pPr>
            <a:r>
              <a:rPr lang="en-US" sz="1000"/>
              <a:t>Ecosystem Services</a:t>
            </a:r>
          </a:p>
        </p:txBody>
      </p:sp>
      <p:sp>
        <p:nvSpPr>
          <p:cNvPr id="12312" name="Line 24"/>
          <p:cNvSpPr>
            <a:spLocks noChangeShapeType="1"/>
          </p:cNvSpPr>
          <p:nvPr/>
        </p:nvSpPr>
        <p:spPr bwMode="auto">
          <a:xfrm rot="10800000" flipH="1" flipV="1">
            <a:off x="5705475" y="3200400"/>
            <a:ext cx="782638" cy="588963"/>
          </a:xfrm>
          <a:prstGeom prst="line">
            <a:avLst/>
          </a:prstGeom>
          <a:noFill/>
          <a:ln w="28575">
            <a:solidFill>
              <a:schemeClr val="tx1"/>
            </a:solidFill>
            <a:round/>
            <a:headEnd/>
            <a:tailEnd type="arrow" w="med" len="med"/>
          </a:ln>
        </p:spPr>
        <p:txBody>
          <a:bodyPr/>
          <a:lstStyle/>
          <a:p>
            <a:endParaRPr lang="en-US"/>
          </a:p>
        </p:txBody>
      </p:sp>
      <p:sp>
        <p:nvSpPr>
          <p:cNvPr id="12313" name="Line 25"/>
          <p:cNvSpPr>
            <a:spLocks noChangeShapeType="1"/>
          </p:cNvSpPr>
          <p:nvPr/>
        </p:nvSpPr>
        <p:spPr bwMode="auto">
          <a:xfrm flipV="1">
            <a:off x="6048375" y="4914900"/>
            <a:ext cx="647700" cy="280988"/>
          </a:xfrm>
          <a:prstGeom prst="line">
            <a:avLst/>
          </a:prstGeom>
          <a:noFill/>
          <a:ln w="9525">
            <a:solidFill>
              <a:schemeClr val="tx1"/>
            </a:solidFill>
            <a:round/>
            <a:headEnd/>
            <a:tailEnd type="arrow" w="med" len="med"/>
          </a:ln>
        </p:spPr>
        <p:txBody>
          <a:bodyPr/>
          <a:lstStyle/>
          <a:p>
            <a:endParaRPr lang="en-US"/>
          </a:p>
        </p:txBody>
      </p:sp>
      <p:sp>
        <p:nvSpPr>
          <p:cNvPr id="12314" name="Text Box 26"/>
          <p:cNvSpPr txBox="1">
            <a:spLocks noChangeArrowheads="1"/>
          </p:cNvSpPr>
          <p:nvPr/>
        </p:nvSpPr>
        <p:spPr bwMode="auto">
          <a:xfrm>
            <a:off x="1011238" y="5900738"/>
            <a:ext cx="3103562" cy="517525"/>
          </a:xfrm>
          <a:prstGeom prst="rect">
            <a:avLst/>
          </a:prstGeom>
          <a:noFill/>
          <a:ln w="9525">
            <a:noFill/>
            <a:miter lim="800000"/>
            <a:headEnd/>
            <a:tailEnd/>
          </a:ln>
        </p:spPr>
        <p:txBody>
          <a:bodyPr>
            <a:spAutoFit/>
          </a:bodyPr>
          <a:lstStyle/>
          <a:p>
            <a:pPr>
              <a:spcBef>
                <a:spcPct val="50000"/>
              </a:spcBef>
            </a:pPr>
            <a:r>
              <a:rPr lang="en-US" sz="1400" b="1">
                <a:solidFill>
                  <a:srgbClr val="FF3300"/>
                </a:solidFill>
              </a:rPr>
              <a:t>STEP 1. What is happening to the environment and why?</a:t>
            </a:r>
          </a:p>
        </p:txBody>
      </p:sp>
      <p:sp>
        <p:nvSpPr>
          <p:cNvPr id="12315" name="Rectangle 27"/>
          <p:cNvSpPr>
            <a:spLocks noChangeArrowheads="1"/>
          </p:cNvSpPr>
          <p:nvPr/>
        </p:nvSpPr>
        <p:spPr bwMode="auto">
          <a:xfrm>
            <a:off x="685800" y="1600200"/>
            <a:ext cx="7737475" cy="4872038"/>
          </a:xfrm>
          <a:prstGeom prst="rect">
            <a:avLst/>
          </a:prstGeom>
          <a:noFill/>
          <a:ln w="9525">
            <a:solidFill>
              <a:schemeClr val="tx1"/>
            </a:solidFill>
            <a:miter lim="800000"/>
            <a:headEnd/>
            <a:tailEnd/>
          </a:ln>
        </p:spPr>
        <p:txBody>
          <a:bodyPr wrap="none" anchor="ctr"/>
          <a:lstStyle/>
          <a:p>
            <a:endParaRPr lang="en-US"/>
          </a:p>
        </p:txBody>
      </p:sp>
      <p:sp>
        <p:nvSpPr>
          <p:cNvPr id="12316" name="Text Box 28"/>
          <p:cNvSpPr txBox="1">
            <a:spLocks noChangeArrowheads="1"/>
          </p:cNvSpPr>
          <p:nvPr/>
        </p:nvSpPr>
        <p:spPr bwMode="auto">
          <a:xfrm>
            <a:off x="6618288" y="5045075"/>
            <a:ext cx="1916112" cy="942975"/>
          </a:xfrm>
          <a:prstGeom prst="rect">
            <a:avLst/>
          </a:prstGeom>
          <a:noFill/>
          <a:ln w="9525">
            <a:noFill/>
            <a:miter lim="800000"/>
            <a:headEnd/>
            <a:tailEnd/>
          </a:ln>
        </p:spPr>
        <p:txBody>
          <a:bodyPr>
            <a:spAutoFit/>
          </a:bodyPr>
          <a:lstStyle/>
          <a:p>
            <a:pPr>
              <a:spcBef>
                <a:spcPct val="50000"/>
              </a:spcBef>
            </a:pPr>
            <a:r>
              <a:rPr lang="en-US" sz="1400" b="1">
                <a:solidFill>
                  <a:srgbClr val="FF3300"/>
                </a:solidFill>
              </a:rPr>
              <a:t>STEP 2. What are the consequences for the environment and humanity?</a:t>
            </a:r>
          </a:p>
        </p:txBody>
      </p:sp>
      <p:sp>
        <p:nvSpPr>
          <p:cNvPr id="12317" name="Text Box 29"/>
          <p:cNvSpPr txBox="1">
            <a:spLocks noChangeArrowheads="1"/>
          </p:cNvSpPr>
          <p:nvPr/>
        </p:nvSpPr>
        <p:spPr bwMode="auto">
          <a:xfrm>
            <a:off x="5867400" y="1776413"/>
            <a:ext cx="2563813" cy="517525"/>
          </a:xfrm>
          <a:prstGeom prst="rect">
            <a:avLst/>
          </a:prstGeom>
          <a:noFill/>
          <a:ln w="9525">
            <a:noFill/>
            <a:miter lim="800000"/>
            <a:headEnd/>
            <a:tailEnd/>
          </a:ln>
        </p:spPr>
        <p:txBody>
          <a:bodyPr>
            <a:spAutoFit/>
          </a:bodyPr>
          <a:lstStyle/>
          <a:p>
            <a:pPr>
              <a:spcBef>
                <a:spcPct val="50000"/>
              </a:spcBef>
            </a:pPr>
            <a:r>
              <a:rPr lang="en-US" sz="1400" b="1">
                <a:solidFill>
                  <a:srgbClr val="FF3300"/>
                </a:solidFill>
              </a:rPr>
              <a:t>STEP 3. What is being done and how is it effective?</a:t>
            </a:r>
          </a:p>
        </p:txBody>
      </p:sp>
      <p:sp>
        <p:nvSpPr>
          <p:cNvPr id="12318" name="Text Box 30"/>
          <p:cNvSpPr txBox="1">
            <a:spLocks noChangeArrowheads="1"/>
          </p:cNvSpPr>
          <p:nvPr/>
        </p:nvSpPr>
        <p:spPr bwMode="auto">
          <a:xfrm>
            <a:off x="4935538" y="2538413"/>
            <a:ext cx="1100137" cy="365125"/>
          </a:xfrm>
          <a:prstGeom prst="rect">
            <a:avLst/>
          </a:prstGeom>
          <a:noFill/>
          <a:ln w="9525">
            <a:noFill/>
            <a:miter lim="800000"/>
            <a:headEnd/>
            <a:tailEnd/>
          </a:ln>
        </p:spPr>
        <p:txBody>
          <a:bodyPr>
            <a:spAutoFit/>
          </a:bodyPr>
          <a:lstStyle/>
          <a:p>
            <a:pPr algn="ctr">
              <a:spcBef>
                <a:spcPct val="50000"/>
              </a:spcBef>
            </a:pPr>
            <a:r>
              <a:rPr lang="en-US" sz="900"/>
              <a:t>To help society adapt to impacts</a:t>
            </a:r>
          </a:p>
        </p:txBody>
      </p:sp>
      <p:sp>
        <p:nvSpPr>
          <p:cNvPr id="12319" name="Line 31"/>
          <p:cNvSpPr>
            <a:spLocks noChangeShapeType="1"/>
          </p:cNvSpPr>
          <p:nvPr/>
        </p:nvSpPr>
        <p:spPr bwMode="auto">
          <a:xfrm>
            <a:off x="4951413" y="2536825"/>
            <a:ext cx="93662" cy="708025"/>
          </a:xfrm>
          <a:prstGeom prst="line">
            <a:avLst/>
          </a:prstGeom>
          <a:noFill/>
          <a:ln w="9525">
            <a:solidFill>
              <a:schemeClr val="tx1"/>
            </a:solidFill>
            <a:prstDash val="dash"/>
            <a:round/>
            <a:headEnd/>
            <a:tailEnd/>
          </a:ln>
        </p:spPr>
        <p:txBody>
          <a:bodyPr/>
          <a:lstStyle/>
          <a:p>
            <a:endParaRPr lang="en-US"/>
          </a:p>
        </p:txBody>
      </p:sp>
      <p:sp>
        <p:nvSpPr>
          <p:cNvPr id="12320" name="Line 32"/>
          <p:cNvSpPr>
            <a:spLocks noChangeShapeType="1"/>
          </p:cNvSpPr>
          <p:nvPr/>
        </p:nvSpPr>
        <p:spPr bwMode="auto">
          <a:xfrm flipV="1">
            <a:off x="6932613" y="4297363"/>
            <a:ext cx="0" cy="165100"/>
          </a:xfrm>
          <a:prstGeom prst="line">
            <a:avLst/>
          </a:prstGeom>
          <a:noFill/>
          <a:ln w="9525">
            <a:solidFill>
              <a:schemeClr val="tx1"/>
            </a:solidFill>
            <a:round/>
            <a:headEnd/>
            <a:tailEnd type="arrow" w="med" len="med"/>
          </a:ln>
        </p:spPr>
        <p:txBody>
          <a:bodyPr/>
          <a:lstStyle/>
          <a:p>
            <a:endParaRPr lang="en-US"/>
          </a:p>
        </p:txBody>
      </p:sp>
      <p:sp>
        <p:nvSpPr>
          <p:cNvPr id="12321" name="Line 33"/>
          <p:cNvSpPr>
            <a:spLocks noChangeShapeType="1"/>
          </p:cNvSpPr>
          <p:nvPr/>
        </p:nvSpPr>
        <p:spPr bwMode="auto">
          <a:xfrm flipH="1" flipV="1">
            <a:off x="5938838" y="2957513"/>
            <a:ext cx="80962" cy="44450"/>
          </a:xfrm>
          <a:prstGeom prst="line">
            <a:avLst/>
          </a:prstGeom>
          <a:noFill/>
          <a:ln w="9525">
            <a:solidFill>
              <a:schemeClr val="tx1"/>
            </a:solidFill>
            <a:round/>
            <a:headEnd/>
            <a:tailEnd type="triangle" w="med" len="med"/>
          </a:ln>
        </p:spPr>
        <p:txBody>
          <a:bodyPr/>
          <a:lstStyle/>
          <a:p>
            <a:endParaRPr lang="en-US"/>
          </a:p>
        </p:txBody>
      </p:sp>
      <p:sp>
        <p:nvSpPr>
          <p:cNvPr id="12322" name="Text Box 34"/>
          <p:cNvSpPr txBox="1">
            <a:spLocks noChangeArrowheads="1"/>
          </p:cNvSpPr>
          <p:nvPr/>
        </p:nvSpPr>
        <p:spPr bwMode="auto">
          <a:xfrm>
            <a:off x="2246313" y="5218113"/>
            <a:ext cx="1392237" cy="457200"/>
          </a:xfrm>
          <a:prstGeom prst="rect">
            <a:avLst/>
          </a:prstGeom>
          <a:noFill/>
          <a:ln w="9525">
            <a:noFill/>
            <a:miter lim="800000"/>
            <a:headEnd/>
            <a:tailEnd/>
          </a:ln>
        </p:spPr>
        <p:txBody>
          <a:bodyPr>
            <a:spAutoFit/>
          </a:bodyPr>
          <a:lstStyle/>
          <a:p>
            <a:r>
              <a:rPr lang="en-CA" sz="1200"/>
              <a:t>Natural disturbances</a:t>
            </a:r>
            <a:endParaRPr lang="hu-HU" sz="1200"/>
          </a:p>
        </p:txBody>
      </p:sp>
      <p:sp>
        <p:nvSpPr>
          <p:cNvPr id="12323" name="Freeform 35"/>
          <p:cNvSpPr>
            <a:spLocks/>
          </p:cNvSpPr>
          <p:nvPr/>
        </p:nvSpPr>
        <p:spPr bwMode="auto">
          <a:xfrm>
            <a:off x="3100388" y="5270500"/>
            <a:ext cx="860425" cy="174625"/>
          </a:xfrm>
          <a:custGeom>
            <a:avLst/>
            <a:gdLst>
              <a:gd name="T0" fmla="*/ 0 w 464"/>
              <a:gd name="T1" fmla="*/ 2147483647 h 103"/>
              <a:gd name="T2" fmla="*/ 2147483647 w 464"/>
              <a:gd name="T3" fmla="*/ 2147483647 h 103"/>
              <a:gd name="T4" fmla="*/ 2147483647 w 464"/>
              <a:gd name="T5" fmla="*/ 2147483647 h 103"/>
              <a:gd name="T6" fmla="*/ 2147483647 w 464"/>
              <a:gd name="T7" fmla="*/ 0 h 103"/>
              <a:gd name="T8" fmla="*/ 2147483647 w 464"/>
              <a:gd name="T9" fmla="*/ 2147483647 h 103"/>
              <a:gd name="T10" fmla="*/ 2147483647 w 464"/>
              <a:gd name="T11" fmla="*/ 2147483647 h 103"/>
              <a:gd name="T12" fmla="*/ 0 60000 65536"/>
              <a:gd name="T13" fmla="*/ 0 60000 65536"/>
              <a:gd name="T14" fmla="*/ 0 60000 65536"/>
              <a:gd name="T15" fmla="*/ 0 60000 65536"/>
              <a:gd name="T16" fmla="*/ 0 60000 65536"/>
              <a:gd name="T17" fmla="*/ 0 60000 65536"/>
              <a:gd name="T18" fmla="*/ 0 w 464"/>
              <a:gd name="T19" fmla="*/ 0 h 103"/>
              <a:gd name="T20" fmla="*/ 464 w 464"/>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464" h="103">
                <a:moveTo>
                  <a:pt x="0" y="94"/>
                </a:moveTo>
                <a:lnTo>
                  <a:pt x="77" y="9"/>
                </a:lnTo>
                <a:lnTo>
                  <a:pt x="189" y="103"/>
                </a:lnTo>
                <a:lnTo>
                  <a:pt x="249" y="0"/>
                </a:lnTo>
                <a:lnTo>
                  <a:pt x="378" y="86"/>
                </a:lnTo>
                <a:lnTo>
                  <a:pt x="464" y="43"/>
                </a:lnTo>
              </a:path>
            </a:pathLst>
          </a:cu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icon_adapt_color"/>
          <p:cNvPicPr>
            <a:picLocks noGrp="1" noChangeAspect="1" noChangeArrowheads="1"/>
          </p:cNvPicPr>
          <p:nvPr>
            <p:ph sz="quarter" idx="1"/>
          </p:nvPr>
        </p:nvPicPr>
        <p:blipFill>
          <a:blip r:embed="rId3" cstate="print"/>
          <a:srcRect/>
          <a:stretch>
            <a:fillRect/>
          </a:stretch>
        </p:blipFill>
        <p:spPr>
          <a:xfrm>
            <a:off x="395288" y="1700213"/>
            <a:ext cx="1736725" cy="1428750"/>
          </a:xfrm>
          <a:noFill/>
        </p:spPr>
      </p:pic>
      <p:pic>
        <p:nvPicPr>
          <p:cNvPr id="311300" name="Picture 4" descr="icon_techno_color"/>
          <p:cNvPicPr>
            <a:picLocks noGrp="1" noChangeAspect="1" noChangeArrowheads="1"/>
          </p:cNvPicPr>
          <p:nvPr>
            <p:ph sz="quarter" idx="2"/>
          </p:nvPr>
        </p:nvPicPr>
        <p:blipFill>
          <a:blip r:embed="rId4" cstate="print"/>
          <a:srcRect/>
          <a:stretch>
            <a:fillRect/>
          </a:stretch>
        </p:blipFill>
        <p:spPr>
          <a:xfrm>
            <a:off x="323850" y="4581525"/>
            <a:ext cx="1736725" cy="1430338"/>
          </a:xfrm>
          <a:noFill/>
        </p:spPr>
      </p:pic>
      <p:sp>
        <p:nvSpPr>
          <p:cNvPr id="311301" name="Rectangle 5"/>
          <p:cNvSpPr>
            <a:spLocks noChangeArrowheads="1"/>
          </p:cNvSpPr>
          <p:nvPr/>
        </p:nvSpPr>
        <p:spPr bwMode="auto">
          <a:xfrm>
            <a:off x="2268538" y="1538175"/>
            <a:ext cx="6696075" cy="5299075"/>
          </a:xfrm>
          <a:prstGeom prst="rect">
            <a:avLst/>
          </a:prstGeom>
          <a:noFill/>
          <a:ln w="9525">
            <a:noFill/>
            <a:miter lim="800000"/>
            <a:headEnd/>
            <a:tailEnd/>
          </a:ln>
        </p:spPr>
        <p:txBody>
          <a:bodyPr/>
          <a:lstStyle/>
          <a:p>
            <a:pPr marL="400050" lvl="1" indent="-285750">
              <a:spcBef>
                <a:spcPct val="20000"/>
              </a:spcBef>
              <a:buClr>
                <a:schemeClr val="accent2"/>
              </a:buClr>
              <a:buSzPct val="80000"/>
              <a:buFont typeface="Wingdings" pitchFamily="2" charset="2"/>
              <a:buChar char="¨"/>
            </a:pPr>
            <a:r>
              <a:rPr lang="en-US" sz="2200" b="1" dirty="0"/>
              <a:t>Adapting Mosaic</a:t>
            </a:r>
            <a:r>
              <a:rPr lang="en-US" sz="2200" dirty="0"/>
              <a:t> </a:t>
            </a:r>
            <a:r>
              <a:rPr lang="en-US" sz="2200" dirty="0">
                <a:solidFill>
                  <a:srgbClr val="003399"/>
                </a:solidFill>
              </a:rPr>
              <a:t>Regional watershed-scale ecosystems</a:t>
            </a:r>
            <a:r>
              <a:rPr lang="en-US" sz="2200" dirty="0"/>
              <a:t> are the focus of political and economic activity.  Local institutions are strengthened and local ecosystem management strategies are common; societies develop a </a:t>
            </a:r>
            <a:r>
              <a:rPr lang="en-US" sz="2200" dirty="0">
                <a:solidFill>
                  <a:srgbClr val="003399"/>
                </a:solidFill>
              </a:rPr>
              <a:t>strongly proactive approach to the management of ecosystems</a:t>
            </a:r>
          </a:p>
          <a:p>
            <a:pPr marL="400050" lvl="1" indent="-285750">
              <a:spcBef>
                <a:spcPct val="20000"/>
              </a:spcBef>
              <a:buClr>
                <a:schemeClr val="accent2"/>
              </a:buClr>
              <a:buSzPct val="80000"/>
              <a:buFont typeface="Wingdings" pitchFamily="2" charset="2"/>
              <a:buNone/>
            </a:pPr>
            <a:endParaRPr lang="en-US" sz="2200" dirty="0"/>
          </a:p>
          <a:p>
            <a:pPr marL="400050" lvl="1" indent="-285750">
              <a:spcBef>
                <a:spcPct val="20000"/>
              </a:spcBef>
              <a:buClr>
                <a:schemeClr val="accent2"/>
              </a:buClr>
              <a:buSzPct val="80000"/>
              <a:buFont typeface="Wingdings" pitchFamily="2" charset="2"/>
              <a:buChar char="¨"/>
            </a:pPr>
            <a:r>
              <a:rPr lang="en-US" sz="2200" b="1" dirty="0" err="1"/>
              <a:t>TechnoGarden</a:t>
            </a:r>
            <a:r>
              <a:rPr lang="en-US" sz="2200" b="1" dirty="0"/>
              <a:t> </a:t>
            </a:r>
            <a:r>
              <a:rPr lang="en-US" sz="2200" dirty="0">
                <a:solidFill>
                  <a:srgbClr val="003399"/>
                </a:solidFill>
              </a:rPr>
              <a:t>Globally connected world relying strongly on environmentally sound technology</a:t>
            </a:r>
            <a:r>
              <a:rPr lang="en-US" sz="2200" dirty="0"/>
              <a:t>, using highly managed, often engineered, ecosystems to deliver ecosystem services, and taking </a:t>
            </a:r>
            <a:r>
              <a:rPr lang="en-US" sz="2200" dirty="0">
                <a:solidFill>
                  <a:srgbClr val="003399"/>
                </a:solidFill>
              </a:rPr>
              <a:t>a proactive approach to the management of ecosystems</a:t>
            </a:r>
            <a:r>
              <a:rPr lang="en-US" sz="2200" dirty="0"/>
              <a:t> in an effort to avoid problems </a:t>
            </a:r>
          </a:p>
        </p:txBody>
      </p:sp>
      <p:sp>
        <p:nvSpPr>
          <p:cNvPr id="7" name="Rectangle 2"/>
          <p:cNvSpPr txBox="1">
            <a:spLocks noChangeArrowheads="1"/>
          </p:cNvSpPr>
          <p:nvPr/>
        </p:nvSpPr>
        <p:spPr>
          <a:xfrm>
            <a:off x="400073" y="342238"/>
            <a:ext cx="8229600" cy="10207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chemeClr val="tx1"/>
                </a:solidFill>
                <a:effectLst/>
                <a:uLnTx/>
                <a:uFillTx/>
                <a:latin typeface="+mj-lt"/>
                <a:ea typeface="+mj-ea"/>
                <a:cs typeface="+mj-cs"/>
              </a:rPr>
              <a:t>MA Scenario Storylines</a:t>
            </a:r>
            <a:endParaRPr kumimoji="0" lang="en-US" sz="28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13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130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1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1"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55345" y="181733"/>
            <a:ext cx="6987652" cy="1020763"/>
          </a:xfrm>
          <a:noFill/>
        </p:spPr>
        <p:txBody>
          <a:bodyPr/>
          <a:lstStyle/>
          <a:p>
            <a:pPr eaLnBrk="1" hangingPunct="1"/>
            <a:r>
              <a:rPr lang="en-US" sz="2400" dirty="0" smtClean="0">
                <a:solidFill>
                  <a:schemeClr val="tx1"/>
                </a:solidFill>
              </a:rPr>
              <a:t>Degradation of many services can be reversed by 2050</a:t>
            </a:r>
          </a:p>
        </p:txBody>
      </p:sp>
      <p:sp>
        <p:nvSpPr>
          <p:cNvPr id="58371" name="Rectangle 3"/>
          <p:cNvSpPr>
            <a:spLocks noGrp="1" noChangeArrowheads="1"/>
          </p:cNvSpPr>
          <p:nvPr>
            <p:ph idx="1"/>
          </p:nvPr>
        </p:nvSpPr>
        <p:spPr>
          <a:xfrm>
            <a:off x="539750" y="1628775"/>
            <a:ext cx="8361363" cy="874713"/>
          </a:xfrm>
        </p:spPr>
        <p:txBody>
          <a:bodyPr/>
          <a:lstStyle/>
          <a:p>
            <a:pPr marL="0" indent="0" eaLnBrk="1" hangingPunct="1">
              <a:buFont typeface="Wingdings" pitchFamily="2" charset="2"/>
              <a:buNone/>
            </a:pPr>
            <a:r>
              <a:rPr lang="en-US" sz="2400" smtClean="0"/>
              <a:t>In three of the four MA scenarios, many currently degraded ecosystem services were enhanced by 2050</a:t>
            </a:r>
          </a:p>
          <a:p>
            <a:pPr marL="630238" lvl="1" indent="-1588" eaLnBrk="1" hangingPunct="1">
              <a:buFont typeface="Wingdings" pitchFamily="2" charset="2"/>
              <a:buNone/>
            </a:pPr>
            <a:endParaRPr lang="en-US" sz="2000" smtClean="0"/>
          </a:p>
          <a:p>
            <a:pPr marL="0" indent="0" eaLnBrk="1" hangingPunct="1"/>
            <a:endParaRPr lang="en-US" sz="2400" smtClean="0"/>
          </a:p>
        </p:txBody>
      </p:sp>
      <p:pic>
        <p:nvPicPr>
          <p:cNvPr id="58372" name="Picture 4" descr="gene-fig-5"/>
          <p:cNvPicPr>
            <a:picLocks noChangeAspect="1" noChangeArrowheads="1"/>
          </p:cNvPicPr>
          <p:nvPr/>
        </p:nvPicPr>
        <p:blipFill>
          <a:blip r:embed="rId3" cstate="print"/>
          <a:srcRect/>
          <a:stretch>
            <a:fillRect/>
          </a:stretch>
        </p:blipFill>
        <p:spPr bwMode="auto">
          <a:xfrm>
            <a:off x="21277" y="2811436"/>
            <a:ext cx="9085861" cy="376211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66384" y="206398"/>
            <a:ext cx="7281081" cy="1143000"/>
          </a:xfrm>
        </p:spPr>
        <p:txBody>
          <a:bodyPr/>
          <a:lstStyle/>
          <a:p>
            <a:pPr eaLnBrk="1" hangingPunct="1"/>
            <a:r>
              <a:rPr lang="en-US" sz="2400" dirty="0" smtClean="0">
                <a:solidFill>
                  <a:schemeClr val="tx1"/>
                </a:solidFill>
              </a:rPr>
              <a:t>But the actions needed are significant and not underway (policies)</a:t>
            </a:r>
          </a:p>
        </p:txBody>
      </p:sp>
      <p:sp>
        <p:nvSpPr>
          <p:cNvPr id="59395" name="Rectangle 3"/>
          <p:cNvSpPr>
            <a:spLocks noGrp="1" noChangeArrowheads="1"/>
          </p:cNvSpPr>
          <p:nvPr>
            <p:ph idx="1"/>
          </p:nvPr>
        </p:nvSpPr>
        <p:spPr>
          <a:xfrm>
            <a:off x="457200" y="1916113"/>
            <a:ext cx="8229600" cy="4681537"/>
          </a:xfrm>
        </p:spPr>
        <p:txBody>
          <a:bodyPr/>
          <a:lstStyle/>
          <a:p>
            <a:pPr marL="400050" lvl="1" eaLnBrk="1" hangingPunct="1"/>
            <a:r>
              <a:rPr lang="en-US" smtClean="0"/>
              <a:t>Investments in public goods (e.g., education and health) and poverty reduction</a:t>
            </a:r>
          </a:p>
          <a:p>
            <a:pPr marL="400050" lvl="1" eaLnBrk="1" hangingPunct="1"/>
            <a:r>
              <a:rPr lang="en-US" smtClean="0"/>
              <a:t>Elimination of trade barriers and distorting subsidies</a:t>
            </a:r>
          </a:p>
          <a:p>
            <a:pPr marL="400050" lvl="1" eaLnBrk="1" hangingPunct="1"/>
            <a:r>
              <a:rPr lang="en-US" smtClean="0"/>
              <a:t>Use of active adaptive management </a:t>
            </a:r>
          </a:p>
          <a:p>
            <a:pPr marL="400050" lvl="1" eaLnBrk="1" hangingPunct="1"/>
            <a:r>
              <a:rPr lang="en-US" smtClean="0"/>
              <a:t>Investment in education </a:t>
            </a:r>
          </a:p>
          <a:p>
            <a:pPr marL="400050" lvl="1" eaLnBrk="1" hangingPunct="1"/>
            <a:r>
              <a:rPr lang="en-US" smtClean="0"/>
              <a:t>Investment in new technologies</a:t>
            </a:r>
          </a:p>
          <a:p>
            <a:pPr marL="400050" lvl="1" eaLnBrk="1" hangingPunct="1"/>
            <a:r>
              <a:rPr lang="en-US" smtClean="0"/>
              <a:t>Payments for ecosystem services</a:t>
            </a:r>
          </a:p>
          <a:p>
            <a:pPr marL="0" indent="0" eaLnBrk="1" hangingPunct="1"/>
            <a:endParaRPr lang="en-US"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8704" y="457200"/>
            <a:ext cx="8229600" cy="1243013"/>
          </a:xfrm>
          <a:noFill/>
        </p:spPr>
        <p:txBody>
          <a:bodyPr/>
          <a:lstStyle/>
          <a:p>
            <a:pPr eaLnBrk="1" hangingPunct="1"/>
            <a:r>
              <a:rPr lang="en-US" sz="3200" dirty="0" smtClean="0">
                <a:solidFill>
                  <a:schemeClr val="tx1"/>
                </a:solidFill>
              </a:rPr>
              <a:t>MA Main Findings</a:t>
            </a:r>
          </a:p>
        </p:txBody>
      </p:sp>
      <p:sp>
        <p:nvSpPr>
          <p:cNvPr id="60419" name="Rectangle 3"/>
          <p:cNvSpPr>
            <a:spLocks noGrp="1" noChangeArrowheads="1"/>
          </p:cNvSpPr>
          <p:nvPr>
            <p:ph idx="1"/>
          </p:nvPr>
        </p:nvSpPr>
        <p:spPr>
          <a:xfrm>
            <a:off x="457200" y="1773238"/>
            <a:ext cx="5283200" cy="4824412"/>
          </a:xfrm>
        </p:spPr>
        <p:txBody>
          <a:bodyPr/>
          <a:lstStyle/>
          <a:p>
            <a:pPr eaLnBrk="1" hangingPunct="1"/>
            <a:r>
              <a:rPr lang="en-US" sz="2400" smtClean="0"/>
              <a:t>Humans have radically altered     ecosystems in last 50 years</a:t>
            </a:r>
          </a:p>
          <a:p>
            <a:pPr eaLnBrk="1" hangingPunct="1"/>
            <a:r>
              <a:rPr lang="en-US" sz="2400" smtClean="0"/>
              <a:t>Changes have brought gains but at growing costs that threaten achievement of development goals</a:t>
            </a:r>
          </a:p>
          <a:p>
            <a:pPr eaLnBrk="1" hangingPunct="1"/>
            <a:r>
              <a:rPr lang="en-US" sz="2400" b="1" smtClean="0">
                <a:solidFill>
                  <a:schemeClr val="bg2"/>
                </a:solidFill>
              </a:rPr>
              <a:t>Degradation of ecosystems could grow worse but can be reversed</a:t>
            </a:r>
          </a:p>
          <a:p>
            <a:pPr eaLnBrk="1" hangingPunct="1"/>
            <a:r>
              <a:rPr lang="en-US" sz="2400" b="1" smtClean="0">
                <a:solidFill>
                  <a:schemeClr val="bg2"/>
                </a:solidFill>
              </a:rPr>
              <a:t>Workable solutions will require significant changes in policy</a:t>
            </a:r>
          </a:p>
        </p:txBody>
      </p:sp>
      <p:pic>
        <p:nvPicPr>
          <p:cNvPr id="348164" name="Picture 4" descr="farming"/>
          <p:cNvPicPr preferRelativeResize="0">
            <a:picLocks noChangeAspect="1" noChangeArrowheads="1"/>
          </p:cNvPicPr>
          <p:nvPr/>
        </p:nvPicPr>
        <p:blipFill>
          <a:blip r:embed="rId3" cstate="print"/>
          <a:srcRect/>
          <a:stretch>
            <a:fillRect/>
          </a:stretch>
        </p:blipFill>
        <p:spPr bwMode="auto">
          <a:xfrm>
            <a:off x="6315447" y="1569493"/>
            <a:ext cx="1922563" cy="1243249"/>
          </a:xfrm>
          <a:prstGeom prst="rect">
            <a:avLst/>
          </a:prstGeom>
          <a:noFill/>
          <a:ln w="19050">
            <a:solidFill>
              <a:schemeClr val="tx1"/>
            </a:solidFill>
            <a:miter lim="800000"/>
            <a:headEnd/>
            <a:tailEnd/>
          </a:ln>
        </p:spPr>
      </p:pic>
      <p:pic>
        <p:nvPicPr>
          <p:cNvPr id="348165" name="Picture 5" descr="dry reservoir"/>
          <p:cNvPicPr preferRelativeResize="0">
            <a:picLocks noChangeAspect="1" noChangeArrowheads="1"/>
          </p:cNvPicPr>
          <p:nvPr/>
        </p:nvPicPr>
        <p:blipFill>
          <a:blip r:embed="rId4" cstate="print"/>
          <a:srcRect/>
          <a:stretch>
            <a:fillRect/>
          </a:stretch>
        </p:blipFill>
        <p:spPr bwMode="auto">
          <a:xfrm>
            <a:off x="6677396" y="2530536"/>
            <a:ext cx="1313888" cy="1751851"/>
          </a:xfrm>
          <a:prstGeom prst="rect">
            <a:avLst/>
          </a:prstGeom>
          <a:noFill/>
          <a:ln w="19050">
            <a:solidFill>
              <a:schemeClr val="tx1"/>
            </a:solidFill>
            <a:miter lim="800000"/>
            <a:headEnd/>
            <a:tailEnd/>
          </a:ln>
        </p:spPr>
      </p:pic>
      <p:pic>
        <p:nvPicPr>
          <p:cNvPr id="348166" name="Picture 6" descr="iStock_000000275835_L3"/>
          <p:cNvPicPr>
            <a:picLocks noChangeAspect="1" noChangeArrowheads="1"/>
          </p:cNvPicPr>
          <p:nvPr/>
        </p:nvPicPr>
        <p:blipFill>
          <a:blip r:embed="rId5" cstate="print"/>
          <a:srcRect/>
          <a:stretch>
            <a:fillRect/>
          </a:stretch>
        </p:blipFill>
        <p:spPr bwMode="auto">
          <a:xfrm>
            <a:off x="6387065" y="3883581"/>
            <a:ext cx="1984959" cy="1343321"/>
          </a:xfrm>
          <a:prstGeom prst="rect">
            <a:avLst/>
          </a:prstGeom>
          <a:noFill/>
          <a:ln w="9525">
            <a:solidFill>
              <a:schemeClr val="tx1"/>
            </a:solidFill>
            <a:miter lim="800000"/>
            <a:headEnd/>
            <a:tailEnd/>
          </a:ln>
        </p:spPr>
      </p:pic>
      <p:pic>
        <p:nvPicPr>
          <p:cNvPr id="348167" name="Picture 7" descr="US Capitol"/>
          <p:cNvPicPr preferRelativeResize="0">
            <a:picLocks noChangeAspect="1" noChangeArrowheads="1"/>
          </p:cNvPicPr>
          <p:nvPr/>
        </p:nvPicPr>
        <p:blipFill>
          <a:blip r:embed="rId6" cstate="print"/>
          <a:srcRect/>
          <a:stretch>
            <a:fillRect/>
          </a:stretch>
        </p:blipFill>
        <p:spPr bwMode="auto">
          <a:xfrm>
            <a:off x="6476466" y="5151767"/>
            <a:ext cx="1808363" cy="1446926"/>
          </a:xfrm>
          <a:prstGeom prst="rect">
            <a:avLst/>
          </a:prstGeom>
          <a:noFill/>
          <a:ln w="19050">
            <a:solidFill>
              <a:schemeClr val="tx1"/>
            </a:solidFill>
            <a:miter lim="800000"/>
            <a:headEnd/>
            <a:tailEnd/>
          </a:ln>
        </p:spPr>
      </p:pic>
      <p:sp>
        <p:nvSpPr>
          <p:cNvPr id="60424" name="AutoShape 8"/>
          <p:cNvSpPr>
            <a:spLocks noChangeArrowheads="1"/>
          </p:cNvSpPr>
          <p:nvPr/>
        </p:nvSpPr>
        <p:spPr bwMode="auto">
          <a:xfrm rot="-2265710">
            <a:off x="1508125" y="5805488"/>
            <a:ext cx="976313" cy="485775"/>
          </a:xfrm>
          <a:prstGeom prst="rightArrow">
            <a:avLst>
              <a:gd name="adj1" fmla="val 50000"/>
              <a:gd name="adj2" fmla="val 50245"/>
            </a:avLst>
          </a:prstGeom>
          <a:solidFill>
            <a:srgbClr val="003399"/>
          </a:solidFill>
          <a:ln w="9525">
            <a:solidFill>
              <a:schemeClr val="tx1"/>
            </a:solidFill>
            <a:miter lim="800000"/>
            <a:headEnd/>
            <a:tailEnd/>
          </a:ln>
        </p:spPr>
        <p:txBody>
          <a:bodyPr wrap="none" anchor="ctr"/>
          <a:lstStyle/>
          <a:p>
            <a:endParaRPr lang="en-US"/>
          </a:p>
        </p:txBody>
      </p:sp>
      <p:sp>
        <p:nvSpPr>
          <p:cNvPr id="60425" name="Text Box 9"/>
          <p:cNvSpPr txBox="1">
            <a:spLocks noChangeArrowheads="1"/>
          </p:cNvSpPr>
          <p:nvPr/>
        </p:nvSpPr>
        <p:spPr bwMode="auto">
          <a:xfrm>
            <a:off x="611188" y="6334456"/>
            <a:ext cx="3744912" cy="366713"/>
          </a:xfrm>
          <a:prstGeom prst="rect">
            <a:avLst/>
          </a:prstGeom>
          <a:noFill/>
          <a:ln w="9525">
            <a:noFill/>
            <a:miter lim="800000"/>
            <a:headEnd/>
            <a:tailEnd/>
          </a:ln>
        </p:spPr>
        <p:txBody>
          <a:bodyPr>
            <a:spAutoFit/>
          </a:bodyPr>
          <a:lstStyle/>
          <a:p>
            <a:pPr>
              <a:spcBef>
                <a:spcPct val="50000"/>
              </a:spcBef>
            </a:pPr>
            <a:r>
              <a:rPr lang="en-US" b="1" dirty="0"/>
              <a:t>Scenarios Analysis Findings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48164"/>
                                        </p:tgtEl>
                                        <p:attrNameLst>
                                          <p:attrName>style.visibility</p:attrName>
                                        </p:attrNameLst>
                                      </p:cBhvr>
                                      <p:to>
                                        <p:strVal val="visible"/>
                                      </p:to>
                                    </p:set>
                                    <p:animEffect transition="in" filter="blinds(horizontal)">
                                      <p:cBhvr>
                                        <p:cTn id="7" dur="500"/>
                                        <p:tgtEl>
                                          <p:spTgt spid="348164"/>
                                        </p:tgtEl>
                                      </p:cBhvr>
                                    </p:animEffect>
                                  </p:childTnLst>
                                </p:cTn>
                              </p:par>
                              <p:par>
                                <p:cTn id="8" presetID="9" presetClass="emph" presetSubtype="0" nodeType="withEffect">
                                  <p:stCondLst>
                                    <p:cond delay="0"/>
                                  </p:stCondLst>
                                  <p:childTnLst>
                                    <p:set>
                                      <p:cBhvr rctx="PPT">
                                        <p:cTn id="9" dur="indefinite"/>
                                        <p:tgtEl>
                                          <p:spTgt spid="348164"/>
                                        </p:tgtEl>
                                        <p:attrNameLst>
                                          <p:attrName>style.opacity</p:attrName>
                                        </p:attrNameLst>
                                      </p:cBhvr>
                                      <p:to>
                                        <p:strVal val="0.5"/>
                                      </p:to>
                                    </p:set>
                                    <p:animEffect filter="image" prLst="opacity: 0.5">
                                      <p:cBhvr rctx="IE">
                                        <p:cTn id="10" dur="indefinite"/>
                                        <p:tgtEl>
                                          <p:spTgt spid="348164"/>
                                        </p:tgtEl>
                                      </p:cBhvr>
                                    </p:animEffect>
                                  </p:childTnLst>
                                </p:cTn>
                              </p:par>
                              <p:par>
                                <p:cTn id="11" presetID="3" presetClass="entr" presetSubtype="10" fill="hold" nodeType="withEffect">
                                  <p:stCondLst>
                                    <p:cond delay="0"/>
                                  </p:stCondLst>
                                  <p:childTnLst>
                                    <p:set>
                                      <p:cBhvr>
                                        <p:cTn id="12" dur="1" fill="hold">
                                          <p:stCondLst>
                                            <p:cond delay="0"/>
                                          </p:stCondLst>
                                        </p:cTn>
                                        <p:tgtEl>
                                          <p:spTgt spid="348165"/>
                                        </p:tgtEl>
                                        <p:attrNameLst>
                                          <p:attrName>style.visibility</p:attrName>
                                        </p:attrNameLst>
                                      </p:cBhvr>
                                      <p:to>
                                        <p:strVal val="visible"/>
                                      </p:to>
                                    </p:set>
                                    <p:animEffect transition="in" filter="blinds(horizontal)">
                                      <p:cBhvr>
                                        <p:cTn id="13" dur="500"/>
                                        <p:tgtEl>
                                          <p:spTgt spid="348165"/>
                                        </p:tgtEl>
                                      </p:cBhvr>
                                    </p:animEffect>
                                  </p:childTnLst>
                                </p:cTn>
                              </p:par>
                              <p:par>
                                <p:cTn id="14" presetID="9" presetClass="emph" presetSubtype="0" nodeType="withEffect">
                                  <p:stCondLst>
                                    <p:cond delay="0"/>
                                  </p:stCondLst>
                                  <p:childTnLst>
                                    <p:set>
                                      <p:cBhvr rctx="PPT">
                                        <p:cTn id="15" dur="indefinite"/>
                                        <p:tgtEl>
                                          <p:spTgt spid="348165"/>
                                        </p:tgtEl>
                                        <p:attrNameLst>
                                          <p:attrName>style.opacity</p:attrName>
                                        </p:attrNameLst>
                                      </p:cBhvr>
                                      <p:to>
                                        <p:strVal val="0.5"/>
                                      </p:to>
                                    </p:set>
                                    <p:animEffect filter="image" prLst="opacity: 0.5">
                                      <p:cBhvr rctx="IE">
                                        <p:cTn id="16" dur="indefinite"/>
                                        <p:tgtEl>
                                          <p:spTgt spid="348165"/>
                                        </p:tgtEl>
                                      </p:cBhvr>
                                    </p:animEffect>
                                  </p:childTnLst>
                                </p:cTn>
                              </p:par>
                              <p:par>
                                <p:cTn id="17" presetID="3" presetClass="entr" presetSubtype="10" fill="hold" nodeType="withEffect">
                                  <p:stCondLst>
                                    <p:cond delay="0"/>
                                  </p:stCondLst>
                                  <p:childTnLst>
                                    <p:set>
                                      <p:cBhvr>
                                        <p:cTn id="18" dur="1" fill="hold">
                                          <p:stCondLst>
                                            <p:cond delay="0"/>
                                          </p:stCondLst>
                                        </p:cTn>
                                        <p:tgtEl>
                                          <p:spTgt spid="348166"/>
                                        </p:tgtEl>
                                        <p:attrNameLst>
                                          <p:attrName>style.visibility</p:attrName>
                                        </p:attrNameLst>
                                      </p:cBhvr>
                                      <p:to>
                                        <p:strVal val="visible"/>
                                      </p:to>
                                    </p:set>
                                    <p:animEffect transition="in" filter="blinds(horizontal)">
                                      <p:cBhvr>
                                        <p:cTn id="19" dur="500"/>
                                        <p:tgtEl>
                                          <p:spTgt spid="348166"/>
                                        </p:tgtEl>
                                      </p:cBhvr>
                                    </p:animEffect>
                                  </p:childTnLst>
                                </p:cTn>
                              </p:par>
                              <p:par>
                                <p:cTn id="20" presetID="9" presetClass="emph" presetSubtype="0" nodeType="withEffect">
                                  <p:stCondLst>
                                    <p:cond delay="0"/>
                                  </p:stCondLst>
                                  <p:childTnLst>
                                    <p:set>
                                      <p:cBhvr rctx="PPT">
                                        <p:cTn id="21" dur="indefinite"/>
                                        <p:tgtEl>
                                          <p:spTgt spid="348166"/>
                                        </p:tgtEl>
                                        <p:attrNameLst>
                                          <p:attrName>style.opacity</p:attrName>
                                        </p:attrNameLst>
                                      </p:cBhvr>
                                      <p:to>
                                        <p:strVal val="0.5"/>
                                      </p:to>
                                    </p:set>
                                    <p:animEffect filter="image" prLst="opacity: 0.5">
                                      <p:cBhvr rctx="IE">
                                        <p:cTn id="22" dur="indefinite"/>
                                        <p:tgtEl>
                                          <p:spTgt spid="348166"/>
                                        </p:tgtEl>
                                      </p:cBhvr>
                                    </p:animEffect>
                                  </p:childTnLst>
                                </p:cTn>
                              </p:par>
                              <p:par>
                                <p:cTn id="23" presetID="3" presetClass="entr" presetSubtype="10" fill="hold" nodeType="withEffect">
                                  <p:stCondLst>
                                    <p:cond delay="0"/>
                                  </p:stCondLst>
                                  <p:childTnLst>
                                    <p:set>
                                      <p:cBhvr>
                                        <p:cTn id="24" dur="1" fill="hold">
                                          <p:stCondLst>
                                            <p:cond delay="0"/>
                                          </p:stCondLst>
                                        </p:cTn>
                                        <p:tgtEl>
                                          <p:spTgt spid="348167"/>
                                        </p:tgtEl>
                                        <p:attrNameLst>
                                          <p:attrName>style.visibility</p:attrName>
                                        </p:attrNameLst>
                                      </p:cBhvr>
                                      <p:to>
                                        <p:strVal val="visible"/>
                                      </p:to>
                                    </p:set>
                                    <p:animEffect transition="in" filter="blinds(horizontal)">
                                      <p:cBhvr>
                                        <p:cTn id="25" dur="500"/>
                                        <p:tgtEl>
                                          <p:spTgt spid="348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02609" y="0"/>
            <a:ext cx="8229600" cy="1441450"/>
          </a:xfrm>
        </p:spPr>
        <p:txBody>
          <a:bodyPr/>
          <a:lstStyle/>
          <a:p>
            <a:pPr eaLnBrk="1" hangingPunct="1"/>
            <a:r>
              <a:rPr lang="en-US" sz="3200" dirty="0" smtClean="0"/>
              <a:t>Medium Term National Scenarios</a:t>
            </a:r>
            <a:br>
              <a:rPr lang="en-US" sz="3200" dirty="0" smtClean="0"/>
            </a:br>
            <a:r>
              <a:rPr lang="en-US" sz="2800" dirty="0" smtClean="0">
                <a:solidFill>
                  <a:schemeClr val="tx1"/>
                </a:solidFill>
              </a:rPr>
              <a:t>Abu Dhabi Environmental Scenarios</a:t>
            </a:r>
          </a:p>
        </p:txBody>
      </p:sp>
      <p:sp>
        <p:nvSpPr>
          <p:cNvPr id="61443" name="Rectangle 3"/>
          <p:cNvSpPr>
            <a:spLocks noGrp="1" noChangeArrowheads="1"/>
          </p:cNvSpPr>
          <p:nvPr>
            <p:ph idx="1"/>
          </p:nvPr>
        </p:nvSpPr>
        <p:spPr>
          <a:xfrm>
            <a:off x="395288" y="2071688"/>
            <a:ext cx="8229600" cy="4525962"/>
          </a:xfrm>
        </p:spPr>
        <p:txBody>
          <a:bodyPr/>
          <a:lstStyle/>
          <a:p>
            <a:pPr eaLnBrk="1" hangingPunct="1">
              <a:spcBef>
                <a:spcPct val="0"/>
              </a:spcBef>
              <a:spcAft>
                <a:spcPct val="35000"/>
              </a:spcAft>
            </a:pPr>
            <a:r>
              <a:rPr lang="en-US" smtClean="0"/>
              <a:t>Part of Abu Dhabi Emirate IEA Report (launched in 19 March 2007)</a:t>
            </a:r>
          </a:p>
          <a:p>
            <a:pPr eaLnBrk="1" hangingPunct="1">
              <a:spcBef>
                <a:spcPct val="0"/>
              </a:spcBef>
              <a:spcAft>
                <a:spcPct val="35000"/>
              </a:spcAft>
            </a:pPr>
            <a:r>
              <a:rPr lang="en-US" smtClean="0"/>
              <a:t>Three Scenarios </a:t>
            </a:r>
          </a:p>
          <a:p>
            <a:pPr lvl="1" eaLnBrk="1" hangingPunct="1">
              <a:spcBef>
                <a:spcPct val="0"/>
              </a:spcBef>
              <a:spcAft>
                <a:spcPct val="35000"/>
              </a:spcAft>
            </a:pPr>
            <a:r>
              <a:rPr lang="en-US" smtClean="0"/>
              <a:t>Souk</a:t>
            </a:r>
          </a:p>
          <a:p>
            <a:pPr lvl="1" eaLnBrk="1" hangingPunct="1">
              <a:spcBef>
                <a:spcPct val="0"/>
              </a:spcBef>
              <a:spcAft>
                <a:spcPct val="35000"/>
              </a:spcAft>
            </a:pPr>
            <a:r>
              <a:rPr lang="en-US" smtClean="0"/>
              <a:t>Business as Usual</a:t>
            </a:r>
          </a:p>
          <a:p>
            <a:pPr lvl="1" eaLnBrk="1" hangingPunct="1">
              <a:spcBef>
                <a:spcPct val="0"/>
              </a:spcBef>
              <a:spcAft>
                <a:spcPct val="35000"/>
              </a:spcAft>
            </a:pPr>
            <a:r>
              <a:rPr lang="en-US" smtClean="0"/>
              <a:t>Zayed Vision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320720"/>
            <a:ext cx="8229600" cy="884238"/>
          </a:xfrm>
        </p:spPr>
        <p:txBody>
          <a:bodyPr/>
          <a:lstStyle/>
          <a:p>
            <a:pPr eaLnBrk="1" hangingPunct="1"/>
            <a:r>
              <a:rPr lang="en-US" dirty="0" smtClean="0"/>
              <a:t>Three Scenarios</a:t>
            </a:r>
          </a:p>
        </p:txBody>
      </p:sp>
      <p:sp>
        <p:nvSpPr>
          <p:cNvPr id="62467" name="Rectangle 3"/>
          <p:cNvSpPr>
            <a:spLocks noGrp="1" noChangeArrowheads="1"/>
          </p:cNvSpPr>
          <p:nvPr>
            <p:ph idx="1"/>
          </p:nvPr>
        </p:nvSpPr>
        <p:spPr>
          <a:xfrm>
            <a:off x="457200" y="1341438"/>
            <a:ext cx="8229600" cy="5256212"/>
          </a:xfrm>
        </p:spPr>
        <p:txBody>
          <a:bodyPr/>
          <a:lstStyle/>
          <a:p>
            <a:pPr eaLnBrk="1" hangingPunct="1"/>
            <a:r>
              <a:rPr lang="en-US" sz="2400" smtClean="0">
                <a:solidFill>
                  <a:srgbClr val="FF3300"/>
                </a:solidFill>
              </a:rPr>
              <a:t>Market Forces (Souk)</a:t>
            </a:r>
          </a:p>
          <a:p>
            <a:pPr lvl="1" eaLnBrk="1" hangingPunct="1"/>
            <a:r>
              <a:rPr lang="en-US" sz="2000" smtClean="0"/>
              <a:t>Development in ADE is dominated by market forces &amp; mechanisms: </a:t>
            </a:r>
            <a:r>
              <a:rPr lang="en-US" sz="2000" b="1" smtClean="0">
                <a:solidFill>
                  <a:srgbClr val="0066CC"/>
                </a:solidFill>
              </a:rPr>
              <a:t>economic growth at any cost!</a:t>
            </a:r>
            <a:r>
              <a:rPr lang="en-US" sz="2000" smtClean="0"/>
              <a:t>   </a:t>
            </a:r>
          </a:p>
          <a:p>
            <a:pPr eaLnBrk="1" hangingPunct="1"/>
            <a:r>
              <a:rPr lang="en-US" sz="2400" smtClean="0">
                <a:solidFill>
                  <a:srgbClr val="FF3300"/>
                </a:solidFill>
              </a:rPr>
              <a:t>Policy Reforms (Business as Usual)</a:t>
            </a:r>
          </a:p>
          <a:p>
            <a:pPr lvl="1" eaLnBrk="1" hangingPunct="1"/>
            <a:r>
              <a:rPr lang="en-US" sz="2000" smtClean="0"/>
              <a:t>Strong policy constraints are placed by ADE government on market forces to </a:t>
            </a:r>
            <a:r>
              <a:rPr lang="en-US" sz="2000" b="1" smtClean="0">
                <a:solidFill>
                  <a:srgbClr val="0066CC"/>
                </a:solidFill>
              </a:rPr>
              <a:t>minimize</a:t>
            </a:r>
            <a:r>
              <a:rPr lang="en-US" sz="2000" smtClean="0"/>
              <a:t> their </a:t>
            </a:r>
            <a:r>
              <a:rPr lang="en-US" sz="2000" b="1" smtClean="0">
                <a:solidFill>
                  <a:srgbClr val="0066CC"/>
                </a:solidFill>
              </a:rPr>
              <a:t>undesirable effects on human and environment</a:t>
            </a:r>
          </a:p>
          <a:p>
            <a:pPr eaLnBrk="1" hangingPunct="1"/>
            <a:r>
              <a:rPr lang="en-US" sz="2400" smtClean="0">
                <a:solidFill>
                  <a:srgbClr val="FF3300"/>
                </a:solidFill>
              </a:rPr>
              <a:t>Sustainability (Zayed Vision)</a:t>
            </a:r>
          </a:p>
          <a:p>
            <a:pPr lvl="1" eaLnBrk="1" hangingPunct="1"/>
            <a:r>
              <a:rPr lang="en-US" sz="2000" b="1" smtClean="0">
                <a:solidFill>
                  <a:srgbClr val="0066CC"/>
                </a:solidFill>
              </a:rPr>
              <a:t>Proactive solutions</a:t>
            </a:r>
            <a:r>
              <a:rPr lang="en-US" sz="2000" smtClean="0"/>
              <a:t>; human and environment are central to planning: ADE adapts </a:t>
            </a:r>
            <a:r>
              <a:rPr lang="en-US" sz="2000" b="1" smtClean="0">
                <a:solidFill>
                  <a:srgbClr val="0066CC"/>
                </a:solidFill>
              </a:rPr>
              <a:t>long-term integrated strategic planning</a:t>
            </a:r>
            <a:r>
              <a:rPr lang="en-US" sz="2000" smtClean="0"/>
              <a:t> with the objective of achieving superior quality of life and healthy environment</a:t>
            </a:r>
          </a:p>
          <a:p>
            <a:pPr lvl="1" eaLnBrk="1" hangingPunct="1"/>
            <a:r>
              <a:rPr lang="en-US" sz="2000" smtClean="0"/>
              <a:t>Human development rather than material acquisition is advanced  </a:t>
            </a:r>
          </a:p>
          <a:p>
            <a:pPr lvl="1" eaLnBrk="1" hangingPunct="1"/>
            <a:endParaRPr lang="en-US" sz="20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Line 3"/>
          <p:cNvSpPr>
            <a:spLocks noChangeShapeType="1"/>
          </p:cNvSpPr>
          <p:nvPr/>
        </p:nvSpPr>
        <p:spPr bwMode="auto">
          <a:xfrm flipV="1">
            <a:off x="4495800" y="541338"/>
            <a:ext cx="0" cy="5791200"/>
          </a:xfrm>
          <a:prstGeom prst="line">
            <a:avLst/>
          </a:prstGeom>
          <a:noFill/>
          <a:ln w="38100">
            <a:solidFill>
              <a:srgbClr val="FF0000"/>
            </a:solidFill>
            <a:round/>
            <a:headEnd/>
            <a:tailEnd type="triangle" w="med" len="med"/>
          </a:ln>
        </p:spPr>
        <p:txBody>
          <a:bodyPr/>
          <a:lstStyle/>
          <a:p>
            <a:endParaRPr lang="en-US" sz="1200"/>
          </a:p>
        </p:txBody>
      </p:sp>
      <p:sp>
        <p:nvSpPr>
          <p:cNvPr id="63492" name="Line 4"/>
          <p:cNvSpPr>
            <a:spLocks noChangeShapeType="1"/>
          </p:cNvSpPr>
          <p:nvPr/>
        </p:nvSpPr>
        <p:spPr bwMode="auto">
          <a:xfrm flipV="1">
            <a:off x="827088" y="3360738"/>
            <a:ext cx="7478712" cy="4762"/>
          </a:xfrm>
          <a:prstGeom prst="line">
            <a:avLst/>
          </a:prstGeom>
          <a:noFill/>
          <a:ln w="38100">
            <a:solidFill>
              <a:srgbClr val="FF0000"/>
            </a:solidFill>
            <a:round/>
            <a:headEnd/>
            <a:tailEnd type="triangle" w="med" len="med"/>
          </a:ln>
        </p:spPr>
        <p:txBody>
          <a:bodyPr/>
          <a:lstStyle/>
          <a:p>
            <a:endParaRPr lang="en-US" sz="1200"/>
          </a:p>
        </p:txBody>
      </p:sp>
      <p:sp>
        <p:nvSpPr>
          <p:cNvPr id="384005" name="Text Box 5"/>
          <p:cNvSpPr txBox="1">
            <a:spLocks noChangeArrowheads="1"/>
          </p:cNvSpPr>
          <p:nvPr/>
        </p:nvSpPr>
        <p:spPr bwMode="auto">
          <a:xfrm>
            <a:off x="6567488" y="5884863"/>
            <a:ext cx="1585912" cy="447815"/>
          </a:xfrm>
          <a:prstGeom prst="rect">
            <a:avLst/>
          </a:prstGeom>
          <a:noFill/>
          <a:ln w="9525">
            <a:noFill/>
            <a:miter lim="800000"/>
            <a:headEnd/>
            <a:tailEnd/>
          </a:ln>
        </p:spPr>
        <p:txBody>
          <a:bodyPr>
            <a:spAutoFit/>
          </a:bodyPr>
          <a:lstStyle/>
          <a:p>
            <a:pPr algn="ctr" rtl="1">
              <a:spcBef>
                <a:spcPct val="10000"/>
              </a:spcBef>
            </a:pPr>
            <a:r>
              <a:rPr lang="ar-BH" sz="1050">
                <a:latin typeface="Tahoma" pitchFamily="34" charset="0"/>
                <a:ea typeface="SimSun" pitchFamily="2" charset="-122"/>
                <a:cs typeface="AL-Mohanad" pitchFamily="2" charset="-78"/>
              </a:rPr>
              <a:t>عدم أخذ المخاطرة</a:t>
            </a:r>
          </a:p>
          <a:p>
            <a:pPr algn="ctr" rtl="1">
              <a:spcBef>
                <a:spcPct val="10000"/>
              </a:spcBef>
            </a:pPr>
            <a:r>
              <a:rPr lang="ar-BH" sz="1050">
                <a:latin typeface="Tahoma" pitchFamily="34" charset="0"/>
                <a:ea typeface="SimSun" pitchFamily="2" charset="-122"/>
                <a:cs typeface="AL-Mohanad" pitchFamily="2" charset="-78"/>
              </a:rPr>
              <a:t>منطق انتقادي</a:t>
            </a:r>
            <a:endParaRPr lang="en-US" sz="1050">
              <a:latin typeface="Tahoma" pitchFamily="34" charset="0"/>
              <a:ea typeface="SimSun" pitchFamily="2" charset="-122"/>
              <a:cs typeface="AL-Mohanad" pitchFamily="2" charset="-78"/>
            </a:endParaRPr>
          </a:p>
        </p:txBody>
      </p:sp>
      <p:sp>
        <p:nvSpPr>
          <p:cNvPr id="384006" name="Text Box 6"/>
          <p:cNvSpPr txBox="1">
            <a:spLocks noChangeArrowheads="1"/>
          </p:cNvSpPr>
          <p:nvPr/>
        </p:nvSpPr>
        <p:spPr bwMode="auto">
          <a:xfrm>
            <a:off x="1233488" y="5791200"/>
            <a:ext cx="1585912" cy="447815"/>
          </a:xfrm>
          <a:prstGeom prst="rect">
            <a:avLst/>
          </a:prstGeom>
          <a:noFill/>
          <a:ln w="9525">
            <a:noFill/>
            <a:miter lim="800000"/>
            <a:headEnd/>
            <a:tailEnd/>
          </a:ln>
        </p:spPr>
        <p:txBody>
          <a:bodyPr>
            <a:spAutoFit/>
          </a:bodyPr>
          <a:lstStyle/>
          <a:p>
            <a:pPr algn="ctr" rtl="1">
              <a:spcBef>
                <a:spcPct val="10000"/>
              </a:spcBef>
            </a:pPr>
            <a:r>
              <a:rPr lang="ar-BH" sz="1050">
                <a:latin typeface="Tahoma" pitchFamily="34" charset="0"/>
                <a:ea typeface="SimSun" pitchFamily="2" charset="-122"/>
                <a:cs typeface="AL-Mohanad" pitchFamily="2" charset="-78"/>
              </a:rPr>
              <a:t>أخذ المخاطرة</a:t>
            </a:r>
          </a:p>
          <a:p>
            <a:pPr algn="ctr" rtl="1">
              <a:spcBef>
                <a:spcPct val="10000"/>
              </a:spcBef>
            </a:pPr>
            <a:r>
              <a:rPr lang="ar-BH" sz="1050">
                <a:latin typeface="Tahoma" pitchFamily="34" charset="0"/>
                <a:ea typeface="SimSun" pitchFamily="2" charset="-122"/>
                <a:cs typeface="AL-Mohanad" pitchFamily="2" charset="-78"/>
              </a:rPr>
              <a:t>منطق واقعي</a:t>
            </a:r>
            <a:endParaRPr lang="en-US" sz="1050">
              <a:latin typeface="Tahoma" pitchFamily="34" charset="0"/>
              <a:ea typeface="SimSun" pitchFamily="2" charset="-122"/>
              <a:cs typeface="AL-Mohanad" pitchFamily="2" charset="-78"/>
            </a:endParaRPr>
          </a:p>
        </p:txBody>
      </p:sp>
      <p:sp>
        <p:nvSpPr>
          <p:cNvPr id="384007" name="Text Box 7"/>
          <p:cNvSpPr txBox="1">
            <a:spLocks noChangeArrowheads="1"/>
          </p:cNvSpPr>
          <p:nvPr/>
        </p:nvSpPr>
        <p:spPr bwMode="auto">
          <a:xfrm>
            <a:off x="6338888" y="2438400"/>
            <a:ext cx="1585912" cy="447815"/>
          </a:xfrm>
          <a:prstGeom prst="rect">
            <a:avLst/>
          </a:prstGeom>
          <a:noFill/>
          <a:ln w="9525">
            <a:noFill/>
            <a:miter lim="800000"/>
            <a:headEnd/>
            <a:tailEnd/>
          </a:ln>
        </p:spPr>
        <p:txBody>
          <a:bodyPr>
            <a:spAutoFit/>
          </a:bodyPr>
          <a:lstStyle/>
          <a:p>
            <a:pPr algn="ctr" rtl="1">
              <a:spcBef>
                <a:spcPct val="10000"/>
              </a:spcBef>
            </a:pPr>
            <a:r>
              <a:rPr lang="ar-BH" sz="1050">
                <a:ea typeface="SimSun" pitchFamily="2" charset="-122"/>
                <a:cs typeface="AL-Mohanad" pitchFamily="2" charset="-78"/>
              </a:rPr>
              <a:t>تقليل المخاطر</a:t>
            </a:r>
          </a:p>
          <a:p>
            <a:pPr algn="ctr" rtl="1">
              <a:spcBef>
                <a:spcPct val="10000"/>
              </a:spcBef>
            </a:pPr>
            <a:r>
              <a:rPr lang="ar-BH" sz="1050">
                <a:ea typeface="SimSun" pitchFamily="2" charset="-122"/>
                <a:cs typeface="AL-Mohanad" pitchFamily="2" charset="-78"/>
              </a:rPr>
              <a:t>منطق منهجي</a:t>
            </a:r>
            <a:endParaRPr lang="en-US" sz="1050">
              <a:ea typeface="SimSun" pitchFamily="2" charset="-122"/>
              <a:cs typeface="AL-Mohanad" pitchFamily="2" charset="-78"/>
            </a:endParaRPr>
          </a:p>
        </p:txBody>
      </p:sp>
      <p:sp>
        <p:nvSpPr>
          <p:cNvPr id="384008" name="Text Box 8"/>
          <p:cNvSpPr txBox="1">
            <a:spLocks noChangeArrowheads="1"/>
          </p:cNvSpPr>
          <p:nvPr/>
        </p:nvSpPr>
        <p:spPr bwMode="auto">
          <a:xfrm>
            <a:off x="752475" y="2428875"/>
            <a:ext cx="1838325" cy="447815"/>
          </a:xfrm>
          <a:prstGeom prst="rect">
            <a:avLst/>
          </a:prstGeom>
          <a:noFill/>
          <a:ln w="9525">
            <a:noFill/>
            <a:miter lim="800000"/>
            <a:headEnd/>
            <a:tailEnd/>
          </a:ln>
        </p:spPr>
        <p:txBody>
          <a:bodyPr>
            <a:spAutoFit/>
          </a:bodyPr>
          <a:lstStyle/>
          <a:p>
            <a:pPr algn="ctr" rtl="1">
              <a:spcBef>
                <a:spcPct val="10000"/>
              </a:spcBef>
            </a:pPr>
            <a:r>
              <a:rPr lang="ar-BH" sz="1050">
                <a:ea typeface="SimSun" pitchFamily="2" charset="-122"/>
                <a:cs typeface="AL-Mohanad" pitchFamily="2" charset="-78"/>
              </a:rPr>
              <a:t>تحمل المخاطر</a:t>
            </a:r>
          </a:p>
          <a:p>
            <a:pPr algn="ctr" rtl="1">
              <a:spcBef>
                <a:spcPct val="10000"/>
              </a:spcBef>
            </a:pPr>
            <a:r>
              <a:rPr lang="ar-BH" sz="1050">
                <a:ea typeface="SimSun" pitchFamily="2" charset="-122"/>
                <a:cs typeface="AL-Mohanad" pitchFamily="2" charset="-78"/>
              </a:rPr>
              <a:t>منطق القضاء والقدر</a:t>
            </a:r>
            <a:endParaRPr lang="en-US" sz="1050">
              <a:ea typeface="SimSun" pitchFamily="2" charset="-122"/>
              <a:cs typeface="AL-Mohanad" pitchFamily="2" charset="-78"/>
            </a:endParaRPr>
          </a:p>
        </p:txBody>
      </p:sp>
      <p:grpSp>
        <p:nvGrpSpPr>
          <p:cNvPr id="2" name="Group 9"/>
          <p:cNvGrpSpPr>
            <a:grpSpLocks noChangeAspect="1"/>
          </p:cNvGrpSpPr>
          <p:nvPr/>
        </p:nvGrpSpPr>
        <p:grpSpPr bwMode="auto">
          <a:xfrm>
            <a:off x="1447800" y="846138"/>
            <a:ext cx="1906588" cy="1550987"/>
            <a:chOff x="912" y="528"/>
            <a:chExt cx="1201" cy="977"/>
          </a:xfrm>
        </p:grpSpPr>
        <p:sp>
          <p:nvSpPr>
            <p:cNvPr id="64545" name="AutoShape 10"/>
            <p:cNvSpPr>
              <a:spLocks noChangeAspect="1" noChangeArrowheads="1" noTextEdit="1"/>
            </p:cNvSpPr>
            <p:nvPr/>
          </p:nvSpPr>
          <p:spPr bwMode="auto">
            <a:xfrm>
              <a:off x="912" y="528"/>
              <a:ext cx="1201" cy="977"/>
            </a:xfrm>
            <a:prstGeom prst="rect">
              <a:avLst/>
            </a:prstGeom>
            <a:noFill/>
            <a:ln w="9525">
              <a:noFill/>
              <a:miter lim="800000"/>
              <a:headEnd/>
              <a:tailEnd/>
            </a:ln>
          </p:spPr>
          <p:txBody>
            <a:bodyPr/>
            <a:lstStyle/>
            <a:p>
              <a:endParaRPr lang="en-US" sz="1200"/>
            </a:p>
          </p:txBody>
        </p:sp>
        <p:sp>
          <p:nvSpPr>
            <p:cNvPr id="64546" name="Rectangle 11"/>
            <p:cNvSpPr>
              <a:spLocks noChangeArrowheads="1"/>
            </p:cNvSpPr>
            <p:nvPr/>
          </p:nvSpPr>
          <p:spPr bwMode="auto">
            <a:xfrm>
              <a:off x="1324" y="765"/>
              <a:ext cx="225" cy="12"/>
            </a:xfrm>
            <a:prstGeom prst="rect">
              <a:avLst/>
            </a:prstGeom>
            <a:solidFill>
              <a:srgbClr val="0083D7"/>
            </a:solidFill>
            <a:ln w="9525">
              <a:noFill/>
              <a:miter lim="800000"/>
              <a:headEnd/>
              <a:tailEnd/>
            </a:ln>
          </p:spPr>
          <p:txBody>
            <a:bodyPr/>
            <a:lstStyle/>
            <a:p>
              <a:endParaRPr lang="en-US" sz="1200"/>
            </a:p>
          </p:txBody>
        </p:sp>
        <p:sp>
          <p:nvSpPr>
            <p:cNvPr id="64547" name="Freeform 12"/>
            <p:cNvSpPr>
              <a:spLocks/>
            </p:cNvSpPr>
            <p:nvPr/>
          </p:nvSpPr>
          <p:spPr bwMode="auto">
            <a:xfrm>
              <a:off x="1443" y="548"/>
              <a:ext cx="111" cy="226"/>
            </a:xfrm>
            <a:custGeom>
              <a:avLst/>
              <a:gdLst>
                <a:gd name="T0" fmla="*/ 101 w 111"/>
                <a:gd name="T1" fmla="*/ 226 h 226"/>
                <a:gd name="T2" fmla="*/ 111 w 111"/>
                <a:gd name="T3" fmla="*/ 221 h 226"/>
                <a:gd name="T4" fmla="*/ 10 w 111"/>
                <a:gd name="T5" fmla="*/ 0 h 226"/>
                <a:gd name="T6" fmla="*/ 0 w 111"/>
                <a:gd name="T7" fmla="*/ 5 h 226"/>
                <a:gd name="T8" fmla="*/ 101 w 111"/>
                <a:gd name="T9" fmla="*/ 226 h 226"/>
                <a:gd name="T10" fmla="*/ 0 60000 65536"/>
                <a:gd name="T11" fmla="*/ 0 60000 65536"/>
                <a:gd name="T12" fmla="*/ 0 60000 65536"/>
                <a:gd name="T13" fmla="*/ 0 60000 65536"/>
                <a:gd name="T14" fmla="*/ 0 60000 65536"/>
                <a:gd name="T15" fmla="*/ 0 w 111"/>
                <a:gd name="T16" fmla="*/ 0 h 226"/>
                <a:gd name="T17" fmla="*/ 111 w 111"/>
                <a:gd name="T18" fmla="*/ 226 h 226"/>
              </a:gdLst>
              <a:ahLst/>
              <a:cxnLst>
                <a:cxn ang="T10">
                  <a:pos x="T0" y="T1"/>
                </a:cxn>
                <a:cxn ang="T11">
                  <a:pos x="T2" y="T3"/>
                </a:cxn>
                <a:cxn ang="T12">
                  <a:pos x="T4" y="T5"/>
                </a:cxn>
                <a:cxn ang="T13">
                  <a:pos x="T6" y="T7"/>
                </a:cxn>
                <a:cxn ang="T14">
                  <a:pos x="T8" y="T9"/>
                </a:cxn>
              </a:cxnLst>
              <a:rect l="T15" t="T16" r="T17" b="T18"/>
              <a:pathLst>
                <a:path w="111" h="226">
                  <a:moveTo>
                    <a:pt x="101" y="226"/>
                  </a:moveTo>
                  <a:lnTo>
                    <a:pt x="111" y="221"/>
                  </a:lnTo>
                  <a:lnTo>
                    <a:pt x="10" y="0"/>
                  </a:lnTo>
                  <a:lnTo>
                    <a:pt x="0" y="5"/>
                  </a:lnTo>
                  <a:lnTo>
                    <a:pt x="101" y="226"/>
                  </a:lnTo>
                  <a:close/>
                </a:path>
              </a:pathLst>
            </a:custGeom>
            <a:solidFill>
              <a:srgbClr val="0083D7"/>
            </a:solidFill>
            <a:ln w="9525">
              <a:noFill/>
              <a:round/>
              <a:headEnd/>
              <a:tailEnd/>
            </a:ln>
          </p:spPr>
          <p:txBody>
            <a:bodyPr/>
            <a:lstStyle/>
            <a:p>
              <a:endParaRPr lang="en-US" sz="1200"/>
            </a:p>
          </p:txBody>
        </p:sp>
        <p:sp>
          <p:nvSpPr>
            <p:cNvPr id="64548" name="Freeform 13"/>
            <p:cNvSpPr>
              <a:spLocks/>
            </p:cNvSpPr>
            <p:nvPr/>
          </p:nvSpPr>
          <p:spPr bwMode="auto">
            <a:xfrm>
              <a:off x="1544" y="765"/>
              <a:ext cx="14" cy="12"/>
            </a:xfrm>
            <a:custGeom>
              <a:avLst/>
              <a:gdLst>
                <a:gd name="T0" fmla="*/ 5 w 14"/>
                <a:gd name="T1" fmla="*/ 12 h 12"/>
                <a:gd name="T2" fmla="*/ 14 w 14"/>
                <a:gd name="T3" fmla="*/ 12 h 12"/>
                <a:gd name="T4" fmla="*/ 10 w 14"/>
                <a:gd name="T5" fmla="*/ 4 h 12"/>
                <a:gd name="T6" fmla="*/ 0 w 14"/>
                <a:gd name="T7" fmla="*/ 9 h 12"/>
                <a:gd name="T8" fmla="*/ 5 w 14"/>
                <a:gd name="T9" fmla="*/ 0 h 12"/>
                <a:gd name="T10" fmla="*/ 5 w 14"/>
                <a:gd name="T11" fmla="*/ 12 h 12"/>
                <a:gd name="T12" fmla="*/ 0 60000 65536"/>
                <a:gd name="T13" fmla="*/ 0 60000 65536"/>
                <a:gd name="T14" fmla="*/ 0 60000 65536"/>
                <a:gd name="T15" fmla="*/ 0 60000 65536"/>
                <a:gd name="T16" fmla="*/ 0 60000 65536"/>
                <a:gd name="T17" fmla="*/ 0 60000 65536"/>
                <a:gd name="T18" fmla="*/ 0 w 14"/>
                <a:gd name="T19" fmla="*/ 0 h 12"/>
                <a:gd name="T20" fmla="*/ 14 w 1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4" h="12">
                  <a:moveTo>
                    <a:pt x="5" y="12"/>
                  </a:moveTo>
                  <a:lnTo>
                    <a:pt x="14" y="12"/>
                  </a:lnTo>
                  <a:lnTo>
                    <a:pt x="10" y="4"/>
                  </a:lnTo>
                  <a:lnTo>
                    <a:pt x="0" y="9"/>
                  </a:lnTo>
                  <a:lnTo>
                    <a:pt x="5" y="0"/>
                  </a:lnTo>
                  <a:lnTo>
                    <a:pt x="5" y="12"/>
                  </a:lnTo>
                  <a:close/>
                </a:path>
              </a:pathLst>
            </a:custGeom>
            <a:solidFill>
              <a:srgbClr val="0083D7"/>
            </a:solidFill>
            <a:ln w="9525">
              <a:noFill/>
              <a:round/>
              <a:headEnd/>
              <a:tailEnd/>
            </a:ln>
          </p:spPr>
          <p:txBody>
            <a:bodyPr/>
            <a:lstStyle/>
            <a:p>
              <a:endParaRPr lang="en-US" sz="1200"/>
            </a:p>
          </p:txBody>
        </p:sp>
        <p:sp>
          <p:nvSpPr>
            <p:cNvPr id="64549" name="Freeform 14"/>
            <p:cNvSpPr>
              <a:spLocks/>
            </p:cNvSpPr>
            <p:nvPr/>
          </p:nvSpPr>
          <p:spPr bwMode="auto">
            <a:xfrm>
              <a:off x="1319" y="547"/>
              <a:ext cx="134" cy="227"/>
            </a:xfrm>
            <a:custGeom>
              <a:avLst/>
              <a:gdLst>
                <a:gd name="T0" fmla="*/ 134 w 134"/>
                <a:gd name="T1" fmla="*/ 6 h 227"/>
                <a:gd name="T2" fmla="*/ 124 w 134"/>
                <a:gd name="T3" fmla="*/ 0 h 227"/>
                <a:gd name="T4" fmla="*/ 0 w 134"/>
                <a:gd name="T5" fmla="*/ 221 h 227"/>
                <a:gd name="T6" fmla="*/ 10 w 134"/>
                <a:gd name="T7" fmla="*/ 227 h 227"/>
                <a:gd name="T8" fmla="*/ 134 w 134"/>
                <a:gd name="T9" fmla="*/ 6 h 227"/>
                <a:gd name="T10" fmla="*/ 0 60000 65536"/>
                <a:gd name="T11" fmla="*/ 0 60000 65536"/>
                <a:gd name="T12" fmla="*/ 0 60000 65536"/>
                <a:gd name="T13" fmla="*/ 0 60000 65536"/>
                <a:gd name="T14" fmla="*/ 0 60000 65536"/>
                <a:gd name="T15" fmla="*/ 0 w 134"/>
                <a:gd name="T16" fmla="*/ 0 h 227"/>
                <a:gd name="T17" fmla="*/ 134 w 134"/>
                <a:gd name="T18" fmla="*/ 227 h 227"/>
              </a:gdLst>
              <a:ahLst/>
              <a:cxnLst>
                <a:cxn ang="T10">
                  <a:pos x="T0" y="T1"/>
                </a:cxn>
                <a:cxn ang="T11">
                  <a:pos x="T2" y="T3"/>
                </a:cxn>
                <a:cxn ang="T12">
                  <a:pos x="T4" y="T5"/>
                </a:cxn>
                <a:cxn ang="T13">
                  <a:pos x="T6" y="T7"/>
                </a:cxn>
                <a:cxn ang="T14">
                  <a:pos x="T8" y="T9"/>
                </a:cxn>
              </a:cxnLst>
              <a:rect l="T15" t="T16" r="T17" b="T18"/>
              <a:pathLst>
                <a:path w="134" h="227">
                  <a:moveTo>
                    <a:pt x="134" y="6"/>
                  </a:moveTo>
                  <a:lnTo>
                    <a:pt x="124" y="0"/>
                  </a:lnTo>
                  <a:lnTo>
                    <a:pt x="0" y="221"/>
                  </a:lnTo>
                  <a:lnTo>
                    <a:pt x="10" y="227"/>
                  </a:lnTo>
                  <a:lnTo>
                    <a:pt x="134" y="6"/>
                  </a:lnTo>
                  <a:close/>
                </a:path>
              </a:pathLst>
            </a:custGeom>
            <a:solidFill>
              <a:srgbClr val="0083D7"/>
            </a:solidFill>
            <a:ln w="9525">
              <a:noFill/>
              <a:round/>
              <a:headEnd/>
              <a:tailEnd/>
            </a:ln>
          </p:spPr>
          <p:txBody>
            <a:bodyPr/>
            <a:lstStyle/>
            <a:p>
              <a:endParaRPr lang="en-US" sz="1200"/>
            </a:p>
          </p:txBody>
        </p:sp>
        <p:sp>
          <p:nvSpPr>
            <p:cNvPr id="64550" name="Freeform 15"/>
            <p:cNvSpPr>
              <a:spLocks/>
            </p:cNvSpPr>
            <p:nvPr/>
          </p:nvSpPr>
          <p:spPr bwMode="auto">
            <a:xfrm>
              <a:off x="1443" y="538"/>
              <a:ext cx="10" cy="15"/>
            </a:xfrm>
            <a:custGeom>
              <a:avLst/>
              <a:gdLst>
                <a:gd name="T0" fmla="*/ 10 w 10"/>
                <a:gd name="T1" fmla="*/ 10 h 15"/>
                <a:gd name="T2" fmla="*/ 5 w 10"/>
                <a:gd name="T3" fmla="*/ 0 h 15"/>
                <a:gd name="T4" fmla="*/ 0 w 10"/>
                <a:gd name="T5" fmla="*/ 9 h 15"/>
                <a:gd name="T6" fmla="*/ 10 w 10"/>
                <a:gd name="T7" fmla="*/ 15 h 15"/>
                <a:gd name="T8" fmla="*/ 0 w 10"/>
                <a:gd name="T9" fmla="*/ 15 h 15"/>
                <a:gd name="T10" fmla="*/ 10 w 10"/>
                <a:gd name="T11" fmla="*/ 10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10" y="10"/>
                  </a:moveTo>
                  <a:lnTo>
                    <a:pt x="5" y="0"/>
                  </a:lnTo>
                  <a:lnTo>
                    <a:pt x="0" y="9"/>
                  </a:lnTo>
                  <a:lnTo>
                    <a:pt x="10" y="15"/>
                  </a:lnTo>
                  <a:lnTo>
                    <a:pt x="0" y="15"/>
                  </a:lnTo>
                  <a:lnTo>
                    <a:pt x="10" y="10"/>
                  </a:lnTo>
                  <a:close/>
                </a:path>
              </a:pathLst>
            </a:custGeom>
            <a:solidFill>
              <a:srgbClr val="0083D7"/>
            </a:solidFill>
            <a:ln w="9525">
              <a:noFill/>
              <a:round/>
              <a:headEnd/>
              <a:tailEnd/>
            </a:ln>
          </p:spPr>
          <p:txBody>
            <a:bodyPr/>
            <a:lstStyle/>
            <a:p>
              <a:endParaRPr lang="en-US" sz="1200"/>
            </a:p>
          </p:txBody>
        </p:sp>
        <p:sp>
          <p:nvSpPr>
            <p:cNvPr id="64551" name="Freeform 16"/>
            <p:cNvSpPr>
              <a:spLocks/>
            </p:cNvSpPr>
            <p:nvPr/>
          </p:nvSpPr>
          <p:spPr bwMode="auto">
            <a:xfrm>
              <a:off x="1314" y="765"/>
              <a:ext cx="15" cy="12"/>
            </a:xfrm>
            <a:custGeom>
              <a:avLst/>
              <a:gdLst>
                <a:gd name="T0" fmla="*/ 5 w 15"/>
                <a:gd name="T1" fmla="*/ 3 h 12"/>
                <a:gd name="T2" fmla="*/ 0 w 15"/>
                <a:gd name="T3" fmla="*/ 12 h 12"/>
                <a:gd name="T4" fmla="*/ 10 w 15"/>
                <a:gd name="T5" fmla="*/ 12 h 12"/>
                <a:gd name="T6" fmla="*/ 10 w 15"/>
                <a:gd name="T7" fmla="*/ 0 h 12"/>
                <a:gd name="T8" fmla="*/ 15 w 15"/>
                <a:gd name="T9" fmla="*/ 9 h 12"/>
                <a:gd name="T10" fmla="*/ 5 w 15"/>
                <a:gd name="T11" fmla="*/ 3 h 12"/>
                <a:gd name="T12" fmla="*/ 0 60000 65536"/>
                <a:gd name="T13" fmla="*/ 0 60000 65536"/>
                <a:gd name="T14" fmla="*/ 0 60000 65536"/>
                <a:gd name="T15" fmla="*/ 0 60000 65536"/>
                <a:gd name="T16" fmla="*/ 0 60000 65536"/>
                <a:gd name="T17" fmla="*/ 0 60000 65536"/>
                <a:gd name="T18" fmla="*/ 0 w 15"/>
                <a:gd name="T19" fmla="*/ 0 h 12"/>
                <a:gd name="T20" fmla="*/ 15 w 1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5" h="12">
                  <a:moveTo>
                    <a:pt x="5" y="3"/>
                  </a:moveTo>
                  <a:lnTo>
                    <a:pt x="0" y="12"/>
                  </a:lnTo>
                  <a:lnTo>
                    <a:pt x="10" y="12"/>
                  </a:lnTo>
                  <a:lnTo>
                    <a:pt x="10" y="0"/>
                  </a:lnTo>
                  <a:lnTo>
                    <a:pt x="15" y="9"/>
                  </a:lnTo>
                  <a:lnTo>
                    <a:pt x="5" y="3"/>
                  </a:lnTo>
                  <a:close/>
                </a:path>
              </a:pathLst>
            </a:custGeom>
            <a:solidFill>
              <a:srgbClr val="0083D7"/>
            </a:solidFill>
            <a:ln w="9525">
              <a:noFill/>
              <a:round/>
              <a:headEnd/>
              <a:tailEnd/>
            </a:ln>
          </p:spPr>
          <p:txBody>
            <a:bodyPr/>
            <a:lstStyle/>
            <a:p>
              <a:endParaRPr lang="en-US" sz="1200"/>
            </a:p>
          </p:txBody>
        </p:sp>
        <p:sp>
          <p:nvSpPr>
            <p:cNvPr id="64552" name="Rectangle 17"/>
            <p:cNvSpPr>
              <a:spLocks noChangeArrowheads="1"/>
            </p:cNvSpPr>
            <p:nvPr/>
          </p:nvSpPr>
          <p:spPr bwMode="auto">
            <a:xfrm>
              <a:off x="1420" y="774"/>
              <a:ext cx="32" cy="89"/>
            </a:xfrm>
            <a:prstGeom prst="rect">
              <a:avLst/>
            </a:prstGeom>
            <a:solidFill>
              <a:srgbClr val="0083D7"/>
            </a:solidFill>
            <a:ln w="9525">
              <a:noFill/>
              <a:miter lim="800000"/>
              <a:headEnd/>
              <a:tailEnd/>
            </a:ln>
          </p:spPr>
          <p:txBody>
            <a:bodyPr/>
            <a:lstStyle/>
            <a:p>
              <a:endParaRPr lang="en-US" sz="1200"/>
            </a:p>
          </p:txBody>
        </p:sp>
        <p:sp>
          <p:nvSpPr>
            <p:cNvPr id="64553" name="Freeform 18"/>
            <p:cNvSpPr>
              <a:spLocks/>
            </p:cNvSpPr>
            <p:nvPr/>
          </p:nvSpPr>
          <p:spPr bwMode="auto">
            <a:xfrm>
              <a:off x="1380" y="854"/>
              <a:ext cx="112" cy="140"/>
            </a:xfrm>
            <a:custGeom>
              <a:avLst/>
              <a:gdLst>
                <a:gd name="T0" fmla="*/ 56 w 112"/>
                <a:gd name="T1" fmla="*/ 0 h 140"/>
                <a:gd name="T2" fmla="*/ 112 w 112"/>
                <a:gd name="T3" fmla="*/ 0 h 140"/>
                <a:gd name="T4" fmla="*/ 56 w 112"/>
                <a:gd name="T5" fmla="*/ 140 h 140"/>
                <a:gd name="T6" fmla="*/ 0 w 112"/>
                <a:gd name="T7" fmla="*/ 0 h 140"/>
                <a:gd name="T8" fmla="*/ 56 w 112"/>
                <a:gd name="T9" fmla="*/ 0 h 140"/>
                <a:gd name="T10" fmla="*/ 0 60000 65536"/>
                <a:gd name="T11" fmla="*/ 0 60000 65536"/>
                <a:gd name="T12" fmla="*/ 0 60000 65536"/>
                <a:gd name="T13" fmla="*/ 0 60000 65536"/>
                <a:gd name="T14" fmla="*/ 0 60000 65536"/>
                <a:gd name="T15" fmla="*/ 0 w 112"/>
                <a:gd name="T16" fmla="*/ 0 h 140"/>
                <a:gd name="T17" fmla="*/ 112 w 112"/>
                <a:gd name="T18" fmla="*/ 140 h 140"/>
              </a:gdLst>
              <a:ahLst/>
              <a:cxnLst>
                <a:cxn ang="T10">
                  <a:pos x="T0" y="T1"/>
                </a:cxn>
                <a:cxn ang="T11">
                  <a:pos x="T2" y="T3"/>
                </a:cxn>
                <a:cxn ang="T12">
                  <a:pos x="T4" y="T5"/>
                </a:cxn>
                <a:cxn ang="T13">
                  <a:pos x="T6" y="T7"/>
                </a:cxn>
                <a:cxn ang="T14">
                  <a:pos x="T8" y="T9"/>
                </a:cxn>
              </a:cxnLst>
              <a:rect l="T15" t="T16" r="T17" b="T18"/>
              <a:pathLst>
                <a:path w="112" h="140">
                  <a:moveTo>
                    <a:pt x="56" y="0"/>
                  </a:moveTo>
                  <a:lnTo>
                    <a:pt x="112" y="0"/>
                  </a:lnTo>
                  <a:lnTo>
                    <a:pt x="56" y="140"/>
                  </a:lnTo>
                  <a:lnTo>
                    <a:pt x="0" y="0"/>
                  </a:lnTo>
                  <a:lnTo>
                    <a:pt x="56" y="0"/>
                  </a:lnTo>
                  <a:close/>
                </a:path>
              </a:pathLst>
            </a:custGeom>
            <a:solidFill>
              <a:srgbClr val="0083D7"/>
            </a:solidFill>
            <a:ln w="9525">
              <a:noFill/>
              <a:round/>
              <a:headEnd/>
              <a:tailEnd/>
            </a:ln>
          </p:spPr>
          <p:txBody>
            <a:bodyPr/>
            <a:lstStyle/>
            <a:p>
              <a:endParaRPr lang="en-US" sz="1200"/>
            </a:p>
          </p:txBody>
        </p:sp>
        <p:sp>
          <p:nvSpPr>
            <p:cNvPr id="64554" name="Rectangle 19"/>
            <p:cNvSpPr>
              <a:spLocks noChangeArrowheads="1"/>
            </p:cNvSpPr>
            <p:nvPr/>
          </p:nvSpPr>
          <p:spPr bwMode="auto">
            <a:xfrm>
              <a:off x="920" y="979"/>
              <a:ext cx="1189" cy="16"/>
            </a:xfrm>
            <a:prstGeom prst="rect">
              <a:avLst/>
            </a:prstGeom>
            <a:solidFill>
              <a:srgbClr val="0083D7"/>
            </a:solidFill>
            <a:ln w="9525">
              <a:noFill/>
              <a:miter lim="800000"/>
              <a:headEnd/>
              <a:tailEnd/>
            </a:ln>
          </p:spPr>
          <p:txBody>
            <a:bodyPr/>
            <a:lstStyle/>
            <a:p>
              <a:endParaRPr lang="en-US" sz="1200"/>
            </a:p>
          </p:txBody>
        </p:sp>
        <p:sp>
          <p:nvSpPr>
            <p:cNvPr id="64555" name="Oval 20"/>
            <p:cNvSpPr>
              <a:spLocks noChangeArrowheads="1"/>
            </p:cNvSpPr>
            <p:nvPr/>
          </p:nvSpPr>
          <p:spPr bwMode="auto">
            <a:xfrm>
              <a:off x="1828" y="1227"/>
              <a:ext cx="57" cy="56"/>
            </a:xfrm>
            <a:prstGeom prst="ellipse">
              <a:avLst/>
            </a:prstGeom>
            <a:solidFill>
              <a:srgbClr val="0083D7"/>
            </a:solidFill>
            <a:ln w="9525">
              <a:noFill/>
              <a:round/>
              <a:headEnd/>
              <a:tailEnd/>
            </a:ln>
          </p:spPr>
          <p:txBody>
            <a:bodyPr/>
            <a:lstStyle/>
            <a:p>
              <a:endParaRPr lang="en-US" sz="1200"/>
            </a:p>
          </p:txBody>
        </p:sp>
        <p:sp>
          <p:nvSpPr>
            <p:cNvPr id="64556" name="Oval 21"/>
            <p:cNvSpPr>
              <a:spLocks noChangeArrowheads="1"/>
            </p:cNvSpPr>
            <p:nvPr/>
          </p:nvSpPr>
          <p:spPr bwMode="auto">
            <a:xfrm>
              <a:off x="1828" y="1227"/>
              <a:ext cx="57" cy="56"/>
            </a:xfrm>
            <a:prstGeom prst="ellipse">
              <a:avLst/>
            </a:prstGeom>
            <a:noFill/>
            <a:ln w="20638">
              <a:solidFill>
                <a:srgbClr val="000000"/>
              </a:solidFill>
              <a:round/>
              <a:headEnd/>
              <a:tailEnd/>
            </a:ln>
          </p:spPr>
          <p:txBody>
            <a:bodyPr/>
            <a:lstStyle/>
            <a:p>
              <a:endParaRPr lang="en-US" sz="1200"/>
            </a:p>
          </p:txBody>
        </p:sp>
        <p:sp>
          <p:nvSpPr>
            <p:cNvPr id="64557" name="Oval 22"/>
            <p:cNvSpPr>
              <a:spLocks noChangeArrowheads="1"/>
            </p:cNvSpPr>
            <p:nvPr/>
          </p:nvSpPr>
          <p:spPr bwMode="auto">
            <a:xfrm>
              <a:off x="1012" y="1227"/>
              <a:ext cx="57" cy="56"/>
            </a:xfrm>
            <a:prstGeom prst="ellipse">
              <a:avLst/>
            </a:prstGeom>
            <a:solidFill>
              <a:srgbClr val="0083D7"/>
            </a:solidFill>
            <a:ln w="9525">
              <a:noFill/>
              <a:round/>
              <a:headEnd/>
              <a:tailEnd/>
            </a:ln>
          </p:spPr>
          <p:txBody>
            <a:bodyPr/>
            <a:lstStyle/>
            <a:p>
              <a:endParaRPr lang="en-US" sz="1200"/>
            </a:p>
          </p:txBody>
        </p:sp>
        <p:sp>
          <p:nvSpPr>
            <p:cNvPr id="64558" name="Oval 23"/>
            <p:cNvSpPr>
              <a:spLocks noChangeArrowheads="1"/>
            </p:cNvSpPr>
            <p:nvPr/>
          </p:nvSpPr>
          <p:spPr bwMode="auto">
            <a:xfrm>
              <a:off x="1012" y="1227"/>
              <a:ext cx="57" cy="56"/>
            </a:xfrm>
            <a:prstGeom prst="ellipse">
              <a:avLst/>
            </a:prstGeom>
            <a:noFill/>
            <a:ln w="20638">
              <a:solidFill>
                <a:srgbClr val="000000"/>
              </a:solidFill>
              <a:round/>
              <a:headEnd/>
              <a:tailEnd/>
            </a:ln>
          </p:spPr>
          <p:txBody>
            <a:bodyPr/>
            <a:lstStyle/>
            <a:p>
              <a:endParaRPr lang="en-US" sz="1200"/>
            </a:p>
          </p:txBody>
        </p:sp>
        <p:sp>
          <p:nvSpPr>
            <p:cNvPr id="64559" name="Oval 24"/>
            <p:cNvSpPr>
              <a:spLocks noChangeArrowheads="1"/>
            </p:cNvSpPr>
            <p:nvPr/>
          </p:nvSpPr>
          <p:spPr bwMode="auto">
            <a:xfrm>
              <a:off x="1418" y="539"/>
              <a:ext cx="57" cy="57"/>
            </a:xfrm>
            <a:prstGeom prst="ellipse">
              <a:avLst/>
            </a:prstGeom>
            <a:solidFill>
              <a:srgbClr val="0083D7"/>
            </a:solidFill>
            <a:ln w="9525">
              <a:noFill/>
              <a:round/>
              <a:headEnd/>
              <a:tailEnd/>
            </a:ln>
          </p:spPr>
          <p:txBody>
            <a:bodyPr/>
            <a:lstStyle/>
            <a:p>
              <a:endParaRPr lang="en-US" sz="1200"/>
            </a:p>
          </p:txBody>
        </p:sp>
        <p:sp>
          <p:nvSpPr>
            <p:cNvPr id="64560" name="Oval 25"/>
            <p:cNvSpPr>
              <a:spLocks noChangeArrowheads="1"/>
            </p:cNvSpPr>
            <p:nvPr/>
          </p:nvSpPr>
          <p:spPr bwMode="auto">
            <a:xfrm>
              <a:off x="1418" y="539"/>
              <a:ext cx="57" cy="57"/>
            </a:xfrm>
            <a:prstGeom prst="ellipse">
              <a:avLst/>
            </a:prstGeom>
            <a:noFill/>
            <a:ln w="20638">
              <a:solidFill>
                <a:srgbClr val="000000"/>
              </a:solidFill>
              <a:round/>
              <a:headEnd/>
              <a:tailEnd/>
            </a:ln>
          </p:spPr>
          <p:txBody>
            <a:bodyPr/>
            <a:lstStyle/>
            <a:p>
              <a:endParaRPr lang="en-US" sz="1200"/>
            </a:p>
          </p:txBody>
        </p:sp>
        <p:sp>
          <p:nvSpPr>
            <p:cNvPr id="64561" name="Oval 26"/>
            <p:cNvSpPr>
              <a:spLocks noChangeArrowheads="1"/>
            </p:cNvSpPr>
            <p:nvPr/>
          </p:nvSpPr>
          <p:spPr bwMode="auto">
            <a:xfrm>
              <a:off x="1742" y="1028"/>
              <a:ext cx="57" cy="56"/>
            </a:xfrm>
            <a:prstGeom prst="ellipse">
              <a:avLst/>
            </a:prstGeom>
            <a:solidFill>
              <a:srgbClr val="0083D7"/>
            </a:solidFill>
            <a:ln w="9525">
              <a:noFill/>
              <a:round/>
              <a:headEnd/>
              <a:tailEnd/>
            </a:ln>
          </p:spPr>
          <p:txBody>
            <a:bodyPr/>
            <a:lstStyle/>
            <a:p>
              <a:endParaRPr lang="en-US" sz="1200"/>
            </a:p>
          </p:txBody>
        </p:sp>
        <p:sp>
          <p:nvSpPr>
            <p:cNvPr id="64562" name="Oval 27"/>
            <p:cNvSpPr>
              <a:spLocks noChangeArrowheads="1"/>
            </p:cNvSpPr>
            <p:nvPr/>
          </p:nvSpPr>
          <p:spPr bwMode="auto">
            <a:xfrm>
              <a:off x="1742" y="1028"/>
              <a:ext cx="57" cy="56"/>
            </a:xfrm>
            <a:prstGeom prst="ellipse">
              <a:avLst/>
            </a:prstGeom>
            <a:noFill/>
            <a:ln w="20638">
              <a:solidFill>
                <a:srgbClr val="000000"/>
              </a:solidFill>
              <a:round/>
              <a:headEnd/>
              <a:tailEnd/>
            </a:ln>
          </p:spPr>
          <p:txBody>
            <a:bodyPr/>
            <a:lstStyle/>
            <a:p>
              <a:endParaRPr lang="en-US" sz="1200"/>
            </a:p>
          </p:txBody>
        </p:sp>
        <p:sp>
          <p:nvSpPr>
            <p:cNvPr id="64563" name="Oval 28"/>
            <p:cNvSpPr>
              <a:spLocks noChangeArrowheads="1"/>
            </p:cNvSpPr>
            <p:nvPr/>
          </p:nvSpPr>
          <p:spPr bwMode="auto">
            <a:xfrm>
              <a:off x="1644" y="1227"/>
              <a:ext cx="57" cy="56"/>
            </a:xfrm>
            <a:prstGeom prst="ellipse">
              <a:avLst/>
            </a:prstGeom>
            <a:solidFill>
              <a:srgbClr val="0083D7"/>
            </a:solidFill>
            <a:ln w="9525">
              <a:noFill/>
              <a:round/>
              <a:headEnd/>
              <a:tailEnd/>
            </a:ln>
          </p:spPr>
          <p:txBody>
            <a:bodyPr/>
            <a:lstStyle/>
            <a:p>
              <a:endParaRPr lang="en-US" sz="1200"/>
            </a:p>
          </p:txBody>
        </p:sp>
        <p:sp>
          <p:nvSpPr>
            <p:cNvPr id="64564" name="Oval 29"/>
            <p:cNvSpPr>
              <a:spLocks noChangeArrowheads="1"/>
            </p:cNvSpPr>
            <p:nvPr/>
          </p:nvSpPr>
          <p:spPr bwMode="auto">
            <a:xfrm>
              <a:off x="1644" y="1227"/>
              <a:ext cx="57" cy="56"/>
            </a:xfrm>
            <a:prstGeom prst="ellipse">
              <a:avLst/>
            </a:prstGeom>
            <a:noFill/>
            <a:ln w="20638">
              <a:solidFill>
                <a:srgbClr val="000000"/>
              </a:solidFill>
              <a:round/>
              <a:headEnd/>
              <a:tailEnd/>
            </a:ln>
          </p:spPr>
          <p:txBody>
            <a:bodyPr/>
            <a:lstStyle/>
            <a:p>
              <a:endParaRPr lang="en-US" sz="1200"/>
            </a:p>
          </p:txBody>
        </p:sp>
        <p:sp>
          <p:nvSpPr>
            <p:cNvPr id="64565" name="Oval 30"/>
            <p:cNvSpPr>
              <a:spLocks noChangeArrowheads="1"/>
            </p:cNvSpPr>
            <p:nvPr/>
          </p:nvSpPr>
          <p:spPr bwMode="auto">
            <a:xfrm>
              <a:off x="1423" y="1227"/>
              <a:ext cx="57" cy="56"/>
            </a:xfrm>
            <a:prstGeom prst="ellipse">
              <a:avLst/>
            </a:prstGeom>
            <a:solidFill>
              <a:srgbClr val="0083D7"/>
            </a:solidFill>
            <a:ln w="9525">
              <a:noFill/>
              <a:round/>
              <a:headEnd/>
              <a:tailEnd/>
            </a:ln>
          </p:spPr>
          <p:txBody>
            <a:bodyPr/>
            <a:lstStyle/>
            <a:p>
              <a:endParaRPr lang="en-US" sz="1200"/>
            </a:p>
          </p:txBody>
        </p:sp>
        <p:sp>
          <p:nvSpPr>
            <p:cNvPr id="64566" name="Oval 31"/>
            <p:cNvSpPr>
              <a:spLocks noChangeArrowheads="1"/>
            </p:cNvSpPr>
            <p:nvPr/>
          </p:nvSpPr>
          <p:spPr bwMode="auto">
            <a:xfrm>
              <a:off x="1423" y="1227"/>
              <a:ext cx="57" cy="56"/>
            </a:xfrm>
            <a:prstGeom prst="ellipse">
              <a:avLst/>
            </a:prstGeom>
            <a:noFill/>
            <a:ln w="20638">
              <a:solidFill>
                <a:srgbClr val="000000"/>
              </a:solidFill>
              <a:round/>
              <a:headEnd/>
              <a:tailEnd/>
            </a:ln>
          </p:spPr>
          <p:txBody>
            <a:bodyPr/>
            <a:lstStyle/>
            <a:p>
              <a:endParaRPr lang="en-US" sz="1200"/>
            </a:p>
          </p:txBody>
        </p:sp>
        <p:sp>
          <p:nvSpPr>
            <p:cNvPr id="64567" name="Oval 32"/>
            <p:cNvSpPr>
              <a:spLocks noChangeArrowheads="1"/>
            </p:cNvSpPr>
            <p:nvPr/>
          </p:nvSpPr>
          <p:spPr bwMode="auto">
            <a:xfrm>
              <a:off x="1211" y="1227"/>
              <a:ext cx="57" cy="56"/>
            </a:xfrm>
            <a:prstGeom prst="ellipse">
              <a:avLst/>
            </a:prstGeom>
            <a:solidFill>
              <a:srgbClr val="0083D7"/>
            </a:solidFill>
            <a:ln w="9525">
              <a:noFill/>
              <a:round/>
              <a:headEnd/>
              <a:tailEnd/>
            </a:ln>
          </p:spPr>
          <p:txBody>
            <a:bodyPr/>
            <a:lstStyle/>
            <a:p>
              <a:endParaRPr lang="en-US" sz="1200"/>
            </a:p>
          </p:txBody>
        </p:sp>
        <p:sp>
          <p:nvSpPr>
            <p:cNvPr id="64568" name="Oval 33"/>
            <p:cNvSpPr>
              <a:spLocks noChangeArrowheads="1"/>
            </p:cNvSpPr>
            <p:nvPr/>
          </p:nvSpPr>
          <p:spPr bwMode="auto">
            <a:xfrm>
              <a:off x="1211" y="1227"/>
              <a:ext cx="57" cy="56"/>
            </a:xfrm>
            <a:prstGeom prst="ellipse">
              <a:avLst/>
            </a:prstGeom>
            <a:noFill/>
            <a:ln w="20638">
              <a:solidFill>
                <a:srgbClr val="000000"/>
              </a:solidFill>
              <a:round/>
              <a:headEnd/>
              <a:tailEnd/>
            </a:ln>
          </p:spPr>
          <p:txBody>
            <a:bodyPr/>
            <a:lstStyle/>
            <a:p>
              <a:endParaRPr lang="en-US" sz="1200"/>
            </a:p>
          </p:txBody>
        </p:sp>
        <p:sp>
          <p:nvSpPr>
            <p:cNvPr id="64569" name="Oval 34"/>
            <p:cNvSpPr>
              <a:spLocks noChangeArrowheads="1"/>
            </p:cNvSpPr>
            <p:nvPr/>
          </p:nvSpPr>
          <p:spPr bwMode="auto">
            <a:xfrm>
              <a:off x="1103" y="1028"/>
              <a:ext cx="57" cy="56"/>
            </a:xfrm>
            <a:prstGeom prst="ellipse">
              <a:avLst/>
            </a:prstGeom>
            <a:solidFill>
              <a:srgbClr val="0083D7"/>
            </a:solidFill>
            <a:ln w="9525">
              <a:noFill/>
              <a:round/>
              <a:headEnd/>
              <a:tailEnd/>
            </a:ln>
          </p:spPr>
          <p:txBody>
            <a:bodyPr/>
            <a:lstStyle/>
            <a:p>
              <a:endParaRPr lang="en-US" sz="1200"/>
            </a:p>
          </p:txBody>
        </p:sp>
        <p:sp>
          <p:nvSpPr>
            <p:cNvPr id="64570" name="Oval 35"/>
            <p:cNvSpPr>
              <a:spLocks noChangeArrowheads="1"/>
            </p:cNvSpPr>
            <p:nvPr/>
          </p:nvSpPr>
          <p:spPr bwMode="auto">
            <a:xfrm>
              <a:off x="1103" y="1028"/>
              <a:ext cx="57" cy="56"/>
            </a:xfrm>
            <a:prstGeom prst="ellipse">
              <a:avLst/>
            </a:prstGeom>
            <a:noFill/>
            <a:ln w="20638">
              <a:solidFill>
                <a:srgbClr val="000000"/>
              </a:solidFill>
              <a:round/>
              <a:headEnd/>
              <a:tailEnd/>
            </a:ln>
          </p:spPr>
          <p:txBody>
            <a:bodyPr/>
            <a:lstStyle/>
            <a:p>
              <a:endParaRPr lang="en-US" sz="1200"/>
            </a:p>
          </p:txBody>
        </p:sp>
        <p:sp>
          <p:nvSpPr>
            <p:cNvPr id="64571" name="Oval 36"/>
            <p:cNvSpPr>
              <a:spLocks noChangeArrowheads="1"/>
            </p:cNvSpPr>
            <p:nvPr/>
          </p:nvSpPr>
          <p:spPr bwMode="auto">
            <a:xfrm>
              <a:off x="1530" y="747"/>
              <a:ext cx="57" cy="57"/>
            </a:xfrm>
            <a:prstGeom prst="ellipse">
              <a:avLst/>
            </a:prstGeom>
            <a:solidFill>
              <a:srgbClr val="0083D7"/>
            </a:solidFill>
            <a:ln w="9525">
              <a:noFill/>
              <a:round/>
              <a:headEnd/>
              <a:tailEnd/>
            </a:ln>
          </p:spPr>
          <p:txBody>
            <a:bodyPr/>
            <a:lstStyle/>
            <a:p>
              <a:endParaRPr lang="en-US" sz="1200"/>
            </a:p>
          </p:txBody>
        </p:sp>
        <p:sp>
          <p:nvSpPr>
            <p:cNvPr id="64572" name="Oval 37"/>
            <p:cNvSpPr>
              <a:spLocks noChangeArrowheads="1"/>
            </p:cNvSpPr>
            <p:nvPr/>
          </p:nvSpPr>
          <p:spPr bwMode="auto">
            <a:xfrm>
              <a:off x="1530" y="747"/>
              <a:ext cx="57" cy="57"/>
            </a:xfrm>
            <a:prstGeom prst="ellipse">
              <a:avLst/>
            </a:prstGeom>
            <a:noFill/>
            <a:ln w="20638">
              <a:solidFill>
                <a:srgbClr val="000000"/>
              </a:solidFill>
              <a:round/>
              <a:headEnd/>
              <a:tailEnd/>
            </a:ln>
          </p:spPr>
          <p:txBody>
            <a:bodyPr/>
            <a:lstStyle/>
            <a:p>
              <a:endParaRPr lang="en-US" sz="1200"/>
            </a:p>
          </p:txBody>
        </p:sp>
        <p:sp>
          <p:nvSpPr>
            <p:cNvPr id="64573" name="Oval 38"/>
            <p:cNvSpPr>
              <a:spLocks noChangeArrowheads="1"/>
            </p:cNvSpPr>
            <p:nvPr/>
          </p:nvSpPr>
          <p:spPr bwMode="auto">
            <a:xfrm>
              <a:off x="1299" y="747"/>
              <a:ext cx="57" cy="57"/>
            </a:xfrm>
            <a:prstGeom prst="ellipse">
              <a:avLst/>
            </a:prstGeom>
            <a:solidFill>
              <a:srgbClr val="0083D7"/>
            </a:solidFill>
            <a:ln w="9525">
              <a:noFill/>
              <a:round/>
              <a:headEnd/>
              <a:tailEnd/>
            </a:ln>
          </p:spPr>
          <p:txBody>
            <a:bodyPr/>
            <a:lstStyle/>
            <a:p>
              <a:endParaRPr lang="en-US" sz="1200"/>
            </a:p>
          </p:txBody>
        </p:sp>
        <p:sp>
          <p:nvSpPr>
            <p:cNvPr id="64574" name="Oval 39"/>
            <p:cNvSpPr>
              <a:spLocks noChangeArrowheads="1"/>
            </p:cNvSpPr>
            <p:nvPr/>
          </p:nvSpPr>
          <p:spPr bwMode="auto">
            <a:xfrm>
              <a:off x="1299" y="747"/>
              <a:ext cx="57" cy="57"/>
            </a:xfrm>
            <a:prstGeom prst="ellipse">
              <a:avLst/>
            </a:prstGeom>
            <a:noFill/>
            <a:ln w="20638">
              <a:solidFill>
                <a:srgbClr val="000000"/>
              </a:solidFill>
              <a:round/>
              <a:headEnd/>
              <a:tailEnd/>
            </a:ln>
          </p:spPr>
          <p:txBody>
            <a:bodyPr/>
            <a:lstStyle/>
            <a:p>
              <a:endParaRPr lang="en-US" sz="1200"/>
            </a:p>
          </p:txBody>
        </p:sp>
        <p:sp>
          <p:nvSpPr>
            <p:cNvPr id="64575" name="Oval 40"/>
            <p:cNvSpPr>
              <a:spLocks noChangeArrowheads="1"/>
            </p:cNvSpPr>
            <p:nvPr/>
          </p:nvSpPr>
          <p:spPr bwMode="auto">
            <a:xfrm>
              <a:off x="1351" y="1323"/>
              <a:ext cx="57" cy="56"/>
            </a:xfrm>
            <a:prstGeom prst="ellipse">
              <a:avLst/>
            </a:prstGeom>
            <a:solidFill>
              <a:srgbClr val="0083D7"/>
            </a:solidFill>
            <a:ln w="9525">
              <a:noFill/>
              <a:round/>
              <a:headEnd/>
              <a:tailEnd/>
            </a:ln>
          </p:spPr>
          <p:txBody>
            <a:bodyPr/>
            <a:lstStyle/>
            <a:p>
              <a:endParaRPr lang="en-US" sz="1200"/>
            </a:p>
          </p:txBody>
        </p:sp>
        <p:sp>
          <p:nvSpPr>
            <p:cNvPr id="64576" name="Oval 41"/>
            <p:cNvSpPr>
              <a:spLocks noChangeArrowheads="1"/>
            </p:cNvSpPr>
            <p:nvPr/>
          </p:nvSpPr>
          <p:spPr bwMode="auto">
            <a:xfrm>
              <a:off x="1351" y="1323"/>
              <a:ext cx="57" cy="56"/>
            </a:xfrm>
            <a:prstGeom prst="ellipse">
              <a:avLst/>
            </a:prstGeom>
            <a:noFill/>
            <a:ln w="19050">
              <a:solidFill>
                <a:srgbClr val="000000"/>
              </a:solidFill>
              <a:round/>
              <a:headEnd/>
              <a:tailEnd/>
            </a:ln>
          </p:spPr>
          <p:txBody>
            <a:bodyPr/>
            <a:lstStyle/>
            <a:p>
              <a:endParaRPr lang="en-US" sz="1200"/>
            </a:p>
          </p:txBody>
        </p:sp>
        <p:sp>
          <p:nvSpPr>
            <p:cNvPr id="64577" name="Oval 42"/>
            <p:cNvSpPr>
              <a:spLocks noChangeArrowheads="1"/>
            </p:cNvSpPr>
            <p:nvPr/>
          </p:nvSpPr>
          <p:spPr bwMode="auto">
            <a:xfrm>
              <a:off x="1207" y="1371"/>
              <a:ext cx="57" cy="56"/>
            </a:xfrm>
            <a:prstGeom prst="ellipse">
              <a:avLst/>
            </a:prstGeom>
            <a:solidFill>
              <a:srgbClr val="0083D7"/>
            </a:solidFill>
            <a:ln w="9525">
              <a:noFill/>
              <a:round/>
              <a:headEnd/>
              <a:tailEnd/>
            </a:ln>
          </p:spPr>
          <p:txBody>
            <a:bodyPr/>
            <a:lstStyle/>
            <a:p>
              <a:endParaRPr lang="en-US" sz="1200"/>
            </a:p>
          </p:txBody>
        </p:sp>
        <p:sp>
          <p:nvSpPr>
            <p:cNvPr id="64578" name="Oval 43"/>
            <p:cNvSpPr>
              <a:spLocks noChangeArrowheads="1"/>
            </p:cNvSpPr>
            <p:nvPr/>
          </p:nvSpPr>
          <p:spPr bwMode="auto">
            <a:xfrm>
              <a:off x="1207" y="1371"/>
              <a:ext cx="57" cy="56"/>
            </a:xfrm>
            <a:prstGeom prst="ellipse">
              <a:avLst/>
            </a:prstGeom>
            <a:noFill/>
            <a:ln w="19050">
              <a:solidFill>
                <a:srgbClr val="000000"/>
              </a:solidFill>
              <a:round/>
              <a:headEnd/>
              <a:tailEnd/>
            </a:ln>
          </p:spPr>
          <p:txBody>
            <a:bodyPr/>
            <a:lstStyle/>
            <a:p>
              <a:endParaRPr lang="en-US" sz="1200"/>
            </a:p>
          </p:txBody>
        </p:sp>
        <p:sp>
          <p:nvSpPr>
            <p:cNvPr id="64579" name="Oval 44"/>
            <p:cNvSpPr>
              <a:spLocks noChangeArrowheads="1"/>
            </p:cNvSpPr>
            <p:nvPr/>
          </p:nvSpPr>
          <p:spPr bwMode="auto">
            <a:xfrm>
              <a:off x="1351" y="1443"/>
              <a:ext cx="57" cy="56"/>
            </a:xfrm>
            <a:prstGeom prst="ellipse">
              <a:avLst/>
            </a:prstGeom>
            <a:solidFill>
              <a:srgbClr val="0083D7"/>
            </a:solidFill>
            <a:ln w="9525">
              <a:noFill/>
              <a:round/>
              <a:headEnd/>
              <a:tailEnd/>
            </a:ln>
          </p:spPr>
          <p:txBody>
            <a:bodyPr/>
            <a:lstStyle/>
            <a:p>
              <a:endParaRPr lang="en-US" sz="1200"/>
            </a:p>
          </p:txBody>
        </p:sp>
        <p:sp>
          <p:nvSpPr>
            <p:cNvPr id="64580" name="Oval 45"/>
            <p:cNvSpPr>
              <a:spLocks noChangeArrowheads="1"/>
            </p:cNvSpPr>
            <p:nvPr/>
          </p:nvSpPr>
          <p:spPr bwMode="auto">
            <a:xfrm>
              <a:off x="1351" y="1443"/>
              <a:ext cx="57" cy="56"/>
            </a:xfrm>
            <a:prstGeom prst="ellipse">
              <a:avLst/>
            </a:prstGeom>
            <a:noFill/>
            <a:ln w="19050">
              <a:solidFill>
                <a:srgbClr val="000000"/>
              </a:solidFill>
              <a:round/>
              <a:headEnd/>
              <a:tailEnd/>
            </a:ln>
          </p:spPr>
          <p:txBody>
            <a:bodyPr/>
            <a:lstStyle/>
            <a:p>
              <a:endParaRPr lang="en-US" sz="1200"/>
            </a:p>
          </p:txBody>
        </p:sp>
        <p:sp>
          <p:nvSpPr>
            <p:cNvPr id="64581" name="Oval 46"/>
            <p:cNvSpPr>
              <a:spLocks noChangeArrowheads="1"/>
            </p:cNvSpPr>
            <p:nvPr/>
          </p:nvSpPr>
          <p:spPr bwMode="auto">
            <a:xfrm>
              <a:off x="1872" y="974"/>
              <a:ext cx="57" cy="57"/>
            </a:xfrm>
            <a:prstGeom prst="ellipse">
              <a:avLst/>
            </a:prstGeom>
            <a:solidFill>
              <a:srgbClr val="0083D7"/>
            </a:solidFill>
            <a:ln w="9525">
              <a:noFill/>
              <a:round/>
              <a:headEnd/>
              <a:tailEnd/>
            </a:ln>
          </p:spPr>
          <p:txBody>
            <a:bodyPr/>
            <a:lstStyle/>
            <a:p>
              <a:endParaRPr lang="en-US" sz="1200"/>
            </a:p>
          </p:txBody>
        </p:sp>
        <p:sp>
          <p:nvSpPr>
            <p:cNvPr id="64582" name="Oval 47"/>
            <p:cNvSpPr>
              <a:spLocks noChangeArrowheads="1"/>
            </p:cNvSpPr>
            <p:nvPr/>
          </p:nvSpPr>
          <p:spPr bwMode="auto">
            <a:xfrm>
              <a:off x="1872" y="974"/>
              <a:ext cx="57" cy="57"/>
            </a:xfrm>
            <a:prstGeom prst="ellipse">
              <a:avLst/>
            </a:prstGeom>
            <a:noFill/>
            <a:ln w="19050">
              <a:solidFill>
                <a:srgbClr val="000000"/>
              </a:solidFill>
              <a:round/>
              <a:headEnd/>
              <a:tailEnd/>
            </a:ln>
          </p:spPr>
          <p:txBody>
            <a:bodyPr/>
            <a:lstStyle/>
            <a:p>
              <a:endParaRPr lang="en-US" sz="1200"/>
            </a:p>
          </p:txBody>
        </p:sp>
        <p:sp>
          <p:nvSpPr>
            <p:cNvPr id="64583" name="Oval 48"/>
            <p:cNvSpPr>
              <a:spLocks noChangeArrowheads="1"/>
            </p:cNvSpPr>
            <p:nvPr/>
          </p:nvSpPr>
          <p:spPr bwMode="auto">
            <a:xfrm>
              <a:off x="1984" y="1035"/>
              <a:ext cx="57" cy="56"/>
            </a:xfrm>
            <a:prstGeom prst="ellipse">
              <a:avLst/>
            </a:prstGeom>
            <a:solidFill>
              <a:srgbClr val="0083D7"/>
            </a:solidFill>
            <a:ln w="9525">
              <a:noFill/>
              <a:round/>
              <a:headEnd/>
              <a:tailEnd/>
            </a:ln>
          </p:spPr>
          <p:txBody>
            <a:bodyPr/>
            <a:lstStyle/>
            <a:p>
              <a:endParaRPr lang="en-US" sz="1200"/>
            </a:p>
          </p:txBody>
        </p:sp>
        <p:sp>
          <p:nvSpPr>
            <p:cNvPr id="64584" name="Oval 49"/>
            <p:cNvSpPr>
              <a:spLocks noChangeArrowheads="1"/>
            </p:cNvSpPr>
            <p:nvPr/>
          </p:nvSpPr>
          <p:spPr bwMode="auto">
            <a:xfrm>
              <a:off x="1984" y="1035"/>
              <a:ext cx="57" cy="56"/>
            </a:xfrm>
            <a:prstGeom prst="ellipse">
              <a:avLst/>
            </a:prstGeom>
            <a:noFill/>
            <a:ln w="19050">
              <a:solidFill>
                <a:srgbClr val="000000"/>
              </a:solidFill>
              <a:round/>
              <a:headEnd/>
              <a:tailEnd/>
            </a:ln>
          </p:spPr>
          <p:txBody>
            <a:bodyPr/>
            <a:lstStyle/>
            <a:p>
              <a:endParaRPr lang="en-US" sz="1200"/>
            </a:p>
          </p:txBody>
        </p:sp>
        <p:sp>
          <p:nvSpPr>
            <p:cNvPr id="64585" name="Oval 50"/>
            <p:cNvSpPr>
              <a:spLocks noChangeArrowheads="1"/>
            </p:cNvSpPr>
            <p:nvPr/>
          </p:nvSpPr>
          <p:spPr bwMode="auto">
            <a:xfrm>
              <a:off x="1576" y="1395"/>
              <a:ext cx="57" cy="56"/>
            </a:xfrm>
            <a:prstGeom prst="ellipse">
              <a:avLst/>
            </a:prstGeom>
            <a:solidFill>
              <a:srgbClr val="0083D7"/>
            </a:solidFill>
            <a:ln w="9525">
              <a:noFill/>
              <a:round/>
              <a:headEnd/>
              <a:tailEnd/>
            </a:ln>
          </p:spPr>
          <p:txBody>
            <a:bodyPr/>
            <a:lstStyle/>
            <a:p>
              <a:endParaRPr lang="en-US" sz="1200"/>
            </a:p>
          </p:txBody>
        </p:sp>
        <p:sp>
          <p:nvSpPr>
            <p:cNvPr id="64586" name="Oval 51"/>
            <p:cNvSpPr>
              <a:spLocks noChangeArrowheads="1"/>
            </p:cNvSpPr>
            <p:nvPr/>
          </p:nvSpPr>
          <p:spPr bwMode="auto">
            <a:xfrm>
              <a:off x="1576" y="1395"/>
              <a:ext cx="57" cy="56"/>
            </a:xfrm>
            <a:prstGeom prst="ellipse">
              <a:avLst/>
            </a:prstGeom>
            <a:noFill/>
            <a:ln w="19050">
              <a:solidFill>
                <a:srgbClr val="000000"/>
              </a:solidFill>
              <a:round/>
              <a:headEnd/>
              <a:tailEnd/>
            </a:ln>
          </p:spPr>
          <p:txBody>
            <a:bodyPr/>
            <a:lstStyle/>
            <a:p>
              <a:endParaRPr lang="en-US" sz="1200"/>
            </a:p>
          </p:txBody>
        </p:sp>
        <p:sp>
          <p:nvSpPr>
            <p:cNvPr id="64587" name="Oval 52"/>
            <p:cNvSpPr>
              <a:spLocks noChangeArrowheads="1"/>
            </p:cNvSpPr>
            <p:nvPr/>
          </p:nvSpPr>
          <p:spPr bwMode="auto">
            <a:xfrm>
              <a:off x="1568" y="1099"/>
              <a:ext cx="57" cy="56"/>
            </a:xfrm>
            <a:prstGeom prst="ellipse">
              <a:avLst/>
            </a:prstGeom>
            <a:solidFill>
              <a:srgbClr val="0083D7"/>
            </a:solidFill>
            <a:ln w="9525">
              <a:noFill/>
              <a:round/>
              <a:headEnd/>
              <a:tailEnd/>
            </a:ln>
          </p:spPr>
          <p:txBody>
            <a:bodyPr/>
            <a:lstStyle/>
            <a:p>
              <a:endParaRPr lang="en-US" sz="1200"/>
            </a:p>
          </p:txBody>
        </p:sp>
        <p:sp>
          <p:nvSpPr>
            <p:cNvPr id="64588" name="Oval 53"/>
            <p:cNvSpPr>
              <a:spLocks noChangeArrowheads="1"/>
            </p:cNvSpPr>
            <p:nvPr/>
          </p:nvSpPr>
          <p:spPr bwMode="auto">
            <a:xfrm>
              <a:off x="1568" y="1099"/>
              <a:ext cx="57" cy="56"/>
            </a:xfrm>
            <a:prstGeom prst="ellipse">
              <a:avLst/>
            </a:prstGeom>
            <a:noFill/>
            <a:ln w="19050">
              <a:solidFill>
                <a:srgbClr val="000000"/>
              </a:solidFill>
              <a:round/>
              <a:headEnd/>
              <a:tailEnd/>
            </a:ln>
          </p:spPr>
          <p:txBody>
            <a:bodyPr/>
            <a:lstStyle/>
            <a:p>
              <a:endParaRPr lang="en-US" sz="1200"/>
            </a:p>
          </p:txBody>
        </p:sp>
        <p:sp>
          <p:nvSpPr>
            <p:cNvPr id="64589" name="Oval 54"/>
            <p:cNvSpPr>
              <a:spLocks noChangeArrowheads="1"/>
            </p:cNvSpPr>
            <p:nvPr/>
          </p:nvSpPr>
          <p:spPr bwMode="auto">
            <a:xfrm>
              <a:off x="1696" y="1339"/>
              <a:ext cx="57" cy="56"/>
            </a:xfrm>
            <a:prstGeom prst="ellipse">
              <a:avLst/>
            </a:prstGeom>
            <a:solidFill>
              <a:srgbClr val="0083D7"/>
            </a:solidFill>
            <a:ln w="9525">
              <a:noFill/>
              <a:round/>
              <a:headEnd/>
              <a:tailEnd/>
            </a:ln>
          </p:spPr>
          <p:txBody>
            <a:bodyPr/>
            <a:lstStyle/>
            <a:p>
              <a:endParaRPr lang="en-US" sz="1200"/>
            </a:p>
          </p:txBody>
        </p:sp>
        <p:sp>
          <p:nvSpPr>
            <p:cNvPr id="64590" name="Oval 55"/>
            <p:cNvSpPr>
              <a:spLocks noChangeArrowheads="1"/>
            </p:cNvSpPr>
            <p:nvPr/>
          </p:nvSpPr>
          <p:spPr bwMode="auto">
            <a:xfrm>
              <a:off x="1696" y="1339"/>
              <a:ext cx="57" cy="56"/>
            </a:xfrm>
            <a:prstGeom prst="ellipse">
              <a:avLst/>
            </a:prstGeom>
            <a:noFill/>
            <a:ln w="19050">
              <a:solidFill>
                <a:srgbClr val="000000"/>
              </a:solidFill>
              <a:round/>
              <a:headEnd/>
              <a:tailEnd/>
            </a:ln>
          </p:spPr>
          <p:txBody>
            <a:bodyPr/>
            <a:lstStyle/>
            <a:p>
              <a:endParaRPr lang="en-US" sz="1200"/>
            </a:p>
          </p:txBody>
        </p:sp>
        <p:sp>
          <p:nvSpPr>
            <p:cNvPr id="64591" name="Oval 56"/>
            <p:cNvSpPr>
              <a:spLocks noChangeArrowheads="1"/>
            </p:cNvSpPr>
            <p:nvPr/>
          </p:nvSpPr>
          <p:spPr bwMode="auto">
            <a:xfrm>
              <a:off x="1159" y="1123"/>
              <a:ext cx="57" cy="56"/>
            </a:xfrm>
            <a:prstGeom prst="ellipse">
              <a:avLst/>
            </a:prstGeom>
            <a:solidFill>
              <a:srgbClr val="0083D7"/>
            </a:solidFill>
            <a:ln w="9525">
              <a:noFill/>
              <a:round/>
              <a:headEnd/>
              <a:tailEnd/>
            </a:ln>
          </p:spPr>
          <p:txBody>
            <a:bodyPr/>
            <a:lstStyle/>
            <a:p>
              <a:endParaRPr lang="en-US" sz="1200"/>
            </a:p>
          </p:txBody>
        </p:sp>
        <p:sp>
          <p:nvSpPr>
            <p:cNvPr id="64592" name="Oval 57"/>
            <p:cNvSpPr>
              <a:spLocks noChangeArrowheads="1"/>
            </p:cNvSpPr>
            <p:nvPr/>
          </p:nvSpPr>
          <p:spPr bwMode="auto">
            <a:xfrm>
              <a:off x="1159" y="1123"/>
              <a:ext cx="57" cy="56"/>
            </a:xfrm>
            <a:prstGeom prst="ellipse">
              <a:avLst/>
            </a:prstGeom>
            <a:noFill/>
            <a:ln w="19050">
              <a:solidFill>
                <a:srgbClr val="000000"/>
              </a:solidFill>
              <a:round/>
              <a:headEnd/>
              <a:tailEnd/>
            </a:ln>
          </p:spPr>
          <p:txBody>
            <a:bodyPr/>
            <a:lstStyle/>
            <a:p>
              <a:endParaRPr lang="en-US" sz="1200"/>
            </a:p>
          </p:txBody>
        </p:sp>
        <p:sp>
          <p:nvSpPr>
            <p:cNvPr id="64593" name="Oval 58"/>
            <p:cNvSpPr>
              <a:spLocks noChangeArrowheads="1"/>
            </p:cNvSpPr>
            <p:nvPr/>
          </p:nvSpPr>
          <p:spPr bwMode="auto">
            <a:xfrm>
              <a:off x="1303" y="1115"/>
              <a:ext cx="57" cy="56"/>
            </a:xfrm>
            <a:prstGeom prst="ellipse">
              <a:avLst/>
            </a:prstGeom>
            <a:solidFill>
              <a:srgbClr val="0083D7"/>
            </a:solidFill>
            <a:ln w="9525">
              <a:noFill/>
              <a:round/>
              <a:headEnd/>
              <a:tailEnd/>
            </a:ln>
          </p:spPr>
          <p:txBody>
            <a:bodyPr/>
            <a:lstStyle/>
            <a:p>
              <a:endParaRPr lang="en-US" sz="1200"/>
            </a:p>
          </p:txBody>
        </p:sp>
        <p:sp>
          <p:nvSpPr>
            <p:cNvPr id="64594" name="Oval 59"/>
            <p:cNvSpPr>
              <a:spLocks noChangeArrowheads="1"/>
            </p:cNvSpPr>
            <p:nvPr/>
          </p:nvSpPr>
          <p:spPr bwMode="auto">
            <a:xfrm>
              <a:off x="1303" y="1115"/>
              <a:ext cx="57" cy="56"/>
            </a:xfrm>
            <a:prstGeom prst="ellipse">
              <a:avLst/>
            </a:prstGeom>
            <a:noFill/>
            <a:ln w="19050">
              <a:solidFill>
                <a:srgbClr val="000000"/>
              </a:solidFill>
              <a:round/>
              <a:headEnd/>
              <a:tailEnd/>
            </a:ln>
          </p:spPr>
          <p:txBody>
            <a:bodyPr/>
            <a:lstStyle/>
            <a:p>
              <a:endParaRPr lang="en-US" sz="1200"/>
            </a:p>
          </p:txBody>
        </p:sp>
        <p:sp>
          <p:nvSpPr>
            <p:cNvPr id="64595" name="Oval 60"/>
            <p:cNvSpPr>
              <a:spLocks noChangeArrowheads="1"/>
            </p:cNvSpPr>
            <p:nvPr/>
          </p:nvSpPr>
          <p:spPr bwMode="auto">
            <a:xfrm>
              <a:off x="1255" y="978"/>
              <a:ext cx="57" cy="57"/>
            </a:xfrm>
            <a:prstGeom prst="ellipse">
              <a:avLst/>
            </a:prstGeom>
            <a:solidFill>
              <a:srgbClr val="0083D7"/>
            </a:solidFill>
            <a:ln w="9525">
              <a:noFill/>
              <a:round/>
              <a:headEnd/>
              <a:tailEnd/>
            </a:ln>
          </p:spPr>
          <p:txBody>
            <a:bodyPr/>
            <a:lstStyle/>
            <a:p>
              <a:endParaRPr lang="en-US" sz="1200"/>
            </a:p>
          </p:txBody>
        </p:sp>
        <p:sp>
          <p:nvSpPr>
            <p:cNvPr id="64596" name="Oval 61"/>
            <p:cNvSpPr>
              <a:spLocks noChangeArrowheads="1"/>
            </p:cNvSpPr>
            <p:nvPr/>
          </p:nvSpPr>
          <p:spPr bwMode="auto">
            <a:xfrm>
              <a:off x="1255" y="978"/>
              <a:ext cx="57" cy="57"/>
            </a:xfrm>
            <a:prstGeom prst="ellipse">
              <a:avLst/>
            </a:prstGeom>
            <a:noFill/>
            <a:ln w="19050">
              <a:solidFill>
                <a:srgbClr val="000000"/>
              </a:solidFill>
              <a:round/>
              <a:headEnd/>
              <a:tailEnd/>
            </a:ln>
          </p:spPr>
          <p:txBody>
            <a:bodyPr/>
            <a:lstStyle/>
            <a:p>
              <a:endParaRPr lang="en-US" sz="1200"/>
            </a:p>
          </p:txBody>
        </p:sp>
        <p:sp>
          <p:nvSpPr>
            <p:cNvPr id="64597" name="Oval 62"/>
            <p:cNvSpPr>
              <a:spLocks noChangeArrowheads="1"/>
            </p:cNvSpPr>
            <p:nvPr/>
          </p:nvSpPr>
          <p:spPr bwMode="auto">
            <a:xfrm>
              <a:off x="1487" y="978"/>
              <a:ext cx="58" cy="57"/>
            </a:xfrm>
            <a:prstGeom prst="ellipse">
              <a:avLst/>
            </a:prstGeom>
            <a:solidFill>
              <a:srgbClr val="0083D7"/>
            </a:solidFill>
            <a:ln w="9525">
              <a:noFill/>
              <a:round/>
              <a:headEnd/>
              <a:tailEnd/>
            </a:ln>
          </p:spPr>
          <p:txBody>
            <a:bodyPr/>
            <a:lstStyle/>
            <a:p>
              <a:endParaRPr lang="en-US" sz="1200"/>
            </a:p>
          </p:txBody>
        </p:sp>
        <p:sp>
          <p:nvSpPr>
            <p:cNvPr id="64598" name="Oval 63"/>
            <p:cNvSpPr>
              <a:spLocks noChangeArrowheads="1"/>
            </p:cNvSpPr>
            <p:nvPr/>
          </p:nvSpPr>
          <p:spPr bwMode="auto">
            <a:xfrm>
              <a:off x="1487" y="978"/>
              <a:ext cx="58" cy="57"/>
            </a:xfrm>
            <a:prstGeom prst="ellipse">
              <a:avLst/>
            </a:prstGeom>
            <a:noFill/>
            <a:ln w="19050">
              <a:solidFill>
                <a:srgbClr val="000000"/>
              </a:solidFill>
              <a:round/>
              <a:headEnd/>
              <a:tailEnd/>
            </a:ln>
          </p:spPr>
          <p:txBody>
            <a:bodyPr/>
            <a:lstStyle/>
            <a:p>
              <a:endParaRPr lang="en-US" sz="1200"/>
            </a:p>
          </p:txBody>
        </p:sp>
      </p:grpSp>
      <p:grpSp>
        <p:nvGrpSpPr>
          <p:cNvPr id="3" name="Group 64"/>
          <p:cNvGrpSpPr>
            <a:grpSpLocks noChangeAspect="1"/>
          </p:cNvGrpSpPr>
          <p:nvPr/>
        </p:nvGrpSpPr>
        <p:grpSpPr bwMode="auto">
          <a:xfrm>
            <a:off x="1219200" y="3970338"/>
            <a:ext cx="2173288" cy="1563687"/>
            <a:chOff x="768" y="2496"/>
            <a:chExt cx="1369" cy="985"/>
          </a:xfrm>
        </p:grpSpPr>
        <p:sp>
          <p:nvSpPr>
            <p:cNvPr id="64109" name="AutoShape 65"/>
            <p:cNvSpPr>
              <a:spLocks noChangeAspect="1" noChangeArrowheads="1" noTextEdit="1"/>
            </p:cNvSpPr>
            <p:nvPr/>
          </p:nvSpPr>
          <p:spPr bwMode="auto">
            <a:xfrm>
              <a:off x="768" y="2496"/>
              <a:ext cx="1369" cy="985"/>
            </a:xfrm>
            <a:prstGeom prst="rect">
              <a:avLst/>
            </a:prstGeom>
            <a:noFill/>
            <a:ln w="9525">
              <a:noFill/>
              <a:miter lim="800000"/>
              <a:headEnd/>
              <a:tailEnd/>
            </a:ln>
          </p:spPr>
          <p:txBody>
            <a:bodyPr/>
            <a:lstStyle/>
            <a:p>
              <a:endParaRPr lang="en-US" sz="1200"/>
            </a:p>
          </p:txBody>
        </p:sp>
        <p:grpSp>
          <p:nvGrpSpPr>
            <p:cNvPr id="64110" name="Group 66"/>
            <p:cNvGrpSpPr>
              <a:grpSpLocks/>
            </p:cNvGrpSpPr>
            <p:nvPr/>
          </p:nvGrpSpPr>
          <p:grpSpPr bwMode="auto">
            <a:xfrm>
              <a:off x="768" y="2468"/>
              <a:ext cx="1398" cy="725"/>
              <a:chOff x="768" y="2468"/>
              <a:chExt cx="1398" cy="725"/>
            </a:xfrm>
          </p:grpSpPr>
          <p:sp>
            <p:nvSpPr>
              <p:cNvPr id="64345" name="Freeform 67"/>
              <p:cNvSpPr>
                <a:spLocks/>
              </p:cNvSpPr>
              <p:nvPr/>
            </p:nvSpPr>
            <p:spPr bwMode="auto">
              <a:xfrm>
                <a:off x="2013" y="2648"/>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346" name="Freeform 68"/>
              <p:cNvSpPr>
                <a:spLocks/>
              </p:cNvSpPr>
              <p:nvPr/>
            </p:nvSpPr>
            <p:spPr bwMode="auto">
              <a:xfrm>
                <a:off x="2009" y="2644"/>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347" name="Freeform 69"/>
              <p:cNvSpPr>
                <a:spLocks/>
              </p:cNvSpPr>
              <p:nvPr/>
            </p:nvSpPr>
            <p:spPr bwMode="auto">
              <a:xfrm>
                <a:off x="2040" y="2644"/>
                <a:ext cx="34" cy="33"/>
              </a:xfrm>
              <a:custGeom>
                <a:avLst/>
                <a:gdLst>
                  <a:gd name="T0" fmla="*/ 2 w 34"/>
                  <a:gd name="T1" fmla="*/ 0 h 33"/>
                  <a:gd name="T2" fmla="*/ 15 w 34"/>
                  <a:gd name="T3" fmla="*/ 3 h 33"/>
                  <a:gd name="T4" fmla="*/ 25 w 34"/>
                  <a:gd name="T5" fmla="*/ 10 h 33"/>
                  <a:gd name="T6" fmla="*/ 31 w 34"/>
                  <a:gd name="T7" fmla="*/ 19 h 33"/>
                  <a:gd name="T8" fmla="*/ 34 w 34"/>
                  <a:gd name="T9" fmla="*/ 31 h 33"/>
                  <a:gd name="T10" fmla="*/ 26 w 34"/>
                  <a:gd name="T11" fmla="*/ 33 h 33"/>
                  <a:gd name="T12" fmla="*/ 24 w 34"/>
                  <a:gd name="T13" fmla="*/ 23 h 33"/>
                  <a:gd name="T14" fmla="*/ 19 w 34"/>
                  <a:gd name="T15" fmla="*/ 15 h 33"/>
                  <a:gd name="T16" fmla="*/ 11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5" y="3"/>
                    </a:lnTo>
                    <a:lnTo>
                      <a:pt x="25" y="10"/>
                    </a:lnTo>
                    <a:lnTo>
                      <a:pt x="31" y="19"/>
                    </a:lnTo>
                    <a:lnTo>
                      <a:pt x="34" y="31"/>
                    </a:lnTo>
                    <a:lnTo>
                      <a:pt x="26" y="33"/>
                    </a:lnTo>
                    <a:lnTo>
                      <a:pt x="24" y="23"/>
                    </a:lnTo>
                    <a:lnTo>
                      <a:pt x="19" y="15"/>
                    </a:lnTo>
                    <a:lnTo>
                      <a:pt x="11" y="10"/>
                    </a:lnTo>
                    <a:lnTo>
                      <a:pt x="0" y="8"/>
                    </a:lnTo>
                    <a:lnTo>
                      <a:pt x="2" y="0"/>
                    </a:lnTo>
                    <a:close/>
                  </a:path>
                </a:pathLst>
              </a:custGeom>
              <a:solidFill>
                <a:srgbClr val="000000"/>
              </a:solidFill>
              <a:ln w="9525">
                <a:noFill/>
                <a:round/>
                <a:headEnd/>
                <a:tailEnd/>
              </a:ln>
            </p:spPr>
            <p:txBody>
              <a:bodyPr/>
              <a:lstStyle/>
              <a:p>
                <a:endParaRPr lang="en-US" sz="1200"/>
              </a:p>
            </p:txBody>
          </p:sp>
          <p:sp>
            <p:nvSpPr>
              <p:cNvPr id="64348" name="Freeform 70"/>
              <p:cNvSpPr>
                <a:spLocks/>
              </p:cNvSpPr>
              <p:nvPr/>
            </p:nvSpPr>
            <p:spPr bwMode="auto">
              <a:xfrm>
                <a:off x="2040" y="2644"/>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349" name="Freeform 71"/>
              <p:cNvSpPr>
                <a:spLocks/>
              </p:cNvSpPr>
              <p:nvPr/>
            </p:nvSpPr>
            <p:spPr bwMode="auto">
              <a:xfrm>
                <a:off x="2039" y="2675"/>
                <a:ext cx="35" cy="33"/>
              </a:xfrm>
              <a:custGeom>
                <a:avLst/>
                <a:gdLst>
                  <a:gd name="T0" fmla="*/ 35 w 35"/>
                  <a:gd name="T1" fmla="*/ 1 h 33"/>
                  <a:gd name="T2" fmla="*/ 32 w 35"/>
                  <a:gd name="T3" fmla="*/ 14 h 33"/>
                  <a:gd name="T4" fmla="*/ 26 w 35"/>
                  <a:gd name="T5" fmla="*/ 24 h 33"/>
                  <a:gd name="T6" fmla="*/ 16 w 35"/>
                  <a:gd name="T7" fmla="*/ 31 h 33"/>
                  <a:gd name="T8" fmla="*/ 3 w 35"/>
                  <a:gd name="T9" fmla="*/ 33 h 33"/>
                  <a:gd name="T10" fmla="*/ 0 w 35"/>
                  <a:gd name="T11" fmla="*/ 26 h 33"/>
                  <a:gd name="T12" fmla="*/ 12 w 35"/>
                  <a:gd name="T13" fmla="*/ 24 h 33"/>
                  <a:gd name="T14" fmla="*/ 20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6" y="24"/>
                    </a:lnTo>
                    <a:lnTo>
                      <a:pt x="16" y="31"/>
                    </a:lnTo>
                    <a:lnTo>
                      <a:pt x="3" y="33"/>
                    </a:lnTo>
                    <a:lnTo>
                      <a:pt x="0" y="26"/>
                    </a:lnTo>
                    <a:lnTo>
                      <a:pt x="12" y="24"/>
                    </a:lnTo>
                    <a:lnTo>
                      <a:pt x="20"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350" name="Freeform 72"/>
              <p:cNvSpPr>
                <a:spLocks/>
              </p:cNvSpPr>
              <p:nvPr/>
            </p:nvSpPr>
            <p:spPr bwMode="auto">
              <a:xfrm>
                <a:off x="2066" y="2675"/>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351" name="Freeform 73"/>
              <p:cNvSpPr>
                <a:spLocks/>
              </p:cNvSpPr>
              <p:nvPr/>
            </p:nvSpPr>
            <p:spPr bwMode="auto">
              <a:xfrm>
                <a:off x="2009" y="2675"/>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352" name="Freeform 74"/>
              <p:cNvSpPr>
                <a:spLocks/>
              </p:cNvSpPr>
              <p:nvPr/>
            </p:nvSpPr>
            <p:spPr bwMode="auto">
              <a:xfrm>
                <a:off x="2039" y="2701"/>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353" name="Freeform 75"/>
              <p:cNvSpPr>
                <a:spLocks/>
              </p:cNvSpPr>
              <p:nvPr/>
            </p:nvSpPr>
            <p:spPr bwMode="auto">
              <a:xfrm>
                <a:off x="2009" y="2675"/>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354" name="Freeform 76"/>
              <p:cNvSpPr>
                <a:spLocks/>
              </p:cNvSpPr>
              <p:nvPr/>
            </p:nvSpPr>
            <p:spPr bwMode="auto">
              <a:xfrm>
                <a:off x="1797" y="2580"/>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355" name="Oval 77"/>
              <p:cNvSpPr>
                <a:spLocks noChangeArrowheads="1"/>
              </p:cNvSpPr>
              <p:nvPr/>
            </p:nvSpPr>
            <p:spPr bwMode="auto">
              <a:xfrm>
                <a:off x="1970" y="2518"/>
                <a:ext cx="36" cy="36"/>
              </a:xfrm>
              <a:prstGeom prst="ellipse">
                <a:avLst/>
              </a:prstGeom>
              <a:solidFill>
                <a:srgbClr val="000000"/>
              </a:solidFill>
              <a:ln w="9525">
                <a:noFill/>
                <a:round/>
                <a:headEnd/>
                <a:tailEnd/>
              </a:ln>
            </p:spPr>
            <p:txBody>
              <a:bodyPr/>
              <a:lstStyle/>
              <a:p>
                <a:endParaRPr lang="en-US" sz="1200"/>
              </a:p>
            </p:txBody>
          </p:sp>
          <p:sp>
            <p:nvSpPr>
              <p:cNvPr id="64356" name="Oval 78"/>
              <p:cNvSpPr>
                <a:spLocks noChangeArrowheads="1"/>
              </p:cNvSpPr>
              <p:nvPr/>
            </p:nvSpPr>
            <p:spPr bwMode="auto">
              <a:xfrm>
                <a:off x="1970" y="2518"/>
                <a:ext cx="36" cy="36"/>
              </a:xfrm>
              <a:prstGeom prst="ellipse">
                <a:avLst/>
              </a:prstGeom>
              <a:noFill/>
              <a:ln w="12700">
                <a:solidFill>
                  <a:srgbClr val="000000"/>
                </a:solidFill>
                <a:round/>
                <a:headEnd/>
                <a:tailEnd/>
              </a:ln>
            </p:spPr>
            <p:txBody>
              <a:bodyPr/>
              <a:lstStyle/>
              <a:p>
                <a:endParaRPr lang="en-US" sz="1200"/>
              </a:p>
            </p:txBody>
          </p:sp>
          <p:sp>
            <p:nvSpPr>
              <p:cNvPr id="64357" name="Freeform 79"/>
              <p:cNvSpPr>
                <a:spLocks/>
              </p:cNvSpPr>
              <p:nvPr/>
            </p:nvSpPr>
            <p:spPr bwMode="auto">
              <a:xfrm>
                <a:off x="1793" y="2576"/>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358" name="Freeform 80"/>
              <p:cNvSpPr>
                <a:spLocks/>
              </p:cNvSpPr>
              <p:nvPr/>
            </p:nvSpPr>
            <p:spPr bwMode="auto">
              <a:xfrm>
                <a:off x="1824" y="2576"/>
                <a:ext cx="34" cy="33"/>
              </a:xfrm>
              <a:custGeom>
                <a:avLst/>
                <a:gdLst>
                  <a:gd name="T0" fmla="*/ 2 w 34"/>
                  <a:gd name="T1" fmla="*/ 0 h 33"/>
                  <a:gd name="T2" fmla="*/ 15 w 34"/>
                  <a:gd name="T3" fmla="*/ 3 h 33"/>
                  <a:gd name="T4" fmla="*/ 25 w 34"/>
                  <a:gd name="T5" fmla="*/ 10 h 33"/>
                  <a:gd name="T6" fmla="*/ 31 w 34"/>
                  <a:gd name="T7" fmla="*/ 19 h 33"/>
                  <a:gd name="T8" fmla="*/ 34 w 34"/>
                  <a:gd name="T9" fmla="*/ 31 h 33"/>
                  <a:gd name="T10" fmla="*/ 26 w 34"/>
                  <a:gd name="T11" fmla="*/ 33 h 33"/>
                  <a:gd name="T12" fmla="*/ 24 w 34"/>
                  <a:gd name="T13" fmla="*/ 23 h 33"/>
                  <a:gd name="T14" fmla="*/ 19 w 34"/>
                  <a:gd name="T15" fmla="*/ 15 h 33"/>
                  <a:gd name="T16" fmla="*/ 11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5" y="3"/>
                    </a:lnTo>
                    <a:lnTo>
                      <a:pt x="25" y="10"/>
                    </a:lnTo>
                    <a:lnTo>
                      <a:pt x="31" y="19"/>
                    </a:lnTo>
                    <a:lnTo>
                      <a:pt x="34" y="31"/>
                    </a:lnTo>
                    <a:lnTo>
                      <a:pt x="26" y="33"/>
                    </a:lnTo>
                    <a:lnTo>
                      <a:pt x="24" y="23"/>
                    </a:lnTo>
                    <a:lnTo>
                      <a:pt x="19" y="15"/>
                    </a:lnTo>
                    <a:lnTo>
                      <a:pt x="11" y="10"/>
                    </a:lnTo>
                    <a:lnTo>
                      <a:pt x="0" y="8"/>
                    </a:lnTo>
                    <a:lnTo>
                      <a:pt x="2" y="0"/>
                    </a:lnTo>
                    <a:close/>
                  </a:path>
                </a:pathLst>
              </a:custGeom>
              <a:solidFill>
                <a:srgbClr val="000000"/>
              </a:solidFill>
              <a:ln w="9525">
                <a:noFill/>
                <a:round/>
                <a:headEnd/>
                <a:tailEnd/>
              </a:ln>
            </p:spPr>
            <p:txBody>
              <a:bodyPr/>
              <a:lstStyle/>
              <a:p>
                <a:endParaRPr lang="en-US" sz="1200"/>
              </a:p>
            </p:txBody>
          </p:sp>
          <p:sp>
            <p:nvSpPr>
              <p:cNvPr id="64359" name="Freeform 81"/>
              <p:cNvSpPr>
                <a:spLocks/>
              </p:cNvSpPr>
              <p:nvPr/>
            </p:nvSpPr>
            <p:spPr bwMode="auto">
              <a:xfrm>
                <a:off x="1824" y="2576"/>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360" name="Freeform 82"/>
              <p:cNvSpPr>
                <a:spLocks/>
              </p:cNvSpPr>
              <p:nvPr/>
            </p:nvSpPr>
            <p:spPr bwMode="auto">
              <a:xfrm>
                <a:off x="1823" y="2607"/>
                <a:ext cx="35" cy="33"/>
              </a:xfrm>
              <a:custGeom>
                <a:avLst/>
                <a:gdLst>
                  <a:gd name="T0" fmla="*/ 35 w 35"/>
                  <a:gd name="T1" fmla="*/ 1 h 33"/>
                  <a:gd name="T2" fmla="*/ 32 w 35"/>
                  <a:gd name="T3" fmla="*/ 14 h 33"/>
                  <a:gd name="T4" fmla="*/ 26 w 35"/>
                  <a:gd name="T5" fmla="*/ 24 h 33"/>
                  <a:gd name="T6" fmla="*/ 16 w 35"/>
                  <a:gd name="T7" fmla="*/ 31 h 33"/>
                  <a:gd name="T8" fmla="*/ 3 w 35"/>
                  <a:gd name="T9" fmla="*/ 33 h 33"/>
                  <a:gd name="T10" fmla="*/ 0 w 35"/>
                  <a:gd name="T11" fmla="*/ 26 h 33"/>
                  <a:gd name="T12" fmla="*/ 12 w 35"/>
                  <a:gd name="T13" fmla="*/ 24 h 33"/>
                  <a:gd name="T14" fmla="*/ 20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6" y="24"/>
                    </a:lnTo>
                    <a:lnTo>
                      <a:pt x="16" y="31"/>
                    </a:lnTo>
                    <a:lnTo>
                      <a:pt x="3" y="33"/>
                    </a:lnTo>
                    <a:lnTo>
                      <a:pt x="0" y="26"/>
                    </a:lnTo>
                    <a:lnTo>
                      <a:pt x="12" y="24"/>
                    </a:lnTo>
                    <a:lnTo>
                      <a:pt x="20"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361" name="Freeform 83"/>
              <p:cNvSpPr>
                <a:spLocks/>
              </p:cNvSpPr>
              <p:nvPr/>
            </p:nvSpPr>
            <p:spPr bwMode="auto">
              <a:xfrm>
                <a:off x="1850" y="2607"/>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362" name="Freeform 84"/>
              <p:cNvSpPr>
                <a:spLocks/>
              </p:cNvSpPr>
              <p:nvPr/>
            </p:nvSpPr>
            <p:spPr bwMode="auto">
              <a:xfrm>
                <a:off x="1793" y="2607"/>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363" name="Freeform 85"/>
              <p:cNvSpPr>
                <a:spLocks/>
              </p:cNvSpPr>
              <p:nvPr/>
            </p:nvSpPr>
            <p:spPr bwMode="auto">
              <a:xfrm>
                <a:off x="1823" y="2633"/>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364" name="Freeform 86"/>
              <p:cNvSpPr>
                <a:spLocks/>
              </p:cNvSpPr>
              <p:nvPr/>
            </p:nvSpPr>
            <p:spPr bwMode="auto">
              <a:xfrm>
                <a:off x="1793" y="2607"/>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365" name="Freeform 87"/>
              <p:cNvSpPr>
                <a:spLocks/>
              </p:cNvSpPr>
              <p:nvPr/>
            </p:nvSpPr>
            <p:spPr bwMode="auto">
              <a:xfrm>
                <a:off x="2061" y="2832"/>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366" name="Freeform 88"/>
              <p:cNvSpPr>
                <a:spLocks/>
              </p:cNvSpPr>
              <p:nvPr/>
            </p:nvSpPr>
            <p:spPr bwMode="auto">
              <a:xfrm>
                <a:off x="2057" y="2828"/>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367" name="Freeform 89"/>
              <p:cNvSpPr>
                <a:spLocks/>
              </p:cNvSpPr>
              <p:nvPr/>
            </p:nvSpPr>
            <p:spPr bwMode="auto">
              <a:xfrm>
                <a:off x="2088" y="2828"/>
                <a:ext cx="34" cy="33"/>
              </a:xfrm>
              <a:custGeom>
                <a:avLst/>
                <a:gdLst>
                  <a:gd name="T0" fmla="*/ 2 w 34"/>
                  <a:gd name="T1" fmla="*/ 0 h 33"/>
                  <a:gd name="T2" fmla="*/ 15 w 34"/>
                  <a:gd name="T3" fmla="*/ 3 h 33"/>
                  <a:gd name="T4" fmla="*/ 25 w 34"/>
                  <a:gd name="T5" fmla="*/ 10 h 33"/>
                  <a:gd name="T6" fmla="*/ 31 w 34"/>
                  <a:gd name="T7" fmla="*/ 19 h 33"/>
                  <a:gd name="T8" fmla="*/ 34 w 34"/>
                  <a:gd name="T9" fmla="*/ 31 h 33"/>
                  <a:gd name="T10" fmla="*/ 26 w 34"/>
                  <a:gd name="T11" fmla="*/ 33 h 33"/>
                  <a:gd name="T12" fmla="*/ 24 w 34"/>
                  <a:gd name="T13" fmla="*/ 23 h 33"/>
                  <a:gd name="T14" fmla="*/ 19 w 34"/>
                  <a:gd name="T15" fmla="*/ 15 h 33"/>
                  <a:gd name="T16" fmla="*/ 11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5" y="3"/>
                    </a:lnTo>
                    <a:lnTo>
                      <a:pt x="25" y="10"/>
                    </a:lnTo>
                    <a:lnTo>
                      <a:pt x="31" y="19"/>
                    </a:lnTo>
                    <a:lnTo>
                      <a:pt x="34" y="31"/>
                    </a:lnTo>
                    <a:lnTo>
                      <a:pt x="26" y="33"/>
                    </a:lnTo>
                    <a:lnTo>
                      <a:pt x="24" y="23"/>
                    </a:lnTo>
                    <a:lnTo>
                      <a:pt x="19" y="15"/>
                    </a:lnTo>
                    <a:lnTo>
                      <a:pt x="11" y="10"/>
                    </a:lnTo>
                    <a:lnTo>
                      <a:pt x="0" y="8"/>
                    </a:lnTo>
                    <a:lnTo>
                      <a:pt x="2" y="0"/>
                    </a:lnTo>
                    <a:close/>
                  </a:path>
                </a:pathLst>
              </a:custGeom>
              <a:solidFill>
                <a:srgbClr val="000000"/>
              </a:solidFill>
              <a:ln w="9525">
                <a:noFill/>
                <a:round/>
                <a:headEnd/>
                <a:tailEnd/>
              </a:ln>
            </p:spPr>
            <p:txBody>
              <a:bodyPr/>
              <a:lstStyle/>
              <a:p>
                <a:endParaRPr lang="en-US" sz="1200"/>
              </a:p>
            </p:txBody>
          </p:sp>
          <p:sp>
            <p:nvSpPr>
              <p:cNvPr id="64368" name="Freeform 90"/>
              <p:cNvSpPr>
                <a:spLocks/>
              </p:cNvSpPr>
              <p:nvPr/>
            </p:nvSpPr>
            <p:spPr bwMode="auto">
              <a:xfrm>
                <a:off x="2088" y="2828"/>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369" name="Freeform 91"/>
              <p:cNvSpPr>
                <a:spLocks/>
              </p:cNvSpPr>
              <p:nvPr/>
            </p:nvSpPr>
            <p:spPr bwMode="auto">
              <a:xfrm>
                <a:off x="2087" y="2859"/>
                <a:ext cx="35" cy="33"/>
              </a:xfrm>
              <a:custGeom>
                <a:avLst/>
                <a:gdLst>
                  <a:gd name="T0" fmla="*/ 35 w 35"/>
                  <a:gd name="T1" fmla="*/ 1 h 33"/>
                  <a:gd name="T2" fmla="*/ 32 w 35"/>
                  <a:gd name="T3" fmla="*/ 14 h 33"/>
                  <a:gd name="T4" fmla="*/ 26 w 35"/>
                  <a:gd name="T5" fmla="*/ 24 h 33"/>
                  <a:gd name="T6" fmla="*/ 16 w 35"/>
                  <a:gd name="T7" fmla="*/ 31 h 33"/>
                  <a:gd name="T8" fmla="*/ 3 w 35"/>
                  <a:gd name="T9" fmla="*/ 33 h 33"/>
                  <a:gd name="T10" fmla="*/ 0 w 35"/>
                  <a:gd name="T11" fmla="*/ 26 h 33"/>
                  <a:gd name="T12" fmla="*/ 12 w 35"/>
                  <a:gd name="T13" fmla="*/ 24 h 33"/>
                  <a:gd name="T14" fmla="*/ 20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6" y="24"/>
                    </a:lnTo>
                    <a:lnTo>
                      <a:pt x="16" y="31"/>
                    </a:lnTo>
                    <a:lnTo>
                      <a:pt x="3" y="33"/>
                    </a:lnTo>
                    <a:lnTo>
                      <a:pt x="0" y="26"/>
                    </a:lnTo>
                    <a:lnTo>
                      <a:pt x="12" y="24"/>
                    </a:lnTo>
                    <a:lnTo>
                      <a:pt x="20"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370" name="Freeform 92"/>
              <p:cNvSpPr>
                <a:spLocks/>
              </p:cNvSpPr>
              <p:nvPr/>
            </p:nvSpPr>
            <p:spPr bwMode="auto">
              <a:xfrm>
                <a:off x="2114" y="2859"/>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371" name="Freeform 93"/>
              <p:cNvSpPr>
                <a:spLocks/>
              </p:cNvSpPr>
              <p:nvPr/>
            </p:nvSpPr>
            <p:spPr bwMode="auto">
              <a:xfrm>
                <a:off x="2057" y="2859"/>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372" name="Freeform 94"/>
              <p:cNvSpPr>
                <a:spLocks/>
              </p:cNvSpPr>
              <p:nvPr/>
            </p:nvSpPr>
            <p:spPr bwMode="auto">
              <a:xfrm>
                <a:off x="2087" y="2885"/>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373" name="Freeform 95"/>
              <p:cNvSpPr>
                <a:spLocks/>
              </p:cNvSpPr>
              <p:nvPr/>
            </p:nvSpPr>
            <p:spPr bwMode="auto">
              <a:xfrm>
                <a:off x="2057" y="2859"/>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374" name="Freeform 96"/>
              <p:cNvSpPr>
                <a:spLocks/>
              </p:cNvSpPr>
              <p:nvPr/>
            </p:nvSpPr>
            <p:spPr bwMode="auto">
              <a:xfrm>
                <a:off x="2073" y="3133"/>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375" name="Freeform 97"/>
              <p:cNvSpPr>
                <a:spLocks/>
              </p:cNvSpPr>
              <p:nvPr/>
            </p:nvSpPr>
            <p:spPr bwMode="auto">
              <a:xfrm>
                <a:off x="2069" y="3129"/>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376" name="Freeform 98"/>
              <p:cNvSpPr>
                <a:spLocks/>
              </p:cNvSpPr>
              <p:nvPr/>
            </p:nvSpPr>
            <p:spPr bwMode="auto">
              <a:xfrm>
                <a:off x="2100" y="3129"/>
                <a:ext cx="34" cy="33"/>
              </a:xfrm>
              <a:custGeom>
                <a:avLst/>
                <a:gdLst>
                  <a:gd name="T0" fmla="*/ 2 w 34"/>
                  <a:gd name="T1" fmla="*/ 0 h 33"/>
                  <a:gd name="T2" fmla="*/ 15 w 34"/>
                  <a:gd name="T3" fmla="*/ 3 h 33"/>
                  <a:gd name="T4" fmla="*/ 25 w 34"/>
                  <a:gd name="T5" fmla="*/ 10 h 33"/>
                  <a:gd name="T6" fmla="*/ 31 w 34"/>
                  <a:gd name="T7" fmla="*/ 19 h 33"/>
                  <a:gd name="T8" fmla="*/ 34 w 34"/>
                  <a:gd name="T9" fmla="*/ 31 h 33"/>
                  <a:gd name="T10" fmla="*/ 26 w 34"/>
                  <a:gd name="T11" fmla="*/ 33 h 33"/>
                  <a:gd name="T12" fmla="*/ 24 w 34"/>
                  <a:gd name="T13" fmla="*/ 23 h 33"/>
                  <a:gd name="T14" fmla="*/ 19 w 34"/>
                  <a:gd name="T15" fmla="*/ 15 h 33"/>
                  <a:gd name="T16" fmla="*/ 11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5" y="3"/>
                    </a:lnTo>
                    <a:lnTo>
                      <a:pt x="25" y="10"/>
                    </a:lnTo>
                    <a:lnTo>
                      <a:pt x="31" y="19"/>
                    </a:lnTo>
                    <a:lnTo>
                      <a:pt x="34" y="31"/>
                    </a:lnTo>
                    <a:lnTo>
                      <a:pt x="26" y="33"/>
                    </a:lnTo>
                    <a:lnTo>
                      <a:pt x="24" y="23"/>
                    </a:lnTo>
                    <a:lnTo>
                      <a:pt x="19" y="15"/>
                    </a:lnTo>
                    <a:lnTo>
                      <a:pt x="11" y="10"/>
                    </a:lnTo>
                    <a:lnTo>
                      <a:pt x="0" y="8"/>
                    </a:lnTo>
                    <a:lnTo>
                      <a:pt x="2" y="0"/>
                    </a:lnTo>
                    <a:close/>
                  </a:path>
                </a:pathLst>
              </a:custGeom>
              <a:solidFill>
                <a:srgbClr val="000000"/>
              </a:solidFill>
              <a:ln w="9525">
                <a:noFill/>
                <a:round/>
                <a:headEnd/>
                <a:tailEnd/>
              </a:ln>
            </p:spPr>
            <p:txBody>
              <a:bodyPr/>
              <a:lstStyle/>
              <a:p>
                <a:endParaRPr lang="en-US" sz="1200"/>
              </a:p>
            </p:txBody>
          </p:sp>
          <p:sp>
            <p:nvSpPr>
              <p:cNvPr id="64377" name="Freeform 99"/>
              <p:cNvSpPr>
                <a:spLocks/>
              </p:cNvSpPr>
              <p:nvPr/>
            </p:nvSpPr>
            <p:spPr bwMode="auto">
              <a:xfrm>
                <a:off x="2100" y="3129"/>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378" name="Freeform 100"/>
              <p:cNvSpPr>
                <a:spLocks/>
              </p:cNvSpPr>
              <p:nvPr/>
            </p:nvSpPr>
            <p:spPr bwMode="auto">
              <a:xfrm>
                <a:off x="2099" y="3160"/>
                <a:ext cx="35" cy="33"/>
              </a:xfrm>
              <a:custGeom>
                <a:avLst/>
                <a:gdLst>
                  <a:gd name="T0" fmla="*/ 35 w 35"/>
                  <a:gd name="T1" fmla="*/ 1 h 33"/>
                  <a:gd name="T2" fmla="*/ 32 w 35"/>
                  <a:gd name="T3" fmla="*/ 14 h 33"/>
                  <a:gd name="T4" fmla="*/ 26 w 35"/>
                  <a:gd name="T5" fmla="*/ 24 h 33"/>
                  <a:gd name="T6" fmla="*/ 16 w 35"/>
                  <a:gd name="T7" fmla="*/ 31 h 33"/>
                  <a:gd name="T8" fmla="*/ 3 w 35"/>
                  <a:gd name="T9" fmla="*/ 33 h 33"/>
                  <a:gd name="T10" fmla="*/ 0 w 35"/>
                  <a:gd name="T11" fmla="*/ 26 h 33"/>
                  <a:gd name="T12" fmla="*/ 12 w 35"/>
                  <a:gd name="T13" fmla="*/ 24 h 33"/>
                  <a:gd name="T14" fmla="*/ 20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6" y="24"/>
                    </a:lnTo>
                    <a:lnTo>
                      <a:pt x="16" y="31"/>
                    </a:lnTo>
                    <a:lnTo>
                      <a:pt x="3" y="33"/>
                    </a:lnTo>
                    <a:lnTo>
                      <a:pt x="0" y="26"/>
                    </a:lnTo>
                    <a:lnTo>
                      <a:pt x="12" y="24"/>
                    </a:lnTo>
                    <a:lnTo>
                      <a:pt x="20"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379" name="Freeform 101"/>
              <p:cNvSpPr>
                <a:spLocks/>
              </p:cNvSpPr>
              <p:nvPr/>
            </p:nvSpPr>
            <p:spPr bwMode="auto">
              <a:xfrm>
                <a:off x="2126" y="3160"/>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380" name="Freeform 102"/>
              <p:cNvSpPr>
                <a:spLocks/>
              </p:cNvSpPr>
              <p:nvPr/>
            </p:nvSpPr>
            <p:spPr bwMode="auto">
              <a:xfrm>
                <a:off x="2069" y="3160"/>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381" name="Freeform 103"/>
              <p:cNvSpPr>
                <a:spLocks/>
              </p:cNvSpPr>
              <p:nvPr/>
            </p:nvSpPr>
            <p:spPr bwMode="auto">
              <a:xfrm>
                <a:off x="2099" y="3186"/>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382" name="Freeform 104"/>
              <p:cNvSpPr>
                <a:spLocks/>
              </p:cNvSpPr>
              <p:nvPr/>
            </p:nvSpPr>
            <p:spPr bwMode="auto">
              <a:xfrm>
                <a:off x="2069" y="3160"/>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383" name="Freeform 105"/>
              <p:cNvSpPr>
                <a:spLocks/>
              </p:cNvSpPr>
              <p:nvPr/>
            </p:nvSpPr>
            <p:spPr bwMode="auto">
              <a:xfrm>
                <a:off x="1957" y="3025"/>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384" name="Oval 106"/>
              <p:cNvSpPr>
                <a:spLocks noChangeArrowheads="1"/>
              </p:cNvSpPr>
              <p:nvPr/>
            </p:nvSpPr>
            <p:spPr bwMode="auto">
              <a:xfrm>
                <a:off x="2130" y="2962"/>
                <a:ext cx="36" cy="37"/>
              </a:xfrm>
              <a:prstGeom prst="ellipse">
                <a:avLst/>
              </a:prstGeom>
              <a:solidFill>
                <a:srgbClr val="000000"/>
              </a:solidFill>
              <a:ln w="9525">
                <a:noFill/>
                <a:round/>
                <a:headEnd/>
                <a:tailEnd/>
              </a:ln>
            </p:spPr>
            <p:txBody>
              <a:bodyPr/>
              <a:lstStyle/>
              <a:p>
                <a:endParaRPr lang="en-US" sz="1200"/>
              </a:p>
            </p:txBody>
          </p:sp>
          <p:sp>
            <p:nvSpPr>
              <p:cNvPr id="64385" name="Oval 107"/>
              <p:cNvSpPr>
                <a:spLocks noChangeArrowheads="1"/>
              </p:cNvSpPr>
              <p:nvPr/>
            </p:nvSpPr>
            <p:spPr bwMode="auto">
              <a:xfrm>
                <a:off x="2130" y="2962"/>
                <a:ext cx="36" cy="37"/>
              </a:xfrm>
              <a:prstGeom prst="ellipse">
                <a:avLst/>
              </a:prstGeom>
              <a:noFill/>
              <a:ln w="12700">
                <a:solidFill>
                  <a:srgbClr val="000000"/>
                </a:solidFill>
                <a:round/>
                <a:headEnd/>
                <a:tailEnd/>
              </a:ln>
            </p:spPr>
            <p:txBody>
              <a:bodyPr/>
              <a:lstStyle/>
              <a:p>
                <a:endParaRPr lang="en-US" sz="1200"/>
              </a:p>
            </p:txBody>
          </p:sp>
          <p:sp>
            <p:nvSpPr>
              <p:cNvPr id="64386" name="Freeform 108"/>
              <p:cNvSpPr>
                <a:spLocks/>
              </p:cNvSpPr>
              <p:nvPr/>
            </p:nvSpPr>
            <p:spPr bwMode="auto">
              <a:xfrm>
                <a:off x="1953" y="3021"/>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387" name="Freeform 109"/>
              <p:cNvSpPr>
                <a:spLocks/>
              </p:cNvSpPr>
              <p:nvPr/>
            </p:nvSpPr>
            <p:spPr bwMode="auto">
              <a:xfrm>
                <a:off x="1984" y="3021"/>
                <a:ext cx="34" cy="33"/>
              </a:xfrm>
              <a:custGeom>
                <a:avLst/>
                <a:gdLst>
                  <a:gd name="T0" fmla="*/ 2 w 34"/>
                  <a:gd name="T1" fmla="*/ 0 h 33"/>
                  <a:gd name="T2" fmla="*/ 15 w 34"/>
                  <a:gd name="T3" fmla="*/ 3 h 33"/>
                  <a:gd name="T4" fmla="*/ 25 w 34"/>
                  <a:gd name="T5" fmla="*/ 10 h 33"/>
                  <a:gd name="T6" fmla="*/ 31 w 34"/>
                  <a:gd name="T7" fmla="*/ 19 h 33"/>
                  <a:gd name="T8" fmla="*/ 34 w 34"/>
                  <a:gd name="T9" fmla="*/ 31 h 33"/>
                  <a:gd name="T10" fmla="*/ 26 w 34"/>
                  <a:gd name="T11" fmla="*/ 33 h 33"/>
                  <a:gd name="T12" fmla="*/ 24 w 34"/>
                  <a:gd name="T13" fmla="*/ 23 h 33"/>
                  <a:gd name="T14" fmla="*/ 19 w 34"/>
                  <a:gd name="T15" fmla="*/ 15 h 33"/>
                  <a:gd name="T16" fmla="*/ 11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5" y="3"/>
                    </a:lnTo>
                    <a:lnTo>
                      <a:pt x="25" y="10"/>
                    </a:lnTo>
                    <a:lnTo>
                      <a:pt x="31" y="19"/>
                    </a:lnTo>
                    <a:lnTo>
                      <a:pt x="34" y="31"/>
                    </a:lnTo>
                    <a:lnTo>
                      <a:pt x="26" y="33"/>
                    </a:lnTo>
                    <a:lnTo>
                      <a:pt x="24" y="23"/>
                    </a:lnTo>
                    <a:lnTo>
                      <a:pt x="19" y="15"/>
                    </a:lnTo>
                    <a:lnTo>
                      <a:pt x="11" y="10"/>
                    </a:lnTo>
                    <a:lnTo>
                      <a:pt x="0" y="8"/>
                    </a:lnTo>
                    <a:lnTo>
                      <a:pt x="2" y="0"/>
                    </a:lnTo>
                    <a:close/>
                  </a:path>
                </a:pathLst>
              </a:custGeom>
              <a:solidFill>
                <a:srgbClr val="000000"/>
              </a:solidFill>
              <a:ln w="9525">
                <a:noFill/>
                <a:round/>
                <a:headEnd/>
                <a:tailEnd/>
              </a:ln>
            </p:spPr>
            <p:txBody>
              <a:bodyPr/>
              <a:lstStyle/>
              <a:p>
                <a:endParaRPr lang="en-US" sz="1200"/>
              </a:p>
            </p:txBody>
          </p:sp>
          <p:sp>
            <p:nvSpPr>
              <p:cNvPr id="64388" name="Freeform 110"/>
              <p:cNvSpPr>
                <a:spLocks/>
              </p:cNvSpPr>
              <p:nvPr/>
            </p:nvSpPr>
            <p:spPr bwMode="auto">
              <a:xfrm>
                <a:off x="1984" y="3021"/>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389" name="Freeform 111"/>
              <p:cNvSpPr>
                <a:spLocks/>
              </p:cNvSpPr>
              <p:nvPr/>
            </p:nvSpPr>
            <p:spPr bwMode="auto">
              <a:xfrm>
                <a:off x="1983" y="3052"/>
                <a:ext cx="35" cy="33"/>
              </a:xfrm>
              <a:custGeom>
                <a:avLst/>
                <a:gdLst>
                  <a:gd name="T0" fmla="*/ 35 w 35"/>
                  <a:gd name="T1" fmla="*/ 1 h 33"/>
                  <a:gd name="T2" fmla="*/ 32 w 35"/>
                  <a:gd name="T3" fmla="*/ 14 h 33"/>
                  <a:gd name="T4" fmla="*/ 26 w 35"/>
                  <a:gd name="T5" fmla="*/ 24 h 33"/>
                  <a:gd name="T6" fmla="*/ 16 w 35"/>
                  <a:gd name="T7" fmla="*/ 31 h 33"/>
                  <a:gd name="T8" fmla="*/ 3 w 35"/>
                  <a:gd name="T9" fmla="*/ 33 h 33"/>
                  <a:gd name="T10" fmla="*/ 0 w 35"/>
                  <a:gd name="T11" fmla="*/ 26 h 33"/>
                  <a:gd name="T12" fmla="*/ 12 w 35"/>
                  <a:gd name="T13" fmla="*/ 24 h 33"/>
                  <a:gd name="T14" fmla="*/ 20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6" y="24"/>
                    </a:lnTo>
                    <a:lnTo>
                      <a:pt x="16" y="31"/>
                    </a:lnTo>
                    <a:lnTo>
                      <a:pt x="3" y="33"/>
                    </a:lnTo>
                    <a:lnTo>
                      <a:pt x="0" y="26"/>
                    </a:lnTo>
                    <a:lnTo>
                      <a:pt x="12" y="24"/>
                    </a:lnTo>
                    <a:lnTo>
                      <a:pt x="20"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390" name="Freeform 112"/>
              <p:cNvSpPr>
                <a:spLocks/>
              </p:cNvSpPr>
              <p:nvPr/>
            </p:nvSpPr>
            <p:spPr bwMode="auto">
              <a:xfrm>
                <a:off x="2010" y="3052"/>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391" name="Freeform 113"/>
              <p:cNvSpPr>
                <a:spLocks/>
              </p:cNvSpPr>
              <p:nvPr/>
            </p:nvSpPr>
            <p:spPr bwMode="auto">
              <a:xfrm>
                <a:off x="1953" y="3052"/>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392" name="Freeform 114"/>
              <p:cNvSpPr>
                <a:spLocks/>
              </p:cNvSpPr>
              <p:nvPr/>
            </p:nvSpPr>
            <p:spPr bwMode="auto">
              <a:xfrm>
                <a:off x="1983" y="3078"/>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393" name="Freeform 115"/>
              <p:cNvSpPr>
                <a:spLocks/>
              </p:cNvSpPr>
              <p:nvPr/>
            </p:nvSpPr>
            <p:spPr bwMode="auto">
              <a:xfrm>
                <a:off x="1953" y="3052"/>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394" name="Freeform 116"/>
              <p:cNvSpPr>
                <a:spLocks/>
              </p:cNvSpPr>
              <p:nvPr/>
            </p:nvSpPr>
            <p:spPr bwMode="auto">
              <a:xfrm>
                <a:off x="1789" y="2768"/>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395" name="Oval 117"/>
              <p:cNvSpPr>
                <a:spLocks noChangeArrowheads="1"/>
              </p:cNvSpPr>
              <p:nvPr/>
            </p:nvSpPr>
            <p:spPr bwMode="auto">
              <a:xfrm>
                <a:off x="1962" y="2706"/>
                <a:ext cx="36" cy="36"/>
              </a:xfrm>
              <a:prstGeom prst="ellipse">
                <a:avLst/>
              </a:prstGeom>
              <a:solidFill>
                <a:srgbClr val="000000"/>
              </a:solidFill>
              <a:ln w="9525">
                <a:noFill/>
                <a:round/>
                <a:headEnd/>
                <a:tailEnd/>
              </a:ln>
            </p:spPr>
            <p:txBody>
              <a:bodyPr/>
              <a:lstStyle/>
              <a:p>
                <a:endParaRPr lang="en-US" sz="1200"/>
              </a:p>
            </p:txBody>
          </p:sp>
          <p:sp>
            <p:nvSpPr>
              <p:cNvPr id="64396" name="Oval 118"/>
              <p:cNvSpPr>
                <a:spLocks noChangeArrowheads="1"/>
              </p:cNvSpPr>
              <p:nvPr/>
            </p:nvSpPr>
            <p:spPr bwMode="auto">
              <a:xfrm>
                <a:off x="1962" y="2706"/>
                <a:ext cx="36" cy="36"/>
              </a:xfrm>
              <a:prstGeom prst="ellipse">
                <a:avLst/>
              </a:prstGeom>
              <a:noFill/>
              <a:ln w="12700">
                <a:solidFill>
                  <a:srgbClr val="000000"/>
                </a:solidFill>
                <a:round/>
                <a:headEnd/>
                <a:tailEnd/>
              </a:ln>
            </p:spPr>
            <p:txBody>
              <a:bodyPr/>
              <a:lstStyle/>
              <a:p>
                <a:endParaRPr lang="en-US" sz="1200"/>
              </a:p>
            </p:txBody>
          </p:sp>
          <p:sp>
            <p:nvSpPr>
              <p:cNvPr id="64397" name="Freeform 119"/>
              <p:cNvSpPr>
                <a:spLocks/>
              </p:cNvSpPr>
              <p:nvPr/>
            </p:nvSpPr>
            <p:spPr bwMode="auto">
              <a:xfrm>
                <a:off x="1785" y="2764"/>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398" name="Freeform 120"/>
              <p:cNvSpPr>
                <a:spLocks/>
              </p:cNvSpPr>
              <p:nvPr/>
            </p:nvSpPr>
            <p:spPr bwMode="auto">
              <a:xfrm>
                <a:off x="1816" y="2764"/>
                <a:ext cx="34" cy="33"/>
              </a:xfrm>
              <a:custGeom>
                <a:avLst/>
                <a:gdLst>
                  <a:gd name="T0" fmla="*/ 2 w 34"/>
                  <a:gd name="T1" fmla="*/ 0 h 33"/>
                  <a:gd name="T2" fmla="*/ 15 w 34"/>
                  <a:gd name="T3" fmla="*/ 3 h 33"/>
                  <a:gd name="T4" fmla="*/ 25 w 34"/>
                  <a:gd name="T5" fmla="*/ 10 h 33"/>
                  <a:gd name="T6" fmla="*/ 31 w 34"/>
                  <a:gd name="T7" fmla="*/ 19 h 33"/>
                  <a:gd name="T8" fmla="*/ 34 w 34"/>
                  <a:gd name="T9" fmla="*/ 31 h 33"/>
                  <a:gd name="T10" fmla="*/ 26 w 34"/>
                  <a:gd name="T11" fmla="*/ 33 h 33"/>
                  <a:gd name="T12" fmla="*/ 24 w 34"/>
                  <a:gd name="T13" fmla="*/ 23 h 33"/>
                  <a:gd name="T14" fmla="*/ 19 w 34"/>
                  <a:gd name="T15" fmla="*/ 15 h 33"/>
                  <a:gd name="T16" fmla="*/ 11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5" y="3"/>
                    </a:lnTo>
                    <a:lnTo>
                      <a:pt x="25" y="10"/>
                    </a:lnTo>
                    <a:lnTo>
                      <a:pt x="31" y="19"/>
                    </a:lnTo>
                    <a:lnTo>
                      <a:pt x="34" y="31"/>
                    </a:lnTo>
                    <a:lnTo>
                      <a:pt x="26" y="33"/>
                    </a:lnTo>
                    <a:lnTo>
                      <a:pt x="24" y="23"/>
                    </a:lnTo>
                    <a:lnTo>
                      <a:pt x="19" y="15"/>
                    </a:lnTo>
                    <a:lnTo>
                      <a:pt x="11" y="10"/>
                    </a:lnTo>
                    <a:lnTo>
                      <a:pt x="0" y="8"/>
                    </a:lnTo>
                    <a:lnTo>
                      <a:pt x="2" y="0"/>
                    </a:lnTo>
                    <a:close/>
                  </a:path>
                </a:pathLst>
              </a:custGeom>
              <a:solidFill>
                <a:srgbClr val="000000"/>
              </a:solidFill>
              <a:ln w="9525">
                <a:noFill/>
                <a:round/>
                <a:headEnd/>
                <a:tailEnd/>
              </a:ln>
            </p:spPr>
            <p:txBody>
              <a:bodyPr/>
              <a:lstStyle/>
              <a:p>
                <a:endParaRPr lang="en-US" sz="1200"/>
              </a:p>
            </p:txBody>
          </p:sp>
          <p:sp>
            <p:nvSpPr>
              <p:cNvPr id="64399" name="Freeform 121"/>
              <p:cNvSpPr>
                <a:spLocks/>
              </p:cNvSpPr>
              <p:nvPr/>
            </p:nvSpPr>
            <p:spPr bwMode="auto">
              <a:xfrm>
                <a:off x="1816" y="2764"/>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400" name="Freeform 122"/>
              <p:cNvSpPr>
                <a:spLocks/>
              </p:cNvSpPr>
              <p:nvPr/>
            </p:nvSpPr>
            <p:spPr bwMode="auto">
              <a:xfrm>
                <a:off x="1815" y="2795"/>
                <a:ext cx="35" cy="33"/>
              </a:xfrm>
              <a:custGeom>
                <a:avLst/>
                <a:gdLst>
                  <a:gd name="T0" fmla="*/ 35 w 35"/>
                  <a:gd name="T1" fmla="*/ 1 h 33"/>
                  <a:gd name="T2" fmla="*/ 32 w 35"/>
                  <a:gd name="T3" fmla="*/ 14 h 33"/>
                  <a:gd name="T4" fmla="*/ 26 w 35"/>
                  <a:gd name="T5" fmla="*/ 24 h 33"/>
                  <a:gd name="T6" fmla="*/ 16 w 35"/>
                  <a:gd name="T7" fmla="*/ 31 h 33"/>
                  <a:gd name="T8" fmla="*/ 3 w 35"/>
                  <a:gd name="T9" fmla="*/ 33 h 33"/>
                  <a:gd name="T10" fmla="*/ 0 w 35"/>
                  <a:gd name="T11" fmla="*/ 26 h 33"/>
                  <a:gd name="T12" fmla="*/ 12 w 35"/>
                  <a:gd name="T13" fmla="*/ 24 h 33"/>
                  <a:gd name="T14" fmla="*/ 20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6" y="24"/>
                    </a:lnTo>
                    <a:lnTo>
                      <a:pt x="16" y="31"/>
                    </a:lnTo>
                    <a:lnTo>
                      <a:pt x="3" y="33"/>
                    </a:lnTo>
                    <a:lnTo>
                      <a:pt x="0" y="26"/>
                    </a:lnTo>
                    <a:lnTo>
                      <a:pt x="12" y="24"/>
                    </a:lnTo>
                    <a:lnTo>
                      <a:pt x="20"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401" name="Freeform 123"/>
              <p:cNvSpPr>
                <a:spLocks/>
              </p:cNvSpPr>
              <p:nvPr/>
            </p:nvSpPr>
            <p:spPr bwMode="auto">
              <a:xfrm>
                <a:off x="1842" y="2795"/>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402" name="Freeform 124"/>
              <p:cNvSpPr>
                <a:spLocks/>
              </p:cNvSpPr>
              <p:nvPr/>
            </p:nvSpPr>
            <p:spPr bwMode="auto">
              <a:xfrm>
                <a:off x="1785" y="2795"/>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403" name="Freeform 125"/>
              <p:cNvSpPr>
                <a:spLocks/>
              </p:cNvSpPr>
              <p:nvPr/>
            </p:nvSpPr>
            <p:spPr bwMode="auto">
              <a:xfrm>
                <a:off x="1815" y="2821"/>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404" name="Freeform 126"/>
              <p:cNvSpPr>
                <a:spLocks/>
              </p:cNvSpPr>
              <p:nvPr/>
            </p:nvSpPr>
            <p:spPr bwMode="auto">
              <a:xfrm>
                <a:off x="1785" y="2795"/>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405" name="Freeform 127"/>
              <p:cNvSpPr>
                <a:spLocks/>
              </p:cNvSpPr>
              <p:nvPr/>
            </p:nvSpPr>
            <p:spPr bwMode="auto">
              <a:xfrm>
                <a:off x="1985" y="2516"/>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406" name="Freeform 128"/>
              <p:cNvSpPr>
                <a:spLocks/>
              </p:cNvSpPr>
              <p:nvPr/>
            </p:nvSpPr>
            <p:spPr bwMode="auto">
              <a:xfrm>
                <a:off x="1981" y="2512"/>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407" name="Freeform 129"/>
              <p:cNvSpPr>
                <a:spLocks/>
              </p:cNvSpPr>
              <p:nvPr/>
            </p:nvSpPr>
            <p:spPr bwMode="auto">
              <a:xfrm>
                <a:off x="2012" y="2512"/>
                <a:ext cx="34" cy="33"/>
              </a:xfrm>
              <a:custGeom>
                <a:avLst/>
                <a:gdLst>
                  <a:gd name="T0" fmla="*/ 2 w 34"/>
                  <a:gd name="T1" fmla="*/ 0 h 33"/>
                  <a:gd name="T2" fmla="*/ 15 w 34"/>
                  <a:gd name="T3" fmla="*/ 3 h 33"/>
                  <a:gd name="T4" fmla="*/ 25 w 34"/>
                  <a:gd name="T5" fmla="*/ 10 h 33"/>
                  <a:gd name="T6" fmla="*/ 31 w 34"/>
                  <a:gd name="T7" fmla="*/ 19 h 33"/>
                  <a:gd name="T8" fmla="*/ 34 w 34"/>
                  <a:gd name="T9" fmla="*/ 31 h 33"/>
                  <a:gd name="T10" fmla="*/ 26 w 34"/>
                  <a:gd name="T11" fmla="*/ 33 h 33"/>
                  <a:gd name="T12" fmla="*/ 24 w 34"/>
                  <a:gd name="T13" fmla="*/ 23 h 33"/>
                  <a:gd name="T14" fmla="*/ 19 w 34"/>
                  <a:gd name="T15" fmla="*/ 15 h 33"/>
                  <a:gd name="T16" fmla="*/ 11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5" y="3"/>
                    </a:lnTo>
                    <a:lnTo>
                      <a:pt x="25" y="10"/>
                    </a:lnTo>
                    <a:lnTo>
                      <a:pt x="31" y="19"/>
                    </a:lnTo>
                    <a:lnTo>
                      <a:pt x="34" y="31"/>
                    </a:lnTo>
                    <a:lnTo>
                      <a:pt x="26" y="33"/>
                    </a:lnTo>
                    <a:lnTo>
                      <a:pt x="24" y="23"/>
                    </a:lnTo>
                    <a:lnTo>
                      <a:pt x="19" y="15"/>
                    </a:lnTo>
                    <a:lnTo>
                      <a:pt x="11" y="10"/>
                    </a:lnTo>
                    <a:lnTo>
                      <a:pt x="0" y="8"/>
                    </a:lnTo>
                    <a:lnTo>
                      <a:pt x="2" y="0"/>
                    </a:lnTo>
                    <a:close/>
                  </a:path>
                </a:pathLst>
              </a:custGeom>
              <a:solidFill>
                <a:srgbClr val="000000"/>
              </a:solidFill>
              <a:ln w="9525">
                <a:noFill/>
                <a:round/>
                <a:headEnd/>
                <a:tailEnd/>
              </a:ln>
            </p:spPr>
            <p:txBody>
              <a:bodyPr/>
              <a:lstStyle/>
              <a:p>
                <a:endParaRPr lang="en-US" sz="1200"/>
              </a:p>
            </p:txBody>
          </p:sp>
          <p:sp>
            <p:nvSpPr>
              <p:cNvPr id="64408" name="Freeform 130"/>
              <p:cNvSpPr>
                <a:spLocks/>
              </p:cNvSpPr>
              <p:nvPr/>
            </p:nvSpPr>
            <p:spPr bwMode="auto">
              <a:xfrm>
                <a:off x="2012" y="2512"/>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409" name="Freeform 131"/>
              <p:cNvSpPr>
                <a:spLocks/>
              </p:cNvSpPr>
              <p:nvPr/>
            </p:nvSpPr>
            <p:spPr bwMode="auto">
              <a:xfrm>
                <a:off x="2011" y="2543"/>
                <a:ext cx="35" cy="33"/>
              </a:xfrm>
              <a:custGeom>
                <a:avLst/>
                <a:gdLst>
                  <a:gd name="T0" fmla="*/ 35 w 35"/>
                  <a:gd name="T1" fmla="*/ 1 h 33"/>
                  <a:gd name="T2" fmla="*/ 32 w 35"/>
                  <a:gd name="T3" fmla="*/ 14 h 33"/>
                  <a:gd name="T4" fmla="*/ 26 w 35"/>
                  <a:gd name="T5" fmla="*/ 24 h 33"/>
                  <a:gd name="T6" fmla="*/ 16 w 35"/>
                  <a:gd name="T7" fmla="*/ 31 h 33"/>
                  <a:gd name="T8" fmla="*/ 3 w 35"/>
                  <a:gd name="T9" fmla="*/ 33 h 33"/>
                  <a:gd name="T10" fmla="*/ 0 w 35"/>
                  <a:gd name="T11" fmla="*/ 26 h 33"/>
                  <a:gd name="T12" fmla="*/ 12 w 35"/>
                  <a:gd name="T13" fmla="*/ 24 h 33"/>
                  <a:gd name="T14" fmla="*/ 20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6" y="24"/>
                    </a:lnTo>
                    <a:lnTo>
                      <a:pt x="16" y="31"/>
                    </a:lnTo>
                    <a:lnTo>
                      <a:pt x="3" y="33"/>
                    </a:lnTo>
                    <a:lnTo>
                      <a:pt x="0" y="26"/>
                    </a:lnTo>
                    <a:lnTo>
                      <a:pt x="12" y="24"/>
                    </a:lnTo>
                    <a:lnTo>
                      <a:pt x="20"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410" name="Freeform 132"/>
              <p:cNvSpPr>
                <a:spLocks/>
              </p:cNvSpPr>
              <p:nvPr/>
            </p:nvSpPr>
            <p:spPr bwMode="auto">
              <a:xfrm>
                <a:off x="2038" y="2543"/>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411" name="Freeform 133"/>
              <p:cNvSpPr>
                <a:spLocks/>
              </p:cNvSpPr>
              <p:nvPr/>
            </p:nvSpPr>
            <p:spPr bwMode="auto">
              <a:xfrm>
                <a:off x="1981" y="2543"/>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412" name="Freeform 134"/>
              <p:cNvSpPr>
                <a:spLocks/>
              </p:cNvSpPr>
              <p:nvPr/>
            </p:nvSpPr>
            <p:spPr bwMode="auto">
              <a:xfrm>
                <a:off x="2011" y="2569"/>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413" name="Freeform 135"/>
              <p:cNvSpPr>
                <a:spLocks/>
              </p:cNvSpPr>
              <p:nvPr/>
            </p:nvSpPr>
            <p:spPr bwMode="auto">
              <a:xfrm>
                <a:off x="1981" y="2543"/>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414" name="Freeform 136"/>
              <p:cNvSpPr>
                <a:spLocks/>
              </p:cNvSpPr>
              <p:nvPr/>
            </p:nvSpPr>
            <p:spPr bwMode="auto">
              <a:xfrm>
                <a:off x="1898" y="2840"/>
                <a:ext cx="57" cy="56"/>
              </a:xfrm>
              <a:custGeom>
                <a:avLst/>
                <a:gdLst>
                  <a:gd name="T0" fmla="*/ 0 w 57"/>
                  <a:gd name="T1" fmla="*/ 28 h 56"/>
                  <a:gd name="T2" fmla="*/ 1 w 57"/>
                  <a:gd name="T3" fmla="*/ 22 h 56"/>
                  <a:gd name="T4" fmla="*/ 3 w 57"/>
                  <a:gd name="T5" fmla="*/ 17 h 56"/>
                  <a:gd name="T6" fmla="*/ 5 w 57"/>
                  <a:gd name="T7" fmla="*/ 12 h 56"/>
                  <a:gd name="T8" fmla="*/ 9 w 57"/>
                  <a:gd name="T9" fmla="*/ 8 h 56"/>
                  <a:gd name="T10" fmla="*/ 13 w 57"/>
                  <a:gd name="T11" fmla="*/ 5 h 56"/>
                  <a:gd name="T12" fmla="*/ 18 w 57"/>
                  <a:gd name="T13" fmla="*/ 2 h 56"/>
                  <a:gd name="T14" fmla="*/ 23 w 57"/>
                  <a:gd name="T15" fmla="*/ 0 h 56"/>
                  <a:gd name="T16" fmla="*/ 29 w 57"/>
                  <a:gd name="T17" fmla="*/ 0 h 56"/>
                  <a:gd name="T18" fmla="*/ 35 w 57"/>
                  <a:gd name="T19" fmla="*/ 0 h 56"/>
                  <a:gd name="T20" fmla="*/ 37 w 57"/>
                  <a:gd name="T21" fmla="*/ 1 h 56"/>
                  <a:gd name="T22" fmla="*/ 40 w 57"/>
                  <a:gd name="T23" fmla="*/ 2 h 56"/>
                  <a:gd name="T24" fmla="*/ 45 w 57"/>
                  <a:gd name="T25" fmla="*/ 5 h 56"/>
                  <a:gd name="T26" fmla="*/ 49 w 57"/>
                  <a:gd name="T27" fmla="*/ 8 h 56"/>
                  <a:gd name="T28" fmla="*/ 52 w 57"/>
                  <a:gd name="T29" fmla="*/ 12 h 56"/>
                  <a:gd name="T30" fmla="*/ 54 w 57"/>
                  <a:gd name="T31" fmla="*/ 15 h 56"/>
                  <a:gd name="T32" fmla="*/ 55 w 57"/>
                  <a:gd name="T33" fmla="*/ 17 h 56"/>
                  <a:gd name="T34" fmla="*/ 57 w 57"/>
                  <a:gd name="T35" fmla="*/ 22 h 56"/>
                  <a:gd name="T36" fmla="*/ 57 w 57"/>
                  <a:gd name="T37" fmla="*/ 25 h 56"/>
                  <a:gd name="T38" fmla="*/ 57 w 57"/>
                  <a:gd name="T39" fmla="*/ 28 h 56"/>
                  <a:gd name="T40" fmla="*/ 57 w 57"/>
                  <a:gd name="T41" fmla="*/ 34 h 56"/>
                  <a:gd name="T42" fmla="*/ 55 w 57"/>
                  <a:gd name="T43" fmla="*/ 39 h 56"/>
                  <a:gd name="T44" fmla="*/ 52 w 57"/>
                  <a:gd name="T45" fmla="*/ 44 h 56"/>
                  <a:gd name="T46" fmla="*/ 49 w 57"/>
                  <a:gd name="T47" fmla="*/ 48 h 56"/>
                  <a:gd name="T48" fmla="*/ 45 w 57"/>
                  <a:gd name="T49" fmla="*/ 51 h 56"/>
                  <a:gd name="T50" fmla="*/ 40 w 57"/>
                  <a:gd name="T51" fmla="*/ 54 h 56"/>
                  <a:gd name="T52" fmla="*/ 35 w 57"/>
                  <a:gd name="T53" fmla="*/ 56 h 56"/>
                  <a:gd name="T54" fmla="*/ 29 w 57"/>
                  <a:gd name="T55" fmla="*/ 56 h 56"/>
                  <a:gd name="T56" fmla="*/ 23 w 57"/>
                  <a:gd name="T57" fmla="*/ 56 h 56"/>
                  <a:gd name="T58" fmla="*/ 20 w 57"/>
                  <a:gd name="T59" fmla="*/ 55 h 56"/>
                  <a:gd name="T60" fmla="*/ 18 w 57"/>
                  <a:gd name="T61" fmla="*/ 54 h 56"/>
                  <a:gd name="T62" fmla="*/ 13 w 57"/>
                  <a:gd name="T63" fmla="*/ 51 h 56"/>
                  <a:gd name="T64" fmla="*/ 9 w 57"/>
                  <a:gd name="T65" fmla="*/ 48 h 56"/>
                  <a:gd name="T66" fmla="*/ 5 w 57"/>
                  <a:gd name="T67" fmla="*/ 44 h 56"/>
                  <a:gd name="T68" fmla="*/ 4 w 57"/>
                  <a:gd name="T69" fmla="*/ 41 h 56"/>
                  <a:gd name="T70" fmla="*/ 3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3" y="17"/>
                    </a:lnTo>
                    <a:lnTo>
                      <a:pt x="5" y="12"/>
                    </a:lnTo>
                    <a:lnTo>
                      <a:pt x="9" y="8"/>
                    </a:lnTo>
                    <a:lnTo>
                      <a:pt x="13" y="5"/>
                    </a:lnTo>
                    <a:lnTo>
                      <a:pt x="18" y="2"/>
                    </a:lnTo>
                    <a:lnTo>
                      <a:pt x="23" y="0"/>
                    </a:lnTo>
                    <a:lnTo>
                      <a:pt x="29" y="0"/>
                    </a:lnTo>
                    <a:lnTo>
                      <a:pt x="35" y="0"/>
                    </a:lnTo>
                    <a:lnTo>
                      <a:pt x="37" y="1"/>
                    </a:lnTo>
                    <a:lnTo>
                      <a:pt x="40" y="2"/>
                    </a:lnTo>
                    <a:lnTo>
                      <a:pt x="45" y="5"/>
                    </a:lnTo>
                    <a:lnTo>
                      <a:pt x="49" y="8"/>
                    </a:lnTo>
                    <a:lnTo>
                      <a:pt x="52" y="12"/>
                    </a:lnTo>
                    <a:lnTo>
                      <a:pt x="54" y="15"/>
                    </a:lnTo>
                    <a:lnTo>
                      <a:pt x="55" y="17"/>
                    </a:lnTo>
                    <a:lnTo>
                      <a:pt x="57" y="22"/>
                    </a:lnTo>
                    <a:lnTo>
                      <a:pt x="57" y="25"/>
                    </a:lnTo>
                    <a:lnTo>
                      <a:pt x="57" y="28"/>
                    </a:lnTo>
                    <a:lnTo>
                      <a:pt x="57" y="34"/>
                    </a:lnTo>
                    <a:lnTo>
                      <a:pt x="55" y="39"/>
                    </a:lnTo>
                    <a:lnTo>
                      <a:pt x="52" y="44"/>
                    </a:lnTo>
                    <a:lnTo>
                      <a:pt x="49" y="48"/>
                    </a:lnTo>
                    <a:lnTo>
                      <a:pt x="45" y="51"/>
                    </a:lnTo>
                    <a:lnTo>
                      <a:pt x="40" y="54"/>
                    </a:lnTo>
                    <a:lnTo>
                      <a:pt x="35" y="56"/>
                    </a:lnTo>
                    <a:lnTo>
                      <a:pt x="29" y="56"/>
                    </a:lnTo>
                    <a:lnTo>
                      <a:pt x="23" y="56"/>
                    </a:lnTo>
                    <a:lnTo>
                      <a:pt x="20" y="55"/>
                    </a:lnTo>
                    <a:lnTo>
                      <a:pt x="18" y="54"/>
                    </a:lnTo>
                    <a:lnTo>
                      <a:pt x="13" y="51"/>
                    </a:lnTo>
                    <a:lnTo>
                      <a:pt x="9" y="48"/>
                    </a:lnTo>
                    <a:lnTo>
                      <a:pt x="5" y="44"/>
                    </a:lnTo>
                    <a:lnTo>
                      <a:pt x="4" y="41"/>
                    </a:lnTo>
                    <a:lnTo>
                      <a:pt x="3"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415" name="Oval 137"/>
              <p:cNvSpPr>
                <a:spLocks noChangeArrowheads="1"/>
              </p:cNvSpPr>
              <p:nvPr/>
            </p:nvSpPr>
            <p:spPr bwMode="auto">
              <a:xfrm>
                <a:off x="2072" y="2778"/>
                <a:ext cx="36" cy="36"/>
              </a:xfrm>
              <a:prstGeom prst="ellipse">
                <a:avLst/>
              </a:prstGeom>
              <a:solidFill>
                <a:srgbClr val="000000"/>
              </a:solidFill>
              <a:ln w="9525">
                <a:noFill/>
                <a:round/>
                <a:headEnd/>
                <a:tailEnd/>
              </a:ln>
            </p:spPr>
            <p:txBody>
              <a:bodyPr/>
              <a:lstStyle/>
              <a:p>
                <a:endParaRPr lang="en-US" sz="1200"/>
              </a:p>
            </p:txBody>
          </p:sp>
          <p:sp>
            <p:nvSpPr>
              <p:cNvPr id="64416" name="Oval 138"/>
              <p:cNvSpPr>
                <a:spLocks noChangeArrowheads="1"/>
              </p:cNvSpPr>
              <p:nvPr/>
            </p:nvSpPr>
            <p:spPr bwMode="auto">
              <a:xfrm>
                <a:off x="2072" y="2778"/>
                <a:ext cx="36" cy="36"/>
              </a:xfrm>
              <a:prstGeom prst="ellipse">
                <a:avLst/>
              </a:prstGeom>
              <a:noFill/>
              <a:ln w="12700">
                <a:solidFill>
                  <a:srgbClr val="000000"/>
                </a:solidFill>
                <a:round/>
                <a:headEnd/>
                <a:tailEnd/>
              </a:ln>
            </p:spPr>
            <p:txBody>
              <a:bodyPr/>
              <a:lstStyle/>
              <a:p>
                <a:endParaRPr lang="en-US" sz="1200"/>
              </a:p>
            </p:txBody>
          </p:sp>
          <p:sp>
            <p:nvSpPr>
              <p:cNvPr id="64417" name="Freeform 139"/>
              <p:cNvSpPr>
                <a:spLocks/>
              </p:cNvSpPr>
              <p:nvPr/>
            </p:nvSpPr>
            <p:spPr bwMode="auto">
              <a:xfrm>
                <a:off x="1894" y="2836"/>
                <a:ext cx="34" cy="34"/>
              </a:xfrm>
              <a:custGeom>
                <a:avLst/>
                <a:gdLst>
                  <a:gd name="T0" fmla="*/ 0 w 34"/>
                  <a:gd name="T1" fmla="*/ 31 h 34"/>
                  <a:gd name="T2" fmla="*/ 2 w 34"/>
                  <a:gd name="T3" fmla="*/ 19 h 34"/>
                  <a:gd name="T4" fmla="*/ 10 w 34"/>
                  <a:gd name="T5" fmla="*/ 9 h 34"/>
                  <a:gd name="T6" fmla="*/ 20 w 34"/>
                  <a:gd name="T7" fmla="*/ 3 h 34"/>
                  <a:gd name="T8" fmla="*/ 33 w 34"/>
                  <a:gd name="T9" fmla="*/ 0 h 34"/>
                  <a:gd name="T10" fmla="*/ 34 w 34"/>
                  <a:gd name="T11" fmla="*/ 8 h 34"/>
                  <a:gd name="T12" fmla="*/ 24 w 34"/>
                  <a:gd name="T13" fmla="*/ 10 h 34"/>
                  <a:gd name="T14" fmla="*/ 15 w 34"/>
                  <a:gd name="T15" fmla="*/ 15 h 34"/>
                  <a:gd name="T16" fmla="*/ 9 w 34"/>
                  <a:gd name="T17" fmla="*/ 23 h 34"/>
                  <a:gd name="T18" fmla="*/ 7 w 34"/>
                  <a:gd name="T19" fmla="*/ 34 h 34"/>
                  <a:gd name="T20" fmla="*/ 0 w 34"/>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4"/>
                  <a:gd name="T35" fmla="*/ 34 w 34"/>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4">
                    <a:moveTo>
                      <a:pt x="0" y="31"/>
                    </a:moveTo>
                    <a:lnTo>
                      <a:pt x="2" y="19"/>
                    </a:lnTo>
                    <a:lnTo>
                      <a:pt x="10" y="9"/>
                    </a:lnTo>
                    <a:lnTo>
                      <a:pt x="20" y="3"/>
                    </a:lnTo>
                    <a:lnTo>
                      <a:pt x="33" y="0"/>
                    </a:lnTo>
                    <a:lnTo>
                      <a:pt x="34" y="8"/>
                    </a:lnTo>
                    <a:lnTo>
                      <a:pt x="24" y="10"/>
                    </a:lnTo>
                    <a:lnTo>
                      <a:pt x="15"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418" name="Freeform 140"/>
              <p:cNvSpPr>
                <a:spLocks/>
              </p:cNvSpPr>
              <p:nvPr/>
            </p:nvSpPr>
            <p:spPr bwMode="auto">
              <a:xfrm>
                <a:off x="1926" y="2836"/>
                <a:ext cx="33" cy="33"/>
              </a:xfrm>
              <a:custGeom>
                <a:avLst/>
                <a:gdLst>
                  <a:gd name="T0" fmla="*/ 2 w 33"/>
                  <a:gd name="T1" fmla="*/ 0 h 33"/>
                  <a:gd name="T2" fmla="*/ 14 w 33"/>
                  <a:gd name="T3" fmla="*/ 3 h 33"/>
                  <a:gd name="T4" fmla="*/ 24 w 33"/>
                  <a:gd name="T5" fmla="*/ 10 h 33"/>
                  <a:gd name="T6" fmla="*/ 30 w 33"/>
                  <a:gd name="T7" fmla="*/ 19 h 33"/>
                  <a:gd name="T8" fmla="*/ 33 w 33"/>
                  <a:gd name="T9" fmla="*/ 31 h 33"/>
                  <a:gd name="T10" fmla="*/ 25 w 33"/>
                  <a:gd name="T11" fmla="*/ 33 h 33"/>
                  <a:gd name="T12" fmla="*/ 23 w 33"/>
                  <a:gd name="T13" fmla="*/ 23 h 33"/>
                  <a:gd name="T14" fmla="*/ 18 w 33"/>
                  <a:gd name="T15" fmla="*/ 15 h 33"/>
                  <a:gd name="T16" fmla="*/ 10 w 33"/>
                  <a:gd name="T17" fmla="*/ 10 h 33"/>
                  <a:gd name="T18" fmla="*/ 0 w 33"/>
                  <a:gd name="T19" fmla="*/ 8 h 33"/>
                  <a:gd name="T20" fmla="*/ 2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2" y="0"/>
                    </a:moveTo>
                    <a:lnTo>
                      <a:pt x="14" y="3"/>
                    </a:lnTo>
                    <a:lnTo>
                      <a:pt x="24" y="10"/>
                    </a:lnTo>
                    <a:lnTo>
                      <a:pt x="30" y="19"/>
                    </a:lnTo>
                    <a:lnTo>
                      <a:pt x="33" y="31"/>
                    </a:lnTo>
                    <a:lnTo>
                      <a:pt x="25" y="33"/>
                    </a:lnTo>
                    <a:lnTo>
                      <a:pt x="23" y="23"/>
                    </a:lnTo>
                    <a:lnTo>
                      <a:pt x="18" y="15"/>
                    </a:lnTo>
                    <a:lnTo>
                      <a:pt x="10" y="10"/>
                    </a:lnTo>
                    <a:lnTo>
                      <a:pt x="0" y="8"/>
                    </a:lnTo>
                    <a:lnTo>
                      <a:pt x="2" y="0"/>
                    </a:lnTo>
                    <a:close/>
                  </a:path>
                </a:pathLst>
              </a:custGeom>
              <a:solidFill>
                <a:srgbClr val="000000"/>
              </a:solidFill>
              <a:ln w="9525">
                <a:noFill/>
                <a:round/>
                <a:headEnd/>
                <a:tailEnd/>
              </a:ln>
            </p:spPr>
            <p:txBody>
              <a:bodyPr/>
              <a:lstStyle/>
              <a:p>
                <a:endParaRPr lang="en-US" sz="1200"/>
              </a:p>
            </p:txBody>
          </p:sp>
          <p:sp>
            <p:nvSpPr>
              <p:cNvPr id="64419" name="Freeform 141"/>
              <p:cNvSpPr>
                <a:spLocks/>
              </p:cNvSpPr>
              <p:nvPr/>
            </p:nvSpPr>
            <p:spPr bwMode="auto">
              <a:xfrm>
                <a:off x="1926" y="2836"/>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420" name="Freeform 142"/>
              <p:cNvSpPr>
                <a:spLocks/>
              </p:cNvSpPr>
              <p:nvPr/>
            </p:nvSpPr>
            <p:spPr bwMode="auto">
              <a:xfrm>
                <a:off x="1925" y="2867"/>
                <a:ext cx="34" cy="33"/>
              </a:xfrm>
              <a:custGeom>
                <a:avLst/>
                <a:gdLst>
                  <a:gd name="T0" fmla="*/ 34 w 34"/>
                  <a:gd name="T1" fmla="*/ 1 h 33"/>
                  <a:gd name="T2" fmla="*/ 31 w 34"/>
                  <a:gd name="T3" fmla="*/ 14 h 33"/>
                  <a:gd name="T4" fmla="*/ 25 w 34"/>
                  <a:gd name="T5" fmla="*/ 24 h 33"/>
                  <a:gd name="T6" fmla="*/ 15 w 34"/>
                  <a:gd name="T7" fmla="*/ 31 h 33"/>
                  <a:gd name="T8" fmla="*/ 3 w 34"/>
                  <a:gd name="T9" fmla="*/ 33 h 33"/>
                  <a:gd name="T10" fmla="*/ 0 w 34"/>
                  <a:gd name="T11" fmla="*/ 26 h 33"/>
                  <a:gd name="T12" fmla="*/ 11 w 34"/>
                  <a:gd name="T13" fmla="*/ 24 h 33"/>
                  <a:gd name="T14" fmla="*/ 19 w 34"/>
                  <a:gd name="T15" fmla="*/ 19 h 33"/>
                  <a:gd name="T16" fmla="*/ 24 w 34"/>
                  <a:gd name="T17" fmla="*/ 10 h 33"/>
                  <a:gd name="T18" fmla="*/ 26 w 34"/>
                  <a:gd name="T19" fmla="*/ 0 h 33"/>
                  <a:gd name="T20" fmla="*/ 34 w 34"/>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34" y="1"/>
                    </a:moveTo>
                    <a:lnTo>
                      <a:pt x="31" y="14"/>
                    </a:lnTo>
                    <a:lnTo>
                      <a:pt x="25" y="24"/>
                    </a:lnTo>
                    <a:lnTo>
                      <a:pt x="15" y="31"/>
                    </a:lnTo>
                    <a:lnTo>
                      <a:pt x="3" y="33"/>
                    </a:lnTo>
                    <a:lnTo>
                      <a:pt x="0" y="26"/>
                    </a:lnTo>
                    <a:lnTo>
                      <a:pt x="11" y="24"/>
                    </a:lnTo>
                    <a:lnTo>
                      <a:pt x="19" y="19"/>
                    </a:lnTo>
                    <a:lnTo>
                      <a:pt x="24" y="10"/>
                    </a:lnTo>
                    <a:lnTo>
                      <a:pt x="26" y="0"/>
                    </a:lnTo>
                    <a:lnTo>
                      <a:pt x="34" y="1"/>
                    </a:lnTo>
                    <a:close/>
                  </a:path>
                </a:pathLst>
              </a:custGeom>
              <a:solidFill>
                <a:srgbClr val="000000"/>
              </a:solidFill>
              <a:ln w="9525">
                <a:noFill/>
                <a:round/>
                <a:headEnd/>
                <a:tailEnd/>
              </a:ln>
            </p:spPr>
            <p:txBody>
              <a:bodyPr/>
              <a:lstStyle/>
              <a:p>
                <a:endParaRPr lang="en-US" sz="1200"/>
              </a:p>
            </p:txBody>
          </p:sp>
          <p:sp>
            <p:nvSpPr>
              <p:cNvPr id="64421" name="Freeform 143"/>
              <p:cNvSpPr>
                <a:spLocks/>
              </p:cNvSpPr>
              <p:nvPr/>
            </p:nvSpPr>
            <p:spPr bwMode="auto">
              <a:xfrm>
                <a:off x="1951" y="2867"/>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422" name="Freeform 144"/>
              <p:cNvSpPr>
                <a:spLocks/>
              </p:cNvSpPr>
              <p:nvPr/>
            </p:nvSpPr>
            <p:spPr bwMode="auto">
              <a:xfrm>
                <a:off x="1894" y="2867"/>
                <a:ext cx="34" cy="33"/>
              </a:xfrm>
              <a:custGeom>
                <a:avLst/>
                <a:gdLst>
                  <a:gd name="T0" fmla="*/ 32 w 34"/>
                  <a:gd name="T1" fmla="*/ 33 h 33"/>
                  <a:gd name="T2" fmla="*/ 20 w 34"/>
                  <a:gd name="T3" fmla="*/ 31 h 33"/>
                  <a:gd name="T4" fmla="*/ 10 w 34"/>
                  <a:gd name="T5" fmla="*/ 24 h 33"/>
                  <a:gd name="T6" fmla="*/ 2 w 34"/>
                  <a:gd name="T7" fmla="*/ 14 h 33"/>
                  <a:gd name="T8" fmla="*/ 0 w 34"/>
                  <a:gd name="T9" fmla="*/ 2 h 33"/>
                  <a:gd name="T10" fmla="*/ 7 w 34"/>
                  <a:gd name="T11" fmla="*/ 0 h 33"/>
                  <a:gd name="T12" fmla="*/ 9 w 34"/>
                  <a:gd name="T13" fmla="*/ 10 h 33"/>
                  <a:gd name="T14" fmla="*/ 15 w 34"/>
                  <a:gd name="T15" fmla="*/ 18 h 33"/>
                  <a:gd name="T16" fmla="*/ 24 w 34"/>
                  <a:gd name="T17" fmla="*/ 24 h 33"/>
                  <a:gd name="T18" fmla="*/ 34 w 34"/>
                  <a:gd name="T19" fmla="*/ 26 h 33"/>
                  <a:gd name="T20" fmla="*/ 32 w 34"/>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32" y="33"/>
                    </a:moveTo>
                    <a:lnTo>
                      <a:pt x="20" y="31"/>
                    </a:lnTo>
                    <a:lnTo>
                      <a:pt x="10" y="24"/>
                    </a:lnTo>
                    <a:lnTo>
                      <a:pt x="2" y="14"/>
                    </a:lnTo>
                    <a:lnTo>
                      <a:pt x="0" y="2"/>
                    </a:lnTo>
                    <a:lnTo>
                      <a:pt x="7" y="0"/>
                    </a:lnTo>
                    <a:lnTo>
                      <a:pt x="9" y="10"/>
                    </a:lnTo>
                    <a:lnTo>
                      <a:pt x="15" y="18"/>
                    </a:lnTo>
                    <a:lnTo>
                      <a:pt x="24" y="24"/>
                    </a:lnTo>
                    <a:lnTo>
                      <a:pt x="34" y="26"/>
                    </a:lnTo>
                    <a:lnTo>
                      <a:pt x="32" y="33"/>
                    </a:lnTo>
                    <a:close/>
                  </a:path>
                </a:pathLst>
              </a:custGeom>
              <a:solidFill>
                <a:srgbClr val="000000"/>
              </a:solidFill>
              <a:ln w="9525">
                <a:noFill/>
                <a:round/>
                <a:headEnd/>
                <a:tailEnd/>
              </a:ln>
            </p:spPr>
            <p:txBody>
              <a:bodyPr/>
              <a:lstStyle/>
              <a:p>
                <a:endParaRPr lang="en-US" sz="1200"/>
              </a:p>
            </p:txBody>
          </p:sp>
          <p:sp>
            <p:nvSpPr>
              <p:cNvPr id="64423" name="Freeform 145"/>
              <p:cNvSpPr>
                <a:spLocks/>
              </p:cNvSpPr>
              <p:nvPr/>
            </p:nvSpPr>
            <p:spPr bwMode="auto">
              <a:xfrm>
                <a:off x="1925" y="2893"/>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424" name="Freeform 146"/>
              <p:cNvSpPr>
                <a:spLocks/>
              </p:cNvSpPr>
              <p:nvPr/>
            </p:nvSpPr>
            <p:spPr bwMode="auto">
              <a:xfrm>
                <a:off x="1894" y="2867"/>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425" name="Freeform 147"/>
              <p:cNvSpPr>
                <a:spLocks/>
              </p:cNvSpPr>
              <p:nvPr/>
            </p:nvSpPr>
            <p:spPr bwMode="auto">
              <a:xfrm>
                <a:off x="1581" y="2712"/>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426" name="Oval 148"/>
              <p:cNvSpPr>
                <a:spLocks noChangeArrowheads="1"/>
              </p:cNvSpPr>
              <p:nvPr/>
            </p:nvSpPr>
            <p:spPr bwMode="auto">
              <a:xfrm>
                <a:off x="1754" y="2650"/>
                <a:ext cx="36" cy="36"/>
              </a:xfrm>
              <a:prstGeom prst="ellipse">
                <a:avLst/>
              </a:prstGeom>
              <a:solidFill>
                <a:srgbClr val="000000"/>
              </a:solidFill>
              <a:ln w="9525">
                <a:noFill/>
                <a:round/>
                <a:headEnd/>
                <a:tailEnd/>
              </a:ln>
            </p:spPr>
            <p:txBody>
              <a:bodyPr/>
              <a:lstStyle/>
              <a:p>
                <a:endParaRPr lang="en-US" sz="1200"/>
              </a:p>
            </p:txBody>
          </p:sp>
          <p:sp>
            <p:nvSpPr>
              <p:cNvPr id="64427" name="Oval 149"/>
              <p:cNvSpPr>
                <a:spLocks noChangeArrowheads="1"/>
              </p:cNvSpPr>
              <p:nvPr/>
            </p:nvSpPr>
            <p:spPr bwMode="auto">
              <a:xfrm>
                <a:off x="1754" y="2650"/>
                <a:ext cx="36" cy="36"/>
              </a:xfrm>
              <a:prstGeom prst="ellipse">
                <a:avLst/>
              </a:prstGeom>
              <a:noFill/>
              <a:ln w="12700">
                <a:solidFill>
                  <a:srgbClr val="000000"/>
                </a:solidFill>
                <a:round/>
                <a:headEnd/>
                <a:tailEnd/>
              </a:ln>
            </p:spPr>
            <p:txBody>
              <a:bodyPr/>
              <a:lstStyle/>
              <a:p>
                <a:endParaRPr lang="en-US" sz="1200"/>
              </a:p>
            </p:txBody>
          </p:sp>
          <p:sp>
            <p:nvSpPr>
              <p:cNvPr id="64428" name="Oval 150"/>
              <p:cNvSpPr>
                <a:spLocks noChangeArrowheads="1"/>
              </p:cNvSpPr>
              <p:nvPr/>
            </p:nvSpPr>
            <p:spPr bwMode="auto">
              <a:xfrm>
                <a:off x="2020" y="2648"/>
                <a:ext cx="36" cy="36"/>
              </a:xfrm>
              <a:prstGeom prst="ellipse">
                <a:avLst/>
              </a:prstGeom>
              <a:solidFill>
                <a:srgbClr val="000000"/>
              </a:solidFill>
              <a:ln w="9525">
                <a:noFill/>
                <a:round/>
                <a:headEnd/>
                <a:tailEnd/>
              </a:ln>
            </p:spPr>
            <p:txBody>
              <a:bodyPr/>
              <a:lstStyle/>
              <a:p>
                <a:endParaRPr lang="en-US" sz="1200"/>
              </a:p>
            </p:txBody>
          </p:sp>
          <p:sp>
            <p:nvSpPr>
              <p:cNvPr id="64429" name="Oval 151"/>
              <p:cNvSpPr>
                <a:spLocks noChangeArrowheads="1"/>
              </p:cNvSpPr>
              <p:nvPr/>
            </p:nvSpPr>
            <p:spPr bwMode="auto">
              <a:xfrm>
                <a:off x="2020" y="2648"/>
                <a:ext cx="36" cy="36"/>
              </a:xfrm>
              <a:prstGeom prst="ellipse">
                <a:avLst/>
              </a:prstGeom>
              <a:noFill/>
              <a:ln w="12700">
                <a:solidFill>
                  <a:srgbClr val="000000"/>
                </a:solidFill>
                <a:round/>
                <a:headEnd/>
                <a:tailEnd/>
              </a:ln>
            </p:spPr>
            <p:txBody>
              <a:bodyPr/>
              <a:lstStyle/>
              <a:p>
                <a:endParaRPr lang="en-US" sz="1200"/>
              </a:p>
            </p:txBody>
          </p:sp>
          <p:sp>
            <p:nvSpPr>
              <p:cNvPr id="64430" name="Freeform 152"/>
              <p:cNvSpPr>
                <a:spLocks/>
              </p:cNvSpPr>
              <p:nvPr/>
            </p:nvSpPr>
            <p:spPr bwMode="auto">
              <a:xfrm>
                <a:off x="1577" y="2708"/>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431" name="Freeform 153"/>
              <p:cNvSpPr>
                <a:spLocks/>
              </p:cNvSpPr>
              <p:nvPr/>
            </p:nvSpPr>
            <p:spPr bwMode="auto">
              <a:xfrm>
                <a:off x="1609" y="2708"/>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432" name="Freeform 154"/>
              <p:cNvSpPr>
                <a:spLocks/>
              </p:cNvSpPr>
              <p:nvPr/>
            </p:nvSpPr>
            <p:spPr bwMode="auto">
              <a:xfrm>
                <a:off x="1609" y="2708"/>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433" name="Freeform 155"/>
              <p:cNvSpPr>
                <a:spLocks/>
              </p:cNvSpPr>
              <p:nvPr/>
            </p:nvSpPr>
            <p:spPr bwMode="auto">
              <a:xfrm>
                <a:off x="1609" y="2740"/>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434" name="Freeform 156"/>
              <p:cNvSpPr>
                <a:spLocks/>
              </p:cNvSpPr>
              <p:nvPr/>
            </p:nvSpPr>
            <p:spPr bwMode="auto">
              <a:xfrm>
                <a:off x="1634" y="2740"/>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435" name="Freeform 157"/>
              <p:cNvSpPr>
                <a:spLocks/>
              </p:cNvSpPr>
              <p:nvPr/>
            </p:nvSpPr>
            <p:spPr bwMode="auto">
              <a:xfrm>
                <a:off x="1577" y="2740"/>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436" name="Freeform 158"/>
              <p:cNvSpPr>
                <a:spLocks/>
              </p:cNvSpPr>
              <p:nvPr/>
            </p:nvSpPr>
            <p:spPr bwMode="auto">
              <a:xfrm>
                <a:off x="1609" y="2764"/>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437" name="Freeform 159"/>
              <p:cNvSpPr>
                <a:spLocks/>
              </p:cNvSpPr>
              <p:nvPr/>
            </p:nvSpPr>
            <p:spPr bwMode="auto">
              <a:xfrm>
                <a:off x="1577" y="2739"/>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438" name="Freeform 160"/>
              <p:cNvSpPr>
                <a:spLocks/>
              </p:cNvSpPr>
              <p:nvPr/>
            </p:nvSpPr>
            <p:spPr bwMode="auto">
              <a:xfrm>
                <a:off x="1545" y="2500"/>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439" name="Freeform 161"/>
              <p:cNvSpPr>
                <a:spLocks/>
              </p:cNvSpPr>
              <p:nvPr/>
            </p:nvSpPr>
            <p:spPr bwMode="auto">
              <a:xfrm>
                <a:off x="1541" y="2496"/>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440" name="Freeform 162"/>
              <p:cNvSpPr>
                <a:spLocks/>
              </p:cNvSpPr>
              <p:nvPr/>
            </p:nvSpPr>
            <p:spPr bwMode="auto">
              <a:xfrm>
                <a:off x="1573" y="2496"/>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441" name="Freeform 163"/>
              <p:cNvSpPr>
                <a:spLocks/>
              </p:cNvSpPr>
              <p:nvPr/>
            </p:nvSpPr>
            <p:spPr bwMode="auto">
              <a:xfrm>
                <a:off x="1573" y="2496"/>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442" name="Freeform 164"/>
              <p:cNvSpPr>
                <a:spLocks/>
              </p:cNvSpPr>
              <p:nvPr/>
            </p:nvSpPr>
            <p:spPr bwMode="auto">
              <a:xfrm>
                <a:off x="1573" y="2528"/>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443" name="Freeform 165"/>
              <p:cNvSpPr>
                <a:spLocks/>
              </p:cNvSpPr>
              <p:nvPr/>
            </p:nvSpPr>
            <p:spPr bwMode="auto">
              <a:xfrm>
                <a:off x="1598" y="2528"/>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444" name="Freeform 166"/>
              <p:cNvSpPr>
                <a:spLocks/>
              </p:cNvSpPr>
              <p:nvPr/>
            </p:nvSpPr>
            <p:spPr bwMode="auto">
              <a:xfrm>
                <a:off x="1541" y="2528"/>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445" name="Freeform 167"/>
              <p:cNvSpPr>
                <a:spLocks/>
              </p:cNvSpPr>
              <p:nvPr/>
            </p:nvSpPr>
            <p:spPr bwMode="auto">
              <a:xfrm>
                <a:off x="1573" y="2552"/>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446" name="Freeform 168"/>
              <p:cNvSpPr>
                <a:spLocks/>
              </p:cNvSpPr>
              <p:nvPr/>
            </p:nvSpPr>
            <p:spPr bwMode="auto">
              <a:xfrm>
                <a:off x="1541" y="2527"/>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447" name="Freeform 169"/>
              <p:cNvSpPr>
                <a:spLocks/>
              </p:cNvSpPr>
              <p:nvPr/>
            </p:nvSpPr>
            <p:spPr bwMode="auto">
              <a:xfrm>
                <a:off x="1428" y="2576"/>
                <a:ext cx="58" cy="56"/>
              </a:xfrm>
              <a:custGeom>
                <a:avLst/>
                <a:gdLst>
                  <a:gd name="T0" fmla="*/ 0 w 58"/>
                  <a:gd name="T1" fmla="*/ 28 h 56"/>
                  <a:gd name="T2" fmla="*/ 1 w 58"/>
                  <a:gd name="T3" fmla="*/ 22 h 56"/>
                  <a:gd name="T4" fmla="*/ 2 w 58"/>
                  <a:gd name="T5" fmla="*/ 17 h 56"/>
                  <a:gd name="T6" fmla="*/ 5 w 58"/>
                  <a:gd name="T7" fmla="*/ 12 h 56"/>
                  <a:gd name="T8" fmla="*/ 8 w 58"/>
                  <a:gd name="T9" fmla="*/ 8 h 56"/>
                  <a:gd name="T10" fmla="*/ 13 w 58"/>
                  <a:gd name="T11" fmla="*/ 5 h 56"/>
                  <a:gd name="T12" fmla="*/ 17 w 58"/>
                  <a:gd name="T13" fmla="*/ 2 h 56"/>
                  <a:gd name="T14" fmla="*/ 23 w 58"/>
                  <a:gd name="T15" fmla="*/ 0 h 56"/>
                  <a:gd name="T16" fmla="*/ 30 w 58"/>
                  <a:gd name="T17" fmla="*/ 0 h 56"/>
                  <a:gd name="T18" fmla="*/ 35 w 58"/>
                  <a:gd name="T19" fmla="*/ 0 h 56"/>
                  <a:gd name="T20" fmla="*/ 38 w 58"/>
                  <a:gd name="T21" fmla="*/ 1 h 56"/>
                  <a:gd name="T22" fmla="*/ 41 w 58"/>
                  <a:gd name="T23" fmla="*/ 2 h 56"/>
                  <a:gd name="T24" fmla="*/ 45 w 58"/>
                  <a:gd name="T25" fmla="*/ 5 h 56"/>
                  <a:gd name="T26" fmla="*/ 50 w 58"/>
                  <a:gd name="T27" fmla="*/ 8 h 56"/>
                  <a:gd name="T28" fmla="*/ 53 w 58"/>
                  <a:gd name="T29" fmla="*/ 12 h 56"/>
                  <a:gd name="T30" fmla="*/ 55 w 58"/>
                  <a:gd name="T31" fmla="*/ 15 h 56"/>
                  <a:gd name="T32" fmla="*/ 56 w 58"/>
                  <a:gd name="T33" fmla="*/ 17 h 56"/>
                  <a:gd name="T34" fmla="*/ 57 w 58"/>
                  <a:gd name="T35" fmla="*/ 22 h 56"/>
                  <a:gd name="T36" fmla="*/ 58 w 58"/>
                  <a:gd name="T37" fmla="*/ 25 h 56"/>
                  <a:gd name="T38" fmla="*/ 58 w 58"/>
                  <a:gd name="T39" fmla="*/ 28 h 56"/>
                  <a:gd name="T40" fmla="*/ 57 w 58"/>
                  <a:gd name="T41" fmla="*/ 34 h 56"/>
                  <a:gd name="T42" fmla="*/ 56 w 58"/>
                  <a:gd name="T43" fmla="*/ 39 h 56"/>
                  <a:gd name="T44" fmla="*/ 53 w 58"/>
                  <a:gd name="T45" fmla="*/ 44 h 56"/>
                  <a:gd name="T46" fmla="*/ 50 w 58"/>
                  <a:gd name="T47" fmla="*/ 48 h 56"/>
                  <a:gd name="T48" fmla="*/ 45 w 58"/>
                  <a:gd name="T49" fmla="*/ 51 h 56"/>
                  <a:gd name="T50" fmla="*/ 41 w 58"/>
                  <a:gd name="T51" fmla="*/ 54 h 56"/>
                  <a:gd name="T52" fmla="*/ 35 w 58"/>
                  <a:gd name="T53" fmla="*/ 56 h 56"/>
                  <a:gd name="T54" fmla="*/ 30 w 58"/>
                  <a:gd name="T55" fmla="*/ 56 h 56"/>
                  <a:gd name="T56" fmla="*/ 23 w 58"/>
                  <a:gd name="T57" fmla="*/ 56 h 56"/>
                  <a:gd name="T58" fmla="*/ 20 w 58"/>
                  <a:gd name="T59" fmla="*/ 55 h 56"/>
                  <a:gd name="T60" fmla="*/ 17 w 58"/>
                  <a:gd name="T61" fmla="*/ 54 h 56"/>
                  <a:gd name="T62" fmla="*/ 13 w 58"/>
                  <a:gd name="T63" fmla="*/ 51 h 56"/>
                  <a:gd name="T64" fmla="*/ 8 w 58"/>
                  <a:gd name="T65" fmla="*/ 48 h 56"/>
                  <a:gd name="T66" fmla="*/ 5 w 58"/>
                  <a:gd name="T67" fmla="*/ 44 h 56"/>
                  <a:gd name="T68" fmla="*/ 4 w 58"/>
                  <a:gd name="T69" fmla="*/ 41 h 56"/>
                  <a:gd name="T70" fmla="*/ 2 w 58"/>
                  <a:gd name="T71" fmla="*/ 39 h 56"/>
                  <a:gd name="T72" fmla="*/ 1 w 58"/>
                  <a:gd name="T73" fmla="*/ 34 h 56"/>
                  <a:gd name="T74" fmla="*/ 0 w 58"/>
                  <a:gd name="T75" fmla="*/ 31 h 56"/>
                  <a:gd name="T76" fmla="*/ 0 w 58"/>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0" y="28"/>
                    </a:moveTo>
                    <a:lnTo>
                      <a:pt x="1" y="22"/>
                    </a:lnTo>
                    <a:lnTo>
                      <a:pt x="2" y="17"/>
                    </a:lnTo>
                    <a:lnTo>
                      <a:pt x="5" y="12"/>
                    </a:lnTo>
                    <a:lnTo>
                      <a:pt x="8" y="8"/>
                    </a:lnTo>
                    <a:lnTo>
                      <a:pt x="13" y="5"/>
                    </a:lnTo>
                    <a:lnTo>
                      <a:pt x="17" y="2"/>
                    </a:lnTo>
                    <a:lnTo>
                      <a:pt x="23" y="0"/>
                    </a:lnTo>
                    <a:lnTo>
                      <a:pt x="30" y="0"/>
                    </a:lnTo>
                    <a:lnTo>
                      <a:pt x="35" y="0"/>
                    </a:lnTo>
                    <a:lnTo>
                      <a:pt x="38" y="1"/>
                    </a:lnTo>
                    <a:lnTo>
                      <a:pt x="41" y="2"/>
                    </a:lnTo>
                    <a:lnTo>
                      <a:pt x="45" y="5"/>
                    </a:lnTo>
                    <a:lnTo>
                      <a:pt x="50" y="8"/>
                    </a:lnTo>
                    <a:lnTo>
                      <a:pt x="53" y="12"/>
                    </a:lnTo>
                    <a:lnTo>
                      <a:pt x="55" y="15"/>
                    </a:lnTo>
                    <a:lnTo>
                      <a:pt x="56" y="17"/>
                    </a:lnTo>
                    <a:lnTo>
                      <a:pt x="57" y="22"/>
                    </a:lnTo>
                    <a:lnTo>
                      <a:pt x="58" y="25"/>
                    </a:lnTo>
                    <a:lnTo>
                      <a:pt x="58" y="28"/>
                    </a:lnTo>
                    <a:lnTo>
                      <a:pt x="57" y="34"/>
                    </a:lnTo>
                    <a:lnTo>
                      <a:pt x="56" y="39"/>
                    </a:lnTo>
                    <a:lnTo>
                      <a:pt x="53" y="44"/>
                    </a:lnTo>
                    <a:lnTo>
                      <a:pt x="50" y="48"/>
                    </a:lnTo>
                    <a:lnTo>
                      <a:pt x="45" y="51"/>
                    </a:lnTo>
                    <a:lnTo>
                      <a:pt x="41" y="54"/>
                    </a:lnTo>
                    <a:lnTo>
                      <a:pt x="35" y="56"/>
                    </a:lnTo>
                    <a:lnTo>
                      <a:pt x="30"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448" name="Oval 170"/>
              <p:cNvSpPr>
                <a:spLocks noChangeArrowheads="1"/>
              </p:cNvSpPr>
              <p:nvPr/>
            </p:nvSpPr>
            <p:spPr bwMode="auto">
              <a:xfrm>
                <a:off x="1602" y="2514"/>
                <a:ext cx="36" cy="36"/>
              </a:xfrm>
              <a:prstGeom prst="ellipse">
                <a:avLst/>
              </a:prstGeom>
              <a:solidFill>
                <a:srgbClr val="000000"/>
              </a:solidFill>
              <a:ln w="9525">
                <a:noFill/>
                <a:round/>
                <a:headEnd/>
                <a:tailEnd/>
              </a:ln>
            </p:spPr>
            <p:txBody>
              <a:bodyPr/>
              <a:lstStyle/>
              <a:p>
                <a:endParaRPr lang="en-US" sz="1200"/>
              </a:p>
            </p:txBody>
          </p:sp>
          <p:sp>
            <p:nvSpPr>
              <p:cNvPr id="64449" name="Oval 171"/>
              <p:cNvSpPr>
                <a:spLocks noChangeArrowheads="1"/>
              </p:cNvSpPr>
              <p:nvPr/>
            </p:nvSpPr>
            <p:spPr bwMode="auto">
              <a:xfrm>
                <a:off x="1602" y="2514"/>
                <a:ext cx="36" cy="36"/>
              </a:xfrm>
              <a:prstGeom prst="ellipse">
                <a:avLst/>
              </a:prstGeom>
              <a:noFill/>
              <a:ln w="12700">
                <a:solidFill>
                  <a:srgbClr val="000000"/>
                </a:solidFill>
                <a:round/>
                <a:headEnd/>
                <a:tailEnd/>
              </a:ln>
            </p:spPr>
            <p:txBody>
              <a:bodyPr/>
              <a:lstStyle/>
              <a:p>
                <a:endParaRPr lang="en-US" sz="1200"/>
              </a:p>
            </p:txBody>
          </p:sp>
          <p:sp>
            <p:nvSpPr>
              <p:cNvPr id="64450" name="Oval 172"/>
              <p:cNvSpPr>
                <a:spLocks noChangeArrowheads="1"/>
              </p:cNvSpPr>
              <p:nvPr/>
            </p:nvSpPr>
            <p:spPr bwMode="auto">
              <a:xfrm>
                <a:off x="1868" y="2512"/>
                <a:ext cx="36" cy="36"/>
              </a:xfrm>
              <a:prstGeom prst="ellipse">
                <a:avLst/>
              </a:prstGeom>
              <a:solidFill>
                <a:srgbClr val="000000"/>
              </a:solidFill>
              <a:ln w="9525">
                <a:noFill/>
                <a:round/>
                <a:headEnd/>
                <a:tailEnd/>
              </a:ln>
            </p:spPr>
            <p:txBody>
              <a:bodyPr/>
              <a:lstStyle/>
              <a:p>
                <a:endParaRPr lang="en-US" sz="1200"/>
              </a:p>
            </p:txBody>
          </p:sp>
          <p:sp>
            <p:nvSpPr>
              <p:cNvPr id="64451" name="Oval 173"/>
              <p:cNvSpPr>
                <a:spLocks noChangeArrowheads="1"/>
              </p:cNvSpPr>
              <p:nvPr/>
            </p:nvSpPr>
            <p:spPr bwMode="auto">
              <a:xfrm>
                <a:off x="1868" y="2512"/>
                <a:ext cx="36" cy="36"/>
              </a:xfrm>
              <a:prstGeom prst="ellipse">
                <a:avLst/>
              </a:prstGeom>
              <a:noFill/>
              <a:ln w="12700">
                <a:solidFill>
                  <a:srgbClr val="000000"/>
                </a:solidFill>
                <a:round/>
                <a:headEnd/>
                <a:tailEnd/>
              </a:ln>
            </p:spPr>
            <p:txBody>
              <a:bodyPr/>
              <a:lstStyle/>
              <a:p>
                <a:endParaRPr lang="en-US" sz="1200"/>
              </a:p>
            </p:txBody>
          </p:sp>
          <p:sp>
            <p:nvSpPr>
              <p:cNvPr id="64452" name="Freeform 174"/>
              <p:cNvSpPr>
                <a:spLocks/>
              </p:cNvSpPr>
              <p:nvPr/>
            </p:nvSpPr>
            <p:spPr bwMode="auto">
              <a:xfrm>
                <a:off x="1424" y="2572"/>
                <a:ext cx="34" cy="32"/>
              </a:xfrm>
              <a:custGeom>
                <a:avLst/>
                <a:gdLst>
                  <a:gd name="T0" fmla="*/ 0 w 34"/>
                  <a:gd name="T1" fmla="*/ 31 h 32"/>
                  <a:gd name="T2" fmla="*/ 1 w 34"/>
                  <a:gd name="T3" fmla="*/ 26 h 32"/>
                  <a:gd name="T4" fmla="*/ 3 w 34"/>
                  <a:gd name="T5" fmla="*/ 20 h 32"/>
                  <a:gd name="T6" fmla="*/ 6 w 34"/>
                  <a:gd name="T7" fmla="*/ 14 h 32"/>
                  <a:gd name="T8" fmla="*/ 10 w 34"/>
                  <a:gd name="T9" fmla="*/ 9 h 32"/>
                  <a:gd name="T10" fmla="*/ 14 w 34"/>
                  <a:gd name="T11" fmla="*/ 5 h 32"/>
                  <a:gd name="T12" fmla="*/ 20 w 34"/>
                  <a:gd name="T13" fmla="*/ 2 h 32"/>
                  <a:gd name="T14" fmla="*/ 26 w 34"/>
                  <a:gd name="T15" fmla="*/ 1 h 32"/>
                  <a:gd name="T16" fmla="*/ 33 w 34"/>
                  <a:gd name="T17" fmla="*/ 0 h 32"/>
                  <a:gd name="T18" fmla="*/ 34 w 34"/>
                  <a:gd name="T19" fmla="*/ 8 h 32"/>
                  <a:gd name="T20" fmla="*/ 29 w 34"/>
                  <a:gd name="T21" fmla="*/ 8 h 32"/>
                  <a:gd name="T22" fmla="*/ 23 w 34"/>
                  <a:gd name="T23" fmla="*/ 10 h 32"/>
                  <a:gd name="T24" fmla="*/ 19 w 34"/>
                  <a:gd name="T25" fmla="*/ 12 h 32"/>
                  <a:gd name="T26" fmla="*/ 15 w 34"/>
                  <a:gd name="T27" fmla="*/ 15 h 32"/>
                  <a:gd name="T28" fmla="*/ 12 w 34"/>
                  <a:gd name="T29" fmla="*/ 19 h 32"/>
                  <a:gd name="T30" fmla="*/ 10 w 34"/>
                  <a:gd name="T31" fmla="*/ 23 h 32"/>
                  <a:gd name="T32" fmla="*/ 8 w 34"/>
                  <a:gd name="T33" fmla="*/ 27 h 32"/>
                  <a:gd name="T34" fmla="*/ 8 w 34"/>
                  <a:gd name="T35" fmla="*/ 32 h 32"/>
                  <a:gd name="T36" fmla="*/ 0 w 34"/>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2"/>
                  <a:gd name="T59" fmla="*/ 34 w 34"/>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2">
                    <a:moveTo>
                      <a:pt x="0" y="31"/>
                    </a:moveTo>
                    <a:lnTo>
                      <a:pt x="1" y="26"/>
                    </a:lnTo>
                    <a:lnTo>
                      <a:pt x="3" y="20"/>
                    </a:lnTo>
                    <a:lnTo>
                      <a:pt x="6" y="14"/>
                    </a:lnTo>
                    <a:lnTo>
                      <a:pt x="10" y="9"/>
                    </a:lnTo>
                    <a:lnTo>
                      <a:pt x="14" y="5"/>
                    </a:lnTo>
                    <a:lnTo>
                      <a:pt x="20" y="2"/>
                    </a:lnTo>
                    <a:lnTo>
                      <a:pt x="26" y="1"/>
                    </a:lnTo>
                    <a:lnTo>
                      <a:pt x="33" y="0"/>
                    </a:lnTo>
                    <a:lnTo>
                      <a:pt x="34" y="8"/>
                    </a:lnTo>
                    <a:lnTo>
                      <a:pt x="29"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453" name="Freeform 175"/>
              <p:cNvSpPr>
                <a:spLocks/>
              </p:cNvSpPr>
              <p:nvPr/>
            </p:nvSpPr>
            <p:spPr bwMode="auto">
              <a:xfrm>
                <a:off x="1457" y="2572"/>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454" name="Freeform 176"/>
              <p:cNvSpPr>
                <a:spLocks/>
              </p:cNvSpPr>
              <p:nvPr/>
            </p:nvSpPr>
            <p:spPr bwMode="auto">
              <a:xfrm>
                <a:off x="1457" y="2572"/>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455" name="Freeform 177"/>
              <p:cNvSpPr>
                <a:spLocks/>
              </p:cNvSpPr>
              <p:nvPr/>
            </p:nvSpPr>
            <p:spPr bwMode="auto">
              <a:xfrm>
                <a:off x="1457" y="2604"/>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456" name="Freeform 178"/>
              <p:cNvSpPr>
                <a:spLocks/>
              </p:cNvSpPr>
              <p:nvPr/>
            </p:nvSpPr>
            <p:spPr bwMode="auto">
              <a:xfrm>
                <a:off x="1482" y="2604"/>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457" name="Freeform 179"/>
              <p:cNvSpPr>
                <a:spLocks/>
              </p:cNvSpPr>
              <p:nvPr/>
            </p:nvSpPr>
            <p:spPr bwMode="auto">
              <a:xfrm>
                <a:off x="1424" y="2604"/>
                <a:ext cx="34" cy="32"/>
              </a:xfrm>
              <a:custGeom>
                <a:avLst/>
                <a:gdLst>
                  <a:gd name="T0" fmla="*/ 33 w 34"/>
                  <a:gd name="T1" fmla="*/ 32 h 32"/>
                  <a:gd name="T2" fmla="*/ 26 w 34"/>
                  <a:gd name="T3" fmla="*/ 32 h 32"/>
                  <a:gd name="T4" fmla="*/ 23 w 34"/>
                  <a:gd name="T5" fmla="*/ 31 h 32"/>
                  <a:gd name="T6" fmla="*/ 20 w 34"/>
                  <a:gd name="T7" fmla="*/ 29 h 32"/>
                  <a:gd name="T8" fmla="*/ 14 w 34"/>
                  <a:gd name="T9" fmla="*/ 27 h 32"/>
                  <a:gd name="T10" fmla="*/ 10 w 34"/>
                  <a:gd name="T11" fmla="*/ 23 h 32"/>
                  <a:gd name="T12" fmla="*/ 6 w 34"/>
                  <a:gd name="T13" fmla="*/ 18 h 32"/>
                  <a:gd name="T14" fmla="*/ 4 w 34"/>
                  <a:gd name="T15" fmla="*/ 15 h 32"/>
                  <a:gd name="T16" fmla="*/ 3 w 34"/>
                  <a:gd name="T17" fmla="*/ 12 h 32"/>
                  <a:gd name="T18" fmla="*/ 1 w 34"/>
                  <a:gd name="T19" fmla="*/ 7 h 32"/>
                  <a:gd name="T20" fmla="*/ 0 w 34"/>
                  <a:gd name="T21" fmla="*/ 3 h 32"/>
                  <a:gd name="T22" fmla="*/ 0 w 34"/>
                  <a:gd name="T23" fmla="*/ 0 h 32"/>
                  <a:gd name="T24" fmla="*/ 8 w 34"/>
                  <a:gd name="T25" fmla="*/ 0 h 32"/>
                  <a:gd name="T26" fmla="*/ 8 w 34"/>
                  <a:gd name="T27" fmla="*/ 3 h 32"/>
                  <a:gd name="T28" fmla="*/ 8 w 34"/>
                  <a:gd name="T29" fmla="*/ 5 h 32"/>
                  <a:gd name="T30" fmla="*/ 10 w 34"/>
                  <a:gd name="T31" fmla="*/ 10 h 32"/>
                  <a:gd name="T32" fmla="*/ 11 w 34"/>
                  <a:gd name="T33" fmla="*/ 12 h 32"/>
                  <a:gd name="T34" fmla="*/ 12 w 34"/>
                  <a:gd name="T35" fmla="*/ 13 h 32"/>
                  <a:gd name="T36" fmla="*/ 15 w 34"/>
                  <a:gd name="T37" fmla="*/ 17 h 32"/>
                  <a:gd name="T38" fmla="*/ 19 w 34"/>
                  <a:gd name="T39" fmla="*/ 20 h 32"/>
                  <a:gd name="T40" fmla="*/ 23 w 34"/>
                  <a:gd name="T41" fmla="*/ 22 h 32"/>
                  <a:gd name="T42" fmla="*/ 25 w 34"/>
                  <a:gd name="T43" fmla="*/ 23 h 32"/>
                  <a:gd name="T44" fmla="*/ 27 w 34"/>
                  <a:gd name="T45" fmla="*/ 24 h 32"/>
                  <a:gd name="T46" fmla="*/ 34 w 34"/>
                  <a:gd name="T47" fmla="*/ 24 h 32"/>
                  <a:gd name="T48" fmla="*/ 33 w 34"/>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32"/>
                  <a:gd name="T77" fmla="*/ 34 w 34"/>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32">
                    <a:moveTo>
                      <a:pt x="33"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4" y="24"/>
                    </a:lnTo>
                    <a:lnTo>
                      <a:pt x="33" y="32"/>
                    </a:lnTo>
                    <a:close/>
                  </a:path>
                </a:pathLst>
              </a:custGeom>
              <a:solidFill>
                <a:srgbClr val="000000"/>
              </a:solidFill>
              <a:ln w="9525">
                <a:noFill/>
                <a:round/>
                <a:headEnd/>
                <a:tailEnd/>
              </a:ln>
            </p:spPr>
            <p:txBody>
              <a:bodyPr/>
              <a:lstStyle/>
              <a:p>
                <a:endParaRPr lang="en-US" sz="1200"/>
              </a:p>
            </p:txBody>
          </p:sp>
          <p:sp>
            <p:nvSpPr>
              <p:cNvPr id="64458" name="Freeform 180"/>
              <p:cNvSpPr>
                <a:spLocks/>
              </p:cNvSpPr>
              <p:nvPr/>
            </p:nvSpPr>
            <p:spPr bwMode="auto">
              <a:xfrm>
                <a:off x="1457" y="2628"/>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459" name="Freeform 181"/>
              <p:cNvSpPr>
                <a:spLocks/>
              </p:cNvSpPr>
              <p:nvPr/>
            </p:nvSpPr>
            <p:spPr bwMode="auto">
              <a:xfrm>
                <a:off x="1424" y="2603"/>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460" name="Freeform 182"/>
              <p:cNvSpPr>
                <a:spLocks/>
              </p:cNvSpPr>
              <p:nvPr/>
            </p:nvSpPr>
            <p:spPr bwMode="auto">
              <a:xfrm>
                <a:off x="1284" y="2648"/>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461" name="Oval 183"/>
              <p:cNvSpPr>
                <a:spLocks noChangeArrowheads="1"/>
              </p:cNvSpPr>
              <p:nvPr/>
            </p:nvSpPr>
            <p:spPr bwMode="auto">
              <a:xfrm>
                <a:off x="1458" y="2586"/>
                <a:ext cx="36" cy="36"/>
              </a:xfrm>
              <a:prstGeom prst="ellipse">
                <a:avLst/>
              </a:prstGeom>
              <a:solidFill>
                <a:srgbClr val="000000"/>
              </a:solidFill>
              <a:ln w="9525">
                <a:noFill/>
                <a:round/>
                <a:headEnd/>
                <a:tailEnd/>
              </a:ln>
            </p:spPr>
            <p:txBody>
              <a:bodyPr/>
              <a:lstStyle/>
              <a:p>
                <a:endParaRPr lang="en-US" sz="1200"/>
              </a:p>
            </p:txBody>
          </p:sp>
          <p:sp>
            <p:nvSpPr>
              <p:cNvPr id="64462" name="Oval 184"/>
              <p:cNvSpPr>
                <a:spLocks noChangeArrowheads="1"/>
              </p:cNvSpPr>
              <p:nvPr/>
            </p:nvSpPr>
            <p:spPr bwMode="auto">
              <a:xfrm>
                <a:off x="1458" y="2586"/>
                <a:ext cx="36" cy="36"/>
              </a:xfrm>
              <a:prstGeom prst="ellipse">
                <a:avLst/>
              </a:prstGeom>
              <a:noFill/>
              <a:ln w="12700">
                <a:solidFill>
                  <a:srgbClr val="000000"/>
                </a:solidFill>
                <a:round/>
                <a:headEnd/>
                <a:tailEnd/>
              </a:ln>
            </p:spPr>
            <p:txBody>
              <a:bodyPr/>
              <a:lstStyle/>
              <a:p>
                <a:endParaRPr lang="en-US" sz="1200"/>
              </a:p>
            </p:txBody>
          </p:sp>
          <p:sp>
            <p:nvSpPr>
              <p:cNvPr id="64463" name="Oval 185"/>
              <p:cNvSpPr>
                <a:spLocks noChangeArrowheads="1"/>
              </p:cNvSpPr>
              <p:nvPr/>
            </p:nvSpPr>
            <p:spPr bwMode="auto">
              <a:xfrm>
                <a:off x="1724" y="2584"/>
                <a:ext cx="36" cy="36"/>
              </a:xfrm>
              <a:prstGeom prst="ellipse">
                <a:avLst/>
              </a:prstGeom>
              <a:solidFill>
                <a:srgbClr val="000000"/>
              </a:solidFill>
              <a:ln w="9525">
                <a:noFill/>
                <a:round/>
                <a:headEnd/>
                <a:tailEnd/>
              </a:ln>
            </p:spPr>
            <p:txBody>
              <a:bodyPr/>
              <a:lstStyle/>
              <a:p>
                <a:endParaRPr lang="en-US" sz="1200"/>
              </a:p>
            </p:txBody>
          </p:sp>
          <p:sp>
            <p:nvSpPr>
              <p:cNvPr id="64464" name="Oval 186"/>
              <p:cNvSpPr>
                <a:spLocks noChangeArrowheads="1"/>
              </p:cNvSpPr>
              <p:nvPr/>
            </p:nvSpPr>
            <p:spPr bwMode="auto">
              <a:xfrm>
                <a:off x="1724" y="2584"/>
                <a:ext cx="36" cy="36"/>
              </a:xfrm>
              <a:prstGeom prst="ellipse">
                <a:avLst/>
              </a:prstGeom>
              <a:noFill/>
              <a:ln w="12700">
                <a:solidFill>
                  <a:srgbClr val="000000"/>
                </a:solidFill>
                <a:round/>
                <a:headEnd/>
                <a:tailEnd/>
              </a:ln>
            </p:spPr>
            <p:txBody>
              <a:bodyPr/>
              <a:lstStyle/>
              <a:p>
                <a:endParaRPr lang="en-US" sz="1200"/>
              </a:p>
            </p:txBody>
          </p:sp>
          <p:sp>
            <p:nvSpPr>
              <p:cNvPr id="64465" name="Freeform 187"/>
              <p:cNvSpPr>
                <a:spLocks/>
              </p:cNvSpPr>
              <p:nvPr/>
            </p:nvSpPr>
            <p:spPr bwMode="auto">
              <a:xfrm>
                <a:off x="1280" y="2644"/>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466" name="Freeform 188"/>
              <p:cNvSpPr>
                <a:spLocks/>
              </p:cNvSpPr>
              <p:nvPr/>
            </p:nvSpPr>
            <p:spPr bwMode="auto">
              <a:xfrm>
                <a:off x="1312" y="2644"/>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467" name="Freeform 189"/>
              <p:cNvSpPr>
                <a:spLocks/>
              </p:cNvSpPr>
              <p:nvPr/>
            </p:nvSpPr>
            <p:spPr bwMode="auto">
              <a:xfrm>
                <a:off x="1312" y="2644"/>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468" name="Freeform 190"/>
              <p:cNvSpPr>
                <a:spLocks/>
              </p:cNvSpPr>
              <p:nvPr/>
            </p:nvSpPr>
            <p:spPr bwMode="auto">
              <a:xfrm>
                <a:off x="1312" y="2676"/>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469" name="Freeform 191"/>
              <p:cNvSpPr>
                <a:spLocks/>
              </p:cNvSpPr>
              <p:nvPr/>
            </p:nvSpPr>
            <p:spPr bwMode="auto">
              <a:xfrm>
                <a:off x="1337" y="2676"/>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470" name="Freeform 192"/>
              <p:cNvSpPr>
                <a:spLocks/>
              </p:cNvSpPr>
              <p:nvPr/>
            </p:nvSpPr>
            <p:spPr bwMode="auto">
              <a:xfrm>
                <a:off x="1280" y="2676"/>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471" name="Freeform 193"/>
              <p:cNvSpPr>
                <a:spLocks/>
              </p:cNvSpPr>
              <p:nvPr/>
            </p:nvSpPr>
            <p:spPr bwMode="auto">
              <a:xfrm>
                <a:off x="1312" y="2700"/>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472" name="Freeform 194"/>
              <p:cNvSpPr>
                <a:spLocks/>
              </p:cNvSpPr>
              <p:nvPr/>
            </p:nvSpPr>
            <p:spPr bwMode="auto">
              <a:xfrm>
                <a:off x="1280" y="2675"/>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473" name="Freeform 195"/>
              <p:cNvSpPr>
                <a:spLocks/>
              </p:cNvSpPr>
              <p:nvPr/>
            </p:nvSpPr>
            <p:spPr bwMode="auto">
              <a:xfrm>
                <a:off x="1116" y="2532"/>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474" name="Oval 196"/>
              <p:cNvSpPr>
                <a:spLocks noChangeArrowheads="1"/>
              </p:cNvSpPr>
              <p:nvPr/>
            </p:nvSpPr>
            <p:spPr bwMode="auto">
              <a:xfrm>
                <a:off x="1289" y="2470"/>
                <a:ext cx="36" cy="36"/>
              </a:xfrm>
              <a:prstGeom prst="ellipse">
                <a:avLst/>
              </a:prstGeom>
              <a:solidFill>
                <a:srgbClr val="000000"/>
              </a:solidFill>
              <a:ln w="9525">
                <a:noFill/>
                <a:round/>
                <a:headEnd/>
                <a:tailEnd/>
              </a:ln>
            </p:spPr>
            <p:txBody>
              <a:bodyPr/>
              <a:lstStyle/>
              <a:p>
                <a:endParaRPr lang="en-US" sz="1200"/>
              </a:p>
            </p:txBody>
          </p:sp>
          <p:sp>
            <p:nvSpPr>
              <p:cNvPr id="64475" name="Oval 197"/>
              <p:cNvSpPr>
                <a:spLocks noChangeArrowheads="1"/>
              </p:cNvSpPr>
              <p:nvPr/>
            </p:nvSpPr>
            <p:spPr bwMode="auto">
              <a:xfrm>
                <a:off x="1289" y="2470"/>
                <a:ext cx="36" cy="36"/>
              </a:xfrm>
              <a:prstGeom prst="ellipse">
                <a:avLst/>
              </a:prstGeom>
              <a:noFill/>
              <a:ln w="12700">
                <a:solidFill>
                  <a:srgbClr val="000000"/>
                </a:solidFill>
                <a:round/>
                <a:headEnd/>
                <a:tailEnd/>
              </a:ln>
            </p:spPr>
            <p:txBody>
              <a:bodyPr/>
              <a:lstStyle/>
              <a:p>
                <a:endParaRPr lang="en-US" sz="1200"/>
              </a:p>
            </p:txBody>
          </p:sp>
          <p:sp>
            <p:nvSpPr>
              <p:cNvPr id="64476" name="Oval 198"/>
              <p:cNvSpPr>
                <a:spLocks noChangeArrowheads="1"/>
              </p:cNvSpPr>
              <p:nvPr/>
            </p:nvSpPr>
            <p:spPr bwMode="auto">
              <a:xfrm>
                <a:off x="1556" y="2468"/>
                <a:ext cx="36" cy="36"/>
              </a:xfrm>
              <a:prstGeom prst="ellipse">
                <a:avLst/>
              </a:prstGeom>
              <a:solidFill>
                <a:srgbClr val="000000"/>
              </a:solidFill>
              <a:ln w="9525">
                <a:noFill/>
                <a:round/>
                <a:headEnd/>
                <a:tailEnd/>
              </a:ln>
            </p:spPr>
            <p:txBody>
              <a:bodyPr/>
              <a:lstStyle/>
              <a:p>
                <a:endParaRPr lang="en-US" sz="1200"/>
              </a:p>
            </p:txBody>
          </p:sp>
          <p:sp>
            <p:nvSpPr>
              <p:cNvPr id="64477" name="Oval 199"/>
              <p:cNvSpPr>
                <a:spLocks noChangeArrowheads="1"/>
              </p:cNvSpPr>
              <p:nvPr/>
            </p:nvSpPr>
            <p:spPr bwMode="auto">
              <a:xfrm>
                <a:off x="1556" y="2468"/>
                <a:ext cx="36" cy="36"/>
              </a:xfrm>
              <a:prstGeom prst="ellipse">
                <a:avLst/>
              </a:prstGeom>
              <a:noFill/>
              <a:ln w="12700">
                <a:solidFill>
                  <a:srgbClr val="000000"/>
                </a:solidFill>
                <a:round/>
                <a:headEnd/>
                <a:tailEnd/>
              </a:ln>
            </p:spPr>
            <p:txBody>
              <a:bodyPr/>
              <a:lstStyle/>
              <a:p>
                <a:endParaRPr lang="en-US" sz="1200"/>
              </a:p>
            </p:txBody>
          </p:sp>
          <p:sp>
            <p:nvSpPr>
              <p:cNvPr id="64478" name="Freeform 200"/>
              <p:cNvSpPr>
                <a:spLocks/>
              </p:cNvSpPr>
              <p:nvPr/>
            </p:nvSpPr>
            <p:spPr bwMode="auto">
              <a:xfrm>
                <a:off x="1112" y="2528"/>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479" name="Freeform 201"/>
              <p:cNvSpPr>
                <a:spLocks/>
              </p:cNvSpPr>
              <p:nvPr/>
            </p:nvSpPr>
            <p:spPr bwMode="auto">
              <a:xfrm>
                <a:off x="1144" y="2528"/>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480" name="Freeform 202"/>
              <p:cNvSpPr>
                <a:spLocks/>
              </p:cNvSpPr>
              <p:nvPr/>
            </p:nvSpPr>
            <p:spPr bwMode="auto">
              <a:xfrm>
                <a:off x="1144" y="2528"/>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481" name="Freeform 203"/>
              <p:cNvSpPr>
                <a:spLocks/>
              </p:cNvSpPr>
              <p:nvPr/>
            </p:nvSpPr>
            <p:spPr bwMode="auto">
              <a:xfrm>
                <a:off x="1144" y="2560"/>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482" name="Freeform 204"/>
              <p:cNvSpPr>
                <a:spLocks/>
              </p:cNvSpPr>
              <p:nvPr/>
            </p:nvSpPr>
            <p:spPr bwMode="auto">
              <a:xfrm>
                <a:off x="1169" y="2560"/>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483" name="Freeform 205"/>
              <p:cNvSpPr>
                <a:spLocks/>
              </p:cNvSpPr>
              <p:nvPr/>
            </p:nvSpPr>
            <p:spPr bwMode="auto">
              <a:xfrm>
                <a:off x="1112" y="2560"/>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484" name="Freeform 206"/>
              <p:cNvSpPr>
                <a:spLocks/>
              </p:cNvSpPr>
              <p:nvPr/>
            </p:nvSpPr>
            <p:spPr bwMode="auto">
              <a:xfrm>
                <a:off x="1144" y="2584"/>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485" name="Freeform 207"/>
              <p:cNvSpPr>
                <a:spLocks/>
              </p:cNvSpPr>
              <p:nvPr/>
            </p:nvSpPr>
            <p:spPr bwMode="auto">
              <a:xfrm>
                <a:off x="1112" y="2559"/>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486" name="Freeform 208"/>
              <p:cNvSpPr>
                <a:spLocks/>
              </p:cNvSpPr>
              <p:nvPr/>
            </p:nvSpPr>
            <p:spPr bwMode="auto">
              <a:xfrm>
                <a:off x="860" y="2564"/>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487" name="Oval 209"/>
              <p:cNvSpPr>
                <a:spLocks noChangeArrowheads="1"/>
              </p:cNvSpPr>
              <p:nvPr/>
            </p:nvSpPr>
            <p:spPr bwMode="auto">
              <a:xfrm>
                <a:off x="1033" y="2502"/>
                <a:ext cx="36" cy="36"/>
              </a:xfrm>
              <a:prstGeom prst="ellipse">
                <a:avLst/>
              </a:prstGeom>
              <a:solidFill>
                <a:srgbClr val="000000"/>
              </a:solidFill>
              <a:ln w="9525">
                <a:noFill/>
                <a:round/>
                <a:headEnd/>
                <a:tailEnd/>
              </a:ln>
            </p:spPr>
            <p:txBody>
              <a:bodyPr/>
              <a:lstStyle/>
              <a:p>
                <a:endParaRPr lang="en-US" sz="1200"/>
              </a:p>
            </p:txBody>
          </p:sp>
          <p:sp>
            <p:nvSpPr>
              <p:cNvPr id="64488" name="Oval 210"/>
              <p:cNvSpPr>
                <a:spLocks noChangeArrowheads="1"/>
              </p:cNvSpPr>
              <p:nvPr/>
            </p:nvSpPr>
            <p:spPr bwMode="auto">
              <a:xfrm>
                <a:off x="1033" y="2502"/>
                <a:ext cx="36" cy="36"/>
              </a:xfrm>
              <a:prstGeom prst="ellipse">
                <a:avLst/>
              </a:prstGeom>
              <a:noFill/>
              <a:ln w="12700">
                <a:solidFill>
                  <a:srgbClr val="000000"/>
                </a:solidFill>
                <a:round/>
                <a:headEnd/>
                <a:tailEnd/>
              </a:ln>
            </p:spPr>
            <p:txBody>
              <a:bodyPr/>
              <a:lstStyle/>
              <a:p>
                <a:endParaRPr lang="en-US" sz="1200"/>
              </a:p>
            </p:txBody>
          </p:sp>
          <p:sp>
            <p:nvSpPr>
              <p:cNvPr id="64489" name="Oval 211"/>
              <p:cNvSpPr>
                <a:spLocks noChangeArrowheads="1"/>
              </p:cNvSpPr>
              <p:nvPr/>
            </p:nvSpPr>
            <p:spPr bwMode="auto">
              <a:xfrm>
                <a:off x="1299" y="2500"/>
                <a:ext cx="36" cy="36"/>
              </a:xfrm>
              <a:prstGeom prst="ellipse">
                <a:avLst/>
              </a:prstGeom>
              <a:solidFill>
                <a:srgbClr val="000000"/>
              </a:solidFill>
              <a:ln w="9525">
                <a:noFill/>
                <a:round/>
                <a:headEnd/>
                <a:tailEnd/>
              </a:ln>
            </p:spPr>
            <p:txBody>
              <a:bodyPr/>
              <a:lstStyle/>
              <a:p>
                <a:endParaRPr lang="en-US" sz="1200"/>
              </a:p>
            </p:txBody>
          </p:sp>
          <p:sp>
            <p:nvSpPr>
              <p:cNvPr id="64490" name="Oval 212"/>
              <p:cNvSpPr>
                <a:spLocks noChangeArrowheads="1"/>
              </p:cNvSpPr>
              <p:nvPr/>
            </p:nvSpPr>
            <p:spPr bwMode="auto">
              <a:xfrm>
                <a:off x="1299" y="2500"/>
                <a:ext cx="36" cy="36"/>
              </a:xfrm>
              <a:prstGeom prst="ellipse">
                <a:avLst/>
              </a:prstGeom>
              <a:noFill/>
              <a:ln w="12700">
                <a:solidFill>
                  <a:srgbClr val="000000"/>
                </a:solidFill>
                <a:round/>
                <a:headEnd/>
                <a:tailEnd/>
              </a:ln>
            </p:spPr>
            <p:txBody>
              <a:bodyPr/>
              <a:lstStyle/>
              <a:p>
                <a:endParaRPr lang="en-US" sz="1200"/>
              </a:p>
            </p:txBody>
          </p:sp>
          <p:sp>
            <p:nvSpPr>
              <p:cNvPr id="64491" name="Freeform 213"/>
              <p:cNvSpPr>
                <a:spLocks/>
              </p:cNvSpPr>
              <p:nvPr/>
            </p:nvSpPr>
            <p:spPr bwMode="auto">
              <a:xfrm>
                <a:off x="856" y="2560"/>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492" name="Freeform 214"/>
              <p:cNvSpPr>
                <a:spLocks/>
              </p:cNvSpPr>
              <p:nvPr/>
            </p:nvSpPr>
            <p:spPr bwMode="auto">
              <a:xfrm>
                <a:off x="888" y="2560"/>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493" name="Freeform 215"/>
              <p:cNvSpPr>
                <a:spLocks/>
              </p:cNvSpPr>
              <p:nvPr/>
            </p:nvSpPr>
            <p:spPr bwMode="auto">
              <a:xfrm>
                <a:off x="888" y="2560"/>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494" name="Freeform 216"/>
              <p:cNvSpPr>
                <a:spLocks/>
              </p:cNvSpPr>
              <p:nvPr/>
            </p:nvSpPr>
            <p:spPr bwMode="auto">
              <a:xfrm>
                <a:off x="888" y="2592"/>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495" name="Freeform 217"/>
              <p:cNvSpPr>
                <a:spLocks/>
              </p:cNvSpPr>
              <p:nvPr/>
            </p:nvSpPr>
            <p:spPr bwMode="auto">
              <a:xfrm>
                <a:off x="913" y="2592"/>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496" name="Freeform 218"/>
              <p:cNvSpPr>
                <a:spLocks/>
              </p:cNvSpPr>
              <p:nvPr/>
            </p:nvSpPr>
            <p:spPr bwMode="auto">
              <a:xfrm>
                <a:off x="856" y="2592"/>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497" name="Freeform 219"/>
              <p:cNvSpPr>
                <a:spLocks/>
              </p:cNvSpPr>
              <p:nvPr/>
            </p:nvSpPr>
            <p:spPr bwMode="auto">
              <a:xfrm>
                <a:off x="888" y="2616"/>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498" name="Freeform 220"/>
              <p:cNvSpPr>
                <a:spLocks/>
              </p:cNvSpPr>
              <p:nvPr/>
            </p:nvSpPr>
            <p:spPr bwMode="auto">
              <a:xfrm>
                <a:off x="856" y="2591"/>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499" name="Freeform 221"/>
              <p:cNvSpPr>
                <a:spLocks/>
              </p:cNvSpPr>
              <p:nvPr/>
            </p:nvSpPr>
            <p:spPr bwMode="auto">
              <a:xfrm>
                <a:off x="960" y="2660"/>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500" name="Oval 222"/>
              <p:cNvSpPr>
                <a:spLocks noChangeArrowheads="1"/>
              </p:cNvSpPr>
              <p:nvPr/>
            </p:nvSpPr>
            <p:spPr bwMode="auto">
              <a:xfrm>
                <a:off x="1133" y="2598"/>
                <a:ext cx="36" cy="36"/>
              </a:xfrm>
              <a:prstGeom prst="ellipse">
                <a:avLst/>
              </a:prstGeom>
              <a:solidFill>
                <a:srgbClr val="000000"/>
              </a:solidFill>
              <a:ln w="9525">
                <a:noFill/>
                <a:round/>
                <a:headEnd/>
                <a:tailEnd/>
              </a:ln>
            </p:spPr>
            <p:txBody>
              <a:bodyPr/>
              <a:lstStyle/>
              <a:p>
                <a:endParaRPr lang="en-US" sz="1200"/>
              </a:p>
            </p:txBody>
          </p:sp>
          <p:sp>
            <p:nvSpPr>
              <p:cNvPr id="64501" name="Oval 223"/>
              <p:cNvSpPr>
                <a:spLocks noChangeArrowheads="1"/>
              </p:cNvSpPr>
              <p:nvPr/>
            </p:nvSpPr>
            <p:spPr bwMode="auto">
              <a:xfrm>
                <a:off x="1133" y="2598"/>
                <a:ext cx="36" cy="36"/>
              </a:xfrm>
              <a:prstGeom prst="ellipse">
                <a:avLst/>
              </a:prstGeom>
              <a:noFill/>
              <a:ln w="12700">
                <a:solidFill>
                  <a:srgbClr val="000000"/>
                </a:solidFill>
                <a:round/>
                <a:headEnd/>
                <a:tailEnd/>
              </a:ln>
            </p:spPr>
            <p:txBody>
              <a:bodyPr/>
              <a:lstStyle/>
              <a:p>
                <a:endParaRPr lang="en-US" sz="1200"/>
              </a:p>
            </p:txBody>
          </p:sp>
          <p:sp>
            <p:nvSpPr>
              <p:cNvPr id="64502" name="Oval 224"/>
              <p:cNvSpPr>
                <a:spLocks noChangeArrowheads="1"/>
              </p:cNvSpPr>
              <p:nvPr/>
            </p:nvSpPr>
            <p:spPr bwMode="auto">
              <a:xfrm>
                <a:off x="1399" y="2596"/>
                <a:ext cx="36" cy="36"/>
              </a:xfrm>
              <a:prstGeom prst="ellipse">
                <a:avLst/>
              </a:prstGeom>
              <a:solidFill>
                <a:srgbClr val="000000"/>
              </a:solidFill>
              <a:ln w="9525">
                <a:noFill/>
                <a:round/>
                <a:headEnd/>
                <a:tailEnd/>
              </a:ln>
            </p:spPr>
            <p:txBody>
              <a:bodyPr/>
              <a:lstStyle/>
              <a:p>
                <a:endParaRPr lang="en-US" sz="1200"/>
              </a:p>
            </p:txBody>
          </p:sp>
          <p:sp>
            <p:nvSpPr>
              <p:cNvPr id="64503" name="Oval 225"/>
              <p:cNvSpPr>
                <a:spLocks noChangeArrowheads="1"/>
              </p:cNvSpPr>
              <p:nvPr/>
            </p:nvSpPr>
            <p:spPr bwMode="auto">
              <a:xfrm>
                <a:off x="1399" y="2596"/>
                <a:ext cx="36" cy="36"/>
              </a:xfrm>
              <a:prstGeom prst="ellipse">
                <a:avLst/>
              </a:prstGeom>
              <a:noFill/>
              <a:ln w="12700">
                <a:solidFill>
                  <a:srgbClr val="000000"/>
                </a:solidFill>
                <a:round/>
                <a:headEnd/>
                <a:tailEnd/>
              </a:ln>
            </p:spPr>
            <p:txBody>
              <a:bodyPr/>
              <a:lstStyle/>
              <a:p>
                <a:endParaRPr lang="en-US" sz="1200"/>
              </a:p>
            </p:txBody>
          </p:sp>
          <p:sp>
            <p:nvSpPr>
              <p:cNvPr id="64504" name="Freeform 226"/>
              <p:cNvSpPr>
                <a:spLocks/>
              </p:cNvSpPr>
              <p:nvPr/>
            </p:nvSpPr>
            <p:spPr bwMode="auto">
              <a:xfrm>
                <a:off x="956" y="2656"/>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505" name="Freeform 227"/>
              <p:cNvSpPr>
                <a:spLocks/>
              </p:cNvSpPr>
              <p:nvPr/>
            </p:nvSpPr>
            <p:spPr bwMode="auto">
              <a:xfrm>
                <a:off x="988" y="2656"/>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506" name="Freeform 228"/>
              <p:cNvSpPr>
                <a:spLocks/>
              </p:cNvSpPr>
              <p:nvPr/>
            </p:nvSpPr>
            <p:spPr bwMode="auto">
              <a:xfrm>
                <a:off x="988" y="2656"/>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507" name="Freeform 229"/>
              <p:cNvSpPr>
                <a:spLocks/>
              </p:cNvSpPr>
              <p:nvPr/>
            </p:nvSpPr>
            <p:spPr bwMode="auto">
              <a:xfrm>
                <a:off x="988" y="2688"/>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508" name="Freeform 230"/>
              <p:cNvSpPr>
                <a:spLocks/>
              </p:cNvSpPr>
              <p:nvPr/>
            </p:nvSpPr>
            <p:spPr bwMode="auto">
              <a:xfrm>
                <a:off x="1013" y="2688"/>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509" name="Freeform 231"/>
              <p:cNvSpPr>
                <a:spLocks/>
              </p:cNvSpPr>
              <p:nvPr/>
            </p:nvSpPr>
            <p:spPr bwMode="auto">
              <a:xfrm>
                <a:off x="956" y="2688"/>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510" name="Freeform 232"/>
              <p:cNvSpPr>
                <a:spLocks/>
              </p:cNvSpPr>
              <p:nvPr/>
            </p:nvSpPr>
            <p:spPr bwMode="auto">
              <a:xfrm>
                <a:off x="988" y="2712"/>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511" name="Freeform 233"/>
              <p:cNvSpPr>
                <a:spLocks/>
              </p:cNvSpPr>
              <p:nvPr/>
            </p:nvSpPr>
            <p:spPr bwMode="auto">
              <a:xfrm>
                <a:off x="956" y="2687"/>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512" name="Freeform 234"/>
              <p:cNvSpPr>
                <a:spLocks/>
              </p:cNvSpPr>
              <p:nvPr/>
            </p:nvSpPr>
            <p:spPr bwMode="auto">
              <a:xfrm>
                <a:off x="908" y="2940"/>
                <a:ext cx="57" cy="57"/>
              </a:xfrm>
              <a:custGeom>
                <a:avLst/>
                <a:gdLst>
                  <a:gd name="T0" fmla="*/ 0 w 57"/>
                  <a:gd name="T1" fmla="*/ 28 h 57"/>
                  <a:gd name="T2" fmla="*/ 1 w 57"/>
                  <a:gd name="T3" fmla="*/ 22 h 57"/>
                  <a:gd name="T4" fmla="*/ 2 w 57"/>
                  <a:gd name="T5" fmla="*/ 17 h 57"/>
                  <a:gd name="T6" fmla="*/ 5 w 57"/>
                  <a:gd name="T7" fmla="*/ 12 h 57"/>
                  <a:gd name="T8" fmla="*/ 8 w 57"/>
                  <a:gd name="T9" fmla="*/ 8 h 57"/>
                  <a:gd name="T10" fmla="*/ 13 w 57"/>
                  <a:gd name="T11" fmla="*/ 5 h 57"/>
                  <a:gd name="T12" fmla="*/ 17 w 57"/>
                  <a:gd name="T13" fmla="*/ 2 h 57"/>
                  <a:gd name="T14" fmla="*/ 23 w 57"/>
                  <a:gd name="T15" fmla="*/ 0 h 57"/>
                  <a:gd name="T16" fmla="*/ 29 w 57"/>
                  <a:gd name="T17" fmla="*/ 0 h 57"/>
                  <a:gd name="T18" fmla="*/ 34 w 57"/>
                  <a:gd name="T19" fmla="*/ 0 h 57"/>
                  <a:gd name="T20" fmla="*/ 37 w 57"/>
                  <a:gd name="T21" fmla="*/ 1 h 57"/>
                  <a:gd name="T22" fmla="*/ 40 w 57"/>
                  <a:gd name="T23" fmla="*/ 2 h 57"/>
                  <a:gd name="T24" fmla="*/ 44 w 57"/>
                  <a:gd name="T25" fmla="*/ 5 h 57"/>
                  <a:gd name="T26" fmla="*/ 49 w 57"/>
                  <a:gd name="T27" fmla="*/ 8 h 57"/>
                  <a:gd name="T28" fmla="*/ 52 w 57"/>
                  <a:gd name="T29" fmla="*/ 12 h 57"/>
                  <a:gd name="T30" fmla="*/ 54 w 57"/>
                  <a:gd name="T31" fmla="*/ 15 h 57"/>
                  <a:gd name="T32" fmla="*/ 55 w 57"/>
                  <a:gd name="T33" fmla="*/ 17 h 57"/>
                  <a:gd name="T34" fmla="*/ 56 w 57"/>
                  <a:gd name="T35" fmla="*/ 22 h 57"/>
                  <a:gd name="T36" fmla="*/ 57 w 57"/>
                  <a:gd name="T37" fmla="*/ 25 h 57"/>
                  <a:gd name="T38" fmla="*/ 57 w 57"/>
                  <a:gd name="T39" fmla="*/ 28 h 57"/>
                  <a:gd name="T40" fmla="*/ 56 w 57"/>
                  <a:gd name="T41" fmla="*/ 34 h 57"/>
                  <a:gd name="T42" fmla="*/ 55 w 57"/>
                  <a:gd name="T43" fmla="*/ 39 h 57"/>
                  <a:gd name="T44" fmla="*/ 52 w 57"/>
                  <a:gd name="T45" fmla="*/ 44 h 57"/>
                  <a:gd name="T46" fmla="*/ 49 w 57"/>
                  <a:gd name="T47" fmla="*/ 49 h 57"/>
                  <a:gd name="T48" fmla="*/ 44 w 57"/>
                  <a:gd name="T49" fmla="*/ 52 h 57"/>
                  <a:gd name="T50" fmla="*/ 40 w 57"/>
                  <a:gd name="T51" fmla="*/ 55 h 57"/>
                  <a:gd name="T52" fmla="*/ 34 w 57"/>
                  <a:gd name="T53" fmla="*/ 57 h 57"/>
                  <a:gd name="T54" fmla="*/ 29 w 57"/>
                  <a:gd name="T55" fmla="*/ 57 h 57"/>
                  <a:gd name="T56" fmla="*/ 23 w 57"/>
                  <a:gd name="T57" fmla="*/ 57 h 57"/>
                  <a:gd name="T58" fmla="*/ 20 w 57"/>
                  <a:gd name="T59" fmla="*/ 56 h 57"/>
                  <a:gd name="T60" fmla="*/ 17 w 57"/>
                  <a:gd name="T61" fmla="*/ 55 h 57"/>
                  <a:gd name="T62" fmla="*/ 13 w 57"/>
                  <a:gd name="T63" fmla="*/ 52 h 57"/>
                  <a:gd name="T64" fmla="*/ 8 w 57"/>
                  <a:gd name="T65" fmla="*/ 49 h 57"/>
                  <a:gd name="T66" fmla="*/ 5 w 57"/>
                  <a:gd name="T67" fmla="*/ 44 h 57"/>
                  <a:gd name="T68" fmla="*/ 4 w 57"/>
                  <a:gd name="T69" fmla="*/ 41 h 57"/>
                  <a:gd name="T70" fmla="*/ 2 w 57"/>
                  <a:gd name="T71" fmla="*/ 39 h 57"/>
                  <a:gd name="T72" fmla="*/ 1 w 57"/>
                  <a:gd name="T73" fmla="*/ 34 h 57"/>
                  <a:gd name="T74" fmla="*/ 0 w 57"/>
                  <a:gd name="T75" fmla="*/ 31 h 57"/>
                  <a:gd name="T76" fmla="*/ 0 w 57"/>
                  <a:gd name="T77" fmla="*/ 28 h 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7"/>
                  <a:gd name="T119" fmla="*/ 57 w 57"/>
                  <a:gd name="T120" fmla="*/ 57 h 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7">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9"/>
                    </a:lnTo>
                    <a:lnTo>
                      <a:pt x="44" y="52"/>
                    </a:lnTo>
                    <a:lnTo>
                      <a:pt x="40" y="55"/>
                    </a:lnTo>
                    <a:lnTo>
                      <a:pt x="34" y="57"/>
                    </a:lnTo>
                    <a:lnTo>
                      <a:pt x="29" y="57"/>
                    </a:lnTo>
                    <a:lnTo>
                      <a:pt x="23" y="57"/>
                    </a:lnTo>
                    <a:lnTo>
                      <a:pt x="20" y="56"/>
                    </a:lnTo>
                    <a:lnTo>
                      <a:pt x="17" y="55"/>
                    </a:lnTo>
                    <a:lnTo>
                      <a:pt x="13" y="52"/>
                    </a:lnTo>
                    <a:lnTo>
                      <a:pt x="8" y="49"/>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513" name="Oval 235"/>
              <p:cNvSpPr>
                <a:spLocks noChangeArrowheads="1"/>
              </p:cNvSpPr>
              <p:nvPr/>
            </p:nvSpPr>
            <p:spPr bwMode="auto">
              <a:xfrm>
                <a:off x="1081" y="2878"/>
                <a:ext cx="36" cy="36"/>
              </a:xfrm>
              <a:prstGeom prst="ellipse">
                <a:avLst/>
              </a:prstGeom>
              <a:solidFill>
                <a:srgbClr val="000000"/>
              </a:solidFill>
              <a:ln w="9525">
                <a:noFill/>
                <a:round/>
                <a:headEnd/>
                <a:tailEnd/>
              </a:ln>
            </p:spPr>
            <p:txBody>
              <a:bodyPr/>
              <a:lstStyle/>
              <a:p>
                <a:endParaRPr lang="en-US" sz="1200"/>
              </a:p>
            </p:txBody>
          </p:sp>
          <p:sp>
            <p:nvSpPr>
              <p:cNvPr id="64514" name="Oval 236"/>
              <p:cNvSpPr>
                <a:spLocks noChangeArrowheads="1"/>
              </p:cNvSpPr>
              <p:nvPr/>
            </p:nvSpPr>
            <p:spPr bwMode="auto">
              <a:xfrm>
                <a:off x="1081" y="2878"/>
                <a:ext cx="36" cy="36"/>
              </a:xfrm>
              <a:prstGeom prst="ellipse">
                <a:avLst/>
              </a:prstGeom>
              <a:noFill/>
              <a:ln w="12700">
                <a:solidFill>
                  <a:srgbClr val="000000"/>
                </a:solidFill>
                <a:round/>
                <a:headEnd/>
                <a:tailEnd/>
              </a:ln>
            </p:spPr>
            <p:txBody>
              <a:bodyPr/>
              <a:lstStyle/>
              <a:p>
                <a:endParaRPr lang="en-US" sz="1200"/>
              </a:p>
            </p:txBody>
          </p:sp>
          <p:sp>
            <p:nvSpPr>
              <p:cNvPr id="64515" name="Oval 237"/>
              <p:cNvSpPr>
                <a:spLocks noChangeArrowheads="1"/>
              </p:cNvSpPr>
              <p:nvPr/>
            </p:nvSpPr>
            <p:spPr bwMode="auto">
              <a:xfrm>
                <a:off x="1347" y="2876"/>
                <a:ext cx="36" cy="36"/>
              </a:xfrm>
              <a:prstGeom prst="ellipse">
                <a:avLst/>
              </a:prstGeom>
              <a:solidFill>
                <a:srgbClr val="000000"/>
              </a:solidFill>
              <a:ln w="9525">
                <a:noFill/>
                <a:round/>
                <a:headEnd/>
                <a:tailEnd/>
              </a:ln>
            </p:spPr>
            <p:txBody>
              <a:bodyPr/>
              <a:lstStyle/>
              <a:p>
                <a:endParaRPr lang="en-US" sz="1200"/>
              </a:p>
            </p:txBody>
          </p:sp>
          <p:sp>
            <p:nvSpPr>
              <p:cNvPr id="64516" name="Oval 238"/>
              <p:cNvSpPr>
                <a:spLocks noChangeArrowheads="1"/>
              </p:cNvSpPr>
              <p:nvPr/>
            </p:nvSpPr>
            <p:spPr bwMode="auto">
              <a:xfrm>
                <a:off x="1347" y="2876"/>
                <a:ext cx="36" cy="36"/>
              </a:xfrm>
              <a:prstGeom prst="ellipse">
                <a:avLst/>
              </a:prstGeom>
              <a:noFill/>
              <a:ln w="12700">
                <a:solidFill>
                  <a:srgbClr val="000000"/>
                </a:solidFill>
                <a:round/>
                <a:headEnd/>
                <a:tailEnd/>
              </a:ln>
            </p:spPr>
            <p:txBody>
              <a:bodyPr/>
              <a:lstStyle/>
              <a:p>
                <a:endParaRPr lang="en-US" sz="1200"/>
              </a:p>
            </p:txBody>
          </p:sp>
          <p:sp>
            <p:nvSpPr>
              <p:cNvPr id="64517" name="Freeform 239"/>
              <p:cNvSpPr>
                <a:spLocks/>
              </p:cNvSpPr>
              <p:nvPr/>
            </p:nvSpPr>
            <p:spPr bwMode="auto">
              <a:xfrm>
                <a:off x="904" y="2936"/>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518" name="Freeform 240"/>
              <p:cNvSpPr>
                <a:spLocks/>
              </p:cNvSpPr>
              <p:nvPr/>
            </p:nvSpPr>
            <p:spPr bwMode="auto">
              <a:xfrm>
                <a:off x="936" y="2936"/>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519" name="Freeform 241"/>
              <p:cNvSpPr>
                <a:spLocks/>
              </p:cNvSpPr>
              <p:nvPr/>
            </p:nvSpPr>
            <p:spPr bwMode="auto">
              <a:xfrm>
                <a:off x="936" y="2936"/>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520" name="Freeform 242"/>
              <p:cNvSpPr>
                <a:spLocks/>
              </p:cNvSpPr>
              <p:nvPr/>
            </p:nvSpPr>
            <p:spPr bwMode="auto">
              <a:xfrm>
                <a:off x="936" y="2968"/>
                <a:ext cx="33" cy="33"/>
              </a:xfrm>
              <a:custGeom>
                <a:avLst/>
                <a:gdLst>
                  <a:gd name="T0" fmla="*/ 33 w 33"/>
                  <a:gd name="T1" fmla="*/ 0 h 33"/>
                  <a:gd name="T2" fmla="*/ 32 w 33"/>
                  <a:gd name="T3" fmla="*/ 7 h 33"/>
                  <a:gd name="T4" fmla="*/ 30 w 33"/>
                  <a:gd name="T5" fmla="*/ 13 h 33"/>
                  <a:gd name="T6" fmla="*/ 27 w 33"/>
                  <a:gd name="T7" fmla="*/ 18 h 33"/>
                  <a:gd name="T8" fmla="*/ 23 w 33"/>
                  <a:gd name="T9" fmla="*/ 24 h 33"/>
                  <a:gd name="T10" fmla="*/ 19 w 33"/>
                  <a:gd name="T11" fmla="*/ 28 h 33"/>
                  <a:gd name="T12" fmla="*/ 13 w 33"/>
                  <a:gd name="T13" fmla="*/ 31 h 33"/>
                  <a:gd name="T14" fmla="*/ 7 w 33"/>
                  <a:gd name="T15" fmla="*/ 33 h 33"/>
                  <a:gd name="T16" fmla="*/ 1 w 33"/>
                  <a:gd name="T17" fmla="*/ 33 h 33"/>
                  <a:gd name="T18" fmla="*/ 0 w 33"/>
                  <a:gd name="T19" fmla="*/ 25 h 33"/>
                  <a:gd name="T20" fmla="*/ 5 w 33"/>
                  <a:gd name="T21" fmla="*/ 25 h 33"/>
                  <a:gd name="T22" fmla="*/ 10 w 33"/>
                  <a:gd name="T23" fmla="*/ 23 h 33"/>
                  <a:gd name="T24" fmla="*/ 14 w 33"/>
                  <a:gd name="T25" fmla="*/ 21 h 33"/>
                  <a:gd name="T26" fmla="*/ 18 w 33"/>
                  <a:gd name="T27" fmla="*/ 17 h 33"/>
                  <a:gd name="T28" fmla="*/ 21 w 33"/>
                  <a:gd name="T29" fmla="*/ 13 h 33"/>
                  <a:gd name="T30" fmla="*/ 23 w 33"/>
                  <a:gd name="T31" fmla="*/ 9 h 33"/>
                  <a:gd name="T32" fmla="*/ 24 w 33"/>
                  <a:gd name="T33" fmla="*/ 5 h 33"/>
                  <a:gd name="T34" fmla="*/ 25 w 33"/>
                  <a:gd name="T35" fmla="*/ 0 h 33"/>
                  <a:gd name="T36" fmla="*/ 33 w 33"/>
                  <a:gd name="T37" fmla="*/ 0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33" y="0"/>
                    </a:moveTo>
                    <a:lnTo>
                      <a:pt x="32" y="7"/>
                    </a:lnTo>
                    <a:lnTo>
                      <a:pt x="30" y="13"/>
                    </a:lnTo>
                    <a:lnTo>
                      <a:pt x="27" y="18"/>
                    </a:lnTo>
                    <a:lnTo>
                      <a:pt x="23" y="24"/>
                    </a:lnTo>
                    <a:lnTo>
                      <a:pt x="19" y="28"/>
                    </a:lnTo>
                    <a:lnTo>
                      <a:pt x="13" y="31"/>
                    </a:lnTo>
                    <a:lnTo>
                      <a:pt x="7" y="33"/>
                    </a:lnTo>
                    <a:lnTo>
                      <a:pt x="1" y="33"/>
                    </a:lnTo>
                    <a:lnTo>
                      <a:pt x="0" y="25"/>
                    </a:lnTo>
                    <a:lnTo>
                      <a:pt x="5" y="25"/>
                    </a:lnTo>
                    <a:lnTo>
                      <a:pt x="10" y="23"/>
                    </a:lnTo>
                    <a:lnTo>
                      <a:pt x="14" y="21"/>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521" name="Freeform 243"/>
              <p:cNvSpPr>
                <a:spLocks/>
              </p:cNvSpPr>
              <p:nvPr/>
            </p:nvSpPr>
            <p:spPr bwMode="auto">
              <a:xfrm>
                <a:off x="961" y="2968"/>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522" name="Freeform 244"/>
              <p:cNvSpPr>
                <a:spLocks/>
              </p:cNvSpPr>
              <p:nvPr/>
            </p:nvSpPr>
            <p:spPr bwMode="auto">
              <a:xfrm>
                <a:off x="904" y="2968"/>
                <a:ext cx="33" cy="33"/>
              </a:xfrm>
              <a:custGeom>
                <a:avLst/>
                <a:gdLst>
                  <a:gd name="T0" fmla="*/ 32 w 33"/>
                  <a:gd name="T1" fmla="*/ 33 h 33"/>
                  <a:gd name="T2" fmla="*/ 26 w 33"/>
                  <a:gd name="T3" fmla="*/ 33 h 33"/>
                  <a:gd name="T4" fmla="*/ 23 w 33"/>
                  <a:gd name="T5" fmla="*/ 32 h 33"/>
                  <a:gd name="T6" fmla="*/ 20 w 33"/>
                  <a:gd name="T7" fmla="*/ 30 h 33"/>
                  <a:gd name="T8" fmla="*/ 14 w 33"/>
                  <a:gd name="T9" fmla="*/ 28 h 33"/>
                  <a:gd name="T10" fmla="*/ 10 w 33"/>
                  <a:gd name="T11" fmla="*/ 24 h 33"/>
                  <a:gd name="T12" fmla="*/ 6 w 33"/>
                  <a:gd name="T13" fmla="*/ 18 h 33"/>
                  <a:gd name="T14" fmla="*/ 4 w 33"/>
                  <a:gd name="T15" fmla="*/ 15 h 33"/>
                  <a:gd name="T16" fmla="*/ 3 w 33"/>
                  <a:gd name="T17" fmla="*/ 12 h 33"/>
                  <a:gd name="T18" fmla="*/ 1 w 33"/>
                  <a:gd name="T19" fmla="*/ 7 h 33"/>
                  <a:gd name="T20" fmla="*/ 0 w 33"/>
                  <a:gd name="T21" fmla="*/ 3 h 33"/>
                  <a:gd name="T22" fmla="*/ 0 w 33"/>
                  <a:gd name="T23" fmla="*/ 0 h 33"/>
                  <a:gd name="T24" fmla="*/ 8 w 33"/>
                  <a:gd name="T25" fmla="*/ 0 h 33"/>
                  <a:gd name="T26" fmla="*/ 8 w 33"/>
                  <a:gd name="T27" fmla="*/ 3 h 33"/>
                  <a:gd name="T28" fmla="*/ 8 w 33"/>
                  <a:gd name="T29" fmla="*/ 5 h 33"/>
                  <a:gd name="T30" fmla="*/ 10 w 33"/>
                  <a:gd name="T31" fmla="*/ 10 h 33"/>
                  <a:gd name="T32" fmla="*/ 11 w 33"/>
                  <a:gd name="T33" fmla="*/ 12 h 33"/>
                  <a:gd name="T34" fmla="*/ 12 w 33"/>
                  <a:gd name="T35" fmla="*/ 13 h 33"/>
                  <a:gd name="T36" fmla="*/ 15 w 33"/>
                  <a:gd name="T37" fmla="*/ 17 h 33"/>
                  <a:gd name="T38" fmla="*/ 19 w 33"/>
                  <a:gd name="T39" fmla="*/ 21 h 33"/>
                  <a:gd name="T40" fmla="*/ 23 w 33"/>
                  <a:gd name="T41" fmla="*/ 23 h 33"/>
                  <a:gd name="T42" fmla="*/ 25 w 33"/>
                  <a:gd name="T43" fmla="*/ 24 h 33"/>
                  <a:gd name="T44" fmla="*/ 27 w 33"/>
                  <a:gd name="T45" fmla="*/ 25 h 33"/>
                  <a:gd name="T46" fmla="*/ 33 w 33"/>
                  <a:gd name="T47" fmla="*/ 25 h 33"/>
                  <a:gd name="T48" fmla="*/ 32 w 33"/>
                  <a:gd name="T49" fmla="*/ 3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3"/>
                  <a:gd name="T77" fmla="*/ 33 w 3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3">
                    <a:moveTo>
                      <a:pt x="32" y="33"/>
                    </a:moveTo>
                    <a:lnTo>
                      <a:pt x="26" y="33"/>
                    </a:lnTo>
                    <a:lnTo>
                      <a:pt x="23" y="32"/>
                    </a:lnTo>
                    <a:lnTo>
                      <a:pt x="20" y="30"/>
                    </a:lnTo>
                    <a:lnTo>
                      <a:pt x="14" y="28"/>
                    </a:lnTo>
                    <a:lnTo>
                      <a:pt x="10" y="24"/>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1"/>
                    </a:lnTo>
                    <a:lnTo>
                      <a:pt x="23" y="23"/>
                    </a:lnTo>
                    <a:lnTo>
                      <a:pt x="25" y="24"/>
                    </a:lnTo>
                    <a:lnTo>
                      <a:pt x="27" y="25"/>
                    </a:lnTo>
                    <a:lnTo>
                      <a:pt x="33" y="25"/>
                    </a:lnTo>
                    <a:lnTo>
                      <a:pt x="32" y="33"/>
                    </a:lnTo>
                    <a:close/>
                  </a:path>
                </a:pathLst>
              </a:custGeom>
              <a:solidFill>
                <a:srgbClr val="000000"/>
              </a:solidFill>
              <a:ln w="9525">
                <a:noFill/>
                <a:round/>
                <a:headEnd/>
                <a:tailEnd/>
              </a:ln>
            </p:spPr>
            <p:txBody>
              <a:bodyPr/>
              <a:lstStyle/>
              <a:p>
                <a:endParaRPr lang="en-US" sz="1200"/>
              </a:p>
            </p:txBody>
          </p:sp>
          <p:sp>
            <p:nvSpPr>
              <p:cNvPr id="64523" name="Freeform 245"/>
              <p:cNvSpPr>
                <a:spLocks/>
              </p:cNvSpPr>
              <p:nvPr/>
            </p:nvSpPr>
            <p:spPr bwMode="auto">
              <a:xfrm>
                <a:off x="936" y="2993"/>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524" name="Freeform 246"/>
              <p:cNvSpPr>
                <a:spLocks/>
              </p:cNvSpPr>
              <p:nvPr/>
            </p:nvSpPr>
            <p:spPr bwMode="auto">
              <a:xfrm>
                <a:off x="904" y="2967"/>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525" name="Freeform 247"/>
              <p:cNvSpPr>
                <a:spLocks/>
              </p:cNvSpPr>
              <p:nvPr/>
            </p:nvSpPr>
            <p:spPr bwMode="auto">
              <a:xfrm>
                <a:off x="868" y="2760"/>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526" name="Oval 248"/>
              <p:cNvSpPr>
                <a:spLocks noChangeArrowheads="1"/>
              </p:cNvSpPr>
              <p:nvPr/>
            </p:nvSpPr>
            <p:spPr bwMode="auto">
              <a:xfrm>
                <a:off x="1041" y="2698"/>
                <a:ext cx="36" cy="36"/>
              </a:xfrm>
              <a:prstGeom prst="ellipse">
                <a:avLst/>
              </a:prstGeom>
              <a:solidFill>
                <a:srgbClr val="000000"/>
              </a:solidFill>
              <a:ln w="9525">
                <a:noFill/>
                <a:round/>
                <a:headEnd/>
                <a:tailEnd/>
              </a:ln>
            </p:spPr>
            <p:txBody>
              <a:bodyPr/>
              <a:lstStyle/>
              <a:p>
                <a:endParaRPr lang="en-US" sz="1200"/>
              </a:p>
            </p:txBody>
          </p:sp>
          <p:sp>
            <p:nvSpPr>
              <p:cNvPr id="64527" name="Oval 249"/>
              <p:cNvSpPr>
                <a:spLocks noChangeArrowheads="1"/>
              </p:cNvSpPr>
              <p:nvPr/>
            </p:nvSpPr>
            <p:spPr bwMode="auto">
              <a:xfrm>
                <a:off x="1041" y="2698"/>
                <a:ext cx="36" cy="36"/>
              </a:xfrm>
              <a:prstGeom prst="ellipse">
                <a:avLst/>
              </a:prstGeom>
              <a:noFill/>
              <a:ln w="12700">
                <a:solidFill>
                  <a:srgbClr val="000000"/>
                </a:solidFill>
                <a:round/>
                <a:headEnd/>
                <a:tailEnd/>
              </a:ln>
            </p:spPr>
            <p:txBody>
              <a:bodyPr/>
              <a:lstStyle/>
              <a:p>
                <a:endParaRPr lang="en-US" sz="1200"/>
              </a:p>
            </p:txBody>
          </p:sp>
          <p:sp>
            <p:nvSpPr>
              <p:cNvPr id="64528" name="Oval 250"/>
              <p:cNvSpPr>
                <a:spLocks noChangeArrowheads="1"/>
              </p:cNvSpPr>
              <p:nvPr/>
            </p:nvSpPr>
            <p:spPr bwMode="auto">
              <a:xfrm>
                <a:off x="1307" y="2696"/>
                <a:ext cx="36" cy="36"/>
              </a:xfrm>
              <a:prstGeom prst="ellipse">
                <a:avLst/>
              </a:prstGeom>
              <a:solidFill>
                <a:srgbClr val="000000"/>
              </a:solidFill>
              <a:ln w="9525">
                <a:noFill/>
                <a:round/>
                <a:headEnd/>
                <a:tailEnd/>
              </a:ln>
            </p:spPr>
            <p:txBody>
              <a:bodyPr/>
              <a:lstStyle/>
              <a:p>
                <a:endParaRPr lang="en-US" sz="1200"/>
              </a:p>
            </p:txBody>
          </p:sp>
          <p:sp>
            <p:nvSpPr>
              <p:cNvPr id="64529" name="Oval 251"/>
              <p:cNvSpPr>
                <a:spLocks noChangeArrowheads="1"/>
              </p:cNvSpPr>
              <p:nvPr/>
            </p:nvSpPr>
            <p:spPr bwMode="auto">
              <a:xfrm>
                <a:off x="1307" y="2696"/>
                <a:ext cx="36" cy="36"/>
              </a:xfrm>
              <a:prstGeom prst="ellipse">
                <a:avLst/>
              </a:prstGeom>
              <a:noFill/>
              <a:ln w="12700">
                <a:solidFill>
                  <a:srgbClr val="000000"/>
                </a:solidFill>
                <a:round/>
                <a:headEnd/>
                <a:tailEnd/>
              </a:ln>
            </p:spPr>
            <p:txBody>
              <a:bodyPr/>
              <a:lstStyle/>
              <a:p>
                <a:endParaRPr lang="en-US" sz="1200"/>
              </a:p>
            </p:txBody>
          </p:sp>
          <p:sp>
            <p:nvSpPr>
              <p:cNvPr id="64530" name="Freeform 252"/>
              <p:cNvSpPr>
                <a:spLocks/>
              </p:cNvSpPr>
              <p:nvPr/>
            </p:nvSpPr>
            <p:spPr bwMode="auto">
              <a:xfrm>
                <a:off x="864" y="2756"/>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531" name="Freeform 253"/>
              <p:cNvSpPr>
                <a:spLocks/>
              </p:cNvSpPr>
              <p:nvPr/>
            </p:nvSpPr>
            <p:spPr bwMode="auto">
              <a:xfrm>
                <a:off x="896" y="2756"/>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532" name="Freeform 254"/>
              <p:cNvSpPr>
                <a:spLocks/>
              </p:cNvSpPr>
              <p:nvPr/>
            </p:nvSpPr>
            <p:spPr bwMode="auto">
              <a:xfrm>
                <a:off x="896" y="2756"/>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533" name="Freeform 255"/>
              <p:cNvSpPr>
                <a:spLocks/>
              </p:cNvSpPr>
              <p:nvPr/>
            </p:nvSpPr>
            <p:spPr bwMode="auto">
              <a:xfrm>
                <a:off x="896" y="2788"/>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534" name="Freeform 256"/>
              <p:cNvSpPr>
                <a:spLocks/>
              </p:cNvSpPr>
              <p:nvPr/>
            </p:nvSpPr>
            <p:spPr bwMode="auto">
              <a:xfrm>
                <a:off x="921" y="2788"/>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535" name="Freeform 257"/>
              <p:cNvSpPr>
                <a:spLocks/>
              </p:cNvSpPr>
              <p:nvPr/>
            </p:nvSpPr>
            <p:spPr bwMode="auto">
              <a:xfrm>
                <a:off x="864" y="2788"/>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536" name="Freeform 258"/>
              <p:cNvSpPr>
                <a:spLocks/>
              </p:cNvSpPr>
              <p:nvPr/>
            </p:nvSpPr>
            <p:spPr bwMode="auto">
              <a:xfrm>
                <a:off x="896" y="2812"/>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537" name="Freeform 259"/>
              <p:cNvSpPr>
                <a:spLocks/>
              </p:cNvSpPr>
              <p:nvPr/>
            </p:nvSpPr>
            <p:spPr bwMode="auto">
              <a:xfrm>
                <a:off x="864" y="2787"/>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538" name="Freeform 260"/>
              <p:cNvSpPr>
                <a:spLocks/>
              </p:cNvSpPr>
              <p:nvPr/>
            </p:nvSpPr>
            <p:spPr bwMode="auto">
              <a:xfrm>
                <a:off x="772" y="3029"/>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539" name="Oval 261"/>
              <p:cNvSpPr>
                <a:spLocks noChangeArrowheads="1"/>
              </p:cNvSpPr>
              <p:nvPr/>
            </p:nvSpPr>
            <p:spPr bwMode="auto">
              <a:xfrm>
                <a:off x="945" y="2966"/>
                <a:ext cx="36" cy="37"/>
              </a:xfrm>
              <a:prstGeom prst="ellipse">
                <a:avLst/>
              </a:prstGeom>
              <a:solidFill>
                <a:srgbClr val="000000"/>
              </a:solidFill>
              <a:ln w="9525">
                <a:noFill/>
                <a:round/>
                <a:headEnd/>
                <a:tailEnd/>
              </a:ln>
            </p:spPr>
            <p:txBody>
              <a:bodyPr/>
              <a:lstStyle/>
              <a:p>
                <a:endParaRPr lang="en-US" sz="1200"/>
              </a:p>
            </p:txBody>
          </p:sp>
          <p:sp>
            <p:nvSpPr>
              <p:cNvPr id="64540" name="Oval 262"/>
              <p:cNvSpPr>
                <a:spLocks noChangeArrowheads="1"/>
              </p:cNvSpPr>
              <p:nvPr/>
            </p:nvSpPr>
            <p:spPr bwMode="auto">
              <a:xfrm>
                <a:off x="945" y="2966"/>
                <a:ext cx="36" cy="37"/>
              </a:xfrm>
              <a:prstGeom prst="ellipse">
                <a:avLst/>
              </a:prstGeom>
              <a:noFill/>
              <a:ln w="12700">
                <a:solidFill>
                  <a:srgbClr val="000000"/>
                </a:solidFill>
                <a:round/>
                <a:headEnd/>
                <a:tailEnd/>
              </a:ln>
            </p:spPr>
            <p:txBody>
              <a:bodyPr/>
              <a:lstStyle/>
              <a:p>
                <a:endParaRPr lang="en-US" sz="1200"/>
              </a:p>
            </p:txBody>
          </p:sp>
          <p:sp>
            <p:nvSpPr>
              <p:cNvPr id="64541" name="Oval 263"/>
              <p:cNvSpPr>
                <a:spLocks noChangeArrowheads="1"/>
              </p:cNvSpPr>
              <p:nvPr/>
            </p:nvSpPr>
            <p:spPr bwMode="auto">
              <a:xfrm>
                <a:off x="1211" y="2964"/>
                <a:ext cx="36" cy="37"/>
              </a:xfrm>
              <a:prstGeom prst="ellipse">
                <a:avLst/>
              </a:prstGeom>
              <a:solidFill>
                <a:srgbClr val="000000"/>
              </a:solidFill>
              <a:ln w="9525">
                <a:noFill/>
                <a:round/>
                <a:headEnd/>
                <a:tailEnd/>
              </a:ln>
            </p:spPr>
            <p:txBody>
              <a:bodyPr/>
              <a:lstStyle/>
              <a:p>
                <a:endParaRPr lang="en-US" sz="1200"/>
              </a:p>
            </p:txBody>
          </p:sp>
          <p:sp>
            <p:nvSpPr>
              <p:cNvPr id="64542" name="Oval 264"/>
              <p:cNvSpPr>
                <a:spLocks noChangeArrowheads="1"/>
              </p:cNvSpPr>
              <p:nvPr/>
            </p:nvSpPr>
            <p:spPr bwMode="auto">
              <a:xfrm>
                <a:off x="1211" y="2964"/>
                <a:ext cx="36" cy="37"/>
              </a:xfrm>
              <a:prstGeom prst="ellipse">
                <a:avLst/>
              </a:prstGeom>
              <a:noFill/>
              <a:ln w="12700">
                <a:solidFill>
                  <a:srgbClr val="000000"/>
                </a:solidFill>
                <a:round/>
                <a:headEnd/>
                <a:tailEnd/>
              </a:ln>
            </p:spPr>
            <p:txBody>
              <a:bodyPr/>
              <a:lstStyle/>
              <a:p>
                <a:endParaRPr lang="en-US" sz="1200"/>
              </a:p>
            </p:txBody>
          </p:sp>
          <p:sp>
            <p:nvSpPr>
              <p:cNvPr id="64543" name="Freeform 265"/>
              <p:cNvSpPr>
                <a:spLocks/>
              </p:cNvSpPr>
              <p:nvPr/>
            </p:nvSpPr>
            <p:spPr bwMode="auto">
              <a:xfrm>
                <a:off x="768" y="3025"/>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544" name="Freeform 266"/>
              <p:cNvSpPr>
                <a:spLocks/>
              </p:cNvSpPr>
              <p:nvPr/>
            </p:nvSpPr>
            <p:spPr bwMode="auto">
              <a:xfrm>
                <a:off x="800" y="3025"/>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grpSp>
        <p:grpSp>
          <p:nvGrpSpPr>
            <p:cNvPr id="64111" name="Group 267"/>
            <p:cNvGrpSpPr>
              <a:grpSpLocks/>
            </p:cNvGrpSpPr>
            <p:nvPr/>
          </p:nvGrpSpPr>
          <p:grpSpPr bwMode="auto">
            <a:xfrm>
              <a:off x="768" y="2644"/>
              <a:ext cx="1355" cy="837"/>
              <a:chOff x="768" y="2644"/>
              <a:chExt cx="1355" cy="837"/>
            </a:xfrm>
          </p:grpSpPr>
          <p:sp>
            <p:nvSpPr>
              <p:cNvPr id="64145" name="Freeform 268"/>
              <p:cNvSpPr>
                <a:spLocks/>
              </p:cNvSpPr>
              <p:nvPr/>
            </p:nvSpPr>
            <p:spPr bwMode="auto">
              <a:xfrm>
                <a:off x="800" y="3025"/>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146" name="Freeform 269"/>
              <p:cNvSpPr>
                <a:spLocks/>
              </p:cNvSpPr>
              <p:nvPr/>
            </p:nvSpPr>
            <p:spPr bwMode="auto">
              <a:xfrm>
                <a:off x="800" y="3057"/>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147" name="Freeform 270"/>
              <p:cNvSpPr>
                <a:spLocks/>
              </p:cNvSpPr>
              <p:nvPr/>
            </p:nvSpPr>
            <p:spPr bwMode="auto">
              <a:xfrm>
                <a:off x="825" y="3057"/>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148" name="Freeform 271"/>
              <p:cNvSpPr>
                <a:spLocks/>
              </p:cNvSpPr>
              <p:nvPr/>
            </p:nvSpPr>
            <p:spPr bwMode="auto">
              <a:xfrm>
                <a:off x="768" y="3057"/>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149" name="Freeform 272"/>
              <p:cNvSpPr>
                <a:spLocks/>
              </p:cNvSpPr>
              <p:nvPr/>
            </p:nvSpPr>
            <p:spPr bwMode="auto">
              <a:xfrm>
                <a:off x="800" y="3081"/>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150" name="Freeform 273"/>
              <p:cNvSpPr>
                <a:spLocks/>
              </p:cNvSpPr>
              <p:nvPr/>
            </p:nvSpPr>
            <p:spPr bwMode="auto">
              <a:xfrm>
                <a:off x="768" y="3056"/>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151" name="Freeform 274"/>
              <p:cNvSpPr>
                <a:spLocks/>
              </p:cNvSpPr>
              <p:nvPr/>
            </p:nvSpPr>
            <p:spPr bwMode="auto">
              <a:xfrm>
                <a:off x="892" y="3189"/>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152" name="Oval 275"/>
              <p:cNvSpPr>
                <a:spLocks noChangeArrowheads="1"/>
              </p:cNvSpPr>
              <p:nvPr/>
            </p:nvSpPr>
            <p:spPr bwMode="auto">
              <a:xfrm>
                <a:off x="1065" y="3127"/>
                <a:ext cx="36" cy="36"/>
              </a:xfrm>
              <a:prstGeom prst="ellipse">
                <a:avLst/>
              </a:prstGeom>
              <a:solidFill>
                <a:srgbClr val="000000"/>
              </a:solidFill>
              <a:ln w="9525">
                <a:noFill/>
                <a:round/>
                <a:headEnd/>
                <a:tailEnd/>
              </a:ln>
            </p:spPr>
            <p:txBody>
              <a:bodyPr/>
              <a:lstStyle/>
              <a:p>
                <a:endParaRPr lang="en-US" sz="1200"/>
              </a:p>
            </p:txBody>
          </p:sp>
          <p:sp>
            <p:nvSpPr>
              <p:cNvPr id="64153" name="Oval 276"/>
              <p:cNvSpPr>
                <a:spLocks noChangeArrowheads="1"/>
              </p:cNvSpPr>
              <p:nvPr/>
            </p:nvSpPr>
            <p:spPr bwMode="auto">
              <a:xfrm>
                <a:off x="1065" y="3127"/>
                <a:ext cx="36" cy="36"/>
              </a:xfrm>
              <a:prstGeom prst="ellipse">
                <a:avLst/>
              </a:prstGeom>
              <a:noFill/>
              <a:ln w="12700">
                <a:solidFill>
                  <a:srgbClr val="000000"/>
                </a:solidFill>
                <a:round/>
                <a:headEnd/>
                <a:tailEnd/>
              </a:ln>
            </p:spPr>
            <p:txBody>
              <a:bodyPr/>
              <a:lstStyle/>
              <a:p>
                <a:endParaRPr lang="en-US" sz="1200"/>
              </a:p>
            </p:txBody>
          </p:sp>
          <p:sp>
            <p:nvSpPr>
              <p:cNvPr id="64154" name="Oval 277"/>
              <p:cNvSpPr>
                <a:spLocks noChangeArrowheads="1"/>
              </p:cNvSpPr>
              <p:nvPr/>
            </p:nvSpPr>
            <p:spPr bwMode="auto">
              <a:xfrm>
                <a:off x="1331" y="3125"/>
                <a:ext cx="36" cy="36"/>
              </a:xfrm>
              <a:prstGeom prst="ellipse">
                <a:avLst/>
              </a:prstGeom>
              <a:solidFill>
                <a:srgbClr val="000000"/>
              </a:solidFill>
              <a:ln w="9525">
                <a:noFill/>
                <a:round/>
                <a:headEnd/>
                <a:tailEnd/>
              </a:ln>
            </p:spPr>
            <p:txBody>
              <a:bodyPr/>
              <a:lstStyle/>
              <a:p>
                <a:endParaRPr lang="en-US" sz="1200"/>
              </a:p>
            </p:txBody>
          </p:sp>
          <p:sp>
            <p:nvSpPr>
              <p:cNvPr id="64155" name="Oval 278"/>
              <p:cNvSpPr>
                <a:spLocks noChangeArrowheads="1"/>
              </p:cNvSpPr>
              <p:nvPr/>
            </p:nvSpPr>
            <p:spPr bwMode="auto">
              <a:xfrm>
                <a:off x="1331" y="3125"/>
                <a:ext cx="36" cy="36"/>
              </a:xfrm>
              <a:prstGeom prst="ellipse">
                <a:avLst/>
              </a:prstGeom>
              <a:noFill/>
              <a:ln w="12700">
                <a:solidFill>
                  <a:srgbClr val="000000"/>
                </a:solidFill>
                <a:round/>
                <a:headEnd/>
                <a:tailEnd/>
              </a:ln>
            </p:spPr>
            <p:txBody>
              <a:bodyPr/>
              <a:lstStyle/>
              <a:p>
                <a:endParaRPr lang="en-US" sz="1200"/>
              </a:p>
            </p:txBody>
          </p:sp>
          <p:sp>
            <p:nvSpPr>
              <p:cNvPr id="64156" name="Freeform 279"/>
              <p:cNvSpPr>
                <a:spLocks/>
              </p:cNvSpPr>
              <p:nvPr/>
            </p:nvSpPr>
            <p:spPr bwMode="auto">
              <a:xfrm>
                <a:off x="888" y="3185"/>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157" name="Freeform 280"/>
              <p:cNvSpPr>
                <a:spLocks/>
              </p:cNvSpPr>
              <p:nvPr/>
            </p:nvSpPr>
            <p:spPr bwMode="auto">
              <a:xfrm>
                <a:off x="920" y="3185"/>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158" name="Freeform 281"/>
              <p:cNvSpPr>
                <a:spLocks/>
              </p:cNvSpPr>
              <p:nvPr/>
            </p:nvSpPr>
            <p:spPr bwMode="auto">
              <a:xfrm>
                <a:off x="920" y="3185"/>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159" name="Freeform 282"/>
              <p:cNvSpPr>
                <a:spLocks/>
              </p:cNvSpPr>
              <p:nvPr/>
            </p:nvSpPr>
            <p:spPr bwMode="auto">
              <a:xfrm>
                <a:off x="920" y="3217"/>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160" name="Freeform 283"/>
              <p:cNvSpPr>
                <a:spLocks/>
              </p:cNvSpPr>
              <p:nvPr/>
            </p:nvSpPr>
            <p:spPr bwMode="auto">
              <a:xfrm>
                <a:off x="945" y="3217"/>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161" name="Freeform 284"/>
              <p:cNvSpPr>
                <a:spLocks/>
              </p:cNvSpPr>
              <p:nvPr/>
            </p:nvSpPr>
            <p:spPr bwMode="auto">
              <a:xfrm>
                <a:off x="888" y="3217"/>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162" name="Freeform 285"/>
              <p:cNvSpPr>
                <a:spLocks/>
              </p:cNvSpPr>
              <p:nvPr/>
            </p:nvSpPr>
            <p:spPr bwMode="auto">
              <a:xfrm>
                <a:off x="920" y="3241"/>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163" name="Freeform 286"/>
              <p:cNvSpPr>
                <a:spLocks/>
              </p:cNvSpPr>
              <p:nvPr/>
            </p:nvSpPr>
            <p:spPr bwMode="auto">
              <a:xfrm>
                <a:off x="888" y="3216"/>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164" name="Freeform 287"/>
              <p:cNvSpPr>
                <a:spLocks/>
              </p:cNvSpPr>
              <p:nvPr/>
            </p:nvSpPr>
            <p:spPr bwMode="auto">
              <a:xfrm>
                <a:off x="1056" y="3305"/>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165" name="Oval 288"/>
              <p:cNvSpPr>
                <a:spLocks noChangeArrowheads="1"/>
              </p:cNvSpPr>
              <p:nvPr/>
            </p:nvSpPr>
            <p:spPr bwMode="auto">
              <a:xfrm>
                <a:off x="1229" y="3243"/>
                <a:ext cx="36" cy="36"/>
              </a:xfrm>
              <a:prstGeom prst="ellipse">
                <a:avLst/>
              </a:prstGeom>
              <a:solidFill>
                <a:srgbClr val="000000"/>
              </a:solidFill>
              <a:ln w="9525">
                <a:noFill/>
                <a:round/>
                <a:headEnd/>
                <a:tailEnd/>
              </a:ln>
            </p:spPr>
            <p:txBody>
              <a:bodyPr/>
              <a:lstStyle/>
              <a:p>
                <a:endParaRPr lang="en-US" sz="1200"/>
              </a:p>
            </p:txBody>
          </p:sp>
          <p:sp>
            <p:nvSpPr>
              <p:cNvPr id="64166" name="Oval 289"/>
              <p:cNvSpPr>
                <a:spLocks noChangeArrowheads="1"/>
              </p:cNvSpPr>
              <p:nvPr/>
            </p:nvSpPr>
            <p:spPr bwMode="auto">
              <a:xfrm>
                <a:off x="1229" y="3243"/>
                <a:ext cx="36" cy="36"/>
              </a:xfrm>
              <a:prstGeom prst="ellipse">
                <a:avLst/>
              </a:prstGeom>
              <a:noFill/>
              <a:ln w="12700">
                <a:solidFill>
                  <a:srgbClr val="000000"/>
                </a:solidFill>
                <a:round/>
                <a:headEnd/>
                <a:tailEnd/>
              </a:ln>
            </p:spPr>
            <p:txBody>
              <a:bodyPr/>
              <a:lstStyle/>
              <a:p>
                <a:endParaRPr lang="en-US" sz="1200"/>
              </a:p>
            </p:txBody>
          </p:sp>
          <p:sp>
            <p:nvSpPr>
              <p:cNvPr id="64167" name="Oval 290"/>
              <p:cNvSpPr>
                <a:spLocks noChangeArrowheads="1"/>
              </p:cNvSpPr>
              <p:nvPr/>
            </p:nvSpPr>
            <p:spPr bwMode="auto">
              <a:xfrm>
                <a:off x="1496" y="3241"/>
                <a:ext cx="36" cy="36"/>
              </a:xfrm>
              <a:prstGeom prst="ellipse">
                <a:avLst/>
              </a:prstGeom>
              <a:solidFill>
                <a:srgbClr val="000000"/>
              </a:solidFill>
              <a:ln w="9525">
                <a:noFill/>
                <a:round/>
                <a:headEnd/>
                <a:tailEnd/>
              </a:ln>
            </p:spPr>
            <p:txBody>
              <a:bodyPr/>
              <a:lstStyle/>
              <a:p>
                <a:endParaRPr lang="en-US" sz="1200"/>
              </a:p>
            </p:txBody>
          </p:sp>
          <p:sp>
            <p:nvSpPr>
              <p:cNvPr id="64168" name="Oval 291"/>
              <p:cNvSpPr>
                <a:spLocks noChangeArrowheads="1"/>
              </p:cNvSpPr>
              <p:nvPr/>
            </p:nvSpPr>
            <p:spPr bwMode="auto">
              <a:xfrm>
                <a:off x="1496" y="3241"/>
                <a:ext cx="36" cy="36"/>
              </a:xfrm>
              <a:prstGeom prst="ellipse">
                <a:avLst/>
              </a:prstGeom>
              <a:noFill/>
              <a:ln w="12700">
                <a:solidFill>
                  <a:srgbClr val="000000"/>
                </a:solidFill>
                <a:round/>
                <a:headEnd/>
                <a:tailEnd/>
              </a:ln>
            </p:spPr>
            <p:txBody>
              <a:bodyPr/>
              <a:lstStyle/>
              <a:p>
                <a:endParaRPr lang="en-US" sz="1200"/>
              </a:p>
            </p:txBody>
          </p:sp>
          <p:sp>
            <p:nvSpPr>
              <p:cNvPr id="64169" name="Freeform 292"/>
              <p:cNvSpPr>
                <a:spLocks/>
              </p:cNvSpPr>
              <p:nvPr/>
            </p:nvSpPr>
            <p:spPr bwMode="auto">
              <a:xfrm>
                <a:off x="1052" y="3301"/>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170" name="Freeform 293"/>
              <p:cNvSpPr>
                <a:spLocks/>
              </p:cNvSpPr>
              <p:nvPr/>
            </p:nvSpPr>
            <p:spPr bwMode="auto">
              <a:xfrm>
                <a:off x="1084" y="3301"/>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171" name="Freeform 294"/>
              <p:cNvSpPr>
                <a:spLocks/>
              </p:cNvSpPr>
              <p:nvPr/>
            </p:nvSpPr>
            <p:spPr bwMode="auto">
              <a:xfrm>
                <a:off x="1084" y="3301"/>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172" name="Freeform 295"/>
              <p:cNvSpPr>
                <a:spLocks/>
              </p:cNvSpPr>
              <p:nvPr/>
            </p:nvSpPr>
            <p:spPr bwMode="auto">
              <a:xfrm>
                <a:off x="1084" y="3333"/>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173" name="Freeform 296"/>
              <p:cNvSpPr>
                <a:spLocks/>
              </p:cNvSpPr>
              <p:nvPr/>
            </p:nvSpPr>
            <p:spPr bwMode="auto">
              <a:xfrm>
                <a:off x="1109" y="3333"/>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174" name="Freeform 297"/>
              <p:cNvSpPr>
                <a:spLocks/>
              </p:cNvSpPr>
              <p:nvPr/>
            </p:nvSpPr>
            <p:spPr bwMode="auto">
              <a:xfrm>
                <a:off x="1052" y="3333"/>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175" name="Freeform 298"/>
              <p:cNvSpPr>
                <a:spLocks/>
              </p:cNvSpPr>
              <p:nvPr/>
            </p:nvSpPr>
            <p:spPr bwMode="auto">
              <a:xfrm>
                <a:off x="1084" y="3357"/>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176" name="Freeform 299"/>
              <p:cNvSpPr>
                <a:spLocks/>
              </p:cNvSpPr>
              <p:nvPr/>
            </p:nvSpPr>
            <p:spPr bwMode="auto">
              <a:xfrm>
                <a:off x="1052" y="3332"/>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177" name="Freeform 300"/>
              <p:cNvSpPr>
                <a:spLocks/>
              </p:cNvSpPr>
              <p:nvPr/>
            </p:nvSpPr>
            <p:spPr bwMode="auto">
              <a:xfrm>
                <a:off x="1068" y="3105"/>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178" name="Oval 301"/>
              <p:cNvSpPr>
                <a:spLocks noChangeArrowheads="1"/>
              </p:cNvSpPr>
              <p:nvPr/>
            </p:nvSpPr>
            <p:spPr bwMode="auto">
              <a:xfrm>
                <a:off x="1241" y="3043"/>
                <a:ext cx="36" cy="36"/>
              </a:xfrm>
              <a:prstGeom prst="ellipse">
                <a:avLst/>
              </a:prstGeom>
              <a:solidFill>
                <a:srgbClr val="000000"/>
              </a:solidFill>
              <a:ln w="9525">
                <a:noFill/>
                <a:round/>
                <a:headEnd/>
                <a:tailEnd/>
              </a:ln>
            </p:spPr>
            <p:txBody>
              <a:bodyPr/>
              <a:lstStyle/>
              <a:p>
                <a:endParaRPr lang="en-US" sz="1200"/>
              </a:p>
            </p:txBody>
          </p:sp>
          <p:sp>
            <p:nvSpPr>
              <p:cNvPr id="64179" name="Oval 302"/>
              <p:cNvSpPr>
                <a:spLocks noChangeArrowheads="1"/>
              </p:cNvSpPr>
              <p:nvPr/>
            </p:nvSpPr>
            <p:spPr bwMode="auto">
              <a:xfrm>
                <a:off x="1241" y="3043"/>
                <a:ext cx="36" cy="36"/>
              </a:xfrm>
              <a:prstGeom prst="ellipse">
                <a:avLst/>
              </a:prstGeom>
              <a:noFill/>
              <a:ln w="12700">
                <a:solidFill>
                  <a:srgbClr val="000000"/>
                </a:solidFill>
                <a:round/>
                <a:headEnd/>
                <a:tailEnd/>
              </a:ln>
            </p:spPr>
            <p:txBody>
              <a:bodyPr/>
              <a:lstStyle/>
              <a:p>
                <a:endParaRPr lang="en-US" sz="1200"/>
              </a:p>
            </p:txBody>
          </p:sp>
          <p:sp>
            <p:nvSpPr>
              <p:cNvPr id="64180" name="Oval 303"/>
              <p:cNvSpPr>
                <a:spLocks noChangeArrowheads="1"/>
              </p:cNvSpPr>
              <p:nvPr/>
            </p:nvSpPr>
            <p:spPr bwMode="auto">
              <a:xfrm>
                <a:off x="1508" y="3041"/>
                <a:ext cx="36" cy="36"/>
              </a:xfrm>
              <a:prstGeom prst="ellipse">
                <a:avLst/>
              </a:prstGeom>
              <a:solidFill>
                <a:srgbClr val="000000"/>
              </a:solidFill>
              <a:ln w="9525">
                <a:noFill/>
                <a:round/>
                <a:headEnd/>
                <a:tailEnd/>
              </a:ln>
            </p:spPr>
            <p:txBody>
              <a:bodyPr/>
              <a:lstStyle/>
              <a:p>
                <a:endParaRPr lang="en-US" sz="1200"/>
              </a:p>
            </p:txBody>
          </p:sp>
          <p:sp>
            <p:nvSpPr>
              <p:cNvPr id="64181" name="Oval 304"/>
              <p:cNvSpPr>
                <a:spLocks noChangeArrowheads="1"/>
              </p:cNvSpPr>
              <p:nvPr/>
            </p:nvSpPr>
            <p:spPr bwMode="auto">
              <a:xfrm>
                <a:off x="1508" y="3041"/>
                <a:ext cx="36" cy="36"/>
              </a:xfrm>
              <a:prstGeom prst="ellipse">
                <a:avLst/>
              </a:prstGeom>
              <a:noFill/>
              <a:ln w="12700">
                <a:solidFill>
                  <a:srgbClr val="000000"/>
                </a:solidFill>
                <a:round/>
                <a:headEnd/>
                <a:tailEnd/>
              </a:ln>
            </p:spPr>
            <p:txBody>
              <a:bodyPr/>
              <a:lstStyle/>
              <a:p>
                <a:endParaRPr lang="en-US" sz="1200"/>
              </a:p>
            </p:txBody>
          </p:sp>
          <p:sp>
            <p:nvSpPr>
              <p:cNvPr id="64182" name="Freeform 305"/>
              <p:cNvSpPr>
                <a:spLocks/>
              </p:cNvSpPr>
              <p:nvPr/>
            </p:nvSpPr>
            <p:spPr bwMode="auto">
              <a:xfrm>
                <a:off x="1064" y="3101"/>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183" name="Freeform 306"/>
              <p:cNvSpPr>
                <a:spLocks/>
              </p:cNvSpPr>
              <p:nvPr/>
            </p:nvSpPr>
            <p:spPr bwMode="auto">
              <a:xfrm>
                <a:off x="1096" y="3101"/>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184" name="Freeform 307"/>
              <p:cNvSpPr>
                <a:spLocks/>
              </p:cNvSpPr>
              <p:nvPr/>
            </p:nvSpPr>
            <p:spPr bwMode="auto">
              <a:xfrm>
                <a:off x="1096" y="3101"/>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185" name="Freeform 308"/>
              <p:cNvSpPr>
                <a:spLocks/>
              </p:cNvSpPr>
              <p:nvPr/>
            </p:nvSpPr>
            <p:spPr bwMode="auto">
              <a:xfrm>
                <a:off x="1096" y="3133"/>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186" name="Freeform 309"/>
              <p:cNvSpPr>
                <a:spLocks/>
              </p:cNvSpPr>
              <p:nvPr/>
            </p:nvSpPr>
            <p:spPr bwMode="auto">
              <a:xfrm>
                <a:off x="1121" y="3133"/>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187" name="Freeform 310"/>
              <p:cNvSpPr>
                <a:spLocks/>
              </p:cNvSpPr>
              <p:nvPr/>
            </p:nvSpPr>
            <p:spPr bwMode="auto">
              <a:xfrm>
                <a:off x="1064" y="3133"/>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188" name="Freeform 311"/>
              <p:cNvSpPr>
                <a:spLocks/>
              </p:cNvSpPr>
              <p:nvPr/>
            </p:nvSpPr>
            <p:spPr bwMode="auto">
              <a:xfrm>
                <a:off x="1096" y="3157"/>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189" name="Freeform 312"/>
              <p:cNvSpPr>
                <a:spLocks/>
              </p:cNvSpPr>
              <p:nvPr/>
            </p:nvSpPr>
            <p:spPr bwMode="auto">
              <a:xfrm>
                <a:off x="1064" y="3132"/>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190" name="Freeform 313"/>
              <p:cNvSpPr>
                <a:spLocks/>
              </p:cNvSpPr>
              <p:nvPr/>
            </p:nvSpPr>
            <p:spPr bwMode="auto">
              <a:xfrm>
                <a:off x="1244" y="3037"/>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191" name="Oval 314"/>
              <p:cNvSpPr>
                <a:spLocks noChangeArrowheads="1"/>
              </p:cNvSpPr>
              <p:nvPr/>
            </p:nvSpPr>
            <p:spPr bwMode="auto">
              <a:xfrm>
                <a:off x="1417" y="2974"/>
                <a:ext cx="37" cy="37"/>
              </a:xfrm>
              <a:prstGeom prst="ellipse">
                <a:avLst/>
              </a:prstGeom>
              <a:solidFill>
                <a:srgbClr val="000000"/>
              </a:solidFill>
              <a:ln w="9525">
                <a:noFill/>
                <a:round/>
                <a:headEnd/>
                <a:tailEnd/>
              </a:ln>
            </p:spPr>
            <p:txBody>
              <a:bodyPr/>
              <a:lstStyle/>
              <a:p>
                <a:endParaRPr lang="en-US" sz="1200"/>
              </a:p>
            </p:txBody>
          </p:sp>
          <p:sp>
            <p:nvSpPr>
              <p:cNvPr id="64192" name="Oval 315"/>
              <p:cNvSpPr>
                <a:spLocks noChangeArrowheads="1"/>
              </p:cNvSpPr>
              <p:nvPr/>
            </p:nvSpPr>
            <p:spPr bwMode="auto">
              <a:xfrm>
                <a:off x="1417" y="2974"/>
                <a:ext cx="37" cy="37"/>
              </a:xfrm>
              <a:prstGeom prst="ellipse">
                <a:avLst/>
              </a:prstGeom>
              <a:noFill/>
              <a:ln w="12700">
                <a:solidFill>
                  <a:srgbClr val="000000"/>
                </a:solidFill>
                <a:round/>
                <a:headEnd/>
                <a:tailEnd/>
              </a:ln>
            </p:spPr>
            <p:txBody>
              <a:bodyPr/>
              <a:lstStyle/>
              <a:p>
                <a:endParaRPr lang="en-US" sz="1200"/>
              </a:p>
            </p:txBody>
          </p:sp>
          <p:sp>
            <p:nvSpPr>
              <p:cNvPr id="64193" name="Oval 316"/>
              <p:cNvSpPr>
                <a:spLocks noChangeArrowheads="1"/>
              </p:cNvSpPr>
              <p:nvPr/>
            </p:nvSpPr>
            <p:spPr bwMode="auto">
              <a:xfrm>
                <a:off x="1684" y="2972"/>
                <a:ext cx="36" cy="37"/>
              </a:xfrm>
              <a:prstGeom prst="ellipse">
                <a:avLst/>
              </a:prstGeom>
              <a:solidFill>
                <a:srgbClr val="000000"/>
              </a:solidFill>
              <a:ln w="9525">
                <a:noFill/>
                <a:round/>
                <a:headEnd/>
                <a:tailEnd/>
              </a:ln>
            </p:spPr>
            <p:txBody>
              <a:bodyPr/>
              <a:lstStyle/>
              <a:p>
                <a:endParaRPr lang="en-US" sz="1200"/>
              </a:p>
            </p:txBody>
          </p:sp>
          <p:sp>
            <p:nvSpPr>
              <p:cNvPr id="64194" name="Oval 317"/>
              <p:cNvSpPr>
                <a:spLocks noChangeArrowheads="1"/>
              </p:cNvSpPr>
              <p:nvPr/>
            </p:nvSpPr>
            <p:spPr bwMode="auto">
              <a:xfrm>
                <a:off x="1684" y="2972"/>
                <a:ext cx="36" cy="37"/>
              </a:xfrm>
              <a:prstGeom prst="ellipse">
                <a:avLst/>
              </a:prstGeom>
              <a:noFill/>
              <a:ln w="12700">
                <a:solidFill>
                  <a:srgbClr val="000000"/>
                </a:solidFill>
                <a:round/>
                <a:headEnd/>
                <a:tailEnd/>
              </a:ln>
            </p:spPr>
            <p:txBody>
              <a:bodyPr/>
              <a:lstStyle/>
              <a:p>
                <a:endParaRPr lang="en-US" sz="1200"/>
              </a:p>
            </p:txBody>
          </p:sp>
          <p:sp>
            <p:nvSpPr>
              <p:cNvPr id="64195" name="Freeform 318"/>
              <p:cNvSpPr>
                <a:spLocks/>
              </p:cNvSpPr>
              <p:nvPr/>
            </p:nvSpPr>
            <p:spPr bwMode="auto">
              <a:xfrm>
                <a:off x="1240" y="3033"/>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196" name="Freeform 319"/>
              <p:cNvSpPr>
                <a:spLocks/>
              </p:cNvSpPr>
              <p:nvPr/>
            </p:nvSpPr>
            <p:spPr bwMode="auto">
              <a:xfrm>
                <a:off x="1272" y="3033"/>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197" name="Freeform 320"/>
              <p:cNvSpPr>
                <a:spLocks/>
              </p:cNvSpPr>
              <p:nvPr/>
            </p:nvSpPr>
            <p:spPr bwMode="auto">
              <a:xfrm>
                <a:off x="1272" y="3033"/>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198" name="Freeform 321"/>
              <p:cNvSpPr>
                <a:spLocks/>
              </p:cNvSpPr>
              <p:nvPr/>
            </p:nvSpPr>
            <p:spPr bwMode="auto">
              <a:xfrm>
                <a:off x="1272" y="3065"/>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199" name="Freeform 322"/>
              <p:cNvSpPr>
                <a:spLocks/>
              </p:cNvSpPr>
              <p:nvPr/>
            </p:nvSpPr>
            <p:spPr bwMode="auto">
              <a:xfrm>
                <a:off x="1297" y="3065"/>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200" name="Freeform 323"/>
              <p:cNvSpPr>
                <a:spLocks/>
              </p:cNvSpPr>
              <p:nvPr/>
            </p:nvSpPr>
            <p:spPr bwMode="auto">
              <a:xfrm>
                <a:off x="1240" y="3065"/>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201" name="Freeform 324"/>
              <p:cNvSpPr>
                <a:spLocks/>
              </p:cNvSpPr>
              <p:nvPr/>
            </p:nvSpPr>
            <p:spPr bwMode="auto">
              <a:xfrm>
                <a:off x="1272" y="3089"/>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202" name="Freeform 325"/>
              <p:cNvSpPr>
                <a:spLocks/>
              </p:cNvSpPr>
              <p:nvPr/>
            </p:nvSpPr>
            <p:spPr bwMode="auto">
              <a:xfrm>
                <a:off x="1240" y="3064"/>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203" name="Freeform 326"/>
              <p:cNvSpPr>
                <a:spLocks/>
              </p:cNvSpPr>
              <p:nvPr/>
            </p:nvSpPr>
            <p:spPr bwMode="auto">
              <a:xfrm>
                <a:off x="1156" y="2856"/>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204" name="Oval 327"/>
              <p:cNvSpPr>
                <a:spLocks noChangeArrowheads="1"/>
              </p:cNvSpPr>
              <p:nvPr/>
            </p:nvSpPr>
            <p:spPr bwMode="auto">
              <a:xfrm>
                <a:off x="1329" y="2794"/>
                <a:ext cx="36" cy="36"/>
              </a:xfrm>
              <a:prstGeom prst="ellipse">
                <a:avLst/>
              </a:prstGeom>
              <a:solidFill>
                <a:srgbClr val="000000"/>
              </a:solidFill>
              <a:ln w="9525">
                <a:noFill/>
                <a:round/>
                <a:headEnd/>
                <a:tailEnd/>
              </a:ln>
            </p:spPr>
            <p:txBody>
              <a:bodyPr/>
              <a:lstStyle/>
              <a:p>
                <a:endParaRPr lang="en-US" sz="1200"/>
              </a:p>
            </p:txBody>
          </p:sp>
          <p:sp>
            <p:nvSpPr>
              <p:cNvPr id="64205" name="Oval 328"/>
              <p:cNvSpPr>
                <a:spLocks noChangeArrowheads="1"/>
              </p:cNvSpPr>
              <p:nvPr/>
            </p:nvSpPr>
            <p:spPr bwMode="auto">
              <a:xfrm>
                <a:off x="1329" y="2794"/>
                <a:ext cx="36" cy="36"/>
              </a:xfrm>
              <a:prstGeom prst="ellipse">
                <a:avLst/>
              </a:prstGeom>
              <a:noFill/>
              <a:ln w="12700">
                <a:solidFill>
                  <a:srgbClr val="000000"/>
                </a:solidFill>
                <a:round/>
                <a:headEnd/>
                <a:tailEnd/>
              </a:ln>
            </p:spPr>
            <p:txBody>
              <a:bodyPr/>
              <a:lstStyle/>
              <a:p>
                <a:endParaRPr lang="en-US" sz="1200"/>
              </a:p>
            </p:txBody>
          </p:sp>
          <p:sp>
            <p:nvSpPr>
              <p:cNvPr id="64206" name="Oval 329"/>
              <p:cNvSpPr>
                <a:spLocks noChangeArrowheads="1"/>
              </p:cNvSpPr>
              <p:nvPr/>
            </p:nvSpPr>
            <p:spPr bwMode="auto">
              <a:xfrm>
                <a:off x="1596" y="2792"/>
                <a:ext cx="36" cy="36"/>
              </a:xfrm>
              <a:prstGeom prst="ellipse">
                <a:avLst/>
              </a:prstGeom>
              <a:solidFill>
                <a:srgbClr val="000000"/>
              </a:solidFill>
              <a:ln w="9525">
                <a:noFill/>
                <a:round/>
                <a:headEnd/>
                <a:tailEnd/>
              </a:ln>
            </p:spPr>
            <p:txBody>
              <a:bodyPr/>
              <a:lstStyle/>
              <a:p>
                <a:endParaRPr lang="en-US" sz="1200"/>
              </a:p>
            </p:txBody>
          </p:sp>
          <p:sp>
            <p:nvSpPr>
              <p:cNvPr id="64207" name="Oval 330"/>
              <p:cNvSpPr>
                <a:spLocks noChangeArrowheads="1"/>
              </p:cNvSpPr>
              <p:nvPr/>
            </p:nvSpPr>
            <p:spPr bwMode="auto">
              <a:xfrm>
                <a:off x="1596" y="2792"/>
                <a:ext cx="36" cy="36"/>
              </a:xfrm>
              <a:prstGeom prst="ellipse">
                <a:avLst/>
              </a:prstGeom>
              <a:noFill/>
              <a:ln w="12700">
                <a:solidFill>
                  <a:srgbClr val="000000"/>
                </a:solidFill>
                <a:round/>
                <a:headEnd/>
                <a:tailEnd/>
              </a:ln>
            </p:spPr>
            <p:txBody>
              <a:bodyPr/>
              <a:lstStyle/>
              <a:p>
                <a:endParaRPr lang="en-US" sz="1200"/>
              </a:p>
            </p:txBody>
          </p:sp>
          <p:sp>
            <p:nvSpPr>
              <p:cNvPr id="64208" name="Freeform 331"/>
              <p:cNvSpPr>
                <a:spLocks/>
              </p:cNvSpPr>
              <p:nvPr/>
            </p:nvSpPr>
            <p:spPr bwMode="auto">
              <a:xfrm>
                <a:off x="1152" y="2852"/>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209" name="Freeform 332"/>
              <p:cNvSpPr>
                <a:spLocks/>
              </p:cNvSpPr>
              <p:nvPr/>
            </p:nvSpPr>
            <p:spPr bwMode="auto">
              <a:xfrm>
                <a:off x="1184" y="2852"/>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210" name="Freeform 333"/>
              <p:cNvSpPr>
                <a:spLocks/>
              </p:cNvSpPr>
              <p:nvPr/>
            </p:nvSpPr>
            <p:spPr bwMode="auto">
              <a:xfrm>
                <a:off x="1184" y="2852"/>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211" name="Freeform 334"/>
              <p:cNvSpPr>
                <a:spLocks/>
              </p:cNvSpPr>
              <p:nvPr/>
            </p:nvSpPr>
            <p:spPr bwMode="auto">
              <a:xfrm>
                <a:off x="1184" y="2884"/>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212" name="Freeform 335"/>
              <p:cNvSpPr>
                <a:spLocks/>
              </p:cNvSpPr>
              <p:nvPr/>
            </p:nvSpPr>
            <p:spPr bwMode="auto">
              <a:xfrm>
                <a:off x="1209" y="2884"/>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213" name="Freeform 336"/>
              <p:cNvSpPr>
                <a:spLocks/>
              </p:cNvSpPr>
              <p:nvPr/>
            </p:nvSpPr>
            <p:spPr bwMode="auto">
              <a:xfrm>
                <a:off x="1152" y="2884"/>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214" name="Freeform 337"/>
              <p:cNvSpPr>
                <a:spLocks/>
              </p:cNvSpPr>
              <p:nvPr/>
            </p:nvSpPr>
            <p:spPr bwMode="auto">
              <a:xfrm>
                <a:off x="1184" y="2908"/>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215" name="Freeform 338"/>
              <p:cNvSpPr>
                <a:spLocks/>
              </p:cNvSpPr>
              <p:nvPr/>
            </p:nvSpPr>
            <p:spPr bwMode="auto">
              <a:xfrm>
                <a:off x="1152" y="2883"/>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216" name="Freeform 339"/>
              <p:cNvSpPr>
                <a:spLocks/>
              </p:cNvSpPr>
              <p:nvPr/>
            </p:nvSpPr>
            <p:spPr bwMode="auto">
              <a:xfrm>
                <a:off x="1428" y="3121"/>
                <a:ext cx="58" cy="56"/>
              </a:xfrm>
              <a:custGeom>
                <a:avLst/>
                <a:gdLst>
                  <a:gd name="T0" fmla="*/ 0 w 58"/>
                  <a:gd name="T1" fmla="*/ 28 h 56"/>
                  <a:gd name="T2" fmla="*/ 1 w 58"/>
                  <a:gd name="T3" fmla="*/ 22 h 56"/>
                  <a:gd name="T4" fmla="*/ 2 w 58"/>
                  <a:gd name="T5" fmla="*/ 17 h 56"/>
                  <a:gd name="T6" fmla="*/ 5 w 58"/>
                  <a:gd name="T7" fmla="*/ 12 h 56"/>
                  <a:gd name="T8" fmla="*/ 8 w 58"/>
                  <a:gd name="T9" fmla="*/ 8 h 56"/>
                  <a:gd name="T10" fmla="*/ 13 w 58"/>
                  <a:gd name="T11" fmla="*/ 5 h 56"/>
                  <a:gd name="T12" fmla="*/ 17 w 58"/>
                  <a:gd name="T13" fmla="*/ 2 h 56"/>
                  <a:gd name="T14" fmla="*/ 23 w 58"/>
                  <a:gd name="T15" fmla="*/ 0 h 56"/>
                  <a:gd name="T16" fmla="*/ 30 w 58"/>
                  <a:gd name="T17" fmla="*/ 0 h 56"/>
                  <a:gd name="T18" fmla="*/ 35 w 58"/>
                  <a:gd name="T19" fmla="*/ 0 h 56"/>
                  <a:gd name="T20" fmla="*/ 38 w 58"/>
                  <a:gd name="T21" fmla="*/ 1 h 56"/>
                  <a:gd name="T22" fmla="*/ 41 w 58"/>
                  <a:gd name="T23" fmla="*/ 2 h 56"/>
                  <a:gd name="T24" fmla="*/ 45 w 58"/>
                  <a:gd name="T25" fmla="*/ 5 h 56"/>
                  <a:gd name="T26" fmla="*/ 50 w 58"/>
                  <a:gd name="T27" fmla="*/ 8 h 56"/>
                  <a:gd name="T28" fmla="*/ 53 w 58"/>
                  <a:gd name="T29" fmla="*/ 12 h 56"/>
                  <a:gd name="T30" fmla="*/ 55 w 58"/>
                  <a:gd name="T31" fmla="*/ 15 h 56"/>
                  <a:gd name="T32" fmla="*/ 56 w 58"/>
                  <a:gd name="T33" fmla="*/ 17 h 56"/>
                  <a:gd name="T34" fmla="*/ 57 w 58"/>
                  <a:gd name="T35" fmla="*/ 22 h 56"/>
                  <a:gd name="T36" fmla="*/ 58 w 58"/>
                  <a:gd name="T37" fmla="*/ 25 h 56"/>
                  <a:gd name="T38" fmla="*/ 58 w 58"/>
                  <a:gd name="T39" fmla="*/ 28 h 56"/>
                  <a:gd name="T40" fmla="*/ 57 w 58"/>
                  <a:gd name="T41" fmla="*/ 34 h 56"/>
                  <a:gd name="T42" fmla="*/ 56 w 58"/>
                  <a:gd name="T43" fmla="*/ 39 h 56"/>
                  <a:gd name="T44" fmla="*/ 53 w 58"/>
                  <a:gd name="T45" fmla="*/ 44 h 56"/>
                  <a:gd name="T46" fmla="*/ 50 w 58"/>
                  <a:gd name="T47" fmla="*/ 48 h 56"/>
                  <a:gd name="T48" fmla="*/ 45 w 58"/>
                  <a:gd name="T49" fmla="*/ 51 h 56"/>
                  <a:gd name="T50" fmla="*/ 41 w 58"/>
                  <a:gd name="T51" fmla="*/ 54 h 56"/>
                  <a:gd name="T52" fmla="*/ 35 w 58"/>
                  <a:gd name="T53" fmla="*/ 56 h 56"/>
                  <a:gd name="T54" fmla="*/ 30 w 58"/>
                  <a:gd name="T55" fmla="*/ 56 h 56"/>
                  <a:gd name="T56" fmla="*/ 23 w 58"/>
                  <a:gd name="T57" fmla="*/ 56 h 56"/>
                  <a:gd name="T58" fmla="*/ 20 w 58"/>
                  <a:gd name="T59" fmla="*/ 55 h 56"/>
                  <a:gd name="T60" fmla="*/ 17 w 58"/>
                  <a:gd name="T61" fmla="*/ 54 h 56"/>
                  <a:gd name="T62" fmla="*/ 13 w 58"/>
                  <a:gd name="T63" fmla="*/ 51 h 56"/>
                  <a:gd name="T64" fmla="*/ 8 w 58"/>
                  <a:gd name="T65" fmla="*/ 48 h 56"/>
                  <a:gd name="T66" fmla="*/ 5 w 58"/>
                  <a:gd name="T67" fmla="*/ 44 h 56"/>
                  <a:gd name="T68" fmla="*/ 4 w 58"/>
                  <a:gd name="T69" fmla="*/ 41 h 56"/>
                  <a:gd name="T70" fmla="*/ 2 w 58"/>
                  <a:gd name="T71" fmla="*/ 39 h 56"/>
                  <a:gd name="T72" fmla="*/ 1 w 58"/>
                  <a:gd name="T73" fmla="*/ 34 h 56"/>
                  <a:gd name="T74" fmla="*/ 0 w 58"/>
                  <a:gd name="T75" fmla="*/ 31 h 56"/>
                  <a:gd name="T76" fmla="*/ 0 w 58"/>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0" y="28"/>
                    </a:moveTo>
                    <a:lnTo>
                      <a:pt x="1" y="22"/>
                    </a:lnTo>
                    <a:lnTo>
                      <a:pt x="2" y="17"/>
                    </a:lnTo>
                    <a:lnTo>
                      <a:pt x="5" y="12"/>
                    </a:lnTo>
                    <a:lnTo>
                      <a:pt x="8" y="8"/>
                    </a:lnTo>
                    <a:lnTo>
                      <a:pt x="13" y="5"/>
                    </a:lnTo>
                    <a:lnTo>
                      <a:pt x="17" y="2"/>
                    </a:lnTo>
                    <a:lnTo>
                      <a:pt x="23" y="0"/>
                    </a:lnTo>
                    <a:lnTo>
                      <a:pt x="30" y="0"/>
                    </a:lnTo>
                    <a:lnTo>
                      <a:pt x="35" y="0"/>
                    </a:lnTo>
                    <a:lnTo>
                      <a:pt x="38" y="1"/>
                    </a:lnTo>
                    <a:lnTo>
                      <a:pt x="41" y="2"/>
                    </a:lnTo>
                    <a:lnTo>
                      <a:pt x="45" y="5"/>
                    </a:lnTo>
                    <a:lnTo>
                      <a:pt x="50" y="8"/>
                    </a:lnTo>
                    <a:lnTo>
                      <a:pt x="53" y="12"/>
                    </a:lnTo>
                    <a:lnTo>
                      <a:pt x="55" y="15"/>
                    </a:lnTo>
                    <a:lnTo>
                      <a:pt x="56" y="17"/>
                    </a:lnTo>
                    <a:lnTo>
                      <a:pt x="57" y="22"/>
                    </a:lnTo>
                    <a:lnTo>
                      <a:pt x="58" y="25"/>
                    </a:lnTo>
                    <a:lnTo>
                      <a:pt x="58" y="28"/>
                    </a:lnTo>
                    <a:lnTo>
                      <a:pt x="57" y="34"/>
                    </a:lnTo>
                    <a:lnTo>
                      <a:pt x="56" y="39"/>
                    </a:lnTo>
                    <a:lnTo>
                      <a:pt x="53" y="44"/>
                    </a:lnTo>
                    <a:lnTo>
                      <a:pt x="50" y="48"/>
                    </a:lnTo>
                    <a:lnTo>
                      <a:pt x="45" y="51"/>
                    </a:lnTo>
                    <a:lnTo>
                      <a:pt x="41" y="54"/>
                    </a:lnTo>
                    <a:lnTo>
                      <a:pt x="35" y="56"/>
                    </a:lnTo>
                    <a:lnTo>
                      <a:pt x="30"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217" name="Oval 340"/>
              <p:cNvSpPr>
                <a:spLocks noChangeArrowheads="1"/>
              </p:cNvSpPr>
              <p:nvPr/>
            </p:nvSpPr>
            <p:spPr bwMode="auto">
              <a:xfrm>
                <a:off x="1602" y="3059"/>
                <a:ext cx="36" cy="36"/>
              </a:xfrm>
              <a:prstGeom prst="ellipse">
                <a:avLst/>
              </a:prstGeom>
              <a:solidFill>
                <a:srgbClr val="000000"/>
              </a:solidFill>
              <a:ln w="9525">
                <a:noFill/>
                <a:round/>
                <a:headEnd/>
                <a:tailEnd/>
              </a:ln>
            </p:spPr>
            <p:txBody>
              <a:bodyPr/>
              <a:lstStyle/>
              <a:p>
                <a:endParaRPr lang="en-US" sz="1200"/>
              </a:p>
            </p:txBody>
          </p:sp>
          <p:sp>
            <p:nvSpPr>
              <p:cNvPr id="64218" name="Oval 341"/>
              <p:cNvSpPr>
                <a:spLocks noChangeArrowheads="1"/>
              </p:cNvSpPr>
              <p:nvPr/>
            </p:nvSpPr>
            <p:spPr bwMode="auto">
              <a:xfrm>
                <a:off x="1602" y="3059"/>
                <a:ext cx="36" cy="36"/>
              </a:xfrm>
              <a:prstGeom prst="ellipse">
                <a:avLst/>
              </a:prstGeom>
              <a:noFill/>
              <a:ln w="12700">
                <a:solidFill>
                  <a:srgbClr val="000000"/>
                </a:solidFill>
                <a:round/>
                <a:headEnd/>
                <a:tailEnd/>
              </a:ln>
            </p:spPr>
            <p:txBody>
              <a:bodyPr/>
              <a:lstStyle/>
              <a:p>
                <a:endParaRPr lang="en-US" sz="1200"/>
              </a:p>
            </p:txBody>
          </p:sp>
          <p:sp>
            <p:nvSpPr>
              <p:cNvPr id="64219" name="Oval 342"/>
              <p:cNvSpPr>
                <a:spLocks noChangeArrowheads="1"/>
              </p:cNvSpPr>
              <p:nvPr/>
            </p:nvSpPr>
            <p:spPr bwMode="auto">
              <a:xfrm>
                <a:off x="1868" y="3057"/>
                <a:ext cx="36" cy="36"/>
              </a:xfrm>
              <a:prstGeom prst="ellipse">
                <a:avLst/>
              </a:prstGeom>
              <a:solidFill>
                <a:srgbClr val="000000"/>
              </a:solidFill>
              <a:ln w="9525">
                <a:noFill/>
                <a:round/>
                <a:headEnd/>
                <a:tailEnd/>
              </a:ln>
            </p:spPr>
            <p:txBody>
              <a:bodyPr/>
              <a:lstStyle/>
              <a:p>
                <a:endParaRPr lang="en-US" sz="1200"/>
              </a:p>
            </p:txBody>
          </p:sp>
          <p:sp>
            <p:nvSpPr>
              <p:cNvPr id="64220" name="Oval 343"/>
              <p:cNvSpPr>
                <a:spLocks noChangeArrowheads="1"/>
              </p:cNvSpPr>
              <p:nvPr/>
            </p:nvSpPr>
            <p:spPr bwMode="auto">
              <a:xfrm>
                <a:off x="1868" y="3057"/>
                <a:ext cx="36" cy="36"/>
              </a:xfrm>
              <a:prstGeom prst="ellipse">
                <a:avLst/>
              </a:prstGeom>
              <a:noFill/>
              <a:ln w="12700">
                <a:solidFill>
                  <a:srgbClr val="000000"/>
                </a:solidFill>
                <a:round/>
                <a:headEnd/>
                <a:tailEnd/>
              </a:ln>
            </p:spPr>
            <p:txBody>
              <a:bodyPr/>
              <a:lstStyle/>
              <a:p>
                <a:endParaRPr lang="en-US" sz="1200"/>
              </a:p>
            </p:txBody>
          </p:sp>
          <p:sp>
            <p:nvSpPr>
              <p:cNvPr id="64221" name="Freeform 344"/>
              <p:cNvSpPr>
                <a:spLocks/>
              </p:cNvSpPr>
              <p:nvPr/>
            </p:nvSpPr>
            <p:spPr bwMode="auto">
              <a:xfrm>
                <a:off x="1424" y="3117"/>
                <a:ext cx="34" cy="32"/>
              </a:xfrm>
              <a:custGeom>
                <a:avLst/>
                <a:gdLst>
                  <a:gd name="T0" fmla="*/ 0 w 34"/>
                  <a:gd name="T1" fmla="*/ 31 h 32"/>
                  <a:gd name="T2" fmla="*/ 1 w 34"/>
                  <a:gd name="T3" fmla="*/ 26 h 32"/>
                  <a:gd name="T4" fmla="*/ 3 w 34"/>
                  <a:gd name="T5" fmla="*/ 20 h 32"/>
                  <a:gd name="T6" fmla="*/ 6 w 34"/>
                  <a:gd name="T7" fmla="*/ 14 h 32"/>
                  <a:gd name="T8" fmla="*/ 10 w 34"/>
                  <a:gd name="T9" fmla="*/ 9 h 32"/>
                  <a:gd name="T10" fmla="*/ 14 w 34"/>
                  <a:gd name="T11" fmla="*/ 5 h 32"/>
                  <a:gd name="T12" fmla="*/ 20 w 34"/>
                  <a:gd name="T13" fmla="*/ 2 h 32"/>
                  <a:gd name="T14" fmla="*/ 26 w 34"/>
                  <a:gd name="T15" fmla="*/ 1 h 32"/>
                  <a:gd name="T16" fmla="*/ 33 w 34"/>
                  <a:gd name="T17" fmla="*/ 0 h 32"/>
                  <a:gd name="T18" fmla="*/ 34 w 34"/>
                  <a:gd name="T19" fmla="*/ 8 h 32"/>
                  <a:gd name="T20" fmla="*/ 29 w 34"/>
                  <a:gd name="T21" fmla="*/ 8 h 32"/>
                  <a:gd name="T22" fmla="*/ 23 w 34"/>
                  <a:gd name="T23" fmla="*/ 10 h 32"/>
                  <a:gd name="T24" fmla="*/ 19 w 34"/>
                  <a:gd name="T25" fmla="*/ 12 h 32"/>
                  <a:gd name="T26" fmla="*/ 15 w 34"/>
                  <a:gd name="T27" fmla="*/ 15 h 32"/>
                  <a:gd name="T28" fmla="*/ 12 w 34"/>
                  <a:gd name="T29" fmla="*/ 19 h 32"/>
                  <a:gd name="T30" fmla="*/ 10 w 34"/>
                  <a:gd name="T31" fmla="*/ 23 h 32"/>
                  <a:gd name="T32" fmla="*/ 8 w 34"/>
                  <a:gd name="T33" fmla="*/ 27 h 32"/>
                  <a:gd name="T34" fmla="*/ 8 w 34"/>
                  <a:gd name="T35" fmla="*/ 32 h 32"/>
                  <a:gd name="T36" fmla="*/ 0 w 34"/>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32"/>
                  <a:gd name="T59" fmla="*/ 34 w 34"/>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32">
                    <a:moveTo>
                      <a:pt x="0" y="31"/>
                    </a:moveTo>
                    <a:lnTo>
                      <a:pt x="1" y="26"/>
                    </a:lnTo>
                    <a:lnTo>
                      <a:pt x="3" y="20"/>
                    </a:lnTo>
                    <a:lnTo>
                      <a:pt x="6" y="14"/>
                    </a:lnTo>
                    <a:lnTo>
                      <a:pt x="10" y="9"/>
                    </a:lnTo>
                    <a:lnTo>
                      <a:pt x="14" y="5"/>
                    </a:lnTo>
                    <a:lnTo>
                      <a:pt x="20" y="2"/>
                    </a:lnTo>
                    <a:lnTo>
                      <a:pt x="26" y="1"/>
                    </a:lnTo>
                    <a:lnTo>
                      <a:pt x="33" y="0"/>
                    </a:lnTo>
                    <a:lnTo>
                      <a:pt x="34" y="8"/>
                    </a:lnTo>
                    <a:lnTo>
                      <a:pt x="29"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222" name="Freeform 345"/>
              <p:cNvSpPr>
                <a:spLocks/>
              </p:cNvSpPr>
              <p:nvPr/>
            </p:nvSpPr>
            <p:spPr bwMode="auto">
              <a:xfrm>
                <a:off x="1457" y="3117"/>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223" name="Freeform 346"/>
              <p:cNvSpPr>
                <a:spLocks/>
              </p:cNvSpPr>
              <p:nvPr/>
            </p:nvSpPr>
            <p:spPr bwMode="auto">
              <a:xfrm>
                <a:off x="1457" y="3117"/>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224" name="Freeform 347"/>
              <p:cNvSpPr>
                <a:spLocks/>
              </p:cNvSpPr>
              <p:nvPr/>
            </p:nvSpPr>
            <p:spPr bwMode="auto">
              <a:xfrm>
                <a:off x="1457" y="3149"/>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225" name="Freeform 348"/>
              <p:cNvSpPr>
                <a:spLocks/>
              </p:cNvSpPr>
              <p:nvPr/>
            </p:nvSpPr>
            <p:spPr bwMode="auto">
              <a:xfrm>
                <a:off x="1482" y="3149"/>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226" name="Freeform 349"/>
              <p:cNvSpPr>
                <a:spLocks/>
              </p:cNvSpPr>
              <p:nvPr/>
            </p:nvSpPr>
            <p:spPr bwMode="auto">
              <a:xfrm>
                <a:off x="1424" y="3149"/>
                <a:ext cx="34" cy="32"/>
              </a:xfrm>
              <a:custGeom>
                <a:avLst/>
                <a:gdLst>
                  <a:gd name="T0" fmla="*/ 33 w 34"/>
                  <a:gd name="T1" fmla="*/ 32 h 32"/>
                  <a:gd name="T2" fmla="*/ 26 w 34"/>
                  <a:gd name="T3" fmla="*/ 32 h 32"/>
                  <a:gd name="T4" fmla="*/ 23 w 34"/>
                  <a:gd name="T5" fmla="*/ 31 h 32"/>
                  <a:gd name="T6" fmla="*/ 20 w 34"/>
                  <a:gd name="T7" fmla="*/ 29 h 32"/>
                  <a:gd name="T8" fmla="*/ 14 w 34"/>
                  <a:gd name="T9" fmla="*/ 27 h 32"/>
                  <a:gd name="T10" fmla="*/ 10 w 34"/>
                  <a:gd name="T11" fmla="*/ 23 h 32"/>
                  <a:gd name="T12" fmla="*/ 6 w 34"/>
                  <a:gd name="T13" fmla="*/ 18 h 32"/>
                  <a:gd name="T14" fmla="*/ 4 w 34"/>
                  <a:gd name="T15" fmla="*/ 15 h 32"/>
                  <a:gd name="T16" fmla="*/ 3 w 34"/>
                  <a:gd name="T17" fmla="*/ 12 h 32"/>
                  <a:gd name="T18" fmla="*/ 1 w 34"/>
                  <a:gd name="T19" fmla="*/ 7 h 32"/>
                  <a:gd name="T20" fmla="*/ 0 w 34"/>
                  <a:gd name="T21" fmla="*/ 3 h 32"/>
                  <a:gd name="T22" fmla="*/ 0 w 34"/>
                  <a:gd name="T23" fmla="*/ 0 h 32"/>
                  <a:gd name="T24" fmla="*/ 8 w 34"/>
                  <a:gd name="T25" fmla="*/ 0 h 32"/>
                  <a:gd name="T26" fmla="*/ 8 w 34"/>
                  <a:gd name="T27" fmla="*/ 3 h 32"/>
                  <a:gd name="T28" fmla="*/ 8 w 34"/>
                  <a:gd name="T29" fmla="*/ 5 h 32"/>
                  <a:gd name="T30" fmla="*/ 10 w 34"/>
                  <a:gd name="T31" fmla="*/ 10 h 32"/>
                  <a:gd name="T32" fmla="*/ 11 w 34"/>
                  <a:gd name="T33" fmla="*/ 12 h 32"/>
                  <a:gd name="T34" fmla="*/ 12 w 34"/>
                  <a:gd name="T35" fmla="*/ 13 h 32"/>
                  <a:gd name="T36" fmla="*/ 15 w 34"/>
                  <a:gd name="T37" fmla="*/ 17 h 32"/>
                  <a:gd name="T38" fmla="*/ 19 w 34"/>
                  <a:gd name="T39" fmla="*/ 20 h 32"/>
                  <a:gd name="T40" fmla="*/ 23 w 34"/>
                  <a:gd name="T41" fmla="*/ 22 h 32"/>
                  <a:gd name="T42" fmla="*/ 25 w 34"/>
                  <a:gd name="T43" fmla="*/ 23 h 32"/>
                  <a:gd name="T44" fmla="*/ 27 w 34"/>
                  <a:gd name="T45" fmla="*/ 24 h 32"/>
                  <a:gd name="T46" fmla="*/ 34 w 34"/>
                  <a:gd name="T47" fmla="*/ 24 h 32"/>
                  <a:gd name="T48" fmla="*/ 33 w 34"/>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32"/>
                  <a:gd name="T77" fmla="*/ 34 w 34"/>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32">
                    <a:moveTo>
                      <a:pt x="33"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4" y="24"/>
                    </a:lnTo>
                    <a:lnTo>
                      <a:pt x="33" y="32"/>
                    </a:lnTo>
                    <a:close/>
                  </a:path>
                </a:pathLst>
              </a:custGeom>
              <a:solidFill>
                <a:srgbClr val="000000"/>
              </a:solidFill>
              <a:ln w="9525">
                <a:noFill/>
                <a:round/>
                <a:headEnd/>
                <a:tailEnd/>
              </a:ln>
            </p:spPr>
            <p:txBody>
              <a:bodyPr/>
              <a:lstStyle/>
              <a:p>
                <a:endParaRPr lang="en-US" sz="1200"/>
              </a:p>
            </p:txBody>
          </p:sp>
          <p:sp>
            <p:nvSpPr>
              <p:cNvPr id="64227" name="Freeform 350"/>
              <p:cNvSpPr>
                <a:spLocks/>
              </p:cNvSpPr>
              <p:nvPr/>
            </p:nvSpPr>
            <p:spPr bwMode="auto">
              <a:xfrm>
                <a:off x="1457" y="3173"/>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228" name="Freeform 351"/>
              <p:cNvSpPr>
                <a:spLocks/>
              </p:cNvSpPr>
              <p:nvPr/>
            </p:nvSpPr>
            <p:spPr bwMode="auto">
              <a:xfrm>
                <a:off x="1424" y="3148"/>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229" name="Freeform 352"/>
              <p:cNvSpPr>
                <a:spLocks/>
              </p:cNvSpPr>
              <p:nvPr/>
            </p:nvSpPr>
            <p:spPr bwMode="auto">
              <a:xfrm>
                <a:off x="1320" y="3305"/>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230" name="Oval 353"/>
              <p:cNvSpPr>
                <a:spLocks noChangeArrowheads="1"/>
              </p:cNvSpPr>
              <p:nvPr/>
            </p:nvSpPr>
            <p:spPr bwMode="auto">
              <a:xfrm>
                <a:off x="1494" y="3243"/>
                <a:ext cx="36" cy="36"/>
              </a:xfrm>
              <a:prstGeom prst="ellipse">
                <a:avLst/>
              </a:prstGeom>
              <a:solidFill>
                <a:srgbClr val="000000"/>
              </a:solidFill>
              <a:ln w="9525">
                <a:noFill/>
                <a:round/>
                <a:headEnd/>
                <a:tailEnd/>
              </a:ln>
            </p:spPr>
            <p:txBody>
              <a:bodyPr/>
              <a:lstStyle/>
              <a:p>
                <a:endParaRPr lang="en-US" sz="1200"/>
              </a:p>
            </p:txBody>
          </p:sp>
          <p:sp>
            <p:nvSpPr>
              <p:cNvPr id="64231" name="Oval 354"/>
              <p:cNvSpPr>
                <a:spLocks noChangeArrowheads="1"/>
              </p:cNvSpPr>
              <p:nvPr/>
            </p:nvSpPr>
            <p:spPr bwMode="auto">
              <a:xfrm>
                <a:off x="1494" y="3243"/>
                <a:ext cx="36" cy="36"/>
              </a:xfrm>
              <a:prstGeom prst="ellipse">
                <a:avLst/>
              </a:prstGeom>
              <a:noFill/>
              <a:ln w="12700">
                <a:solidFill>
                  <a:srgbClr val="000000"/>
                </a:solidFill>
                <a:round/>
                <a:headEnd/>
                <a:tailEnd/>
              </a:ln>
            </p:spPr>
            <p:txBody>
              <a:bodyPr/>
              <a:lstStyle/>
              <a:p>
                <a:endParaRPr lang="en-US" sz="1200"/>
              </a:p>
            </p:txBody>
          </p:sp>
          <p:sp>
            <p:nvSpPr>
              <p:cNvPr id="64232" name="Oval 355"/>
              <p:cNvSpPr>
                <a:spLocks noChangeArrowheads="1"/>
              </p:cNvSpPr>
              <p:nvPr/>
            </p:nvSpPr>
            <p:spPr bwMode="auto">
              <a:xfrm>
                <a:off x="1760" y="3241"/>
                <a:ext cx="36" cy="36"/>
              </a:xfrm>
              <a:prstGeom prst="ellipse">
                <a:avLst/>
              </a:prstGeom>
              <a:solidFill>
                <a:srgbClr val="000000"/>
              </a:solidFill>
              <a:ln w="9525">
                <a:noFill/>
                <a:round/>
                <a:headEnd/>
                <a:tailEnd/>
              </a:ln>
            </p:spPr>
            <p:txBody>
              <a:bodyPr/>
              <a:lstStyle/>
              <a:p>
                <a:endParaRPr lang="en-US" sz="1200"/>
              </a:p>
            </p:txBody>
          </p:sp>
          <p:sp>
            <p:nvSpPr>
              <p:cNvPr id="64233" name="Oval 356"/>
              <p:cNvSpPr>
                <a:spLocks noChangeArrowheads="1"/>
              </p:cNvSpPr>
              <p:nvPr/>
            </p:nvSpPr>
            <p:spPr bwMode="auto">
              <a:xfrm>
                <a:off x="1760" y="3241"/>
                <a:ext cx="36" cy="36"/>
              </a:xfrm>
              <a:prstGeom prst="ellipse">
                <a:avLst/>
              </a:prstGeom>
              <a:noFill/>
              <a:ln w="12700">
                <a:solidFill>
                  <a:srgbClr val="000000"/>
                </a:solidFill>
                <a:round/>
                <a:headEnd/>
                <a:tailEnd/>
              </a:ln>
            </p:spPr>
            <p:txBody>
              <a:bodyPr/>
              <a:lstStyle/>
              <a:p>
                <a:endParaRPr lang="en-US" sz="1200"/>
              </a:p>
            </p:txBody>
          </p:sp>
          <p:sp>
            <p:nvSpPr>
              <p:cNvPr id="64234" name="Freeform 357"/>
              <p:cNvSpPr>
                <a:spLocks/>
              </p:cNvSpPr>
              <p:nvPr/>
            </p:nvSpPr>
            <p:spPr bwMode="auto">
              <a:xfrm>
                <a:off x="1316" y="3301"/>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235" name="Freeform 358"/>
              <p:cNvSpPr>
                <a:spLocks/>
              </p:cNvSpPr>
              <p:nvPr/>
            </p:nvSpPr>
            <p:spPr bwMode="auto">
              <a:xfrm>
                <a:off x="1348" y="3301"/>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236" name="Freeform 359"/>
              <p:cNvSpPr>
                <a:spLocks/>
              </p:cNvSpPr>
              <p:nvPr/>
            </p:nvSpPr>
            <p:spPr bwMode="auto">
              <a:xfrm>
                <a:off x="1348" y="3301"/>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237" name="Freeform 360"/>
              <p:cNvSpPr>
                <a:spLocks/>
              </p:cNvSpPr>
              <p:nvPr/>
            </p:nvSpPr>
            <p:spPr bwMode="auto">
              <a:xfrm>
                <a:off x="1348" y="3333"/>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238" name="Freeform 361"/>
              <p:cNvSpPr>
                <a:spLocks/>
              </p:cNvSpPr>
              <p:nvPr/>
            </p:nvSpPr>
            <p:spPr bwMode="auto">
              <a:xfrm>
                <a:off x="1373" y="3333"/>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239" name="Freeform 362"/>
              <p:cNvSpPr>
                <a:spLocks/>
              </p:cNvSpPr>
              <p:nvPr/>
            </p:nvSpPr>
            <p:spPr bwMode="auto">
              <a:xfrm>
                <a:off x="1316" y="3333"/>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240" name="Freeform 363"/>
              <p:cNvSpPr>
                <a:spLocks/>
              </p:cNvSpPr>
              <p:nvPr/>
            </p:nvSpPr>
            <p:spPr bwMode="auto">
              <a:xfrm>
                <a:off x="1348" y="3357"/>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241" name="Freeform 364"/>
              <p:cNvSpPr>
                <a:spLocks/>
              </p:cNvSpPr>
              <p:nvPr/>
            </p:nvSpPr>
            <p:spPr bwMode="auto">
              <a:xfrm>
                <a:off x="1316" y="3332"/>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242" name="Freeform 365"/>
              <p:cNvSpPr>
                <a:spLocks/>
              </p:cNvSpPr>
              <p:nvPr/>
            </p:nvSpPr>
            <p:spPr bwMode="auto">
              <a:xfrm>
                <a:off x="1621" y="3421"/>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243" name="Oval 366"/>
              <p:cNvSpPr>
                <a:spLocks noChangeArrowheads="1"/>
              </p:cNvSpPr>
              <p:nvPr/>
            </p:nvSpPr>
            <p:spPr bwMode="auto">
              <a:xfrm>
                <a:off x="1794" y="3359"/>
                <a:ext cx="36" cy="36"/>
              </a:xfrm>
              <a:prstGeom prst="ellipse">
                <a:avLst/>
              </a:prstGeom>
              <a:solidFill>
                <a:srgbClr val="000000"/>
              </a:solidFill>
              <a:ln w="9525">
                <a:noFill/>
                <a:round/>
                <a:headEnd/>
                <a:tailEnd/>
              </a:ln>
            </p:spPr>
            <p:txBody>
              <a:bodyPr/>
              <a:lstStyle/>
              <a:p>
                <a:endParaRPr lang="en-US" sz="1200"/>
              </a:p>
            </p:txBody>
          </p:sp>
          <p:sp>
            <p:nvSpPr>
              <p:cNvPr id="64244" name="Oval 367"/>
              <p:cNvSpPr>
                <a:spLocks noChangeArrowheads="1"/>
              </p:cNvSpPr>
              <p:nvPr/>
            </p:nvSpPr>
            <p:spPr bwMode="auto">
              <a:xfrm>
                <a:off x="1794" y="3359"/>
                <a:ext cx="36" cy="36"/>
              </a:xfrm>
              <a:prstGeom prst="ellipse">
                <a:avLst/>
              </a:prstGeom>
              <a:noFill/>
              <a:ln w="12700">
                <a:solidFill>
                  <a:srgbClr val="000000"/>
                </a:solidFill>
                <a:round/>
                <a:headEnd/>
                <a:tailEnd/>
              </a:ln>
            </p:spPr>
            <p:txBody>
              <a:bodyPr/>
              <a:lstStyle/>
              <a:p>
                <a:endParaRPr lang="en-US" sz="1200"/>
              </a:p>
            </p:txBody>
          </p:sp>
          <p:sp>
            <p:nvSpPr>
              <p:cNvPr id="64245" name="Oval 368"/>
              <p:cNvSpPr>
                <a:spLocks noChangeArrowheads="1"/>
              </p:cNvSpPr>
              <p:nvPr/>
            </p:nvSpPr>
            <p:spPr bwMode="auto">
              <a:xfrm>
                <a:off x="2060" y="3357"/>
                <a:ext cx="36" cy="36"/>
              </a:xfrm>
              <a:prstGeom prst="ellipse">
                <a:avLst/>
              </a:prstGeom>
              <a:solidFill>
                <a:srgbClr val="000000"/>
              </a:solidFill>
              <a:ln w="9525">
                <a:noFill/>
                <a:round/>
                <a:headEnd/>
                <a:tailEnd/>
              </a:ln>
            </p:spPr>
            <p:txBody>
              <a:bodyPr/>
              <a:lstStyle/>
              <a:p>
                <a:endParaRPr lang="en-US" sz="1200"/>
              </a:p>
            </p:txBody>
          </p:sp>
          <p:sp>
            <p:nvSpPr>
              <p:cNvPr id="64246" name="Oval 369"/>
              <p:cNvSpPr>
                <a:spLocks noChangeArrowheads="1"/>
              </p:cNvSpPr>
              <p:nvPr/>
            </p:nvSpPr>
            <p:spPr bwMode="auto">
              <a:xfrm>
                <a:off x="2060" y="3357"/>
                <a:ext cx="36" cy="36"/>
              </a:xfrm>
              <a:prstGeom prst="ellipse">
                <a:avLst/>
              </a:prstGeom>
              <a:noFill/>
              <a:ln w="12700">
                <a:solidFill>
                  <a:srgbClr val="000000"/>
                </a:solidFill>
                <a:round/>
                <a:headEnd/>
                <a:tailEnd/>
              </a:ln>
            </p:spPr>
            <p:txBody>
              <a:bodyPr/>
              <a:lstStyle/>
              <a:p>
                <a:endParaRPr lang="en-US" sz="1200"/>
              </a:p>
            </p:txBody>
          </p:sp>
          <p:sp>
            <p:nvSpPr>
              <p:cNvPr id="64247" name="Freeform 370"/>
              <p:cNvSpPr>
                <a:spLocks/>
              </p:cNvSpPr>
              <p:nvPr/>
            </p:nvSpPr>
            <p:spPr bwMode="auto">
              <a:xfrm>
                <a:off x="1617" y="3417"/>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248" name="Freeform 371"/>
              <p:cNvSpPr>
                <a:spLocks/>
              </p:cNvSpPr>
              <p:nvPr/>
            </p:nvSpPr>
            <p:spPr bwMode="auto">
              <a:xfrm>
                <a:off x="1649" y="3417"/>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249" name="Freeform 372"/>
              <p:cNvSpPr>
                <a:spLocks/>
              </p:cNvSpPr>
              <p:nvPr/>
            </p:nvSpPr>
            <p:spPr bwMode="auto">
              <a:xfrm>
                <a:off x="1649" y="3417"/>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250" name="Freeform 373"/>
              <p:cNvSpPr>
                <a:spLocks/>
              </p:cNvSpPr>
              <p:nvPr/>
            </p:nvSpPr>
            <p:spPr bwMode="auto">
              <a:xfrm>
                <a:off x="1649" y="3449"/>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251" name="Freeform 374"/>
              <p:cNvSpPr>
                <a:spLocks/>
              </p:cNvSpPr>
              <p:nvPr/>
            </p:nvSpPr>
            <p:spPr bwMode="auto">
              <a:xfrm>
                <a:off x="1674" y="3449"/>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252" name="Freeform 375"/>
              <p:cNvSpPr>
                <a:spLocks/>
              </p:cNvSpPr>
              <p:nvPr/>
            </p:nvSpPr>
            <p:spPr bwMode="auto">
              <a:xfrm>
                <a:off x="1617" y="3449"/>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253" name="Freeform 376"/>
              <p:cNvSpPr>
                <a:spLocks/>
              </p:cNvSpPr>
              <p:nvPr/>
            </p:nvSpPr>
            <p:spPr bwMode="auto">
              <a:xfrm>
                <a:off x="1649" y="3473"/>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254" name="Freeform 377"/>
              <p:cNvSpPr>
                <a:spLocks/>
              </p:cNvSpPr>
              <p:nvPr/>
            </p:nvSpPr>
            <p:spPr bwMode="auto">
              <a:xfrm>
                <a:off x="1617" y="3448"/>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255" name="Freeform 378"/>
              <p:cNvSpPr>
                <a:spLocks/>
              </p:cNvSpPr>
              <p:nvPr/>
            </p:nvSpPr>
            <p:spPr bwMode="auto">
              <a:xfrm>
                <a:off x="1717" y="3301"/>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256" name="Oval 379"/>
              <p:cNvSpPr>
                <a:spLocks noChangeArrowheads="1"/>
              </p:cNvSpPr>
              <p:nvPr/>
            </p:nvSpPr>
            <p:spPr bwMode="auto">
              <a:xfrm>
                <a:off x="1890" y="3239"/>
                <a:ext cx="36" cy="36"/>
              </a:xfrm>
              <a:prstGeom prst="ellipse">
                <a:avLst/>
              </a:prstGeom>
              <a:solidFill>
                <a:srgbClr val="000000"/>
              </a:solidFill>
              <a:ln w="9525">
                <a:noFill/>
                <a:round/>
                <a:headEnd/>
                <a:tailEnd/>
              </a:ln>
            </p:spPr>
            <p:txBody>
              <a:bodyPr/>
              <a:lstStyle/>
              <a:p>
                <a:endParaRPr lang="en-US" sz="1200"/>
              </a:p>
            </p:txBody>
          </p:sp>
          <p:sp>
            <p:nvSpPr>
              <p:cNvPr id="64257" name="Oval 380"/>
              <p:cNvSpPr>
                <a:spLocks noChangeArrowheads="1"/>
              </p:cNvSpPr>
              <p:nvPr/>
            </p:nvSpPr>
            <p:spPr bwMode="auto">
              <a:xfrm>
                <a:off x="1890" y="3239"/>
                <a:ext cx="36" cy="36"/>
              </a:xfrm>
              <a:prstGeom prst="ellipse">
                <a:avLst/>
              </a:prstGeom>
              <a:noFill/>
              <a:ln w="12700">
                <a:solidFill>
                  <a:srgbClr val="000000"/>
                </a:solidFill>
                <a:round/>
                <a:headEnd/>
                <a:tailEnd/>
              </a:ln>
            </p:spPr>
            <p:txBody>
              <a:bodyPr/>
              <a:lstStyle/>
              <a:p>
                <a:endParaRPr lang="en-US" sz="1200"/>
              </a:p>
            </p:txBody>
          </p:sp>
          <p:sp>
            <p:nvSpPr>
              <p:cNvPr id="64258" name="Freeform 381"/>
              <p:cNvSpPr>
                <a:spLocks/>
              </p:cNvSpPr>
              <p:nvPr/>
            </p:nvSpPr>
            <p:spPr bwMode="auto">
              <a:xfrm>
                <a:off x="1713" y="3297"/>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259" name="Freeform 382"/>
              <p:cNvSpPr>
                <a:spLocks/>
              </p:cNvSpPr>
              <p:nvPr/>
            </p:nvSpPr>
            <p:spPr bwMode="auto">
              <a:xfrm>
                <a:off x="1744" y="3297"/>
                <a:ext cx="34" cy="33"/>
              </a:xfrm>
              <a:custGeom>
                <a:avLst/>
                <a:gdLst>
                  <a:gd name="T0" fmla="*/ 2 w 34"/>
                  <a:gd name="T1" fmla="*/ 0 h 33"/>
                  <a:gd name="T2" fmla="*/ 15 w 34"/>
                  <a:gd name="T3" fmla="*/ 3 h 33"/>
                  <a:gd name="T4" fmla="*/ 25 w 34"/>
                  <a:gd name="T5" fmla="*/ 10 h 33"/>
                  <a:gd name="T6" fmla="*/ 31 w 34"/>
                  <a:gd name="T7" fmla="*/ 19 h 33"/>
                  <a:gd name="T8" fmla="*/ 34 w 34"/>
                  <a:gd name="T9" fmla="*/ 31 h 33"/>
                  <a:gd name="T10" fmla="*/ 26 w 34"/>
                  <a:gd name="T11" fmla="*/ 33 h 33"/>
                  <a:gd name="T12" fmla="*/ 24 w 34"/>
                  <a:gd name="T13" fmla="*/ 23 h 33"/>
                  <a:gd name="T14" fmla="*/ 19 w 34"/>
                  <a:gd name="T15" fmla="*/ 15 h 33"/>
                  <a:gd name="T16" fmla="*/ 11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5" y="3"/>
                    </a:lnTo>
                    <a:lnTo>
                      <a:pt x="25" y="10"/>
                    </a:lnTo>
                    <a:lnTo>
                      <a:pt x="31" y="19"/>
                    </a:lnTo>
                    <a:lnTo>
                      <a:pt x="34" y="31"/>
                    </a:lnTo>
                    <a:lnTo>
                      <a:pt x="26" y="33"/>
                    </a:lnTo>
                    <a:lnTo>
                      <a:pt x="24" y="23"/>
                    </a:lnTo>
                    <a:lnTo>
                      <a:pt x="19" y="15"/>
                    </a:lnTo>
                    <a:lnTo>
                      <a:pt x="11" y="10"/>
                    </a:lnTo>
                    <a:lnTo>
                      <a:pt x="0" y="8"/>
                    </a:lnTo>
                    <a:lnTo>
                      <a:pt x="2" y="0"/>
                    </a:lnTo>
                    <a:close/>
                  </a:path>
                </a:pathLst>
              </a:custGeom>
              <a:solidFill>
                <a:srgbClr val="000000"/>
              </a:solidFill>
              <a:ln w="9525">
                <a:noFill/>
                <a:round/>
                <a:headEnd/>
                <a:tailEnd/>
              </a:ln>
            </p:spPr>
            <p:txBody>
              <a:bodyPr/>
              <a:lstStyle/>
              <a:p>
                <a:endParaRPr lang="en-US" sz="1200"/>
              </a:p>
            </p:txBody>
          </p:sp>
          <p:sp>
            <p:nvSpPr>
              <p:cNvPr id="64260" name="Freeform 383"/>
              <p:cNvSpPr>
                <a:spLocks/>
              </p:cNvSpPr>
              <p:nvPr/>
            </p:nvSpPr>
            <p:spPr bwMode="auto">
              <a:xfrm>
                <a:off x="1744" y="3297"/>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261" name="Freeform 384"/>
              <p:cNvSpPr>
                <a:spLocks/>
              </p:cNvSpPr>
              <p:nvPr/>
            </p:nvSpPr>
            <p:spPr bwMode="auto">
              <a:xfrm>
                <a:off x="1743" y="3328"/>
                <a:ext cx="35" cy="33"/>
              </a:xfrm>
              <a:custGeom>
                <a:avLst/>
                <a:gdLst>
                  <a:gd name="T0" fmla="*/ 35 w 35"/>
                  <a:gd name="T1" fmla="*/ 1 h 33"/>
                  <a:gd name="T2" fmla="*/ 32 w 35"/>
                  <a:gd name="T3" fmla="*/ 14 h 33"/>
                  <a:gd name="T4" fmla="*/ 26 w 35"/>
                  <a:gd name="T5" fmla="*/ 24 h 33"/>
                  <a:gd name="T6" fmla="*/ 16 w 35"/>
                  <a:gd name="T7" fmla="*/ 31 h 33"/>
                  <a:gd name="T8" fmla="*/ 3 w 35"/>
                  <a:gd name="T9" fmla="*/ 33 h 33"/>
                  <a:gd name="T10" fmla="*/ 0 w 35"/>
                  <a:gd name="T11" fmla="*/ 26 h 33"/>
                  <a:gd name="T12" fmla="*/ 12 w 35"/>
                  <a:gd name="T13" fmla="*/ 24 h 33"/>
                  <a:gd name="T14" fmla="*/ 20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6" y="24"/>
                    </a:lnTo>
                    <a:lnTo>
                      <a:pt x="16" y="31"/>
                    </a:lnTo>
                    <a:lnTo>
                      <a:pt x="3" y="33"/>
                    </a:lnTo>
                    <a:lnTo>
                      <a:pt x="0" y="26"/>
                    </a:lnTo>
                    <a:lnTo>
                      <a:pt x="12" y="24"/>
                    </a:lnTo>
                    <a:lnTo>
                      <a:pt x="20"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262" name="Freeform 385"/>
              <p:cNvSpPr>
                <a:spLocks/>
              </p:cNvSpPr>
              <p:nvPr/>
            </p:nvSpPr>
            <p:spPr bwMode="auto">
              <a:xfrm>
                <a:off x="1770" y="3328"/>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263" name="Freeform 386"/>
              <p:cNvSpPr>
                <a:spLocks/>
              </p:cNvSpPr>
              <p:nvPr/>
            </p:nvSpPr>
            <p:spPr bwMode="auto">
              <a:xfrm>
                <a:off x="1713" y="3328"/>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264" name="Freeform 387"/>
              <p:cNvSpPr>
                <a:spLocks/>
              </p:cNvSpPr>
              <p:nvPr/>
            </p:nvSpPr>
            <p:spPr bwMode="auto">
              <a:xfrm>
                <a:off x="1743" y="3354"/>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265" name="Freeform 388"/>
              <p:cNvSpPr>
                <a:spLocks/>
              </p:cNvSpPr>
              <p:nvPr/>
            </p:nvSpPr>
            <p:spPr bwMode="auto">
              <a:xfrm>
                <a:off x="1713" y="3328"/>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266" name="Freeform 389"/>
              <p:cNvSpPr>
                <a:spLocks/>
              </p:cNvSpPr>
              <p:nvPr/>
            </p:nvSpPr>
            <p:spPr bwMode="auto">
              <a:xfrm>
                <a:off x="1501" y="2852"/>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267" name="Oval 390"/>
              <p:cNvSpPr>
                <a:spLocks noChangeArrowheads="1"/>
              </p:cNvSpPr>
              <p:nvPr/>
            </p:nvSpPr>
            <p:spPr bwMode="auto">
              <a:xfrm>
                <a:off x="1674" y="2790"/>
                <a:ext cx="36" cy="36"/>
              </a:xfrm>
              <a:prstGeom prst="ellipse">
                <a:avLst/>
              </a:prstGeom>
              <a:solidFill>
                <a:srgbClr val="000000"/>
              </a:solidFill>
              <a:ln w="9525">
                <a:noFill/>
                <a:round/>
                <a:headEnd/>
                <a:tailEnd/>
              </a:ln>
            </p:spPr>
            <p:txBody>
              <a:bodyPr/>
              <a:lstStyle/>
              <a:p>
                <a:endParaRPr lang="en-US" sz="1200"/>
              </a:p>
            </p:txBody>
          </p:sp>
          <p:sp>
            <p:nvSpPr>
              <p:cNvPr id="64268" name="Oval 391"/>
              <p:cNvSpPr>
                <a:spLocks noChangeArrowheads="1"/>
              </p:cNvSpPr>
              <p:nvPr/>
            </p:nvSpPr>
            <p:spPr bwMode="auto">
              <a:xfrm>
                <a:off x="1674" y="2790"/>
                <a:ext cx="36" cy="36"/>
              </a:xfrm>
              <a:prstGeom prst="ellipse">
                <a:avLst/>
              </a:prstGeom>
              <a:noFill/>
              <a:ln w="12700">
                <a:solidFill>
                  <a:srgbClr val="000000"/>
                </a:solidFill>
                <a:round/>
                <a:headEnd/>
                <a:tailEnd/>
              </a:ln>
            </p:spPr>
            <p:txBody>
              <a:bodyPr/>
              <a:lstStyle/>
              <a:p>
                <a:endParaRPr lang="en-US" sz="1200"/>
              </a:p>
            </p:txBody>
          </p:sp>
          <p:sp>
            <p:nvSpPr>
              <p:cNvPr id="64269" name="Oval 392"/>
              <p:cNvSpPr>
                <a:spLocks noChangeArrowheads="1"/>
              </p:cNvSpPr>
              <p:nvPr/>
            </p:nvSpPr>
            <p:spPr bwMode="auto">
              <a:xfrm>
                <a:off x="1940" y="2788"/>
                <a:ext cx="36" cy="36"/>
              </a:xfrm>
              <a:prstGeom prst="ellipse">
                <a:avLst/>
              </a:prstGeom>
              <a:solidFill>
                <a:srgbClr val="000000"/>
              </a:solidFill>
              <a:ln w="9525">
                <a:noFill/>
                <a:round/>
                <a:headEnd/>
                <a:tailEnd/>
              </a:ln>
            </p:spPr>
            <p:txBody>
              <a:bodyPr/>
              <a:lstStyle/>
              <a:p>
                <a:endParaRPr lang="en-US" sz="1200"/>
              </a:p>
            </p:txBody>
          </p:sp>
          <p:sp>
            <p:nvSpPr>
              <p:cNvPr id="64270" name="Oval 393"/>
              <p:cNvSpPr>
                <a:spLocks noChangeArrowheads="1"/>
              </p:cNvSpPr>
              <p:nvPr/>
            </p:nvSpPr>
            <p:spPr bwMode="auto">
              <a:xfrm>
                <a:off x="1940" y="2788"/>
                <a:ext cx="36" cy="36"/>
              </a:xfrm>
              <a:prstGeom prst="ellipse">
                <a:avLst/>
              </a:prstGeom>
              <a:noFill/>
              <a:ln w="12700">
                <a:solidFill>
                  <a:srgbClr val="000000"/>
                </a:solidFill>
                <a:round/>
                <a:headEnd/>
                <a:tailEnd/>
              </a:ln>
            </p:spPr>
            <p:txBody>
              <a:bodyPr/>
              <a:lstStyle/>
              <a:p>
                <a:endParaRPr lang="en-US" sz="1200"/>
              </a:p>
            </p:txBody>
          </p:sp>
          <p:sp>
            <p:nvSpPr>
              <p:cNvPr id="64271" name="Freeform 394"/>
              <p:cNvSpPr>
                <a:spLocks/>
              </p:cNvSpPr>
              <p:nvPr/>
            </p:nvSpPr>
            <p:spPr bwMode="auto">
              <a:xfrm>
                <a:off x="1497" y="2848"/>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272" name="Freeform 395"/>
              <p:cNvSpPr>
                <a:spLocks/>
              </p:cNvSpPr>
              <p:nvPr/>
            </p:nvSpPr>
            <p:spPr bwMode="auto">
              <a:xfrm>
                <a:off x="1529" y="2848"/>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273" name="Freeform 396"/>
              <p:cNvSpPr>
                <a:spLocks/>
              </p:cNvSpPr>
              <p:nvPr/>
            </p:nvSpPr>
            <p:spPr bwMode="auto">
              <a:xfrm>
                <a:off x="1529" y="2848"/>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274" name="Freeform 397"/>
              <p:cNvSpPr>
                <a:spLocks/>
              </p:cNvSpPr>
              <p:nvPr/>
            </p:nvSpPr>
            <p:spPr bwMode="auto">
              <a:xfrm>
                <a:off x="1529" y="2880"/>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275" name="Freeform 398"/>
              <p:cNvSpPr>
                <a:spLocks/>
              </p:cNvSpPr>
              <p:nvPr/>
            </p:nvSpPr>
            <p:spPr bwMode="auto">
              <a:xfrm>
                <a:off x="1554" y="2880"/>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276" name="Freeform 399"/>
              <p:cNvSpPr>
                <a:spLocks/>
              </p:cNvSpPr>
              <p:nvPr/>
            </p:nvSpPr>
            <p:spPr bwMode="auto">
              <a:xfrm>
                <a:off x="1497" y="2880"/>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277" name="Freeform 400"/>
              <p:cNvSpPr>
                <a:spLocks/>
              </p:cNvSpPr>
              <p:nvPr/>
            </p:nvSpPr>
            <p:spPr bwMode="auto">
              <a:xfrm>
                <a:off x="1529" y="2904"/>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278" name="Freeform 401"/>
              <p:cNvSpPr>
                <a:spLocks/>
              </p:cNvSpPr>
              <p:nvPr/>
            </p:nvSpPr>
            <p:spPr bwMode="auto">
              <a:xfrm>
                <a:off x="1497" y="2879"/>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279" name="Freeform 402"/>
              <p:cNvSpPr>
                <a:spLocks/>
              </p:cNvSpPr>
              <p:nvPr/>
            </p:nvSpPr>
            <p:spPr bwMode="auto">
              <a:xfrm>
                <a:off x="1898" y="3381"/>
                <a:ext cx="57" cy="56"/>
              </a:xfrm>
              <a:custGeom>
                <a:avLst/>
                <a:gdLst>
                  <a:gd name="T0" fmla="*/ 0 w 57"/>
                  <a:gd name="T1" fmla="*/ 28 h 56"/>
                  <a:gd name="T2" fmla="*/ 1 w 57"/>
                  <a:gd name="T3" fmla="*/ 22 h 56"/>
                  <a:gd name="T4" fmla="*/ 3 w 57"/>
                  <a:gd name="T5" fmla="*/ 17 h 56"/>
                  <a:gd name="T6" fmla="*/ 5 w 57"/>
                  <a:gd name="T7" fmla="*/ 12 h 56"/>
                  <a:gd name="T8" fmla="*/ 9 w 57"/>
                  <a:gd name="T9" fmla="*/ 8 h 56"/>
                  <a:gd name="T10" fmla="*/ 13 w 57"/>
                  <a:gd name="T11" fmla="*/ 5 h 56"/>
                  <a:gd name="T12" fmla="*/ 18 w 57"/>
                  <a:gd name="T13" fmla="*/ 2 h 56"/>
                  <a:gd name="T14" fmla="*/ 23 w 57"/>
                  <a:gd name="T15" fmla="*/ 0 h 56"/>
                  <a:gd name="T16" fmla="*/ 29 w 57"/>
                  <a:gd name="T17" fmla="*/ 0 h 56"/>
                  <a:gd name="T18" fmla="*/ 35 w 57"/>
                  <a:gd name="T19" fmla="*/ 0 h 56"/>
                  <a:gd name="T20" fmla="*/ 37 w 57"/>
                  <a:gd name="T21" fmla="*/ 1 h 56"/>
                  <a:gd name="T22" fmla="*/ 40 w 57"/>
                  <a:gd name="T23" fmla="*/ 2 h 56"/>
                  <a:gd name="T24" fmla="*/ 45 w 57"/>
                  <a:gd name="T25" fmla="*/ 5 h 56"/>
                  <a:gd name="T26" fmla="*/ 49 w 57"/>
                  <a:gd name="T27" fmla="*/ 8 h 56"/>
                  <a:gd name="T28" fmla="*/ 52 w 57"/>
                  <a:gd name="T29" fmla="*/ 12 h 56"/>
                  <a:gd name="T30" fmla="*/ 54 w 57"/>
                  <a:gd name="T31" fmla="*/ 15 h 56"/>
                  <a:gd name="T32" fmla="*/ 55 w 57"/>
                  <a:gd name="T33" fmla="*/ 17 h 56"/>
                  <a:gd name="T34" fmla="*/ 57 w 57"/>
                  <a:gd name="T35" fmla="*/ 22 h 56"/>
                  <a:gd name="T36" fmla="*/ 57 w 57"/>
                  <a:gd name="T37" fmla="*/ 25 h 56"/>
                  <a:gd name="T38" fmla="*/ 57 w 57"/>
                  <a:gd name="T39" fmla="*/ 28 h 56"/>
                  <a:gd name="T40" fmla="*/ 57 w 57"/>
                  <a:gd name="T41" fmla="*/ 34 h 56"/>
                  <a:gd name="T42" fmla="*/ 55 w 57"/>
                  <a:gd name="T43" fmla="*/ 39 h 56"/>
                  <a:gd name="T44" fmla="*/ 52 w 57"/>
                  <a:gd name="T45" fmla="*/ 44 h 56"/>
                  <a:gd name="T46" fmla="*/ 49 w 57"/>
                  <a:gd name="T47" fmla="*/ 48 h 56"/>
                  <a:gd name="T48" fmla="*/ 45 w 57"/>
                  <a:gd name="T49" fmla="*/ 51 h 56"/>
                  <a:gd name="T50" fmla="*/ 40 w 57"/>
                  <a:gd name="T51" fmla="*/ 54 h 56"/>
                  <a:gd name="T52" fmla="*/ 35 w 57"/>
                  <a:gd name="T53" fmla="*/ 56 h 56"/>
                  <a:gd name="T54" fmla="*/ 29 w 57"/>
                  <a:gd name="T55" fmla="*/ 56 h 56"/>
                  <a:gd name="T56" fmla="*/ 23 w 57"/>
                  <a:gd name="T57" fmla="*/ 56 h 56"/>
                  <a:gd name="T58" fmla="*/ 20 w 57"/>
                  <a:gd name="T59" fmla="*/ 55 h 56"/>
                  <a:gd name="T60" fmla="*/ 18 w 57"/>
                  <a:gd name="T61" fmla="*/ 54 h 56"/>
                  <a:gd name="T62" fmla="*/ 13 w 57"/>
                  <a:gd name="T63" fmla="*/ 51 h 56"/>
                  <a:gd name="T64" fmla="*/ 9 w 57"/>
                  <a:gd name="T65" fmla="*/ 48 h 56"/>
                  <a:gd name="T66" fmla="*/ 5 w 57"/>
                  <a:gd name="T67" fmla="*/ 44 h 56"/>
                  <a:gd name="T68" fmla="*/ 4 w 57"/>
                  <a:gd name="T69" fmla="*/ 41 h 56"/>
                  <a:gd name="T70" fmla="*/ 3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3" y="17"/>
                    </a:lnTo>
                    <a:lnTo>
                      <a:pt x="5" y="12"/>
                    </a:lnTo>
                    <a:lnTo>
                      <a:pt x="9" y="8"/>
                    </a:lnTo>
                    <a:lnTo>
                      <a:pt x="13" y="5"/>
                    </a:lnTo>
                    <a:lnTo>
                      <a:pt x="18" y="2"/>
                    </a:lnTo>
                    <a:lnTo>
                      <a:pt x="23" y="0"/>
                    </a:lnTo>
                    <a:lnTo>
                      <a:pt x="29" y="0"/>
                    </a:lnTo>
                    <a:lnTo>
                      <a:pt x="35" y="0"/>
                    </a:lnTo>
                    <a:lnTo>
                      <a:pt x="37" y="1"/>
                    </a:lnTo>
                    <a:lnTo>
                      <a:pt x="40" y="2"/>
                    </a:lnTo>
                    <a:lnTo>
                      <a:pt x="45" y="5"/>
                    </a:lnTo>
                    <a:lnTo>
                      <a:pt x="49" y="8"/>
                    </a:lnTo>
                    <a:lnTo>
                      <a:pt x="52" y="12"/>
                    </a:lnTo>
                    <a:lnTo>
                      <a:pt x="54" y="15"/>
                    </a:lnTo>
                    <a:lnTo>
                      <a:pt x="55" y="17"/>
                    </a:lnTo>
                    <a:lnTo>
                      <a:pt x="57" y="22"/>
                    </a:lnTo>
                    <a:lnTo>
                      <a:pt x="57" y="25"/>
                    </a:lnTo>
                    <a:lnTo>
                      <a:pt x="57" y="28"/>
                    </a:lnTo>
                    <a:lnTo>
                      <a:pt x="57" y="34"/>
                    </a:lnTo>
                    <a:lnTo>
                      <a:pt x="55" y="39"/>
                    </a:lnTo>
                    <a:lnTo>
                      <a:pt x="52" y="44"/>
                    </a:lnTo>
                    <a:lnTo>
                      <a:pt x="49" y="48"/>
                    </a:lnTo>
                    <a:lnTo>
                      <a:pt x="45" y="51"/>
                    </a:lnTo>
                    <a:lnTo>
                      <a:pt x="40" y="54"/>
                    </a:lnTo>
                    <a:lnTo>
                      <a:pt x="35" y="56"/>
                    </a:lnTo>
                    <a:lnTo>
                      <a:pt x="29" y="56"/>
                    </a:lnTo>
                    <a:lnTo>
                      <a:pt x="23" y="56"/>
                    </a:lnTo>
                    <a:lnTo>
                      <a:pt x="20" y="55"/>
                    </a:lnTo>
                    <a:lnTo>
                      <a:pt x="18" y="54"/>
                    </a:lnTo>
                    <a:lnTo>
                      <a:pt x="13" y="51"/>
                    </a:lnTo>
                    <a:lnTo>
                      <a:pt x="9" y="48"/>
                    </a:lnTo>
                    <a:lnTo>
                      <a:pt x="5" y="44"/>
                    </a:lnTo>
                    <a:lnTo>
                      <a:pt x="4" y="41"/>
                    </a:lnTo>
                    <a:lnTo>
                      <a:pt x="3"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280" name="Oval 403"/>
              <p:cNvSpPr>
                <a:spLocks noChangeArrowheads="1"/>
              </p:cNvSpPr>
              <p:nvPr/>
            </p:nvSpPr>
            <p:spPr bwMode="auto">
              <a:xfrm>
                <a:off x="2072" y="3319"/>
                <a:ext cx="36" cy="36"/>
              </a:xfrm>
              <a:prstGeom prst="ellipse">
                <a:avLst/>
              </a:prstGeom>
              <a:solidFill>
                <a:srgbClr val="000000"/>
              </a:solidFill>
              <a:ln w="9525">
                <a:noFill/>
                <a:round/>
                <a:headEnd/>
                <a:tailEnd/>
              </a:ln>
            </p:spPr>
            <p:txBody>
              <a:bodyPr/>
              <a:lstStyle/>
              <a:p>
                <a:endParaRPr lang="en-US" sz="1200"/>
              </a:p>
            </p:txBody>
          </p:sp>
          <p:sp>
            <p:nvSpPr>
              <p:cNvPr id="64281" name="Oval 404"/>
              <p:cNvSpPr>
                <a:spLocks noChangeArrowheads="1"/>
              </p:cNvSpPr>
              <p:nvPr/>
            </p:nvSpPr>
            <p:spPr bwMode="auto">
              <a:xfrm>
                <a:off x="2072" y="3319"/>
                <a:ext cx="36" cy="36"/>
              </a:xfrm>
              <a:prstGeom prst="ellipse">
                <a:avLst/>
              </a:prstGeom>
              <a:noFill/>
              <a:ln w="12700">
                <a:solidFill>
                  <a:srgbClr val="000000"/>
                </a:solidFill>
                <a:round/>
                <a:headEnd/>
                <a:tailEnd/>
              </a:ln>
            </p:spPr>
            <p:txBody>
              <a:bodyPr/>
              <a:lstStyle/>
              <a:p>
                <a:endParaRPr lang="en-US" sz="1200"/>
              </a:p>
            </p:txBody>
          </p:sp>
          <p:sp>
            <p:nvSpPr>
              <p:cNvPr id="64282" name="Freeform 405"/>
              <p:cNvSpPr>
                <a:spLocks/>
              </p:cNvSpPr>
              <p:nvPr/>
            </p:nvSpPr>
            <p:spPr bwMode="auto">
              <a:xfrm>
                <a:off x="1894" y="3377"/>
                <a:ext cx="34" cy="34"/>
              </a:xfrm>
              <a:custGeom>
                <a:avLst/>
                <a:gdLst>
                  <a:gd name="T0" fmla="*/ 0 w 34"/>
                  <a:gd name="T1" fmla="*/ 31 h 34"/>
                  <a:gd name="T2" fmla="*/ 2 w 34"/>
                  <a:gd name="T3" fmla="*/ 19 h 34"/>
                  <a:gd name="T4" fmla="*/ 10 w 34"/>
                  <a:gd name="T5" fmla="*/ 9 h 34"/>
                  <a:gd name="T6" fmla="*/ 20 w 34"/>
                  <a:gd name="T7" fmla="*/ 3 h 34"/>
                  <a:gd name="T8" fmla="*/ 33 w 34"/>
                  <a:gd name="T9" fmla="*/ 0 h 34"/>
                  <a:gd name="T10" fmla="*/ 34 w 34"/>
                  <a:gd name="T11" fmla="*/ 8 h 34"/>
                  <a:gd name="T12" fmla="*/ 24 w 34"/>
                  <a:gd name="T13" fmla="*/ 10 h 34"/>
                  <a:gd name="T14" fmla="*/ 15 w 34"/>
                  <a:gd name="T15" fmla="*/ 15 h 34"/>
                  <a:gd name="T16" fmla="*/ 9 w 34"/>
                  <a:gd name="T17" fmla="*/ 23 h 34"/>
                  <a:gd name="T18" fmla="*/ 7 w 34"/>
                  <a:gd name="T19" fmla="*/ 34 h 34"/>
                  <a:gd name="T20" fmla="*/ 0 w 34"/>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4"/>
                  <a:gd name="T35" fmla="*/ 34 w 34"/>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4">
                    <a:moveTo>
                      <a:pt x="0" y="31"/>
                    </a:moveTo>
                    <a:lnTo>
                      <a:pt x="2" y="19"/>
                    </a:lnTo>
                    <a:lnTo>
                      <a:pt x="10" y="9"/>
                    </a:lnTo>
                    <a:lnTo>
                      <a:pt x="20" y="3"/>
                    </a:lnTo>
                    <a:lnTo>
                      <a:pt x="33" y="0"/>
                    </a:lnTo>
                    <a:lnTo>
                      <a:pt x="34" y="8"/>
                    </a:lnTo>
                    <a:lnTo>
                      <a:pt x="24" y="10"/>
                    </a:lnTo>
                    <a:lnTo>
                      <a:pt x="15"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283" name="Freeform 406"/>
              <p:cNvSpPr>
                <a:spLocks/>
              </p:cNvSpPr>
              <p:nvPr/>
            </p:nvSpPr>
            <p:spPr bwMode="auto">
              <a:xfrm>
                <a:off x="1926" y="3377"/>
                <a:ext cx="33" cy="33"/>
              </a:xfrm>
              <a:custGeom>
                <a:avLst/>
                <a:gdLst>
                  <a:gd name="T0" fmla="*/ 2 w 33"/>
                  <a:gd name="T1" fmla="*/ 0 h 33"/>
                  <a:gd name="T2" fmla="*/ 14 w 33"/>
                  <a:gd name="T3" fmla="*/ 3 h 33"/>
                  <a:gd name="T4" fmla="*/ 24 w 33"/>
                  <a:gd name="T5" fmla="*/ 10 h 33"/>
                  <a:gd name="T6" fmla="*/ 30 w 33"/>
                  <a:gd name="T7" fmla="*/ 19 h 33"/>
                  <a:gd name="T8" fmla="*/ 33 w 33"/>
                  <a:gd name="T9" fmla="*/ 31 h 33"/>
                  <a:gd name="T10" fmla="*/ 25 w 33"/>
                  <a:gd name="T11" fmla="*/ 33 h 33"/>
                  <a:gd name="T12" fmla="*/ 23 w 33"/>
                  <a:gd name="T13" fmla="*/ 23 h 33"/>
                  <a:gd name="T14" fmla="*/ 18 w 33"/>
                  <a:gd name="T15" fmla="*/ 15 h 33"/>
                  <a:gd name="T16" fmla="*/ 10 w 33"/>
                  <a:gd name="T17" fmla="*/ 10 h 33"/>
                  <a:gd name="T18" fmla="*/ 0 w 33"/>
                  <a:gd name="T19" fmla="*/ 8 h 33"/>
                  <a:gd name="T20" fmla="*/ 2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2" y="0"/>
                    </a:moveTo>
                    <a:lnTo>
                      <a:pt x="14" y="3"/>
                    </a:lnTo>
                    <a:lnTo>
                      <a:pt x="24" y="10"/>
                    </a:lnTo>
                    <a:lnTo>
                      <a:pt x="30" y="19"/>
                    </a:lnTo>
                    <a:lnTo>
                      <a:pt x="33" y="31"/>
                    </a:lnTo>
                    <a:lnTo>
                      <a:pt x="25" y="33"/>
                    </a:lnTo>
                    <a:lnTo>
                      <a:pt x="23" y="23"/>
                    </a:lnTo>
                    <a:lnTo>
                      <a:pt x="18" y="15"/>
                    </a:lnTo>
                    <a:lnTo>
                      <a:pt x="10" y="10"/>
                    </a:lnTo>
                    <a:lnTo>
                      <a:pt x="0" y="8"/>
                    </a:lnTo>
                    <a:lnTo>
                      <a:pt x="2" y="0"/>
                    </a:lnTo>
                    <a:close/>
                  </a:path>
                </a:pathLst>
              </a:custGeom>
              <a:solidFill>
                <a:srgbClr val="000000"/>
              </a:solidFill>
              <a:ln w="9525">
                <a:noFill/>
                <a:round/>
                <a:headEnd/>
                <a:tailEnd/>
              </a:ln>
            </p:spPr>
            <p:txBody>
              <a:bodyPr/>
              <a:lstStyle/>
              <a:p>
                <a:endParaRPr lang="en-US" sz="1200"/>
              </a:p>
            </p:txBody>
          </p:sp>
          <p:sp>
            <p:nvSpPr>
              <p:cNvPr id="64284" name="Freeform 407"/>
              <p:cNvSpPr>
                <a:spLocks/>
              </p:cNvSpPr>
              <p:nvPr/>
            </p:nvSpPr>
            <p:spPr bwMode="auto">
              <a:xfrm>
                <a:off x="1926" y="3377"/>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285" name="Freeform 408"/>
              <p:cNvSpPr>
                <a:spLocks/>
              </p:cNvSpPr>
              <p:nvPr/>
            </p:nvSpPr>
            <p:spPr bwMode="auto">
              <a:xfrm>
                <a:off x="1925" y="3408"/>
                <a:ext cx="34" cy="33"/>
              </a:xfrm>
              <a:custGeom>
                <a:avLst/>
                <a:gdLst>
                  <a:gd name="T0" fmla="*/ 34 w 34"/>
                  <a:gd name="T1" fmla="*/ 1 h 33"/>
                  <a:gd name="T2" fmla="*/ 31 w 34"/>
                  <a:gd name="T3" fmla="*/ 14 h 33"/>
                  <a:gd name="T4" fmla="*/ 25 w 34"/>
                  <a:gd name="T5" fmla="*/ 24 h 33"/>
                  <a:gd name="T6" fmla="*/ 15 w 34"/>
                  <a:gd name="T7" fmla="*/ 31 h 33"/>
                  <a:gd name="T8" fmla="*/ 3 w 34"/>
                  <a:gd name="T9" fmla="*/ 33 h 33"/>
                  <a:gd name="T10" fmla="*/ 0 w 34"/>
                  <a:gd name="T11" fmla="*/ 26 h 33"/>
                  <a:gd name="T12" fmla="*/ 11 w 34"/>
                  <a:gd name="T13" fmla="*/ 24 h 33"/>
                  <a:gd name="T14" fmla="*/ 19 w 34"/>
                  <a:gd name="T15" fmla="*/ 19 h 33"/>
                  <a:gd name="T16" fmla="*/ 24 w 34"/>
                  <a:gd name="T17" fmla="*/ 10 h 33"/>
                  <a:gd name="T18" fmla="*/ 26 w 34"/>
                  <a:gd name="T19" fmla="*/ 0 h 33"/>
                  <a:gd name="T20" fmla="*/ 34 w 34"/>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34" y="1"/>
                    </a:moveTo>
                    <a:lnTo>
                      <a:pt x="31" y="14"/>
                    </a:lnTo>
                    <a:lnTo>
                      <a:pt x="25" y="24"/>
                    </a:lnTo>
                    <a:lnTo>
                      <a:pt x="15" y="31"/>
                    </a:lnTo>
                    <a:lnTo>
                      <a:pt x="3" y="33"/>
                    </a:lnTo>
                    <a:lnTo>
                      <a:pt x="0" y="26"/>
                    </a:lnTo>
                    <a:lnTo>
                      <a:pt x="11" y="24"/>
                    </a:lnTo>
                    <a:lnTo>
                      <a:pt x="19" y="19"/>
                    </a:lnTo>
                    <a:lnTo>
                      <a:pt x="24" y="10"/>
                    </a:lnTo>
                    <a:lnTo>
                      <a:pt x="26" y="0"/>
                    </a:lnTo>
                    <a:lnTo>
                      <a:pt x="34" y="1"/>
                    </a:lnTo>
                    <a:close/>
                  </a:path>
                </a:pathLst>
              </a:custGeom>
              <a:solidFill>
                <a:srgbClr val="000000"/>
              </a:solidFill>
              <a:ln w="9525">
                <a:noFill/>
                <a:round/>
                <a:headEnd/>
                <a:tailEnd/>
              </a:ln>
            </p:spPr>
            <p:txBody>
              <a:bodyPr/>
              <a:lstStyle/>
              <a:p>
                <a:endParaRPr lang="en-US" sz="1200"/>
              </a:p>
            </p:txBody>
          </p:sp>
          <p:sp>
            <p:nvSpPr>
              <p:cNvPr id="64286" name="Freeform 409"/>
              <p:cNvSpPr>
                <a:spLocks/>
              </p:cNvSpPr>
              <p:nvPr/>
            </p:nvSpPr>
            <p:spPr bwMode="auto">
              <a:xfrm>
                <a:off x="1951" y="3408"/>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287" name="Freeform 410"/>
              <p:cNvSpPr>
                <a:spLocks/>
              </p:cNvSpPr>
              <p:nvPr/>
            </p:nvSpPr>
            <p:spPr bwMode="auto">
              <a:xfrm>
                <a:off x="1894" y="3408"/>
                <a:ext cx="34" cy="33"/>
              </a:xfrm>
              <a:custGeom>
                <a:avLst/>
                <a:gdLst>
                  <a:gd name="T0" fmla="*/ 32 w 34"/>
                  <a:gd name="T1" fmla="*/ 33 h 33"/>
                  <a:gd name="T2" fmla="*/ 20 w 34"/>
                  <a:gd name="T3" fmla="*/ 31 h 33"/>
                  <a:gd name="T4" fmla="*/ 10 w 34"/>
                  <a:gd name="T5" fmla="*/ 24 h 33"/>
                  <a:gd name="T6" fmla="*/ 2 w 34"/>
                  <a:gd name="T7" fmla="*/ 14 h 33"/>
                  <a:gd name="T8" fmla="*/ 0 w 34"/>
                  <a:gd name="T9" fmla="*/ 2 h 33"/>
                  <a:gd name="T10" fmla="*/ 7 w 34"/>
                  <a:gd name="T11" fmla="*/ 0 h 33"/>
                  <a:gd name="T12" fmla="*/ 9 w 34"/>
                  <a:gd name="T13" fmla="*/ 10 h 33"/>
                  <a:gd name="T14" fmla="*/ 15 w 34"/>
                  <a:gd name="T15" fmla="*/ 18 h 33"/>
                  <a:gd name="T16" fmla="*/ 24 w 34"/>
                  <a:gd name="T17" fmla="*/ 24 h 33"/>
                  <a:gd name="T18" fmla="*/ 34 w 34"/>
                  <a:gd name="T19" fmla="*/ 26 h 33"/>
                  <a:gd name="T20" fmla="*/ 32 w 34"/>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32" y="33"/>
                    </a:moveTo>
                    <a:lnTo>
                      <a:pt x="20" y="31"/>
                    </a:lnTo>
                    <a:lnTo>
                      <a:pt x="10" y="24"/>
                    </a:lnTo>
                    <a:lnTo>
                      <a:pt x="2" y="14"/>
                    </a:lnTo>
                    <a:lnTo>
                      <a:pt x="0" y="2"/>
                    </a:lnTo>
                    <a:lnTo>
                      <a:pt x="7" y="0"/>
                    </a:lnTo>
                    <a:lnTo>
                      <a:pt x="9" y="10"/>
                    </a:lnTo>
                    <a:lnTo>
                      <a:pt x="15" y="18"/>
                    </a:lnTo>
                    <a:lnTo>
                      <a:pt x="24" y="24"/>
                    </a:lnTo>
                    <a:lnTo>
                      <a:pt x="34" y="26"/>
                    </a:lnTo>
                    <a:lnTo>
                      <a:pt x="32" y="33"/>
                    </a:lnTo>
                    <a:close/>
                  </a:path>
                </a:pathLst>
              </a:custGeom>
              <a:solidFill>
                <a:srgbClr val="000000"/>
              </a:solidFill>
              <a:ln w="9525">
                <a:noFill/>
                <a:round/>
                <a:headEnd/>
                <a:tailEnd/>
              </a:ln>
            </p:spPr>
            <p:txBody>
              <a:bodyPr/>
              <a:lstStyle/>
              <a:p>
                <a:endParaRPr lang="en-US" sz="1200"/>
              </a:p>
            </p:txBody>
          </p:sp>
          <p:sp>
            <p:nvSpPr>
              <p:cNvPr id="64288" name="Freeform 411"/>
              <p:cNvSpPr>
                <a:spLocks/>
              </p:cNvSpPr>
              <p:nvPr/>
            </p:nvSpPr>
            <p:spPr bwMode="auto">
              <a:xfrm>
                <a:off x="1925" y="3434"/>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289" name="Freeform 412"/>
              <p:cNvSpPr>
                <a:spLocks/>
              </p:cNvSpPr>
              <p:nvPr/>
            </p:nvSpPr>
            <p:spPr bwMode="auto">
              <a:xfrm>
                <a:off x="1894" y="3408"/>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290" name="Freeform 413"/>
              <p:cNvSpPr>
                <a:spLocks/>
              </p:cNvSpPr>
              <p:nvPr/>
            </p:nvSpPr>
            <p:spPr bwMode="auto">
              <a:xfrm>
                <a:off x="1898" y="3257"/>
                <a:ext cx="57" cy="56"/>
              </a:xfrm>
              <a:custGeom>
                <a:avLst/>
                <a:gdLst>
                  <a:gd name="T0" fmla="*/ 0 w 57"/>
                  <a:gd name="T1" fmla="*/ 28 h 56"/>
                  <a:gd name="T2" fmla="*/ 1 w 57"/>
                  <a:gd name="T3" fmla="*/ 22 h 56"/>
                  <a:gd name="T4" fmla="*/ 3 w 57"/>
                  <a:gd name="T5" fmla="*/ 17 h 56"/>
                  <a:gd name="T6" fmla="*/ 5 w 57"/>
                  <a:gd name="T7" fmla="*/ 12 h 56"/>
                  <a:gd name="T8" fmla="*/ 9 w 57"/>
                  <a:gd name="T9" fmla="*/ 8 h 56"/>
                  <a:gd name="T10" fmla="*/ 13 w 57"/>
                  <a:gd name="T11" fmla="*/ 5 h 56"/>
                  <a:gd name="T12" fmla="*/ 18 w 57"/>
                  <a:gd name="T13" fmla="*/ 2 h 56"/>
                  <a:gd name="T14" fmla="*/ 23 w 57"/>
                  <a:gd name="T15" fmla="*/ 0 h 56"/>
                  <a:gd name="T16" fmla="*/ 29 w 57"/>
                  <a:gd name="T17" fmla="*/ 0 h 56"/>
                  <a:gd name="T18" fmla="*/ 35 w 57"/>
                  <a:gd name="T19" fmla="*/ 0 h 56"/>
                  <a:gd name="T20" fmla="*/ 37 w 57"/>
                  <a:gd name="T21" fmla="*/ 1 h 56"/>
                  <a:gd name="T22" fmla="*/ 40 w 57"/>
                  <a:gd name="T23" fmla="*/ 2 h 56"/>
                  <a:gd name="T24" fmla="*/ 45 w 57"/>
                  <a:gd name="T25" fmla="*/ 5 h 56"/>
                  <a:gd name="T26" fmla="*/ 49 w 57"/>
                  <a:gd name="T27" fmla="*/ 8 h 56"/>
                  <a:gd name="T28" fmla="*/ 52 w 57"/>
                  <a:gd name="T29" fmla="*/ 12 h 56"/>
                  <a:gd name="T30" fmla="*/ 54 w 57"/>
                  <a:gd name="T31" fmla="*/ 15 h 56"/>
                  <a:gd name="T32" fmla="*/ 55 w 57"/>
                  <a:gd name="T33" fmla="*/ 17 h 56"/>
                  <a:gd name="T34" fmla="*/ 57 w 57"/>
                  <a:gd name="T35" fmla="*/ 22 h 56"/>
                  <a:gd name="T36" fmla="*/ 57 w 57"/>
                  <a:gd name="T37" fmla="*/ 25 h 56"/>
                  <a:gd name="T38" fmla="*/ 57 w 57"/>
                  <a:gd name="T39" fmla="*/ 28 h 56"/>
                  <a:gd name="T40" fmla="*/ 57 w 57"/>
                  <a:gd name="T41" fmla="*/ 34 h 56"/>
                  <a:gd name="T42" fmla="*/ 55 w 57"/>
                  <a:gd name="T43" fmla="*/ 39 h 56"/>
                  <a:gd name="T44" fmla="*/ 52 w 57"/>
                  <a:gd name="T45" fmla="*/ 44 h 56"/>
                  <a:gd name="T46" fmla="*/ 49 w 57"/>
                  <a:gd name="T47" fmla="*/ 48 h 56"/>
                  <a:gd name="T48" fmla="*/ 45 w 57"/>
                  <a:gd name="T49" fmla="*/ 51 h 56"/>
                  <a:gd name="T50" fmla="*/ 40 w 57"/>
                  <a:gd name="T51" fmla="*/ 54 h 56"/>
                  <a:gd name="T52" fmla="*/ 35 w 57"/>
                  <a:gd name="T53" fmla="*/ 56 h 56"/>
                  <a:gd name="T54" fmla="*/ 29 w 57"/>
                  <a:gd name="T55" fmla="*/ 56 h 56"/>
                  <a:gd name="T56" fmla="*/ 23 w 57"/>
                  <a:gd name="T57" fmla="*/ 56 h 56"/>
                  <a:gd name="T58" fmla="*/ 20 w 57"/>
                  <a:gd name="T59" fmla="*/ 55 h 56"/>
                  <a:gd name="T60" fmla="*/ 18 w 57"/>
                  <a:gd name="T61" fmla="*/ 54 h 56"/>
                  <a:gd name="T62" fmla="*/ 13 w 57"/>
                  <a:gd name="T63" fmla="*/ 51 h 56"/>
                  <a:gd name="T64" fmla="*/ 9 w 57"/>
                  <a:gd name="T65" fmla="*/ 48 h 56"/>
                  <a:gd name="T66" fmla="*/ 5 w 57"/>
                  <a:gd name="T67" fmla="*/ 44 h 56"/>
                  <a:gd name="T68" fmla="*/ 4 w 57"/>
                  <a:gd name="T69" fmla="*/ 41 h 56"/>
                  <a:gd name="T70" fmla="*/ 3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3" y="17"/>
                    </a:lnTo>
                    <a:lnTo>
                      <a:pt x="5" y="12"/>
                    </a:lnTo>
                    <a:lnTo>
                      <a:pt x="9" y="8"/>
                    </a:lnTo>
                    <a:lnTo>
                      <a:pt x="13" y="5"/>
                    </a:lnTo>
                    <a:lnTo>
                      <a:pt x="18" y="2"/>
                    </a:lnTo>
                    <a:lnTo>
                      <a:pt x="23" y="0"/>
                    </a:lnTo>
                    <a:lnTo>
                      <a:pt x="29" y="0"/>
                    </a:lnTo>
                    <a:lnTo>
                      <a:pt x="35" y="0"/>
                    </a:lnTo>
                    <a:lnTo>
                      <a:pt x="37" y="1"/>
                    </a:lnTo>
                    <a:lnTo>
                      <a:pt x="40" y="2"/>
                    </a:lnTo>
                    <a:lnTo>
                      <a:pt x="45" y="5"/>
                    </a:lnTo>
                    <a:lnTo>
                      <a:pt x="49" y="8"/>
                    </a:lnTo>
                    <a:lnTo>
                      <a:pt x="52" y="12"/>
                    </a:lnTo>
                    <a:lnTo>
                      <a:pt x="54" y="15"/>
                    </a:lnTo>
                    <a:lnTo>
                      <a:pt x="55" y="17"/>
                    </a:lnTo>
                    <a:lnTo>
                      <a:pt x="57" y="22"/>
                    </a:lnTo>
                    <a:lnTo>
                      <a:pt x="57" y="25"/>
                    </a:lnTo>
                    <a:lnTo>
                      <a:pt x="57" y="28"/>
                    </a:lnTo>
                    <a:lnTo>
                      <a:pt x="57" y="34"/>
                    </a:lnTo>
                    <a:lnTo>
                      <a:pt x="55" y="39"/>
                    </a:lnTo>
                    <a:lnTo>
                      <a:pt x="52" y="44"/>
                    </a:lnTo>
                    <a:lnTo>
                      <a:pt x="49" y="48"/>
                    </a:lnTo>
                    <a:lnTo>
                      <a:pt x="45" y="51"/>
                    </a:lnTo>
                    <a:lnTo>
                      <a:pt x="40" y="54"/>
                    </a:lnTo>
                    <a:lnTo>
                      <a:pt x="35" y="56"/>
                    </a:lnTo>
                    <a:lnTo>
                      <a:pt x="29" y="56"/>
                    </a:lnTo>
                    <a:lnTo>
                      <a:pt x="23" y="56"/>
                    </a:lnTo>
                    <a:lnTo>
                      <a:pt x="20" y="55"/>
                    </a:lnTo>
                    <a:lnTo>
                      <a:pt x="18" y="54"/>
                    </a:lnTo>
                    <a:lnTo>
                      <a:pt x="13" y="51"/>
                    </a:lnTo>
                    <a:lnTo>
                      <a:pt x="9" y="48"/>
                    </a:lnTo>
                    <a:lnTo>
                      <a:pt x="5" y="44"/>
                    </a:lnTo>
                    <a:lnTo>
                      <a:pt x="4" y="41"/>
                    </a:lnTo>
                    <a:lnTo>
                      <a:pt x="3"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291" name="Oval 414"/>
              <p:cNvSpPr>
                <a:spLocks noChangeArrowheads="1"/>
              </p:cNvSpPr>
              <p:nvPr/>
            </p:nvSpPr>
            <p:spPr bwMode="auto">
              <a:xfrm>
                <a:off x="2072" y="3195"/>
                <a:ext cx="36" cy="36"/>
              </a:xfrm>
              <a:prstGeom prst="ellipse">
                <a:avLst/>
              </a:prstGeom>
              <a:solidFill>
                <a:srgbClr val="000000"/>
              </a:solidFill>
              <a:ln w="9525">
                <a:noFill/>
                <a:round/>
                <a:headEnd/>
                <a:tailEnd/>
              </a:ln>
            </p:spPr>
            <p:txBody>
              <a:bodyPr/>
              <a:lstStyle/>
              <a:p>
                <a:endParaRPr lang="en-US" sz="1200"/>
              </a:p>
            </p:txBody>
          </p:sp>
          <p:sp>
            <p:nvSpPr>
              <p:cNvPr id="64292" name="Oval 415"/>
              <p:cNvSpPr>
                <a:spLocks noChangeArrowheads="1"/>
              </p:cNvSpPr>
              <p:nvPr/>
            </p:nvSpPr>
            <p:spPr bwMode="auto">
              <a:xfrm>
                <a:off x="2072" y="3195"/>
                <a:ext cx="36" cy="36"/>
              </a:xfrm>
              <a:prstGeom prst="ellipse">
                <a:avLst/>
              </a:prstGeom>
              <a:noFill/>
              <a:ln w="12700">
                <a:solidFill>
                  <a:srgbClr val="000000"/>
                </a:solidFill>
                <a:round/>
                <a:headEnd/>
                <a:tailEnd/>
              </a:ln>
            </p:spPr>
            <p:txBody>
              <a:bodyPr/>
              <a:lstStyle/>
              <a:p>
                <a:endParaRPr lang="en-US" sz="1200"/>
              </a:p>
            </p:txBody>
          </p:sp>
          <p:sp>
            <p:nvSpPr>
              <p:cNvPr id="64293" name="Freeform 416"/>
              <p:cNvSpPr>
                <a:spLocks/>
              </p:cNvSpPr>
              <p:nvPr/>
            </p:nvSpPr>
            <p:spPr bwMode="auto">
              <a:xfrm>
                <a:off x="1894" y="3253"/>
                <a:ext cx="34" cy="34"/>
              </a:xfrm>
              <a:custGeom>
                <a:avLst/>
                <a:gdLst>
                  <a:gd name="T0" fmla="*/ 0 w 34"/>
                  <a:gd name="T1" fmla="*/ 31 h 34"/>
                  <a:gd name="T2" fmla="*/ 2 w 34"/>
                  <a:gd name="T3" fmla="*/ 19 h 34"/>
                  <a:gd name="T4" fmla="*/ 10 w 34"/>
                  <a:gd name="T5" fmla="*/ 9 h 34"/>
                  <a:gd name="T6" fmla="*/ 20 w 34"/>
                  <a:gd name="T7" fmla="*/ 3 h 34"/>
                  <a:gd name="T8" fmla="*/ 33 w 34"/>
                  <a:gd name="T9" fmla="*/ 0 h 34"/>
                  <a:gd name="T10" fmla="*/ 34 w 34"/>
                  <a:gd name="T11" fmla="*/ 8 h 34"/>
                  <a:gd name="T12" fmla="*/ 24 w 34"/>
                  <a:gd name="T13" fmla="*/ 10 h 34"/>
                  <a:gd name="T14" fmla="*/ 15 w 34"/>
                  <a:gd name="T15" fmla="*/ 15 h 34"/>
                  <a:gd name="T16" fmla="*/ 9 w 34"/>
                  <a:gd name="T17" fmla="*/ 23 h 34"/>
                  <a:gd name="T18" fmla="*/ 7 w 34"/>
                  <a:gd name="T19" fmla="*/ 34 h 34"/>
                  <a:gd name="T20" fmla="*/ 0 w 34"/>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4"/>
                  <a:gd name="T35" fmla="*/ 34 w 34"/>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4">
                    <a:moveTo>
                      <a:pt x="0" y="31"/>
                    </a:moveTo>
                    <a:lnTo>
                      <a:pt x="2" y="19"/>
                    </a:lnTo>
                    <a:lnTo>
                      <a:pt x="10" y="9"/>
                    </a:lnTo>
                    <a:lnTo>
                      <a:pt x="20" y="3"/>
                    </a:lnTo>
                    <a:lnTo>
                      <a:pt x="33" y="0"/>
                    </a:lnTo>
                    <a:lnTo>
                      <a:pt x="34" y="8"/>
                    </a:lnTo>
                    <a:lnTo>
                      <a:pt x="24" y="10"/>
                    </a:lnTo>
                    <a:lnTo>
                      <a:pt x="15"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294" name="Freeform 417"/>
              <p:cNvSpPr>
                <a:spLocks/>
              </p:cNvSpPr>
              <p:nvPr/>
            </p:nvSpPr>
            <p:spPr bwMode="auto">
              <a:xfrm>
                <a:off x="1926" y="3253"/>
                <a:ext cx="33" cy="33"/>
              </a:xfrm>
              <a:custGeom>
                <a:avLst/>
                <a:gdLst>
                  <a:gd name="T0" fmla="*/ 2 w 33"/>
                  <a:gd name="T1" fmla="*/ 0 h 33"/>
                  <a:gd name="T2" fmla="*/ 14 w 33"/>
                  <a:gd name="T3" fmla="*/ 3 h 33"/>
                  <a:gd name="T4" fmla="*/ 24 w 33"/>
                  <a:gd name="T5" fmla="*/ 10 h 33"/>
                  <a:gd name="T6" fmla="*/ 30 w 33"/>
                  <a:gd name="T7" fmla="*/ 19 h 33"/>
                  <a:gd name="T8" fmla="*/ 33 w 33"/>
                  <a:gd name="T9" fmla="*/ 31 h 33"/>
                  <a:gd name="T10" fmla="*/ 25 w 33"/>
                  <a:gd name="T11" fmla="*/ 33 h 33"/>
                  <a:gd name="T12" fmla="*/ 23 w 33"/>
                  <a:gd name="T13" fmla="*/ 23 h 33"/>
                  <a:gd name="T14" fmla="*/ 18 w 33"/>
                  <a:gd name="T15" fmla="*/ 15 h 33"/>
                  <a:gd name="T16" fmla="*/ 10 w 33"/>
                  <a:gd name="T17" fmla="*/ 10 h 33"/>
                  <a:gd name="T18" fmla="*/ 0 w 33"/>
                  <a:gd name="T19" fmla="*/ 8 h 33"/>
                  <a:gd name="T20" fmla="*/ 2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2" y="0"/>
                    </a:moveTo>
                    <a:lnTo>
                      <a:pt x="14" y="3"/>
                    </a:lnTo>
                    <a:lnTo>
                      <a:pt x="24" y="10"/>
                    </a:lnTo>
                    <a:lnTo>
                      <a:pt x="30" y="19"/>
                    </a:lnTo>
                    <a:lnTo>
                      <a:pt x="33" y="31"/>
                    </a:lnTo>
                    <a:lnTo>
                      <a:pt x="25" y="33"/>
                    </a:lnTo>
                    <a:lnTo>
                      <a:pt x="23" y="23"/>
                    </a:lnTo>
                    <a:lnTo>
                      <a:pt x="18" y="15"/>
                    </a:lnTo>
                    <a:lnTo>
                      <a:pt x="10" y="10"/>
                    </a:lnTo>
                    <a:lnTo>
                      <a:pt x="0" y="8"/>
                    </a:lnTo>
                    <a:lnTo>
                      <a:pt x="2" y="0"/>
                    </a:lnTo>
                    <a:close/>
                  </a:path>
                </a:pathLst>
              </a:custGeom>
              <a:solidFill>
                <a:srgbClr val="000000"/>
              </a:solidFill>
              <a:ln w="9525">
                <a:noFill/>
                <a:round/>
                <a:headEnd/>
                <a:tailEnd/>
              </a:ln>
            </p:spPr>
            <p:txBody>
              <a:bodyPr/>
              <a:lstStyle/>
              <a:p>
                <a:endParaRPr lang="en-US" sz="1200"/>
              </a:p>
            </p:txBody>
          </p:sp>
          <p:sp>
            <p:nvSpPr>
              <p:cNvPr id="64295" name="Freeform 418"/>
              <p:cNvSpPr>
                <a:spLocks/>
              </p:cNvSpPr>
              <p:nvPr/>
            </p:nvSpPr>
            <p:spPr bwMode="auto">
              <a:xfrm>
                <a:off x="1926" y="3253"/>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296" name="Freeform 419"/>
              <p:cNvSpPr>
                <a:spLocks/>
              </p:cNvSpPr>
              <p:nvPr/>
            </p:nvSpPr>
            <p:spPr bwMode="auto">
              <a:xfrm>
                <a:off x="1925" y="3284"/>
                <a:ext cx="34" cy="33"/>
              </a:xfrm>
              <a:custGeom>
                <a:avLst/>
                <a:gdLst>
                  <a:gd name="T0" fmla="*/ 34 w 34"/>
                  <a:gd name="T1" fmla="*/ 1 h 33"/>
                  <a:gd name="T2" fmla="*/ 31 w 34"/>
                  <a:gd name="T3" fmla="*/ 14 h 33"/>
                  <a:gd name="T4" fmla="*/ 25 w 34"/>
                  <a:gd name="T5" fmla="*/ 24 h 33"/>
                  <a:gd name="T6" fmla="*/ 15 w 34"/>
                  <a:gd name="T7" fmla="*/ 31 h 33"/>
                  <a:gd name="T8" fmla="*/ 3 w 34"/>
                  <a:gd name="T9" fmla="*/ 33 h 33"/>
                  <a:gd name="T10" fmla="*/ 0 w 34"/>
                  <a:gd name="T11" fmla="*/ 26 h 33"/>
                  <a:gd name="T12" fmla="*/ 11 w 34"/>
                  <a:gd name="T13" fmla="*/ 24 h 33"/>
                  <a:gd name="T14" fmla="*/ 19 w 34"/>
                  <a:gd name="T15" fmla="*/ 19 h 33"/>
                  <a:gd name="T16" fmla="*/ 24 w 34"/>
                  <a:gd name="T17" fmla="*/ 10 h 33"/>
                  <a:gd name="T18" fmla="*/ 26 w 34"/>
                  <a:gd name="T19" fmla="*/ 0 h 33"/>
                  <a:gd name="T20" fmla="*/ 34 w 34"/>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34" y="1"/>
                    </a:moveTo>
                    <a:lnTo>
                      <a:pt x="31" y="14"/>
                    </a:lnTo>
                    <a:lnTo>
                      <a:pt x="25" y="24"/>
                    </a:lnTo>
                    <a:lnTo>
                      <a:pt x="15" y="31"/>
                    </a:lnTo>
                    <a:lnTo>
                      <a:pt x="3" y="33"/>
                    </a:lnTo>
                    <a:lnTo>
                      <a:pt x="0" y="26"/>
                    </a:lnTo>
                    <a:lnTo>
                      <a:pt x="11" y="24"/>
                    </a:lnTo>
                    <a:lnTo>
                      <a:pt x="19" y="19"/>
                    </a:lnTo>
                    <a:lnTo>
                      <a:pt x="24" y="10"/>
                    </a:lnTo>
                    <a:lnTo>
                      <a:pt x="26" y="0"/>
                    </a:lnTo>
                    <a:lnTo>
                      <a:pt x="34" y="1"/>
                    </a:lnTo>
                    <a:close/>
                  </a:path>
                </a:pathLst>
              </a:custGeom>
              <a:solidFill>
                <a:srgbClr val="000000"/>
              </a:solidFill>
              <a:ln w="9525">
                <a:noFill/>
                <a:round/>
                <a:headEnd/>
                <a:tailEnd/>
              </a:ln>
            </p:spPr>
            <p:txBody>
              <a:bodyPr/>
              <a:lstStyle/>
              <a:p>
                <a:endParaRPr lang="en-US" sz="1200"/>
              </a:p>
            </p:txBody>
          </p:sp>
          <p:sp>
            <p:nvSpPr>
              <p:cNvPr id="64297" name="Freeform 420"/>
              <p:cNvSpPr>
                <a:spLocks/>
              </p:cNvSpPr>
              <p:nvPr/>
            </p:nvSpPr>
            <p:spPr bwMode="auto">
              <a:xfrm>
                <a:off x="1951" y="3284"/>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298" name="Freeform 421"/>
              <p:cNvSpPr>
                <a:spLocks/>
              </p:cNvSpPr>
              <p:nvPr/>
            </p:nvSpPr>
            <p:spPr bwMode="auto">
              <a:xfrm>
                <a:off x="1894" y="3284"/>
                <a:ext cx="34" cy="33"/>
              </a:xfrm>
              <a:custGeom>
                <a:avLst/>
                <a:gdLst>
                  <a:gd name="T0" fmla="*/ 32 w 34"/>
                  <a:gd name="T1" fmla="*/ 33 h 33"/>
                  <a:gd name="T2" fmla="*/ 20 w 34"/>
                  <a:gd name="T3" fmla="*/ 31 h 33"/>
                  <a:gd name="T4" fmla="*/ 10 w 34"/>
                  <a:gd name="T5" fmla="*/ 24 h 33"/>
                  <a:gd name="T6" fmla="*/ 2 w 34"/>
                  <a:gd name="T7" fmla="*/ 14 h 33"/>
                  <a:gd name="T8" fmla="*/ 0 w 34"/>
                  <a:gd name="T9" fmla="*/ 2 h 33"/>
                  <a:gd name="T10" fmla="*/ 7 w 34"/>
                  <a:gd name="T11" fmla="*/ 0 h 33"/>
                  <a:gd name="T12" fmla="*/ 9 w 34"/>
                  <a:gd name="T13" fmla="*/ 10 h 33"/>
                  <a:gd name="T14" fmla="*/ 15 w 34"/>
                  <a:gd name="T15" fmla="*/ 18 h 33"/>
                  <a:gd name="T16" fmla="*/ 24 w 34"/>
                  <a:gd name="T17" fmla="*/ 24 h 33"/>
                  <a:gd name="T18" fmla="*/ 34 w 34"/>
                  <a:gd name="T19" fmla="*/ 26 h 33"/>
                  <a:gd name="T20" fmla="*/ 32 w 34"/>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32" y="33"/>
                    </a:moveTo>
                    <a:lnTo>
                      <a:pt x="20" y="31"/>
                    </a:lnTo>
                    <a:lnTo>
                      <a:pt x="10" y="24"/>
                    </a:lnTo>
                    <a:lnTo>
                      <a:pt x="2" y="14"/>
                    </a:lnTo>
                    <a:lnTo>
                      <a:pt x="0" y="2"/>
                    </a:lnTo>
                    <a:lnTo>
                      <a:pt x="7" y="0"/>
                    </a:lnTo>
                    <a:lnTo>
                      <a:pt x="9" y="10"/>
                    </a:lnTo>
                    <a:lnTo>
                      <a:pt x="15" y="18"/>
                    </a:lnTo>
                    <a:lnTo>
                      <a:pt x="24" y="24"/>
                    </a:lnTo>
                    <a:lnTo>
                      <a:pt x="34" y="26"/>
                    </a:lnTo>
                    <a:lnTo>
                      <a:pt x="32" y="33"/>
                    </a:lnTo>
                    <a:close/>
                  </a:path>
                </a:pathLst>
              </a:custGeom>
              <a:solidFill>
                <a:srgbClr val="000000"/>
              </a:solidFill>
              <a:ln w="9525">
                <a:noFill/>
                <a:round/>
                <a:headEnd/>
                <a:tailEnd/>
              </a:ln>
            </p:spPr>
            <p:txBody>
              <a:bodyPr/>
              <a:lstStyle/>
              <a:p>
                <a:endParaRPr lang="en-US" sz="1200"/>
              </a:p>
            </p:txBody>
          </p:sp>
          <p:sp>
            <p:nvSpPr>
              <p:cNvPr id="64299" name="Freeform 422"/>
              <p:cNvSpPr>
                <a:spLocks/>
              </p:cNvSpPr>
              <p:nvPr/>
            </p:nvSpPr>
            <p:spPr bwMode="auto">
              <a:xfrm>
                <a:off x="1925" y="3310"/>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300" name="Freeform 423"/>
              <p:cNvSpPr>
                <a:spLocks/>
              </p:cNvSpPr>
              <p:nvPr/>
            </p:nvSpPr>
            <p:spPr bwMode="auto">
              <a:xfrm>
                <a:off x="1894" y="3284"/>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301" name="Freeform 424"/>
              <p:cNvSpPr>
                <a:spLocks/>
              </p:cNvSpPr>
              <p:nvPr/>
            </p:nvSpPr>
            <p:spPr bwMode="auto">
              <a:xfrm>
                <a:off x="2062" y="3293"/>
                <a:ext cx="57" cy="56"/>
              </a:xfrm>
              <a:custGeom>
                <a:avLst/>
                <a:gdLst>
                  <a:gd name="T0" fmla="*/ 0 w 57"/>
                  <a:gd name="T1" fmla="*/ 28 h 56"/>
                  <a:gd name="T2" fmla="*/ 1 w 57"/>
                  <a:gd name="T3" fmla="*/ 22 h 56"/>
                  <a:gd name="T4" fmla="*/ 3 w 57"/>
                  <a:gd name="T5" fmla="*/ 17 h 56"/>
                  <a:gd name="T6" fmla="*/ 5 w 57"/>
                  <a:gd name="T7" fmla="*/ 12 h 56"/>
                  <a:gd name="T8" fmla="*/ 9 w 57"/>
                  <a:gd name="T9" fmla="*/ 8 h 56"/>
                  <a:gd name="T10" fmla="*/ 13 w 57"/>
                  <a:gd name="T11" fmla="*/ 5 h 56"/>
                  <a:gd name="T12" fmla="*/ 18 w 57"/>
                  <a:gd name="T13" fmla="*/ 2 h 56"/>
                  <a:gd name="T14" fmla="*/ 23 w 57"/>
                  <a:gd name="T15" fmla="*/ 0 h 56"/>
                  <a:gd name="T16" fmla="*/ 29 w 57"/>
                  <a:gd name="T17" fmla="*/ 0 h 56"/>
                  <a:gd name="T18" fmla="*/ 35 w 57"/>
                  <a:gd name="T19" fmla="*/ 0 h 56"/>
                  <a:gd name="T20" fmla="*/ 37 w 57"/>
                  <a:gd name="T21" fmla="*/ 1 h 56"/>
                  <a:gd name="T22" fmla="*/ 40 w 57"/>
                  <a:gd name="T23" fmla="*/ 2 h 56"/>
                  <a:gd name="T24" fmla="*/ 45 w 57"/>
                  <a:gd name="T25" fmla="*/ 5 h 56"/>
                  <a:gd name="T26" fmla="*/ 49 w 57"/>
                  <a:gd name="T27" fmla="*/ 8 h 56"/>
                  <a:gd name="T28" fmla="*/ 52 w 57"/>
                  <a:gd name="T29" fmla="*/ 12 h 56"/>
                  <a:gd name="T30" fmla="*/ 54 w 57"/>
                  <a:gd name="T31" fmla="*/ 15 h 56"/>
                  <a:gd name="T32" fmla="*/ 55 w 57"/>
                  <a:gd name="T33" fmla="*/ 17 h 56"/>
                  <a:gd name="T34" fmla="*/ 57 w 57"/>
                  <a:gd name="T35" fmla="*/ 22 h 56"/>
                  <a:gd name="T36" fmla="*/ 57 w 57"/>
                  <a:gd name="T37" fmla="*/ 25 h 56"/>
                  <a:gd name="T38" fmla="*/ 57 w 57"/>
                  <a:gd name="T39" fmla="*/ 28 h 56"/>
                  <a:gd name="T40" fmla="*/ 57 w 57"/>
                  <a:gd name="T41" fmla="*/ 34 h 56"/>
                  <a:gd name="T42" fmla="*/ 55 w 57"/>
                  <a:gd name="T43" fmla="*/ 39 h 56"/>
                  <a:gd name="T44" fmla="*/ 52 w 57"/>
                  <a:gd name="T45" fmla="*/ 44 h 56"/>
                  <a:gd name="T46" fmla="*/ 49 w 57"/>
                  <a:gd name="T47" fmla="*/ 48 h 56"/>
                  <a:gd name="T48" fmla="*/ 45 w 57"/>
                  <a:gd name="T49" fmla="*/ 51 h 56"/>
                  <a:gd name="T50" fmla="*/ 40 w 57"/>
                  <a:gd name="T51" fmla="*/ 54 h 56"/>
                  <a:gd name="T52" fmla="*/ 35 w 57"/>
                  <a:gd name="T53" fmla="*/ 56 h 56"/>
                  <a:gd name="T54" fmla="*/ 29 w 57"/>
                  <a:gd name="T55" fmla="*/ 56 h 56"/>
                  <a:gd name="T56" fmla="*/ 23 w 57"/>
                  <a:gd name="T57" fmla="*/ 56 h 56"/>
                  <a:gd name="T58" fmla="*/ 20 w 57"/>
                  <a:gd name="T59" fmla="*/ 55 h 56"/>
                  <a:gd name="T60" fmla="*/ 18 w 57"/>
                  <a:gd name="T61" fmla="*/ 54 h 56"/>
                  <a:gd name="T62" fmla="*/ 13 w 57"/>
                  <a:gd name="T63" fmla="*/ 51 h 56"/>
                  <a:gd name="T64" fmla="*/ 9 w 57"/>
                  <a:gd name="T65" fmla="*/ 48 h 56"/>
                  <a:gd name="T66" fmla="*/ 5 w 57"/>
                  <a:gd name="T67" fmla="*/ 44 h 56"/>
                  <a:gd name="T68" fmla="*/ 4 w 57"/>
                  <a:gd name="T69" fmla="*/ 41 h 56"/>
                  <a:gd name="T70" fmla="*/ 3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3" y="17"/>
                    </a:lnTo>
                    <a:lnTo>
                      <a:pt x="5" y="12"/>
                    </a:lnTo>
                    <a:lnTo>
                      <a:pt x="9" y="8"/>
                    </a:lnTo>
                    <a:lnTo>
                      <a:pt x="13" y="5"/>
                    </a:lnTo>
                    <a:lnTo>
                      <a:pt x="18" y="2"/>
                    </a:lnTo>
                    <a:lnTo>
                      <a:pt x="23" y="0"/>
                    </a:lnTo>
                    <a:lnTo>
                      <a:pt x="29" y="0"/>
                    </a:lnTo>
                    <a:lnTo>
                      <a:pt x="35" y="0"/>
                    </a:lnTo>
                    <a:lnTo>
                      <a:pt x="37" y="1"/>
                    </a:lnTo>
                    <a:lnTo>
                      <a:pt x="40" y="2"/>
                    </a:lnTo>
                    <a:lnTo>
                      <a:pt x="45" y="5"/>
                    </a:lnTo>
                    <a:lnTo>
                      <a:pt x="49" y="8"/>
                    </a:lnTo>
                    <a:lnTo>
                      <a:pt x="52" y="12"/>
                    </a:lnTo>
                    <a:lnTo>
                      <a:pt x="54" y="15"/>
                    </a:lnTo>
                    <a:lnTo>
                      <a:pt x="55" y="17"/>
                    </a:lnTo>
                    <a:lnTo>
                      <a:pt x="57" y="22"/>
                    </a:lnTo>
                    <a:lnTo>
                      <a:pt x="57" y="25"/>
                    </a:lnTo>
                    <a:lnTo>
                      <a:pt x="57" y="28"/>
                    </a:lnTo>
                    <a:lnTo>
                      <a:pt x="57" y="34"/>
                    </a:lnTo>
                    <a:lnTo>
                      <a:pt x="55" y="39"/>
                    </a:lnTo>
                    <a:lnTo>
                      <a:pt x="52" y="44"/>
                    </a:lnTo>
                    <a:lnTo>
                      <a:pt x="49" y="48"/>
                    </a:lnTo>
                    <a:lnTo>
                      <a:pt x="45" y="51"/>
                    </a:lnTo>
                    <a:lnTo>
                      <a:pt x="40" y="54"/>
                    </a:lnTo>
                    <a:lnTo>
                      <a:pt x="35" y="56"/>
                    </a:lnTo>
                    <a:lnTo>
                      <a:pt x="29" y="56"/>
                    </a:lnTo>
                    <a:lnTo>
                      <a:pt x="23" y="56"/>
                    </a:lnTo>
                    <a:lnTo>
                      <a:pt x="20" y="55"/>
                    </a:lnTo>
                    <a:lnTo>
                      <a:pt x="18" y="54"/>
                    </a:lnTo>
                    <a:lnTo>
                      <a:pt x="13" y="51"/>
                    </a:lnTo>
                    <a:lnTo>
                      <a:pt x="9" y="48"/>
                    </a:lnTo>
                    <a:lnTo>
                      <a:pt x="5" y="44"/>
                    </a:lnTo>
                    <a:lnTo>
                      <a:pt x="4" y="41"/>
                    </a:lnTo>
                    <a:lnTo>
                      <a:pt x="3"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302" name="Freeform 425"/>
              <p:cNvSpPr>
                <a:spLocks/>
              </p:cNvSpPr>
              <p:nvPr/>
            </p:nvSpPr>
            <p:spPr bwMode="auto">
              <a:xfrm>
                <a:off x="2058" y="3289"/>
                <a:ext cx="34" cy="34"/>
              </a:xfrm>
              <a:custGeom>
                <a:avLst/>
                <a:gdLst>
                  <a:gd name="T0" fmla="*/ 0 w 34"/>
                  <a:gd name="T1" fmla="*/ 31 h 34"/>
                  <a:gd name="T2" fmla="*/ 2 w 34"/>
                  <a:gd name="T3" fmla="*/ 19 h 34"/>
                  <a:gd name="T4" fmla="*/ 10 w 34"/>
                  <a:gd name="T5" fmla="*/ 9 h 34"/>
                  <a:gd name="T6" fmla="*/ 20 w 34"/>
                  <a:gd name="T7" fmla="*/ 3 h 34"/>
                  <a:gd name="T8" fmla="*/ 33 w 34"/>
                  <a:gd name="T9" fmla="*/ 0 h 34"/>
                  <a:gd name="T10" fmla="*/ 34 w 34"/>
                  <a:gd name="T11" fmla="*/ 8 h 34"/>
                  <a:gd name="T12" fmla="*/ 24 w 34"/>
                  <a:gd name="T13" fmla="*/ 10 h 34"/>
                  <a:gd name="T14" fmla="*/ 15 w 34"/>
                  <a:gd name="T15" fmla="*/ 15 h 34"/>
                  <a:gd name="T16" fmla="*/ 9 w 34"/>
                  <a:gd name="T17" fmla="*/ 23 h 34"/>
                  <a:gd name="T18" fmla="*/ 7 w 34"/>
                  <a:gd name="T19" fmla="*/ 34 h 34"/>
                  <a:gd name="T20" fmla="*/ 0 w 34"/>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4"/>
                  <a:gd name="T35" fmla="*/ 34 w 34"/>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4">
                    <a:moveTo>
                      <a:pt x="0" y="31"/>
                    </a:moveTo>
                    <a:lnTo>
                      <a:pt x="2" y="19"/>
                    </a:lnTo>
                    <a:lnTo>
                      <a:pt x="10" y="9"/>
                    </a:lnTo>
                    <a:lnTo>
                      <a:pt x="20" y="3"/>
                    </a:lnTo>
                    <a:lnTo>
                      <a:pt x="33" y="0"/>
                    </a:lnTo>
                    <a:lnTo>
                      <a:pt x="34" y="8"/>
                    </a:lnTo>
                    <a:lnTo>
                      <a:pt x="24" y="10"/>
                    </a:lnTo>
                    <a:lnTo>
                      <a:pt x="15"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303" name="Freeform 426"/>
              <p:cNvSpPr>
                <a:spLocks/>
              </p:cNvSpPr>
              <p:nvPr/>
            </p:nvSpPr>
            <p:spPr bwMode="auto">
              <a:xfrm>
                <a:off x="2090" y="3289"/>
                <a:ext cx="33" cy="33"/>
              </a:xfrm>
              <a:custGeom>
                <a:avLst/>
                <a:gdLst>
                  <a:gd name="T0" fmla="*/ 2 w 33"/>
                  <a:gd name="T1" fmla="*/ 0 h 33"/>
                  <a:gd name="T2" fmla="*/ 14 w 33"/>
                  <a:gd name="T3" fmla="*/ 3 h 33"/>
                  <a:gd name="T4" fmla="*/ 24 w 33"/>
                  <a:gd name="T5" fmla="*/ 10 h 33"/>
                  <a:gd name="T6" fmla="*/ 30 w 33"/>
                  <a:gd name="T7" fmla="*/ 19 h 33"/>
                  <a:gd name="T8" fmla="*/ 33 w 33"/>
                  <a:gd name="T9" fmla="*/ 31 h 33"/>
                  <a:gd name="T10" fmla="*/ 25 w 33"/>
                  <a:gd name="T11" fmla="*/ 33 h 33"/>
                  <a:gd name="T12" fmla="*/ 23 w 33"/>
                  <a:gd name="T13" fmla="*/ 23 h 33"/>
                  <a:gd name="T14" fmla="*/ 18 w 33"/>
                  <a:gd name="T15" fmla="*/ 15 h 33"/>
                  <a:gd name="T16" fmla="*/ 10 w 33"/>
                  <a:gd name="T17" fmla="*/ 10 h 33"/>
                  <a:gd name="T18" fmla="*/ 0 w 33"/>
                  <a:gd name="T19" fmla="*/ 8 h 33"/>
                  <a:gd name="T20" fmla="*/ 2 w 33"/>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2" y="0"/>
                    </a:moveTo>
                    <a:lnTo>
                      <a:pt x="14" y="3"/>
                    </a:lnTo>
                    <a:lnTo>
                      <a:pt x="24" y="10"/>
                    </a:lnTo>
                    <a:lnTo>
                      <a:pt x="30" y="19"/>
                    </a:lnTo>
                    <a:lnTo>
                      <a:pt x="33" y="31"/>
                    </a:lnTo>
                    <a:lnTo>
                      <a:pt x="25" y="33"/>
                    </a:lnTo>
                    <a:lnTo>
                      <a:pt x="23" y="23"/>
                    </a:lnTo>
                    <a:lnTo>
                      <a:pt x="18" y="15"/>
                    </a:lnTo>
                    <a:lnTo>
                      <a:pt x="10" y="10"/>
                    </a:lnTo>
                    <a:lnTo>
                      <a:pt x="0" y="8"/>
                    </a:lnTo>
                    <a:lnTo>
                      <a:pt x="2" y="0"/>
                    </a:lnTo>
                    <a:close/>
                  </a:path>
                </a:pathLst>
              </a:custGeom>
              <a:solidFill>
                <a:srgbClr val="000000"/>
              </a:solidFill>
              <a:ln w="9525">
                <a:noFill/>
                <a:round/>
                <a:headEnd/>
                <a:tailEnd/>
              </a:ln>
            </p:spPr>
            <p:txBody>
              <a:bodyPr/>
              <a:lstStyle/>
              <a:p>
                <a:endParaRPr lang="en-US" sz="1200"/>
              </a:p>
            </p:txBody>
          </p:sp>
          <p:sp>
            <p:nvSpPr>
              <p:cNvPr id="64304" name="Freeform 427"/>
              <p:cNvSpPr>
                <a:spLocks/>
              </p:cNvSpPr>
              <p:nvPr/>
            </p:nvSpPr>
            <p:spPr bwMode="auto">
              <a:xfrm>
                <a:off x="2090" y="3289"/>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305" name="Freeform 428"/>
              <p:cNvSpPr>
                <a:spLocks/>
              </p:cNvSpPr>
              <p:nvPr/>
            </p:nvSpPr>
            <p:spPr bwMode="auto">
              <a:xfrm>
                <a:off x="2089" y="3320"/>
                <a:ext cx="34" cy="33"/>
              </a:xfrm>
              <a:custGeom>
                <a:avLst/>
                <a:gdLst>
                  <a:gd name="T0" fmla="*/ 34 w 34"/>
                  <a:gd name="T1" fmla="*/ 1 h 33"/>
                  <a:gd name="T2" fmla="*/ 31 w 34"/>
                  <a:gd name="T3" fmla="*/ 14 h 33"/>
                  <a:gd name="T4" fmla="*/ 25 w 34"/>
                  <a:gd name="T5" fmla="*/ 24 h 33"/>
                  <a:gd name="T6" fmla="*/ 15 w 34"/>
                  <a:gd name="T7" fmla="*/ 31 h 33"/>
                  <a:gd name="T8" fmla="*/ 3 w 34"/>
                  <a:gd name="T9" fmla="*/ 33 h 33"/>
                  <a:gd name="T10" fmla="*/ 0 w 34"/>
                  <a:gd name="T11" fmla="*/ 26 h 33"/>
                  <a:gd name="T12" fmla="*/ 11 w 34"/>
                  <a:gd name="T13" fmla="*/ 24 h 33"/>
                  <a:gd name="T14" fmla="*/ 19 w 34"/>
                  <a:gd name="T15" fmla="*/ 19 h 33"/>
                  <a:gd name="T16" fmla="*/ 24 w 34"/>
                  <a:gd name="T17" fmla="*/ 10 h 33"/>
                  <a:gd name="T18" fmla="*/ 26 w 34"/>
                  <a:gd name="T19" fmla="*/ 0 h 33"/>
                  <a:gd name="T20" fmla="*/ 34 w 34"/>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34" y="1"/>
                    </a:moveTo>
                    <a:lnTo>
                      <a:pt x="31" y="14"/>
                    </a:lnTo>
                    <a:lnTo>
                      <a:pt x="25" y="24"/>
                    </a:lnTo>
                    <a:lnTo>
                      <a:pt x="15" y="31"/>
                    </a:lnTo>
                    <a:lnTo>
                      <a:pt x="3" y="33"/>
                    </a:lnTo>
                    <a:lnTo>
                      <a:pt x="0" y="26"/>
                    </a:lnTo>
                    <a:lnTo>
                      <a:pt x="11" y="24"/>
                    </a:lnTo>
                    <a:lnTo>
                      <a:pt x="19" y="19"/>
                    </a:lnTo>
                    <a:lnTo>
                      <a:pt x="24" y="10"/>
                    </a:lnTo>
                    <a:lnTo>
                      <a:pt x="26" y="0"/>
                    </a:lnTo>
                    <a:lnTo>
                      <a:pt x="34" y="1"/>
                    </a:lnTo>
                    <a:close/>
                  </a:path>
                </a:pathLst>
              </a:custGeom>
              <a:solidFill>
                <a:srgbClr val="000000"/>
              </a:solidFill>
              <a:ln w="9525">
                <a:noFill/>
                <a:round/>
                <a:headEnd/>
                <a:tailEnd/>
              </a:ln>
            </p:spPr>
            <p:txBody>
              <a:bodyPr/>
              <a:lstStyle/>
              <a:p>
                <a:endParaRPr lang="en-US" sz="1200"/>
              </a:p>
            </p:txBody>
          </p:sp>
          <p:sp>
            <p:nvSpPr>
              <p:cNvPr id="64306" name="Freeform 429"/>
              <p:cNvSpPr>
                <a:spLocks/>
              </p:cNvSpPr>
              <p:nvPr/>
            </p:nvSpPr>
            <p:spPr bwMode="auto">
              <a:xfrm>
                <a:off x="2115" y="3320"/>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307" name="Freeform 430"/>
              <p:cNvSpPr>
                <a:spLocks/>
              </p:cNvSpPr>
              <p:nvPr/>
            </p:nvSpPr>
            <p:spPr bwMode="auto">
              <a:xfrm>
                <a:off x="2058" y="3320"/>
                <a:ext cx="34" cy="33"/>
              </a:xfrm>
              <a:custGeom>
                <a:avLst/>
                <a:gdLst>
                  <a:gd name="T0" fmla="*/ 32 w 34"/>
                  <a:gd name="T1" fmla="*/ 33 h 33"/>
                  <a:gd name="T2" fmla="*/ 20 w 34"/>
                  <a:gd name="T3" fmla="*/ 31 h 33"/>
                  <a:gd name="T4" fmla="*/ 10 w 34"/>
                  <a:gd name="T5" fmla="*/ 24 h 33"/>
                  <a:gd name="T6" fmla="*/ 2 w 34"/>
                  <a:gd name="T7" fmla="*/ 14 h 33"/>
                  <a:gd name="T8" fmla="*/ 0 w 34"/>
                  <a:gd name="T9" fmla="*/ 2 h 33"/>
                  <a:gd name="T10" fmla="*/ 7 w 34"/>
                  <a:gd name="T11" fmla="*/ 0 h 33"/>
                  <a:gd name="T12" fmla="*/ 9 w 34"/>
                  <a:gd name="T13" fmla="*/ 10 h 33"/>
                  <a:gd name="T14" fmla="*/ 15 w 34"/>
                  <a:gd name="T15" fmla="*/ 18 h 33"/>
                  <a:gd name="T16" fmla="*/ 24 w 34"/>
                  <a:gd name="T17" fmla="*/ 24 h 33"/>
                  <a:gd name="T18" fmla="*/ 34 w 34"/>
                  <a:gd name="T19" fmla="*/ 26 h 33"/>
                  <a:gd name="T20" fmla="*/ 32 w 34"/>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32" y="33"/>
                    </a:moveTo>
                    <a:lnTo>
                      <a:pt x="20" y="31"/>
                    </a:lnTo>
                    <a:lnTo>
                      <a:pt x="10" y="24"/>
                    </a:lnTo>
                    <a:lnTo>
                      <a:pt x="2" y="14"/>
                    </a:lnTo>
                    <a:lnTo>
                      <a:pt x="0" y="2"/>
                    </a:lnTo>
                    <a:lnTo>
                      <a:pt x="7" y="0"/>
                    </a:lnTo>
                    <a:lnTo>
                      <a:pt x="9" y="10"/>
                    </a:lnTo>
                    <a:lnTo>
                      <a:pt x="15" y="18"/>
                    </a:lnTo>
                    <a:lnTo>
                      <a:pt x="24" y="24"/>
                    </a:lnTo>
                    <a:lnTo>
                      <a:pt x="34" y="26"/>
                    </a:lnTo>
                    <a:lnTo>
                      <a:pt x="32" y="33"/>
                    </a:lnTo>
                    <a:close/>
                  </a:path>
                </a:pathLst>
              </a:custGeom>
              <a:solidFill>
                <a:srgbClr val="000000"/>
              </a:solidFill>
              <a:ln w="9525">
                <a:noFill/>
                <a:round/>
                <a:headEnd/>
                <a:tailEnd/>
              </a:ln>
            </p:spPr>
            <p:txBody>
              <a:bodyPr/>
              <a:lstStyle/>
              <a:p>
                <a:endParaRPr lang="en-US" sz="1200"/>
              </a:p>
            </p:txBody>
          </p:sp>
          <p:sp>
            <p:nvSpPr>
              <p:cNvPr id="64308" name="Freeform 431"/>
              <p:cNvSpPr>
                <a:spLocks/>
              </p:cNvSpPr>
              <p:nvPr/>
            </p:nvSpPr>
            <p:spPr bwMode="auto">
              <a:xfrm>
                <a:off x="2089" y="3346"/>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309" name="Freeform 432"/>
              <p:cNvSpPr>
                <a:spLocks/>
              </p:cNvSpPr>
              <p:nvPr/>
            </p:nvSpPr>
            <p:spPr bwMode="auto">
              <a:xfrm>
                <a:off x="2058" y="3320"/>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310" name="Freeform 433"/>
              <p:cNvSpPr>
                <a:spLocks/>
              </p:cNvSpPr>
              <p:nvPr/>
            </p:nvSpPr>
            <p:spPr bwMode="auto">
              <a:xfrm>
                <a:off x="2013" y="2648"/>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311" name="Freeform 434"/>
              <p:cNvSpPr>
                <a:spLocks/>
              </p:cNvSpPr>
              <p:nvPr/>
            </p:nvSpPr>
            <p:spPr bwMode="auto">
              <a:xfrm>
                <a:off x="2009" y="2644"/>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312" name="Freeform 435"/>
              <p:cNvSpPr>
                <a:spLocks/>
              </p:cNvSpPr>
              <p:nvPr/>
            </p:nvSpPr>
            <p:spPr bwMode="auto">
              <a:xfrm>
                <a:off x="2040" y="2644"/>
                <a:ext cx="34" cy="33"/>
              </a:xfrm>
              <a:custGeom>
                <a:avLst/>
                <a:gdLst>
                  <a:gd name="T0" fmla="*/ 2 w 34"/>
                  <a:gd name="T1" fmla="*/ 0 h 33"/>
                  <a:gd name="T2" fmla="*/ 15 w 34"/>
                  <a:gd name="T3" fmla="*/ 3 h 33"/>
                  <a:gd name="T4" fmla="*/ 25 w 34"/>
                  <a:gd name="T5" fmla="*/ 10 h 33"/>
                  <a:gd name="T6" fmla="*/ 31 w 34"/>
                  <a:gd name="T7" fmla="*/ 19 h 33"/>
                  <a:gd name="T8" fmla="*/ 34 w 34"/>
                  <a:gd name="T9" fmla="*/ 31 h 33"/>
                  <a:gd name="T10" fmla="*/ 26 w 34"/>
                  <a:gd name="T11" fmla="*/ 33 h 33"/>
                  <a:gd name="T12" fmla="*/ 24 w 34"/>
                  <a:gd name="T13" fmla="*/ 23 h 33"/>
                  <a:gd name="T14" fmla="*/ 19 w 34"/>
                  <a:gd name="T15" fmla="*/ 15 h 33"/>
                  <a:gd name="T16" fmla="*/ 11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5" y="3"/>
                    </a:lnTo>
                    <a:lnTo>
                      <a:pt x="25" y="10"/>
                    </a:lnTo>
                    <a:lnTo>
                      <a:pt x="31" y="19"/>
                    </a:lnTo>
                    <a:lnTo>
                      <a:pt x="34" y="31"/>
                    </a:lnTo>
                    <a:lnTo>
                      <a:pt x="26" y="33"/>
                    </a:lnTo>
                    <a:lnTo>
                      <a:pt x="24" y="23"/>
                    </a:lnTo>
                    <a:lnTo>
                      <a:pt x="19" y="15"/>
                    </a:lnTo>
                    <a:lnTo>
                      <a:pt x="11" y="10"/>
                    </a:lnTo>
                    <a:lnTo>
                      <a:pt x="0" y="8"/>
                    </a:lnTo>
                    <a:lnTo>
                      <a:pt x="2" y="0"/>
                    </a:lnTo>
                    <a:close/>
                  </a:path>
                </a:pathLst>
              </a:custGeom>
              <a:solidFill>
                <a:srgbClr val="000000"/>
              </a:solidFill>
              <a:ln w="9525">
                <a:noFill/>
                <a:round/>
                <a:headEnd/>
                <a:tailEnd/>
              </a:ln>
            </p:spPr>
            <p:txBody>
              <a:bodyPr/>
              <a:lstStyle/>
              <a:p>
                <a:endParaRPr lang="en-US" sz="1200"/>
              </a:p>
            </p:txBody>
          </p:sp>
          <p:sp>
            <p:nvSpPr>
              <p:cNvPr id="64313" name="Freeform 436"/>
              <p:cNvSpPr>
                <a:spLocks/>
              </p:cNvSpPr>
              <p:nvPr/>
            </p:nvSpPr>
            <p:spPr bwMode="auto">
              <a:xfrm>
                <a:off x="2040" y="2644"/>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314" name="Freeform 437"/>
              <p:cNvSpPr>
                <a:spLocks/>
              </p:cNvSpPr>
              <p:nvPr/>
            </p:nvSpPr>
            <p:spPr bwMode="auto">
              <a:xfrm>
                <a:off x="2039" y="2675"/>
                <a:ext cx="35" cy="33"/>
              </a:xfrm>
              <a:custGeom>
                <a:avLst/>
                <a:gdLst>
                  <a:gd name="T0" fmla="*/ 35 w 35"/>
                  <a:gd name="T1" fmla="*/ 1 h 33"/>
                  <a:gd name="T2" fmla="*/ 32 w 35"/>
                  <a:gd name="T3" fmla="*/ 14 h 33"/>
                  <a:gd name="T4" fmla="*/ 26 w 35"/>
                  <a:gd name="T5" fmla="*/ 24 h 33"/>
                  <a:gd name="T6" fmla="*/ 16 w 35"/>
                  <a:gd name="T7" fmla="*/ 31 h 33"/>
                  <a:gd name="T8" fmla="*/ 3 w 35"/>
                  <a:gd name="T9" fmla="*/ 33 h 33"/>
                  <a:gd name="T10" fmla="*/ 0 w 35"/>
                  <a:gd name="T11" fmla="*/ 26 h 33"/>
                  <a:gd name="T12" fmla="*/ 12 w 35"/>
                  <a:gd name="T13" fmla="*/ 24 h 33"/>
                  <a:gd name="T14" fmla="*/ 20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6" y="24"/>
                    </a:lnTo>
                    <a:lnTo>
                      <a:pt x="16" y="31"/>
                    </a:lnTo>
                    <a:lnTo>
                      <a:pt x="3" y="33"/>
                    </a:lnTo>
                    <a:lnTo>
                      <a:pt x="0" y="26"/>
                    </a:lnTo>
                    <a:lnTo>
                      <a:pt x="12" y="24"/>
                    </a:lnTo>
                    <a:lnTo>
                      <a:pt x="20"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315" name="Freeform 438"/>
              <p:cNvSpPr>
                <a:spLocks/>
              </p:cNvSpPr>
              <p:nvPr/>
            </p:nvSpPr>
            <p:spPr bwMode="auto">
              <a:xfrm>
                <a:off x="2066" y="2675"/>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316" name="Freeform 439"/>
              <p:cNvSpPr>
                <a:spLocks/>
              </p:cNvSpPr>
              <p:nvPr/>
            </p:nvSpPr>
            <p:spPr bwMode="auto">
              <a:xfrm>
                <a:off x="2009" y="2675"/>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317" name="Freeform 440"/>
              <p:cNvSpPr>
                <a:spLocks/>
              </p:cNvSpPr>
              <p:nvPr/>
            </p:nvSpPr>
            <p:spPr bwMode="auto">
              <a:xfrm>
                <a:off x="2039" y="2701"/>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318" name="Freeform 441"/>
              <p:cNvSpPr>
                <a:spLocks/>
              </p:cNvSpPr>
              <p:nvPr/>
            </p:nvSpPr>
            <p:spPr bwMode="auto">
              <a:xfrm>
                <a:off x="2009" y="2675"/>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319" name="Freeform 442"/>
              <p:cNvSpPr>
                <a:spLocks/>
              </p:cNvSpPr>
              <p:nvPr/>
            </p:nvSpPr>
            <p:spPr bwMode="auto">
              <a:xfrm>
                <a:off x="1521" y="3297"/>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320" name="Oval 443"/>
              <p:cNvSpPr>
                <a:spLocks noChangeArrowheads="1"/>
              </p:cNvSpPr>
              <p:nvPr/>
            </p:nvSpPr>
            <p:spPr bwMode="auto">
              <a:xfrm>
                <a:off x="1694" y="3235"/>
                <a:ext cx="36" cy="36"/>
              </a:xfrm>
              <a:prstGeom prst="ellipse">
                <a:avLst/>
              </a:prstGeom>
              <a:solidFill>
                <a:srgbClr val="000000"/>
              </a:solidFill>
              <a:ln w="9525">
                <a:noFill/>
                <a:round/>
                <a:headEnd/>
                <a:tailEnd/>
              </a:ln>
            </p:spPr>
            <p:txBody>
              <a:bodyPr/>
              <a:lstStyle/>
              <a:p>
                <a:endParaRPr lang="en-US" sz="1200"/>
              </a:p>
            </p:txBody>
          </p:sp>
          <p:sp>
            <p:nvSpPr>
              <p:cNvPr id="64321" name="Oval 444"/>
              <p:cNvSpPr>
                <a:spLocks noChangeArrowheads="1"/>
              </p:cNvSpPr>
              <p:nvPr/>
            </p:nvSpPr>
            <p:spPr bwMode="auto">
              <a:xfrm>
                <a:off x="1694" y="3235"/>
                <a:ext cx="36" cy="36"/>
              </a:xfrm>
              <a:prstGeom prst="ellipse">
                <a:avLst/>
              </a:prstGeom>
              <a:noFill/>
              <a:ln w="12700">
                <a:solidFill>
                  <a:srgbClr val="000000"/>
                </a:solidFill>
                <a:round/>
                <a:headEnd/>
                <a:tailEnd/>
              </a:ln>
            </p:spPr>
            <p:txBody>
              <a:bodyPr/>
              <a:lstStyle/>
              <a:p>
                <a:endParaRPr lang="en-US" sz="1200"/>
              </a:p>
            </p:txBody>
          </p:sp>
          <p:sp>
            <p:nvSpPr>
              <p:cNvPr id="64322" name="Oval 445"/>
              <p:cNvSpPr>
                <a:spLocks noChangeArrowheads="1"/>
              </p:cNvSpPr>
              <p:nvPr/>
            </p:nvSpPr>
            <p:spPr bwMode="auto">
              <a:xfrm>
                <a:off x="1960" y="3233"/>
                <a:ext cx="36" cy="36"/>
              </a:xfrm>
              <a:prstGeom prst="ellipse">
                <a:avLst/>
              </a:prstGeom>
              <a:solidFill>
                <a:srgbClr val="000000"/>
              </a:solidFill>
              <a:ln w="9525">
                <a:noFill/>
                <a:round/>
                <a:headEnd/>
                <a:tailEnd/>
              </a:ln>
            </p:spPr>
            <p:txBody>
              <a:bodyPr/>
              <a:lstStyle/>
              <a:p>
                <a:endParaRPr lang="en-US" sz="1200"/>
              </a:p>
            </p:txBody>
          </p:sp>
          <p:sp>
            <p:nvSpPr>
              <p:cNvPr id="64323" name="Oval 446"/>
              <p:cNvSpPr>
                <a:spLocks noChangeArrowheads="1"/>
              </p:cNvSpPr>
              <p:nvPr/>
            </p:nvSpPr>
            <p:spPr bwMode="auto">
              <a:xfrm>
                <a:off x="1960" y="3233"/>
                <a:ext cx="36" cy="36"/>
              </a:xfrm>
              <a:prstGeom prst="ellipse">
                <a:avLst/>
              </a:prstGeom>
              <a:noFill/>
              <a:ln w="12700">
                <a:solidFill>
                  <a:srgbClr val="000000"/>
                </a:solidFill>
                <a:round/>
                <a:headEnd/>
                <a:tailEnd/>
              </a:ln>
            </p:spPr>
            <p:txBody>
              <a:bodyPr/>
              <a:lstStyle/>
              <a:p>
                <a:endParaRPr lang="en-US" sz="1200"/>
              </a:p>
            </p:txBody>
          </p:sp>
          <p:sp>
            <p:nvSpPr>
              <p:cNvPr id="64324" name="Freeform 447"/>
              <p:cNvSpPr>
                <a:spLocks/>
              </p:cNvSpPr>
              <p:nvPr/>
            </p:nvSpPr>
            <p:spPr bwMode="auto">
              <a:xfrm>
                <a:off x="1517" y="3293"/>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325" name="Freeform 448"/>
              <p:cNvSpPr>
                <a:spLocks/>
              </p:cNvSpPr>
              <p:nvPr/>
            </p:nvSpPr>
            <p:spPr bwMode="auto">
              <a:xfrm>
                <a:off x="1549" y="3293"/>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326" name="Freeform 449"/>
              <p:cNvSpPr>
                <a:spLocks/>
              </p:cNvSpPr>
              <p:nvPr/>
            </p:nvSpPr>
            <p:spPr bwMode="auto">
              <a:xfrm>
                <a:off x="1549" y="3293"/>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327" name="Freeform 450"/>
              <p:cNvSpPr>
                <a:spLocks/>
              </p:cNvSpPr>
              <p:nvPr/>
            </p:nvSpPr>
            <p:spPr bwMode="auto">
              <a:xfrm>
                <a:off x="1549" y="3325"/>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328" name="Freeform 451"/>
              <p:cNvSpPr>
                <a:spLocks/>
              </p:cNvSpPr>
              <p:nvPr/>
            </p:nvSpPr>
            <p:spPr bwMode="auto">
              <a:xfrm>
                <a:off x="1574" y="3325"/>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329" name="Freeform 452"/>
              <p:cNvSpPr>
                <a:spLocks/>
              </p:cNvSpPr>
              <p:nvPr/>
            </p:nvSpPr>
            <p:spPr bwMode="auto">
              <a:xfrm>
                <a:off x="1517" y="3325"/>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330" name="Freeform 453"/>
              <p:cNvSpPr>
                <a:spLocks/>
              </p:cNvSpPr>
              <p:nvPr/>
            </p:nvSpPr>
            <p:spPr bwMode="auto">
              <a:xfrm>
                <a:off x="1549" y="3349"/>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331" name="Freeform 454"/>
              <p:cNvSpPr>
                <a:spLocks/>
              </p:cNvSpPr>
              <p:nvPr/>
            </p:nvSpPr>
            <p:spPr bwMode="auto">
              <a:xfrm>
                <a:off x="1517" y="3324"/>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332" name="Freeform 455"/>
              <p:cNvSpPr>
                <a:spLocks/>
              </p:cNvSpPr>
              <p:nvPr/>
            </p:nvSpPr>
            <p:spPr bwMode="auto">
              <a:xfrm>
                <a:off x="1697" y="3033"/>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0 h 56"/>
                  <a:gd name="T16" fmla="*/ 29 w 57"/>
                  <a:gd name="T17" fmla="*/ 0 h 56"/>
                  <a:gd name="T18" fmla="*/ 34 w 57"/>
                  <a:gd name="T19" fmla="*/ 0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1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0"/>
                    </a:lnTo>
                    <a:lnTo>
                      <a:pt x="29" y="0"/>
                    </a:lnTo>
                    <a:lnTo>
                      <a:pt x="34" y="0"/>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1"/>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333" name="Oval 456"/>
              <p:cNvSpPr>
                <a:spLocks noChangeArrowheads="1"/>
              </p:cNvSpPr>
              <p:nvPr/>
            </p:nvSpPr>
            <p:spPr bwMode="auto">
              <a:xfrm>
                <a:off x="1870" y="2970"/>
                <a:ext cx="36" cy="37"/>
              </a:xfrm>
              <a:prstGeom prst="ellipse">
                <a:avLst/>
              </a:prstGeom>
              <a:solidFill>
                <a:srgbClr val="000000"/>
              </a:solidFill>
              <a:ln w="9525">
                <a:noFill/>
                <a:round/>
                <a:headEnd/>
                <a:tailEnd/>
              </a:ln>
            </p:spPr>
            <p:txBody>
              <a:bodyPr/>
              <a:lstStyle/>
              <a:p>
                <a:endParaRPr lang="en-US" sz="1200"/>
              </a:p>
            </p:txBody>
          </p:sp>
          <p:sp>
            <p:nvSpPr>
              <p:cNvPr id="64334" name="Oval 457"/>
              <p:cNvSpPr>
                <a:spLocks noChangeArrowheads="1"/>
              </p:cNvSpPr>
              <p:nvPr/>
            </p:nvSpPr>
            <p:spPr bwMode="auto">
              <a:xfrm>
                <a:off x="1870" y="2970"/>
                <a:ext cx="36" cy="37"/>
              </a:xfrm>
              <a:prstGeom prst="ellipse">
                <a:avLst/>
              </a:prstGeom>
              <a:noFill/>
              <a:ln w="12700">
                <a:solidFill>
                  <a:srgbClr val="000000"/>
                </a:solidFill>
                <a:round/>
                <a:headEnd/>
                <a:tailEnd/>
              </a:ln>
            </p:spPr>
            <p:txBody>
              <a:bodyPr/>
              <a:lstStyle/>
              <a:p>
                <a:endParaRPr lang="en-US" sz="1200"/>
              </a:p>
            </p:txBody>
          </p:sp>
          <p:sp>
            <p:nvSpPr>
              <p:cNvPr id="64335" name="Freeform 458"/>
              <p:cNvSpPr>
                <a:spLocks/>
              </p:cNvSpPr>
              <p:nvPr/>
            </p:nvSpPr>
            <p:spPr bwMode="auto">
              <a:xfrm>
                <a:off x="1693" y="3029"/>
                <a:ext cx="33" cy="32"/>
              </a:xfrm>
              <a:custGeom>
                <a:avLst/>
                <a:gdLst>
                  <a:gd name="T0" fmla="*/ 0 w 33"/>
                  <a:gd name="T1" fmla="*/ 31 h 32"/>
                  <a:gd name="T2" fmla="*/ 1 w 33"/>
                  <a:gd name="T3" fmla="*/ 26 h 32"/>
                  <a:gd name="T4" fmla="*/ 3 w 33"/>
                  <a:gd name="T5" fmla="*/ 20 h 32"/>
                  <a:gd name="T6" fmla="*/ 6 w 33"/>
                  <a:gd name="T7" fmla="*/ 14 h 32"/>
                  <a:gd name="T8" fmla="*/ 10 w 33"/>
                  <a:gd name="T9" fmla="*/ 9 h 32"/>
                  <a:gd name="T10" fmla="*/ 14 w 33"/>
                  <a:gd name="T11" fmla="*/ 5 h 32"/>
                  <a:gd name="T12" fmla="*/ 20 w 33"/>
                  <a:gd name="T13" fmla="*/ 2 h 32"/>
                  <a:gd name="T14" fmla="*/ 26 w 33"/>
                  <a:gd name="T15" fmla="*/ 1 h 32"/>
                  <a:gd name="T16" fmla="*/ 32 w 33"/>
                  <a:gd name="T17" fmla="*/ 0 h 32"/>
                  <a:gd name="T18" fmla="*/ 33 w 33"/>
                  <a:gd name="T19" fmla="*/ 8 h 32"/>
                  <a:gd name="T20" fmla="*/ 28 w 33"/>
                  <a:gd name="T21" fmla="*/ 8 h 32"/>
                  <a:gd name="T22" fmla="*/ 23 w 33"/>
                  <a:gd name="T23" fmla="*/ 10 h 32"/>
                  <a:gd name="T24" fmla="*/ 19 w 33"/>
                  <a:gd name="T25" fmla="*/ 12 h 32"/>
                  <a:gd name="T26" fmla="*/ 15 w 33"/>
                  <a:gd name="T27" fmla="*/ 15 h 32"/>
                  <a:gd name="T28" fmla="*/ 12 w 33"/>
                  <a:gd name="T29" fmla="*/ 19 h 32"/>
                  <a:gd name="T30" fmla="*/ 10 w 33"/>
                  <a:gd name="T31" fmla="*/ 23 h 32"/>
                  <a:gd name="T32" fmla="*/ 8 w 33"/>
                  <a:gd name="T33" fmla="*/ 27 h 32"/>
                  <a:gd name="T34" fmla="*/ 8 w 33"/>
                  <a:gd name="T35" fmla="*/ 32 h 32"/>
                  <a:gd name="T36" fmla="*/ 0 w 33"/>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0" y="31"/>
                    </a:moveTo>
                    <a:lnTo>
                      <a:pt x="1" y="26"/>
                    </a:lnTo>
                    <a:lnTo>
                      <a:pt x="3" y="20"/>
                    </a:lnTo>
                    <a:lnTo>
                      <a:pt x="6" y="14"/>
                    </a:lnTo>
                    <a:lnTo>
                      <a:pt x="10" y="9"/>
                    </a:lnTo>
                    <a:lnTo>
                      <a:pt x="14" y="5"/>
                    </a:lnTo>
                    <a:lnTo>
                      <a:pt x="20" y="2"/>
                    </a:lnTo>
                    <a:lnTo>
                      <a:pt x="26" y="1"/>
                    </a:lnTo>
                    <a:lnTo>
                      <a:pt x="32" y="0"/>
                    </a:lnTo>
                    <a:lnTo>
                      <a:pt x="33" y="8"/>
                    </a:lnTo>
                    <a:lnTo>
                      <a:pt x="28" y="8"/>
                    </a:lnTo>
                    <a:lnTo>
                      <a:pt x="23" y="10"/>
                    </a:lnTo>
                    <a:lnTo>
                      <a:pt x="19" y="12"/>
                    </a:lnTo>
                    <a:lnTo>
                      <a:pt x="15" y="15"/>
                    </a:lnTo>
                    <a:lnTo>
                      <a:pt x="12" y="19"/>
                    </a:lnTo>
                    <a:lnTo>
                      <a:pt x="10" y="23"/>
                    </a:lnTo>
                    <a:lnTo>
                      <a:pt x="8" y="27"/>
                    </a:lnTo>
                    <a:lnTo>
                      <a:pt x="8" y="32"/>
                    </a:lnTo>
                    <a:lnTo>
                      <a:pt x="0" y="31"/>
                    </a:lnTo>
                    <a:close/>
                  </a:path>
                </a:pathLst>
              </a:custGeom>
              <a:solidFill>
                <a:srgbClr val="000000"/>
              </a:solidFill>
              <a:ln w="9525">
                <a:noFill/>
                <a:round/>
                <a:headEnd/>
                <a:tailEnd/>
              </a:ln>
            </p:spPr>
            <p:txBody>
              <a:bodyPr/>
              <a:lstStyle/>
              <a:p>
                <a:endParaRPr lang="en-US" sz="1200"/>
              </a:p>
            </p:txBody>
          </p:sp>
          <p:sp>
            <p:nvSpPr>
              <p:cNvPr id="64336" name="Freeform 459"/>
              <p:cNvSpPr>
                <a:spLocks/>
              </p:cNvSpPr>
              <p:nvPr/>
            </p:nvSpPr>
            <p:spPr bwMode="auto">
              <a:xfrm>
                <a:off x="1725" y="3029"/>
                <a:ext cx="33" cy="32"/>
              </a:xfrm>
              <a:custGeom>
                <a:avLst/>
                <a:gdLst>
                  <a:gd name="T0" fmla="*/ 1 w 33"/>
                  <a:gd name="T1" fmla="*/ 0 h 32"/>
                  <a:gd name="T2" fmla="*/ 7 w 33"/>
                  <a:gd name="T3" fmla="*/ 0 h 32"/>
                  <a:gd name="T4" fmla="*/ 10 w 33"/>
                  <a:gd name="T5" fmla="*/ 1 h 32"/>
                  <a:gd name="T6" fmla="*/ 13 w 33"/>
                  <a:gd name="T7" fmla="*/ 3 h 32"/>
                  <a:gd name="T8" fmla="*/ 18 w 33"/>
                  <a:gd name="T9" fmla="*/ 5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8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0"/>
                    </a:lnTo>
                    <a:lnTo>
                      <a:pt x="10" y="1"/>
                    </a:lnTo>
                    <a:lnTo>
                      <a:pt x="13" y="3"/>
                    </a:lnTo>
                    <a:lnTo>
                      <a:pt x="18" y="5"/>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8"/>
                    </a:lnTo>
                    <a:lnTo>
                      <a:pt x="0" y="8"/>
                    </a:lnTo>
                    <a:lnTo>
                      <a:pt x="1" y="0"/>
                    </a:lnTo>
                    <a:close/>
                  </a:path>
                </a:pathLst>
              </a:custGeom>
              <a:solidFill>
                <a:srgbClr val="000000"/>
              </a:solidFill>
              <a:ln w="9525">
                <a:noFill/>
                <a:round/>
                <a:headEnd/>
                <a:tailEnd/>
              </a:ln>
            </p:spPr>
            <p:txBody>
              <a:bodyPr/>
              <a:lstStyle/>
              <a:p>
                <a:endParaRPr lang="en-US" sz="1200"/>
              </a:p>
            </p:txBody>
          </p:sp>
          <p:sp>
            <p:nvSpPr>
              <p:cNvPr id="64337" name="Freeform 460"/>
              <p:cNvSpPr>
                <a:spLocks/>
              </p:cNvSpPr>
              <p:nvPr/>
            </p:nvSpPr>
            <p:spPr bwMode="auto">
              <a:xfrm>
                <a:off x="1725" y="3029"/>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338" name="Freeform 461"/>
              <p:cNvSpPr>
                <a:spLocks/>
              </p:cNvSpPr>
              <p:nvPr/>
            </p:nvSpPr>
            <p:spPr bwMode="auto">
              <a:xfrm>
                <a:off x="1725" y="3061"/>
                <a:ext cx="33" cy="32"/>
              </a:xfrm>
              <a:custGeom>
                <a:avLst/>
                <a:gdLst>
                  <a:gd name="T0" fmla="*/ 33 w 33"/>
                  <a:gd name="T1" fmla="*/ 0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4 h 32"/>
                  <a:gd name="T20" fmla="*/ 5 w 33"/>
                  <a:gd name="T21" fmla="*/ 24 h 32"/>
                  <a:gd name="T22" fmla="*/ 10 w 33"/>
                  <a:gd name="T23" fmla="*/ 22 h 32"/>
                  <a:gd name="T24" fmla="*/ 14 w 33"/>
                  <a:gd name="T25" fmla="*/ 20 h 32"/>
                  <a:gd name="T26" fmla="*/ 18 w 33"/>
                  <a:gd name="T27" fmla="*/ 17 h 32"/>
                  <a:gd name="T28" fmla="*/ 21 w 33"/>
                  <a:gd name="T29" fmla="*/ 13 h 32"/>
                  <a:gd name="T30" fmla="*/ 23 w 33"/>
                  <a:gd name="T31" fmla="*/ 9 h 32"/>
                  <a:gd name="T32" fmla="*/ 24 w 33"/>
                  <a:gd name="T33" fmla="*/ 5 h 32"/>
                  <a:gd name="T34" fmla="*/ 25 w 33"/>
                  <a:gd name="T35" fmla="*/ 0 h 32"/>
                  <a:gd name="T36" fmla="*/ 33 w 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0"/>
                    </a:moveTo>
                    <a:lnTo>
                      <a:pt x="32" y="7"/>
                    </a:lnTo>
                    <a:lnTo>
                      <a:pt x="30" y="13"/>
                    </a:lnTo>
                    <a:lnTo>
                      <a:pt x="27" y="18"/>
                    </a:lnTo>
                    <a:lnTo>
                      <a:pt x="23" y="23"/>
                    </a:lnTo>
                    <a:lnTo>
                      <a:pt x="19" y="27"/>
                    </a:lnTo>
                    <a:lnTo>
                      <a:pt x="13" y="30"/>
                    </a:lnTo>
                    <a:lnTo>
                      <a:pt x="7" y="32"/>
                    </a:lnTo>
                    <a:lnTo>
                      <a:pt x="1" y="32"/>
                    </a:lnTo>
                    <a:lnTo>
                      <a:pt x="0" y="24"/>
                    </a:lnTo>
                    <a:lnTo>
                      <a:pt x="5" y="24"/>
                    </a:lnTo>
                    <a:lnTo>
                      <a:pt x="10" y="22"/>
                    </a:lnTo>
                    <a:lnTo>
                      <a:pt x="14" y="20"/>
                    </a:lnTo>
                    <a:lnTo>
                      <a:pt x="18" y="17"/>
                    </a:lnTo>
                    <a:lnTo>
                      <a:pt x="21" y="13"/>
                    </a:lnTo>
                    <a:lnTo>
                      <a:pt x="23" y="9"/>
                    </a:lnTo>
                    <a:lnTo>
                      <a:pt x="24" y="5"/>
                    </a:lnTo>
                    <a:lnTo>
                      <a:pt x="25" y="0"/>
                    </a:lnTo>
                    <a:lnTo>
                      <a:pt x="33" y="0"/>
                    </a:lnTo>
                    <a:close/>
                  </a:path>
                </a:pathLst>
              </a:custGeom>
              <a:solidFill>
                <a:srgbClr val="000000"/>
              </a:solidFill>
              <a:ln w="9525">
                <a:noFill/>
                <a:round/>
                <a:headEnd/>
                <a:tailEnd/>
              </a:ln>
            </p:spPr>
            <p:txBody>
              <a:bodyPr/>
              <a:lstStyle/>
              <a:p>
                <a:endParaRPr lang="en-US" sz="1200"/>
              </a:p>
            </p:txBody>
          </p:sp>
          <p:sp>
            <p:nvSpPr>
              <p:cNvPr id="64339" name="Freeform 462"/>
              <p:cNvSpPr>
                <a:spLocks/>
              </p:cNvSpPr>
              <p:nvPr/>
            </p:nvSpPr>
            <p:spPr bwMode="auto">
              <a:xfrm>
                <a:off x="1750" y="3061"/>
                <a:ext cx="8" cy="1"/>
              </a:xfrm>
              <a:custGeom>
                <a:avLst/>
                <a:gdLst>
                  <a:gd name="T0" fmla="*/ 8 w 8"/>
                  <a:gd name="T1" fmla="*/ 0 h 1"/>
                  <a:gd name="T2" fmla="*/ 0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8" y="0"/>
                    </a:moveTo>
                    <a:lnTo>
                      <a:pt x="0" y="0"/>
                    </a:lnTo>
                    <a:lnTo>
                      <a:pt x="8" y="0"/>
                    </a:lnTo>
                    <a:close/>
                  </a:path>
                </a:pathLst>
              </a:custGeom>
              <a:solidFill>
                <a:srgbClr val="000000"/>
              </a:solidFill>
              <a:ln w="9525">
                <a:noFill/>
                <a:round/>
                <a:headEnd/>
                <a:tailEnd/>
              </a:ln>
            </p:spPr>
            <p:txBody>
              <a:bodyPr/>
              <a:lstStyle/>
              <a:p>
                <a:endParaRPr lang="en-US" sz="1200"/>
              </a:p>
            </p:txBody>
          </p:sp>
          <p:sp>
            <p:nvSpPr>
              <p:cNvPr id="64340" name="Freeform 463"/>
              <p:cNvSpPr>
                <a:spLocks/>
              </p:cNvSpPr>
              <p:nvPr/>
            </p:nvSpPr>
            <p:spPr bwMode="auto">
              <a:xfrm>
                <a:off x="1693" y="3061"/>
                <a:ext cx="33" cy="32"/>
              </a:xfrm>
              <a:custGeom>
                <a:avLst/>
                <a:gdLst>
                  <a:gd name="T0" fmla="*/ 32 w 33"/>
                  <a:gd name="T1" fmla="*/ 32 h 32"/>
                  <a:gd name="T2" fmla="*/ 26 w 33"/>
                  <a:gd name="T3" fmla="*/ 32 h 32"/>
                  <a:gd name="T4" fmla="*/ 23 w 33"/>
                  <a:gd name="T5" fmla="*/ 31 h 32"/>
                  <a:gd name="T6" fmla="*/ 20 w 33"/>
                  <a:gd name="T7" fmla="*/ 29 h 32"/>
                  <a:gd name="T8" fmla="*/ 14 w 33"/>
                  <a:gd name="T9" fmla="*/ 27 h 32"/>
                  <a:gd name="T10" fmla="*/ 10 w 33"/>
                  <a:gd name="T11" fmla="*/ 23 h 32"/>
                  <a:gd name="T12" fmla="*/ 6 w 33"/>
                  <a:gd name="T13" fmla="*/ 18 h 32"/>
                  <a:gd name="T14" fmla="*/ 4 w 33"/>
                  <a:gd name="T15" fmla="*/ 15 h 32"/>
                  <a:gd name="T16" fmla="*/ 3 w 33"/>
                  <a:gd name="T17" fmla="*/ 12 h 32"/>
                  <a:gd name="T18" fmla="*/ 1 w 33"/>
                  <a:gd name="T19" fmla="*/ 7 h 32"/>
                  <a:gd name="T20" fmla="*/ 0 w 33"/>
                  <a:gd name="T21" fmla="*/ 3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2 h 32"/>
                  <a:gd name="T42" fmla="*/ 25 w 33"/>
                  <a:gd name="T43" fmla="*/ 23 h 32"/>
                  <a:gd name="T44" fmla="*/ 27 w 33"/>
                  <a:gd name="T45" fmla="*/ 24 h 32"/>
                  <a:gd name="T46" fmla="*/ 33 w 33"/>
                  <a:gd name="T47" fmla="*/ 24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29"/>
                    </a:lnTo>
                    <a:lnTo>
                      <a:pt x="14" y="27"/>
                    </a:lnTo>
                    <a:lnTo>
                      <a:pt x="10" y="23"/>
                    </a:lnTo>
                    <a:lnTo>
                      <a:pt x="6" y="18"/>
                    </a:lnTo>
                    <a:lnTo>
                      <a:pt x="4" y="15"/>
                    </a:lnTo>
                    <a:lnTo>
                      <a:pt x="3" y="12"/>
                    </a:lnTo>
                    <a:lnTo>
                      <a:pt x="1" y="7"/>
                    </a:lnTo>
                    <a:lnTo>
                      <a:pt x="0" y="3"/>
                    </a:lnTo>
                    <a:lnTo>
                      <a:pt x="0" y="0"/>
                    </a:lnTo>
                    <a:lnTo>
                      <a:pt x="8" y="0"/>
                    </a:lnTo>
                    <a:lnTo>
                      <a:pt x="8" y="3"/>
                    </a:lnTo>
                    <a:lnTo>
                      <a:pt x="8" y="5"/>
                    </a:lnTo>
                    <a:lnTo>
                      <a:pt x="10" y="10"/>
                    </a:lnTo>
                    <a:lnTo>
                      <a:pt x="11" y="12"/>
                    </a:lnTo>
                    <a:lnTo>
                      <a:pt x="12" y="13"/>
                    </a:lnTo>
                    <a:lnTo>
                      <a:pt x="15" y="17"/>
                    </a:lnTo>
                    <a:lnTo>
                      <a:pt x="19" y="20"/>
                    </a:lnTo>
                    <a:lnTo>
                      <a:pt x="23" y="22"/>
                    </a:lnTo>
                    <a:lnTo>
                      <a:pt x="25" y="23"/>
                    </a:lnTo>
                    <a:lnTo>
                      <a:pt x="27" y="24"/>
                    </a:lnTo>
                    <a:lnTo>
                      <a:pt x="33" y="24"/>
                    </a:lnTo>
                    <a:lnTo>
                      <a:pt x="32" y="32"/>
                    </a:lnTo>
                    <a:close/>
                  </a:path>
                </a:pathLst>
              </a:custGeom>
              <a:solidFill>
                <a:srgbClr val="000000"/>
              </a:solidFill>
              <a:ln w="9525">
                <a:noFill/>
                <a:round/>
                <a:headEnd/>
                <a:tailEnd/>
              </a:ln>
            </p:spPr>
            <p:txBody>
              <a:bodyPr/>
              <a:lstStyle/>
              <a:p>
                <a:endParaRPr lang="en-US" sz="1200"/>
              </a:p>
            </p:txBody>
          </p:sp>
          <p:sp>
            <p:nvSpPr>
              <p:cNvPr id="64341" name="Freeform 464"/>
              <p:cNvSpPr>
                <a:spLocks/>
              </p:cNvSpPr>
              <p:nvPr/>
            </p:nvSpPr>
            <p:spPr bwMode="auto">
              <a:xfrm>
                <a:off x="1725" y="3085"/>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4342" name="Freeform 465"/>
              <p:cNvSpPr>
                <a:spLocks/>
              </p:cNvSpPr>
              <p:nvPr/>
            </p:nvSpPr>
            <p:spPr bwMode="auto">
              <a:xfrm>
                <a:off x="1693" y="3060"/>
                <a:ext cx="8" cy="1"/>
              </a:xfrm>
              <a:custGeom>
                <a:avLst/>
                <a:gdLst>
                  <a:gd name="T0" fmla="*/ 0 w 8"/>
                  <a:gd name="T1" fmla="*/ 1 h 1"/>
                  <a:gd name="T2" fmla="*/ 0 w 8"/>
                  <a:gd name="T3" fmla="*/ 0 h 1"/>
                  <a:gd name="T4" fmla="*/ 8 w 8"/>
                  <a:gd name="T5" fmla="*/ 1 h 1"/>
                  <a:gd name="T6" fmla="*/ 0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1"/>
                    </a:moveTo>
                    <a:lnTo>
                      <a:pt x="0" y="0"/>
                    </a:lnTo>
                    <a:lnTo>
                      <a:pt x="8" y="1"/>
                    </a:lnTo>
                    <a:lnTo>
                      <a:pt x="0" y="1"/>
                    </a:lnTo>
                    <a:close/>
                  </a:path>
                </a:pathLst>
              </a:custGeom>
              <a:solidFill>
                <a:srgbClr val="000000"/>
              </a:solidFill>
              <a:ln w="9525">
                <a:noFill/>
                <a:round/>
                <a:headEnd/>
                <a:tailEnd/>
              </a:ln>
            </p:spPr>
            <p:txBody>
              <a:bodyPr/>
              <a:lstStyle/>
              <a:p>
                <a:endParaRPr lang="en-US" sz="1200"/>
              </a:p>
            </p:txBody>
          </p:sp>
          <p:sp>
            <p:nvSpPr>
              <p:cNvPr id="64343" name="Freeform 466"/>
              <p:cNvSpPr>
                <a:spLocks/>
              </p:cNvSpPr>
              <p:nvPr/>
            </p:nvSpPr>
            <p:spPr bwMode="auto">
              <a:xfrm>
                <a:off x="1763" y="3045"/>
                <a:ext cx="136" cy="17"/>
              </a:xfrm>
              <a:custGeom>
                <a:avLst/>
                <a:gdLst>
                  <a:gd name="T0" fmla="*/ 136 w 136"/>
                  <a:gd name="T1" fmla="*/ 11 h 17"/>
                  <a:gd name="T2" fmla="*/ 134 w 136"/>
                  <a:gd name="T3" fmla="*/ 0 h 17"/>
                  <a:gd name="T4" fmla="*/ 0 w 136"/>
                  <a:gd name="T5" fmla="*/ 6 h 17"/>
                  <a:gd name="T6" fmla="*/ 2 w 136"/>
                  <a:gd name="T7" fmla="*/ 17 h 17"/>
                  <a:gd name="T8" fmla="*/ 136 w 136"/>
                  <a:gd name="T9" fmla="*/ 11 h 17"/>
                  <a:gd name="T10" fmla="*/ 0 60000 65536"/>
                  <a:gd name="T11" fmla="*/ 0 60000 65536"/>
                  <a:gd name="T12" fmla="*/ 0 60000 65536"/>
                  <a:gd name="T13" fmla="*/ 0 60000 65536"/>
                  <a:gd name="T14" fmla="*/ 0 60000 65536"/>
                  <a:gd name="T15" fmla="*/ 0 w 136"/>
                  <a:gd name="T16" fmla="*/ 0 h 17"/>
                  <a:gd name="T17" fmla="*/ 136 w 136"/>
                  <a:gd name="T18" fmla="*/ 17 h 17"/>
                </a:gdLst>
                <a:ahLst/>
                <a:cxnLst>
                  <a:cxn ang="T10">
                    <a:pos x="T0" y="T1"/>
                  </a:cxn>
                  <a:cxn ang="T11">
                    <a:pos x="T2" y="T3"/>
                  </a:cxn>
                  <a:cxn ang="T12">
                    <a:pos x="T4" y="T5"/>
                  </a:cxn>
                  <a:cxn ang="T13">
                    <a:pos x="T6" y="T7"/>
                  </a:cxn>
                  <a:cxn ang="T14">
                    <a:pos x="T8" y="T9"/>
                  </a:cxn>
                </a:cxnLst>
                <a:rect l="T15" t="T16" r="T17" b="T18"/>
                <a:pathLst>
                  <a:path w="136" h="17">
                    <a:moveTo>
                      <a:pt x="136" y="11"/>
                    </a:moveTo>
                    <a:lnTo>
                      <a:pt x="134" y="0"/>
                    </a:lnTo>
                    <a:lnTo>
                      <a:pt x="0" y="6"/>
                    </a:lnTo>
                    <a:lnTo>
                      <a:pt x="2" y="17"/>
                    </a:lnTo>
                    <a:lnTo>
                      <a:pt x="136" y="11"/>
                    </a:lnTo>
                    <a:close/>
                  </a:path>
                </a:pathLst>
              </a:custGeom>
              <a:solidFill>
                <a:srgbClr val="0083D7"/>
              </a:solidFill>
              <a:ln w="9525">
                <a:noFill/>
                <a:round/>
                <a:headEnd/>
                <a:tailEnd/>
              </a:ln>
            </p:spPr>
            <p:txBody>
              <a:bodyPr/>
              <a:lstStyle/>
              <a:p>
                <a:endParaRPr lang="en-US" sz="1200"/>
              </a:p>
            </p:txBody>
          </p:sp>
          <p:sp>
            <p:nvSpPr>
              <p:cNvPr id="64344" name="Freeform 467"/>
              <p:cNvSpPr>
                <a:spLocks/>
              </p:cNvSpPr>
              <p:nvPr/>
            </p:nvSpPr>
            <p:spPr bwMode="auto">
              <a:xfrm>
                <a:off x="1893" y="3025"/>
                <a:ext cx="66" cy="51"/>
              </a:xfrm>
              <a:custGeom>
                <a:avLst/>
                <a:gdLst>
                  <a:gd name="T0" fmla="*/ 1 w 66"/>
                  <a:gd name="T1" fmla="*/ 25 h 51"/>
                  <a:gd name="T2" fmla="*/ 0 w 66"/>
                  <a:gd name="T3" fmla="*/ 0 h 51"/>
                  <a:gd name="T4" fmla="*/ 66 w 66"/>
                  <a:gd name="T5" fmla="*/ 22 h 51"/>
                  <a:gd name="T6" fmla="*/ 2 w 66"/>
                  <a:gd name="T7" fmla="*/ 51 h 51"/>
                  <a:gd name="T8" fmla="*/ 1 w 66"/>
                  <a:gd name="T9" fmla="*/ 25 h 51"/>
                  <a:gd name="T10" fmla="*/ 0 60000 65536"/>
                  <a:gd name="T11" fmla="*/ 0 60000 65536"/>
                  <a:gd name="T12" fmla="*/ 0 60000 65536"/>
                  <a:gd name="T13" fmla="*/ 0 60000 65536"/>
                  <a:gd name="T14" fmla="*/ 0 60000 65536"/>
                  <a:gd name="T15" fmla="*/ 0 w 66"/>
                  <a:gd name="T16" fmla="*/ 0 h 51"/>
                  <a:gd name="T17" fmla="*/ 66 w 66"/>
                  <a:gd name="T18" fmla="*/ 51 h 51"/>
                </a:gdLst>
                <a:ahLst/>
                <a:cxnLst>
                  <a:cxn ang="T10">
                    <a:pos x="T0" y="T1"/>
                  </a:cxn>
                  <a:cxn ang="T11">
                    <a:pos x="T2" y="T3"/>
                  </a:cxn>
                  <a:cxn ang="T12">
                    <a:pos x="T4" y="T5"/>
                  </a:cxn>
                  <a:cxn ang="T13">
                    <a:pos x="T6" y="T7"/>
                  </a:cxn>
                  <a:cxn ang="T14">
                    <a:pos x="T8" y="T9"/>
                  </a:cxn>
                </a:cxnLst>
                <a:rect l="T15" t="T16" r="T17" b="T18"/>
                <a:pathLst>
                  <a:path w="66" h="51">
                    <a:moveTo>
                      <a:pt x="1" y="25"/>
                    </a:moveTo>
                    <a:lnTo>
                      <a:pt x="0" y="0"/>
                    </a:lnTo>
                    <a:lnTo>
                      <a:pt x="66" y="22"/>
                    </a:lnTo>
                    <a:lnTo>
                      <a:pt x="2" y="51"/>
                    </a:lnTo>
                    <a:lnTo>
                      <a:pt x="1" y="25"/>
                    </a:lnTo>
                    <a:close/>
                  </a:path>
                </a:pathLst>
              </a:custGeom>
              <a:solidFill>
                <a:srgbClr val="0083D7"/>
              </a:solidFill>
              <a:ln w="9525">
                <a:noFill/>
                <a:round/>
                <a:headEnd/>
                <a:tailEnd/>
              </a:ln>
            </p:spPr>
            <p:txBody>
              <a:bodyPr/>
              <a:lstStyle/>
              <a:p>
                <a:endParaRPr lang="en-US" sz="1200"/>
              </a:p>
            </p:txBody>
          </p:sp>
        </p:grpSp>
        <p:sp>
          <p:nvSpPr>
            <p:cNvPr id="64112" name="Freeform 468"/>
            <p:cNvSpPr>
              <a:spLocks/>
            </p:cNvSpPr>
            <p:nvPr/>
          </p:nvSpPr>
          <p:spPr bwMode="auto">
            <a:xfrm>
              <a:off x="1743" y="3086"/>
              <a:ext cx="119" cy="144"/>
            </a:xfrm>
            <a:custGeom>
              <a:avLst/>
              <a:gdLst>
                <a:gd name="T0" fmla="*/ 110 w 119"/>
                <a:gd name="T1" fmla="*/ 144 h 144"/>
                <a:gd name="T2" fmla="*/ 119 w 119"/>
                <a:gd name="T3" fmla="*/ 136 h 144"/>
                <a:gd name="T4" fmla="*/ 9 w 119"/>
                <a:gd name="T5" fmla="*/ 0 h 144"/>
                <a:gd name="T6" fmla="*/ 0 w 119"/>
                <a:gd name="T7" fmla="*/ 8 h 144"/>
                <a:gd name="T8" fmla="*/ 110 w 119"/>
                <a:gd name="T9" fmla="*/ 144 h 144"/>
                <a:gd name="T10" fmla="*/ 0 60000 65536"/>
                <a:gd name="T11" fmla="*/ 0 60000 65536"/>
                <a:gd name="T12" fmla="*/ 0 60000 65536"/>
                <a:gd name="T13" fmla="*/ 0 60000 65536"/>
                <a:gd name="T14" fmla="*/ 0 60000 65536"/>
                <a:gd name="T15" fmla="*/ 0 w 119"/>
                <a:gd name="T16" fmla="*/ 0 h 144"/>
                <a:gd name="T17" fmla="*/ 119 w 119"/>
                <a:gd name="T18" fmla="*/ 144 h 144"/>
              </a:gdLst>
              <a:ahLst/>
              <a:cxnLst>
                <a:cxn ang="T10">
                  <a:pos x="T0" y="T1"/>
                </a:cxn>
                <a:cxn ang="T11">
                  <a:pos x="T2" y="T3"/>
                </a:cxn>
                <a:cxn ang="T12">
                  <a:pos x="T4" y="T5"/>
                </a:cxn>
                <a:cxn ang="T13">
                  <a:pos x="T6" y="T7"/>
                </a:cxn>
                <a:cxn ang="T14">
                  <a:pos x="T8" y="T9"/>
                </a:cxn>
              </a:cxnLst>
              <a:rect l="T15" t="T16" r="T17" b="T18"/>
              <a:pathLst>
                <a:path w="119" h="144">
                  <a:moveTo>
                    <a:pt x="110" y="144"/>
                  </a:moveTo>
                  <a:lnTo>
                    <a:pt x="119" y="136"/>
                  </a:lnTo>
                  <a:lnTo>
                    <a:pt x="9" y="0"/>
                  </a:lnTo>
                  <a:lnTo>
                    <a:pt x="0" y="8"/>
                  </a:lnTo>
                  <a:lnTo>
                    <a:pt x="110" y="144"/>
                  </a:lnTo>
                  <a:close/>
                </a:path>
              </a:pathLst>
            </a:custGeom>
            <a:solidFill>
              <a:srgbClr val="0083D7"/>
            </a:solidFill>
            <a:ln w="9525">
              <a:noFill/>
              <a:round/>
              <a:headEnd/>
              <a:tailEnd/>
            </a:ln>
          </p:spPr>
          <p:txBody>
            <a:bodyPr/>
            <a:lstStyle/>
            <a:p>
              <a:endParaRPr lang="en-US" sz="1200"/>
            </a:p>
          </p:txBody>
        </p:sp>
        <p:sp>
          <p:nvSpPr>
            <p:cNvPr id="64113" name="Freeform 469"/>
            <p:cNvSpPr>
              <a:spLocks/>
            </p:cNvSpPr>
            <p:nvPr/>
          </p:nvSpPr>
          <p:spPr bwMode="auto">
            <a:xfrm>
              <a:off x="1835" y="3207"/>
              <a:ext cx="61" cy="66"/>
            </a:xfrm>
            <a:custGeom>
              <a:avLst/>
              <a:gdLst>
                <a:gd name="T0" fmla="*/ 20 w 61"/>
                <a:gd name="T1" fmla="*/ 16 h 66"/>
                <a:gd name="T2" fmla="*/ 41 w 61"/>
                <a:gd name="T3" fmla="*/ 0 h 66"/>
                <a:gd name="T4" fmla="*/ 61 w 61"/>
                <a:gd name="T5" fmla="*/ 66 h 66"/>
                <a:gd name="T6" fmla="*/ 0 w 61"/>
                <a:gd name="T7" fmla="*/ 32 h 66"/>
                <a:gd name="T8" fmla="*/ 20 w 61"/>
                <a:gd name="T9" fmla="*/ 16 h 66"/>
                <a:gd name="T10" fmla="*/ 0 60000 65536"/>
                <a:gd name="T11" fmla="*/ 0 60000 65536"/>
                <a:gd name="T12" fmla="*/ 0 60000 65536"/>
                <a:gd name="T13" fmla="*/ 0 60000 65536"/>
                <a:gd name="T14" fmla="*/ 0 60000 65536"/>
                <a:gd name="T15" fmla="*/ 0 w 61"/>
                <a:gd name="T16" fmla="*/ 0 h 66"/>
                <a:gd name="T17" fmla="*/ 61 w 61"/>
                <a:gd name="T18" fmla="*/ 66 h 66"/>
              </a:gdLst>
              <a:ahLst/>
              <a:cxnLst>
                <a:cxn ang="T10">
                  <a:pos x="T0" y="T1"/>
                </a:cxn>
                <a:cxn ang="T11">
                  <a:pos x="T2" y="T3"/>
                </a:cxn>
                <a:cxn ang="T12">
                  <a:pos x="T4" y="T5"/>
                </a:cxn>
                <a:cxn ang="T13">
                  <a:pos x="T6" y="T7"/>
                </a:cxn>
                <a:cxn ang="T14">
                  <a:pos x="T8" y="T9"/>
                </a:cxn>
              </a:cxnLst>
              <a:rect l="T15" t="T16" r="T17" b="T18"/>
              <a:pathLst>
                <a:path w="61" h="66">
                  <a:moveTo>
                    <a:pt x="20" y="16"/>
                  </a:moveTo>
                  <a:lnTo>
                    <a:pt x="41" y="0"/>
                  </a:lnTo>
                  <a:lnTo>
                    <a:pt x="61" y="66"/>
                  </a:lnTo>
                  <a:lnTo>
                    <a:pt x="0" y="32"/>
                  </a:lnTo>
                  <a:lnTo>
                    <a:pt x="20" y="16"/>
                  </a:lnTo>
                  <a:close/>
                </a:path>
              </a:pathLst>
            </a:custGeom>
            <a:solidFill>
              <a:srgbClr val="0083D7"/>
            </a:solidFill>
            <a:ln w="9525">
              <a:noFill/>
              <a:round/>
              <a:headEnd/>
              <a:tailEnd/>
            </a:ln>
          </p:spPr>
          <p:txBody>
            <a:bodyPr/>
            <a:lstStyle/>
            <a:p>
              <a:endParaRPr lang="en-US" sz="1200"/>
            </a:p>
          </p:txBody>
        </p:sp>
        <p:sp>
          <p:nvSpPr>
            <p:cNvPr id="64114" name="Freeform 470"/>
            <p:cNvSpPr>
              <a:spLocks/>
            </p:cNvSpPr>
            <p:nvPr/>
          </p:nvSpPr>
          <p:spPr bwMode="auto">
            <a:xfrm>
              <a:off x="2009" y="3070"/>
              <a:ext cx="29" cy="32"/>
            </a:xfrm>
            <a:custGeom>
              <a:avLst/>
              <a:gdLst>
                <a:gd name="T0" fmla="*/ 20 w 29"/>
                <a:gd name="T1" fmla="*/ 32 h 32"/>
                <a:gd name="T2" fmla="*/ 29 w 29"/>
                <a:gd name="T3" fmla="*/ 24 h 32"/>
                <a:gd name="T4" fmla="*/ 9 w 29"/>
                <a:gd name="T5" fmla="*/ 0 h 32"/>
                <a:gd name="T6" fmla="*/ 0 w 29"/>
                <a:gd name="T7" fmla="*/ 8 h 32"/>
                <a:gd name="T8" fmla="*/ 20 w 29"/>
                <a:gd name="T9" fmla="*/ 32 h 32"/>
                <a:gd name="T10" fmla="*/ 0 60000 65536"/>
                <a:gd name="T11" fmla="*/ 0 60000 65536"/>
                <a:gd name="T12" fmla="*/ 0 60000 65536"/>
                <a:gd name="T13" fmla="*/ 0 60000 65536"/>
                <a:gd name="T14" fmla="*/ 0 60000 65536"/>
                <a:gd name="T15" fmla="*/ 0 w 29"/>
                <a:gd name="T16" fmla="*/ 0 h 32"/>
                <a:gd name="T17" fmla="*/ 29 w 29"/>
                <a:gd name="T18" fmla="*/ 32 h 32"/>
              </a:gdLst>
              <a:ahLst/>
              <a:cxnLst>
                <a:cxn ang="T10">
                  <a:pos x="T0" y="T1"/>
                </a:cxn>
                <a:cxn ang="T11">
                  <a:pos x="T2" y="T3"/>
                </a:cxn>
                <a:cxn ang="T12">
                  <a:pos x="T4" y="T5"/>
                </a:cxn>
                <a:cxn ang="T13">
                  <a:pos x="T6" y="T7"/>
                </a:cxn>
                <a:cxn ang="T14">
                  <a:pos x="T8" y="T9"/>
                </a:cxn>
              </a:cxnLst>
              <a:rect l="T15" t="T16" r="T17" b="T18"/>
              <a:pathLst>
                <a:path w="29" h="32">
                  <a:moveTo>
                    <a:pt x="20" y="32"/>
                  </a:moveTo>
                  <a:lnTo>
                    <a:pt x="29" y="24"/>
                  </a:lnTo>
                  <a:lnTo>
                    <a:pt x="9" y="0"/>
                  </a:lnTo>
                  <a:lnTo>
                    <a:pt x="0" y="8"/>
                  </a:lnTo>
                  <a:lnTo>
                    <a:pt x="20" y="32"/>
                  </a:lnTo>
                  <a:close/>
                </a:path>
              </a:pathLst>
            </a:custGeom>
            <a:solidFill>
              <a:srgbClr val="0083D7"/>
            </a:solidFill>
            <a:ln w="9525">
              <a:noFill/>
              <a:round/>
              <a:headEnd/>
              <a:tailEnd/>
            </a:ln>
          </p:spPr>
          <p:txBody>
            <a:bodyPr/>
            <a:lstStyle/>
            <a:p>
              <a:endParaRPr lang="en-US" sz="1200"/>
            </a:p>
          </p:txBody>
        </p:sp>
        <p:sp>
          <p:nvSpPr>
            <p:cNvPr id="64115" name="Freeform 471"/>
            <p:cNvSpPr>
              <a:spLocks/>
            </p:cNvSpPr>
            <p:nvPr/>
          </p:nvSpPr>
          <p:spPr bwMode="auto">
            <a:xfrm>
              <a:off x="2012" y="3078"/>
              <a:ext cx="61" cy="67"/>
            </a:xfrm>
            <a:custGeom>
              <a:avLst/>
              <a:gdLst>
                <a:gd name="T0" fmla="*/ 19 w 61"/>
                <a:gd name="T1" fmla="*/ 17 h 67"/>
                <a:gd name="T2" fmla="*/ 39 w 61"/>
                <a:gd name="T3" fmla="*/ 0 h 67"/>
                <a:gd name="T4" fmla="*/ 61 w 61"/>
                <a:gd name="T5" fmla="*/ 67 h 67"/>
                <a:gd name="T6" fmla="*/ 0 w 61"/>
                <a:gd name="T7" fmla="*/ 34 h 67"/>
                <a:gd name="T8" fmla="*/ 19 w 61"/>
                <a:gd name="T9" fmla="*/ 17 h 67"/>
                <a:gd name="T10" fmla="*/ 0 60000 65536"/>
                <a:gd name="T11" fmla="*/ 0 60000 65536"/>
                <a:gd name="T12" fmla="*/ 0 60000 65536"/>
                <a:gd name="T13" fmla="*/ 0 60000 65536"/>
                <a:gd name="T14" fmla="*/ 0 60000 65536"/>
                <a:gd name="T15" fmla="*/ 0 w 61"/>
                <a:gd name="T16" fmla="*/ 0 h 67"/>
                <a:gd name="T17" fmla="*/ 61 w 61"/>
                <a:gd name="T18" fmla="*/ 67 h 67"/>
              </a:gdLst>
              <a:ahLst/>
              <a:cxnLst>
                <a:cxn ang="T10">
                  <a:pos x="T0" y="T1"/>
                </a:cxn>
                <a:cxn ang="T11">
                  <a:pos x="T2" y="T3"/>
                </a:cxn>
                <a:cxn ang="T12">
                  <a:pos x="T4" y="T5"/>
                </a:cxn>
                <a:cxn ang="T13">
                  <a:pos x="T6" y="T7"/>
                </a:cxn>
                <a:cxn ang="T14">
                  <a:pos x="T8" y="T9"/>
                </a:cxn>
              </a:cxnLst>
              <a:rect l="T15" t="T16" r="T17" b="T18"/>
              <a:pathLst>
                <a:path w="61" h="67">
                  <a:moveTo>
                    <a:pt x="19" y="17"/>
                  </a:moveTo>
                  <a:lnTo>
                    <a:pt x="39" y="0"/>
                  </a:lnTo>
                  <a:lnTo>
                    <a:pt x="61" y="67"/>
                  </a:lnTo>
                  <a:lnTo>
                    <a:pt x="0" y="34"/>
                  </a:lnTo>
                  <a:lnTo>
                    <a:pt x="19" y="17"/>
                  </a:lnTo>
                  <a:close/>
                </a:path>
              </a:pathLst>
            </a:custGeom>
            <a:solidFill>
              <a:srgbClr val="0083D7"/>
            </a:solidFill>
            <a:ln w="9525">
              <a:noFill/>
              <a:round/>
              <a:headEnd/>
              <a:tailEnd/>
            </a:ln>
          </p:spPr>
          <p:txBody>
            <a:bodyPr/>
            <a:lstStyle/>
            <a:p>
              <a:endParaRPr lang="en-US" sz="1200"/>
            </a:p>
          </p:txBody>
        </p:sp>
        <p:sp>
          <p:nvSpPr>
            <p:cNvPr id="64116" name="Freeform 472"/>
            <p:cNvSpPr>
              <a:spLocks/>
            </p:cNvSpPr>
            <p:nvPr/>
          </p:nvSpPr>
          <p:spPr bwMode="auto">
            <a:xfrm>
              <a:off x="1200" y="2737"/>
              <a:ext cx="85" cy="116"/>
            </a:xfrm>
            <a:custGeom>
              <a:avLst/>
              <a:gdLst>
                <a:gd name="T0" fmla="*/ 0 w 85"/>
                <a:gd name="T1" fmla="*/ 108 h 116"/>
                <a:gd name="T2" fmla="*/ 9 w 85"/>
                <a:gd name="T3" fmla="*/ 116 h 116"/>
                <a:gd name="T4" fmla="*/ 85 w 85"/>
                <a:gd name="T5" fmla="*/ 8 h 116"/>
                <a:gd name="T6" fmla="*/ 76 w 85"/>
                <a:gd name="T7" fmla="*/ 0 h 116"/>
                <a:gd name="T8" fmla="*/ 0 w 85"/>
                <a:gd name="T9" fmla="*/ 108 h 116"/>
                <a:gd name="T10" fmla="*/ 0 60000 65536"/>
                <a:gd name="T11" fmla="*/ 0 60000 65536"/>
                <a:gd name="T12" fmla="*/ 0 60000 65536"/>
                <a:gd name="T13" fmla="*/ 0 60000 65536"/>
                <a:gd name="T14" fmla="*/ 0 60000 65536"/>
                <a:gd name="T15" fmla="*/ 0 w 85"/>
                <a:gd name="T16" fmla="*/ 0 h 116"/>
                <a:gd name="T17" fmla="*/ 85 w 85"/>
                <a:gd name="T18" fmla="*/ 116 h 116"/>
              </a:gdLst>
              <a:ahLst/>
              <a:cxnLst>
                <a:cxn ang="T10">
                  <a:pos x="T0" y="T1"/>
                </a:cxn>
                <a:cxn ang="T11">
                  <a:pos x="T2" y="T3"/>
                </a:cxn>
                <a:cxn ang="T12">
                  <a:pos x="T4" y="T5"/>
                </a:cxn>
                <a:cxn ang="T13">
                  <a:pos x="T6" y="T7"/>
                </a:cxn>
                <a:cxn ang="T14">
                  <a:pos x="T8" y="T9"/>
                </a:cxn>
              </a:cxnLst>
              <a:rect l="T15" t="T16" r="T17" b="T18"/>
              <a:pathLst>
                <a:path w="85" h="116">
                  <a:moveTo>
                    <a:pt x="0" y="108"/>
                  </a:moveTo>
                  <a:lnTo>
                    <a:pt x="9" y="116"/>
                  </a:lnTo>
                  <a:lnTo>
                    <a:pt x="85" y="8"/>
                  </a:lnTo>
                  <a:lnTo>
                    <a:pt x="76" y="0"/>
                  </a:lnTo>
                  <a:lnTo>
                    <a:pt x="0" y="108"/>
                  </a:lnTo>
                  <a:close/>
                </a:path>
              </a:pathLst>
            </a:custGeom>
            <a:solidFill>
              <a:srgbClr val="0083D7"/>
            </a:solidFill>
            <a:ln w="9525">
              <a:noFill/>
              <a:round/>
              <a:headEnd/>
              <a:tailEnd/>
            </a:ln>
          </p:spPr>
          <p:txBody>
            <a:bodyPr/>
            <a:lstStyle/>
            <a:p>
              <a:endParaRPr lang="en-US" sz="1200"/>
            </a:p>
          </p:txBody>
        </p:sp>
        <p:sp>
          <p:nvSpPr>
            <p:cNvPr id="64117" name="Freeform 473"/>
            <p:cNvSpPr>
              <a:spLocks/>
            </p:cNvSpPr>
            <p:nvPr/>
          </p:nvSpPr>
          <p:spPr bwMode="auto">
            <a:xfrm>
              <a:off x="1257" y="2692"/>
              <a:ext cx="59" cy="68"/>
            </a:xfrm>
            <a:custGeom>
              <a:avLst/>
              <a:gdLst>
                <a:gd name="T0" fmla="*/ 22 w 59"/>
                <a:gd name="T1" fmla="*/ 53 h 68"/>
                <a:gd name="T2" fmla="*/ 0 w 59"/>
                <a:gd name="T3" fmla="*/ 38 h 68"/>
                <a:gd name="T4" fmla="*/ 59 w 59"/>
                <a:gd name="T5" fmla="*/ 0 h 68"/>
                <a:gd name="T6" fmla="*/ 43 w 59"/>
                <a:gd name="T7" fmla="*/ 68 h 68"/>
                <a:gd name="T8" fmla="*/ 22 w 59"/>
                <a:gd name="T9" fmla="*/ 53 h 68"/>
                <a:gd name="T10" fmla="*/ 0 60000 65536"/>
                <a:gd name="T11" fmla="*/ 0 60000 65536"/>
                <a:gd name="T12" fmla="*/ 0 60000 65536"/>
                <a:gd name="T13" fmla="*/ 0 60000 65536"/>
                <a:gd name="T14" fmla="*/ 0 60000 65536"/>
                <a:gd name="T15" fmla="*/ 0 w 59"/>
                <a:gd name="T16" fmla="*/ 0 h 68"/>
                <a:gd name="T17" fmla="*/ 59 w 59"/>
                <a:gd name="T18" fmla="*/ 68 h 68"/>
              </a:gdLst>
              <a:ahLst/>
              <a:cxnLst>
                <a:cxn ang="T10">
                  <a:pos x="T0" y="T1"/>
                </a:cxn>
                <a:cxn ang="T11">
                  <a:pos x="T2" y="T3"/>
                </a:cxn>
                <a:cxn ang="T12">
                  <a:pos x="T4" y="T5"/>
                </a:cxn>
                <a:cxn ang="T13">
                  <a:pos x="T6" y="T7"/>
                </a:cxn>
                <a:cxn ang="T14">
                  <a:pos x="T8" y="T9"/>
                </a:cxn>
              </a:cxnLst>
              <a:rect l="T15" t="T16" r="T17" b="T18"/>
              <a:pathLst>
                <a:path w="59" h="68">
                  <a:moveTo>
                    <a:pt x="22" y="53"/>
                  </a:moveTo>
                  <a:lnTo>
                    <a:pt x="0" y="38"/>
                  </a:lnTo>
                  <a:lnTo>
                    <a:pt x="59" y="0"/>
                  </a:lnTo>
                  <a:lnTo>
                    <a:pt x="43" y="68"/>
                  </a:lnTo>
                  <a:lnTo>
                    <a:pt x="22" y="53"/>
                  </a:lnTo>
                  <a:close/>
                </a:path>
              </a:pathLst>
            </a:custGeom>
            <a:solidFill>
              <a:srgbClr val="0083D7"/>
            </a:solidFill>
            <a:ln w="9525">
              <a:noFill/>
              <a:round/>
              <a:headEnd/>
              <a:tailEnd/>
            </a:ln>
          </p:spPr>
          <p:txBody>
            <a:bodyPr/>
            <a:lstStyle/>
            <a:p>
              <a:endParaRPr lang="en-US" sz="1200"/>
            </a:p>
          </p:txBody>
        </p:sp>
        <p:sp>
          <p:nvSpPr>
            <p:cNvPr id="64118" name="Freeform 474"/>
            <p:cNvSpPr>
              <a:spLocks/>
            </p:cNvSpPr>
            <p:nvPr/>
          </p:nvSpPr>
          <p:spPr bwMode="auto">
            <a:xfrm>
              <a:off x="1057" y="2765"/>
              <a:ext cx="104" cy="105"/>
            </a:xfrm>
            <a:custGeom>
              <a:avLst/>
              <a:gdLst>
                <a:gd name="T0" fmla="*/ 8 w 104"/>
                <a:gd name="T1" fmla="*/ 0 h 105"/>
                <a:gd name="T2" fmla="*/ 0 w 104"/>
                <a:gd name="T3" fmla="*/ 9 h 105"/>
                <a:gd name="T4" fmla="*/ 96 w 104"/>
                <a:gd name="T5" fmla="*/ 105 h 105"/>
                <a:gd name="T6" fmla="*/ 104 w 104"/>
                <a:gd name="T7" fmla="*/ 96 h 105"/>
                <a:gd name="T8" fmla="*/ 8 w 104"/>
                <a:gd name="T9" fmla="*/ 0 h 105"/>
                <a:gd name="T10" fmla="*/ 0 60000 65536"/>
                <a:gd name="T11" fmla="*/ 0 60000 65536"/>
                <a:gd name="T12" fmla="*/ 0 60000 65536"/>
                <a:gd name="T13" fmla="*/ 0 60000 65536"/>
                <a:gd name="T14" fmla="*/ 0 60000 65536"/>
                <a:gd name="T15" fmla="*/ 0 w 104"/>
                <a:gd name="T16" fmla="*/ 0 h 105"/>
                <a:gd name="T17" fmla="*/ 104 w 104"/>
                <a:gd name="T18" fmla="*/ 105 h 105"/>
              </a:gdLst>
              <a:ahLst/>
              <a:cxnLst>
                <a:cxn ang="T10">
                  <a:pos x="T0" y="T1"/>
                </a:cxn>
                <a:cxn ang="T11">
                  <a:pos x="T2" y="T3"/>
                </a:cxn>
                <a:cxn ang="T12">
                  <a:pos x="T4" y="T5"/>
                </a:cxn>
                <a:cxn ang="T13">
                  <a:pos x="T6" y="T7"/>
                </a:cxn>
                <a:cxn ang="T14">
                  <a:pos x="T8" y="T9"/>
                </a:cxn>
              </a:cxnLst>
              <a:rect l="T15" t="T16" r="T17" b="T18"/>
              <a:pathLst>
                <a:path w="104" h="105">
                  <a:moveTo>
                    <a:pt x="8" y="0"/>
                  </a:moveTo>
                  <a:lnTo>
                    <a:pt x="0" y="9"/>
                  </a:lnTo>
                  <a:lnTo>
                    <a:pt x="96" y="105"/>
                  </a:lnTo>
                  <a:lnTo>
                    <a:pt x="104" y="96"/>
                  </a:lnTo>
                  <a:lnTo>
                    <a:pt x="8" y="0"/>
                  </a:lnTo>
                  <a:close/>
                </a:path>
              </a:pathLst>
            </a:custGeom>
            <a:solidFill>
              <a:srgbClr val="0083D7"/>
            </a:solidFill>
            <a:ln w="9525">
              <a:noFill/>
              <a:round/>
              <a:headEnd/>
              <a:tailEnd/>
            </a:ln>
          </p:spPr>
          <p:txBody>
            <a:bodyPr/>
            <a:lstStyle/>
            <a:p>
              <a:endParaRPr lang="en-US" sz="1200"/>
            </a:p>
          </p:txBody>
        </p:sp>
        <p:sp>
          <p:nvSpPr>
            <p:cNvPr id="64119" name="Freeform 475"/>
            <p:cNvSpPr>
              <a:spLocks/>
            </p:cNvSpPr>
            <p:nvPr/>
          </p:nvSpPr>
          <p:spPr bwMode="auto">
            <a:xfrm>
              <a:off x="1018" y="2726"/>
              <a:ext cx="65" cy="65"/>
            </a:xfrm>
            <a:custGeom>
              <a:avLst/>
              <a:gdLst>
                <a:gd name="T0" fmla="*/ 46 w 65"/>
                <a:gd name="T1" fmla="*/ 46 h 65"/>
                <a:gd name="T2" fmla="*/ 28 w 65"/>
                <a:gd name="T3" fmla="*/ 65 h 65"/>
                <a:gd name="T4" fmla="*/ 0 w 65"/>
                <a:gd name="T5" fmla="*/ 0 h 65"/>
                <a:gd name="T6" fmla="*/ 65 w 65"/>
                <a:gd name="T7" fmla="*/ 28 h 65"/>
                <a:gd name="T8" fmla="*/ 46 w 65"/>
                <a:gd name="T9" fmla="*/ 46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46" y="46"/>
                  </a:moveTo>
                  <a:lnTo>
                    <a:pt x="28" y="65"/>
                  </a:lnTo>
                  <a:lnTo>
                    <a:pt x="0" y="0"/>
                  </a:lnTo>
                  <a:lnTo>
                    <a:pt x="65" y="28"/>
                  </a:lnTo>
                  <a:lnTo>
                    <a:pt x="46" y="46"/>
                  </a:lnTo>
                  <a:close/>
                </a:path>
              </a:pathLst>
            </a:custGeom>
            <a:solidFill>
              <a:srgbClr val="0083D7"/>
            </a:solidFill>
            <a:ln w="9525">
              <a:noFill/>
              <a:round/>
              <a:headEnd/>
              <a:tailEnd/>
            </a:ln>
          </p:spPr>
          <p:txBody>
            <a:bodyPr/>
            <a:lstStyle/>
            <a:p>
              <a:endParaRPr lang="en-US" sz="1200"/>
            </a:p>
          </p:txBody>
        </p:sp>
        <p:sp>
          <p:nvSpPr>
            <p:cNvPr id="64120" name="Freeform 476"/>
            <p:cNvSpPr>
              <a:spLocks/>
            </p:cNvSpPr>
            <p:nvPr/>
          </p:nvSpPr>
          <p:spPr bwMode="auto">
            <a:xfrm>
              <a:off x="1273" y="2871"/>
              <a:ext cx="221" cy="16"/>
            </a:xfrm>
            <a:custGeom>
              <a:avLst/>
              <a:gdLst>
                <a:gd name="T0" fmla="*/ 0 w 221"/>
                <a:gd name="T1" fmla="*/ 4 h 16"/>
                <a:gd name="T2" fmla="*/ 0 w 221"/>
                <a:gd name="T3" fmla="*/ 16 h 16"/>
                <a:gd name="T4" fmla="*/ 221 w 221"/>
                <a:gd name="T5" fmla="*/ 12 h 16"/>
                <a:gd name="T6" fmla="*/ 221 w 221"/>
                <a:gd name="T7" fmla="*/ 0 h 16"/>
                <a:gd name="T8" fmla="*/ 0 w 221"/>
                <a:gd name="T9" fmla="*/ 4 h 16"/>
                <a:gd name="T10" fmla="*/ 0 60000 65536"/>
                <a:gd name="T11" fmla="*/ 0 60000 65536"/>
                <a:gd name="T12" fmla="*/ 0 60000 65536"/>
                <a:gd name="T13" fmla="*/ 0 60000 65536"/>
                <a:gd name="T14" fmla="*/ 0 60000 65536"/>
                <a:gd name="T15" fmla="*/ 0 w 221"/>
                <a:gd name="T16" fmla="*/ 0 h 16"/>
                <a:gd name="T17" fmla="*/ 221 w 221"/>
                <a:gd name="T18" fmla="*/ 16 h 16"/>
              </a:gdLst>
              <a:ahLst/>
              <a:cxnLst>
                <a:cxn ang="T10">
                  <a:pos x="T0" y="T1"/>
                </a:cxn>
                <a:cxn ang="T11">
                  <a:pos x="T2" y="T3"/>
                </a:cxn>
                <a:cxn ang="T12">
                  <a:pos x="T4" y="T5"/>
                </a:cxn>
                <a:cxn ang="T13">
                  <a:pos x="T6" y="T7"/>
                </a:cxn>
                <a:cxn ang="T14">
                  <a:pos x="T8" y="T9"/>
                </a:cxn>
              </a:cxnLst>
              <a:rect l="T15" t="T16" r="T17" b="T18"/>
              <a:pathLst>
                <a:path w="221" h="16">
                  <a:moveTo>
                    <a:pt x="0" y="4"/>
                  </a:moveTo>
                  <a:lnTo>
                    <a:pt x="0" y="16"/>
                  </a:lnTo>
                  <a:lnTo>
                    <a:pt x="221" y="12"/>
                  </a:lnTo>
                  <a:lnTo>
                    <a:pt x="221" y="0"/>
                  </a:lnTo>
                  <a:lnTo>
                    <a:pt x="0" y="4"/>
                  </a:lnTo>
                  <a:close/>
                </a:path>
              </a:pathLst>
            </a:custGeom>
            <a:solidFill>
              <a:srgbClr val="0083D7"/>
            </a:solidFill>
            <a:ln w="9525">
              <a:noFill/>
              <a:round/>
              <a:headEnd/>
              <a:tailEnd/>
            </a:ln>
          </p:spPr>
          <p:txBody>
            <a:bodyPr/>
            <a:lstStyle/>
            <a:p>
              <a:endParaRPr lang="en-US" sz="1200"/>
            </a:p>
          </p:txBody>
        </p:sp>
        <p:sp>
          <p:nvSpPr>
            <p:cNvPr id="64121" name="Freeform 477"/>
            <p:cNvSpPr>
              <a:spLocks/>
            </p:cNvSpPr>
            <p:nvPr/>
          </p:nvSpPr>
          <p:spPr bwMode="auto">
            <a:xfrm>
              <a:off x="1213" y="2855"/>
              <a:ext cx="65" cy="52"/>
            </a:xfrm>
            <a:custGeom>
              <a:avLst/>
              <a:gdLst>
                <a:gd name="T0" fmla="*/ 65 w 65"/>
                <a:gd name="T1" fmla="*/ 26 h 52"/>
                <a:gd name="T2" fmla="*/ 65 w 65"/>
                <a:gd name="T3" fmla="*/ 52 h 52"/>
                <a:gd name="T4" fmla="*/ 0 w 65"/>
                <a:gd name="T5" fmla="*/ 27 h 52"/>
                <a:gd name="T6" fmla="*/ 64 w 65"/>
                <a:gd name="T7" fmla="*/ 0 h 52"/>
                <a:gd name="T8" fmla="*/ 65 w 65"/>
                <a:gd name="T9" fmla="*/ 26 h 52"/>
                <a:gd name="T10" fmla="*/ 0 60000 65536"/>
                <a:gd name="T11" fmla="*/ 0 60000 65536"/>
                <a:gd name="T12" fmla="*/ 0 60000 65536"/>
                <a:gd name="T13" fmla="*/ 0 60000 65536"/>
                <a:gd name="T14" fmla="*/ 0 60000 65536"/>
                <a:gd name="T15" fmla="*/ 0 w 65"/>
                <a:gd name="T16" fmla="*/ 0 h 52"/>
                <a:gd name="T17" fmla="*/ 65 w 65"/>
                <a:gd name="T18" fmla="*/ 52 h 52"/>
              </a:gdLst>
              <a:ahLst/>
              <a:cxnLst>
                <a:cxn ang="T10">
                  <a:pos x="T0" y="T1"/>
                </a:cxn>
                <a:cxn ang="T11">
                  <a:pos x="T2" y="T3"/>
                </a:cxn>
                <a:cxn ang="T12">
                  <a:pos x="T4" y="T5"/>
                </a:cxn>
                <a:cxn ang="T13">
                  <a:pos x="T6" y="T7"/>
                </a:cxn>
                <a:cxn ang="T14">
                  <a:pos x="T8" y="T9"/>
                </a:cxn>
              </a:cxnLst>
              <a:rect l="T15" t="T16" r="T17" b="T18"/>
              <a:pathLst>
                <a:path w="65" h="52">
                  <a:moveTo>
                    <a:pt x="65" y="26"/>
                  </a:moveTo>
                  <a:lnTo>
                    <a:pt x="65" y="52"/>
                  </a:lnTo>
                  <a:lnTo>
                    <a:pt x="0" y="27"/>
                  </a:lnTo>
                  <a:lnTo>
                    <a:pt x="64" y="0"/>
                  </a:lnTo>
                  <a:lnTo>
                    <a:pt x="65" y="26"/>
                  </a:lnTo>
                  <a:close/>
                </a:path>
              </a:pathLst>
            </a:custGeom>
            <a:solidFill>
              <a:srgbClr val="0083D7"/>
            </a:solidFill>
            <a:ln w="9525">
              <a:noFill/>
              <a:round/>
              <a:headEnd/>
              <a:tailEnd/>
            </a:ln>
          </p:spPr>
          <p:txBody>
            <a:bodyPr/>
            <a:lstStyle/>
            <a:p>
              <a:endParaRPr lang="en-US" sz="1200"/>
            </a:p>
          </p:txBody>
        </p:sp>
        <p:sp>
          <p:nvSpPr>
            <p:cNvPr id="64122" name="Freeform 478"/>
            <p:cNvSpPr>
              <a:spLocks/>
            </p:cNvSpPr>
            <p:nvPr/>
          </p:nvSpPr>
          <p:spPr bwMode="auto">
            <a:xfrm>
              <a:off x="1598" y="2949"/>
              <a:ext cx="104" cy="94"/>
            </a:xfrm>
            <a:custGeom>
              <a:avLst/>
              <a:gdLst>
                <a:gd name="T0" fmla="*/ 8 w 104"/>
                <a:gd name="T1" fmla="*/ 0 h 94"/>
                <a:gd name="T2" fmla="*/ 0 w 104"/>
                <a:gd name="T3" fmla="*/ 9 h 94"/>
                <a:gd name="T4" fmla="*/ 96 w 104"/>
                <a:gd name="T5" fmla="*/ 94 h 94"/>
                <a:gd name="T6" fmla="*/ 104 w 104"/>
                <a:gd name="T7" fmla="*/ 85 h 94"/>
                <a:gd name="T8" fmla="*/ 8 w 104"/>
                <a:gd name="T9" fmla="*/ 0 h 94"/>
                <a:gd name="T10" fmla="*/ 0 60000 65536"/>
                <a:gd name="T11" fmla="*/ 0 60000 65536"/>
                <a:gd name="T12" fmla="*/ 0 60000 65536"/>
                <a:gd name="T13" fmla="*/ 0 60000 65536"/>
                <a:gd name="T14" fmla="*/ 0 60000 65536"/>
                <a:gd name="T15" fmla="*/ 0 w 104"/>
                <a:gd name="T16" fmla="*/ 0 h 94"/>
                <a:gd name="T17" fmla="*/ 104 w 104"/>
                <a:gd name="T18" fmla="*/ 94 h 94"/>
              </a:gdLst>
              <a:ahLst/>
              <a:cxnLst>
                <a:cxn ang="T10">
                  <a:pos x="T0" y="T1"/>
                </a:cxn>
                <a:cxn ang="T11">
                  <a:pos x="T2" y="T3"/>
                </a:cxn>
                <a:cxn ang="T12">
                  <a:pos x="T4" y="T5"/>
                </a:cxn>
                <a:cxn ang="T13">
                  <a:pos x="T6" y="T7"/>
                </a:cxn>
                <a:cxn ang="T14">
                  <a:pos x="T8" y="T9"/>
                </a:cxn>
              </a:cxnLst>
              <a:rect l="T15" t="T16" r="T17" b="T18"/>
              <a:pathLst>
                <a:path w="104" h="94">
                  <a:moveTo>
                    <a:pt x="8" y="0"/>
                  </a:moveTo>
                  <a:lnTo>
                    <a:pt x="0" y="9"/>
                  </a:lnTo>
                  <a:lnTo>
                    <a:pt x="96" y="94"/>
                  </a:lnTo>
                  <a:lnTo>
                    <a:pt x="104" y="85"/>
                  </a:lnTo>
                  <a:lnTo>
                    <a:pt x="8" y="0"/>
                  </a:lnTo>
                  <a:close/>
                </a:path>
              </a:pathLst>
            </a:custGeom>
            <a:solidFill>
              <a:srgbClr val="0083D7"/>
            </a:solidFill>
            <a:ln w="9525">
              <a:noFill/>
              <a:round/>
              <a:headEnd/>
              <a:tailEnd/>
            </a:ln>
          </p:spPr>
          <p:txBody>
            <a:bodyPr/>
            <a:lstStyle/>
            <a:p>
              <a:endParaRPr lang="en-US" sz="1200"/>
            </a:p>
          </p:txBody>
        </p:sp>
        <p:sp>
          <p:nvSpPr>
            <p:cNvPr id="64123" name="Freeform 479"/>
            <p:cNvSpPr>
              <a:spLocks/>
            </p:cNvSpPr>
            <p:nvPr/>
          </p:nvSpPr>
          <p:spPr bwMode="auto">
            <a:xfrm>
              <a:off x="1556" y="2913"/>
              <a:ext cx="67" cy="63"/>
            </a:xfrm>
            <a:custGeom>
              <a:avLst/>
              <a:gdLst>
                <a:gd name="T0" fmla="*/ 49 w 67"/>
                <a:gd name="T1" fmla="*/ 43 h 63"/>
                <a:gd name="T2" fmla="*/ 32 w 67"/>
                <a:gd name="T3" fmla="*/ 63 h 63"/>
                <a:gd name="T4" fmla="*/ 0 w 67"/>
                <a:gd name="T5" fmla="*/ 0 h 63"/>
                <a:gd name="T6" fmla="*/ 67 w 67"/>
                <a:gd name="T7" fmla="*/ 23 h 63"/>
                <a:gd name="T8" fmla="*/ 49 w 67"/>
                <a:gd name="T9" fmla="*/ 43 h 63"/>
                <a:gd name="T10" fmla="*/ 0 60000 65536"/>
                <a:gd name="T11" fmla="*/ 0 60000 65536"/>
                <a:gd name="T12" fmla="*/ 0 60000 65536"/>
                <a:gd name="T13" fmla="*/ 0 60000 65536"/>
                <a:gd name="T14" fmla="*/ 0 60000 65536"/>
                <a:gd name="T15" fmla="*/ 0 w 67"/>
                <a:gd name="T16" fmla="*/ 0 h 63"/>
                <a:gd name="T17" fmla="*/ 67 w 67"/>
                <a:gd name="T18" fmla="*/ 63 h 63"/>
              </a:gdLst>
              <a:ahLst/>
              <a:cxnLst>
                <a:cxn ang="T10">
                  <a:pos x="T0" y="T1"/>
                </a:cxn>
                <a:cxn ang="T11">
                  <a:pos x="T2" y="T3"/>
                </a:cxn>
                <a:cxn ang="T12">
                  <a:pos x="T4" y="T5"/>
                </a:cxn>
                <a:cxn ang="T13">
                  <a:pos x="T6" y="T7"/>
                </a:cxn>
                <a:cxn ang="T14">
                  <a:pos x="T8" y="T9"/>
                </a:cxn>
              </a:cxnLst>
              <a:rect l="T15" t="T16" r="T17" b="T18"/>
              <a:pathLst>
                <a:path w="67" h="63">
                  <a:moveTo>
                    <a:pt x="49" y="43"/>
                  </a:moveTo>
                  <a:lnTo>
                    <a:pt x="32" y="63"/>
                  </a:lnTo>
                  <a:lnTo>
                    <a:pt x="0" y="0"/>
                  </a:lnTo>
                  <a:lnTo>
                    <a:pt x="67" y="23"/>
                  </a:lnTo>
                  <a:lnTo>
                    <a:pt x="49" y="43"/>
                  </a:lnTo>
                  <a:close/>
                </a:path>
              </a:pathLst>
            </a:custGeom>
            <a:solidFill>
              <a:srgbClr val="0083D7"/>
            </a:solidFill>
            <a:ln w="9525">
              <a:noFill/>
              <a:round/>
              <a:headEnd/>
              <a:tailEnd/>
            </a:ln>
          </p:spPr>
          <p:txBody>
            <a:bodyPr/>
            <a:lstStyle/>
            <a:p>
              <a:endParaRPr lang="en-US" sz="1200"/>
            </a:p>
          </p:txBody>
        </p:sp>
        <p:sp>
          <p:nvSpPr>
            <p:cNvPr id="64124" name="Freeform 480"/>
            <p:cNvSpPr>
              <a:spLocks/>
            </p:cNvSpPr>
            <p:nvPr/>
          </p:nvSpPr>
          <p:spPr bwMode="auto">
            <a:xfrm>
              <a:off x="1736" y="2884"/>
              <a:ext cx="52" cy="139"/>
            </a:xfrm>
            <a:custGeom>
              <a:avLst/>
              <a:gdLst>
                <a:gd name="T0" fmla="*/ 52 w 52"/>
                <a:gd name="T1" fmla="*/ 2 h 139"/>
                <a:gd name="T2" fmla="*/ 40 w 52"/>
                <a:gd name="T3" fmla="*/ 0 h 139"/>
                <a:gd name="T4" fmla="*/ 0 w 52"/>
                <a:gd name="T5" fmla="*/ 137 h 139"/>
                <a:gd name="T6" fmla="*/ 12 w 52"/>
                <a:gd name="T7" fmla="*/ 139 h 139"/>
                <a:gd name="T8" fmla="*/ 52 w 52"/>
                <a:gd name="T9" fmla="*/ 2 h 139"/>
                <a:gd name="T10" fmla="*/ 0 60000 65536"/>
                <a:gd name="T11" fmla="*/ 0 60000 65536"/>
                <a:gd name="T12" fmla="*/ 0 60000 65536"/>
                <a:gd name="T13" fmla="*/ 0 60000 65536"/>
                <a:gd name="T14" fmla="*/ 0 60000 65536"/>
                <a:gd name="T15" fmla="*/ 0 w 52"/>
                <a:gd name="T16" fmla="*/ 0 h 139"/>
                <a:gd name="T17" fmla="*/ 52 w 52"/>
                <a:gd name="T18" fmla="*/ 139 h 139"/>
              </a:gdLst>
              <a:ahLst/>
              <a:cxnLst>
                <a:cxn ang="T10">
                  <a:pos x="T0" y="T1"/>
                </a:cxn>
                <a:cxn ang="T11">
                  <a:pos x="T2" y="T3"/>
                </a:cxn>
                <a:cxn ang="T12">
                  <a:pos x="T4" y="T5"/>
                </a:cxn>
                <a:cxn ang="T13">
                  <a:pos x="T6" y="T7"/>
                </a:cxn>
                <a:cxn ang="T14">
                  <a:pos x="T8" y="T9"/>
                </a:cxn>
              </a:cxnLst>
              <a:rect l="T15" t="T16" r="T17" b="T18"/>
              <a:pathLst>
                <a:path w="52" h="139">
                  <a:moveTo>
                    <a:pt x="52" y="2"/>
                  </a:moveTo>
                  <a:lnTo>
                    <a:pt x="40" y="0"/>
                  </a:lnTo>
                  <a:lnTo>
                    <a:pt x="0" y="137"/>
                  </a:lnTo>
                  <a:lnTo>
                    <a:pt x="12" y="139"/>
                  </a:lnTo>
                  <a:lnTo>
                    <a:pt x="52" y="2"/>
                  </a:lnTo>
                  <a:close/>
                </a:path>
              </a:pathLst>
            </a:custGeom>
            <a:solidFill>
              <a:srgbClr val="0083D7"/>
            </a:solidFill>
            <a:ln w="9525">
              <a:noFill/>
              <a:round/>
              <a:headEnd/>
              <a:tailEnd/>
            </a:ln>
          </p:spPr>
          <p:txBody>
            <a:bodyPr/>
            <a:lstStyle/>
            <a:p>
              <a:endParaRPr lang="en-US" sz="1200"/>
            </a:p>
          </p:txBody>
        </p:sp>
        <p:sp>
          <p:nvSpPr>
            <p:cNvPr id="64125" name="Freeform 481"/>
            <p:cNvSpPr>
              <a:spLocks/>
            </p:cNvSpPr>
            <p:nvPr/>
          </p:nvSpPr>
          <p:spPr bwMode="auto">
            <a:xfrm>
              <a:off x="1756" y="2827"/>
              <a:ext cx="50" cy="70"/>
            </a:xfrm>
            <a:custGeom>
              <a:avLst/>
              <a:gdLst>
                <a:gd name="T0" fmla="*/ 25 w 50"/>
                <a:gd name="T1" fmla="*/ 62 h 70"/>
                <a:gd name="T2" fmla="*/ 0 w 50"/>
                <a:gd name="T3" fmla="*/ 55 h 70"/>
                <a:gd name="T4" fmla="*/ 43 w 50"/>
                <a:gd name="T5" fmla="*/ 0 h 70"/>
                <a:gd name="T6" fmla="*/ 50 w 50"/>
                <a:gd name="T7" fmla="*/ 70 h 70"/>
                <a:gd name="T8" fmla="*/ 25 w 50"/>
                <a:gd name="T9" fmla="*/ 62 h 70"/>
                <a:gd name="T10" fmla="*/ 0 60000 65536"/>
                <a:gd name="T11" fmla="*/ 0 60000 65536"/>
                <a:gd name="T12" fmla="*/ 0 60000 65536"/>
                <a:gd name="T13" fmla="*/ 0 60000 65536"/>
                <a:gd name="T14" fmla="*/ 0 60000 65536"/>
                <a:gd name="T15" fmla="*/ 0 w 50"/>
                <a:gd name="T16" fmla="*/ 0 h 70"/>
                <a:gd name="T17" fmla="*/ 50 w 50"/>
                <a:gd name="T18" fmla="*/ 70 h 70"/>
              </a:gdLst>
              <a:ahLst/>
              <a:cxnLst>
                <a:cxn ang="T10">
                  <a:pos x="T0" y="T1"/>
                </a:cxn>
                <a:cxn ang="T11">
                  <a:pos x="T2" y="T3"/>
                </a:cxn>
                <a:cxn ang="T12">
                  <a:pos x="T4" y="T5"/>
                </a:cxn>
                <a:cxn ang="T13">
                  <a:pos x="T6" y="T7"/>
                </a:cxn>
                <a:cxn ang="T14">
                  <a:pos x="T8" y="T9"/>
                </a:cxn>
              </a:cxnLst>
              <a:rect l="T15" t="T16" r="T17" b="T18"/>
              <a:pathLst>
                <a:path w="50" h="70">
                  <a:moveTo>
                    <a:pt x="25" y="62"/>
                  </a:moveTo>
                  <a:lnTo>
                    <a:pt x="0" y="55"/>
                  </a:lnTo>
                  <a:lnTo>
                    <a:pt x="43" y="0"/>
                  </a:lnTo>
                  <a:lnTo>
                    <a:pt x="50" y="70"/>
                  </a:lnTo>
                  <a:lnTo>
                    <a:pt x="25" y="62"/>
                  </a:lnTo>
                  <a:close/>
                </a:path>
              </a:pathLst>
            </a:custGeom>
            <a:solidFill>
              <a:srgbClr val="0083D7"/>
            </a:solidFill>
            <a:ln w="9525">
              <a:noFill/>
              <a:round/>
              <a:headEnd/>
              <a:tailEnd/>
            </a:ln>
          </p:spPr>
          <p:txBody>
            <a:bodyPr/>
            <a:lstStyle/>
            <a:p>
              <a:endParaRPr lang="en-US" sz="1200"/>
            </a:p>
          </p:txBody>
        </p:sp>
        <p:sp>
          <p:nvSpPr>
            <p:cNvPr id="64126" name="Freeform 482"/>
            <p:cNvSpPr>
              <a:spLocks/>
            </p:cNvSpPr>
            <p:nvPr/>
          </p:nvSpPr>
          <p:spPr bwMode="auto">
            <a:xfrm>
              <a:off x="1846" y="2714"/>
              <a:ext cx="113" cy="68"/>
            </a:xfrm>
            <a:custGeom>
              <a:avLst/>
              <a:gdLst>
                <a:gd name="T0" fmla="*/ 113 w 113"/>
                <a:gd name="T1" fmla="*/ 10 h 68"/>
                <a:gd name="T2" fmla="*/ 106 w 113"/>
                <a:gd name="T3" fmla="*/ 0 h 68"/>
                <a:gd name="T4" fmla="*/ 0 w 113"/>
                <a:gd name="T5" fmla="*/ 58 h 68"/>
                <a:gd name="T6" fmla="*/ 7 w 113"/>
                <a:gd name="T7" fmla="*/ 68 h 68"/>
                <a:gd name="T8" fmla="*/ 113 w 113"/>
                <a:gd name="T9" fmla="*/ 10 h 68"/>
                <a:gd name="T10" fmla="*/ 0 60000 65536"/>
                <a:gd name="T11" fmla="*/ 0 60000 65536"/>
                <a:gd name="T12" fmla="*/ 0 60000 65536"/>
                <a:gd name="T13" fmla="*/ 0 60000 65536"/>
                <a:gd name="T14" fmla="*/ 0 60000 65536"/>
                <a:gd name="T15" fmla="*/ 0 w 113"/>
                <a:gd name="T16" fmla="*/ 0 h 68"/>
                <a:gd name="T17" fmla="*/ 113 w 113"/>
                <a:gd name="T18" fmla="*/ 68 h 68"/>
              </a:gdLst>
              <a:ahLst/>
              <a:cxnLst>
                <a:cxn ang="T10">
                  <a:pos x="T0" y="T1"/>
                </a:cxn>
                <a:cxn ang="T11">
                  <a:pos x="T2" y="T3"/>
                </a:cxn>
                <a:cxn ang="T12">
                  <a:pos x="T4" y="T5"/>
                </a:cxn>
                <a:cxn ang="T13">
                  <a:pos x="T6" y="T7"/>
                </a:cxn>
                <a:cxn ang="T14">
                  <a:pos x="T8" y="T9"/>
                </a:cxn>
              </a:cxnLst>
              <a:rect l="T15" t="T16" r="T17" b="T18"/>
              <a:pathLst>
                <a:path w="113" h="68">
                  <a:moveTo>
                    <a:pt x="113" y="10"/>
                  </a:moveTo>
                  <a:lnTo>
                    <a:pt x="106" y="0"/>
                  </a:lnTo>
                  <a:lnTo>
                    <a:pt x="0" y="58"/>
                  </a:lnTo>
                  <a:lnTo>
                    <a:pt x="7" y="68"/>
                  </a:lnTo>
                  <a:lnTo>
                    <a:pt x="113" y="10"/>
                  </a:lnTo>
                  <a:close/>
                </a:path>
              </a:pathLst>
            </a:custGeom>
            <a:solidFill>
              <a:srgbClr val="0083D7"/>
            </a:solidFill>
            <a:ln w="9525">
              <a:noFill/>
              <a:round/>
              <a:headEnd/>
              <a:tailEnd/>
            </a:ln>
          </p:spPr>
          <p:txBody>
            <a:bodyPr/>
            <a:lstStyle/>
            <a:p>
              <a:endParaRPr lang="en-US" sz="1200"/>
            </a:p>
          </p:txBody>
        </p:sp>
        <p:sp>
          <p:nvSpPr>
            <p:cNvPr id="64127" name="Freeform 483"/>
            <p:cNvSpPr>
              <a:spLocks/>
            </p:cNvSpPr>
            <p:nvPr/>
          </p:nvSpPr>
          <p:spPr bwMode="auto">
            <a:xfrm>
              <a:off x="1940" y="2690"/>
              <a:ext cx="69" cy="54"/>
            </a:xfrm>
            <a:custGeom>
              <a:avLst/>
              <a:gdLst>
                <a:gd name="T0" fmla="*/ 12 w 69"/>
                <a:gd name="T1" fmla="*/ 31 h 54"/>
                <a:gd name="T2" fmla="*/ 0 w 69"/>
                <a:gd name="T3" fmla="*/ 9 h 54"/>
                <a:gd name="T4" fmla="*/ 69 w 69"/>
                <a:gd name="T5" fmla="*/ 0 h 54"/>
                <a:gd name="T6" fmla="*/ 25 w 69"/>
                <a:gd name="T7" fmla="*/ 54 h 54"/>
                <a:gd name="T8" fmla="*/ 12 w 69"/>
                <a:gd name="T9" fmla="*/ 31 h 54"/>
                <a:gd name="T10" fmla="*/ 0 60000 65536"/>
                <a:gd name="T11" fmla="*/ 0 60000 65536"/>
                <a:gd name="T12" fmla="*/ 0 60000 65536"/>
                <a:gd name="T13" fmla="*/ 0 60000 65536"/>
                <a:gd name="T14" fmla="*/ 0 60000 65536"/>
                <a:gd name="T15" fmla="*/ 0 w 69"/>
                <a:gd name="T16" fmla="*/ 0 h 54"/>
                <a:gd name="T17" fmla="*/ 69 w 69"/>
                <a:gd name="T18" fmla="*/ 54 h 54"/>
              </a:gdLst>
              <a:ahLst/>
              <a:cxnLst>
                <a:cxn ang="T10">
                  <a:pos x="T0" y="T1"/>
                </a:cxn>
                <a:cxn ang="T11">
                  <a:pos x="T2" y="T3"/>
                </a:cxn>
                <a:cxn ang="T12">
                  <a:pos x="T4" y="T5"/>
                </a:cxn>
                <a:cxn ang="T13">
                  <a:pos x="T6" y="T7"/>
                </a:cxn>
                <a:cxn ang="T14">
                  <a:pos x="T8" y="T9"/>
                </a:cxn>
              </a:cxnLst>
              <a:rect l="T15" t="T16" r="T17" b="T18"/>
              <a:pathLst>
                <a:path w="69" h="54">
                  <a:moveTo>
                    <a:pt x="12" y="31"/>
                  </a:moveTo>
                  <a:lnTo>
                    <a:pt x="0" y="9"/>
                  </a:lnTo>
                  <a:lnTo>
                    <a:pt x="69" y="0"/>
                  </a:lnTo>
                  <a:lnTo>
                    <a:pt x="25" y="54"/>
                  </a:lnTo>
                  <a:lnTo>
                    <a:pt x="12" y="31"/>
                  </a:lnTo>
                  <a:close/>
                </a:path>
              </a:pathLst>
            </a:custGeom>
            <a:solidFill>
              <a:srgbClr val="0083D7"/>
            </a:solidFill>
            <a:ln w="9525">
              <a:noFill/>
              <a:round/>
              <a:headEnd/>
              <a:tailEnd/>
            </a:ln>
          </p:spPr>
          <p:txBody>
            <a:bodyPr/>
            <a:lstStyle/>
            <a:p>
              <a:endParaRPr lang="en-US" sz="1200"/>
            </a:p>
          </p:txBody>
        </p:sp>
        <p:sp>
          <p:nvSpPr>
            <p:cNvPr id="64128" name="Freeform 484"/>
            <p:cNvSpPr>
              <a:spLocks/>
            </p:cNvSpPr>
            <p:nvPr/>
          </p:nvSpPr>
          <p:spPr bwMode="auto">
            <a:xfrm>
              <a:off x="1816" y="2705"/>
              <a:ext cx="16" cy="60"/>
            </a:xfrm>
            <a:custGeom>
              <a:avLst/>
              <a:gdLst>
                <a:gd name="T0" fmla="*/ 16 w 16"/>
                <a:gd name="T1" fmla="*/ 0 h 60"/>
                <a:gd name="T2" fmla="*/ 4 w 16"/>
                <a:gd name="T3" fmla="*/ 0 h 60"/>
                <a:gd name="T4" fmla="*/ 0 w 16"/>
                <a:gd name="T5" fmla="*/ 60 h 60"/>
                <a:gd name="T6" fmla="*/ 12 w 16"/>
                <a:gd name="T7" fmla="*/ 60 h 60"/>
                <a:gd name="T8" fmla="*/ 16 w 16"/>
                <a:gd name="T9" fmla="*/ 0 h 60"/>
                <a:gd name="T10" fmla="*/ 0 60000 65536"/>
                <a:gd name="T11" fmla="*/ 0 60000 65536"/>
                <a:gd name="T12" fmla="*/ 0 60000 65536"/>
                <a:gd name="T13" fmla="*/ 0 60000 65536"/>
                <a:gd name="T14" fmla="*/ 0 60000 65536"/>
                <a:gd name="T15" fmla="*/ 0 w 16"/>
                <a:gd name="T16" fmla="*/ 0 h 60"/>
                <a:gd name="T17" fmla="*/ 16 w 16"/>
                <a:gd name="T18" fmla="*/ 60 h 60"/>
              </a:gdLst>
              <a:ahLst/>
              <a:cxnLst>
                <a:cxn ang="T10">
                  <a:pos x="T0" y="T1"/>
                </a:cxn>
                <a:cxn ang="T11">
                  <a:pos x="T2" y="T3"/>
                </a:cxn>
                <a:cxn ang="T12">
                  <a:pos x="T4" y="T5"/>
                </a:cxn>
                <a:cxn ang="T13">
                  <a:pos x="T6" y="T7"/>
                </a:cxn>
                <a:cxn ang="T14">
                  <a:pos x="T8" y="T9"/>
                </a:cxn>
              </a:cxnLst>
              <a:rect l="T15" t="T16" r="T17" b="T18"/>
              <a:pathLst>
                <a:path w="16" h="60">
                  <a:moveTo>
                    <a:pt x="16" y="0"/>
                  </a:moveTo>
                  <a:lnTo>
                    <a:pt x="4" y="0"/>
                  </a:lnTo>
                  <a:lnTo>
                    <a:pt x="0" y="60"/>
                  </a:lnTo>
                  <a:lnTo>
                    <a:pt x="12" y="60"/>
                  </a:lnTo>
                  <a:lnTo>
                    <a:pt x="16" y="0"/>
                  </a:lnTo>
                  <a:close/>
                </a:path>
              </a:pathLst>
            </a:custGeom>
            <a:solidFill>
              <a:srgbClr val="0083D7"/>
            </a:solidFill>
            <a:ln w="9525">
              <a:noFill/>
              <a:round/>
              <a:headEnd/>
              <a:tailEnd/>
            </a:ln>
          </p:spPr>
          <p:txBody>
            <a:bodyPr/>
            <a:lstStyle/>
            <a:p>
              <a:endParaRPr lang="en-US" sz="1200"/>
            </a:p>
          </p:txBody>
        </p:sp>
        <p:sp>
          <p:nvSpPr>
            <p:cNvPr id="64129" name="Freeform 485"/>
            <p:cNvSpPr>
              <a:spLocks/>
            </p:cNvSpPr>
            <p:nvPr/>
          </p:nvSpPr>
          <p:spPr bwMode="auto">
            <a:xfrm>
              <a:off x="1800" y="2645"/>
              <a:ext cx="52" cy="66"/>
            </a:xfrm>
            <a:custGeom>
              <a:avLst/>
              <a:gdLst>
                <a:gd name="T0" fmla="*/ 26 w 52"/>
                <a:gd name="T1" fmla="*/ 65 h 66"/>
                <a:gd name="T2" fmla="*/ 0 w 52"/>
                <a:gd name="T3" fmla="*/ 63 h 66"/>
                <a:gd name="T4" fmla="*/ 30 w 52"/>
                <a:gd name="T5" fmla="*/ 0 h 66"/>
                <a:gd name="T6" fmla="*/ 52 w 52"/>
                <a:gd name="T7" fmla="*/ 66 h 66"/>
                <a:gd name="T8" fmla="*/ 26 w 52"/>
                <a:gd name="T9" fmla="*/ 65 h 66"/>
                <a:gd name="T10" fmla="*/ 0 60000 65536"/>
                <a:gd name="T11" fmla="*/ 0 60000 65536"/>
                <a:gd name="T12" fmla="*/ 0 60000 65536"/>
                <a:gd name="T13" fmla="*/ 0 60000 65536"/>
                <a:gd name="T14" fmla="*/ 0 60000 65536"/>
                <a:gd name="T15" fmla="*/ 0 w 52"/>
                <a:gd name="T16" fmla="*/ 0 h 66"/>
                <a:gd name="T17" fmla="*/ 52 w 52"/>
                <a:gd name="T18" fmla="*/ 66 h 66"/>
              </a:gdLst>
              <a:ahLst/>
              <a:cxnLst>
                <a:cxn ang="T10">
                  <a:pos x="T0" y="T1"/>
                </a:cxn>
                <a:cxn ang="T11">
                  <a:pos x="T2" y="T3"/>
                </a:cxn>
                <a:cxn ang="T12">
                  <a:pos x="T4" y="T5"/>
                </a:cxn>
                <a:cxn ang="T13">
                  <a:pos x="T6" y="T7"/>
                </a:cxn>
                <a:cxn ang="T14">
                  <a:pos x="T8" y="T9"/>
                </a:cxn>
              </a:cxnLst>
              <a:rect l="T15" t="T16" r="T17" b="T18"/>
              <a:pathLst>
                <a:path w="52" h="66">
                  <a:moveTo>
                    <a:pt x="26" y="65"/>
                  </a:moveTo>
                  <a:lnTo>
                    <a:pt x="0" y="63"/>
                  </a:lnTo>
                  <a:lnTo>
                    <a:pt x="30" y="0"/>
                  </a:lnTo>
                  <a:lnTo>
                    <a:pt x="52" y="66"/>
                  </a:lnTo>
                  <a:lnTo>
                    <a:pt x="26" y="65"/>
                  </a:lnTo>
                  <a:close/>
                </a:path>
              </a:pathLst>
            </a:custGeom>
            <a:solidFill>
              <a:srgbClr val="0083D7"/>
            </a:solidFill>
            <a:ln w="9525">
              <a:noFill/>
              <a:round/>
              <a:headEnd/>
              <a:tailEnd/>
            </a:ln>
          </p:spPr>
          <p:txBody>
            <a:bodyPr/>
            <a:lstStyle/>
            <a:p>
              <a:endParaRPr lang="en-US" sz="1200"/>
            </a:p>
          </p:txBody>
        </p:sp>
        <p:sp>
          <p:nvSpPr>
            <p:cNvPr id="64130" name="Freeform 486"/>
            <p:cNvSpPr>
              <a:spLocks/>
            </p:cNvSpPr>
            <p:nvPr/>
          </p:nvSpPr>
          <p:spPr bwMode="auto">
            <a:xfrm>
              <a:off x="971" y="2896"/>
              <a:ext cx="172" cy="63"/>
            </a:xfrm>
            <a:custGeom>
              <a:avLst/>
              <a:gdLst>
                <a:gd name="T0" fmla="*/ 0 w 172"/>
                <a:gd name="T1" fmla="*/ 52 h 63"/>
                <a:gd name="T2" fmla="*/ 4 w 172"/>
                <a:gd name="T3" fmla="*/ 63 h 63"/>
                <a:gd name="T4" fmla="*/ 172 w 172"/>
                <a:gd name="T5" fmla="*/ 11 h 63"/>
                <a:gd name="T6" fmla="*/ 168 w 172"/>
                <a:gd name="T7" fmla="*/ 0 h 63"/>
                <a:gd name="T8" fmla="*/ 0 w 172"/>
                <a:gd name="T9" fmla="*/ 52 h 63"/>
                <a:gd name="T10" fmla="*/ 0 60000 65536"/>
                <a:gd name="T11" fmla="*/ 0 60000 65536"/>
                <a:gd name="T12" fmla="*/ 0 60000 65536"/>
                <a:gd name="T13" fmla="*/ 0 60000 65536"/>
                <a:gd name="T14" fmla="*/ 0 60000 65536"/>
                <a:gd name="T15" fmla="*/ 0 w 172"/>
                <a:gd name="T16" fmla="*/ 0 h 63"/>
                <a:gd name="T17" fmla="*/ 172 w 172"/>
                <a:gd name="T18" fmla="*/ 63 h 63"/>
              </a:gdLst>
              <a:ahLst/>
              <a:cxnLst>
                <a:cxn ang="T10">
                  <a:pos x="T0" y="T1"/>
                </a:cxn>
                <a:cxn ang="T11">
                  <a:pos x="T2" y="T3"/>
                </a:cxn>
                <a:cxn ang="T12">
                  <a:pos x="T4" y="T5"/>
                </a:cxn>
                <a:cxn ang="T13">
                  <a:pos x="T6" y="T7"/>
                </a:cxn>
                <a:cxn ang="T14">
                  <a:pos x="T8" y="T9"/>
                </a:cxn>
              </a:cxnLst>
              <a:rect l="T15" t="T16" r="T17" b="T18"/>
              <a:pathLst>
                <a:path w="172" h="63">
                  <a:moveTo>
                    <a:pt x="0" y="52"/>
                  </a:moveTo>
                  <a:lnTo>
                    <a:pt x="4" y="63"/>
                  </a:lnTo>
                  <a:lnTo>
                    <a:pt x="172" y="11"/>
                  </a:lnTo>
                  <a:lnTo>
                    <a:pt x="168" y="0"/>
                  </a:lnTo>
                  <a:lnTo>
                    <a:pt x="0" y="52"/>
                  </a:lnTo>
                  <a:close/>
                </a:path>
              </a:pathLst>
            </a:custGeom>
            <a:solidFill>
              <a:srgbClr val="0083D7"/>
            </a:solidFill>
            <a:ln w="9525">
              <a:noFill/>
              <a:round/>
              <a:headEnd/>
              <a:tailEnd/>
            </a:ln>
          </p:spPr>
          <p:txBody>
            <a:bodyPr/>
            <a:lstStyle/>
            <a:p>
              <a:endParaRPr lang="en-US" sz="1200"/>
            </a:p>
          </p:txBody>
        </p:sp>
        <p:sp>
          <p:nvSpPr>
            <p:cNvPr id="64131" name="Freeform 487"/>
            <p:cNvSpPr>
              <a:spLocks/>
            </p:cNvSpPr>
            <p:nvPr/>
          </p:nvSpPr>
          <p:spPr bwMode="auto">
            <a:xfrm>
              <a:off x="1123" y="2915"/>
              <a:ext cx="55" cy="130"/>
            </a:xfrm>
            <a:custGeom>
              <a:avLst/>
              <a:gdLst>
                <a:gd name="T0" fmla="*/ 0 w 55"/>
                <a:gd name="T1" fmla="*/ 125 h 130"/>
                <a:gd name="T2" fmla="*/ 11 w 55"/>
                <a:gd name="T3" fmla="*/ 130 h 130"/>
                <a:gd name="T4" fmla="*/ 55 w 55"/>
                <a:gd name="T5" fmla="*/ 5 h 130"/>
                <a:gd name="T6" fmla="*/ 44 w 55"/>
                <a:gd name="T7" fmla="*/ 0 h 130"/>
                <a:gd name="T8" fmla="*/ 0 w 55"/>
                <a:gd name="T9" fmla="*/ 125 h 130"/>
                <a:gd name="T10" fmla="*/ 0 60000 65536"/>
                <a:gd name="T11" fmla="*/ 0 60000 65536"/>
                <a:gd name="T12" fmla="*/ 0 60000 65536"/>
                <a:gd name="T13" fmla="*/ 0 60000 65536"/>
                <a:gd name="T14" fmla="*/ 0 60000 65536"/>
                <a:gd name="T15" fmla="*/ 0 w 55"/>
                <a:gd name="T16" fmla="*/ 0 h 130"/>
                <a:gd name="T17" fmla="*/ 55 w 55"/>
                <a:gd name="T18" fmla="*/ 130 h 130"/>
              </a:gdLst>
              <a:ahLst/>
              <a:cxnLst>
                <a:cxn ang="T10">
                  <a:pos x="T0" y="T1"/>
                </a:cxn>
                <a:cxn ang="T11">
                  <a:pos x="T2" y="T3"/>
                </a:cxn>
                <a:cxn ang="T12">
                  <a:pos x="T4" y="T5"/>
                </a:cxn>
                <a:cxn ang="T13">
                  <a:pos x="T6" y="T7"/>
                </a:cxn>
                <a:cxn ang="T14">
                  <a:pos x="T8" y="T9"/>
                </a:cxn>
              </a:cxnLst>
              <a:rect l="T15" t="T16" r="T17" b="T18"/>
              <a:pathLst>
                <a:path w="55" h="130">
                  <a:moveTo>
                    <a:pt x="0" y="125"/>
                  </a:moveTo>
                  <a:lnTo>
                    <a:pt x="11" y="130"/>
                  </a:lnTo>
                  <a:lnTo>
                    <a:pt x="55" y="5"/>
                  </a:lnTo>
                  <a:lnTo>
                    <a:pt x="44" y="0"/>
                  </a:lnTo>
                  <a:lnTo>
                    <a:pt x="0" y="125"/>
                  </a:lnTo>
                  <a:close/>
                </a:path>
              </a:pathLst>
            </a:custGeom>
            <a:solidFill>
              <a:srgbClr val="0083D7"/>
            </a:solidFill>
            <a:ln w="9525">
              <a:noFill/>
              <a:round/>
              <a:headEnd/>
              <a:tailEnd/>
            </a:ln>
          </p:spPr>
          <p:txBody>
            <a:bodyPr/>
            <a:lstStyle/>
            <a:p>
              <a:endParaRPr lang="en-US" sz="1200"/>
            </a:p>
          </p:txBody>
        </p:sp>
        <p:sp>
          <p:nvSpPr>
            <p:cNvPr id="64132" name="Freeform 488"/>
            <p:cNvSpPr>
              <a:spLocks/>
            </p:cNvSpPr>
            <p:nvPr/>
          </p:nvSpPr>
          <p:spPr bwMode="auto">
            <a:xfrm>
              <a:off x="1106" y="3029"/>
              <a:ext cx="49" cy="70"/>
            </a:xfrm>
            <a:custGeom>
              <a:avLst/>
              <a:gdLst>
                <a:gd name="T0" fmla="*/ 25 w 49"/>
                <a:gd name="T1" fmla="*/ 9 h 70"/>
                <a:gd name="T2" fmla="*/ 49 w 49"/>
                <a:gd name="T3" fmla="*/ 18 h 70"/>
                <a:gd name="T4" fmla="*/ 2 w 49"/>
                <a:gd name="T5" fmla="*/ 70 h 70"/>
                <a:gd name="T6" fmla="*/ 0 w 49"/>
                <a:gd name="T7" fmla="*/ 0 h 70"/>
                <a:gd name="T8" fmla="*/ 25 w 49"/>
                <a:gd name="T9" fmla="*/ 9 h 70"/>
                <a:gd name="T10" fmla="*/ 0 60000 65536"/>
                <a:gd name="T11" fmla="*/ 0 60000 65536"/>
                <a:gd name="T12" fmla="*/ 0 60000 65536"/>
                <a:gd name="T13" fmla="*/ 0 60000 65536"/>
                <a:gd name="T14" fmla="*/ 0 60000 65536"/>
                <a:gd name="T15" fmla="*/ 0 w 49"/>
                <a:gd name="T16" fmla="*/ 0 h 70"/>
                <a:gd name="T17" fmla="*/ 49 w 49"/>
                <a:gd name="T18" fmla="*/ 70 h 70"/>
              </a:gdLst>
              <a:ahLst/>
              <a:cxnLst>
                <a:cxn ang="T10">
                  <a:pos x="T0" y="T1"/>
                </a:cxn>
                <a:cxn ang="T11">
                  <a:pos x="T2" y="T3"/>
                </a:cxn>
                <a:cxn ang="T12">
                  <a:pos x="T4" y="T5"/>
                </a:cxn>
                <a:cxn ang="T13">
                  <a:pos x="T6" y="T7"/>
                </a:cxn>
                <a:cxn ang="T14">
                  <a:pos x="T8" y="T9"/>
                </a:cxn>
              </a:cxnLst>
              <a:rect l="T15" t="T16" r="T17" b="T18"/>
              <a:pathLst>
                <a:path w="49" h="70">
                  <a:moveTo>
                    <a:pt x="25" y="9"/>
                  </a:moveTo>
                  <a:lnTo>
                    <a:pt x="49" y="18"/>
                  </a:lnTo>
                  <a:lnTo>
                    <a:pt x="2" y="70"/>
                  </a:lnTo>
                  <a:lnTo>
                    <a:pt x="0" y="0"/>
                  </a:lnTo>
                  <a:lnTo>
                    <a:pt x="25" y="9"/>
                  </a:lnTo>
                  <a:close/>
                </a:path>
              </a:pathLst>
            </a:custGeom>
            <a:solidFill>
              <a:srgbClr val="0083D7"/>
            </a:solidFill>
            <a:ln w="9525">
              <a:noFill/>
              <a:round/>
              <a:headEnd/>
              <a:tailEnd/>
            </a:ln>
          </p:spPr>
          <p:txBody>
            <a:bodyPr/>
            <a:lstStyle/>
            <a:p>
              <a:endParaRPr lang="en-US" sz="1200"/>
            </a:p>
          </p:txBody>
        </p:sp>
        <p:sp>
          <p:nvSpPr>
            <p:cNvPr id="64133" name="Freeform 489"/>
            <p:cNvSpPr>
              <a:spLocks/>
            </p:cNvSpPr>
            <p:nvPr/>
          </p:nvSpPr>
          <p:spPr bwMode="auto">
            <a:xfrm>
              <a:off x="994" y="3145"/>
              <a:ext cx="73" cy="43"/>
            </a:xfrm>
            <a:custGeom>
              <a:avLst/>
              <a:gdLst>
                <a:gd name="T0" fmla="*/ 0 w 73"/>
                <a:gd name="T1" fmla="*/ 32 h 43"/>
                <a:gd name="T2" fmla="*/ 5 w 73"/>
                <a:gd name="T3" fmla="*/ 43 h 43"/>
                <a:gd name="T4" fmla="*/ 73 w 73"/>
                <a:gd name="T5" fmla="*/ 11 h 43"/>
                <a:gd name="T6" fmla="*/ 68 w 73"/>
                <a:gd name="T7" fmla="*/ 0 h 43"/>
                <a:gd name="T8" fmla="*/ 0 w 73"/>
                <a:gd name="T9" fmla="*/ 32 h 43"/>
                <a:gd name="T10" fmla="*/ 0 60000 65536"/>
                <a:gd name="T11" fmla="*/ 0 60000 65536"/>
                <a:gd name="T12" fmla="*/ 0 60000 65536"/>
                <a:gd name="T13" fmla="*/ 0 60000 65536"/>
                <a:gd name="T14" fmla="*/ 0 60000 65536"/>
                <a:gd name="T15" fmla="*/ 0 w 73"/>
                <a:gd name="T16" fmla="*/ 0 h 43"/>
                <a:gd name="T17" fmla="*/ 73 w 73"/>
                <a:gd name="T18" fmla="*/ 43 h 43"/>
              </a:gdLst>
              <a:ahLst/>
              <a:cxnLst>
                <a:cxn ang="T10">
                  <a:pos x="T0" y="T1"/>
                </a:cxn>
                <a:cxn ang="T11">
                  <a:pos x="T2" y="T3"/>
                </a:cxn>
                <a:cxn ang="T12">
                  <a:pos x="T4" y="T5"/>
                </a:cxn>
                <a:cxn ang="T13">
                  <a:pos x="T6" y="T7"/>
                </a:cxn>
                <a:cxn ang="T14">
                  <a:pos x="T8" y="T9"/>
                </a:cxn>
              </a:cxnLst>
              <a:rect l="T15" t="T16" r="T17" b="T18"/>
              <a:pathLst>
                <a:path w="73" h="43">
                  <a:moveTo>
                    <a:pt x="0" y="32"/>
                  </a:moveTo>
                  <a:lnTo>
                    <a:pt x="5" y="43"/>
                  </a:lnTo>
                  <a:lnTo>
                    <a:pt x="73" y="11"/>
                  </a:lnTo>
                  <a:lnTo>
                    <a:pt x="68" y="0"/>
                  </a:lnTo>
                  <a:lnTo>
                    <a:pt x="0" y="32"/>
                  </a:lnTo>
                  <a:close/>
                </a:path>
              </a:pathLst>
            </a:custGeom>
            <a:solidFill>
              <a:srgbClr val="0083D7"/>
            </a:solidFill>
            <a:ln w="9525">
              <a:noFill/>
              <a:round/>
              <a:headEnd/>
              <a:tailEnd/>
            </a:ln>
          </p:spPr>
          <p:txBody>
            <a:bodyPr/>
            <a:lstStyle/>
            <a:p>
              <a:endParaRPr lang="en-US" sz="1200"/>
            </a:p>
          </p:txBody>
        </p:sp>
        <p:sp>
          <p:nvSpPr>
            <p:cNvPr id="64134" name="Freeform 490"/>
            <p:cNvSpPr>
              <a:spLocks/>
            </p:cNvSpPr>
            <p:nvPr/>
          </p:nvSpPr>
          <p:spPr bwMode="auto">
            <a:xfrm>
              <a:off x="942" y="3157"/>
              <a:ext cx="70" cy="51"/>
            </a:xfrm>
            <a:custGeom>
              <a:avLst/>
              <a:gdLst>
                <a:gd name="T0" fmla="*/ 59 w 70"/>
                <a:gd name="T1" fmla="*/ 23 h 51"/>
                <a:gd name="T2" fmla="*/ 70 w 70"/>
                <a:gd name="T3" fmla="*/ 47 h 51"/>
                <a:gd name="T4" fmla="*/ 0 w 70"/>
                <a:gd name="T5" fmla="*/ 51 h 51"/>
                <a:gd name="T6" fmla="*/ 48 w 70"/>
                <a:gd name="T7" fmla="*/ 0 h 51"/>
                <a:gd name="T8" fmla="*/ 59 w 70"/>
                <a:gd name="T9" fmla="*/ 23 h 51"/>
                <a:gd name="T10" fmla="*/ 0 60000 65536"/>
                <a:gd name="T11" fmla="*/ 0 60000 65536"/>
                <a:gd name="T12" fmla="*/ 0 60000 65536"/>
                <a:gd name="T13" fmla="*/ 0 60000 65536"/>
                <a:gd name="T14" fmla="*/ 0 60000 65536"/>
                <a:gd name="T15" fmla="*/ 0 w 70"/>
                <a:gd name="T16" fmla="*/ 0 h 51"/>
                <a:gd name="T17" fmla="*/ 70 w 70"/>
                <a:gd name="T18" fmla="*/ 51 h 51"/>
              </a:gdLst>
              <a:ahLst/>
              <a:cxnLst>
                <a:cxn ang="T10">
                  <a:pos x="T0" y="T1"/>
                </a:cxn>
                <a:cxn ang="T11">
                  <a:pos x="T2" y="T3"/>
                </a:cxn>
                <a:cxn ang="T12">
                  <a:pos x="T4" y="T5"/>
                </a:cxn>
                <a:cxn ang="T13">
                  <a:pos x="T6" y="T7"/>
                </a:cxn>
                <a:cxn ang="T14">
                  <a:pos x="T8" y="T9"/>
                </a:cxn>
              </a:cxnLst>
              <a:rect l="T15" t="T16" r="T17" b="T18"/>
              <a:pathLst>
                <a:path w="70" h="51">
                  <a:moveTo>
                    <a:pt x="59" y="23"/>
                  </a:moveTo>
                  <a:lnTo>
                    <a:pt x="70" y="47"/>
                  </a:lnTo>
                  <a:lnTo>
                    <a:pt x="0" y="51"/>
                  </a:lnTo>
                  <a:lnTo>
                    <a:pt x="48" y="0"/>
                  </a:lnTo>
                  <a:lnTo>
                    <a:pt x="59" y="23"/>
                  </a:lnTo>
                  <a:close/>
                </a:path>
              </a:pathLst>
            </a:custGeom>
            <a:solidFill>
              <a:srgbClr val="0083D7"/>
            </a:solidFill>
            <a:ln w="9525">
              <a:noFill/>
              <a:round/>
              <a:headEnd/>
              <a:tailEnd/>
            </a:ln>
          </p:spPr>
          <p:txBody>
            <a:bodyPr/>
            <a:lstStyle/>
            <a:p>
              <a:endParaRPr lang="en-US" sz="1200"/>
            </a:p>
          </p:txBody>
        </p:sp>
        <p:sp>
          <p:nvSpPr>
            <p:cNvPr id="64135" name="Rectangle 491"/>
            <p:cNvSpPr>
              <a:spLocks noChangeArrowheads="1"/>
            </p:cNvSpPr>
            <p:nvPr/>
          </p:nvSpPr>
          <p:spPr bwMode="auto">
            <a:xfrm>
              <a:off x="1087" y="3166"/>
              <a:ext cx="12" cy="80"/>
            </a:xfrm>
            <a:prstGeom prst="rect">
              <a:avLst/>
            </a:prstGeom>
            <a:solidFill>
              <a:srgbClr val="0083D7"/>
            </a:solidFill>
            <a:ln w="9525">
              <a:noFill/>
              <a:miter lim="800000"/>
              <a:headEnd/>
              <a:tailEnd/>
            </a:ln>
          </p:spPr>
          <p:txBody>
            <a:bodyPr/>
            <a:lstStyle/>
            <a:p>
              <a:endParaRPr lang="en-US" sz="1200"/>
            </a:p>
          </p:txBody>
        </p:sp>
        <p:sp>
          <p:nvSpPr>
            <p:cNvPr id="64136" name="Freeform 492"/>
            <p:cNvSpPr>
              <a:spLocks/>
            </p:cNvSpPr>
            <p:nvPr/>
          </p:nvSpPr>
          <p:spPr bwMode="auto">
            <a:xfrm>
              <a:off x="1067" y="3242"/>
              <a:ext cx="52" cy="65"/>
            </a:xfrm>
            <a:custGeom>
              <a:avLst/>
              <a:gdLst>
                <a:gd name="T0" fmla="*/ 26 w 52"/>
                <a:gd name="T1" fmla="*/ 0 h 65"/>
                <a:gd name="T2" fmla="*/ 52 w 52"/>
                <a:gd name="T3" fmla="*/ 0 h 65"/>
                <a:gd name="T4" fmla="*/ 26 w 52"/>
                <a:gd name="T5" fmla="*/ 65 h 65"/>
                <a:gd name="T6" fmla="*/ 0 w 52"/>
                <a:gd name="T7" fmla="*/ 0 h 65"/>
                <a:gd name="T8" fmla="*/ 26 w 52"/>
                <a:gd name="T9" fmla="*/ 0 h 65"/>
                <a:gd name="T10" fmla="*/ 0 60000 65536"/>
                <a:gd name="T11" fmla="*/ 0 60000 65536"/>
                <a:gd name="T12" fmla="*/ 0 60000 65536"/>
                <a:gd name="T13" fmla="*/ 0 60000 65536"/>
                <a:gd name="T14" fmla="*/ 0 60000 65536"/>
                <a:gd name="T15" fmla="*/ 0 w 52"/>
                <a:gd name="T16" fmla="*/ 0 h 65"/>
                <a:gd name="T17" fmla="*/ 52 w 52"/>
                <a:gd name="T18" fmla="*/ 65 h 65"/>
              </a:gdLst>
              <a:ahLst/>
              <a:cxnLst>
                <a:cxn ang="T10">
                  <a:pos x="T0" y="T1"/>
                </a:cxn>
                <a:cxn ang="T11">
                  <a:pos x="T2" y="T3"/>
                </a:cxn>
                <a:cxn ang="T12">
                  <a:pos x="T4" y="T5"/>
                </a:cxn>
                <a:cxn ang="T13">
                  <a:pos x="T6" y="T7"/>
                </a:cxn>
                <a:cxn ang="T14">
                  <a:pos x="T8" y="T9"/>
                </a:cxn>
              </a:cxnLst>
              <a:rect l="T15" t="T16" r="T17" b="T18"/>
              <a:pathLst>
                <a:path w="52" h="65">
                  <a:moveTo>
                    <a:pt x="26" y="0"/>
                  </a:moveTo>
                  <a:lnTo>
                    <a:pt x="52" y="0"/>
                  </a:lnTo>
                  <a:lnTo>
                    <a:pt x="26" y="65"/>
                  </a:lnTo>
                  <a:lnTo>
                    <a:pt x="0" y="0"/>
                  </a:lnTo>
                  <a:lnTo>
                    <a:pt x="26" y="0"/>
                  </a:lnTo>
                  <a:close/>
                </a:path>
              </a:pathLst>
            </a:custGeom>
            <a:solidFill>
              <a:srgbClr val="0083D7"/>
            </a:solidFill>
            <a:ln w="9525">
              <a:noFill/>
              <a:round/>
              <a:headEnd/>
              <a:tailEnd/>
            </a:ln>
          </p:spPr>
          <p:txBody>
            <a:bodyPr/>
            <a:lstStyle/>
            <a:p>
              <a:endParaRPr lang="en-US" sz="1200"/>
            </a:p>
          </p:txBody>
        </p:sp>
        <p:sp>
          <p:nvSpPr>
            <p:cNvPr id="64137" name="Rectangle 493"/>
            <p:cNvSpPr>
              <a:spLocks noChangeArrowheads="1"/>
            </p:cNvSpPr>
            <p:nvPr/>
          </p:nvSpPr>
          <p:spPr bwMode="auto">
            <a:xfrm>
              <a:off x="1447" y="3322"/>
              <a:ext cx="61" cy="12"/>
            </a:xfrm>
            <a:prstGeom prst="rect">
              <a:avLst/>
            </a:prstGeom>
            <a:solidFill>
              <a:srgbClr val="0083D7"/>
            </a:solidFill>
            <a:ln w="9525">
              <a:noFill/>
              <a:miter lim="800000"/>
              <a:headEnd/>
              <a:tailEnd/>
            </a:ln>
          </p:spPr>
          <p:txBody>
            <a:bodyPr/>
            <a:lstStyle/>
            <a:p>
              <a:endParaRPr lang="en-US" sz="1200"/>
            </a:p>
          </p:txBody>
        </p:sp>
        <p:sp>
          <p:nvSpPr>
            <p:cNvPr id="64138" name="Freeform 494"/>
            <p:cNvSpPr>
              <a:spLocks/>
            </p:cNvSpPr>
            <p:nvPr/>
          </p:nvSpPr>
          <p:spPr bwMode="auto">
            <a:xfrm>
              <a:off x="1387" y="3302"/>
              <a:ext cx="66" cy="52"/>
            </a:xfrm>
            <a:custGeom>
              <a:avLst/>
              <a:gdLst>
                <a:gd name="T0" fmla="*/ 66 w 66"/>
                <a:gd name="T1" fmla="*/ 26 h 52"/>
                <a:gd name="T2" fmla="*/ 66 w 66"/>
                <a:gd name="T3" fmla="*/ 52 h 52"/>
                <a:gd name="T4" fmla="*/ 0 w 66"/>
                <a:gd name="T5" fmla="*/ 26 h 52"/>
                <a:gd name="T6" fmla="*/ 66 w 66"/>
                <a:gd name="T7" fmla="*/ 0 h 52"/>
                <a:gd name="T8" fmla="*/ 66 w 66"/>
                <a:gd name="T9" fmla="*/ 26 h 52"/>
                <a:gd name="T10" fmla="*/ 0 60000 65536"/>
                <a:gd name="T11" fmla="*/ 0 60000 65536"/>
                <a:gd name="T12" fmla="*/ 0 60000 65536"/>
                <a:gd name="T13" fmla="*/ 0 60000 65536"/>
                <a:gd name="T14" fmla="*/ 0 60000 65536"/>
                <a:gd name="T15" fmla="*/ 0 w 66"/>
                <a:gd name="T16" fmla="*/ 0 h 52"/>
                <a:gd name="T17" fmla="*/ 66 w 66"/>
                <a:gd name="T18" fmla="*/ 52 h 52"/>
              </a:gdLst>
              <a:ahLst/>
              <a:cxnLst>
                <a:cxn ang="T10">
                  <a:pos x="T0" y="T1"/>
                </a:cxn>
                <a:cxn ang="T11">
                  <a:pos x="T2" y="T3"/>
                </a:cxn>
                <a:cxn ang="T12">
                  <a:pos x="T4" y="T5"/>
                </a:cxn>
                <a:cxn ang="T13">
                  <a:pos x="T6" y="T7"/>
                </a:cxn>
                <a:cxn ang="T14">
                  <a:pos x="T8" y="T9"/>
                </a:cxn>
              </a:cxnLst>
              <a:rect l="T15" t="T16" r="T17" b="T18"/>
              <a:pathLst>
                <a:path w="66" h="52">
                  <a:moveTo>
                    <a:pt x="66" y="26"/>
                  </a:moveTo>
                  <a:lnTo>
                    <a:pt x="66" y="52"/>
                  </a:lnTo>
                  <a:lnTo>
                    <a:pt x="0" y="26"/>
                  </a:lnTo>
                  <a:lnTo>
                    <a:pt x="66" y="0"/>
                  </a:lnTo>
                  <a:lnTo>
                    <a:pt x="66" y="26"/>
                  </a:lnTo>
                  <a:close/>
                </a:path>
              </a:pathLst>
            </a:custGeom>
            <a:solidFill>
              <a:srgbClr val="0083D7"/>
            </a:solidFill>
            <a:ln w="9525">
              <a:noFill/>
              <a:round/>
              <a:headEnd/>
              <a:tailEnd/>
            </a:ln>
          </p:spPr>
          <p:txBody>
            <a:bodyPr/>
            <a:lstStyle/>
            <a:p>
              <a:endParaRPr lang="en-US" sz="1200"/>
            </a:p>
          </p:txBody>
        </p:sp>
        <p:sp>
          <p:nvSpPr>
            <p:cNvPr id="64139" name="Freeform 495"/>
            <p:cNvSpPr>
              <a:spLocks/>
            </p:cNvSpPr>
            <p:nvPr/>
          </p:nvSpPr>
          <p:spPr bwMode="auto">
            <a:xfrm>
              <a:off x="1601" y="3093"/>
              <a:ext cx="106" cy="153"/>
            </a:xfrm>
            <a:custGeom>
              <a:avLst/>
              <a:gdLst>
                <a:gd name="T0" fmla="*/ 0 w 106"/>
                <a:gd name="T1" fmla="*/ 146 h 153"/>
                <a:gd name="T2" fmla="*/ 10 w 106"/>
                <a:gd name="T3" fmla="*/ 153 h 153"/>
                <a:gd name="T4" fmla="*/ 106 w 106"/>
                <a:gd name="T5" fmla="*/ 7 h 153"/>
                <a:gd name="T6" fmla="*/ 96 w 106"/>
                <a:gd name="T7" fmla="*/ 0 h 153"/>
                <a:gd name="T8" fmla="*/ 0 w 106"/>
                <a:gd name="T9" fmla="*/ 146 h 153"/>
                <a:gd name="T10" fmla="*/ 0 60000 65536"/>
                <a:gd name="T11" fmla="*/ 0 60000 65536"/>
                <a:gd name="T12" fmla="*/ 0 60000 65536"/>
                <a:gd name="T13" fmla="*/ 0 60000 65536"/>
                <a:gd name="T14" fmla="*/ 0 60000 65536"/>
                <a:gd name="T15" fmla="*/ 0 w 106"/>
                <a:gd name="T16" fmla="*/ 0 h 153"/>
                <a:gd name="T17" fmla="*/ 106 w 106"/>
                <a:gd name="T18" fmla="*/ 153 h 153"/>
              </a:gdLst>
              <a:ahLst/>
              <a:cxnLst>
                <a:cxn ang="T10">
                  <a:pos x="T0" y="T1"/>
                </a:cxn>
                <a:cxn ang="T11">
                  <a:pos x="T2" y="T3"/>
                </a:cxn>
                <a:cxn ang="T12">
                  <a:pos x="T4" y="T5"/>
                </a:cxn>
                <a:cxn ang="T13">
                  <a:pos x="T6" y="T7"/>
                </a:cxn>
                <a:cxn ang="T14">
                  <a:pos x="T8" y="T9"/>
                </a:cxn>
              </a:cxnLst>
              <a:rect l="T15" t="T16" r="T17" b="T18"/>
              <a:pathLst>
                <a:path w="106" h="153">
                  <a:moveTo>
                    <a:pt x="0" y="146"/>
                  </a:moveTo>
                  <a:lnTo>
                    <a:pt x="10" y="153"/>
                  </a:lnTo>
                  <a:lnTo>
                    <a:pt x="106" y="7"/>
                  </a:lnTo>
                  <a:lnTo>
                    <a:pt x="96" y="0"/>
                  </a:lnTo>
                  <a:lnTo>
                    <a:pt x="0" y="146"/>
                  </a:lnTo>
                  <a:close/>
                </a:path>
              </a:pathLst>
            </a:custGeom>
            <a:solidFill>
              <a:srgbClr val="0083D7"/>
            </a:solidFill>
            <a:ln w="9525">
              <a:noFill/>
              <a:round/>
              <a:headEnd/>
              <a:tailEnd/>
            </a:ln>
          </p:spPr>
          <p:txBody>
            <a:bodyPr/>
            <a:lstStyle/>
            <a:p>
              <a:endParaRPr lang="en-US" sz="1200"/>
            </a:p>
          </p:txBody>
        </p:sp>
        <p:sp>
          <p:nvSpPr>
            <p:cNvPr id="64140" name="Freeform 496"/>
            <p:cNvSpPr>
              <a:spLocks/>
            </p:cNvSpPr>
            <p:nvPr/>
          </p:nvSpPr>
          <p:spPr bwMode="auto">
            <a:xfrm>
              <a:off x="1573" y="3224"/>
              <a:ext cx="57" cy="69"/>
            </a:xfrm>
            <a:custGeom>
              <a:avLst/>
              <a:gdLst>
                <a:gd name="T0" fmla="*/ 36 w 57"/>
                <a:gd name="T1" fmla="*/ 15 h 69"/>
                <a:gd name="T2" fmla="*/ 57 w 57"/>
                <a:gd name="T3" fmla="*/ 29 h 69"/>
                <a:gd name="T4" fmla="*/ 0 w 57"/>
                <a:gd name="T5" fmla="*/ 69 h 69"/>
                <a:gd name="T6" fmla="*/ 14 w 57"/>
                <a:gd name="T7" fmla="*/ 0 h 69"/>
                <a:gd name="T8" fmla="*/ 36 w 57"/>
                <a:gd name="T9" fmla="*/ 15 h 69"/>
                <a:gd name="T10" fmla="*/ 0 60000 65536"/>
                <a:gd name="T11" fmla="*/ 0 60000 65536"/>
                <a:gd name="T12" fmla="*/ 0 60000 65536"/>
                <a:gd name="T13" fmla="*/ 0 60000 65536"/>
                <a:gd name="T14" fmla="*/ 0 60000 65536"/>
                <a:gd name="T15" fmla="*/ 0 w 57"/>
                <a:gd name="T16" fmla="*/ 0 h 69"/>
                <a:gd name="T17" fmla="*/ 57 w 57"/>
                <a:gd name="T18" fmla="*/ 69 h 69"/>
              </a:gdLst>
              <a:ahLst/>
              <a:cxnLst>
                <a:cxn ang="T10">
                  <a:pos x="T0" y="T1"/>
                </a:cxn>
                <a:cxn ang="T11">
                  <a:pos x="T2" y="T3"/>
                </a:cxn>
                <a:cxn ang="T12">
                  <a:pos x="T4" y="T5"/>
                </a:cxn>
                <a:cxn ang="T13">
                  <a:pos x="T6" y="T7"/>
                </a:cxn>
                <a:cxn ang="T14">
                  <a:pos x="T8" y="T9"/>
                </a:cxn>
              </a:cxnLst>
              <a:rect l="T15" t="T16" r="T17" b="T18"/>
              <a:pathLst>
                <a:path w="57" h="69">
                  <a:moveTo>
                    <a:pt x="36" y="15"/>
                  </a:moveTo>
                  <a:lnTo>
                    <a:pt x="57" y="29"/>
                  </a:lnTo>
                  <a:lnTo>
                    <a:pt x="0" y="69"/>
                  </a:lnTo>
                  <a:lnTo>
                    <a:pt x="14" y="0"/>
                  </a:lnTo>
                  <a:lnTo>
                    <a:pt x="36" y="15"/>
                  </a:lnTo>
                  <a:close/>
                </a:path>
              </a:pathLst>
            </a:custGeom>
            <a:solidFill>
              <a:srgbClr val="0083D7"/>
            </a:solidFill>
            <a:ln w="9525">
              <a:noFill/>
              <a:round/>
              <a:headEnd/>
              <a:tailEnd/>
            </a:ln>
          </p:spPr>
          <p:txBody>
            <a:bodyPr/>
            <a:lstStyle/>
            <a:p>
              <a:endParaRPr lang="en-US" sz="1200"/>
            </a:p>
          </p:txBody>
        </p:sp>
        <p:sp>
          <p:nvSpPr>
            <p:cNvPr id="64141" name="Freeform 497"/>
            <p:cNvSpPr>
              <a:spLocks/>
            </p:cNvSpPr>
            <p:nvPr/>
          </p:nvSpPr>
          <p:spPr bwMode="auto">
            <a:xfrm>
              <a:off x="1565" y="3354"/>
              <a:ext cx="29" cy="32"/>
            </a:xfrm>
            <a:custGeom>
              <a:avLst/>
              <a:gdLst>
                <a:gd name="T0" fmla="*/ 20 w 29"/>
                <a:gd name="T1" fmla="*/ 32 h 32"/>
                <a:gd name="T2" fmla="*/ 29 w 29"/>
                <a:gd name="T3" fmla="*/ 24 h 32"/>
                <a:gd name="T4" fmla="*/ 9 w 29"/>
                <a:gd name="T5" fmla="*/ 0 h 32"/>
                <a:gd name="T6" fmla="*/ 0 w 29"/>
                <a:gd name="T7" fmla="*/ 8 h 32"/>
                <a:gd name="T8" fmla="*/ 20 w 29"/>
                <a:gd name="T9" fmla="*/ 32 h 32"/>
                <a:gd name="T10" fmla="*/ 0 60000 65536"/>
                <a:gd name="T11" fmla="*/ 0 60000 65536"/>
                <a:gd name="T12" fmla="*/ 0 60000 65536"/>
                <a:gd name="T13" fmla="*/ 0 60000 65536"/>
                <a:gd name="T14" fmla="*/ 0 60000 65536"/>
                <a:gd name="T15" fmla="*/ 0 w 29"/>
                <a:gd name="T16" fmla="*/ 0 h 32"/>
                <a:gd name="T17" fmla="*/ 29 w 29"/>
                <a:gd name="T18" fmla="*/ 32 h 32"/>
              </a:gdLst>
              <a:ahLst/>
              <a:cxnLst>
                <a:cxn ang="T10">
                  <a:pos x="T0" y="T1"/>
                </a:cxn>
                <a:cxn ang="T11">
                  <a:pos x="T2" y="T3"/>
                </a:cxn>
                <a:cxn ang="T12">
                  <a:pos x="T4" y="T5"/>
                </a:cxn>
                <a:cxn ang="T13">
                  <a:pos x="T6" y="T7"/>
                </a:cxn>
                <a:cxn ang="T14">
                  <a:pos x="T8" y="T9"/>
                </a:cxn>
              </a:cxnLst>
              <a:rect l="T15" t="T16" r="T17" b="T18"/>
              <a:pathLst>
                <a:path w="29" h="32">
                  <a:moveTo>
                    <a:pt x="20" y="32"/>
                  </a:moveTo>
                  <a:lnTo>
                    <a:pt x="29" y="24"/>
                  </a:lnTo>
                  <a:lnTo>
                    <a:pt x="9" y="0"/>
                  </a:lnTo>
                  <a:lnTo>
                    <a:pt x="0" y="8"/>
                  </a:lnTo>
                  <a:lnTo>
                    <a:pt x="20" y="32"/>
                  </a:lnTo>
                  <a:close/>
                </a:path>
              </a:pathLst>
            </a:custGeom>
            <a:solidFill>
              <a:srgbClr val="0083D7"/>
            </a:solidFill>
            <a:ln w="9525">
              <a:noFill/>
              <a:round/>
              <a:headEnd/>
              <a:tailEnd/>
            </a:ln>
          </p:spPr>
          <p:txBody>
            <a:bodyPr/>
            <a:lstStyle/>
            <a:p>
              <a:endParaRPr lang="en-US" sz="1200"/>
            </a:p>
          </p:txBody>
        </p:sp>
        <p:sp>
          <p:nvSpPr>
            <p:cNvPr id="64142" name="Freeform 498"/>
            <p:cNvSpPr>
              <a:spLocks/>
            </p:cNvSpPr>
            <p:nvPr/>
          </p:nvSpPr>
          <p:spPr bwMode="auto">
            <a:xfrm>
              <a:off x="1568" y="3362"/>
              <a:ext cx="61" cy="67"/>
            </a:xfrm>
            <a:custGeom>
              <a:avLst/>
              <a:gdLst>
                <a:gd name="T0" fmla="*/ 19 w 61"/>
                <a:gd name="T1" fmla="*/ 17 h 67"/>
                <a:gd name="T2" fmla="*/ 39 w 61"/>
                <a:gd name="T3" fmla="*/ 0 h 67"/>
                <a:gd name="T4" fmla="*/ 61 w 61"/>
                <a:gd name="T5" fmla="*/ 67 h 67"/>
                <a:gd name="T6" fmla="*/ 0 w 61"/>
                <a:gd name="T7" fmla="*/ 34 h 67"/>
                <a:gd name="T8" fmla="*/ 19 w 61"/>
                <a:gd name="T9" fmla="*/ 17 h 67"/>
                <a:gd name="T10" fmla="*/ 0 60000 65536"/>
                <a:gd name="T11" fmla="*/ 0 60000 65536"/>
                <a:gd name="T12" fmla="*/ 0 60000 65536"/>
                <a:gd name="T13" fmla="*/ 0 60000 65536"/>
                <a:gd name="T14" fmla="*/ 0 60000 65536"/>
                <a:gd name="T15" fmla="*/ 0 w 61"/>
                <a:gd name="T16" fmla="*/ 0 h 67"/>
                <a:gd name="T17" fmla="*/ 61 w 61"/>
                <a:gd name="T18" fmla="*/ 67 h 67"/>
              </a:gdLst>
              <a:ahLst/>
              <a:cxnLst>
                <a:cxn ang="T10">
                  <a:pos x="T0" y="T1"/>
                </a:cxn>
                <a:cxn ang="T11">
                  <a:pos x="T2" y="T3"/>
                </a:cxn>
                <a:cxn ang="T12">
                  <a:pos x="T4" y="T5"/>
                </a:cxn>
                <a:cxn ang="T13">
                  <a:pos x="T6" y="T7"/>
                </a:cxn>
                <a:cxn ang="T14">
                  <a:pos x="T8" y="T9"/>
                </a:cxn>
              </a:cxnLst>
              <a:rect l="T15" t="T16" r="T17" b="T18"/>
              <a:pathLst>
                <a:path w="61" h="67">
                  <a:moveTo>
                    <a:pt x="19" y="17"/>
                  </a:moveTo>
                  <a:lnTo>
                    <a:pt x="39" y="0"/>
                  </a:lnTo>
                  <a:lnTo>
                    <a:pt x="61" y="67"/>
                  </a:lnTo>
                  <a:lnTo>
                    <a:pt x="0" y="34"/>
                  </a:lnTo>
                  <a:lnTo>
                    <a:pt x="19" y="17"/>
                  </a:lnTo>
                  <a:close/>
                </a:path>
              </a:pathLst>
            </a:custGeom>
            <a:solidFill>
              <a:srgbClr val="0083D7"/>
            </a:solidFill>
            <a:ln w="9525">
              <a:noFill/>
              <a:round/>
              <a:headEnd/>
              <a:tailEnd/>
            </a:ln>
          </p:spPr>
          <p:txBody>
            <a:bodyPr/>
            <a:lstStyle/>
            <a:p>
              <a:endParaRPr lang="en-US" sz="1200"/>
            </a:p>
          </p:txBody>
        </p:sp>
        <p:sp>
          <p:nvSpPr>
            <p:cNvPr id="64143" name="Freeform 499"/>
            <p:cNvSpPr>
              <a:spLocks/>
            </p:cNvSpPr>
            <p:nvPr/>
          </p:nvSpPr>
          <p:spPr bwMode="auto">
            <a:xfrm>
              <a:off x="2004" y="2947"/>
              <a:ext cx="47" cy="74"/>
            </a:xfrm>
            <a:custGeom>
              <a:avLst/>
              <a:gdLst>
                <a:gd name="T0" fmla="*/ 47 w 47"/>
                <a:gd name="T1" fmla="*/ 5 h 74"/>
                <a:gd name="T2" fmla="*/ 36 w 47"/>
                <a:gd name="T3" fmla="*/ 0 h 74"/>
                <a:gd name="T4" fmla="*/ 0 w 47"/>
                <a:gd name="T5" fmla="*/ 69 h 74"/>
                <a:gd name="T6" fmla="*/ 11 w 47"/>
                <a:gd name="T7" fmla="*/ 74 h 74"/>
                <a:gd name="T8" fmla="*/ 47 w 47"/>
                <a:gd name="T9" fmla="*/ 5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47" y="5"/>
                  </a:moveTo>
                  <a:lnTo>
                    <a:pt x="36" y="0"/>
                  </a:lnTo>
                  <a:lnTo>
                    <a:pt x="0" y="69"/>
                  </a:lnTo>
                  <a:lnTo>
                    <a:pt x="11" y="74"/>
                  </a:lnTo>
                  <a:lnTo>
                    <a:pt x="47" y="5"/>
                  </a:lnTo>
                  <a:close/>
                </a:path>
              </a:pathLst>
            </a:custGeom>
            <a:solidFill>
              <a:srgbClr val="0083D7"/>
            </a:solidFill>
            <a:ln w="9525">
              <a:noFill/>
              <a:round/>
              <a:headEnd/>
              <a:tailEnd/>
            </a:ln>
          </p:spPr>
          <p:txBody>
            <a:bodyPr/>
            <a:lstStyle/>
            <a:p>
              <a:endParaRPr lang="en-US" sz="1200"/>
            </a:p>
          </p:txBody>
        </p:sp>
        <p:sp>
          <p:nvSpPr>
            <p:cNvPr id="64144" name="Freeform 500"/>
            <p:cNvSpPr>
              <a:spLocks/>
            </p:cNvSpPr>
            <p:nvPr/>
          </p:nvSpPr>
          <p:spPr bwMode="auto">
            <a:xfrm>
              <a:off x="2021" y="2896"/>
              <a:ext cx="54" cy="69"/>
            </a:xfrm>
            <a:custGeom>
              <a:avLst/>
              <a:gdLst>
                <a:gd name="T0" fmla="*/ 23 w 54"/>
                <a:gd name="T1" fmla="*/ 57 h 69"/>
                <a:gd name="T2" fmla="*/ 0 w 54"/>
                <a:gd name="T3" fmla="*/ 45 h 69"/>
                <a:gd name="T4" fmla="*/ 54 w 54"/>
                <a:gd name="T5" fmla="*/ 0 h 69"/>
                <a:gd name="T6" fmla="*/ 46 w 54"/>
                <a:gd name="T7" fmla="*/ 69 h 69"/>
                <a:gd name="T8" fmla="*/ 23 w 54"/>
                <a:gd name="T9" fmla="*/ 57 h 69"/>
                <a:gd name="T10" fmla="*/ 0 60000 65536"/>
                <a:gd name="T11" fmla="*/ 0 60000 65536"/>
                <a:gd name="T12" fmla="*/ 0 60000 65536"/>
                <a:gd name="T13" fmla="*/ 0 60000 65536"/>
                <a:gd name="T14" fmla="*/ 0 60000 65536"/>
                <a:gd name="T15" fmla="*/ 0 w 54"/>
                <a:gd name="T16" fmla="*/ 0 h 69"/>
                <a:gd name="T17" fmla="*/ 54 w 54"/>
                <a:gd name="T18" fmla="*/ 69 h 69"/>
              </a:gdLst>
              <a:ahLst/>
              <a:cxnLst>
                <a:cxn ang="T10">
                  <a:pos x="T0" y="T1"/>
                </a:cxn>
                <a:cxn ang="T11">
                  <a:pos x="T2" y="T3"/>
                </a:cxn>
                <a:cxn ang="T12">
                  <a:pos x="T4" y="T5"/>
                </a:cxn>
                <a:cxn ang="T13">
                  <a:pos x="T6" y="T7"/>
                </a:cxn>
                <a:cxn ang="T14">
                  <a:pos x="T8" y="T9"/>
                </a:cxn>
              </a:cxnLst>
              <a:rect l="T15" t="T16" r="T17" b="T18"/>
              <a:pathLst>
                <a:path w="54" h="69">
                  <a:moveTo>
                    <a:pt x="23" y="57"/>
                  </a:moveTo>
                  <a:lnTo>
                    <a:pt x="0" y="45"/>
                  </a:lnTo>
                  <a:lnTo>
                    <a:pt x="54" y="0"/>
                  </a:lnTo>
                  <a:lnTo>
                    <a:pt x="46" y="69"/>
                  </a:lnTo>
                  <a:lnTo>
                    <a:pt x="23" y="57"/>
                  </a:lnTo>
                  <a:close/>
                </a:path>
              </a:pathLst>
            </a:custGeom>
            <a:solidFill>
              <a:srgbClr val="0083D7"/>
            </a:solidFill>
            <a:ln w="9525">
              <a:noFill/>
              <a:round/>
              <a:headEnd/>
              <a:tailEnd/>
            </a:ln>
          </p:spPr>
          <p:txBody>
            <a:bodyPr/>
            <a:lstStyle/>
            <a:p>
              <a:endParaRPr lang="en-US" sz="1200"/>
            </a:p>
          </p:txBody>
        </p:sp>
      </p:grpSp>
      <p:grpSp>
        <p:nvGrpSpPr>
          <p:cNvPr id="6" name="Group 501"/>
          <p:cNvGrpSpPr>
            <a:grpSpLocks/>
          </p:cNvGrpSpPr>
          <p:nvPr/>
        </p:nvGrpSpPr>
        <p:grpSpPr bwMode="auto">
          <a:xfrm>
            <a:off x="5508625" y="4090988"/>
            <a:ext cx="2070100" cy="1620837"/>
            <a:chOff x="3600" y="2572"/>
            <a:chExt cx="1304" cy="1021"/>
          </a:xfrm>
        </p:grpSpPr>
        <p:sp>
          <p:nvSpPr>
            <p:cNvPr id="63614" name="AutoShape 502"/>
            <p:cNvSpPr>
              <a:spLocks noChangeAspect="1" noChangeArrowheads="1" noTextEdit="1"/>
            </p:cNvSpPr>
            <p:nvPr/>
          </p:nvSpPr>
          <p:spPr bwMode="auto">
            <a:xfrm>
              <a:off x="3600" y="2592"/>
              <a:ext cx="1273" cy="1001"/>
            </a:xfrm>
            <a:prstGeom prst="rect">
              <a:avLst/>
            </a:prstGeom>
            <a:noFill/>
            <a:ln w="9525">
              <a:noFill/>
              <a:miter lim="800000"/>
              <a:headEnd/>
              <a:tailEnd/>
            </a:ln>
          </p:spPr>
          <p:txBody>
            <a:bodyPr/>
            <a:lstStyle/>
            <a:p>
              <a:endParaRPr lang="en-US" sz="1200"/>
            </a:p>
          </p:txBody>
        </p:sp>
        <p:grpSp>
          <p:nvGrpSpPr>
            <p:cNvPr id="63615" name="Group 503"/>
            <p:cNvGrpSpPr>
              <a:grpSpLocks/>
            </p:cNvGrpSpPr>
            <p:nvPr/>
          </p:nvGrpSpPr>
          <p:grpSpPr bwMode="auto">
            <a:xfrm>
              <a:off x="3699" y="2572"/>
              <a:ext cx="1205" cy="701"/>
              <a:chOff x="3699" y="2572"/>
              <a:chExt cx="1205" cy="701"/>
            </a:xfrm>
          </p:grpSpPr>
          <p:sp>
            <p:nvSpPr>
              <p:cNvPr id="63909" name="Freeform 504"/>
              <p:cNvSpPr>
                <a:spLocks/>
              </p:cNvSpPr>
              <p:nvPr/>
            </p:nvSpPr>
            <p:spPr bwMode="auto">
              <a:xfrm>
                <a:off x="3839" y="2596"/>
                <a:ext cx="56" cy="56"/>
              </a:xfrm>
              <a:custGeom>
                <a:avLst/>
                <a:gdLst>
                  <a:gd name="T0" fmla="*/ 0 w 56"/>
                  <a:gd name="T1" fmla="*/ 28 h 56"/>
                  <a:gd name="T2" fmla="*/ 0 w 56"/>
                  <a:gd name="T3" fmla="*/ 22 h 56"/>
                  <a:gd name="T4" fmla="*/ 2 w 56"/>
                  <a:gd name="T5" fmla="*/ 17 h 56"/>
                  <a:gd name="T6" fmla="*/ 4 w 56"/>
                  <a:gd name="T7" fmla="*/ 12 h 56"/>
                  <a:gd name="T8" fmla="*/ 8 w 56"/>
                  <a:gd name="T9" fmla="*/ 8 h 56"/>
                  <a:gd name="T10" fmla="*/ 12 w 56"/>
                  <a:gd name="T11" fmla="*/ 5 h 56"/>
                  <a:gd name="T12" fmla="*/ 17 w 56"/>
                  <a:gd name="T13" fmla="*/ 2 h 56"/>
                  <a:gd name="T14" fmla="*/ 22 w 56"/>
                  <a:gd name="T15" fmla="*/ 1 h 56"/>
                  <a:gd name="T16" fmla="*/ 28 w 56"/>
                  <a:gd name="T17" fmla="*/ 0 h 56"/>
                  <a:gd name="T18" fmla="*/ 34 w 56"/>
                  <a:gd name="T19" fmla="*/ 1 h 56"/>
                  <a:gd name="T20" fmla="*/ 36 w 56"/>
                  <a:gd name="T21" fmla="*/ 1 h 56"/>
                  <a:gd name="T22" fmla="*/ 39 w 56"/>
                  <a:gd name="T23" fmla="*/ 2 h 56"/>
                  <a:gd name="T24" fmla="*/ 44 w 56"/>
                  <a:gd name="T25" fmla="*/ 5 h 56"/>
                  <a:gd name="T26" fmla="*/ 48 w 56"/>
                  <a:gd name="T27" fmla="*/ 8 h 56"/>
                  <a:gd name="T28" fmla="*/ 52 w 56"/>
                  <a:gd name="T29" fmla="*/ 12 h 56"/>
                  <a:gd name="T30" fmla="*/ 53 w 56"/>
                  <a:gd name="T31" fmla="*/ 15 h 56"/>
                  <a:gd name="T32" fmla="*/ 54 w 56"/>
                  <a:gd name="T33" fmla="*/ 17 h 56"/>
                  <a:gd name="T34" fmla="*/ 56 w 56"/>
                  <a:gd name="T35" fmla="*/ 22 h 56"/>
                  <a:gd name="T36" fmla="*/ 56 w 56"/>
                  <a:gd name="T37" fmla="*/ 25 h 56"/>
                  <a:gd name="T38" fmla="*/ 56 w 56"/>
                  <a:gd name="T39" fmla="*/ 28 h 56"/>
                  <a:gd name="T40" fmla="*/ 56 w 56"/>
                  <a:gd name="T41" fmla="*/ 34 h 56"/>
                  <a:gd name="T42" fmla="*/ 54 w 56"/>
                  <a:gd name="T43" fmla="*/ 39 h 56"/>
                  <a:gd name="T44" fmla="*/ 52 w 56"/>
                  <a:gd name="T45" fmla="*/ 44 h 56"/>
                  <a:gd name="T46" fmla="*/ 48 w 56"/>
                  <a:gd name="T47" fmla="*/ 48 h 56"/>
                  <a:gd name="T48" fmla="*/ 44 w 56"/>
                  <a:gd name="T49" fmla="*/ 51 h 56"/>
                  <a:gd name="T50" fmla="*/ 39 w 56"/>
                  <a:gd name="T51" fmla="*/ 54 h 56"/>
                  <a:gd name="T52" fmla="*/ 34 w 56"/>
                  <a:gd name="T53" fmla="*/ 56 h 56"/>
                  <a:gd name="T54" fmla="*/ 28 w 56"/>
                  <a:gd name="T55" fmla="*/ 56 h 56"/>
                  <a:gd name="T56" fmla="*/ 22 w 56"/>
                  <a:gd name="T57" fmla="*/ 56 h 56"/>
                  <a:gd name="T58" fmla="*/ 20 w 56"/>
                  <a:gd name="T59" fmla="*/ 55 h 56"/>
                  <a:gd name="T60" fmla="*/ 17 w 56"/>
                  <a:gd name="T61" fmla="*/ 54 h 56"/>
                  <a:gd name="T62" fmla="*/ 12 w 56"/>
                  <a:gd name="T63" fmla="*/ 51 h 56"/>
                  <a:gd name="T64" fmla="*/ 8 w 56"/>
                  <a:gd name="T65" fmla="*/ 48 h 56"/>
                  <a:gd name="T66" fmla="*/ 4 w 56"/>
                  <a:gd name="T67" fmla="*/ 44 h 56"/>
                  <a:gd name="T68" fmla="*/ 3 w 56"/>
                  <a:gd name="T69" fmla="*/ 42 h 56"/>
                  <a:gd name="T70" fmla="*/ 2 w 56"/>
                  <a:gd name="T71" fmla="*/ 39 h 56"/>
                  <a:gd name="T72" fmla="*/ 0 w 56"/>
                  <a:gd name="T73" fmla="*/ 34 h 56"/>
                  <a:gd name="T74" fmla="*/ 0 w 56"/>
                  <a:gd name="T75" fmla="*/ 31 h 56"/>
                  <a:gd name="T76" fmla="*/ 0 w 56"/>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56"/>
                  <a:gd name="T119" fmla="*/ 56 w 56"/>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56">
                    <a:moveTo>
                      <a:pt x="0" y="28"/>
                    </a:moveTo>
                    <a:lnTo>
                      <a:pt x="0" y="22"/>
                    </a:lnTo>
                    <a:lnTo>
                      <a:pt x="2" y="17"/>
                    </a:lnTo>
                    <a:lnTo>
                      <a:pt x="4" y="12"/>
                    </a:lnTo>
                    <a:lnTo>
                      <a:pt x="8" y="8"/>
                    </a:lnTo>
                    <a:lnTo>
                      <a:pt x="12" y="5"/>
                    </a:lnTo>
                    <a:lnTo>
                      <a:pt x="17" y="2"/>
                    </a:lnTo>
                    <a:lnTo>
                      <a:pt x="22" y="1"/>
                    </a:lnTo>
                    <a:lnTo>
                      <a:pt x="28" y="0"/>
                    </a:lnTo>
                    <a:lnTo>
                      <a:pt x="34" y="1"/>
                    </a:lnTo>
                    <a:lnTo>
                      <a:pt x="36" y="1"/>
                    </a:lnTo>
                    <a:lnTo>
                      <a:pt x="39" y="2"/>
                    </a:lnTo>
                    <a:lnTo>
                      <a:pt x="44" y="5"/>
                    </a:lnTo>
                    <a:lnTo>
                      <a:pt x="48" y="8"/>
                    </a:lnTo>
                    <a:lnTo>
                      <a:pt x="52" y="12"/>
                    </a:lnTo>
                    <a:lnTo>
                      <a:pt x="53" y="15"/>
                    </a:lnTo>
                    <a:lnTo>
                      <a:pt x="54" y="17"/>
                    </a:lnTo>
                    <a:lnTo>
                      <a:pt x="56" y="22"/>
                    </a:lnTo>
                    <a:lnTo>
                      <a:pt x="56" y="25"/>
                    </a:lnTo>
                    <a:lnTo>
                      <a:pt x="56" y="28"/>
                    </a:lnTo>
                    <a:lnTo>
                      <a:pt x="56" y="34"/>
                    </a:lnTo>
                    <a:lnTo>
                      <a:pt x="54" y="39"/>
                    </a:lnTo>
                    <a:lnTo>
                      <a:pt x="52" y="44"/>
                    </a:lnTo>
                    <a:lnTo>
                      <a:pt x="48" y="48"/>
                    </a:lnTo>
                    <a:lnTo>
                      <a:pt x="44" y="51"/>
                    </a:lnTo>
                    <a:lnTo>
                      <a:pt x="39" y="54"/>
                    </a:lnTo>
                    <a:lnTo>
                      <a:pt x="34" y="56"/>
                    </a:lnTo>
                    <a:lnTo>
                      <a:pt x="28" y="56"/>
                    </a:lnTo>
                    <a:lnTo>
                      <a:pt x="22" y="56"/>
                    </a:lnTo>
                    <a:lnTo>
                      <a:pt x="20" y="55"/>
                    </a:lnTo>
                    <a:lnTo>
                      <a:pt x="17" y="54"/>
                    </a:lnTo>
                    <a:lnTo>
                      <a:pt x="12" y="51"/>
                    </a:lnTo>
                    <a:lnTo>
                      <a:pt x="8" y="48"/>
                    </a:lnTo>
                    <a:lnTo>
                      <a:pt x="4" y="44"/>
                    </a:lnTo>
                    <a:lnTo>
                      <a:pt x="3" y="42"/>
                    </a:lnTo>
                    <a:lnTo>
                      <a:pt x="2" y="39"/>
                    </a:lnTo>
                    <a:lnTo>
                      <a:pt x="0" y="34"/>
                    </a:lnTo>
                    <a:lnTo>
                      <a:pt x="0" y="31"/>
                    </a:lnTo>
                    <a:lnTo>
                      <a:pt x="0" y="28"/>
                    </a:lnTo>
                    <a:close/>
                  </a:path>
                </a:pathLst>
              </a:custGeom>
              <a:solidFill>
                <a:srgbClr val="0083D7"/>
              </a:solidFill>
              <a:ln w="9525">
                <a:noFill/>
                <a:round/>
                <a:headEnd/>
                <a:tailEnd/>
              </a:ln>
            </p:spPr>
            <p:txBody>
              <a:bodyPr/>
              <a:lstStyle/>
              <a:p>
                <a:endParaRPr lang="en-US" sz="1200"/>
              </a:p>
            </p:txBody>
          </p:sp>
          <p:sp>
            <p:nvSpPr>
              <p:cNvPr id="63910" name="Freeform 505"/>
              <p:cNvSpPr>
                <a:spLocks/>
              </p:cNvSpPr>
              <p:nvPr/>
            </p:nvSpPr>
            <p:spPr bwMode="auto">
              <a:xfrm>
                <a:off x="3835" y="2592"/>
                <a:ext cx="32" cy="33"/>
              </a:xfrm>
              <a:custGeom>
                <a:avLst/>
                <a:gdLst>
                  <a:gd name="T0" fmla="*/ 0 w 32"/>
                  <a:gd name="T1" fmla="*/ 32 h 33"/>
                  <a:gd name="T2" fmla="*/ 0 w 32"/>
                  <a:gd name="T3" fmla="*/ 26 h 33"/>
                  <a:gd name="T4" fmla="*/ 2 w 32"/>
                  <a:gd name="T5" fmla="*/ 20 h 33"/>
                  <a:gd name="T6" fmla="*/ 5 w 32"/>
                  <a:gd name="T7" fmla="*/ 14 h 33"/>
                  <a:gd name="T8" fmla="*/ 9 w 32"/>
                  <a:gd name="T9" fmla="*/ 9 h 33"/>
                  <a:gd name="T10" fmla="*/ 14 w 32"/>
                  <a:gd name="T11" fmla="*/ 6 h 33"/>
                  <a:gd name="T12" fmla="*/ 19 w 32"/>
                  <a:gd name="T13" fmla="*/ 2 h 33"/>
                  <a:gd name="T14" fmla="*/ 25 w 32"/>
                  <a:gd name="T15" fmla="*/ 1 h 33"/>
                  <a:gd name="T16" fmla="*/ 31 w 32"/>
                  <a:gd name="T17" fmla="*/ 0 h 33"/>
                  <a:gd name="T18" fmla="*/ 32 w 32"/>
                  <a:gd name="T19" fmla="*/ 8 h 33"/>
                  <a:gd name="T20" fmla="*/ 27 w 32"/>
                  <a:gd name="T21" fmla="*/ 9 h 33"/>
                  <a:gd name="T22" fmla="*/ 22 w 32"/>
                  <a:gd name="T23" fmla="*/ 10 h 33"/>
                  <a:gd name="T24" fmla="*/ 18 w 32"/>
                  <a:gd name="T25" fmla="*/ 12 h 33"/>
                  <a:gd name="T26" fmla="*/ 15 w 32"/>
                  <a:gd name="T27" fmla="*/ 15 h 33"/>
                  <a:gd name="T28" fmla="*/ 12 w 32"/>
                  <a:gd name="T29" fmla="*/ 19 h 33"/>
                  <a:gd name="T30" fmla="*/ 9 w 32"/>
                  <a:gd name="T31" fmla="*/ 23 h 33"/>
                  <a:gd name="T32" fmla="*/ 8 w 32"/>
                  <a:gd name="T33" fmla="*/ 27 h 33"/>
                  <a:gd name="T34" fmla="*/ 7 w 32"/>
                  <a:gd name="T35" fmla="*/ 33 h 33"/>
                  <a:gd name="T36" fmla="*/ 0 w 32"/>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3"/>
                  <a:gd name="T59" fmla="*/ 32 w 3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3">
                    <a:moveTo>
                      <a:pt x="0" y="32"/>
                    </a:moveTo>
                    <a:lnTo>
                      <a:pt x="0" y="26"/>
                    </a:lnTo>
                    <a:lnTo>
                      <a:pt x="2" y="20"/>
                    </a:lnTo>
                    <a:lnTo>
                      <a:pt x="5" y="14"/>
                    </a:lnTo>
                    <a:lnTo>
                      <a:pt x="9" y="9"/>
                    </a:lnTo>
                    <a:lnTo>
                      <a:pt x="14" y="6"/>
                    </a:lnTo>
                    <a:lnTo>
                      <a:pt x="19" y="2"/>
                    </a:lnTo>
                    <a:lnTo>
                      <a:pt x="25" y="1"/>
                    </a:lnTo>
                    <a:lnTo>
                      <a:pt x="31" y="0"/>
                    </a:lnTo>
                    <a:lnTo>
                      <a:pt x="32" y="8"/>
                    </a:lnTo>
                    <a:lnTo>
                      <a:pt x="27" y="9"/>
                    </a:lnTo>
                    <a:lnTo>
                      <a:pt x="22" y="10"/>
                    </a:lnTo>
                    <a:lnTo>
                      <a:pt x="18" y="12"/>
                    </a:lnTo>
                    <a:lnTo>
                      <a:pt x="15" y="15"/>
                    </a:lnTo>
                    <a:lnTo>
                      <a:pt x="12" y="19"/>
                    </a:lnTo>
                    <a:lnTo>
                      <a:pt x="9" y="23"/>
                    </a:lnTo>
                    <a:lnTo>
                      <a:pt x="8" y="27"/>
                    </a:lnTo>
                    <a:lnTo>
                      <a:pt x="7" y="33"/>
                    </a:lnTo>
                    <a:lnTo>
                      <a:pt x="0" y="32"/>
                    </a:lnTo>
                    <a:close/>
                  </a:path>
                </a:pathLst>
              </a:custGeom>
              <a:solidFill>
                <a:srgbClr val="000000"/>
              </a:solidFill>
              <a:ln w="9525">
                <a:noFill/>
                <a:round/>
                <a:headEnd/>
                <a:tailEnd/>
              </a:ln>
            </p:spPr>
            <p:txBody>
              <a:bodyPr/>
              <a:lstStyle/>
              <a:p>
                <a:endParaRPr lang="en-US" sz="1200"/>
              </a:p>
            </p:txBody>
          </p:sp>
          <p:sp>
            <p:nvSpPr>
              <p:cNvPr id="63911" name="Freeform 506"/>
              <p:cNvSpPr>
                <a:spLocks/>
              </p:cNvSpPr>
              <p:nvPr/>
            </p:nvSpPr>
            <p:spPr bwMode="auto">
              <a:xfrm>
                <a:off x="3866" y="2592"/>
                <a:ext cx="33" cy="32"/>
              </a:xfrm>
              <a:custGeom>
                <a:avLst/>
                <a:gdLst>
                  <a:gd name="T0" fmla="*/ 1 w 33"/>
                  <a:gd name="T1" fmla="*/ 0 h 32"/>
                  <a:gd name="T2" fmla="*/ 7 w 33"/>
                  <a:gd name="T3" fmla="*/ 1 h 32"/>
                  <a:gd name="T4" fmla="*/ 11 w 33"/>
                  <a:gd name="T5" fmla="*/ 1 h 32"/>
                  <a:gd name="T6" fmla="*/ 14 w 33"/>
                  <a:gd name="T7" fmla="*/ 3 h 32"/>
                  <a:gd name="T8" fmla="*/ 19 w 33"/>
                  <a:gd name="T9" fmla="*/ 6 h 32"/>
                  <a:gd name="T10" fmla="*/ 24 w 33"/>
                  <a:gd name="T11" fmla="*/ 9 h 32"/>
                  <a:gd name="T12" fmla="*/ 28 w 33"/>
                  <a:gd name="T13" fmla="*/ 14 h 32"/>
                  <a:gd name="T14" fmla="*/ 29 w 33"/>
                  <a:gd name="T15" fmla="*/ 17 h 32"/>
                  <a:gd name="T16" fmla="*/ 31 w 33"/>
                  <a:gd name="T17" fmla="*/ 20 h 32"/>
                  <a:gd name="T18" fmla="*/ 33 w 33"/>
                  <a:gd name="T19" fmla="*/ 25 h 32"/>
                  <a:gd name="T20" fmla="*/ 33 w 33"/>
                  <a:gd name="T21" fmla="*/ 29 h 32"/>
                  <a:gd name="T22" fmla="*/ 33 w 33"/>
                  <a:gd name="T23" fmla="*/ 32 h 32"/>
                  <a:gd name="T24" fmla="*/ 25 w 33"/>
                  <a:gd name="T25" fmla="*/ 32 h 32"/>
                  <a:gd name="T26" fmla="*/ 25 w 33"/>
                  <a:gd name="T27" fmla="*/ 30 h 32"/>
                  <a:gd name="T28" fmla="*/ 25 w 33"/>
                  <a:gd name="T29" fmla="*/ 27 h 32"/>
                  <a:gd name="T30" fmla="*/ 23 w 33"/>
                  <a:gd name="T31" fmla="*/ 23 h 32"/>
                  <a:gd name="T32" fmla="*/ 22 w 33"/>
                  <a:gd name="T33" fmla="*/ 21 h 32"/>
                  <a:gd name="T34" fmla="*/ 21 w 33"/>
                  <a:gd name="T35" fmla="*/ 19 h 32"/>
                  <a:gd name="T36" fmla="*/ 18 w 33"/>
                  <a:gd name="T37" fmla="*/ 15 h 32"/>
                  <a:gd name="T38" fmla="*/ 15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1" y="1"/>
                    </a:lnTo>
                    <a:lnTo>
                      <a:pt x="14" y="3"/>
                    </a:lnTo>
                    <a:lnTo>
                      <a:pt x="19" y="6"/>
                    </a:lnTo>
                    <a:lnTo>
                      <a:pt x="24" y="9"/>
                    </a:lnTo>
                    <a:lnTo>
                      <a:pt x="28" y="14"/>
                    </a:lnTo>
                    <a:lnTo>
                      <a:pt x="29" y="17"/>
                    </a:lnTo>
                    <a:lnTo>
                      <a:pt x="31" y="20"/>
                    </a:lnTo>
                    <a:lnTo>
                      <a:pt x="33" y="25"/>
                    </a:lnTo>
                    <a:lnTo>
                      <a:pt x="33" y="29"/>
                    </a:lnTo>
                    <a:lnTo>
                      <a:pt x="33" y="32"/>
                    </a:lnTo>
                    <a:lnTo>
                      <a:pt x="25" y="32"/>
                    </a:lnTo>
                    <a:lnTo>
                      <a:pt x="25" y="30"/>
                    </a:lnTo>
                    <a:lnTo>
                      <a:pt x="25" y="27"/>
                    </a:lnTo>
                    <a:lnTo>
                      <a:pt x="23" y="23"/>
                    </a:lnTo>
                    <a:lnTo>
                      <a:pt x="22" y="21"/>
                    </a:lnTo>
                    <a:lnTo>
                      <a:pt x="21" y="19"/>
                    </a:lnTo>
                    <a:lnTo>
                      <a:pt x="18" y="15"/>
                    </a:lnTo>
                    <a:lnTo>
                      <a:pt x="15"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912" name="Freeform 507"/>
              <p:cNvSpPr>
                <a:spLocks/>
              </p:cNvSpPr>
              <p:nvPr/>
            </p:nvSpPr>
            <p:spPr bwMode="auto">
              <a:xfrm>
                <a:off x="3866" y="2592"/>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913" name="Freeform 508"/>
              <p:cNvSpPr>
                <a:spLocks/>
              </p:cNvSpPr>
              <p:nvPr/>
            </p:nvSpPr>
            <p:spPr bwMode="auto">
              <a:xfrm>
                <a:off x="3866" y="2624"/>
                <a:ext cx="33" cy="32"/>
              </a:xfrm>
              <a:custGeom>
                <a:avLst/>
                <a:gdLst>
                  <a:gd name="T0" fmla="*/ 33 w 33"/>
                  <a:gd name="T1" fmla="*/ 1 h 32"/>
                  <a:gd name="T2" fmla="*/ 33 w 33"/>
                  <a:gd name="T3" fmla="*/ 7 h 32"/>
                  <a:gd name="T4" fmla="*/ 31 w 33"/>
                  <a:gd name="T5" fmla="*/ 13 h 32"/>
                  <a:gd name="T6" fmla="*/ 28 w 33"/>
                  <a:gd name="T7" fmla="*/ 18 h 32"/>
                  <a:gd name="T8" fmla="*/ 24 w 33"/>
                  <a:gd name="T9" fmla="*/ 23 h 32"/>
                  <a:gd name="T10" fmla="*/ 19 w 33"/>
                  <a:gd name="T11" fmla="*/ 27 h 32"/>
                  <a:gd name="T12" fmla="*/ 14 w 33"/>
                  <a:gd name="T13" fmla="*/ 30 h 32"/>
                  <a:gd name="T14" fmla="*/ 7 w 33"/>
                  <a:gd name="T15" fmla="*/ 32 h 32"/>
                  <a:gd name="T16" fmla="*/ 1 w 33"/>
                  <a:gd name="T17" fmla="*/ 32 h 32"/>
                  <a:gd name="T18" fmla="*/ 0 w 33"/>
                  <a:gd name="T19" fmla="*/ 25 h 32"/>
                  <a:gd name="T20" fmla="*/ 6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5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3" y="7"/>
                    </a:lnTo>
                    <a:lnTo>
                      <a:pt x="31" y="13"/>
                    </a:lnTo>
                    <a:lnTo>
                      <a:pt x="28" y="18"/>
                    </a:lnTo>
                    <a:lnTo>
                      <a:pt x="24" y="23"/>
                    </a:lnTo>
                    <a:lnTo>
                      <a:pt x="19" y="27"/>
                    </a:lnTo>
                    <a:lnTo>
                      <a:pt x="14" y="30"/>
                    </a:lnTo>
                    <a:lnTo>
                      <a:pt x="7" y="32"/>
                    </a:lnTo>
                    <a:lnTo>
                      <a:pt x="1" y="32"/>
                    </a:lnTo>
                    <a:lnTo>
                      <a:pt x="0" y="25"/>
                    </a:lnTo>
                    <a:lnTo>
                      <a:pt x="6" y="24"/>
                    </a:lnTo>
                    <a:lnTo>
                      <a:pt x="10" y="23"/>
                    </a:lnTo>
                    <a:lnTo>
                      <a:pt x="14" y="20"/>
                    </a:lnTo>
                    <a:lnTo>
                      <a:pt x="18" y="17"/>
                    </a:lnTo>
                    <a:lnTo>
                      <a:pt x="21" y="14"/>
                    </a:lnTo>
                    <a:lnTo>
                      <a:pt x="23" y="10"/>
                    </a:lnTo>
                    <a:lnTo>
                      <a:pt x="25" y="5"/>
                    </a:lnTo>
                    <a:lnTo>
                      <a:pt x="25" y="0"/>
                    </a:lnTo>
                    <a:lnTo>
                      <a:pt x="33" y="1"/>
                    </a:lnTo>
                    <a:close/>
                  </a:path>
                </a:pathLst>
              </a:custGeom>
              <a:solidFill>
                <a:srgbClr val="000000"/>
              </a:solidFill>
              <a:ln w="9525">
                <a:noFill/>
                <a:round/>
                <a:headEnd/>
                <a:tailEnd/>
              </a:ln>
            </p:spPr>
            <p:txBody>
              <a:bodyPr/>
              <a:lstStyle/>
              <a:p>
                <a:endParaRPr lang="en-US" sz="1200"/>
              </a:p>
            </p:txBody>
          </p:sp>
          <p:sp>
            <p:nvSpPr>
              <p:cNvPr id="63914" name="Freeform 509"/>
              <p:cNvSpPr>
                <a:spLocks/>
              </p:cNvSpPr>
              <p:nvPr/>
            </p:nvSpPr>
            <p:spPr bwMode="auto">
              <a:xfrm>
                <a:off x="3891" y="2624"/>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915" name="Freeform 510"/>
              <p:cNvSpPr>
                <a:spLocks/>
              </p:cNvSpPr>
              <p:nvPr/>
            </p:nvSpPr>
            <p:spPr bwMode="auto">
              <a:xfrm>
                <a:off x="3835" y="2624"/>
                <a:ext cx="32" cy="32"/>
              </a:xfrm>
              <a:custGeom>
                <a:avLst/>
                <a:gdLst>
                  <a:gd name="T0" fmla="*/ 31 w 32"/>
                  <a:gd name="T1" fmla="*/ 32 h 32"/>
                  <a:gd name="T2" fmla="*/ 26 w 32"/>
                  <a:gd name="T3" fmla="*/ 32 h 32"/>
                  <a:gd name="T4" fmla="*/ 22 w 32"/>
                  <a:gd name="T5" fmla="*/ 31 h 32"/>
                  <a:gd name="T6" fmla="*/ 19 w 32"/>
                  <a:gd name="T7" fmla="*/ 30 h 32"/>
                  <a:gd name="T8" fmla="*/ 14 w 32"/>
                  <a:gd name="T9" fmla="*/ 27 h 32"/>
                  <a:gd name="T10" fmla="*/ 9 w 32"/>
                  <a:gd name="T11" fmla="*/ 23 h 32"/>
                  <a:gd name="T12" fmla="*/ 5 w 32"/>
                  <a:gd name="T13" fmla="*/ 18 h 32"/>
                  <a:gd name="T14" fmla="*/ 3 w 32"/>
                  <a:gd name="T15" fmla="*/ 16 h 32"/>
                  <a:gd name="T16" fmla="*/ 2 w 32"/>
                  <a:gd name="T17" fmla="*/ 13 h 32"/>
                  <a:gd name="T18" fmla="*/ 0 w 32"/>
                  <a:gd name="T19" fmla="*/ 7 h 32"/>
                  <a:gd name="T20" fmla="*/ 0 w 32"/>
                  <a:gd name="T21" fmla="*/ 4 h 32"/>
                  <a:gd name="T22" fmla="*/ 0 w 32"/>
                  <a:gd name="T23" fmla="*/ 0 h 32"/>
                  <a:gd name="T24" fmla="*/ 7 w 32"/>
                  <a:gd name="T25" fmla="*/ 0 h 32"/>
                  <a:gd name="T26" fmla="*/ 7 w 32"/>
                  <a:gd name="T27" fmla="*/ 3 h 32"/>
                  <a:gd name="T28" fmla="*/ 8 w 32"/>
                  <a:gd name="T29" fmla="*/ 5 h 32"/>
                  <a:gd name="T30" fmla="*/ 10 w 32"/>
                  <a:gd name="T31" fmla="*/ 10 h 32"/>
                  <a:gd name="T32" fmla="*/ 10 w 32"/>
                  <a:gd name="T33" fmla="*/ 12 h 32"/>
                  <a:gd name="T34" fmla="*/ 11 w 32"/>
                  <a:gd name="T35" fmla="*/ 13 h 32"/>
                  <a:gd name="T36" fmla="*/ 15 w 32"/>
                  <a:gd name="T37" fmla="*/ 17 h 32"/>
                  <a:gd name="T38" fmla="*/ 18 w 32"/>
                  <a:gd name="T39" fmla="*/ 20 h 32"/>
                  <a:gd name="T40" fmla="*/ 23 w 32"/>
                  <a:gd name="T41" fmla="*/ 23 h 32"/>
                  <a:gd name="T42" fmla="*/ 25 w 32"/>
                  <a:gd name="T43" fmla="*/ 23 h 32"/>
                  <a:gd name="T44" fmla="*/ 27 w 32"/>
                  <a:gd name="T45" fmla="*/ 24 h 32"/>
                  <a:gd name="T46" fmla="*/ 32 w 32"/>
                  <a:gd name="T47" fmla="*/ 25 h 32"/>
                  <a:gd name="T48" fmla="*/ 31 w 32"/>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32"/>
                  <a:gd name="T77" fmla="*/ 32 w 3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32">
                    <a:moveTo>
                      <a:pt x="31" y="32"/>
                    </a:moveTo>
                    <a:lnTo>
                      <a:pt x="26" y="32"/>
                    </a:lnTo>
                    <a:lnTo>
                      <a:pt x="22" y="31"/>
                    </a:lnTo>
                    <a:lnTo>
                      <a:pt x="19" y="30"/>
                    </a:lnTo>
                    <a:lnTo>
                      <a:pt x="14" y="27"/>
                    </a:lnTo>
                    <a:lnTo>
                      <a:pt x="9" y="23"/>
                    </a:lnTo>
                    <a:lnTo>
                      <a:pt x="5" y="18"/>
                    </a:lnTo>
                    <a:lnTo>
                      <a:pt x="3" y="16"/>
                    </a:lnTo>
                    <a:lnTo>
                      <a:pt x="2" y="13"/>
                    </a:lnTo>
                    <a:lnTo>
                      <a:pt x="0" y="7"/>
                    </a:lnTo>
                    <a:lnTo>
                      <a:pt x="0" y="4"/>
                    </a:lnTo>
                    <a:lnTo>
                      <a:pt x="0" y="0"/>
                    </a:lnTo>
                    <a:lnTo>
                      <a:pt x="7" y="0"/>
                    </a:lnTo>
                    <a:lnTo>
                      <a:pt x="7" y="3"/>
                    </a:lnTo>
                    <a:lnTo>
                      <a:pt x="8" y="5"/>
                    </a:lnTo>
                    <a:lnTo>
                      <a:pt x="10" y="10"/>
                    </a:lnTo>
                    <a:lnTo>
                      <a:pt x="10" y="12"/>
                    </a:lnTo>
                    <a:lnTo>
                      <a:pt x="11" y="13"/>
                    </a:lnTo>
                    <a:lnTo>
                      <a:pt x="15" y="17"/>
                    </a:lnTo>
                    <a:lnTo>
                      <a:pt x="18" y="20"/>
                    </a:lnTo>
                    <a:lnTo>
                      <a:pt x="23" y="23"/>
                    </a:lnTo>
                    <a:lnTo>
                      <a:pt x="25" y="23"/>
                    </a:lnTo>
                    <a:lnTo>
                      <a:pt x="27" y="24"/>
                    </a:lnTo>
                    <a:lnTo>
                      <a:pt x="32" y="25"/>
                    </a:lnTo>
                    <a:lnTo>
                      <a:pt x="31" y="32"/>
                    </a:lnTo>
                    <a:close/>
                  </a:path>
                </a:pathLst>
              </a:custGeom>
              <a:solidFill>
                <a:srgbClr val="000000"/>
              </a:solidFill>
              <a:ln w="9525">
                <a:noFill/>
                <a:round/>
                <a:headEnd/>
                <a:tailEnd/>
              </a:ln>
            </p:spPr>
            <p:txBody>
              <a:bodyPr/>
              <a:lstStyle/>
              <a:p>
                <a:endParaRPr lang="en-US" sz="1200"/>
              </a:p>
            </p:txBody>
          </p:sp>
          <p:sp>
            <p:nvSpPr>
              <p:cNvPr id="63916" name="Freeform 511"/>
              <p:cNvSpPr>
                <a:spLocks/>
              </p:cNvSpPr>
              <p:nvPr/>
            </p:nvSpPr>
            <p:spPr bwMode="auto">
              <a:xfrm>
                <a:off x="3866" y="2649"/>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917" name="Freeform 512"/>
              <p:cNvSpPr>
                <a:spLocks/>
              </p:cNvSpPr>
              <p:nvPr/>
            </p:nvSpPr>
            <p:spPr bwMode="auto">
              <a:xfrm>
                <a:off x="3835" y="2624"/>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en-US" sz="1200"/>
              </a:p>
            </p:txBody>
          </p:sp>
          <p:sp>
            <p:nvSpPr>
              <p:cNvPr id="63918" name="Freeform 513"/>
              <p:cNvSpPr>
                <a:spLocks/>
              </p:cNvSpPr>
              <p:nvPr/>
            </p:nvSpPr>
            <p:spPr bwMode="auto">
              <a:xfrm>
                <a:off x="3711" y="2752"/>
                <a:ext cx="56" cy="56"/>
              </a:xfrm>
              <a:custGeom>
                <a:avLst/>
                <a:gdLst>
                  <a:gd name="T0" fmla="*/ 0 w 56"/>
                  <a:gd name="T1" fmla="*/ 28 h 56"/>
                  <a:gd name="T2" fmla="*/ 0 w 56"/>
                  <a:gd name="T3" fmla="*/ 22 h 56"/>
                  <a:gd name="T4" fmla="*/ 2 w 56"/>
                  <a:gd name="T5" fmla="*/ 17 h 56"/>
                  <a:gd name="T6" fmla="*/ 4 w 56"/>
                  <a:gd name="T7" fmla="*/ 12 h 56"/>
                  <a:gd name="T8" fmla="*/ 8 w 56"/>
                  <a:gd name="T9" fmla="*/ 8 h 56"/>
                  <a:gd name="T10" fmla="*/ 12 w 56"/>
                  <a:gd name="T11" fmla="*/ 5 h 56"/>
                  <a:gd name="T12" fmla="*/ 17 w 56"/>
                  <a:gd name="T13" fmla="*/ 2 h 56"/>
                  <a:gd name="T14" fmla="*/ 22 w 56"/>
                  <a:gd name="T15" fmla="*/ 1 h 56"/>
                  <a:gd name="T16" fmla="*/ 28 w 56"/>
                  <a:gd name="T17" fmla="*/ 0 h 56"/>
                  <a:gd name="T18" fmla="*/ 34 w 56"/>
                  <a:gd name="T19" fmla="*/ 1 h 56"/>
                  <a:gd name="T20" fmla="*/ 36 w 56"/>
                  <a:gd name="T21" fmla="*/ 1 h 56"/>
                  <a:gd name="T22" fmla="*/ 39 w 56"/>
                  <a:gd name="T23" fmla="*/ 2 h 56"/>
                  <a:gd name="T24" fmla="*/ 44 w 56"/>
                  <a:gd name="T25" fmla="*/ 5 h 56"/>
                  <a:gd name="T26" fmla="*/ 48 w 56"/>
                  <a:gd name="T27" fmla="*/ 8 h 56"/>
                  <a:gd name="T28" fmla="*/ 52 w 56"/>
                  <a:gd name="T29" fmla="*/ 12 h 56"/>
                  <a:gd name="T30" fmla="*/ 53 w 56"/>
                  <a:gd name="T31" fmla="*/ 15 h 56"/>
                  <a:gd name="T32" fmla="*/ 54 w 56"/>
                  <a:gd name="T33" fmla="*/ 17 h 56"/>
                  <a:gd name="T34" fmla="*/ 56 w 56"/>
                  <a:gd name="T35" fmla="*/ 22 h 56"/>
                  <a:gd name="T36" fmla="*/ 56 w 56"/>
                  <a:gd name="T37" fmla="*/ 25 h 56"/>
                  <a:gd name="T38" fmla="*/ 56 w 56"/>
                  <a:gd name="T39" fmla="*/ 28 h 56"/>
                  <a:gd name="T40" fmla="*/ 56 w 56"/>
                  <a:gd name="T41" fmla="*/ 34 h 56"/>
                  <a:gd name="T42" fmla="*/ 54 w 56"/>
                  <a:gd name="T43" fmla="*/ 39 h 56"/>
                  <a:gd name="T44" fmla="*/ 52 w 56"/>
                  <a:gd name="T45" fmla="*/ 44 h 56"/>
                  <a:gd name="T46" fmla="*/ 48 w 56"/>
                  <a:gd name="T47" fmla="*/ 48 h 56"/>
                  <a:gd name="T48" fmla="*/ 44 w 56"/>
                  <a:gd name="T49" fmla="*/ 51 h 56"/>
                  <a:gd name="T50" fmla="*/ 39 w 56"/>
                  <a:gd name="T51" fmla="*/ 54 h 56"/>
                  <a:gd name="T52" fmla="*/ 34 w 56"/>
                  <a:gd name="T53" fmla="*/ 56 h 56"/>
                  <a:gd name="T54" fmla="*/ 28 w 56"/>
                  <a:gd name="T55" fmla="*/ 56 h 56"/>
                  <a:gd name="T56" fmla="*/ 22 w 56"/>
                  <a:gd name="T57" fmla="*/ 56 h 56"/>
                  <a:gd name="T58" fmla="*/ 20 w 56"/>
                  <a:gd name="T59" fmla="*/ 55 h 56"/>
                  <a:gd name="T60" fmla="*/ 17 w 56"/>
                  <a:gd name="T61" fmla="*/ 54 h 56"/>
                  <a:gd name="T62" fmla="*/ 12 w 56"/>
                  <a:gd name="T63" fmla="*/ 51 h 56"/>
                  <a:gd name="T64" fmla="*/ 8 w 56"/>
                  <a:gd name="T65" fmla="*/ 48 h 56"/>
                  <a:gd name="T66" fmla="*/ 4 w 56"/>
                  <a:gd name="T67" fmla="*/ 44 h 56"/>
                  <a:gd name="T68" fmla="*/ 3 w 56"/>
                  <a:gd name="T69" fmla="*/ 42 h 56"/>
                  <a:gd name="T70" fmla="*/ 2 w 56"/>
                  <a:gd name="T71" fmla="*/ 39 h 56"/>
                  <a:gd name="T72" fmla="*/ 0 w 56"/>
                  <a:gd name="T73" fmla="*/ 34 h 56"/>
                  <a:gd name="T74" fmla="*/ 0 w 56"/>
                  <a:gd name="T75" fmla="*/ 31 h 56"/>
                  <a:gd name="T76" fmla="*/ 0 w 56"/>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56"/>
                  <a:gd name="T119" fmla="*/ 56 w 56"/>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56">
                    <a:moveTo>
                      <a:pt x="0" y="28"/>
                    </a:moveTo>
                    <a:lnTo>
                      <a:pt x="0" y="22"/>
                    </a:lnTo>
                    <a:lnTo>
                      <a:pt x="2" y="17"/>
                    </a:lnTo>
                    <a:lnTo>
                      <a:pt x="4" y="12"/>
                    </a:lnTo>
                    <a:lnTo>
                      <a:pt x="8" y="8"/>
                    </a:lnTo>
                    <a:lnTo>
                      <a:pt x="12" y="5"/>
                    </a:lnTo>
                    <a:lnTo>
                      <a:pt x="17" y="2"/>
                    </a:lnTo>
                    <a:lnTo>
                      <a:pt x="22" y="1"/>
                    </a:lnTo>
                    <a:lnTo>
                      <a:pt x="28" y="0"/>
                    </a:lnTo>
                    <a:lnTo>
                      <a:pt x="34" y="1"/>
                    </a:lnTo>
                    <a:lnTo>
                      <a:pt x="36" y="1"/>
                    </a:lnTo>
                    <a:lnTo>
                      <a:pt x="39" y="2"/>
                    </a:lnTo>
                    <a:lnTo>
                      <a:pt x="44" y="5"/>
                    </a:lnTo>
                    <a:lnTo>
                      <a:pt x="48" y="8"/>
                    </a:lnTo>
                    <a:lnTo>
                      <a:pt x="52" y="12"/>
                    </a:lnTo>
                    <a:lnTo>
                      <a:pt x="53" y="15"/>
                    </a:lnTo>
                    <a:lnTo>
                      <a:pt x="54" y="17"/>
                    </a:lnTo>
                    <a:lnTo>
                      <a:pt x="56" y="22"/>
                    </a:lnTo>
                    <a:lnTo>
                      <a:pt x="56" y="25"/>
                    </a:lnTo>
                    <a:lnTo>
                      <a:pt x="56" y="28"/>
                    </a:lnTo>
                    <a:lnTo>
                      <a:pt x="56" y="34"/>
                    </a:lnTo>
                    <a:lnTo>
                      <a:pt x="54" y="39"/>
                    </a:lnTo>
                    <a:lnTo>
                      <a:pt x="52" y="44"/>
                    </a:lnTo>
                    <a:lnTo>
                      <a:pt x="48" y="48"/>
                    </a:lnTo>
                    <a:lnTo>
                      <a:pt x="44" y="51"/>
                    </a:lnTo>
                    <a:lnTo>
                      <a:pt x="39" y="54"/>
                    </a:lnTo>
                    <a:lnTo>
                      <a:pt x="34" y="56"/>
                    </a:lnTo>
                    <a:lnTo>
                      <a:pt x="28" y="56"/>
                    </a:lnTo>
                    <a:lnTo>
                      <a:pt x="22" y="56"/>
                    </a:lnTo>
                    <a:lnTo>
                      <a:pt x="20" y="55"/>
                    </a:lnTo>
                    <a:lnTo>
                      <a:pt x="17" y="54"/>
                    </a:lnTo>
                    <a:lnTo>
                      <a:pt x="12" y="51"/>
                    </a:lnTo>
                    <a:lnTo>
                      <a:pt x="8" y="48"/>
                    </a:lnTo>
                    <a:lnTo>
                      <a:pt x="4" y="44"/>
                    </a:lnTo>
                    <a:lnTo>
                      <a:pt x="3" y="42"/>
                    </a:lnTo>
                    <a:lnTo>
                      <a:pt x="2" y="39"/>
                    </a:lnTo>
                    <a:lnTo>
                      <a:pt x="0" y="34"/>
                    </a:lnTo>
                    <a:lnTo>
                      <a:pt x="0" y="31"/>
                    </a:lnTo>
                    <a:lnTo>
                      <a:pt x="0" y="28"/>
                    </a:lnTo>
                    <a:close/>
                  </a:path>
                </a:pathLst>
              </a:custGeom>
              <a:solidFill>
                <a:srgbClr val="0083D7"/>
              </a:solidFill>
              <a:ln w="9525">
                <a:noFill/>
                <a:round/>
                <a:headEnd/>
                <a:tailEnd/>
              </a:ln>
            </p:spPr>
            <p:txBody>
              <a:bodyPr/>
              <a:lstStyle/>
              <a:p>
                <a:endParaRPr lang="en-US" sz="1200"/>
              </a:p>
            </p:txBody>
          </p:sp>
          <p:sp>
            <p:nvSpPr>
              <p:cNvPr id="63919" name="Oval 514"/>
              <p:cNvSpPr>
                <a:spLocks noChangeArrowheads="1"/>
              </p:cNvSpPr>
              <p:nvPr/>
            </p:nvSpPr>
            <p:spPr bwMode="auto">
              <a:xfrm>
                <a:off x="3884" y="2690"/>
                <a:ext cx="36" cy="36"/>
              </a:xfrm>
              <a:prstGeom prst="ellipse">
                <a:avLst/>
              </a:prstGeom>
              <a:solidFill>
                <a:srgbClr val="000000"/>
              </a:solidFill>
              <a:ln w="9525">
                <a:noFill/>
                <a:round/>
                <a:headEnd/>
                <a:tailEnd/>
              </a:ln>
            </p:spPr>
            <p:txBody>
              <a:bodyPr/>
              <a:lstStyle/>
              <a:p>
                <a:endParaRPr lang="en-US" sz="1200"/>
              </a:p>
            </p:txBody>
          </p:sp>
          <p:sp>
            <p:nvSpPr>
              <p:cNvPr id="63920" name="Oval 515"/>
              <p:cNvSpPr>
                <a:spLocks noChangeArrowheads="1"/>
              </p:cNvSpPr>
              <p:nvPr/>
            </p:nvSpPr>
            <p:spPr bwMode="auto">
              <a:xfrm>
                <a:off x="3884" y="2690"/>
                <a:ext cx="36" cy="36"/>
              </a:xfrm>
              <a:prstGeom prst="ellipse">
                <a:avLst/>
              </a:prstGeom>
              <a:noFill/>
              <a:ln w="12700">
                <a:solidFill>
                  <a:srgbClr val="000000"/>
                </a:solidFill>
                <a:round/>
                <a:headEnd/>
                <a:tailEnd/>
              </a:ln>
            </p:spPr>
            <p:txBody>
              <a:bodyPr/>
              <a:lstStyle/>
              <a:p>
                <a:endParaRPr lang="en-US" sz="1200"/>
              </a:p>
            </p:txBody>
          </p:sp>
          <p:sp>
            <p:nvSpPr>
              <p:cNvPr id="63921" name="Oval 516"/>
              <p:cNvSpPr>
                <a:spLocks noChangeArrowheads="1"/>
              </p:cNvSpPr>
              <p:nvPr/>
            </p:nvSpPr>
            <p:spPr bwMode="auto">
              <a:xfrm>
                <a:off x="4150" y="2688"/>
                <a:ext cx="36" cy="36"/>
              </a:xfrm>
              <a:prstGeom prst="ellipse">
                <a:avLst/>
              </a:prstGeom>
              <a:solidFill>
                <a:srgbClr val="000000"/>
              </a:solidFill>
              <a:ln w="9525">
                <a:noFill/>
                <a:round/>
                <a:headEnd/>
                <a:tailEnd/>
              </a:ln>
            </p:spPr>
            <p:txBody>
              <a:bodyPr/>
              <a:lstStyle/>
              <a:p>
                <a:endParaRPr lang="en-US" sz="1200"/>
              </a:p>
            </p:txBody>
          </p:sp>
          <p:sp>
            <p:nvSpPr>
              <p:cNvPr id="63922" name="Oval 517"/>
              <p:cNvSpPr>
                <a:spLocks noChangeArrowheads="1"/>
              </p:cNvSpPr>
              <p:nvPr/>
            </p:nvSpPr>
            <p:spPr bwMode="auto">
              <a:xfrm>
                <a:off x="4150" y="2688"/>
                <a:ext cx="36" cy="36"/>
              </a:xfrm>
              <a:prstGeom prst="ellipse">
                <a:avLst/>
              </a:prstGeom>
              <a:noFill/>
              <a:ln w="12700">
                <a:solidFill>
                  <a:srgbClr val="000000"/>
                </a:solidFill>
                <a:round/>
                <a:headEnd/>
                <a:tailEnd/>
              </a:ln>
            </p:spPr>
            <p:txBody>
              <a:bodyPr/>
              <a:lstStyle/>
              <a:p>
                <a:endParaRPr lang="en-US" sz="1200"/>
              </a:p>
            </p:txBody>
          </p:sp>
          <p:sp>
            <p:nvSpPr>
              <p:cNvPr id="63923" name="Freeform 518"/>
              <p:cNvSpPr>
                <a:spLocks/>
              </p:cNvSpPr>
              <p:nvPr/>
            </p:nvSpPr>
            <p:spPr bwMode="auto">
              <a:xfrm>
                <a:off x="3707" y="2748"/>
                <a:ext cx="32" cy="33"/>
              </a:xfrm>
              <a:custGeom>
                <a:avLst/>
                <a:gdLst>
                  <a:gd name="T0" fmla="*/ 0 w 32"/>
                  <a:gd name="T1" fmla="*/ 32 h 33"/>
                  <a:gd name="T2" fmla="*/ 0 w 32"/>
                  <a:gd name="T3" fmla="*/ 26 h 33"/>
                  <a:gd name="T4" fmla="*/ 2 w 32"/>
                  <a:gd name="T5" fmla="*/ 20 h 33"/>
                  <a:gd name="T6" fmla="*/ 5 w 32"/>
                  <a:gd name="T7" fmla="*/ 14 h 33"/>
                  <a:gd name="T8" fmla="*/ 9 w 32"/>
                  <a:gd name="T9" fmla="*/ 9 h 33"/>
                  <a:gd name="T10" fmla="*/ 14 w 32"/>
                  <a:gd name="T11" fmla="*/ 6 h 33"/>
                  <a:gd name="T12" fmla="*/ 19 w 32"/>
                  <a:gd name="T13" fmla="*/ 2 h 33"/>
                  <a:gd name="T14" fmla="*/ 25 w 32"/>
                  <a:gd name="T15" fmla="*/ 1 h 33"/>
                  <a:gd name="T16" fmla="*/ 31 w 32"/>
                  <a:gd name="T17" fmla="*/ 0 h 33"/>
                  <a:gd name="T18" fmla="*/ 32 w 32"/>
                  <a:gd name="T19" fmla="*/ 8 h 33"/>
                  <a:gd name="T20" fmla="*/ 27 w 32"/>
                  <a:gd name="T21" fmla="*/ 9 h 33"/>
                  <a:gd name="T22" fmla="*/ 22 w 32"/>
                  <a:gd name="T23" fmla="*/ 10 h 33"/>
                  <a:gd name="T24" fmla="*/ 18 w 32"/>
                  <a:gd name="T25" fmla="*/ 12 h 33"/>
                  <a:gd name="T26" fmla="*/ 15 w 32"/>
                  <a:gd name="T27" fmla="*/ 15 h 33"/>
                  <a:gd name="T28" fmla="*/ 12 w 32"/>
                  <a:gd name="T29" fmla="*/ 19 h 33"/>
                  <a:gd name="T30" fmla="*/ 9 w 32"/>
                  <a:gd name="T31" fmla="*/ 23 h 33"/>
                  <a:gd name="T32" fmla="*/ 8 w 32"/>
                  <a:gd name="T33" fmla="*/ 27 h 33"/>
                  <a:gd name="T34" fmla="*/ 7 w 32"/>
                  <a:gd name="T35" fmla="*/ 33 h 33"/>
                  <a:gd name="T36" fmla="*/ 0 w 32"/>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3"/>
                  <a:gd name="T59" fmla="*/ 32 w 3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3">
                    <a:moveTo>
                      <a:pt x="0" y="32"/>
                    </a:moveTo>
                    <a:lnTo>
                      <a:pt x="0" y="26"/>
                    </a:lnTo>
                    <a:lnTo>
                      <a:pt x="2" y="20"/>
                    </a:lnTo>
                    <a:lnTo>
                      <a:pt x="5" y="14"/>
                    </a:lnTo>
                    <a:lnTo>
                      <a:pt x="9" y="9"/>
                    </a:lnTo>
                    <a:lnTo>
                      <a:pt x="14" y="6"/>
                    </a:lnTo>
                    <a:lnTo>
                      <a:pt x="19" y="2"/>
                    </a:lnTo>
                    <a:lnTo>
                      <a:pt x="25" y="1"/>
                    </a:lnTo>
                    <a:lnTo>
                      <a:pt x="31" y="0"/>
                    </a:lnTo>
                    <a:lnTo>
                      <a:pt x="32" y="8"/>
                    </a:lnTo>
                    <a:lnTo>
                      <a:pt x="27" y="9"/>
                    </a:lnTo>
                    <a:lnTo>
                      <a:pt x="22" y="10"/>
                    </a:lnTo>
                    <a:lnTo>
                      <a:pt x="18" y="12"/>
                    </a:lnTo>
                    <a:lnTo>
                      <a:pt x="15" y="15"/>
                    </a:lnTo>
                    <a:lnTo>
                      <a:pt x="12" y="19"/>
                    </a:lnTo>
                    <a:lnTo>
                      <a:pt x="9" y="23"/>
                    </a:lnTo>
                    <a:lnTo>
                      <a:pt x="8" y="27"/>
                    </a:lnTo>
                    <a:lnTo>
                      <a:pt x="7" y="33"/>
                    </a:lnTo>
                    <a:lnTo>
                      <a:pt x="0" y="32"/>
                    </a:lnTo>
                    <a:close/>
                  </a:path>
                </a:pathLst>
              </a:custGeom>
              <a:solidFill>
                <a:srgbClr val="000000"/>
              </a:solidFill>
              <a:ln w="9525">
                <a:noFill/>
                <a:round/>
                <a:headEnd/>
                <a:tailEnd/>
              </a:ln>
            </p:spPr>
            <p:txBody>
              <a:bodyPr/>
              <a:lstStyle/>
              <a:p>
                <a:endParaRPr lang="en-US" sz="1200"/>
              </a:p>
            </p:txBody>
          </p:sp>
          <p:sp>
            <p:nvSpPr>
              <p:cNvPr id="63924" name="Freeform 519"/>
              <p:cNvSpPr>
                <a:spLocks/>
              </p:cNvSpPr>
              <p:nvPr/>
            </p:nvSpPr>
            <p:spPr bwMode="auto">
              <a:xfrm>
                <a:off x="3738" y="2748"/>
                <a:ext cx="33" cy="32"/>
              </a:xfrm>
              <a:custGeom>
                <a:avLst/>
                <a:gdLst>
                  <a:gd name="T0" fmla="*/ 1 w 33"/>
                  <a:gd name="T1" fmla="*/ 0 h 32"/>
                  <a:gd name="T2" fmla="*/ 7 w 33"/>
                  <a:gd name="T3" fmla="*/ 1 h 32"/>
                  <a:gd name="T4" fmla="*/ 11 w 33"/>
                  <a:gd name="T5" fmla="*/ 1 h 32"/>
                  <a:gd name="T6" fmla="*/ 14 w 33"/>
                  <a:gd name="T7" fmla="*/ 3 h 32"/>
                  <a:gd name="T8" fmla="*/ 19 w 33"/>
                  <a:gd name="T9" fmla="*/ 6 h 32"/>
                  <a:gd name="T10" fmla="*/ 24 w 33"/>
                  <a:gd name="T11" fmla="*/ 9 h 32"/>
                  <a:gd name="T12" fmla="*/ 28 w 33"/>
                  <a:gd name="T13" fmla="*/ 14 h 32"/>
                  <a:gd name="T14" fmla="*/ 29 w 33"/>
                  <a:gd name="T15" fmla="*/ 17 h 32"/>
                  <a:gd name="T16" fmla="*/ 31 w 33"/>
                  <a:gd name="T17" fmla="*/ 20 h 32"/>
                  <a:gd name="T18" fmla="*/ 33 w 33"/>
                  <a:gd name="T19" fmla="*/ 25 h 32"/>
                  <a:gd name="T20" fmla="*/ 33 w 33"/>
                  <a:gd name="T21" fmla="*/ 29 h 32"/>
                  <a:gd name="T22" fmla="*/ 33 w 33"/>
                  <a:gd name="T23" fmla="*/ 32 h 32"/>
                  <a:gd name="T24" fmla="*/ 25 w 33"/>
                  <a:gd name="T25" fmla="*/ 32 h 32"/>
                  <a:gd name="T26" fmla="*/ 25 w 33"/>
                  <a:gd name="T27" fmla="*/ 30 h 32"/>
                  <a:gd name="T28" fmla="*/ 25 w 33"/>
                  <a:gd name="T29" fmla="*/ 27 h 32"/>
                  <a:gd name="T30" fmla="*/ 23 w 33"/>
                  <a:gd name="T31" fmla="*/ 23 h 32"/>
                  <a:gd name="T32" fmla="*/ 22 w 33"/>
                  <a:gd name="T33" fmla="*/ 21 h 32"/>
                  <a:gd name="T34" fmla="*/ 21 w 33"/>
                  <a:gd name="T35" fmla="*/ 19 h 32"/>
                  <a:gd name="T36" fmla="*/ 18 w 33"/>
                  <a:gd name="T37" fmla="*/ 15 h 32"/>
                  <a:gd name="T38" fmla="*/ 15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1" y="1"/>
                    </a:lnTo>
                    <a:lnTo>
                      <a:pt x="14" y="3"/>
                    </a:lnTo>
                    <a:lnTo>
                      <a:pt x="19" y="6"/>
                    </a:lnTo>
                    <a:lnTo>
                      <a:pt x="24" y="9"/>
                    </a:lnTo>
                    <a:lnTo>
                      <a:pt x="28" y="14"/>
                    </a:lnTo>
                    <a:lnTo>
                      <a:pt x="29" y="17"/>
                    </a:lnTo>
                    <a:lnTo>
                      <a:pt x="31" y="20"/>
                    </a:lnTo>
                    <a:lnTo>
                      <a:pt x="33" y="25"/>
                    </a:lnTo>
                    <a:lnTo>
                      <a:pt x="33" y="29"/>
                    </a:lnTo>
                    <a:lnTo>
                      <a:pt x="33" y="32"/>
                    </a:lnTo>
                    <a:lnTo>
                      <a:pt x="25" y="32"/>
                    </a:lnTo>
                    <a:lnTo>
                      <a:pt x="25" y="30"/>
                    </a:lnTo>
                    <a:lnTo>
                      <a:pt x="25" y="27"/>
                    </a:lnTo>
                    <a:lnTo>
                      <a:pt x="23" y="23"/>
                    </a:lnTo>
                    <a:lnTo>
                      <a:pt x="22" y="21"/>
                    </a:lnTo>
                    <a:lnTo>
                      <a:pt x="21" y="19"/>
                    </a:lnTo>
                    <a:lnTo>
                      <a:pt x="18" y="15"/>
                    </a:lnTo>
                    <a:lnTo>
                      <a:pt x="15"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925" name="Freeform 520"/>
              <p:cNvSpPr>
                <a:spLocks/>
              </p:cNvSpPr>
              <p:nvPr/>
            </p:nvSpPr>
            <p:spPr bwMode="auto">
              <a:xfrm>
                <a:off x="3738" y="2748"/>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926" name="Freeform 521"/>
              <p:cNvSpPr>
                <a:spLocks/>
              </p:cNvSpPr>
              <p:nvPr/>
            </p:nvSpPr>
            <p:spPr bwMode="auto">
              <a:xfrm>
                <a:off x="3738" y="2780"/>
                <a:ext cx="33" cy="32"/>
              </a:xfrm>
              <a:custGeom>
                <a:avLst/>
                <a:gdLst>
                  <a:gd name="T0" fmla="*/ 33 w 33"/>
                  <a:gd name="T1" fmla="*/ 1 h 32"/>
                  <a:gd name="T2" fmla="*/ 33 w 33"/>
                  <a:gd name="T3" fmla="*/ 7 h 32"/>
                  <a:gd name="T4" fmla="*/ 31 w 33"/>
                  <a:gd name="T5" fmla="*/ 13 h 32"/>
                  <a:gd name="T6" fmla="*/ 28 w 33"/>
                  <a:gd name="T7" fmla="*/ 18 h 32"/>
                  <a:gd name="T8" fmla="*/ 24 w 33"/>
                  <a:gd name="T9" fmla="*/ 23 h 32"/>
                  <a:gd name="T10" fmla="*/ 19 w 33"/>
                  <a:gd name="T11" fmla="*/ 27 h 32"/>
                  <a:gd name="T12" fmla="*/ 14 w 33"/>
                  <a:gd name="T13" fmla="*/ 30 h 32"/>
                  <a:gd name="T14" fmla="*/ 7 w 33"/>
                  <a:gd name="T15" fmla="*/ 32 h 32"/>
                  <a:gd name="T16" fmla="*/ 1 w 33"/>
                  <a:gd name="T17" fmla="*/ 32 h 32"/>
                  <a:gd name="T18" fmla="*/ 0 w 33"/>
                  <a:gd name="T19" fmla="*/ 25 h 32"/>
                  <a:gd name="T20" fmla="*/ 6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5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3" y="7"/>
                    </a:lnTo>
                    <a:lnTo>
                      <a:pt x="31" y="13"/>
                    </a:lnTo>
                    <a:lnTo>
                      <a:pt x="28" y="18"/>
                    </a:lnTo>
                    <a:lnTo>
                      <a:pt x="24" y="23"/>
                    </a:lnTo>
                    <a:lnTo>
                      <a:pt x="19" y="27"/>
                    </a:lnTo>
                    <a:lnTo>
                      <a:pt x="14" y="30"/>
                    </a:lnTo>
                    <a:lnTo>
                      <a:pt x="7" y="32"/>
                    </a:lnTo>
                    <a:lnTo>
                      <a:pt x="1" y="32"/>
                    </a:lnTo>
                    <a:lnTo>
                      <a:pt x="0" y="25"/>
                    </a:lnTo>
                    <a:lnTo>
                      <a:pt x="6" y="24"/>
                    </a:lnTo>
                    <a:lnTo>
                      <a:pt x="10" y="23"/>
                    </a:lnTo>
                    <a:lnTo>
                      <a:pt x="14" y="20"/>
                    </a:lnTo>
                    <a:lnTo>
                      <a:pt x="18" y="17"/>
                    </a:lnTo>
                    <a:lnTo>
                      <a:pt x="21" y="14"/>
                    </a:lnTo>
                    <a:lnTo>
                      <a:pt x="23" y="10"/>
                    </a:lnTo>
                    <a:lnTo>
                      <a:pt x="25" y="5"/>
                    </a:lnTo>
                    <a:lnTo>
                      <a:pt x="25" y="0"/>
                    </a:lnTo>
                    <a:lnTo>
                      <a:pt x="33" y="1"/>
                    </a:lnTo>
                    <a:close/>
                  </a:path>
                </a:pathLst>
              </a:custGeom>
              <a:solidFill>
                <a:srgbClr val="000000"/>
              </a:solidFill>
              <a:ln w="9525">
                <a:noFill/>
                <a:round/>
                <a:headEnd/>
                <a:tailEnd/>
              </a:ln>
            </p:spPr>
            <p:txBody>
              <a:bodyPr/>
              <a:lstStyle/>
              <a:p>
                <a:endParaRPr lang="en-US" sz="1200"/>
              </a:p>
            </p:txBody>
          </p:sp>
          <p:sp>
            <p:nvSpPr>
              <p:cNvPr id="63927" name="Freeform 522"/>
              <p:cNvSpPr>
                <a:spLocks/>
              </p:cNvSpPr>
              <p:nvPr/>
            </p:nvSpPr>
            <p:spPr bwMode="auto">
              <a:xfrm>
                <a:off x="3763" y="2780"/>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928" name="Freeform 523"/>
              <p:cNvSpPr>
                <a:spLocks/>
              </p:cNvSpPr>
              <p:nvPr/>
            </p:nvSpPr>
            <p:spPr bwMode="auto">
              <a:xfrm>
                <a:off x="3707" y="2780"/>
                <a:ext cx="32" cy="32"/>
              </a:xfrm>
              <a:custGeom>
                <a:avLst/>
                <a:gdLst>
                  <a:gd name="T0" fmla="*/ 31 w 32"/>
                  <a:gd name="T1" fmla="*/ 32 h 32"/>
                  <a:gd name="T2" fmla="*/ 26 w 32"/>
                  <a:gd name="T3" fmla="*/ 32 h 32"/>
                  <a:gd name="T4" fmla="*/ 22 w 32"/>
                  <a:gd name="T5" fmla="*/ 31 h 32"/>
                  <a:gd name="T6" fmla="*/ 19 w 32"/>
                  <a:gd name="T7" fmla="*/ 30 h 32"/>
                  <a:gd name="T8" fmla="*/ 14 w 32"/>
                  <a:gd name="T9" fmla="*/ 27 h 32"/>
                  <a:gd name="T10" fmla="*/ 9 w 32"/>
                  <a:gd name="T11" fmla="*/ 23 h 32"/>
                  <a:gd name="T12" fmla="*/ 5 w 32"/>
                  <a:gd name="T13" fmla="*/ 18 h 32"/>
                  <a:gd name="T14" fmla="*/ 3 w 32"/>
                  <a:gd name="T15" fmla="*/ 16 h 32"/>
                  <a:gd name="T16" fmla="*/ 2 w 32"/>
                  <a:gd name="T17" fmla="*/ 13 h 32"/>
                  <a:gd name="T18" fmla="*/ 0 w 32"/>
                  <a:gd name="T19" fmla="*/ 7 h 32"/>
                  <a:gd name="T20" fmla="*/ 0 w 32"/>
                  <a:gd name="T21" fmla="*/ 4 h 32"/>
                  <a:gd name="T22" fmla="*/ 0 w 32"/>
                  <a:gd name="T23" fmla="*/ 0 h 32"/>
                  <a:gd name="T24" fmla="*/ 7 w 32"/>
                  <a:gd name="T25" fmla="*/ 0 h 32"/>
                  <a:gd name="T26" fmla="*/ 7 w 32"/>
                  <a:gd name="T27" fmla="*/ 3 h 32"/>
                  <a:gd name="T28" fmla="*/ 8 w 32"/>
                  <a:gd name="T29" fmla="*/ 5 h 32"/>
                  <a:gd name="T30" fmla="*/ 10 w 32"/>
                  <a:gd name="T31" fmla="*/ 10 h 32"/>
                  <a:gd name="T32" fmla="*/ 10 w 32"/>
                  <a:gd name="T33" fmla="*/ 12 h 32"/>
                  <a:gd name="T34" fmla="*/ 11 w 32"/>
                  <a:gd name="T35" fmla="*/ 13 h 32"/>
                  <a:gd name="T36" fmla="*/ 15 w 32"/>
                  <a:gd name="T37" fmla="*/ 17 h 32"/>
                  <a:gd name="T38" fmla="*/ 18 w 32"/>
                  <a:gd name="T39" fmla="*/ 20 h 32"/>
                  <a:gd name="T40" fmla="*/ 23 w 32"/>
                  <a:gd name="T41" fmla="*/ 23 h 32"/>
                  <a:gd name="T42" fmla="*/ 25 w 32"/>
                  <a:gd name="T43" fmla="*/ 23 h 32"/>
                  <a:gd name="T44" fmla="*/ 27 w 32"/>
                  <a:gd name="T45" fmla="*/ 24 h 32"/>
                  <a:gd name="T46" fmla="*/ 32 w 32"/>
                  <a:gd name="T47" fmla="*/ 25 h 32"/>
                  <a:gd name="T48" fmla="*/ 31 w 32"/>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32"/>
                  <a:gd name="T77" fmla="*/ 32 w 3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32">
                    <a:moveTo>
                      <a:pt x="31" y="32"/>
                    </a:moveTo>
                    <a:lnTo>
                      <a:pt x="26" y="32"/>
                    </a:lnTo>
                    <a:lnTo>
                      <a:pt x="22" y="31"/>
                    </a:lnTo>
                    <a:lnTo>
                      <a:pt x="19" y="30"/>
                    </a:lnTo>
                    <a:lnTo>
                      <a:pt x="14" y="27"/>
                    </a:lnTo>
                    <a:lnTo>
                      <a:pt x="9" y="23"/>
                    </a:lnTo>
                    <a:lnTo>
                      <a:pt x="5" y="18"/>
                    </a:lnTo>
                    <a:lnTo>
                      <a:pt x="3" y="16"/>
                    </a:lnTo>
                    <a:lnTo>
                      <a:pt x="2" y="13"/>
                    </a:lnTo>
                    <a:lnTo>
                      <a:pt x="0" y="7"/>
                    </a:lnTo>
                    <a:lnTo>
                      <a:pt x="0" y="4"/>
                    </a:lnTo>
                    <a:lnTo>
                      <a:pt x="0" y="0"/>
                    </a:lnTo>
                    <a:lnTo>
                      <a:pt x="7" y="0"/>
                    </a:lnTo>
                    <a:lnTo>
                      <a:pt x="7" y="3"/>
                    </a:lnTo>
                    <a:lnTo>
                      <a:pt x="8" y="5"/>
                    </a:lnTo>
                    <a:lnTo>
                      <a:pt x="10" y="10"/>
                    </a:lnTo>
                    <a:lnTo>
                      <a:pt x="10" y="12"/>
                    </a:lnTo>
                    <a:lnTo>
                      <a:pt x="11" y="13"/>
                    </a:lnTo>
                    <a:lnTo>
                      <a:pt x="15" y="17"/>
                    </a:lnTo>
                    <a:lnTo>
                      <a:pt x="18" y="20"/>
                    </a:lnTo>
                    <a:lnTo>
                      <a:pt x="23" y="23"/>
                    </a:lnTo>
                    <a:lnTo>
                      <a:pt x="25" y="23"/>
                    </a:lnTo>
                    <a:lnTo>
                      <a:pt x="27" y="24"/>
                    </a:lnTo>
                    <a:lnTo>
                      <a:pt x="32" y="25"/>
                    </a:lnTo>
                    <a:lnTo>
                      <a:pt x="31" y="32"/>
                    </a:lnTo>
                    <a:close/>
                  </a:path>
                </a:pathLst>
              </a:custGeom>
              <a:solidFill>
                <a:srgbClr val="000000"/>
              </a:solidFill>
              <a:ln w="9525">
                <a:noFill/>
                <a:round/>
                <a:headEnd/>
                <a:tailEnd/>
              </a:ln>
            </p:spPr>
            <p:txBody>
              <a:bodyPr/>
              <a:lstStyle/>
              <a:p>
                <a:endParaRPr lang="en-US" sz="1200"/>
              </a:p>
            </p:txBody>
          </p:sp>
          <p:sp>
            <p:nvSpPr>
              <p:cNvPr id="63929" name="Freeform 524"/>
              <p:cNvSpPr>
                <a:spLocks/>
              </p:cNvSpPr>
              <p:nvPr/>
            </p:nvSpPr>
            <p:spPr bwMode="auto">
              <a:xfrm>
                <a:off x="3738" y="2805"/>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930" name="Freeform 525"/>
              <p:cNvSpPr>
                <a:spLocks/>
              </p:cNvSpPr>
              <p:nvPr/>
            </p:nvSpPr>
            <p:spPr bwMode="auto">
              <a:xfrm>
                <a:off x="3707" y="2780"/>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en-US" sz="1200"/>
              </a:p>
            </p:txBody>
          </p:sp>
          <p:sp>
            <p:nvSpPr>
              <p:cNvPr id="63931" name="Freeform 526"/>
              <p:cNvSpPr>
                <a:spLocks/>
              </p:cNvSpPr>
              <p:nvPr/>
            </p:nvSpPr>
            <p:spPr bwMode="auto">
              <a:xfrm>
                <a:off x="3703" y="2924"/>
                <a:ext cx="56" cy="56"/>
              </a:xfrm>
              <a:custGeom>
                <a:avLst/>
                <a:gdLst>
                  <a:gd name="T0" fmla="*/ 0 w 56"/>
                  <a:gd name="T1" fmla="*/ 28 h 56"/>
                  <a:gd name="T2" fmla="*/ 0 w 56"/>
                  <a:gd name="T3" fmla="*/ 22 h 56"/>
                  <a:gd name="T4" fmla="*/ 2 w 56"/>
                  <a:gd name="T5" fmla="*/ 17 h 56"/>
                  <a:gd name="T6" fmla="*/ 4 w 56"/>
                  <a:gd name="T7" fmla="*/ 12 h 56"/>
                  <a:gd name="T8" fmla="*/ 8 w 56"/>
                  <a:gd name="T9" fmla="*/ 8 h 56"/>
                  <a:gd name="T10" fmla="*/ 12 w 56"/>
                  <a:gd name="T11" fmla="*/ 5 h 56"/>
                  <a:gd name="T12" fmla="*/ 17 w 56"/>
                  <a:gd name="T13" fmla="*/ 2 h 56"/>
                  <a:gd name="T14" fmla="*/ 22 w 56"/>
                  <a:gd name="T15" fmla="*/ 1 h 56"/>
                  <a:gd name="T16" fmla="*/ 28 w 56"/>
                  <a:gd name="T17" fmla="*/ 0 h 56"/>
                  <a:gd name="T18" fmla="*/ 34 w 56"/>
                  <a:gd name="T19" fmla="*/ 1 h 56"/>
                  <a:gd name="T20" fmla="*/ 36 w 56"/>
                  <a:gd name="T21" fmla="*/ 1 h 56"/>
                  <a:gd name="T22" fmla="*/ 39 w 56"/>
                  <a:gd name="T23" fmla="*/ 2 h 56"/>
                  <a:gd name="T24" fmla="*/ 44 w 56"/>
                  <a:gd name="T25" fmla="*/ 5 h 56"/>
                  <a:gd name="T26" fmla="*/ 48 w 56"/>
                  <a:gd name="T27" fmla="*/ 8 h 56"/>
                  <a:gd name="T28" fmla="*/ 52 w 56"/>
                  <a:gd name="T29" fmla="*/ 12 h 56"/>
                  <a:gd name="T30" fmla="*/ 53 w 56"/>
                  <a:gd name="T31" fmla="*/ 15 h 56"/>
                  <a:gd name="T32" fmla="*/ 54 w 56"/>
                  <a:gd name="T33" fmla="*/ 17 h 56"/>
                  <a:gd name="T34" fmla="*/ 56 w 56"/>
                  <a:gd name="T35" fmla="*/ 22 h 56"/>
                  <a:gd name="T36" fmla="*/ 56 w 56"/>
                  <a:gd name="T37" fmla="*/ 25 h 56"/>
                  <a:gd name="T38" fmla="*/ 56 w 56"/>
                  <a:gd name="T39" fmla="*/ 28 h 56"/>
                  <a:gd name="T40" fmla="*/ 56 w 56"/>
                  <a:gd name="T41" fmla="*/ 34 h 56"/>
                  <a:gd name="T42" fmla="*/ 54 w 56"/>
                  <a:gd name="T43" fmla="*/ 39 h 56"/>
                  <a:gd name="T44" fmla="*/ 52 w 56"/>
                  <a:gd name="T45" fmla="*/ 44 h 56"/>
                  <a:gd name="T46" fmla="*/ 48 w 56"/>
                  <a:gd name="T47" fmla="*/ 48 h 56"/>
                  <a:gd name="T48" fmla="*/ 44 w 56"/>
                  <a:gd name="T49" fmla="*/ 51 h 56"/>
                  <a:gd name="T50" fmla="*/ 39 w 56"/>
                  <a:gd name="T51" fmla="*/ 54 h 56"/>
                  <a:gd name="T52" fmla="*/ 34 w 56"/>
                  <a:gd name="T53" fmla="*/ 56 h 56"/>
                  <a:gd name="T54" fmla="*/ 28 w 56"/>
                  <a:gd name="T55" fmla="*/ 56 h 56"/>
                  <a:gd name="T56" fmla="*/ 22 w 56"/>
                  <a:gd name="T57" fmla="*/ 56 h 56"/>
                  <a:gd name="T58" fmla="*/ 20 w 56"/>
                  <a:gd name="T59" fmla="*/ 55 h 56"/>
                  <a:gd name="T60" fmla="*/ 17 w 56"/>
                  <a:gd name="T61" fmla="*/ 54 h 56"/>
                  <a:gd name="T62" fmla="*/ 12 w 56"/>
                  <a:gd name="T63" fmla="*/ 51 h 56"/>
                  <a:gd name="T64" fmla="*/ 8 w 56"/>
                  <a:gd name="T65" fmla="*/ 48 h 56"/>
                  <a:gd name="T66" fmla="*/ 4 w 56"/>
                  <a:gd name="T67" fmla="*/ 44 h 56"/>
                  <a:gd name="T68" fmla="*/ 3 w 56"/>
                  <a:gd name="T69" fmla="*/ 42 h 56"/>
                  <a:gd name="T70" fmla="*/ 2 w 56"/>
                  <a:gd name="T71" fmla="*/ 39 h 56"/>
                  <a:gd name="T72" fmla="*/ 0 w 56"/>
                  <a:gd name="T73" fmla="*/ 34 h 56"/>
                  <a:gd name="T74" fmla="*/ 0 w 56"/>
                  <a:gd name="T75" fmla="*/ 31 h 56"/>
                  <a:gd name="T76" fmla="*/ 0 w 56"/>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56"/>
                  <a:gd name="T119" fmla="*/ 56 w 56"/>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56">
                    <a:moveTo>
                      <a:pt x="0" y="28"/>
                    </a:moveTo>
                    <a:lnTo>
                      <a:pt x="0" y="22"/>
                    </a:lnTo>
                    <a:lnTo>
                      <a:pt x="2" y="17"/>
                    </a:lnTo>
                    <a:lnTo>
                      <a:pt x="4" y="12"/>
                    </a:lnTo>
                    <a:lnTo>
                      <a:pt x="8" y="8"/>
                    </a:lnTo>
                    <a:lnTo>
                      <a:pt x="12" y="5"/>
                    </a:lnTo>
                    <a:lnTo>
                      <a:pt x="17" y="2"/>
                    </a:lnTo>
                    <a:lnTo>
                      <a:pt x="22" y="1"/>
                    </a:lnTo>
                    <a:lnTo>
                      <a:pt x="28" y="0"/>
                    </a:lnTo>
                    <a:lnTo>
                      <a:pt x="34" y="1"/>
                    </a:lnTo>
                    <a:lnTo>
                      <a:pt x="36" y="1"/>
                    </a:lnTo>
                    <a:lnTo>
                      <a:pt x="39" y="2"/>
                    </a:lnTo>
                    <a:lnTo>
                      <a:pt x="44" y="5"/>
                    </a:lnTo>
                    <a:lnTo>
                      <a:pt x="48" y="8"/>
                    </a:lnTo>
                    <a:lnTo>
                      <a:pt x="52" y="12"/>
                    </a:lnTo>
                    <a:lnTo>
                      <a:pt x="53" y="15"/>
                    </a:lnTo>
                    <a:lnTo>
                      <a:pt x="54" y="17"/>
                    </a:lnTo>
                    <a:lnTo>
                      <a:pt x="56" y="22"/>
                    </a:lnTo>
                    <a:lnTo>
                      <a:pt x="56" y="25"/>
                    </a:lnTo>
                    <a:lnTo>
                      <a:pt x="56" y="28"/>
                    </a:lnTo>
                    <a:lnTo>
                      <a:pt x="56" y="34"/>
                    </a:lnTo>
                    <a:lnTo>
                      <a:pt x="54" y="39"/>
                    </a:lnTo>
                    <a:lnTo>
                      <a:pt x="52" y="44"/>
                    </a:lnTo>
                    <a:lnTo>
                      <a:pt x="48" y="48"/>
                    </a:lnTo>
                    <a:lnTo>
                      <a:pt x="44" y="51"/>
                    </a:lnTo>
                    <a:lnTo>
                      <a:pt x="39" y="54"/>
                    </a:lnTo>
                    <a:lnTo>
                      <a:pt x="34" y="56"/>
                    </a:lnTo>
                    <a:lnTo>
                      <a:pt x="28" y="56"/>
                    </a:lnTo>
                    <a:lnTo>
                      <a:pt x="22" y="56"/>
                    </a:lnTo>
                    <a:lnTo>
                      <a:pt x="20" y="55"/>
                    </a:lnTo>
                    <a:lnTo>
                      <a:pt x="17" y="54"/>
                    </a:lnTo>
                    <a:lnTo>
                      <a:pt x="12" y="51"/>
                    </a:lnTo>
                    <a:lnTo>
                      <a:pt x="8" y="48"/>
                    </a:lnTo>
                    <a:lnTo>
                      <a:pt x="4" y="44"/>
                    </a:lnTo>
                    <a:lnTo>
                      <a:pt x="3" y="42"/>
                    </a:lnTo>
                    <a:lnTo>
                      <a:pt x="2" y="39"/>
                    </a:lnTo>
                    <a:lnTo>
                      <a:pt x="0" y="34"/>
                    </a:lnTo>
                    <a:lnTo>
                      <a:pt x="0" y="31"/>
                    </a:lnTo>
                    <a:lnTo>
                      <a:pt x="0" y="28"/>
                    </a:lnTo>
                    <a:close/>
                  </a:path>
                </a:pathLst>
              </a:custGeom>
              <a:solidFill>
                <a:srgbClr val="0083D7"/>
              </a:solidFill>
              <a:ln w="9525">
                <a:noFill/>
                <a:round/>
                <a:headEnd/>
                <a:tailEnd/>
              </a:ln>
            </p:spPr>
            <p:txBody>
              <a:bodyPr/>
              <a:lstStyle/>
              <a:p>
                <a:endParaRPr lang="en-US" sz="1200"/>
              </a:p>
            </p:txBody>
          </p:sp>
          <p:sp>
            <p:nvSpPr>
              <p:cNvPr id="63932" name="Oval 527"/>
              <p:cNvSpPr>
                <a:spLocks noChangeArrowheads="1"/>
              </p:cNvSpPr>
              <p:nvPr/>
            </p:nvSpPr>
            <p:spPr bwMode="auto">
              <a:xfrm>
                <a:off x="3876" y="2862"/>
                <a:ext cx="36" cy="36"/>
              </a:xfrm>
              <a:prstGeom prst="ellipse">
                <a:avLst/>
              </a:prstGeom>
              <a:solidFill>
                <a:srgbClr val="000000"/>
              </a:solidFill>
              <a:ln w="9525">
                <a:noFill/>
                <a:round/>
                <a:headEnd/>
                <a:tailEnd/>
              </a:ln>
            </p:spPr>
            <p:txBody>
              <a:bodyPr/>
              <a:lstStyle/>
              <a:p>
                <a:endParaRPr lang="en-US" sz="1200"/>
              </a:p>
            </p:txBody>
          </p:sp>
          <p:sp>
            <p:nvSpPr>
              <p:cNvPr id="63933" name="Oval 528"/>
              <p:cNvSpPr>
                <a:spLocks noChangeArrowheads="1"/>
              </p:cNvSpPr>
              <p:nvPr/>
            </p:nvSpPr>
            <p:spPr bwMode="auto">
              <a:xfrm>
                <a:off x="3876" y="2862"/>
                <a:ext cx="36" cy="36"/>
              </a:xfrm>
              <a:prstGeom prst="ellipse">
                <a:avLst/>
              </a:prstGeom>
              <a:noFill/>
              <a:ln w="12700">
                <a:solidFill>
                  <a:srgbClr val="000000"/>
                </a:solidFill>
                <a:round/>
                <a:headEnd/>
                <a:tailEnd/>
              </a:ln>
            </p:spPr>
            <p:txBody>
              <a:bodyPr/>
              <a:lstStyle/>
              <a:p>
                <a:endParaRPr lang="en-US" sz="1200"/>
              </a:p>
            </p:txBody>
          </p:sp>
          <p:sp>
            <p:nvSpPr>
              <p:cNvPr id="63934" name="Oval 529"/>
              <p:cNvSpPr>
                <a:spLocks noChangeArrowheads="1"/>
              </p:cNvSpPr>
              <p:nvPr/>
            </p:nvSpPr>
            <p:spPr bwMode="auto">
              <a:xfrm>
                <a:off x="4142" y="2860"/>
                <a:ext cx="36" cy="36"/>
              </a:xfrm>
              <a:prstGeom prst="ellipse">
                <a:avLst/>
              </a:prstGeom>
              <a:solidFill>
                <a:srgbClr val="000000"/>
              </a:solidFill>
              <a:ln w="9525">
                <a:noFill/>
                <a:round/>
                <a:headEnd/>
                <a:tailEnd/>
              </a:ln>
            </p:spPr>
            <p:txBody>
              <a:bodyPr/>
              <a:lstStyle/>
              <a:p>
                <a:endParaRPr lang="en-US" sz="1200"/>
              </a:p>
            </p:txBody>
          </p:sp>
          <p:sp>
            <p:nvSpPr>
              <p:cNvPr id="63935" name="Oval 530"/>
              <p:cNvSpPr>
                <a:spLocks noChangeArrowheads="1"/>
              </p:cNvSpPr>
              <p:nvPr/>
            </p:nvSpPr>
            <p:spPr bwMode="auto">
              <a:xfrm>
                <a:off x="4142" y="2860"/>
                <a:ext cx="36" cy="36"/>
              </a:xfrm>
              <a:prstGeom prst="ellipse">
                <a:avLst/>
              </a:prstGeom>
              <a:noFill/>
              <a:ln w="12700">
                <a:solidFill>
                  <a:srgbClr val="000000"/>
                </a:solidFill>
                <a:round/>
                <a:headEnd/>
                <a:tailEnd/>
              </a:ln>
            </p:spPr>
            <p:txBody>
              <a:bodyPr/>
              <a:lstStyle/>
              <a:p>
                <a:endParaRPr lang="en-US" sz="1200"/>
              </a:p>
            </p:txBody>
          </p:sp>
          <p:sp>
            <p:nvSpPr>
              <p:cNvPr id="63936" name="Freeform 531"/>
              <p:cNvSpPr>
                <a:spLocks/>
              </p:cNvSpPr>
              <p:nvPr/>
            </p:nvSpPr>
            <p:spPr bwMode="auto">
              <a:xfrm>
                <a:off x="3699" y="2920"/>
                <a:ext cx="32" cy="33"/>
              </a:xfrm>
              <a:custGeom>
                <a:avLst/>
                <a:gdLst>
                  <a:gd name="T0" fmla="*/ 0 w 32"/>
                  <a:gd name="T1" fmla="*/ 32 h 33"/>
                  <a:gd name="T2" fmla="*/ 0 w 32"/>
                  <a:gd name="T3" fmla="*/ 26 h 33"/>
                  <a:gd name="T4" fmla="*/ 2 w 32"/>
                  <a:gd name="T5" fmla="*/ 20 h 33"/>
                  <a:gd name="T6" fmla="*/ 5 w 32"/>
                  <a:gd name="T7" fmla="*/ 14 h 33"/>
                  <a:gd name="T8" fmla="*/ 9 w 32"/>
                  <a:gd name="T9" fmla="*/ 9 h 33"/>
                  <a:gd name="T10" fmla="*/ 14 w 32"/>
                  <a:gd name="T11" fmla="*/ 6 h 33"/>
                  <a:gd name="T12" fmla="*/ 19 w 32"/>
                  <a:gd name="T13" fmla="*/ 2 h 33"/>
                  <a:gd name="T14" fmla="*/ 25 w 32"/>
                  <a:gd name="T15" fmla="*/ 1 h 33"/>
                  <a:gd name="T16" fmla="*/ 31 w 32"/>
                  <a:gd name="T17" fmla="*/ 0 h 33"/>
                  <a:gd name="T18" fmla="*/ 32 w 32"/>
                  <a:gd name="T19" fmla="*/ 8 h 33"/>
                  <a:gd name="T20" fmla="*/ 27 w 32"/>
                  <a:gd name="T21" fmla="*/ 9 h 33"/>
                  <a:gd name="T22" fmla="*/ 22 w 32"/>
                  <a:gd name="T23" fmla="*/ 10 h 33"/>
                  <a:gd name="T24" fmla="*/ 18 w 32"/>
                  <a:gd name="T25" fmla="*/ 12 h 33"/>
                  <a:gd name="T26" fmla="*/ 15 w 32"/>
                  <a:gd name="T27" fmla="*/ 15 h 33"/>
                  <a:gd name="T28" fmla="*/ 12 w 32"/>
                  <a:gd name="T29" fmla="*/ 19 h 33"/>
                  <a:gd name="T30" fmla="*/ 9 w 32"/>
                  <a:gd name="T31" fmla="*/ 23 h 33"/>
                  <a:gd name="T32" fmla="*/ 8 w 32"/>
                  <a:gd name="T33" fmla="*/ 27 h 33"/>
                  <a:gd name="T34" fmla="*/ 7 w 32"/>
                  <a:gd name="T35" fmla="*/ 33 h 33"/>
                  <a:gd name="T36" fmla="*/ 0 w 32"/>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3"/>
                  <a:gd name="T59" fmla="*/ 32 w 3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3">
                    <a:moveTo>
                      <a:pt x="0" y="32"/>
                    </a:moveTo>
                    <a:lnTo>
                      <a:pt x="0" y="26"/>
                    </a:lnTo>
                    <a:lnTo>
                      <a:pt x="2" y="20"/>
                    </a:lnTo>
                    <a:lnTo>
                      <a:pt x="5" y="14"/>
                    </a:lnTo>
                    <a:lnTo>
                      <a:pt x="9" y="9"/>
                    </a:lnTo>
                    <a:lnTo>
                      <a:pt x="14" y="6"/>
                    </a:lnTo>
                    <a:lnTo>
                      <a:pt x="19" y="2"/>
                    </a:lnTo>
                    <a:lnTo>
                      <a:pt x="25" y="1"/>
                    </a:lnTo>
                    <a:lnTo>
                      <a:pt x="31" y="0"/>
                    </a:lnTo>
                    <a:lnTo>
                      <a:pt x="32" y="8"/>
                    </a:lnTo>
                    <a:lnTo>
                      <a:pt x="27" y="9"/>
                    </a:lnTo>
                    <a:lnTo>
                      <a:pt x="22" y="10"/>
                    </a:lnTo>
                    <a:lnTo>
                      <a:pt x="18" y="12"/>
                    </a:lnTo>
                    <a:lnTo>
                      <a:pt x="15" y="15"/>
                    </a:lnTo>
                    <a:lnTo>
                      <a:pt x="12" y="19"/>
                    </a:lnTo>
                    <a:lnTo>
                      <a:pt x="9" y="23"/>
                    </a:lnTo>
                    <a:lnTo>
                      <a:pt x="8" y="27"/>
                    </a:lnTo>
                    <a:lnTo>
                      <a:pt x="7" y="33"/>
                    </a:lnTo>
                    <a:lnTo>
                      <a:pt x="0" y="32"/>
                    </a:lnTo>
                    <a:close/>
                  </a:path>
                </a:pathLst>
              </a:custGeom>
              <a:solidFill>
                <a:srgbClr val="000000"/>
              </a:solidFill>
              <a:ln w="9525">
                <a:noFill/>
                <a:round/>
                <a:headEnd/>
                <a:tailEnd/>
              </a:ln>
            </p:spPr>
            <p:txBody>
              <a:bodyPr/>
              <a:lstStyle/>
              <a:p>
                <a:endParaRPr lang="en-US" sz="1200"/>
              </a:p>
            </p:txBody>
          </p:sp>
          <p:sp>
            <p:nvSpPr>
              <p:cNvPr id="63937" name="Freeform 532"/>
              <p:cNvSpPr>
                <a:spLocks/>
              </p:cNvSpPr>
              <p:nvPr/>
            </p:nvSpPr>
            <p:spPr bwMode="auto">
              <a:xfrm>
                <a:off x="3730" y="2920"/>
                <a:ext cx="33" cy="32"/>
              </a:xfrm>
              <a:custGeom>
                <a:avLst/>
                <a:gdLst>
                  <a:gd name="T0" fmla="*/ 1 w 33"/>
                  <a:gd name="T1" fmla="*/ 0 h 32"/>
                  <a:gd name="T2" fmla="*/ 7 w 33"/>
                  <a:gd name="T3" fmla="*/ 1 h 32"/>
                  <a:gd name="T4" fmla="*/ 11 w 33"/>
                  <a:gd name="T5" fmla="*/ 1 h 32"/>
                  <a:gd name="T6" fmla="*/ 14 w 33"/>
                  <a:gd name="T7" fmla="*/ 3 h 32"/>
                  <a:gd name="T8" fmla="*/ 19 w 33"/>
                  <a:gd name="T9" fmla="*/ 6 h 32"/>
                  <a:gd name="T10" fmla="*/ 24 w 33"/>
                  <a:gd name="T11" fmla="*/ 9 h 32"/>
                  <a:gd name="T12" fmla="*/ 28 w 33"/>
                  <a:gd name="T13" fmla="*/ 14 h 32"/>
                  <a:gd name="T14" fmla="*/ 29 w 33"/>
                  <a:gd name="T15" fmla="*/ 17 h 32"/>
                  <a:gd name="T16" fmla="*/ 31 w 33"/>
                  <a:gd name="T17" fmla="*/ 20 h 32"/>
                  <a:gd name="T18" fmla="*/ 33 w 33"/>
                  <a:gd name="T19" fmla="*/ 25 h 32"/>
                  <a:gd name="T20" fmla="*/ 33 w 33"/>
                  <a:gd name="T21" fmla="*/ 29 h 32"/>
                  <a:gd name="T22" fmla="*/ 33 w 33"/>
                  <a:gd name="T23" fmla="*/ 32 h 32"/>
                  <a:gd name="T24" fmla="*/ 25 w 33"/>
                  <a:gd name="T25" fmla="*/ 32 h 32"/>
                  <a:gd name="T26" fmla="*/ 25 w 33"/>
                  <a:gd name="T27" fmla="*/ 30 h 32"/>
                  <a:gd name="T28" fmla="*/ 25 w 33"/>
                  <a:gd name="T29" fmla="*/ 27 h 32"/>
                  <a:gd name="T30" fmla="*/ 23 w 33"/>
                  <a:gd name="T31" fmla="*/ 23 h 32"/>
                  <a:gd name="T32" fmla="*/ 22 w 33"/>
                  <a:gd name="T33" fmla="*/ 21 h 32"/>
                  <a:gd name="T34" fmla="*/ 21 w 33"/>
                  <a:gd name="T35" fmla="*/ 19 h 32"/>
                  <a:gd name="T36" fmla="*/ 18 w 33"/>
                  <a:gd name="T37" fmla="*/ 15 h 32"/>
                  <a:gd name="T38" fmla="*/ 15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1" y="1"/>
                    </a:lnTo>
                    <a:lnTo>
                      <a:pt x="14" y="3"/>
                    </a:lnTo>
                    <a:lnTo>
                      <a:pt x="19" y="6"/>
                    </a:lnTo>
                    <a:lnTo>
                      <a:pt x="24" y="9"/>
                    </a:lnTo>
                    <a:lnTo>
                      <a:pt x="28" y="14"/>
                    </a:lnTo>
                    <a:lnTo>
                      <a:pt x="29" y="17"/>
                    </a:lnTo>
                    <a:lnTo>
                      <a:pt x="31" y="20"/>
                    </a:lnTo>
                    <a:lnTo>
                      <a:pt x="33" y="25"/>
                    </a:lnTo>
                    <a:lnTo>
                      <a:pt x="33" y="29"/>
                    </a:lnTo>
                    <a:lnTo>
                      <a:pt x="33" y="32"/>
                    </a:lnTo>
                    <a:lnTo>
                      <a:pt x="25" y="32"/>
                    </a:lnTo>
                    <a:lnTo>
                      <a:pt x="25" y="30"/>
                    </a:lnTo>
                    <a:lnTo>
                      <a:pt x="25" y="27"/>
                    </a:lnTo>
                    <a:lnTo>
                      <a:pt x="23" y="23"/>
                    </a:lnTo>
                    <a:lnTo>
                      <a:pt x="22" y="21"/>
                    </a:lnTo>
                    <a:lnTo>
                      <a:pt x="21" y="19"/>
                    </a:lnTo>
                    <a:lnTo>
                      <a:pt x="18" y="15"/>
                    </a:lnTo>
                    <a:lnTo>
                      <a:pt x="15"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938" name="Freeform 533"/>
              <p:cNvSpPr>
                <a:spLocks/>
              </p:cNvSpPr>
              <p:nvPr/>
            </p:nvSpPr>
            <p:spPr bwMode="auto">
              <a:xfrm>
                <a:off x="3730" y="2920"/>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939" name="Freeform 534"/>
              <p:cNvSpPr>
                <a:spLocks/>
              </p:cNvSpPr>
              <p:nvPr/>
            </p:nvSpPr>
            <p:spPr bwMode="auto">
              <a:xfrm>
                <a:off x="3730" y="2952"/>
                <a:ext cx="33" cy="32"/>
              </a:xfrm>
              <a:custGeom>
                <a:avLst/>
                <a:gdLst>
                  <a:gd name="T0" fmla="*/ 33 w 33"/>
                  <a:gd name="T1" fmla="*/ 1 h 32"/>
                  <a:gd name="T2" fmla="*/ 33 w 33"/>
                  <a:gd name="T3" fmla="*/ 7 h 32"/>
                  <a:gd name="T4" fmla="*/ 31 w 33"/>
                  <a:gd name="T5" fmla="*/ 13 h 32"/>
                  <a:gd name="T6" fmla="*/ 28 w 33"/>
                  <a:gd name="T7" fmla="*/ 18 h 32"/>
                  <a:gd name="T8" fmla="*/ 24 w 33"/>
                  <a:gd name="T9" fmla="*/ 23 h 32"/>
                  <a:gd name="T10" fmla="*/ 19 w 33"/>
                  <a:gd name="T11" fmla="*/ 27 h 32"/>
                  <a:gd name="T12" fmla="*/ 14 w 33"/>
                  <a:gd name="T13" fmla="*/ 30 h 32"/>
                  <a:gd name="T14" fmla="*/ 7 w 33"/>
                  <a:gd name="T15" fmla="*/ 32 h 32"/>
                  <a:gd name="T16" fmla="*/ 1 w 33"/>
                  <a:gd name="T17" fmla="*/ 32 h 32"/>
                  <a:gd name="T18" fmla="*/ 0 w 33"/>
                  <a:gd name="T19" fmla="*/ 25 h 32"/>
                  <a:gd name="T20" fmla="*/ 6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5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3" y="7"/>
                    </a:lnTo>
                    <a:lnTo>
                      <a:pt x="31" y="13"/>
                    </a:lnTo>
                    <a:lnTo>
                      <a:pt x="28" y="18"/>
                    </a:lnTo>
                    <a:lnTo>
                      <a:pt x="24" y="23"/>
                    </a:lnTo>
                    <a:lnTo>
                      <a:pt x="19" y="27"/>
                    </a:lnTo>
                    <a:lnTo>
                      <a:pt x="14" y="30"/>
                    </a:lnTo>
                    <a:lnTo>
                      <a:pt x="7" y="32"/>
                    </a:lnTo>
                    <a:lnTo>
                      <a:pt x="1" y="32"/>
                    </a:lnTo>
                    <a:lnTo>
                      <a:pt x="0" y="25"/>
                    </a:lnTo>
                    <a:lnTo>
                      <a:pt x="6" y="24"/>
                    </a:lnTo>
                    <a:lnTo>
                      <a:pt x="10" y="23"/>
                    </a:lnTo>
                    <a:lnTo>
                      <a:pt x="14" y="20"/>
                    </a:lnTo>
                    <a:lnTo>
                      <a:pt x="18" y="17"/>
                    </a:lnTo>
                    <a:lnTo>
                      <a:pt x="21" y="14"/>
                    </a:lnTo>
                    <a:lnTo>
                      <a:pt x="23" y="10"/>
                    </a:lnTo>
                    <a:lnTo>
                      <a:pt x="25" y="5"/>
                    </a:lnTo>
                    <a:lnTo>
                      <a:pt x="25" y="0"/>
                    </a:lnTo>
                    <a:lnTo>
                      <a:pt x="33" y="1"/>
                    </a:lnTo>
                    <a:close/>
                  </a:path>
                </a:pathLst>
              </a:custGeom>
              <a:solidFill>
                <a:srgbClr val="000000"/>
              </a:solidFill>
              <a:ln w="9525">
                <a:noFill/>
                <a:round/>
                <a:headEnd/>
                <a:tailEnd/>
              </a:ln>
            </p:spPr>
            <p:txBody>
              <a:bodyPr/>
              <a:lstStyle/>
              <a:p>
                <a:endParaRPr lang="en-US" sz="1200"/>
              </a:p>
            </p:txBody>
          </p:sp>
          <p:sp>
            <p:nvSpPr>
              <p:cNvPr id="63940" name="Freeform 535"/>
              <p:cNvSpPr>
                <a:spLocks/>
              </p:cNvSpPr>
              <p:nvPr/>
            </p:nvSpPr>
            <p:spPr bwMode="auto">
              <a:xfrm>
                <a:off x="3755" y="2952"/>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941" name="Freeform 536"/>
              <p:cNvSpPr>
                <a:spLocks/>
              </p:cNvSpPr>
              <p:nvPr/>
            </p:nvSpPr>
            <p:spPr bwMode="auto">
              <a:xfrm>
                <a:off x="3699" y="2952"/>
                <a:ext cx="32" cy="32"/>
              </a:xfrm>
              <a:custGeom>
                <a:avLst/>
                <a:gdLst>
                  <a:gd name="T0" fmla="*/ 31 w 32"/>
                  <a:gd name="T1" fmla="*/ 32 h 32"/>
                  <a:gd name="T2" fmla="*/ 26 w 32"/>
                  <a:gd name="T3" fmla="*/ 32 h 32"/>
                  <a:gd name="T4" fmla="*/ 22 w 32"/>
                  <a:gd name="T5" fmla="*/ 31 h 32"/>
                  <a:gd name="T6" fmla="*/ 19 w 32"/>
                  <a:gd name="T7" fmla="*/ 30 h 32"/>
                  <a:gd name="T8" fmla="*/ 14 w 32"/>
                  <a:gd name="T9" fmla="*/ 27 h 32"/>
                  <a:gd name="T10" fmla="*/ 9 w 32"/>
                  <a:gd name="T11" fmla="*/ 23 h 32"/>
                  <a:gd name="T12" fmla="*/ 5 w 32"/>
                  <a:gd name="T13" fmla="*/ 18 h 32"/>
                  <a:gd name="T14" fmla="*/ 3 w 32"/>
                  <a:gd name="T15" fmla="*/ 16 h 32"/>
                  <a:gd name="T16" fmla="*/ 2 w 32"/>
                  <a:gd name="T17" fmla="*/ 13 h 32"/>
                  <a:gd name="T18" fmla="*/ 0 w 32"/>
                  <a:gd name="T19" fmla="*/ 7 h 32"/>
                  <a:gd name="T20" fmla="*/ 0 w 32"/>
                  <a:gd name="T21" fmla="*/ 4 h 32"/>
                  <a:gd name="T22" fmla="*/ 0 w 32"/>
                  <a:gd name="T23" fmla="*/ 0 h 32"/>
                  <a:gd name="T24" fmla="*/ 7 w 32"/>
                  <a:gd name="T25" fmla="*/ 0 h 32"/>
                  <a:gd name="T26" fmla="*/ 7 w 32"/>
                  <a:gd name="T27" fmla="*/ 3 h 32"/>
                  <a:gd name="T28" fmla="*/ 8 w 32"/>
                  <a:gd name="T29" fmla="*/ 5 h 32"/>
                  <a:gd name="T30" fmla="*/ 10 w 32"/>
                  <a:gd name="T31" fmla="*/ 10 h 32"/>
                  <a:gd name="T32" fmla="*/ 10 w 32"/>
                  <a:gd name="T33" fmla="*/ 12 h 32"/>
                  <a:gd name="T34" fmla="*/ 11 w 32"/>
                  <a:gd name="T35" fmla="*/ 13 h 32"/>
                  <a:gd name="T36" fmla="*/ 15 w 32"/>
                  <a:gd name="T37" fmla="*/ 17 h 32"/>
                  <a:gd name="T38" fmla="*/ 18 w 32"/>
                  <a:gd name="T39" fmla="*/ 20 h 32"/>
                  <a:gd name="T40" fmla="*/ 23 w 32"/>
                  <a:gd name="T41" fmla="*/ 23 h 32"/>
                  <a:gd name="T42" fmla="*/ 25 w 32"/>
                  <a:gd name="T43" fmla="*/ 23 h 32"/>
                  <a:gd name="T44" fmla="*/ 27 w 32"/>
                  <a:gd name="T45" fmla="*/ 24 h 32"/>
                  <a:gd name="T46" fmla="*/ 32 w 32"/>
                  <a:gd name="T47" fmla="*/ 25 h 32"/>
                  <a:gd name="T48" fmla="*/ 31 w 32"/>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32"/>
                  <a:gd name="T77" fmla="*/ 32 w 3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32">
                    <a:moveTo>
                      <a:pt x="31" y="32"/>
                    </a:moveTo>
                    <a:lnTo>
                      <a:pt x="26" y="32"/>
                    </a:lnTo>
                    <a:lnTo>
                      <a:pt x="22" y="31"/>
                    </a:lnTo>
                    <a:lnTo>
                      <a:pt x="19" y="30"/>
                    </a:lnTo>
                    <a:lnTo>
                      <a:pt x="14" y="27"/>
                    </a:lnTo>
                    <a:lnTo>
                      <a:pt x="9" y="23"/>
                    </a:lnTo>
                    <a:lnTo>
                      <a:pt x="5" y="18"/>
                    </a:lnTo>
                    <a:lnTo>
                      <a:pt x="3" y="16"/>
                    </a:lnTo>
                    <a:lnTo>
                      <a:pt x="2" y="13"/>
                    </a:lnTo>
                    <a:lnTo>
                      <a:pt x="0" y="7"/>
                    </a:lnTo>
                    <a:lnTo>
                      <a:pt x="0" y="4"/>
                    </a:lnTo>
                    <a:lnTo>
                      <a:pt x="0" y="0"/>
                    </a:lnTo>
                    <a:lnTo>
                      <a:pt x="7" y="0"/>
                    </a:lnTo>
                    <a:lnTo>
                      <a:pt x="7" y="3"/>
                    </a:lnTo>
                    <a:lnTo>
                      <a:pt x="8" y="5"/>
                    </a:lnTo>
                    <a:lnTo>
                      <a:pt x="10" y="10"/>
                    </a:lnTo>
                    <a:lnTo>
                      <a:pt x="10" y="12"/>
                    </a:lnTo>
                    <a:lnTo>
                      <a:pt x="11" y="13"/>
                    </a:lnTo>
                    <a:lnTo>
                      <a:pt x="15" y="17"/>
                    </a:lnTo>
                    <a:lnTo>
                      <a:pt x="18" y="20"/>
                    </a:lnTo>
                    <a:lnTo>
                      <a:pt x="23" y="23"/>
                    </a:lnTo>
                    <a:lnTo>
                      <a:pt x="25" y="23"/>
                    </a:lnTo>
                    <a:lnTo>
                      <a:pt x="27" y="24"/>
                    </a:lnTo>
                    <a:lnTo>
                      <a:pt x="32" y="25"/>
                    </a:lnTo>
                    <a:lnTo>
                      <a:pt x="31" y="32"/>
                    </a:lnTo>
                    <a:close/>
                  </a:path>
                </a:pathLst>
              </a:custGeom>
              <a:solidFill>
                <a:srgbClr val="000000"/>
              </a:solidFill>
              <a:ln w="9525">
                <a:noFill/>
                <a:round/>
                <a:headEnd/>
                <a:tailEnd/>
              </a:ln>
            </p:spPr>
            <p:txBody>
              <a:bodyPr/>
              <a:lstStyle/>
              <a:p>
                <a:endParaRPr lang="en-US" sz="1200"/>
              </a:p>
            </p:txBody>
          </p:sp>
          <p:sp>
            <p:nvSpPr>
              <p:cNvPr id="63942" name="Freeform 537"/>
              <p:cNvSpPr>
                <a:spLocks/>
              </p:cNvSpPr>
              <p:nvPr/>
            </p:nvSpPr>
            <p:spPr bwMode="auto">
              <a:xfrm>
                <a:off x="3730" y="2977"/>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943" name="Freeform 538"/>
              <p:cNvSpPr>
                <a:spLocks/>
              </p:cNvSpPr>
              <p:nvPr/>
            </p:nvSpPr>
            <p:spPr bwMode="auto">
              <a:xfrm>
                <a:off x="3699" y="2952"/>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en-US" sz="1200"/>
              </a:p>
            </p:txBody>
          </p:sp>
          <p:sp>
            <p:nvSpPr>
              <p:cNvPr id="63944" name="Freeform 539"/>
              <p:cNvSpPr>
                <a:spLocks/>
              </p:cNvSpPr>
              <p:nvPr/>
            </p:nvSpPr>
            <p:spPr bwMode="auto">
              <a:xfrm>
                <a:off x="3971" y="2656"/>
                <a:ext cx="56" cy="56"/>
              </a:xfrm>
              <a:custGeom>
                <a:avLst/>
                <a:gdLst>
                  <a:gd name="T0" fmla="*/ 0 w 56"/>
                  <a:gd name="T1" fmla="*/ 28 h 56"/>
                  <a:gd name="T2" fmla="*/ 0 w 56"/>
                  <a:gd name="T3" fmla="*/ 22 h 56"/>
                  <a:gd name="T4" fmla="*/ 2 w 56"/>
                  <a:gd name="T5" fmla="*/ 17 h 56"/>
                  <a:gd name="T6" fmla="*/ 4 w 56"/>
                  <a:gd name="T7" fmla="*/ 12 h 56"/>
                  <a:gd name="T8" fmla="*/ 8 w 56"/>
                  <a:gd name="T9" fmla="*/ 8 h 56"/>
                  <a:gd name="T10" fmla="*/ 12 w 56"/>
                  <a:gd name="T11" fmla="*/ 5 h 56"/>
                  <a:gd name="T12" fmla="*/ 17 w 56"/>
                  <a:gd name="T13" fmla="*/ 2 h 56"/>
                  <a:gd name="T14" fmla="*/ 22 w 56"/>
                  <a:gd name="T15" fmla="*/ 1 h 56"/>
                  <a:gd name="T16" fmla="*/ 28 w 56"/>
                  <a:gd name="T17" fmla="*/ 0 h 56"/>
                  <a:gd name="T18" fmla="*/ 34 w 56"/>
                  <a:gd name="T19" fmla="*/ 1 h 56"/>
                  <a:gd name="T20" fmla="*/ 36 w 56"/>
                  <a:gd name="T21" fmla="*/ 1 h 56"/>
                  <a:gd name="T22" fmla="*/ 39 w 56"/>
                  <a:gd name="T23" fmla="*/ 2 h 56"/>
                  <a:gd name="T24" fmla="*/ 44 w 56"/>
                  <a:gd name="T25" fmla="*/ 5 h 56"/>
                  <a:gd name="T26" fmla="*/ 48 w 56"/>
                  <a:gd name="T27" fmla="*/ 8 h 56"/>
                  <a:gd name="T28" fmla="*/ 52 w 56"/>
                  <a:gd name="T29" fmla="*/ 12 h 56"/>
                  <a:gd name="T30" fmla="*/ 53 w 56"/>
                  <a:gd name="T31" fmla="*/ 15 h 56"/>
                  <a:gd name="T32" fmla="*/ 54 w 56"/>
                  <a:gd name="T33" fmla="*/ 17 h 56"/>
                  <a:gd name="T34" fmla="*/ 56 w 56"/>
                  <a:gd name="T35" fmla="*/ 22 h 56"/>
                  <a:gd name="T36" fmla="*/ 56 w 56"/>
                  <a:gd name="T37" fmla="*/ 25 h 56"/>
                  <a:gd name="T38" fmla="*/ 56 w 56"/>
                  <a:gd name="T39" fmla="*/ 28 h 56"/>
                  <a:gd name="T40" fmla="*/ 56 w 56"/>
                  <a:gd name="T41" fmla="*/ 34 h 56"/>
                  <a:gd name="T42" fmla="*/ 54 w 56"/>
                  <a:gd name="T43" fmla="*/ 39 h 56"/>
                  <a:gd name="T44" fmla="*/ 52 w 56"/>
                  <a:gd name="T45" fmla="*/ 44 h 56"/>
                  <a:gd name="T46" fmla="*/ 48 w 56"/>
                  <a:gd name="T47" fmla="*/ 48 h 56"/>
                  <a:gd name="T48" fmla="*/ 44 w 56"/>
                  <a:gd name="T49" fmla="*/ 51 h 56"/>
                  <a:gd name="T50" fmla="*/ 39 w 56"/>
                  <a:gd name="T51" fmla="*/ 54 h 56"/>
                  <a:gd name="T52" fmla="*/ 34 w 56"/>
                  <a:gd name="T53" fmla="*/ 56 h 56"/>
                  <a:gd name="T54" fmla="*/ 28 w 56"/>
                  <a:gd name="T55" fmla="*/ 56 h 56"/>
                  <a:gd name="T56" fmla="*/ 22 w 56"/>
                  <a:gd name="T57" fmla="*/ 56 h 56"/>
                  <a:gd name="T58" fmla="*/ 20 w 56"/>
                  <a:gd name="T59" fmla="*/ 55 h 56"/>
                  <a:gd name="T60" fmla="*/ 17 w 56"/>
                  <a:gd name="T61" fmla="*/ 54 h 56"/>
                  <a:gd name="T62" fmla="*/ 12 w 56"/>
                  <a:gd name="T63" fmla="*/ 51 h 56"/>
                  <a:gd name="T64" fmla="*/ 8 w 56"/>
                  <a:gd name="T65" fmla="*/ 48 h 56"/>
                  <a:gd name="T66" fmla="*/ 4 w 56"/>
                  <a:gd name="T67" fmla="*/ 44 h 56"/>
                  <a:gd name="T68" fmla="*/ 3 w 56"/>
                  <a:gd name="T69" fmla="*/ 42 h 56"/>
                  <a:gd name="T70" fmla="*/ 2 w 56"/>
                  <a:gd name="T71" fmla="*/ 39 h 56"/>
                  <a:gd name="T72" fmla="*/ 0 w 56"/>
                  <a:gd name="T73" fmla="*/ 34 h 56"/>
                  <a:gd name="T74" fmla="*/ 0 w 56"/>
                  <a:gd name="T75" fmla="*/ 31 h 56"/>
                  <a:gd name="T76" fmla="*/ 0 w 56"/>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56"/>
                  <a:gd name="T119" fmla="*/ 56 w 56"/>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56">
                    <a:moveTo>
                      <a:pt x="0" y="28"/>
                    </a:moveTo>
                    <a:lnTo>
                      <a:pt x="0" y="22"/>
                    </a:lnTo>
                    <a:lnTo>
                      <a:pt x="2" y="17"/>
                    </a:lnTo>
                    <a:lnTo>
                      <a:pt x="4" y="12"/>
                    </a:lnTo>
                    <a:lnTo>
                      <a:pt x="8" y="8"/>
                    </a:lnTo>
                    <a:lnTo>
                      <a:pt x="12" y="5"/>
                    </a:lnTo>
                    <a:lnTo>
                      <a:pt x="17" y="2"/>
                    </a:lnTo>
                    <a:lnTo>
                      <a:pt x="22" y="1"/>
                    </a:lnTo>
                    <a:lnTo>
                      <a:pt x="28" y="0"/>
                    </a:lnTo>
                    <a:lnTo>
                      <a:pt x="34" y="1"/>
                    </a:lnTo>
                    <a:lnTo>
                      <a:pt x="36" y="1"/>
                    </a:lnTo>
                    <a:lnTo>
                      <a:pt x="39" y="2"/>
                    </a:lnTo>
                    <a:lnTo>
                      <a:pt x="44" y="5"/>
                    </a:lnTo>
                    <a:lnTo>
                      <a:pt x="48" y="8"/>
                    </a:lnTo>
                    <a:lnTo>
                      <a:pt x="52" y="12"/>
                    </a:lnTo>
                    <a:lnTo>
                      <a:pt x="53" y="15"/>
                    </a:lnTo>
                    <a:lnTo>
                      <a:pt x="54" y="17"/>
                    </a:lnTo>
                    <a:lnTo>
                      <a:pt x="56" y="22"/>
                    </a:lnTo>
                    <a:lnTo>
                      <a:pt x="56" y="25"/>
                    </a:lnTo>
                    <a:lnTo>
                      <a:pt x="56" y="28"/>
                    </a:lnTo>
                    <a:lnTo>
                      <a:pt x="56" y="34"/>
                    </a:lnTo>
                    <a:lnTo>
                      <a:pt x="54" y="39"/>
                    </a:lnTo>
                    <a:lnTo>
                      <a:pt x="52" y="44"/>
                    </a:lnTo>
                    <a:lnTo>
                      <a:pt x="48" y="48"/>
                    </a:lnTo>
                    <a:lnTo>
                      <a:pt x="44" y="51"/>
                    </a:lnTo>
                    <a:lnTo>
                      <a:pt x="39" y="54"/>
                    </a:lnTo>
                    <a:lnTo>
                      <a:pt x="34" y="56"/>
                    </a:lnTo>
                    <a:lnTo>
                      <a:pt x="28" y="56"/>
                    </a:lnTo>
                    <a:lnTo>
                      <a:pt x="22" y="56"/>
                    </a:lnTo>
                    <a:lnTo>
                      <a:pt x="20" y="55"/>
                    </a:lnTo>
                    <a:lnTo>
                      <a:pt x="17" y="54"/>
                    </a:lnTo>
                    <a:lnTo>
                      <a:pt x="12" y="51"/>
                    </a:lnTo>
                    <a:lnTo>
                      <a:pt x="8" y="48"/>
                    </a:lnTo>
                    <a:lnTo>
                      <a:pt x="4" y="44"/>
                    </a:lnTo>
                    <a:lnTo>
                      <a:pt x="3" y="42"/>
                    </a:lnTo>
                    <a:lnTo>
                      <a:pt x="2" y="39"/>
                    </a:lnTo>
                    <a:lnTo>
                      <a:pt x="0" y="34"/>
                    </a:lnTo>
                    <a:lnTo>
                      <a:pt x="0" y="31"/>
                    </a:lnTo>
                    <a:lnTo>
                      <a:pt x="0" y="28"/>
                    </a:lnTo>
                    <a:close/>
                  </a:path>
                </a:pathLst>
              </a:custGeom>
              <a:solidFill>
                <a:srgbClr val="0083D7"/>
              </a:solidFill>
              <a:ln w="9525">
                <a:noFill/>
                <a:round/>
                <a:headEnd/>
                <a:tailEnd/>
              </a:ln>
            </p:spPr>
            <p:txBody>
              <a:bodyPr/>
              <a:lstStyle/>
              <a:p>
                <a:endParaRPr lang="en-US" sz="1200"/>
              </a:p>
            </p:txBody>
          </p:sp>
          <p:sp>
            <p:nvSpPr>
              <p:cNvPr id="63945" name="Oval 540"/>
              <p:cNvSpPr>
                <a:spLocks noChangeArrowheads="1"/>
              </p:cNvSpPr>
              <p:nvPr/>
            </p:nvSpPr>
            <p:spPr bwMode="auto">
              <a:xfrm>
                <a:off x="4144" y="2594"/>
                <a:ext cx="36" cy="36"/>
              </a:xfrm>
              <a:prstGeom prst="ellipse">
                <a:avLst/>
              </a:prstGeom>
              <a:solidFill>
                <a:srgbClr val="000000"/>
              </a:solidFill>
              <a:ln w="9525">
                <a:noFill/>
                <a:round/>
                <a:headEnd/>
                <a:tailEnd/>
              </a:ln>
            </p:spPr>
            <p:txBody>
              <a:bodyPr/>
              <a:lstStyle/>
              <a:p>
                <a:endParaRPr lang="en-US" sz="1200"/>
              </a:p>
            </p:txBody>
          </p:sp>
          <p:sp>
            <p:nvSpPr>
              <p:cNvPr id="63946" name="Oval 541"/>
              <p:cNvSpPr>
                <a:spLocks noChangeArrowheads="1"/>
              </p:cNvSpPr>
              <p:nvPr/>
            </p:nvSpPr>
            <p:spPr bwMode="auto">
              <a:xfrm>
                <a:off x="4144" y="2594"/>
                <a:ext cx="36" cy="36"/>
              </a:xfrm>
              <a:prstGeom prst="ellipse">
                <a:avLst/>
              </a:prstGeom>
              <a:noFill/>
              <a:ln w="12700">
                <a:solidFill>
                  <a:srgbClr val="000000"/>
                </a:solidFill>
                <a:round/>
                <a:headEnd/>
                <a:tailEnd/>
              </a:ln>
            </p:spPr>
            <p:txBody>
              <a:bodyPr/>
              <a:lstStyle/>
              <a:p>
                <a:endParaRPr lang="en-US" sz="1200"/>
              </a:p>
            </p:txBody>
          </p:sp>
          <p:sp>
            <p:nvSpPr>
              <p:cNvPr id="63947" name="Oval 542"/>
              <p:cNvSpPr>
                <a:spLocks noChangeArrowheads="1"/>
              </p:cNvSpPr>
              <p:nvPr/>
            </p:nvSpPr>
            <p:spPr bwMode="auto">
              <a:xfrm>
                <a:off x="4411" y="2592"/>
                <a:ext cx="36" cy="36"/>
              </a:xfrm>
              <a:prstGeom prst="ellipse">
                <a:avLst/>
              </a:prstGeom>
              <a:solidFill>
                <a:srgbClr val="000000"/>
              </a:solidFill>
              <a:ln w="9525">
                <a:noFill/>
                <a:round/>
                <a:headEnd/>
                <a:tailEnd/>
              </a:ln>
            </p:spPr>
            <p:txBody>
              <a:bodyPr/>
              <a:lstStyle/>
              <a:p>
                <a:endParaRPr lang="en-US" sz="1200"/>
              </a:p>
            </p:txBody>
          </p:sp>
          <p:sp>
            <p:nvSpPr>
              <p:cNvPr id="63948" name="Oval 543"/>
              <p:cNvSpPr>
                <a:spLocks noChangeArrowheads="1"/>
              </p:cNvSpPr>
              <p:nvPr/>
            </p:nvSpPr>
            <p:spPr bwMode="auto">
              <a:xfrm>
                <a:off x="4411" y="2592"/>
                <a:ext cx="36" cy="36"/>
              </a:xfrm>
              <a:prstGeom prst="ellipse">
                <a:avLst/>
              </a:prstGeom>
              <a:noFill/>
              <a:ln w="12700">
                <a:solidFill>
                  <a:srgbClr val="000000"/>
                </a:solidFill>
                <a:round/>
                <a:headEnd/>
                <a:tailEnd/>
              </a:ln>
            </p:spPr>
            <p:txBody>
              <a:bodyPr/>
              <a:lstStyle/>
              <a:p>
                <a:endParaRPr lang="en-US" sz="1200"/>
              </a:p>
            </p:txBody>
          </p:sp>
          <p:sp>
            <p:nvSpPr>
              <p:cNvPr id="63949" name="Freeform 544"/>
              <p:cNvSpPr>
                <a:spLocks/>
              </p:cNvSpPr>
              <p:nvPr/>
            </p:nvSpPr>
            <p:spPr bwMode="auto">
              <a:xfrm>
                <a:off x="3967" y="2652"/>
                <a:ext cx="32" cy="33"/>
              </a:xfrm>
              <a:custGeom>
                <a:avLst/>
                <a:gdLst>
                  <a:gd name="T0" fmla="*/ 0 w 32"/>
                  <a:gd name="T1" fmla="*/ 32 h 33"/>
                  <a:gd name="T2" fmla="*/ 0 w 32"/>
                  <a:gd name="T3" fmla="*/ 26 h 33"/>
                  <a:gd name="T4" fmla="*/ 2 w 32"/>
                  <a:gd name="T5" fmla="*/ 20 h 33"/>
                  <a:gd name="T6" fmla="*/ 5 w 32"/>
                  <a:gd name="T7" fmla="*/ 14 h 33"/>
                  <a:gd name="T8" fmla="*/ 9 w 32"/>
                  <a:gd name="T9" fmla="*/ 9 h 33"/>
                  <a:gd name="T10" fmla="*/ 14 w 32"/>
                  <a:gd name="T11" fmla="*/ 6 h 33"/>
                  <a:gd name="T12" fmla="*/ 19 w 32"/>
                  <a:gd name="T13" fmla="*/ 2 h 33"/>
                  <a:gd name="T14" fmla="*/ 25 w 32"/>
                  <a:gd name="T15" fmla="*/ 1 h 33"/>
                  <a:gd name="T16" fmla="*/ 31 w 32"/>
                  <a:gd name="T17" fmla="*/ 0 h 33"/>
                  <a:gd name="T18" fmla="*/ 32 w 32"/>
                  <a:gd name="T19" fmla="*/ 8 h 33"/>
                  <a:gd name="T20" fmla="*/ 27 w 32"/>
                  <a:gd name="T21" fmla="*/ 9 h 33"/>
                  <a:gd name="T22" fmla="*/ 22 w 32"/>
                  <a:gd name="T23" fmla="*/ 10 h 33"/>
                  <a:gd name="T24" fmla="*/ 18 w 32"/>
                  <a:gd name="T25" fmla="*/ 12 h 33"/>
                  <a:gd name="T26" fmla="*/ 15 w 32"/>
                  <a:gd name="T27" fmla="*/ 15 h 33"/>
                  <a:gd name="T28" fmla="*/ 12 w 32"/>
                  <a:gd name="T29" fmla="*/ 19 h 33"/>
                  <a:gd name="T30" fmla="*/ 9 w 32"/>
                  <a:gd name="T31" fmla="*/ 23 h 33"/>
                  <a:gd name="T32" fmla="*/ 8 w 32"/>
                  <a:gd name="T33" fmla="*/ 27 h 33"/>
                  <a:gd name="T34" fmla="*/ 7 w 32"/>
                  <a:gd name="T35" fmla="*/ 33 h 33"/>
                  <a:gd name="T36" fmla="*/ 0 w 32"/>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3"/>
                  <a:gd name="T59" fmla="*/ 32 w 3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3">
                    <a:moveTo>
                      <a:pt x="0" y="32"/>
                    </a:moveTo>
                    <a:lnTo>
                      <a:pt x="0" y="26"/>
                    </a:lnTo>
                    <a:lnTo>
                      <a:pt x="2" y="20"/>
                    </a:lnTo>
                    <a:lnTo>
                      <a:pt x="5" y="14"/>
                    </a:lnTo>
                    <a:lnTo>
                      <a:pt x="9" y="9"/>
                    </a:lnTo>
                    <a:lnTo>
                      <a:pt x="14" y="6"/>
                    </a:lnTo>
                    <a:lnTo>
                      <a:pt x="19" y="2"/>
                    </a:lnTo>
                    <a:lnTo>
                      <a:pt x="25" y="1"/>
                    </a:lnTo>
                    <a:lnTo>
                      <a:pt x="31" y="0"/>
                    </a:lnTo>
                    <a:lnTo>
                      <a:pt x="32" y="8"/>
                    </a:lnTo>
                    <a:lnTo>
                      <a:pt x="27" y="9"/>
                    </a:lnTo>
                    <a:lnTo>
                      <a:pt x="22" y="10"/>
                    </a:lnTo>
                    <a:lnTo>
                      <a:pt x="18" y="12"/>
                    </a:lnTo>
                    <a:lnTo>
                      <a:pt x="15" y="15"/>
                    </a:lnTo>
                    <a:lnTo>
                      <a:pt x="12" y="19"/>
                    </a:lnTo>
                    <a:lnTo>
                      <a:pt x="9" y="23"/>
                    </a:lnTo>
                    <a:lnTo>
                      <a:pt x="8" y="27"/>
                    </a:lnTo>
                    <a:lnTo>
                      <a:pt x="7" y="33"/>
                    </a:lnTo>
                    <a:lnTo>
                      <a:pt x="0" y="32"/>
                    </a:lnTo>
                    <a:close/>
                  </a:path>
                </a:pathLst>
              </a:custGeom>
              <a:solidFill>
                <a:srgbClr val="000000"/>
              </a:solidFill>
              <a:ln w="9525">
                <a:noFill/>
                <a:round/>
                <a:headEnd/>
                <a:tailEnd/>
              </a:ln>
            </p:spPr>
            <p:txBody>
              <a:bodyPr/>
              <a:lstStyle/>
              <a:p>
                <a:endParaRPr lang="en-US" sz="1200"/>
              </a:p>
            </p:txBody>
          </p:sp>
          <p:sp>
            <p:nvSpPr>
              <p:cNvPr id="63950" name="Freeform 545"/>
              <p:cNvSpPr>
                <a:spLocks/>
              </p:cNvSpPr>
              <p:nvPr/>
            </p:nvSpPr>
            <p:spPr bwMode="auto">
              <a:xfrm>
                <a:off x="3998" y="2652"/>
                <a:ext cx="33" cy="32"/>
              </a:xfrm>
              <a:custGeom>
                <a:avLst/>
                <a:gdLst>
                  <a:gd name="T0" fmla="*/ 1 w 33"/>
                  <a:gd name="T1" fmla="*/ 0 h 32"/>
                  <a:gd name="T2" fmla="*/ 7 w 33"/>
                  <a:gd name="T3" fmla="*/ 1 h 32"/>
                  <a:gd name="T4" fmla="*/ 11 w 33"/>
                  <a:gd name="T5" fmla="*/ 1 h 32"/>
                  <a:gd name="T6" fmla="*/ 14 w 33"/>
                  <a:gd name="T7" fmla="*/ 3 h 32"/>
                  <a:gd name="T8" fmla="*/ 19 w 33"/>
                  <a:gd name="T9" fmla="*/ 6 h 32"/>
                  <a:gd name="T10" fmla="*/ 24 w 33"/>
                  <a:gd name="T11" fmla="*/ 9 h 32"/>
                  <a:gd name="T12" fmla="*/ 28 w 33"/>
                  <a:gd name="T13" fmla="*/ 14 h 32"/>
                  <a:gd name="T14" fmla="*/ 29 w 33"/>
                  <a:gd name="T15" fmla="*/ 17 h 32"/>
                  <a:gd name="T16" fmla="*/ 31 w 33"/>
                  <a:gd name="T17" fmla="*/ 20 h 32"/>
                  <a:gd name="T18" fmla="*/ 33 w 33"/>
                  <a:gd name="T19" fmla="*/ 25 h 32"/>
                  <a:gd name="T20" fmla="*/ 33 w 33"/>
                  <a:gd name="T21" fmla="*/ 29 h 32"/>
                  <a:gd name="T22" fmla="*/ 33 w 33"/>
                  <a:gd name="T23" fmla="*/ 32 h 32"/>
                  <a:gd name="T24" fmla="*/ 25 w 33"/>
                  <a:gd name="T25" fmla="*/ 32 h 32"/>
                  <a:gd name="T26" fmla="*/ 25 w 33"/>
                  <a:gd name="T27" fmla="*/ 30 h 32"/>
                  <a:gd name="T28" fmla="*/ 25 w 33"/>
                  <a:gd name="T29" fmla="*/ 27 h 32"/>
                  <a:gd name="T30" fmla="*/ 23 w 33"/>
                  <a:gd name="T31" fmla="*/ 23 h 32"/>
                  <a:gd name="T32" fmla="*/ 22 w 33"/>
                  <a:gd name="T33" fmla="*/ 21 h 32"/>
                  <a:gd name="T34" fmla="*/ 21 w 33"/>
                  <a:gd name="T35" fmla="*/ 19 h 32"/>
                  <a:gd name="T36" fmla="*/ 18 w 33"/>
                  <a:gd name="T37" fmla="*/ 15 h 32"/>
                  <a:gd name="T38" fmla="*/ 15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1" y="1"/>
                    </a:lnTo>
                    <a:lnTo>
                      <a:pt x="14" y="3"/>
                    </a:lnTo>
                    <a:lnTo>
                      <a:pt x="19" y="6"/>
                    </a:lnTo>
                    <a:lnTo>
                      <a:pt x="24" y="9"/>
                    </a:lnTo>
                    <a:lnTo>
                      <a:pt x="28" y="14"/>
                    </a:lnTo>
                    <a:lnTo>
                      <a:pt x="29" y="17"/>
                    </a:lnTo>
                    <a:lnTo>
                      <a:pt x="31" y="20"/>
                    </a:lnTo>
                    <a:lnTo>
                      <a:pt x="33" y="25"/>
                    </a:lnTo>
                    <a:lnTo>
                      <a:pt x="33" y="29"/>
                    </a:lnTo>
                    <a:lnTo>
                      <a:pt x="33" y="32"/>
                    </a:lnTo>
                    <a:lnTo>
                      <a:pt x="25" y="32"/>
                    </a:lnTo>
                    <a:lnTo>
                      <a:pt x="25" y="30"/>
                    </a:lnTo>
                    <a:lnTo>
                      <a:pt x="25" y="27"/>
                    </a:lnTo>
                    <a:lnTo>
                      <a:pt x="23" y="23"/>
                    </a:lnTo>
                    <a:lnTo>
                      <a:pt x="22" y="21"/>
                    </a:lnTo>
                    <a:lnTo>
                      <a:pt x="21" y="19"/>
                    </a:lnTo>
                    <a:lnTo>
                      <a:pt x="18" y="15"/>
                    </a:lnTo>
                    <a:lnTo>
                      <a:pt x="15"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951" name="Freeform 546"/>
              <p:cNvSpPr>
                <a:spLocks/>
              </p:cNvSpPr>
              <p:nvPr/>
            </p:nvSpPr>
            <p:spPr bwMode="auto">
              <a:xfrm>
                <a:off x="3998" y="2652"/>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952" name="Freeform 547"/>
              <p:cNvSpPr>
                <a:spLocks/>
              </p:cNvSpPr>
              <p:nvPr/>
            </p:nvSpPr>
            <p:spPr bwMode="auto">
              <a:xfrm>
                <a:off x="3998" y="2684"/>
                <a:ext cx="33" cy="32"/>
              </a:xfrm>
              <a:custGeom>
                <a:avLst/>
                <a:gdLst>
                  <a:gd name="T0" fmla="*/ 33 w 33"/>
                  <a:gd name="T1" fmla="*/ 1 h 32"/>
                  <a:gd name="T2" fmla="*/ 33 w 33"/>
                  <a:gd name="T3" fmla="*/ 7 h 32"/>
                  <a:gd name="T4" fmla="*/ 31 w 33"/>
                  <a:gd name="T5" fmla="*/ 13 h 32"/>
                  <a:gd name="T6" fmla="*/ 28 w 33"/>
                  <a:gd name="T7" fmla="*/ 18 h 32"/>
                  <a:gd name="T8" fmla="*/ 24 w 33"/>
                  <a:gd name="T9" fmla="*/ 23 h 32"/>
                  <a:gd name="T10" fmla="*/ 19 w 33"/>
                  <a:gd name="T11" fmla="*/ 27 h 32"/>
                  <a:gd name="T12" fmla="*/ 14 w 33"/>
                  <a:gd name="T13" fmla="*/ 30 h 32"/>
                  <a:gd name="T14" fmla="*/ 7 w 33"/>
                  <a:gd name="T15" fmla="*/ 32 h 32"/>
                  <a:gd name="T16" fmla="*/ 1 w 33"/>
                  <a:gd name="T17" fmla="*/ 32 h 32"/>
                  <a:gd name="T18" fmla="*/ 0 w 33"/>
                  <a:gd name="T19" fmla="*/ 25 h 32"/>
                  <a:gd name="T20" fmla="*/ 6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5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3" y="7"/>
                    </a:lnTo>
                    <a:lnTo>
                      <a:pt x="31" y="13"/>
                    </a:lnTo>
                    <a:lnTo>
                      <a:pt x="28" y="18"/>
                    </a:lnTo>
                    <a:lnTo>
                      <a:pt x="24" y="23"/>
                    </a:lnTo>
                    <a:lnTo>
                      <a:pt x="19" y="27"/>
                    </a:lnTo>
                    <a:lnTo>
                      <a:pt x="14" y="30"/>
                    </a:lnTo>
                    <a:lnTo>
                      <a:pt x="7" y="32"/>
                    </a:lnTo>
                    <a:lnTo>
                      <a:pt x="1" y="32"/>
                    </a:lnTo>
                    <a:lnTo>
                      <a:pt x="0" y="25"/>
                    </a:lnTo>
                    <a:lnTo>
                      <a:pt x="6" y="24"/>
                    </a:lnTo>
                    <a:lnTo>
                      <a:pt x="10" y="23"/>
                    </a:lnTo>
                    <a:lnTo>
                      <a:pt x="14" y="20"/>
                    </a:lnTo>
                    <a:lnTo>
                      <a:pt x="18" y="17"/>
                    </a:lnTo>
                    <a:lnTo>
                      <a:pt x="21" y="14"/>
                    </a:lnTo>
                    <a:lnTo>
                      <a:pt x="23" y="10"/>
                    </a:lnTo>
                    <a:lnTo>
                      <a:pt x="25" y="5"/>
                    </a:lnTo>
                    <a:lnTo>
                      <a:pt x="25" y="0"/>
                    </a:lnTo>
                    <a:lnTo>
                      <a:pt x="33" y="1"/>
                    </a:lnTo>
                    <a:close/>
                  </a:path>
                </a:pathLst>
              </a:custGeom>
              <a:solidFill>
                <a:srgbClr val="000000"/>
              </a:solidFill>
              <a:ln w="9525">
                <a:noFill/>
                <a:round/>
                <a:headEnd/>
                <a:tailEnd/>
              </a:ln>
            </p:spPr>
            <p:txBody>
              <a:bodyPr/>
              <a:lstStyle/>
              <a:p>
                <a:endParaRPr lang="en-US" sz="1200"/>
              </a:p>
            </p:txBody>
          </p:sp>
          <p:sp>
            <p:nvSpPr>
              <p:cNvPr id="63953" name="Freeform 548"/>
              <p:cNvSpPr>
                <a:spLocks/>
              </p:cNvSpPr>
              <p:nvPr/>
            </p:nvSpPr>
            <p:spPr bwMode="auto">
              <a:xfrm>
                <a:off x="4023" y="2684"/>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954" name="Freeform 549"/>
              <p:cNvSpPr>
                <a:spLocks/>
              </p:cNvSpPr>
              <p:nvPr/>
            </p:nvSpPr>
            <p:spPr bwMode="auto">
              <a:xfrm>
                <a:off x="3967" y="2684"/>
                <a:ext cx="32" cy="32"/>
              </a:xfrm>
              <a:custGeom>
                <a:avLst/>
                <a:gdLst>
                  <a:gd name="T0" fmla="*/ 31 w 32"/>
                  <a:gd name="T1" fmla="*/ 32 h 32"/>
                  <a:gd name="T2" fmla="*/ 26 w 32"/>
                  <a:gd name="T3" fmla="*/ 32 h 32"/>
                  <a:gd name="T4" fmla="*/ 22 w 32"/>
                  <a:gd name="T5" fmla="*/ 31 h 32"/>
                  <a:gd name="T6" fmla="*/ 19 w 32"/>
                  <a:gd name="T7" fmla="*/ 30 h 32"/>
                  <a:gd name="T8" fmla="*/ 14 w 32"/>
                  <a:gd name="T9" fmla="*/ 27 h 32"/>
                  <a:gd name="T10" fmla="*/ 9 w 32"/>
                  <a:gd name="T11" fmla="*/ 23 h 32"/>
                  <a:gd name="T12" fmla="*/ 5 w 32"/>
                  <a:gd name="T13" fmla="*/ 18 h 32"/>
                  <a:gd name="T14" fmla="*/ 3 w 32"/>
                  <a:gd name="T15" fmla="*/ 16 h 32"/>
                  <a:gd name="T16" fmla="*/ 2 w 32"/>
                  <a:gd name="T17" fmla="*/ 13 h 32"/>
                  <a:gd name="T18" fmla="*/ 0 w 32"/>
                  <a:gd name="T19" fmla="*/ 7 h 32"/>
                  <a:gd name="T20" fmla="*/ 0 w 32"/>
                  <a:gd name="T21" fmla="*/ 4 h 32"/>
                  <a:gd name="T22" fmla="*/ 0 w 32"/>
                  <a:gd name="T23" fmla="*/ 0 h 32"/>
                  <a:gd name="T24" fmla="*/ 7 w 32"/>
                  <a:gd name="T25" fmla="*/ 0 h 32"/>
                  <a:gd name="T26" fmla="*/ 7 w 32"/>
                  <a:gd name="T27" fmla="*/ 3 h 32"/>
                  <a:gd name="T28" fmla="*/ 8 w 32"/>
                  <a:gd name="T29" fmla="*/ 5 h 32"/>
                  <a:gd name="T30" fmla="*/ 10 w 32"/>
                  <a:gd name="T31" fmla="*/ 10 h 32"/>
                  <a:gd name="T32" fmla="*/ 10 w 32"/>
                  <a:gd name="T33" fmla="*/ 12 h 32"/>
                  <a:gd name="T34" fmla="*/ 11 w 32"/>
                  <a:gd name="T35" fmla="*/ 13 h 32"/>
                  <a:gd name="T36" fmla="*/ 15 w 32"/>
                  <a:gd name="T37" fmla="*/ 17 h 32"/>
                  <a:gd name="T38" fmla="*/ 18 w 32"/>
                  <a:gd name="T39" fmla="*/ 20 h 32"/>
                  <a:gd name="T40" fmla="*/ 23 w 32"/>
                  <a:gd name="T41" fmla="*/ 23 h 32"/>
                  <a:gd name="T42" fmla="*/ 25 w 32"/>
                  <a:gd name="T43" fmla="*/ 23 h 32"/>
                  <a:gd name="T44" fmla="*/ 27 w 32"/>
                  <a:gd name="T45" fmla="*/ 24 h 32"/>
                  <a:gd name="T46" fmla="*/ 32 w 32"/>
                  <a:gd name="T47" fmla="*/ 25 h 32"/>
                  <a:gd name="T48" fmla="*/ 31 w 32"/>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32"/>
                  <a:gd name="T77" fmla="*/ 32 w 3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32">
                    <a:moveTo>
                      <a:pt x="31" y="32"/>
                    </a:moveTo>
                    <a:lnTo>
                      <a:pt x="26" y="32"/>
                    </a:lnTo>
                    <a:lnTo>
                      <a:pt x="22" y="31"/>
                    </a:lnTo>
                    <a:lnTo>
                      <a:pt x="19" y="30"/>
                    </a:lnTo>
                    <a:lnTo>
                      <a:pt x="14" y="27"/>
                    </a:lnTo>
                    <a:lnTo>
                      <a:pt x="9" y="23"/>
                    </a:lnTo>
                    <a:lnTo>
                      <a:pt x="5" y="18"/>
                    </a:lnTo>
                    <a:lnTo>
                      <a:pt x="3" y="16"/>
                    </a:lnTo>
                    <a:lnTo>
                      <a:pt x="2" y="13"/>
                    </a:lnTo>
                    <a:lnTo>
                      <a:pt x="0" y="7"/>
                    </a:lnTo>
                    <a:lnTo>
                      <a:pt x="0" y="4"/>
                    </a:lnTo>
                    <a:lnTo>
                      <a:pt x="0" y="0"/>
                    </a:lnTo>
                    <a:lnTo>
                      <a:pt x="7" y="0"/>
                    </a:lnTo>
                    <a:lnTo>
                      <a:pt x="7" y="3"/>
                    </a:lnTo>
                    <a:lnTo>
                      <a:pt x="8" y="5"/>
                    </a:lnTo>
                    <a:lnTo>
                      <a:pt x="10" y="10"/>
                    </a:lnTo>
                    <a:lnTo>
                      <a:pt x="10" y="12"/>
                    </a:lnTo>
                    <a:lnTo>
                      <a:pt x="11" y="13"/>
                    </a:lnTo>
                    <a:lnTo>
                      <a:pt x="15" y="17"/>
                    </a:lnTo>
                    <a:lnTo>
                      <a:pt x="18" y="20"/>
                    </a:lnTo>
                    <a:lnTo>
                      <a:pt x="23" y="23"/>
                    </a:lnTo>
                    <a:lnTo>
                      <a:pt x="25" y="23"/>
                    </a:lnTo>
                    <a:lnTo>
                      <a:pt x="27" y="24"/>
                    </a:lnTo>
                    <a:lnTo>
                      <a:pt x="32" y="25"/>
                    </a:lnTo>
                    <a:lnTo>
                      <a:pt x="31" y="32"/>
                    </a:lnTo>
                    <a:close/>
                  </a:path>
                </a:pathLst>
              </a:custGeom>
              <a:solidFill>
                <a:srgbClr val="000000"/>
              </a:solidFill>
              <a:ln w="9525">
                <a:noFill/>
                <a:round/>
                <a:headEnd/>
                <a:tailEnd/>
              </a:ln>
            </p:spPr>
            <p:txBody>
              <a:bodyPr/>
              <a:lstStyle/>
              <a:p>
                <a:endParaRPr lang="en-US" sz="1200"/>
              </a:p>
            </p:txBody>
          </p:sp>
          <p:sp>
            <p:nvSpPr>
              <p:cNvPr id="63955" name="Freeform 550"/>
              <p:cNvSpPr>
                <a:spLocks/>
              </p:cNvSpPr>
              <p:nvPr/>
            </p:nvSpPr>
            <p:spPr bwMode="auto">
              <a:xfrm>
                <a:off x="3998" y="2709"/>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956" name="Freeform 551"/>
              <p:cNvSpPr>
                <a:spLocks/>
              </p:cNvSpPr>
              <p:nvPr/>
            </p:nvSpPr>
            <p:spPr bwMode="auto">
              <a:xfrm>
                <a:off x="3967" y="2684"/>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en-US" sz="1200"/>
              </a:p>
            </p:txBody>
          </p:sp>
          <p:sp>
            <p:nvSpPr>
              <p:cNvPr id="63957" name="Freeform 552"/>
              <p:cNvSpPr>
                <a:spLocks/>
              </p:cNvSpPr>
              <p:nvPr/>
            </p:nvSpPr>
            <p:spPr bwMode="auto">
              <a:xfrm>
                <a:off x="4123" y="2592"/>
                <a:ext cx="56" cy="56"/>
              </a:xfrm>
              <a:custGeom>
                <a:avLst/>
                <a:gdLst>
                  <a:gd name="T0" fmla="*/ 0 w 56"/>
                  <a:gd name="T1" fmla="*/ 28 h 56"/>
                  <a:gd name="T2" fmla="*/ 0 w 56"/>
                  <a:gd name="T3" fmla="*/ 22 h 56"/>
                  <a:gd name="T4" fmla="*/ 2 w 56"/>
                  <a:gd name="T5" fmla="*/ 17 h 56"/>
                  <a:gd name="T6" fmla="*/ 4 w 56"/>
                  <a:gd name="T7" fmla="*/ 12 h 56"/>
                  <a:gd name="T8" fmla="*/ 8 w 56"/>
                  <a:gd name="T9" fmla="*/ 8 h 56"/>
                  <a:gd name="T10" fmla="*/ 12 w 56"/>
                  <a:gd name="T11" fmla="*/ 5 h 56"/>
                  <a:gd name="T12" fmla="*/ 17 w 56"/>
                  <a:gd name="T13" fmla="*/ 2 h 56"/>
                  <a:gd name="T14" fmla="*/ 22 w 56"/>
                  <a:gd name="T15" fmla="*/ 1 h 56"/>
                  <a:gd name="T16" fmla="*/ 28 w 56"/>
                  <a:gd name="T17" fmla="*/ 0 h 56"/>
                  <a:gd name="T18" fmla="*/ 34 w 56"/>
                  <a:gd name="T19" fmla="*/ 1 h 56"/>
                  <a:gd name="T20" fmla="*/ 36 w 56"/>
                  <a:gd name="T21" fmla="*/ 1 h 56"/>
                  <a:gd name="T22" fmla="*/ 39 w 56"/>
                  <a:gd name="T23" fmla="*/ 2 h 56"/>
                  <a:gd name="T24" fmla="*/ 44 w 56"/>
                  <a:gd name="T25" fmla="*/ 5 h 56"/>
                  <a:gd name="T26" fmla="*/ 48 w 56"/>
                  <a:gd name="T27" fmla="*/ 8 h 56"/>
                  <a:gd name="T28" fmla="*/ 52 w 56"/>
                  <a:gd name="T29" fmla="*/ 12 h 56"/>
                  <a:gd name="T30" fmla="*/ 53 w 56"/>
                  <a:gd name="T31" fmla="*/ 15 h 56"/>
                  <a:gd name="T32" fmla="*/ 54 w 56"/>
                  <a:gd name="T33" fmla="*/ 17 h 56"/>
                  <a:gd name="T34" fmla="*/ 56 w 56"/>
                  <a:gd name="T35" fmla="*/ 22 h 56"/>
                  <a:gd name="T36" fmla="*/ 56 w 56"/>
                  <a:gd name="T37" fmla="*/ 25 h 56"/>
                  <a:gd name="T38" fmla="*/ 56 w 56"/>
                  <a:gd name="T39" fmla="*/ 28 h 56"/>
                  <a:gd name="T40" fmla="*/ 56 w 56"/>
                  <a:gd name="T41" fmla="*/ 34 h 56"/>
                  <a:gd name="T42" fmla="*/ 54 w 56"/>
                  <a:gd name="T43" fmla="*/ 39 h 56"/>
                  <a:gd name="T44" fmla="*/ 52 w 56"/>
                  <a:gd name="T45" fmla="*/ 44 h 56"/>
                  <a:gd name="T46" fmla="*/ 48 w 56"/>
                  <a:gd name="T47" fmla="*/ 48 h 56"/>
                  <a:gd name="T48" fmla="*/ 44 w 56"/>
                  <a:gd name="T49" fmla="*/ 51 h 56"/>
                  <a:gd name="T50" fmla="*/ 39 w 56"/>
                  <a:gd name="T51" fmla="*/ 54 h 56"/>
                  <a:gd name="T52" fmla="*/ 34 w 56"/>
                  <a:gd name="T53" fmla="*/ 56 h 56"/>
                  <a:gd name="T54" fmla="*/ 28 w 56"/>
                  <a:gd name="T55" fmla="*/ 56 h 56"/>
                  <a:gd name="T56" fmla="*/ 22 w 56"/>
                  <a:gd name="T57" fmla="*/ 56 h 56"/>
                  <a:gd name="T58" fmla="*/ 20 w 56"/>
                  <a:gd name="T59" fmla="*/ 55 h 56"/>
                  <a:gd name="T60" fmla="*/ 17 w 56"/>
                  <a:gd name="T61" fmla="*/ 54 h 56"/>
                  <a:gd name="T62" fmla="*/ 12 w 56"/>
                  <a:gd name="T63" fmla="*/ 51 h 56"/>
                  <a:gd name="T64" fmla="*/ 8 w 56"/>
                  <a:gd name="T65" fmla="*/ 48 h 56"/>
                  <a:gd name="T66" fmla="*/ 4 w 56"/>
                  <a:gd name="T67" fmla="*/ 44 h 56"/>
                  <a:gd name="T68" fmla="*/ 3 w 56"/>
                  <a:gd name="T69" fmla="*/ 42 h 56"/>
                  <a:gd name="T70" fmla="*/ 2 w 56"/>
                  <a:gd name="T71" fmla="*/ 39 h 56"/>
                  <a:gd name="T72" fmla="*/ 0 w 56"/>
                  <a:gd name="T73" fmla="*/ 34 h 56"/>
                  <a:gd name="T74" fmla="*/ 0 w 56"/>
                  <a:gd name="T75" fmla="*/ 31 h 56"/>
                  <a:gd name="T76" fmla="*/ 0 w 56"/>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56"/>
                  <a:gd name="T119" fmla="*/ 56 w 56"/>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56">
                    <a:moveTo>
                      <a:pt x="0" y="28"/>
                    </a:moveTo>
                    <a:lnTo>
                      <a:pt x="0" y="22"/>
                    </a:lnTo>
                    <a:lnTo>
                      <a:pt x="2" y="17"/>
                    </a:lnTo>
                    <a:lnTo>
                      <a:pt x="4" y="12"/>
                    </a:lnTo>
                    <a:lnTo>
                      <a:pt x="8" y="8"/>
                    </a:lnTo>
                    <a:lnTo>
                      <a:pt x="12" y="5"/>
                    </a:lnTo>
                    <a:lnTo>
                      <a:pt x="17" y="2"/>
                    </a:lnTo>
                    <a:lnTo>
                      <a:pt x="22" y="1"/>
                    </a:lnTo>
                    <a:lnTo>
                      <a:pt x="28" y="0"/>
                    </a:lnTo>
                    <a:lnTo>
                      <a:pt x="34" y="1"/>
                    </a:lnTo>
                    <a:lnTo>
                      <a:pt x="36" y="1"/>
                    </a:lnTo>
                    <a:lnTo>
                      <a:pt x="39" y="2"/>
                    </a:lnTo>
                    <a:lnTo>
                      <a:pt x="44" y="5"/>
                    </a:lnTo>
                    <a:lnTo>
                      <a:pt x="48" y="8"/>
                    </a:lnTo>
                    <a:lnTo>
                      <a:pt x="52" y="12"/>
                    </a:lnTo>
                    <a:lnTo>
                      <a:pt x="53" y="15"/>
                    </a:lnTo>
                    <a:lnTo>
                      <a:pt x="54" y="17"/>
                    </a:lnTo>
                    <a:lnTo>
                      <a:pt x="56" y="22"/>
                    </a:lnTo>
                    <a:lnTo>
                      <a:pt x="56" y="25"/>
                    </a:lnTo>
                    <a:lnTo>
                      <a:pt x="56" y="28"/>
                    </a:lnTo>
                    <a:lnTo>
                      <a:pt x="56" y="34"/>
                    </a:lnTo>
                    <a:lnTo>
                      <a:pt x="54" y="39"/>
                    </a:lnTo>
                    <a:lnTo>
                      <a:pt x="52" y="44"/>
                    </a:lnTo>
                    <a:lnTo>
                      <a:pt x="48" y="48"/>
                    </a:lnTo>
                    <a:lnTo>
                      <a:pt x="44" y="51"/>
                    </a:lnTo>
                    <a:lnTo>
                      <a:pt x="39" y="54"/>
                    </a:lnTo>
                    <a:lnTo>
                      <a:pt x="34" y="56"/>
                    </a:lnTo>
                    <a:lnTo>
                      <a:pt x="28" y="56"/>
                    </a:lnTo>
                    <a:lnTo>
                      <a:pt x="22" y="56"/>
                    </a:lnTo>
                    <a:lnTo>
                      <a:pt x="20" y="55"/>
                    </a:lnTo>
                    <a:lnTo>
                      <a:pt x="17" y="54"/>
                    </a:lnTo>
                    <a:lnTo>
                      <a:pt x="12" y="51"/>
                    </a:lnTo>
                    <a:lnTo>
                      <a:pt x="8" y="48"/>
                    </a:lnTo>
                    <a:lnTo>
                      <a:pt x="4" y="44"/>
                    </a:lnTo>
                    <a:lnTo>
                      <a:pt x="3" y="42"/>
                    </a:lnTo>
                    <a:lnTo>
                      <a:pt x="2" y="39"/>
                    </a:lnTo>
                    <a:lnTo>
                      <a:pt x="0" y="34"/>
                    </a:lnTo>
                    <a:lnTo>
                      <a:pt x="0" y="31"/>
                    </a:lnTo>
                    <a:lnTo>
                      <a:pt x="0" y="28"/>
                    </a:lnTo>
                    <a:close/>
                  </a:path>
                </a:pathLst>
              </a:custGeom>
              <a:solidFill>
                <a:srgbClr val="0083D7"/>
              </a:solidFill>
              <a:ln w="9525">
                <a:noFill/>
                <a:round/>
                <a:headEnd/>
                <a:tailEnd/>
              </a:ln>
            </p:spPr>
            <p:txBody>
              <a:bodyPr/>
              <a:lstStyle/>
              <a:p>
                <a:endParaRPr lang="en-US" sz="1200"/>
              </a:p>
            </p:txBody>
          </p:sp>
          <p:sp>
            <p:nvSpPr>
              <p:cNvPr id="63958" name="Freeform 553"/>
              <p:cNvSpPr>
                <a:spLocks/>
              </p:cNvSpPr>
              <p:nvPr/>
            </p:nvSpPr>
            <p:spPr bwMode="auto">
              <a:xfrm>
                <a:off x="4119" y="2588"/>
                <a:ext cx="32" cy="33"/>
              </a:xfrm>
              <a:custGeom>
                <a:avLst/>
                <a:gdLst>
                  <a:gd name="T0" fmla="*/ 0 w 32"/>
                  <a:gd name="T1" fmla="*/ 32 h 33"/>
                  <a:gd name="T2" fmla="*/ 0 w 32"/>
                  <a:gd name="T3" fmla="*/ 26 h 33"/>
                  <a:gd name="T4" fmla="*/ 2 w 32"/>
                  <a:gd name="T5" fmla="*/ 20 h 33"/>
                  <a:gd name="T6" fmla="*/ 5 w 32"/>
                  <a:gd name="T7" fmla="*/ 14 h 33"/>
                  <a:gd name="T8" fmla="*/ 9 w 32"/>
                  <a:gd name="T9" fmla="*/ 9 h 33"/>
                  <a:gd name="T10" fmla="*/ 14 w 32"/>
                  <a:gd name="T11" fmla="*/ 6 h 33"/>
                  <a:gd name="T12" fmla="*/ 19 w 32"/>
                  <a:gd name="T13" fmla="*/ 2 h 33"/>
                  <a:gd name="T14" fmla="*/ 25 w 32"/>
                  <a:gd name="T15" fmla="*/ 1 h 33"/>
                  <a:gd name="T16" fmla="*/ 31 w 32"/>
                  <a:gd name="T17" fmla="*/ 0 h 33"/>
                  <a:gd name="T18" fmla="*/ 32 w 32"/>
                  <a:gd name="T19" fmla="*/ 8 h 33"/>
                  <a:gd name="T20" fmla="*/ 27 w 32"/>
                  <a:gd name="T21" fmla="*/ 9 h 33"/>
                  <a:gd name="T22" fmla="*/ 22 w 32"/>
                  <a:gd name="T23" fmla="*/ 10 h 33"/>
                  <a:gd name="T24" fmla="*/ 18 w 32"/>
                  <a:gd name="T25" fmla="*/ 12 h 33"/>
                  <a:gd name="T26" fmla="*/ 15 w 32"/>
                  <a:gd name="T27" fmla="*/ 15 h 33"/>
                  <a:gd name="T28" fmla="*/ 12 w 32"/>
                  <a:gd name="T29" fmla="*/ 19 h 33"/>
                  <a:gd name="T30" fmla="*/ 9 w 32"/>
                  <a:gd name="T31" fmla="*/ 23 h 33"/>
                  <a:gd name="T32" fmla="*/ 8 w 32"/>
                  <a:gd name="T33" fmla="*/ 27 h 33"/>
                  <a:gd name="T34" fmla="*/ 7 w 32"/>
                  <a:gd name="T35" fmla="*/ 33 h 33"/>
                  <a:gd name="T36" fmla="*/ 0 w 32"/>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3"/>
                  <a:gd name="T59" fmla="*/ 32 w 3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3">
                    <a:moveTo>
                      <a:pt x="0" y="32"/>
                    </a:moveTo>
                    <a:lnTo>
                      <a:pt x="0" y="26"/>
                    </a:lnTo>
                    <a:lnTo>
                      <a:pt x="2" y="20"/>
                    </a:lnTo>
                    <a:lnTo>
                      <a:pt x="5" y="14"/>
                    </a:lnTo>
                    <a:lnTo>
                      <a:pt x="9" y="9"/>
                    </a:lnTo>
                    <a:lnTo>
                      <a:pt x="14" y="6"/>
                    </a:lnTo>
                    <a:lnTo>
                      <a:pt x="19" y="2"/>
                    </a:lnTo>
                    <a:lnTo>
                      <a:pt x="25" y="1"/>
                    </a:lnTo>
                    <a:lnTo>
                      <a:pt x="31" y="0"/>
                    </a:lnTo>
                    <a:lnTo>
                      <a:pt x="32" y="8"/>
                    </a:lnTo>
                    <a:lnTo>
                      <a:pt x="27" y="9"/>
                    </a:lnTo>
                    <a:lnTo>
                      <a:pt x="22" y="10"/>
                    </a:lnTo>
                    <a:lnTo>
                      <a:pt x="18" y="12"/>
                    </a:lnTo>
                    <a:lnTo>
                      <a:pt x="15" y="15"/>
                    </a:lnTo>
                    <a:lnTo>
                      <a:pt x="12" y="19"/>
                    </a:lnTo>
                    <a:lnTo>
                      <a:pt x="9" y="23"/>
                    </a:lnTo>
                    <a:lnTo>
                      <a:pt x="8" y="27"/>
                    </a:lnTo>
                    <a:lnTo>
                      <a:pt x="7" y="33"/>
                    </a:lnTo>
                    <a:lnTo>
                      <a:pt x="0" y="32"/>
                    </a:lnTo>
                    <a:close/>
                  </a:path>
                </a:pathLst>
              </a:custGeom>
              <a:solidFill>
                <a:srgbClr val="000000"/>
              </a:solidFill>
              <a:ln w="9525">
                <a:noFill/>
                <a:round/>
                <a:headEnd/>
                <a:tailEnd/>
              </a:ln>
            </p:spPr>
            <p:txBody>
              <a:bodyPr/>
              <a:lstStyle/>
              <a:p>
                <a:endParaRPr lang="en-US" sz="1200"/>
              </a:p>
            </p:txBody>
          </p:sp>
          <p:sp>
            <p:nvSpPr>
              <p:cNvPr id="63959" name="Freeform 554"/>
              <p:cNvSpPr>
                <a:spLocks/>
              </p:cNvSpPr>
              <p:nvPr/>
            </p:nvSpPr>
            <p:spPr bwMode="auto">
              <a:xfrm>
                <a:off x="4150" y="2588"/>
                <a:ext cx="33" cy="32"/>
              </a:xfrm>
              <a:custGeom>
                <a:avLst/>
                <a:gdLst>
                  <a:gd name="T0" fmla="*/ 1 w 33"/>
                  <a:gd name="T1" fmla="*/ 0 h 32"/>
                  <a:gd name="T2" fmla="*/ 7 w 33"/>
                  <a:gd name="T3" fmla="*/ 1 h 32"/>
                  <a:gd name="T4" fmla="*/ 11 w 33"/>
                  <a:gd name="T5" fmla="*/ 1 h 32"/>
                  <a:gd name="T6" fmla="*/ 14 w 33"/>
                  <a:gd name="T7" fmla="*/ 3 h 32"/>
                  <a:gd name="T8" fmla="*/ 19 w 33"/>
                  <a:gd name="T9" fmla="*/ 6 h 32"/>
                  <a:gd name="T10" fmla="*/ 24 w 33"/>
                  <a:gd name="T11" fmla="*/ 9 h 32"/>
                  <a:gd name="T12" fmla="*/ 28 w 33"/>
                  <a:gd name="T13" fmla="*/ 14 h 32"/>
                  <a:gd name="T14" fmla="*/ 29 w 33"/>
                  <a:gd name="T15" fmla="*/ 17 h 32"/>
                  <a:gd name="T16" fmla="*/ 31 w 33"/>
                  <a:gd name="T17" fmla="*/ 20 h 32"/>
                  <a:gd name="T18" fmla="*/ 33 w 33"/>
                  <a:gd name="T19" fmla="*/ 25 h 32"/>
                  <a:gd name="T20" fmla="*/ 33 w 33"/>
                  <a:gd name="T21" fmla="*/ 29 h 32"/>
                  <a:gd name="T22" fmla="*/ 33 w 33"/>
                  <a:gd name="T23" fmla="*/ 32 h 32"/>
                  <a:gd name="T24" fmla="*/ 25 w 33"/>
                  <a:gd name="T25" fmla="*/ 32 h 32"/>
                  <a:gd name="T26" fmla="*/ 25 w 33"/>
                  <a:gd name="T27" fmla="*/ 30 h 32"/>
                  <a:gd name="T28" fmla="*/ 25 w 33"/>
                  <a:gd name="T29" fmla="*/ 27 h 32"/>
                  <a:gd name="T30" fmla="*/ 23 w 33"/>
                  <a:gd name="T31" fmla="*/ 23 h 32"/>
                  <a:gd name="T32" fmla="*/ 22 w 33"/>
                  <a:gd name="T33" fmla="*/ 21 h 32"/>
                  <a:gd name="T34" fmla="*/ 21 w 33"/>
                  <a:gd name="T35" fmla="*/ 19 h 32"/>
                  <a:gd name="T36" fmla="*/ 18 w 33"/>
                  <a:gd name="T37" fmla="*/ 15 h 32"/>
                  <a:gd name="T38" fmla="*/ 15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1" y="1"/>
                    </a:lnTo>
                    <a:lnTo>
                      <a:pt x="14" y="3"/>
                    </a:lnTo>
                    <a:lnTo>
                      <a:pt x="19" y="6"/>
                    </a:lnTo>
                    <a:lnTo>
                      <a:pt x="24" y="9"/>
                    </a:lnTo>
                    <a:lnTo>
                      <a:pt x="28" y="14"/>
                    </a:lnTo>
                    <a:lnTo>
                      <a:pt x="29" y="17"/>
                    </a:lnTo>
                    <a:lnTo>
                      <a:pt x="31" y="20"/>
                    </a:lnTo>
                    <a:lnTo>
                      <a:pt x="33" y="25"/>
                    </a:lnTo>
                    <a:lnTo>
                      <a:pt x="33" y="29"/>
                    </a:lnTo>
                    <a:lnTo>
                      <a:pt x="33" y="32"/>
                    </a:lnTo>
                    <a:lnTo>
                      <a:pt x="25" y="32"/>
                    </a:lnTo>
                    <a:lnTo>
                      <a:pt x="25" y="30"/>
                    </a:lnTo>
                    <a:lnTo>
                      <a:pt x="25" y="27"/>
                    </a:lnTo>
                    <a:lnTo>
                      <a:pt x="23" y="23"/>
                    </a:lnTo>
                    <a:lnTo>
                      <a:pt x="22" y="21"/>
                    </a:lnTo>
                    <a:lnTo>
                      <a:pt x="21" y="19"/>
                    </a:lnTo>
                    <a:lnTo>
                      <a:pt x="18" y="15"/>
                    </a:lnTo>
                    <a:lnTo>
                      <a:pt x="15"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960" name="Freeform 555"/>
              <p:cNvSpPr>
                <a:spLocks/>
              </p:cNvSpPr>
              <p:nvPr/>
            </p:nvSpPr>
            <p:spPr bwMode="auto">
              <a:xfrm>
                <a:off x="4150" y="2588"/>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961" name="Freeform 556"/>
              <p:cNvSpPr>
                <a:spLocks/>
              </p:cNvSpPr>
              <p:nvPr/>
            </p:nvSpPr>
            <p:spPr bwMode="auto">
              <a:xfrm>
                <a:off x="4150" y="2620"/>
                <a:ext cx="33" cy="32"/>
              </a:xfrm>
              <a:custGeom>
                <a:avLst/>
                <a:gdLst>
                  <a:gd name="T0" fmla="*/ 33 w 33"/>
                  <a:gd name="T1" fmla="*/ 1 h 32"/>
                  <a:gd name="T2" fmla="*/ 33 w 33"/>
                  <a:gd name="T3" fmla="*/ 7 h 32"/>
                  <a:gd name="T4" fmla="*/ 31 w 33"/>
                  <a:gd name="T5" fmla="*/ 13 h 32"/>
                  <a:gd name="T6" fmla="*/ 28 w 33"/>
                  <a:gd name="T7" fmla="*/ 18 h 32"/>
                  <a:gd name="T8" fmla="*/ 24 w 33"/>
                  <a:gd name="T9" fmla="*/ 23 h 32"/>
                  <a:gd name="T10" fmla="*/ 19 w 33"/>
                  <a:gd name="T11" fmla="*/ 27 h 32"/>
                  <a:gd name="T12" fmla="*/ 14 w 33"/>
                  <a:gd name="T13" fmla="*/ 30 h 32"/>
                  <a:gd name="T14" fmla="*/ 7 w 33"/>
                  <a:gd name="T15" fmla="*/ 32 h 32"/>
                  <a:gd name="T16" fmla="*/ 1 w 33"/>
                  <a:gd name="T17" fmla="*/ 32 h 32"/>
                  <a:gd name="T18" fmla="*/ 0 w 33"/>
                  <a:gd name="T19" fmla="*/ 25 h 32"/>
                  <a:gd name="T20" fmla="*/ 6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5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3" y="7"/>
                    </a:lnTo>
                    <a:lnTo>
                      <a:pt x="31" y="13"/>
                    </a:lnTo>
                    <a:lnTo>
                      <a:pt x="28" y="18"/>
                    </a:lnTo>
                    <a:lnTo>
                      <a:pt x="24" y="23"/>
                    </a:lnTo>
                    <a:lnTo>
                      <a:pt x="19" y="27"/>
                    </a:lnTo>
                    <a:lnTo>
                      <a:pt x="14" y="30"/>
                    </a:lnTo>
                    <a:lnTo>
                      <a:pt x="7" y="32"/>
                    </a:lnTo>
                    <a:lnTo>
                      <a:pt x="1" y="32"/>
                    </a:lnTo>
                    <a:lnTo>
                      <a:pt x="0" y="25"/>
                    </a:lnTo>
                    <a:lnTo>
                      <a:pt x="6" y="24"/>
                    </a:lnTo>
                    <a:lnTo>
                      <a:pt x="10" y="23"/>
                    </a:lnTo>
                    <a:lnTo>
                      <a:pt x="14" y="20"/>
                    </a:lnTo>
                    <a:lnTo>
                      <a:pt x="18" y="17"/>
                    </a:lnTo>
                    <a:lnTo>
                      <a:pt x="21" y="14"/>
                    </a:lnTo>
                    <a:lnTo>
                      <a:pt x="23" y="10"/>
                    </a:lnTo>
                    <a:lnTo>
                      <a:pt x="25" y="5"/>
                    </a:lnTo>
                    <a:lnTo>
                      <a:pt x="25" y="0"/>
                    </a:lnTo>
                    <a:lnTo>
                      <a:pt x="33" y="1"/>
                    </a:lnTo>
                    <a:close/>
                  </a:path>
                </a:pathLst>
              </a:custGeom>
              <a:solidFill>
                <a:srgbClr val="000000"/>
              </a:solidFill>
              <a:ln w="9525">
                <a:noFill/>
                <a:round/>
                <a:headEnd/>
                <a:tailEnd/>
              </a:ln>
            </p:spPr>
            <p:txBody>
              <a:bodyPr/>
              <a:lstStyle/>
              <a:p>
                <a:endParaRPr lang="en-US" sz="1200"/>
              </a:p>
            </p:txBody>
          </p:sp>
          <p:sp>
            <p:nvSpPr>
              <p:cNvPr id="63962" name="Freeform 557"/>
              <p:cNvSpPr>
                <a:spLocks/>
              </p:cNvSpPr>
              <p:nvPr/>
            </p:nvSpPr>
            <p:spPr bwMode="auto">
              <a:xfrm>
                <a:off x="4175" y="2620"/>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963" name="Freeform 558"/>
              <p:cNvSpPr>
                <a:spLocks/>
              </p:cNvSpPr>
              <p:nvPr/>
            </p:nvSpPr>
            <p:spPr bwMode="auto">
              <a:xfrm>
                <a:off x="4119" y="2620"/>
                <a:ext cx="32" cy="32"/>
              </a:xfrm>
              <a:custGeom>
                <a:avLst/>
                <a:gdLst>
                  <a:gd name="T0" fmla="*/ 31 w 32"/>
                  <a:gd name="T1" fmla="*/ 32 h 32"/>
                  <a:gd name="T2" fmla="*/ 26 w 32"/>
                  <a:gd name="T3" fmla="*/ 32 h 32"/>
                  <a:gd name="T4" fmla="*/ 22 w 32"/>
                  <a:gd name="T5" fmla="*/ 31 h 32"/>
                  <a:gd name="T6" fmla="*/ 19 w 32"/>
                  <a:gd name="T7" fmla="*/ 30 h 32"/>
                  <a:gd name="T8" fmla="*/ 14 w 32"/>
                  <a:gd name="T9" fmla="*/ 27 h 32"/>
                  <a:gd name="T10" fmla="*/ 9 w 32"/>
                  <a:gd name="T11" fmla="*/ 23 h 32"/>
                  <a:gd name="T12" fmla="*/ 5 w 32"/>
                  <a:gd name="T13" fmla="*/ 18 h 32"/>
                  <a:gd name="T14" fmla="*/ 3 w 32"/>
                  <a:gd name="T15" fmla="*/ 16 h 32"/>
                  <a:gd name="T16" fmla="*/ 2 w 32"/>
                  <a:gd name="T17" fmla="*/ 13 h 32"/>
                  <a:gd name="T18" fmla="*/ 0 w 32"/>
                  <a:gd name="T19" fmla="*/ 7 h 32"/>
                  <a:gd name="T20" fmla="*/ 0 w 32"/>
                  <a:gd name="T21" fmla="*/ 4 h 32"/>
                  <a:gd name="T22" fmla="*/ 0 w 32"/>
                  <a:gd name="T23" fmla="*/ 0 h 32"/>
                  <a:gd name="T24" fmla="*/ 7 w 32"/>
                  <a:gd name="T25" fmla="*/ 0 h 32"/>
                  <a:gd name="T26" fmla="*/ 7 w 32"/>
                  <a:gd name="T27" fmla="*/ 3 h 32"/>
                  <a:gd name="T28" fmla="*/ 8 w 32"/>
                  <a:gd name="T29" fmla="*/ 5 h 32"/>
                  <a:gd name="T30" fmla="*/ 10 w 32"/>
                  <a:gd name="T31" fmla="*/ 10 h 32"/>
                  <a:gd name="T32" fmla="*/ 10 w 32"/>
                  <a:gd name="T33" fmla="*/ 12 h 32"/>
                  <a:gd name="T34" fmla="*/ 11 w 32"/>
                  <a:gd name="T35" fmla="*/ 13 h 32"/>
                  <a:gd name="T36" fmla="*/ 15 w 32"/>
                  <a:gd name="T37" fmla="*/ 17 h 32"/>
                  <a:gd name="T38" fmla="*/ 18 w 32"/>
                  <a:gd name="T39" fmla="*/ 20 h 32"/>
                  <a:gd name="T40" fmla="*/ 23 w 32"/>
                  <a:gd name="T41" fmla="*/ 23 h 32"/>
                  <a:gd name="T42" fmla="*/ 25 w 32"/>
                  <a:gd name="T43" fmla="*/ 23 h 32"/>
                  <a:gd name="T44" fmla="*/ 27 w 32"/>
                  <a:gd name="T45" fmla="*/ 24 h 32"/>
                  <a:gd name="T46" fmla="*/ 32 w 32"/>
                  <a:gd name="T47" fmla="*/ 25 h 32"/>
                  <a:gd name="T48" fmla="*/ 31 w 32"/>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32"/>
                  <a:gd name="T77" fmla="*/ 32 w 3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32">
                    <a:moveTo>
                      <a:pt x="31" y="32"/>
                    </a:moveTo>
                    <a:lnTo>
                      <a:pt x="26" y="32"/>
                    </a:lnTo>
                    <a:lnTo>
                      <a:pt x="22" y="31"/>
                    </a:lnTo>
                    <a:lnTo>
                      <a:pt x="19" y="30"/>
                    </a:lnTo>
                    <a:lnTo>
                      <a:pt x="14" y="27"/>
                    </a:lnTo>
                    <a:lnTo>
                      <a:pt x="9" y="23"/>
                    </a:lnTo>
                    <a:lnTo>
                      <a:pt x="5" y="18"/>
                    </a:lnTo>
                    <a:lnTo>
                      <a:pt x="3" y="16"/>
                    </a:lnTo>
                    <a:lnTo>
                      <a:pt x="2" y="13"/>
                    </a:lnTo>
                    <a:lnTo>
                      <a:pt x="0" y="7"/>
                    </a:lnTo>
                    <a:lnTo>
                      <a:pt x="0" y="4"/>
                    </a:lnTo>
                    <a:lnTo>
                      <a:pt x="0" y="0"/>
                    </a:lnTo>
                    <a:lnTo>
                      <a:pt x="7" y="0"/>
                    </a:lnTo>
                    <a:lnTo>
                      <a:pt x="7" y="3"/>
                    </a:lnTo>
                    <a:lnTo>
                      <a:pt x="8" y="5"/>
                    </a:lnTo>
                    <a:lnTo>
                      <a:pt x="10" y="10"/>
                    </a:lnTo>
                    <a:lnTo>
                      <a:pt x="10" y="12"/>
                    </a:lnTo>
                    <a:lnTo>
                      <a:pt x="11" y="13"/>
                    </a:lnTo>
                    <a:lnTo>
                      <a:pt x="15" y="17"/>
                    </a:lnTo>
                    <a:lnTo>
                      <a:pt x="18" y="20"/>
                    </a:lnTo>
                    <a:lnTo>
                      <a:pt x="23" y="23"/>
                    </a:lnTo>
                    <a:lnTo>
                      <a:pt x="25" y="23"/>
                    </a:lnTo>
                    <a:lnTo>
                      <a:pt x="27" y="24"/>
                    </a:lnTo>
                    <a:lnTo>
                      <a:pt x="32" y="25"/>
                    </a:lnTo>
                    <a:lnTo>
                      <a:pt x="31" y="32"/>
                    </a:lnTo>
                    <a:close/>
                  </a:path>
                </a:pathLst>
              </a:custGeom>
              <a:solidFill>
                <a:srgbClr val="000000"/>
              </a:solidFill>
              <a:ln w="9525">
                <a:noFill/>
                <a:round/>
                <a:headEnd/>
                <a:tailEnd/>
              </a:ln>
            </p:spPr>
            <p:txBody>
              <a:bodyPr/>
              <a:lstStyle/>
              <a:p>
                <a:endParaRPr lang="en-US" sz="1200"/>
              </a:p>
            </p:txBody>
          </p:sp>
          <p:sp>
            <p:nvSpPr>
              <p:cNvPr id="63964" name="Freeform 559"/>
              <p:cNvSpPr>
                <a:spLocks/>
              </p:cNvSpPr>
              <p:nvPr/>
            </p:nvSpPr>
            <p:spPr bwMode="auto">
              <a:xfrm>
                <a:off x="4150" y="2645"/>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965" name="Freeform 560"/>
              <p:cNvSpPr>
                <a:spLocks/>
              </p:cNvSpPr>
              <p:nvPr/>
            </p:nvSpPr>
            <p:spPr bwMode="auto">
              <a:xfrm>
                <a:off x="4119" y="2620"/>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en-US" sz="1200"/>
              </a:p>
            </p:txBody>
          </p:sp>
          <p:sp>
            <p:nvSpPr>
              <p:cNvPr id="63966" name="Freeform 561"/>
              <p:cNvSpPr>
                <a:spLocks/>
              </p:cNvSpPr>
              <p:nvPr/>
            </p:nvSpPr>
            <p:spPr bwMode="auto">
              <a:xfrm>
                <a:off x="4429" y="2636"/>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967" name="Oval 562"/>
              <p:cNvSpPr>
                <a:spLocks noChangeArrowheads="1"/>
              </p:cNvSpPr>
              <p:nvPr/>
            </p:nvSpPr>
            <p:spPr bwMode="auto">
              <a:xfrm>
                <a:off x="4602" y="2574"/>
                <a:ext cx="36" cy="36"/>
              </a:xfrm>
              <a:prstGeom prst="ellipse">
                <a:avLst/>
              </a:prstGeom>
              <a:solidFill>
                <a:srgbClr val="000000"/>
              </a:solidFill>
              <a:ln w="9525">
                <a:noFill/>
                <a:round/>
                <a:headEnd/>
                <a:tailEnd/>
              </a:ln>
            </p:spPr>
            <p:txBody>
              <a:bodyPr/>
              <a:lstStyle/>
              <a:p>
                <a:endParaRPr lang="en-US" sz="1200"/>
              </a:p>
            </p:txBody>
          </p:sp>
          <p:sp>
            <p:nvSpPr>
              <p:cNvPr id="63968" name="Oval 563"/>
              <p:cNvSpPr>
                <a:spLocks noChangeArrowheads="1"/>
              </p:cNvSpPr>
              <p:nvPr/>
            </p:nvSpPr>
            <p:spPr bwMode="auto">
              <a:xfrm>
                <a:off x="4602" y="2574"/>
                <a:ext cx="36" cy="36"/>
              </a:xfrm>
              <a:prstGeom prst="ellipse">
                <a:avLst/>
              </a:prstGeom>
              <a:noFill/>
              <a:ln w="12700">
                <a:solidFill>
                  <a:srgbClr val="000000"/>
                </a:solidFill>
                <a:round/>
                <a:headEnd/>
                <a:tailEnd/>
              </a:ln>
            </p:spPr>
            <p:txBody>
              <a:bodyPr/>
              <a:lstStyle/>
              <a:p>
                <a:endParaRPr lang="en-US" sz="1200"/>
              </a:p>
            </p:txBody>
          </p:sp>
          <p:sp>
            <p:nvSpPr>
              <p:cNvPr id="63969" name="Oval 564"/>
              <p:cNvSpPr>
                <a:spLocks noChangeArrowheads="1"/>
              </p:cNvSpPr>
              <p:nvPr/>
            </p:nvSpPr>
            <p:spPr bwMode="auto">
              <a:xfrm>
                <a:off x="4868" y="2572"/>
                <a:ext cx="36" cy="36"/>
              </a:xfrm>
              <a:prstGeom prst="ellipse">
                <a:avLst/>
              </a:prstGeom>
              <a:solidFill>
                <a:srgbClr val="000000"/>
              </a:solidFill>
              <a:ln w="9525">
                <a:noFill/>
                <a:round/>
                <a:headEnd/>
                <a:tailEnd/>
              </a:ln>
            </p:spPr>
            <p:txBody>
              <a:bodyPr/>
              <a:lstStyle/>
              <a:p>
                <a:endParaRPr lang="en-US" sz="1200"/>
              </a:p>
            </p:txBody>
          </p:sp>
          <p:sp>
            <p:nvSpPr>
              <p:cNvPr id="63970" name="Oval 565"/>
              <p:cNvSpPr>
                <a:spLocks noChangeArrowheads="1"/>
              </p:cNvSpPr>
              <p:nvPr/>
            </p:nvSpPr>
            <p:spPr bwMode="auto">
              <a:xfrm>
                <a:off x="4868" y="2572"/>
                <a:ext cx="36" cy="36"/>
              </a:xfrm>
              <a:prstGeom prst="ellipse">
                <a:avLst/>
              </a:prstGeom>
              <a:noFill/>
              <a:ln w="12700">
                <a:solidFill>
                  <a:srgbClr val="000000"/>
                </a:solidFill>
                <a:round/>
                <a:headEnd/>
                <a:tailEnd/>
              </a:ln>
            </p:spPr>
            <p:txBody>
              <a:bodyPr/>
              <a:lstStyle/>
              <a:p>
                <a:endParaRPr lang="en-US" sz="1200"/>
              </a:p>
            </p:txBody>
          </p:sp>
          <p:sp>
            <p:nvSpPr>
              <p:cNvPr id="63971" name="Freeform 566"/>
              <p:cNvSpPr>
                <a:spLocks/>
              </p:cNvSpPr>
              <p:nvPr/>
            </p:nvSpPr>
            <p:spPr bwMode="auto">
              <a:xfrm>
                <a:off x="4425" y="2632"/>
                <a:ext cx="33" cy="33"/>
              </a:xfrm>
              <a:custGeom>
                <a:avLst/>
                <a:gdLst>
                  <a:gd name="T0" fmla="*/ 0 w 33"/>
                  <a:gd name="T1" fmla="*/ 32 h 33"/>
                  <a:gd name="T2" fmla="*/ 1 w 33"/>
                  <a:gd name="T3" fmla="*/ 26 h 33"/>
                  <a:gd name="T4" fmla="*/ 3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8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3" y="20"/>
                    </a:lnTo>
                    <a:lnTo>
                      <a:pt x="6" y="14"/>
                    </a:lnTo>
                    <a:lnTo>
                      <a:pt x="10" y="9"/>
                    </a:lnTo>
                    <a:lnTo>
                      <a:pt x="14" y="6"/>
                    </a:lnTo>
                    <a:lnTo>
                      <a:pt x="20" y="2"/>
                    </a:lnTo>
                    <a:lnTo>
                      <a:pt x="26" y="1"/>
                    </a:lnTo>
                    <a:lnTo>
                      <a:pt x="32" y="0"/>
                    </a:lnTo>
                    <a:lnTo>
                      <a:pt x="33" y="8"/>
                    </a:lnTo>
                    <a:lnTo>
                      <a:pt x="28"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972" name="Freeform 567"/>
              <p:cNvSpPr>
                <a:spLocks/>
              </p:cNvSpPr>
              <p:nvPr/>
            </p:nvSpPr>
            <p:spPr bwMode="auto">
              <a:xfrm>
                <a:off x="4457" y="2632"/>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973" name="Freeform 568"/>
              <p:cNvSpPr>
                <a:spLocks/>
              </p:cNvSpPr>
              <p:nvPr/>
            </p:nvSpPr>
            <p:spPr bwMode="auto">
              <a:xfrm>
                <a:off x="4457" y="2632"/>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974" name="Freeform 569"/>
              <p:cNvSpPr>
                <a:spLocks/>
              </p:cNvSpPr>
              <p:nvPr/>
            </p:nvSpPr>
            <p:spPr bwMode="auto">
              <a:xfrm>
                <a:off x="4457" y="2664"/>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975" name="Freeform 570"/>
              <p:cNvSpPr>
                <a:spLocks/>
              </p:cNvSpPr>
              <p:nvPr/>
            </p:nvSpPr>
            <p:spPr bwMode="auto">
              <a:xfrm>
                <a:off x="4482" y="2664"/>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976" name="Freeform 571"/>
              <p:cNvSpPr>
                <a:spLocks/>
              </p:cNvSpPr>
              <p:nvPr/>
            </p:nvSpPr>
            <p:spPr bwMode="auto">
              <a:xfrm>
                <a:off x="4425" y="2664"/>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3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3"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977" name="Freeform 572"/>
              <p:cNvSpPr>
                <a:spLocks/>
              </p:cNvSpPr>
              <p:nvPr/>
            </p:nvSpPr>
            <p:spPr bwMode="auto">
              <a:xfrm>
                <a:off x="4457" y="2689"/>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978" name="Freeform 573"/>
              <p:cNvSpPr>
                <a:spLocks/>
              </p:cNvSpPr>
              <p:nvPr/>
            </p:nvSpPr>
            <p:spPr bwMode="auto">
              <a:xfrm>
                <a:off x="4425" y="2664"/>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979" name="Freeform 574"/>
              <p:cNvSpPr>
                <a:spLocks/>
              </p:cNvSpPr>
              <p:nvPr/>
            </p:nvSpPr>
            <p:spPr bwMode="auto">
              <a:xfrm>
                <a:off x="4256" y="2636"/>
                <a:ext cx="56" cy="56"/>
              </a:xfrm>
              <a:custGeom>
                <a:avLst/>
                <a:gdLst>
                  <a:gd name="T0" fmla="*/ 0 w 56"/>
                  <a:gd name="T1" fmla="*/ 28 h 56"/>
                  <a:gd name="T2" fmla="*/ 0 w 56"/>
                  <a:gd name="T3" fmla="*/ 22 h 56"/>
                  <a:gd name="T4" fmla="*/ 2 w 56"/>
                  <a:gd name="T5" fmla="*/ 17 h 56"/>
                  <a:gd name="T6" fmla="*/ 4 w 56"/>
                  <a:gd name="T7" fmla="*/ 12 h 56"/>
                  <a:gd name="T8" fmla="*/ 8 w 56"/>
                  <a:gd name="T9" fmla="*/ 8 h 56"/>
                  <a:gd name="T10" fmla="*/ 12 w 56"/>
                  <a:gd name="T11" fmla="*/ 5 h 56"/>
                  <a:gd name="T12" fmla="*/ 17 w 56"/>
                  <a:gd name="T13" fmla="*/ 2 h 56"/>
                  <a:gd name="T14" fmla="*/ 22 w 56"/>
                  <a:gd name="T15" fmla="*/ 1 h 56"/>
                  <a:gd name="T16" fmla="*/ 28 w 56"/>
                  <a:gd name="T17" fmla="*/ 0 h 56"/>
                  <a:gd name="T18" fmla="*/ 34 w 56"/>
                  <a:gd name="T19" fmla="*/ 1 h 56"/>
                  <a:gd name="T20" fmla="*/ 36 w 56"/>
                  <a:gd name="T21" fmla="*/ 1 h 56"/>
                  <a:gd name="T22" fmla="*/ 39 w 56"/>
                  <a:gd name="T23" fmla="*/ 2 h 56"/>
                  <a:gd name="T24" fmla="*/ 44 w 56"/>
                  <a:gd name="T25" fmla="*/ 5 h 56"/>
                  <a:gd name="T26" fmla="*/ 48 w 56"/>
                  <a:gd name="T27" fmla="*/ 8 h 56"/>
                  <a:gd name="T28" fmla="*/ 52 w 56"/>
                  <a:gd name="T29" fmla="*/ 12 h 56"/>
                  <a:gd name="T30" fmla="*/ 53 w 56"/>
                  <a:gd name="T31" fmla="*/ 15 h 56"/>
                  <a:gd name="T32" fmla="*/ 54 w 56"/>
                  <a:gd name="T33" fmla="*/ 17 h 56"/>
                  <a:gd name="T34" fmla="*/ 56 w 56"/>
                  <a:gd name="T35" fmla="*/ 22 h 56"/>
                  <a:gd name="T36" fmla="*/ 56 w 56"/>
                  <a:gd name="T37" fmla="*/ 25 h 56"/>
                  <a:gd name="T38" fmla="*/ 56 w 56"/>
                  <a:gd name="T39" fmla="*/ 28 h 56"/>
                  <a:gd name="T40" fmla="*/ 56 w 56"/>
                  <a:gd name="T41" fmla="*/ 34 h 56"/>
                  <a:gd name="T42" fmla="*/ 54 w 56"/>
                  <a:gd name="T43" fmla="*/ 39 h 56"/>
                  <a:gd name="T44" fmla="*/ 52 w 56"/>
                  <a:gd name="T45" fmla="*/ 44 h 56"/>
                  <a:gd name="T46" fmla="*/ 48 w 56"/>
                  <a:gd name="T47" fmla="*/ 48 h 56"/>
                  <a:gd name="T48" fmla="*/ 44 w 56"/>
                  <a:gd name="T49" fmla="*/ 51 h 56"/>
                  <a:gd name="T50" fmla="*/ 39 w 56"/>
                  <a:gd name="T51" fmla="*/ 54 h 56"/>
                  <a:gd name="T52" fmla="*/ 34 w 56"/>
                  <a:gd name="T53" fmla="*/ 56 h 56"/>
                  <a:gd name="T54" fmla="*/ 28 w 56"/>
                  <a:gd name="T55" fmla="*/ 56 h 56"/>
                  <a:gd name="T56" fmla="*/ 22 w 56"/>
                  <a:gd name="T57" fmla="*/ 56 h 56"/>
                  <a:gd name="T58" fmla="*/ 20 w 56"/>
                  <a:gd name="T59" fmla="*/ 55 h 56"/>
                  <a:gd name="T60" fmla="*/ 17 w 56"/>
                  <a:gd name="T61" fmla="*/ 54 h 56"/>
                  <a:gd name="T62" fmla="*/ 12 w 56"/>
                  <a:gd name="T63" fmla="*/ 51 h 56"/>
                  <a:gd name="T64" fmla="*/ 8 w 56"/>
                  <a:gd name="T65" fmla="*/ 48 h 56"/>
                  <a:gd name="T66" fmla="*/ 4 w 56"/>
                  <a:gd name="T67" fmla="*/ 44 h 56"/>
                  <a:gd name="T68" fmla="*/ 3 w 56"/>
                  <a:gd name="T69" fmla="*/ 42 h 56"/>
                  <a:gd name="T70" fmla="*/ 2 w 56"/>
                  <a:gd name="T71" fmla="*/ 39 h 56"/>
                  <a:gd name="T72" fmla="*/ 0 w 56"/>
                  <a:gd name="T73" fmla="*/ 34 h 56"/>
                  <a:gd name="T74" fmla="*/ 0 w 56"/>
                  <a:gd name="T75" fmla="*/ 31 h 56"/>
                  <a:gd name="T76" fmla="*/ 0 w 56"/>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56"/>
                  <a:gd name="T119" fmla="*/ 56 w 56"/>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56">
                    <a:moveTo>
                      <a:pt x="0" y="28"/>
                    </a:moveTo>
                    <a:lnTo>
                      <a:pt x="0" y="22"/>
                    </a:lnTo>
                    <a:lnTo>
                      <a:pt x="2" y="17"/>
                    </a:lnTo>
                    <a:lnTo>
                      <a:pt x="4" y="12"/>
                    </a:lnTo>
                    <a:lnTo>
                      <a:pt x="8" y="8"/>
                    </a:lnTo>
                    <a:lnTo>
                      <a:pt x="12" y="5"/>
                    </a:lnTo>
                    <a:lnTo>
                      <a:pt x="17" y="2"/>
                    </a:lnTo>
                    <a:lnTo>
                      <a:pt x="22" y="1"/>
                    </a:lnTo>
                    <a:lnTo>
                      <a:pt x="28" y="0"/>
                    </a:lnTo>
                    <a:lnTo>
                      <a:pt x="34" y="1"/>
                    </a:lnTo>
                    <a:lnTo>
                      <a:pt x="36" y="1"/>
                    </a:lnTo>
                    <a:lnTo>
                      <a:pt x="39" y="2"/>
                    </a:lnTo>
                    <a:lnTo>
                      <a:pt x="44" y="5"/>
                    </a:lnTo>
                    <a:lnTo>
                      <a:pt x="48" y="8"/>
                    </a:lnTo>
                    <a:lnTo>
                      <a:pt x="52" y="12"/>
                    </a:lnTo>
                    <a:lnTo>
                      <a:pt x="53" y="15"/>
                    </a:lnTo>
                    <a:lnTo>
                      <a:pt x="54" y="17"/>
                    </a:lnTo>
                    <a:lnTo>
                      <a:pt x="56" y="22"/>
                    </a:lnTo>
                    <a:lnTo>
                      <a:pt x="56" y="25"/>
                    </a:lnTo>
                    <a:lnTo>
                      <a:pt x="56" y="28"/>
                    </a:lnTo>
                    <a:lnTo>
                      <a:pt x="56" y="34"/>
                    </a:lnTo>
                    <a:lnTo>
                      <a:pt x="54" y="39"/>
                    </a:lnTo>
                    <a:lnTo>
                      <a:pt x="52" y="44"/>
                    </a:lnTo>
                    <a:lnTo>
                      <a:pt x="48" y="48"/>
                    </a:lnTo>
                    <a:lnTo>
                      <a:pt x="44" y="51"/>
                    </a:lnTo>
                    <a:lnTo>
                      <a:pt x="39" y="54"/>
                    </a:lnTo>
                    <a:lnTo>
                      <a:pt x="34" y="56"/>
                    </a:lnTo>
                    <a:lnTo>
                      <a:pt x="28" y="56"/>
                    </a:lnTo>
                    <a:lnTo>
                      <a:pt x="22" y="56"/>
                    </a:lnTo>
                    <a:lnTo>
                      <a:pt x="20" y="55"/>
                    </a:lnTo>
                    <a:lnTo>
                      <a:pt x="17" y="54"/>
                    </a:lnTo>
                    <a:lnTo>
                      <a:pt x="12" y="51"/>
                    </a:lnTo>
                    <a:lnTo>
                      <a:pt x="8" y="48"/>
                    </a:lnTo>
                    <a:lnTo>
                      <a:pt x="4" y="44"/>
                    </a:lnTo>
                    <a:lnTo>
                      <a:pt x="3" y="42"/>
                    </a:lnTo>
                    <a:lnTo>
                      <a:pt x="2" y="39"/>
                    </a:lnTo>
                    <a:lnTo>
                      <a:pt x="0" y="34"/>
                    </a:lnTo>
                    <a:lnTo>
                      <a:pt x="0" y="31"/>
                    </a:lnTo>
                    <a:lnTo>
                      <a:pt x="0" y="28"/>
                    </a:lnTo>
                    <a:close/>
                  </a:path>
                </a:pathLst>
              </a:custGeom>
              <a:solidFill>
                <a:srgbClr val="0083D7"/>
              </a:solidFill>
              <a:ln w="9525">
                <a:noFill/>
                <a:round/>
                <a:headEnd/>
                <a:tailEnd/>
              </a:ln>
            </p:spPr>
            <p:txBody>
              <a:bodyPr/>
              <a:lstStyle/>
              <a:p>
                <a:endParaRPr lang="en-US" sz="1200"/>
              </a:p>
            </p:txBody>
          </p:sp>
          <p:sp>
            <p:nvSpPr>
              <p:cNvPr id="63980" name="Oval 575"/>
              <p:cNvSpPr>
                <a:spLocks noChangeArrowheads="1"/>
              </p:cNvSpPr>
              <p:nvPr/>
            </p:nvSpPr>
            <p:spPr bwMode="auto">
              <a:xfrm>
                <a:off x="4429" y="2574"/>
                <a:ext cx="36" cy="36"/>
              </a:xfrm>
              <a:prstGeom prst="ellipse">
                <a:avLst/>
              </a:prstGeom>
              <a:solidFill>
                <a:srgbClr val="000000"/>
              </a:solidFill>
              <a:ln w="9525">
                <a:noFill/>
                <a:round/>
                <a:headEnd/>
                <a:tailEnd/>
              </a:ln>
            </p:spPr>
            <p:txBody>
              <a:bodyPr/>
              <a:lstStyle/>
              <a:p>
                <a:endParaRPr lang="en-US" sz="1200"/>
              </a:p>
            </p:txBody>
          </p:sp>
          <p:sp>
            <p:nvSpPr>
              <p:cNvPr id="63981" name="Oval 576"/>
              <p:cNvSpPr>
                <a:spLocks noChangeArrowheads="1"/>
              </p:cNvSpPr>
              <p:nvPr/>
            </p:nvSpPr>
            <p:spPr bwMode="auto">
              <a:xfrm>
                <a:off x="4429" y="2574"/>
                <a:ext cx="36" cy="36"/>
              </a:xfrm>
              <a:prstGeom prst="ellipse">
                <a:avLst/>
              </a:prstGeom>
              <a:noFill/>
              <a:ln w="12700">
                <a:solidFill>
                  <a:srgbClr val="000000"/>
                </a:solidFill>
                <a:round/>
                <a:headEnd/>
                <a:tailEnd/>
              </a:ln>
            </p:spPr>
            <p:txBody>
              <a:bodyPr/>
              <a:lstStyle/>
              <a:p>
                <a:endParaRPr lang="en-US" sz="1200"/>
              </a:p>
            </p:txBody>
          </p:sp>
          <p:sp>
            <p:nvSpPr>
              <p:cNvPr id="63982" name="Oval 577"/>
              <p:cNvSpPr>
                <a:spLocks noChangeArrowheads="1"/>
              </p:cNvSpPr>
              <p:nvPr/>
            </p:nvSpPr>
            <p:spPr bwMode="auto">
              <a:xfrm>
                <a:off x="4695" y="2572"/>
                <a:ext cx="36" cy="36"/>
              </a:xfrm>
              <a:prstGeom prst="ellipse">
                <a:avLst/>
              </a:prstGeom>
              <a:solidFill>
                <a:srgbClr val="000000"/>
              </a:solidFill>
              <a:ln w="9525">
                <a:noFill/>
                <a:round/>
                <a:headEnd/>
                <a:tailEnd/>
              </a:ln>
            </p:spPr>
            <p:txBody>
              <a:bodyPr/>
              <a:lstStyle/>
              <a:p>
                <a:endParaRPr lang="en-US" sz="1200"/>
              </a:p>
            </p:txBody>
          </p:sp>
          <p:sp>
            <p:nvSpPr>
              <p:cNvPr id="63983" name="Oval 578"/>
              <p:cNvSpPr>
                <a:spLocks noChangeArrowheads="1"/>
              </p:cNvSpPr>
              <p:nvPr/>
            </p:nvSpPr>
            <p:spPr bwMode="auto">
              <a:xfrm>
                <a:off x="4695" y="2572"/>
                <a:ext cx="36" cy="36"/>
              </a:xfrm>
              <a:prstGeom prst="ellipse">
                <a:avLst/>
              </a:prstGeom>
              <a:noFill/>
              <a:ln w="12700">
                <a:solidFill>
                  <a:srgbClr val="000000"/>
                </a:solidFill>
                <a:round/>
                <a:headEnd/>
                <a:tailEnd/>
              </a:ln>
            </p:spPr>
            <p:txBody>
              <a:bodyPr/>
              <a:lstStyle/>
              <a:p>
                <a:endParaRPr lang="en-US" sz="1200"/>
              </a:p>
            </p:txBody>
          </p:sp>
          <p:sp>
            <p:nvSpPr>
              <p:cNvPr id="63984" name="Freeform 579"/>
              <p:cNvSpPr>
                <a:spLocks/>
              </p:cNvSpPr>
              <p:nvPr/>
            </p:nvSpPr>
            <p:spPr bwMode="auto">
              <a:xfrm>
                <a:off x="4252" y="2632"/>
                <a:ext cx="32" cy="33"/>
              </a:xfrm>
              <a:custGeom>
                <a:avLst/>
                <a:gdLst>
                  <a:gd name="T0" fmla="*/ 0 w 32"/>
                  <a:gd name="T1" fmla="*/ 32 h 33"/>
                  <a:gd name="T2" fmla="*/ 0 w 32"/>
                  <a:gd name="T3" fmla="*/ 26 h 33"/>
                  <a:gd name="T4" fmla="*/ 2 w 32"/>
                  <a:gd name="T5" fmla="*/ 20 h 33"/>
                  <a:gd name="T6" fmla="*/ 5 w 32"/>
                  <a:gd name="T7" fmla="*/ 14 h 33"/>
                  <a:gd name="T8" fmla="*/ 9 w 32"/>
                  <a:gd name="T9" fmla="*/ 9 h 33"/>
                  <a:gd name="T10" fmla="*/ 14 w 32"/>
                  <a:gd name="T11" fmla="*/ 6 h 33"/>
                  <a:gd name="T12" fmla="*/ 19 w 32"/>
                  <a:gd name="T13" fmla="*/ 2 h 33"/>
                  <a:gd name="T14" fmla="*/ 25 w 32"/>
                  <a:gd name="T15" fmla="*/ 1 h 33"/>
                  <a:gd name="T16" fmla="*/ 31 w 32"/>
                  <a:gd name="T17" fmla="*/ 0 h 33"/>
                  <a:gd name="T18" fmla="*/ 32 w 32"/>
                  <a:gd name="T19" fmla="*/ 8 h 33"/>
                  <a:gd name="T20" fmla="*/ 27 w 32"/>
                  <a:gd name="T21" fmla="*/ 9 h 33"/>
                  <a:gd name="T22" fmla="*/ 22 w 32"/>
                  <a:gd name="T23" fmla="*/ 10 h 33"/>
                  <a:gd name="T24" fmla="*/ 18 w 32"/>
                  <a:gd name="T25" fmla="*/ 12 h 33"/>
                  <a:gd name="T26" fmla="*/ 15 w 32"/>
                  <a:gd name="T27" fmla="*/ 15 h 33"/>
                  <a:gd name="T28" fmla="*/ 12 w 32"/>
                  <a:gd name="T29" fmla="*/ 19 h 33"/>
                  <a:gd name="T30" fmla="*/ 9 w 32"/>
                  <a:gd name="T31" fmla="*/ 23 h 33"/>
                  <a:gd name="T32" fmla="*/ 8 w 32"/>
                  <a:gd name="T33" fmla="*/ 27 h 33"/>
                  <a:gd name="T34" fmla="*/ 7 w 32"/>
                  <a:gd name="T35" fmla="*/ 33 h 33"/>
                  <a:gd name="T36" fmla="*/ 0 w 32"/>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3"/>
                  <a:gd name="T59" fmla="*/ 32 w 3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3">
                    <a:moveTo>
                      <a:pt x="0" y="32"/>
                    </a:moveTo>
                    <a:lnTo>
                      <a:pt x="0" y="26"/>
                    </a:lnTo>
                    <a:lnTo>
                      <a:pt x="2" y="20"/>
                    </a:lnTo>
                    <a:lnTo>
                      <a:pt x="5" y="14"/>
                    </a:lnTo>
                    <a:lnTo>
                      <a:pt x="9" y="9"/>
                    </a:lnTo>
                    <a:lnTo>
                      <a:pt x="14" y="6"/>
                    </a:lnTo>
                    <a:lnTo>
                      <a:pt x="19" y="2"/>
                    </a:lnTo>
                    <a:lnTo>
                      <a:pt x="25" y="1"/>
                    </a:lnTo>
                    <a:lnTo>
                      <a:pt x="31" y="0"/>
                    </a:lnTo>
                    <a:lnTo>
                      <a:pt x="32" y="8"/>
                    </a:lnTo>
                    <a:lnTo>
                      <a:pt x="27" y="9"/>
                    </a:lnTo>
                    <a:lnTo>
                      <a:pt x="22" y="10"/>
                    </a:lnTo>
                    <a:lnTo>
                      <a:pt x="18" y="12"/>
                    </a:lnTo>
                    <a:lnTo>
                      <a:pt x="15" y="15"/>
                    </a:lnTo>
                    <a:lnTo>
                      <a:pt x="12" y="19"/>
                    </a:lnTo>
                    <a:lnTo>
                      <a:pt x="9" y="23"/>
                    </a:lnTo>
                    <a:lnTo>
                      <a:pt x="8" y="27"/>
                    </a:lnTo>
                    <a:lnTo>
                      <a:pt x="7" y="33"/>
                    </a:lnTo>
                    <a:lnTo>
                      <a:pt x="0" y="32"/>
                    </a:lnTo>
                    <a:close/>
                  </a:path>
                </a:pathLst>
              </a:custGeom>
              <a:solidFill>
                <a:srgbClr val="000000"/>
              </a:solidFill>
              <a:ln w="9525">
                <a:noFill/>
                <a:round/>
                <a:headEnd/>
                <a:tailEnd/>
              </a:ln>
            </p:spPr>
            <p:txBody>
              <a:bodyPr/>
              <a:lstStyle/>
              <a:p>
                <a:endParaRPr lang="en-US" sz="1200"/>
              </a:p>
            </p:txBody>
          </p:sp>
          <p:sp>
            <p:nvSpPr>
              <p:cNvPr id="63985" name="Freeform 580"/>
              <p:cNvSpPr>
                <a:spLocks/>
              </p:cNvSpPr>
              <p:nvPr/>
            </p:nvSpPr>
            <p:spPr bwMode="auto">
              <a:xfrm>
                <a:off x="4283" y="2632"/>
                <a:ext cx="33" cy="32"/>
              </a:xfrm>
              <a:custGeom>
                <a:avLst/>
                <a:gdLst>
                  <a:gd name="T0" fmla="*/ 1 w 33"/>
                  <a:gd name="T1" fmla="*/ 0 h 32"/>
                  <a:gd name="T2" fmla="*/ 7 w 33"/>
                  <a:gd name="T3" fmla="*/ 1 h 32"/>
                  <a:gd name="T4" fmla="*/ 11 w 33"/>
                  <a:gd name="T5" fmla="*/ 1 h 32"/>
                  <a:gd name="T6" fmla="*/ 14 w 33"/>
                  <a:gd name="T7" fmla="*/ 3 h 32"/>
                  <a:gd name="T8" fmla="*/ 19 w 33"/>
                  <a:gd name="T9" fmla="*/ 6 h 32"/>
                  <a:gd name="T10" fmla="*/ 24 w 33"/>
                  <a:gd name="T11" fmla="*/ 9 h 32"/>
                  <a:gd name="T12" fmla="*/ 28 w 33"/>
                  <a:gd name="T13" fmla="*/ 14 h 32"/>
                  <a:gd name="T14" fmla="*/ 29 w 33"/>
                  <a:gd name="T15" fmla="*/ 17 h 32"/>
                  <a:gd name="T16" fmla="*/ 31 w 33"/>
                  <a:gd name="T17" fmla="*/ 20 h 32"/>
                  <a:gd name="T18" fmla="*/ 33 w 33"/>
                  <a:gd name="T19" fmla="*/ 25 h 32"/>
                  <a:gd name="T20" fmla="*/ 33 w 33"/>
                  <a:gd name="T21" fmla="*/ 29 h 32"/>
                  <a:gd name="T22" fmla="*/ 33 w 33"/>
                  <a:gd name="T23" fmla="*/ 32 h 32"/>
                  <a:gd name="T24" fmla="*/ 25 w 33"/>
                  <a:gd name="T25" fmla="*/ 32 h 32"/>
                  <a:gd name="T26" fmla="*/ 25 w 33"/>
                  <a:gd name="T27" fmla="*/ 30 h 32"/>
                  <a:gd name="T28" fmla="*/ 25 w 33"/>
                  <a:gd name="T29" fmla="*/ 27 h 32"/>
                  <a:gd name="T30" fmla="*/ 23 w 33"/>
                  <a:gd name="T31" fmla="*/ 23 h 32"/>
                  <a:gd name="T32" fmla="*/ 22 w 33"/>
                  <a:gd name="T33" fmla="*/ 21 h 32"/>
                  <a:gd name="T34" fmla="*/ 21 w 33"/>
                  <a:gd name="T35" fmla="*/ 19 h 32"/>
                  <a:gd name="T36" fmla="*/ 18 w 33"/>
                  <a:gd name="T37" fmla="*/ 15 h 32"/>
                  <a:gd name="T38" fmla="*/ 15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1" y="1"/>
                    </a:lnTo>
                    <a:lnTo>
                      <a:pt x="14" y="3"/>
                    </a:lnTo>
                    <a:lnTo>
                      <a:pt x="19" y="6"/>
                    </a:lnTo>
                    <a:lnTo>
                      <a:pt x="24" y="9"/>
                    </a:lnTo>
                    <a:lnTo>
                      <a:pt x="28" y="14"/>
                    </a:lnTo>
                    <a:lnTo>
                      <a:pt x="29" y="17"/>
                    </a:lnTo>
                    <a:lnTo>
                      <a:pt x="31" y="20"/>
                    </a:lnTo>
                    <a:lnTo>
                      <a:pt x="33" y="25"/>
                    </a:lnTo>
                    <a:lnTo>
                      <a:pt x="33" y="29"/>
                    </a:lnTo>
                    <a:lnTo>
                      <a:pt x="33" y="32"/>
                    </a:lnTo>
                    <a:lnTo>
                      <a:pt x="25" y="32"/>
                    </a:lnTo>
                    <a:lnTo>
                      <a:pt x="25" y="30"/>
                    </a:lnTo>
                    <a:lnTo>
                      <a:pt x="25" y="27"/>
                    </a:lnTo>
                    <a:lnTo>
                      <a:pt x="23" y="23"/>
                    </a:lnTo>
                    <a:lnTo>
                      <a:pt x="22" y="21"/>
                    </a:lnTo>
                    <a:lnTo>
                      <a:pt x="21" y="19"/>
                    </a:lnTo>
                    <a:lnTo>
                      <a:pt x="18" y="15"/>
                    </a:lnTo>
                    <a:lnTo>
                      <a:pt x="15"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986" name="Freeform 581"/>
              <p:cNvSpPr>
                <a:spLocks/>
              </p:cNvSpPr>
              <p:nvPr/>
            </p:nvSpPr>
            <p:spPr bwMode="auto">
              <a:xfrm>
                <a:off x="4283" y="2632"/>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987" name="Freeform 582"/>
              <p:cNvSpPr>
                <a:spLocks/>
              </p:cNvSpPr>
              <p:nvPr/>
            </p:nvSpPr>
            <p:spPr bwMode="auto">
              <a:xfrm>
                <a:off x="4283" y="2664"/>
                <a:ext cx="33" cy="32"/>
              </a:xfrm>
              <a:custGeom>
                <a:avLst/>
                <a:gdLst>
                  <a:gd name="T0" fmla="*/ 33 w 33"/>
                  <a:gd name="T1" fmla="*/ 1 h 32"/>
                  <a:gd name="T2" fmla="*/ 33 w 33"/>
                  <a:gd name="T3" fmla="*/ 7 h 32"/>
                  <a:gd name="T4" fmla="*/ 31 w 33"/>
                  <a:gd name="T5" fmla="*/ 13 h 32"/>
                  <a:gd name="T6" fmla="*/ 28 w 33"/>
                  <a:gd name="T7" fmla="*/ 18 h 32"/>
                  <a:gd name="T8" fmla="*/ 24 w 33"/>
                  <a:gd name="T9" fmla="*/ 23 h 32"/>
                  <a:gd name="T10" fmla="*/ 19 w 33"/>
                  <a:gd name="T11" fmla="*/ 27 h 32"/>
                  <a:gd name="T12" fmla="*/ 14 w 33"/>
                  <a:gd name="T13" fmla="*/ 30 h 32"/>
                  <a:gd name="T14" fmla="*/ 7 w 33"/>
                  <a:gd name="T15" fmla="*/ 32 h 32"/>
                  <a:gd name="T16" fmla="*/ 1 w 33"/>
                  <a:gd name="T17" fmla="*/ 32 h 32"/>
                  <a:gd name="T18" fmla="*/ 0 w 33"/>
                  <a:gd name="T19" fmla="*/ 25 h 32"/>
                  <a:gd name="T20" fmla="*/ 6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5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3" y="7"/>
                    </a:lnTo>
                    <a:lnTo>
                      <a:pt x="31" y="13"/>
                    </a:lnTo>
                    <a:lnTo>
                      <a:pt x="28" y="18"/>
                    </a:lnTo>
                    <a:lnTo>
                      <a:pt x="24" y="23"/>
                    </a:lnTo>
                    <a:lnTo>
                      <a:pt x="19" y="27"/>
                    </a:lnTo>
                    <a:lnTo>
                      <a:pt x="14" y="30"/>
                    </a:lnTo>
                    <a:lnTo>
                      <a:pt x="7" y="32"/>
                    </a:lnTo>
                    <a:lnTo>
                      <a:pt x="1" y="32"/>
                    </a:lnTo>
                    <a:lnTo>
                      <a:pt x="0" y="25"/>
                    </a:lnTo>
                    <a:lnTo>
                      <a:pt x="6" y="24"/>
                    </a:lnTo>
                    <a:lnTo>
                      <a:pt x="10" y="23"/>
                    </a:lnTo>
                    <a:lnTo>
                      <a:pt x="14" y="20"/>
                    </a:lnTo>
                    <a:lnTo>
                      <a:pt x="18" y="17"/>
                    </a:lnTo>
                    <a:lnTo>
                      <a:pt x="21" y="14"/>
                    </a:lnTo>
                    <a:lnTo>
                      <a:pt x="23" y="10"/>
                    </a:lnTo>
                    <a:lnTo>
                      <a:pt x="25" y="5"/>
                    </a:lnTo>
                    <a:lnTo>
                      <a:pt x="25" y="0"/>
                    </a:lnTo>
                    <a:lnTo>
                      <a:pt x="33" y="1"/>
                    </a:lnTo>
                    <a:close/>
                  </a:path>
                </a:pathLst>
              </a:custGeom>
              <a:solidFill>
                <a:srgbClr val="000000"/>
              </a:solidFill>
              <a:ln w="9525">
                <a:noFill/>
                <a:round/>
                <a:headEnd/>
                <a:tailEnd/>
              </a:ln>
            </p:spPr>
            <p:txBody>
              <a:bodyPr/>
              <a:lstStyle/>
              <a:p>
                <a:endParaRPr lang="en-US" sz="1200"/>
              </a:p>
            </p:txBody>
          </p:sp>
          <p:sp>
            <p:nvSpPr>
              <p:cNvPr id="63988" name="Freeform 583"/>
              <p:cNvSpPr>
                <a:spLocks/>
              </p:cNvSpPr>
              <p:nvPr/>
            </p:nvSpPr>
            <p:spPr bwMode="auto">
              <a:xfrm>
                <a:off x="4308" y="2664"/>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989" name="Freeform 584"/>
              <p:cNvSpPr>
                <a:spLocks/>
              </p:cNvSpPr>
              <p:nvPr/>
            </p:nvSpPr>
            <p:spPr bwMode="auto">
              <a:xfrm>
                <a:off x="4252" y="2664"/>
                <a:ext cx="32" cy="32"/>
              </a:xfrm>
              <a:custGeom>
                <a:avLst/>
                <a:gdLst>
                  <a:gd name="T0" fmla="*/ 31 w 32"/>
                  <a:gd name="T1" fmla="*/ 32 h 32"/>
                  <a:gd name="T2" fmla="*/ 26 w 32"/>
                  <a:gd name="T3" fmla="*/ 32 h 32"/>
                  <a:gd name="T4" fmla="*/ 22 w 32"/>
                  <a:gd name="T5" fmla="*/ 31 h 32"/>
                  <a:gd name="T6" fmla="*/ 19 w 32"/>
                  <a:gd name="T7" fmla="*/ 30 h 32"/>
                  <a:gd name="T8" fmla="*/ 14 w 32"/>
                  <a:gd name="T9" fmla="*/ 27 h 32"/>
                  <a:gd name="T10" fmla="*/ 9 w 32"/>
                  <a:gd name="T11" fmla="*/ 23 h 32"/>
                  <a:gd name="T12" fmla="*/ 5 w 32"/>
                  <a:gd name="T13" fmla="*/ 18 h 32"/>
                  <a:gd name="T14" fmla="*/ 3 w 32"/>
                  <a:gd name="T15" fmla="*/ 16 h 32"/>
                  <a:gd name="T16" fmla="*/ 2 w 32"/>
                  <a:gd name="T17" fmla="*/ 13 h 32"/>
                  <a:gd name="T18" fmla="*/ 0 w 32"/>
                  <a:gd name="T19" fmla="*/ 7 h 32"/>
                  <a:gd name="T20" fmla="*/ 0 w 32"/>
                  <a:gd name="T21" fmla="*/ 4 h 32"/>
                  <a:gd name="T22" fmla="*/ 0 w 32"/>
                  <a:gd name="T23" fmla="*/ 0 h 32"/>
                  <a:gd name="T24" fmla="*/ 7 w 32"/>
                  <a:gd name="T25" fmla="*/ 0 h 32"/>
                  <a:gd name="T26" fmla="*/ 7 w 32"/>
                  <a:gd name="T27" fmla="*/ 3 h 32"/>
                  <a:gd name="T28" fmla="*/ 8 w 32"/>
                  <a:gd name="T29" fmla="*/ 5 h 32"/>
                  <a:gd name="T30" fmla="*/ 10 w 32"/>
                  <a:gd name="T31" fmla="*/ 10 h 32"/>
                  <a:gd name="T32" fmla="*/ 10 w 32"/>
                  <a:gd name="T33" fmla="*/ 12 h 32"/>
                  <a:gd name="T34" fmla="*/ 11 w 32"/>
                  <a:gd name="T35" fmla="*/ 13 h 32"/>
                  <a:gd name="T36" fmla="*/ 15 w 32"/>
                  <a:gd name="T37" fmla="*/ 17 h 32"/>
                  <a:gd name="T38" fmla="*/ 18 w 32"/>
                  <a:gd name="T39" fmla="*/ 20 h 32"/>
                  <a:gd name="T40" fmla="*/ 23 w 32"/>
                  <a:gd name="T41" fmla="*/ 23 h 32"/>
                  <a:gd name="T42" fmla="*/ 25 w 32"/>
                  <a:gd name="T43" fmla="*/ 23 h 32"/>
                  <a:gd name="T44" fmla="*/ 27 w 32"/>
                  <a:gd name="T45" fmla="*/ 24 h 32"/>
                  <a:gd name="T46" fmla="*/ 32 w 32"/>
                  <a:gd name="T47" fmla="*/ 25 h 32"/>
                  <a:gd name="T48" fmla="*/ 31 w 32"/>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32"/>
                  <a:gd name="T77" fmla="*/ 32 w 3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32">
                    <a:moveTo>
                      <a:pt x="31" y="32"/>
                    </a:moveTo>
                    <a:lnTo>
                      <a:pt x="26" y="32"/>
                    </a:lnTo>
                    <a:lnTo>
                      <a:pt x="22" y="31"/>
                    </a:lnTo>
                    <a:lnTo>
                      <a:pt x="19" y="30"/>
                    </a:lnTo>
                    <a:lnTo>
                      <a:pt x="14" y="27"/>
                    </a:lnTo>
                    <a:lnTo>
                      <a:pt x="9" y="23"/>
                    </a:lnTo>
                    <a:lnTo>
                      <a:pt x="5" y="18"/>
                    </a:lnTo>
                    <a:lnTo>
                      <a:pt x="3" y="16"/>
                    </a:lnTo>
                    <a:lnTo>
                      <a:pt x="2" y="13"/>
                    </a:lnTo>
                    <a:lnTo>
                      <a:pt x="0" y="7"/>
                    </a:lnTo>
                    <a:lnTo>
                      <a:pt x="0" y="4"/>
                    </a:lnTo>
                    <a:lnTo>
                      <a:pt x="0" y="0"/>
                    </a:lnTo>
                    <a:lnTo>
                      <a:pt x="7" y="0"/>
                    </a:lnTo>
                    <a:lnTo>
                      <a:pt x="7" y="3"/>
                    </a:lnTo>
                    <a:lnTo>
                      <a:pt x="8" y="5"/>
                    </a:lnTo>
                    <a:lnTo>
                      <a:pt x="10" y="10"/>
                    </a:lnTo>
                    <a:lnTo>
                      <a:pt x="10" y="12"/>
                    </a:lnTo>
                    <a:lnTo>
                      <a:pt x="11" y="13"/>
                    </a:lnTo>
                    <a:lnTo>
                      <a:pt x="15" y="17"/>
                    </a:lnTo>
                    <a:lnTo>
                      <a:pt x="18" y="20"/>
                    </a:lnTo>
                    <a:lnTo>
                      <a:pt x="23" y="23"/>
                    </a:lnTo>
                    <a:lnTo>
                      <a:pt x="25" y="23"/>
                    </a:lnTo>
                    <a:lnTo>
                      <a:pt x="27" y="24"/>
                    </a:lnTo>
                    <a:lnTo>
                      <a:pt x="32" y="25"/>
                    </a:lnTo>
                    <a:lnTo>
                      <a:pt x="31" y="32"/>
                    </a:lnTo>
                    <a:close/>
                  </a:path>
                </a:pathLst>
              </a:custGeom>
              <a:solidFill>
                <a:srgbClr val="000000"/>
              </a:solidFill>
              <a:ln w="9525">
                <a:noFill/>
                <a:round/>
                <a:headEnd/>
                <a:tailEnd/>
              </a:ln>
            </p:spPr>
            <p:txBody>
              <a:bodyPr/>
              <a:lstStyle/>
              <a:p>
                <a:endParaRPr lang="en-US" sz="1200"/>
              </a:p>
            </p:txBody>
          </p:sp>
          <p:sp>
            <p:nvSpPr>
              <p:cNvPr id="63990" name="Freeform 585"/>
              <p:cNvSpPr>
                <a:spLocks/>
              </p:cNvSpPr>
              <p:nvPr/>
            </p:nvSpPr>
            <p:spPr bwMode="auto">
              <a:xfrm>
                <a:off x="4283" y="2689"/>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991" name="Freeform 586"/>
              <p:cNvSpPr>
                <a:spLocks/>
              </p:cNvSpPr>
              <p:nvPr/>
            </p:nvSpPr>
            <p:spPr bwMode="auto">
              <a:xfrm>
                <a:off x="4252" y="2664"/>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en-US" sz="1200"/>
              </a:p>
            </p:txBody>
          </p:sp>
          <p:sp>
            <p:nvSpPr>
              <p:cNvPr id="63992" name="Freeform 587"/>
              <p:cNvSpPr>
                <a:spLocks/>
              </p:cNvSpPr>
              <p:nvPr/>
            </p:nvSpPr>
            <p:spPr bwMode="auto">
              <a:xfrm>
                <a:off x="4444" y="2748"/>
                <a:ext cx="56" cy="56"/>
              </a:xfrm>
              <a:custGeom>
                <a:avLst/>
                <a:gdLst>
                  <a:gd name="T0" fmla="*/ 0 w 56"/>
                  <a:gd name="T1" fmla="*/ 28 h 56"/>
                  <a:gd name="T2" fmla="*/ 0 w 56"/>
                  <a:gd name="T3" fmla="*/ 22 h 56"/>
                  <a:gd name="T4" fmla="*/ 2 w 56"/>
                  <a:gd name="T5" fmla="*/ 17 h 56"/>
                  <a:gd name="T6" fmla="*/ 4 w 56"/>
                  <a:gd name="T7" fmla="*/ 12 h 56"/>
                  <a:gd name="T8" fmla="*/ 8 w 56"/>
                  <a:gd name="T9" fmla="*/ 8 h 56"/>
                  <a:gd name="T10" fmla="*/ 12 w 56"/>
                  <a:gd name="T11" fmla="*/ 5 h 56"/>
                  <a:gd name="T12" fmla="*/ 17 w 56"/>
                  <a:gd name="T13" fmla="*/ 2 h 56"/>
                  <a:gd name="T14" fmla="*/ 22 w 56"/>
                  <a:gd name="T15" fmla="*/ 1 h 56"/>
                  <a:gd name="T16" fmla="*/ 28 w 56"/>
                  <a:gd name="T17" fmla="*/ 0 h 56"/>
                  <a:gd name="T18" fmla="*/ 34 w 56"/>
                  <a:gd name="T19" fmla="*/ 1 h 56"/>
                  <a:gd name="T20" fmla="*/ 36 w 56"/>
                  <a:gd name="T21" fmla="*/ 1 h 56"/>
                  <a:gd name="T22" fmla="*/ 39 w 56"/>
                  <a:gd name="T23" fmla="*/ 2 h 56"/>
                  <a:gd name="T24" fmla="*/ 44 w 56"/>
                  <a:gd name="T25" fmla="*/ 5 h 56"/>
                  <a:gd name="T26" fmla="*/ 48 w 56"/>
                  <a:gd name="T27" fmla="*/ 8 h 56"/>
                  <a:gd name="T28" fmla="*/ 52 w 56"/>
                  <a:gd name="T29" fmla="*/ 12 h 56"/>
                  <a:gd name="T30" fmla="*/ 53 w 56"/>
                  <a:gd name="T31" fmla="*/ 15 h 56"/>
                  <a:gd name="T32" fmla="*/ 54 w 56"/>
                  <a:gd name="T33" fmla="*/ 17 h 56"/>
                  <a:gd name="T34" fmla="*/ 56 w 56"/>
                  <a:gd name="T35" fmla="*/ 22 h 56"/>
                  <a:gd name="T36" fmla="*/ 56 w 56"/>
                  <a:gd name="T37" fmla="*/ 25 h 56"/>
                  <a:gd name="T38" fmla="*/ 56 w 56"/>
                  <a:gd name="T39" fmla="*/ 28 h 56"/>
                  <a:gd name="T40" fmla="*/ 56 w 56"/>
                  <a:gd name="T41" fmla="*/ 34 h 56"/>
                  <a:gd name="T42" fmla="*/ 54 w 56"/>
                  <a:gd name="T43" fmla="*/ 39 h 56"/>
                  <a:gd name="T44" fmla="*/ 52 w 56"/>
                  <a:gd name="T45" fmla="*/ 44 h 56"/>
                  <a:gd name="T46" fmla="*/ 48 w 56"/>
                  <a:gd name="T47" fmla="*/ 48 h 56"/>
                  <a:gd name="T48" fmla="*/ 44 w 56"/>
                  <a:gd name="T49" fmla="*/ 51 h 56"/>
                  <a:gd name="T50" fmla="*/ 39 w 56"/>
                  <a:gd name="T51" fmla="*/ 54 h 56"/>
                  <a:gd name="T52" fmla="*/ 34 w 56"/>
                  <a:gd name="T53" fmla="*/ 56 h 56"/>
                  <a:gd name="T54" fmla="*/ 28 w 56"/>
                  <a:gd name="T55" fmla="*/ 56 h 56"/>
                  <a:gd name="T56" fmla="*/ 22 w 56"/>
                  <a:gd name="T57" fmla="*/ 56 h 56"/>
                  <a:gd name="T58" fmla="*/ 20 w 56"/>
                  <a:gd name="T59" fmla="*/ 55 h 56"/>
                  <a:gd name="T60" fmla="*/ 17 w 56"/>
                  <a:gd name="T61" fmla="*/ 54 h 56"/>
                  <a:gd name="T62" fmla="*/ 12 w 56"/>
                  <a:gd name="T63" fmla="*/ 51 h 56"/>
                  <a:gd name="T64" fmla="*/ 8 w 56"/>
                  <a:gd name="T65" fmla="*/ 48 h 56"/>
                  <a:gd name="T66" fmla="*/ 4 w 56"/>
                  <a:gd name="T67" fmla="*/ 44 h 56"/>
                  <a:gd name="T68" fmla="*/ 3 w 56"/>
                  <a:gd name="T69" fmla="*/ 42 h 56"/>
                  <a:gd name="T70" fmla="*/ 2 w 56"/>
                  <a:gd name="T71" fmla="*/ 39 h 56"/>
                  <a:gd name="T72" fmla="*/ 0 w 56"/>
                  <a:gd name="T73" fmla="*/ 34 h 56"/>
                  <a:gd name="T74" fmla="*/ 0 w 56"/>
                  <a:gd name="T75" fmla="*/ 31 h 56"/>
                  <a:gd name="T76" fmla="*/ 0 w 56"/>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56"/>
                  <a:gd name="T119" fmla="*/ 56 w 56"/>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56">
                    <a:moveTo>
                      <a:pt x="0" y="28"/>
                    </a:moveTo>
                    <a:lnTo>
                      <a:pt x="0" y="22"/>
                    </a:lnTo>
                    <a:lnTo>
                      <a:pt x="2" y="17"/>
                    </a:lnTo>
                    <a:lnTo>
                      <a:pt x="4" y="12"/>
                    </a:lnTo>
                    <a:lnTo>
                      <a:pt x="8" y="8"/>
                    </a:lnTo>
                    <a:lnTo>
                      <a:pt x="12" y="5"/>
                    </a:lnTo>
                    <a:lnTo>
                      <a:pt x="17" y="2"/>
                    </a:lnTo>
                    <a:lnTo>
                      <a:pt x="22" y="1"/>
                    </a:lnTo>
                    <a:lnTo>
                      <a:pt x="28" y="0"/>
                    </a:lnTo>
                    <a:lnTo>
                      <a:pt x="34" y="1"/>
                    </a:lnTo>
                    <a:lnTo>
                      <a:pt x="36" y="1"/>
                    </a:lnTo>
                    <a:lnTo>
                      <a:pt x="39" y="2"/>
                    </a:lnTo>
                    <a:lnTo>
                      <a:pt x="44" y="5"/>
                    </a:lnTo>
                    <a:lnTo>
                      <a:pt x="48" y="8"/>
                    </a:lnTo>
                    <a:lnTo>
                      <a:pt x="52" y="12"/>
                    </a:lnTo>
                    <a:lnTo>
                      <a:pt x="53" y="15"/>
                    </a:lnTo>
                    <a:lnTo>
                      <a:pt x="54" y="17"/>
                    </a:lnTo>
                    <a:lnTo>
                      <a:pt x="56" y="22"/>
                    </a:lnTo>
                    <a:lnTo>
                      <a:pt x="56" y="25"/>
                    </a:lnTo>
                    <a:lnTo>
                      <a:pt x="56" y="28"/>
                    </a:lnTo>
                    <a:lnTo>
                      <a:pt x="56" y="34"/>
                    </a:lnTo>
                    <a:lnTo>
                      <a:pt x="54" y="39"/>
                    </a:lnTo>
                    <a:lnTo>
                      <a:pt x="52" y="44"/>
                    </a:lnTo>
                    <a:lnTo>
                      <a:pt x="48" y="48"/>
                    </a:lnTo>
                    <a:lnTo>
                      <a:pt x="44" y="51"/>
                    </a:lnTo>
                    <a:lnTo>
                      <a:pt x="39" y="54"/>
                    </a:lnTo>
                    <a:lnTo>
                      <a:pt x="34" y="56"/>
                    </a:lnTo>
                    <a:lnTo>
                      <a:pt x="28" y="56"/>
                    </a:lnTo>
                    <a:lnTo>
                      <a:pt x="22" y="56"/>
                    </a:lnTo>
                    <a:lnTo>
                      <a:pt x="20" y="55"/>
                    </a:lnTo>
                    <a:lnTo>
                      <a:pt x="17" y="54"/>
                    </a:lnTo>
                    <a:lnTo>
                      <a:pt x="12" y="51"/>
                    </a:lnTo>
                    <a:lnTo>
                      <a:pt x="8" y="48"/>
                    </a:lnTo>
                    <a:lnTo>
                      <a:pt x="4" y="44"/>
                    </a:lnTo>
                    <a:lnTo>
                      <a:pt x="3" y="42"/>
                    </a:lnTo>
                    <a:lnTo>
                      <a:pt x="2" y="39"/>
                    </a:lnTo>
                    <a:lnTo>
                      <a:pt x="0" y="34"/>
                    </a:lnTo>
                    <a:lnTo>
                      <a:pt x="0" y="31"/>
                    </a:lnTo>
                    <a:lnTo>
                      <a:pt x="0" y="28"/>
                    </a:lnTo>
                    <a:close/>
                  </a:path>
                </a:pathLst>
              </a:custGeom>
              <a:solidFill>
                <a:srgbClr val="0083D7"/>
              </a:solidFill>
              <a:ln w="9525">
                <a:noFill/>
                <a:round/>
                <a:headEnd/>
                <a:tailEnd/>
              </a:ln>
            </p:spPr>
            <p:txBody>
              <a:bodyPr/>
              <a:lstStyle/>
              <a:p>
                <a:endParaRPr lang="en-US" sz="1200"/>
              </a:p>
            </p:txBody>
          </p:sp>
          <p:sp>
            <p:nvSpPr>
              <p:cNvPr id="63993" name="Oval 588"/>
              <p:cNvSpPr>
                <a:spLocks noChangeArrowheads="1"/>
              </p:cNvSpPr>
              <p:nvPr/>
            </p:nvSpPr>
            <p:spPr bwMode="auto">
              <a:xfrm>
                <a:off x="4617" y="2686"/>
                <a:ext cx="36" cy="36"/>
              </a:xfrm>
              <a:prstGeom prst="ellipse">
                <a:avLst/>
              </a:prstGeom>
              <a:solidFill>
                <a:srgbClr val="000000"/>
              </a:solidFill>
              <a:ln w="9525">
                <a:noFill/>
                <a:round/>
                <a:headEnd/>
                <a:tailEnd/>
              </a:ln>
            </p:spPr>
            <p:txBody>
              <a:bodyPr/>
              <a:lstStyle/>
              <a:p>
                <a:endParaRPr lang="en-US" sz="1200"/>
              </a:p>
            </p:txBody>
          </p:sp>
          <p:sp>
            <p:nvSpPr>
              <p:cNvPr id="63994" name="Oval 589"/>
              <p:cNvSpPr>
                <a:spLocks noChangeArrowheads="1"/>
              </p:cNvSpPr>
              <p:nvPr/>
            </p:nvSpPr>
            <p:spPr bwMode="auto">
              <a:xfrm>
                <a:off x="4617" y="2686"/>
                <a:ext cx="36" cy="36"/>
              </a:xfrm>
              <a:prstGeom prst="ellipse">
                <a:avLst/>
              </a:prstGeom>
              <a:noFill/>
              <a:ln w="12700">
                <a:solidFill>
                  <a:srgbClr val="000000"/>
                </a:solidFill>
                <a:round/>
                <a:headEnd/>
                <a:tailEnd/>
              </a:ln>
            </p:spPr>
            <p:txBody>
              <a:bodyPr/>
              <a:lstStyle/>
              <a:p>
                <a:endParaRPr lang="en-US" sz="1200"/>
              </a:p>
            </p:txBody>
          </p:sp>
          <p:sp>
            <p:nvSpPr>
              <p:cNvPr id="63995" name="Freeform 590"/>
              <p:cNvSpPr>
                <a:spLocks/>
              </p:cNvSpPr>
              <p:nvPr/>
            </p:nvSpPr>
            <p:spPr bwMode="auto">
              <a:xfrm>
                <a:off x="4440" y="2744"/>
                <a:ext cx="32" cy="33"/>
              </a:xfrm>
              <a:custGeom>
                <a:avLst/>
                <a:gdLst>
                  <a:gd name="T0" fmla="*/ 0 w 32"/>
                  <a:gd name="T1" fmla="*/ 32 h 33"/>
                  <a:gd name="T2" fmla="*/ 0 w 32"/>
                  <a:gd name="T3" fmla="*/ 26 h 33"/>
                  <a:gd name="T4" fmla="*/ 2 w 32"/>
                  <a:gd name="T5" fmla="*/ 20 h 33"/>
                  <a:gd name="T6" fmla="*/ 5 w 32"/>
                  <a:gd name="T7" fmla="*/ 14 h 33"/>
                  <a:gd name="T8" fmla="*/ 9 w 32"/>
                  <a:gd name="T9" fmla="*/ 9 h 33"/>
                  <a:gd name="T10" fmla="*/ 14 w 32"/>
                  <a:gd name="T11" fmla="*/ 6 h 33"/>
                  <a:gd name="T12" fmla="*/ 19 w 32"/>
                  <a:gd name="T13" fmla="*/ 2 h 33"/>
                  <a:gd name="T14" fmla="*/ 25 w 32"/>
                  <a:gd name="T15" fmla="*/ 1 h 33"/>
                  <a:gd name="T16" fmla="*/ 31 w 32"/>
                  <a:gd name="T17" fmla="*/ 0 h 33"/>
                  <a:gd name="T18" fmla="*/ 32 w 32"/>
                  <a:gd name="T19" fmla="*/ 8 h 33"/>
                  <a:gd name="T20" fmla="*/ 27 w 32"/>
                  <a:gd name="T21" fmla="*/ 9 h 33"/>
                  <a:gd name="T22" fmla="*/ 22 w 32"/>
                  <a:gd name="T23" fmla="*/ 10 h 33"/>
                  <a:gd name="T24" fmla="*/ 18 w 32"/>
                  <a:gd name="T25" fmla="*/ 12 h 33"/>
                  <a:gd name="T26" fmla="*/ 15 w 32"/>
                  <a:gd name="T27" fmla="*/ 15 h 33"/>
                  <a:gd name="T28" fmla="*/ 12 w 32"/>
                  <a:gd name="T29" fmla="*/ 19 h 33"/>
                  <a:gd name="T30" fmla="*/ 9 w 32"/>
                  <a:gd name="T31" fmla="*/ 23 h 33"/>
                  <a:gd name="T32" fmla="*/ 8 w 32"/>
                  <a:gd name="T33" fmla="*/ 27 h 33"/>
                  <a:gd name="T34" fmla="*/ 7 w 32"/>
                  <a:gd name="T35" fmla="*/ 33 h 33"/>
                  <a:gd name="T36" fmla="*/ 0 w 32"/>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3"/>
                  <a:gd name="T59" fmla="*/ 32 w 32"/>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3">
                    <a:moveTo>
                      <a:pt x="0" y="32"/>
                    </a:moveTo>
                    <a:lnTo>
                      <a:pt x="0" y="26"/>
                    </a:lnTo>
                    <a:lnTo>
                      <a:pt x="2" y="20"/>
                    </a:lnTo>
                    <a:lnTo>
                      <a:pt x="5" y="14"/>
                    </a:lnTo>
                    <a:lnTo>
                      <a:pt x="9" y="9"/>
                    </a:lnTo>
                    <a:lnTo>
                      <a:pt x="14" y="6"/>
                    </a:lnTo>
                    <a:lnTo>
                      <a:pt x="19" y="2"/>
                    </a:lnTo>
                    <a:lnTo>
                      <a:pt x="25" y="1"/>
                    </a:lnTo>
                    <a:lnTo>
                      <a:pt x="31" y="0"/>
                    </a:lnTo>
                    <a:lnTo>
                      <a:pt x="32" y="8"/>
                    </a:lnTo>
                    <a:lnTo>
                      <a:pt x="27" y="9"/>
                    </a:lnTo>
                    <a:lnTo>
                      <a:pt x="22" y="10"/>
                    </a:lnTo>
                    <a:lnTo>
                      <a:pt x="18" y="12"/>
                    </a:lnTo>
                    <a:lnTo>
                      <a:pt x="15" y="15"/>
                    </a:lnTo>
                    <a:lnTo>
                      <a:pt x="12" y="19"/>
                    </a:lnTo>
                    <a:lnTo>
                      <a:pt x="9" y="23"/>
                    </a:lnTo>
                    <a:lnTo>
                      <a:pt x="8" y="27"/>
                    </a:lnTo>
                    <a:lnTo>
                      <a:pt x="7" y="33"/>
                    </a:lnTo>
                    <a:lnTo>
                      <a:pt x="0" y="32"/>
                    </a:lnTo>
                    <a:close/>
                  </a:path>
                </a:pathLst>
              </a:custGeom>
              <a:solidFill>
                <a:srgbClr val="000000"/>
              </a:solidFill>
              <a:ln w="9525">
                <a:noFill/>
                <a:round/>
                <a:headEnd/>
                <a:tailEnd/>
              </a:ln>
            </p:spPr>
            <p:txBody>
              <a:bodyPr/>
              <a:lstStyle/>
              <a:p>
                <a:endParaRPr lang="en-US" sz="1200"/>
              </a:p>
            </p:txBody>
          </p:sp>
          <p:sp>
            <p:nvSpPr>
              <p:cNvPr id="63996" name="Freeform 591"/>
              <p:cNvSpPr>
                <a:spLocks/>
              </p:cNvSpPr>
              <p:nvPr/>
            </p:nvSpPr>
            <p:spPr bwMode="auto">
              <a:xfrm>
                <a:off x="4471" y="2744"/>
                <a:ext cx="33" cy="32"/>
              </a:xfrm>
              <a:custGeom>
                <a:avLst/>
                <a:gdLst>
                  <a:gd name="T0" fmla="*/ 1 w 33"/>
                  <a:gd name="T1" fmla="*/ 0 h 32"/>
                  <a:gd name="T2" fmla="*/ 7 w 33"/>
                  <a:gd name="T3" fmla="*/ 1 h 32"/>
                  <a:gd name="T4" fmla="*/ 11 w 33"/>
                  <a:gd name="T5" fmla="*/ 1 h 32"/>
                  <a:gd name="T6" fmla="*/ 14 w 33"/>
                  <a:gd name="T7" fmla="*/ 3 h 32"/>
                  <a:gd name="T8" fmla="*/ 19 w 33"/>
                  <a:gd name="T9" fmla="*/ 6 h 32"/>
                  <a:gd name="T10" fmla="*/ 24 w 33"/>
                  <a:gd name="T11" fmla="*/ 9 h 32"/>
                  <a:gd name="T12" fmla="*/ 28 w 33"/>
                  <a:gd name="T13" fmla="*/ 14 h 32"/>
                  <a:gd name="T14" fmla="*/ 29 w 33"/>
                  <a:gd name="T15" fmla="*/ 17 h 32"/>
                  <a:gd name="T16" fmla="*/ 31 w 33"/>
                  <a:gd name="T17" fmla="*/ 20 h 32"/>
                  <a:gd name="T18" fmla="*/ 33 w 33"/>
                  <a:gd name="T19" fmla="*/ 25 h 32"/>
                  <a:gd name="T20" fmla="*/ 33 w 33"/>
                  <a:gd name="T21" fmla="*/ 29 h 32"/>
                  <a:gd name="T22" fmla="*/ 33 w 33"/>
                  <a:gd name="T23" fmla="*/ 32 h 32"/>
                  <a:gd name="T24" fmla="*/ 25 w 33"/>
                  <a:gd name="T25" fmla="*/ 32 h 32"/>
                  <a:gd name="T26" fmla="*/ 25 w 33"/>
                  <a:gd name="T27" fmla="*/ 30 h 32"/>
                  <a:gd name="T28" fmla="*/ 25 w 33"/>
                  <a:gd name="T29" fmla="*/ 27 h 32"/>
                  <a:gd name="T30" fmla="*/ 23 w 33"/>
                  <a:gd name="T31" fmla="*/ 23 h 32"/>
                  <a:gd name="T32" fmla="*/ 22 w 33"/>
                  <a:gd name="T33" fmla="*/ 21 h 32"/>
                  <a:gd name="T34" fmla="*/ 21 w 33"/>
                  <a:gd name="T35" fmla="*/ 19 h 32"/>
                  <a:gd name="T36" fmla="*/ 18 w 33"/>
                  <a:gd name="T37" fmla="*/ 15 h 32"/>
                  <a:gd name="T38" fmla="*/ 15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1" y="1"/>
                    </a:lnTo>
                    <a:lnTo>
                      <a:pt x="14" y="3"/>
                    </a:lnTo>
                    <a:lnTo>
                      <a:pt x="19" y="6"/>
                    </a:lnTo>
                    <a:lnTo>
                      <a:pt x="24" y="9"/>
                    </a:lnTo>
                    <a:lnTo>
                      <a:pt x="28" y="14"/>
                    </a:lnTo>
                    <a:lnTo>
                      <a:pt x="29" y="17"/>
                    </a:lnTo>
                    <a:lnTo>
                      <a:pt x="31" y="20"/>
                    </a:lnTo>
                    <a:lnTo>
                      <a:pt x="33" y="25"/>
                    </a:lnTo>
                    <a:lnTo>
                      <a:pt x="33" y="29"/>
                    </a:lnTo>
                    <a:lnTo>
                      <a:pt x="33" y="32"/>
                    </a:lnTo>
                    <a:lnTo>
                      <a:pt x="25" y="32"/>
                    </a:lnTo>
                    <a:lnTo>
                      <a:pt x="25" y="30"/>
                    </a:lnTo>
                    <a:lnTo>
                      <a:pt x="25" y="27"/>
                    </a:lnTo>
                    <a:lnTo>
                      <a:pt x="23" y="23"/>
                    </a:lnTo>
                    <a:lnTo>
                      <a:pt x="22" y="21"/>
                    </a:lnTo>
                    <a:lnTo>
                      <a:pt x="21" y="19"/>
                    </a:lnTo>
                    <a:lnTo>
                      <a:pt x="18" y="15"/>
                    </a:lnTo>
                    <a:lnTo>
                      <a:pt x="15"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997" name="Freeform 592"/>
              <p:cNvSpPr>
                <a:spLocks/>
              </p:cNvSpPr>
              <p:nvPr/>
            </p:nvSpPr>
            <p:spPr bwMode="auto">
              <a:xfrm>
                <a:off x="4471" y="2744"/>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998" name="Freeform 593"/>
              <p:cNvSpPr>
                <a:spLocks/>
              </p:cNvSpPr>
              <p:nvPr/>
            </p:nvSpPr>
            <p:spPr bwMode="auto">
              <a:xfrm>
                <a:off x="4471" y="2776"/>
                <a:ext cx="33" cy="32"/>
              </a:xfrm>
              <a:custGeom>
                <a:avLst/>
                <a:gdLst>
                  <a:gd name="T0" fmla="*/ 33 w 33"/>
                  <a:gd name="T1" fmla="*/ 1 h 32"/>
                  <a:gd name="T2" fmla="*/ 33 w 33"/>
                  <a:gd name="T3" fmla="*/ 7 h 32"/>
                  <a:gd name="T4" fmla="*/ 31 w 33"/>
                  <a:gd name="T5" fmla="*/ 13 h 32"/>
                  <a:gd name="T6" fmla="*/ 28 w 33"/>
                  <a:gd name="T7" fmla="*/ 18 h 32"/>
                  <a:gd name="T8" fmla="*/ 24 w 33"/>
                  <a:gd name="T9" fmla="*/ 23 h 32"/>
                  <a:gd name="T10" fmla="*/ 19 w 33"/>
                  <a:gd name="T11" fmla="*/ 27 h 32"/>
                  <a:gd name="T12" fmla="*/ 14 w 33"/>
                  <a:gd name="T13" fmla="*/ 30 h 32"/>
                  <a:gd name="T14" fmla="*/ 7 w 33"/>
                  <a:gd name="T15" fmla="*/ 32 h 32"/>
                  <a:gd name="T16" fmla="*/ 1 w 33"/>
                  <a:gd name="T17" fmla="*/ 32 h 32"/>
                  <a:gd name="T18" fmla="*/ 0 w 33"/>
                  <a:gd name="T19" fmla="*/ 25 h 32"/>
                  <a:gd name="T20" fmla="*/ 6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5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3" y="7"/>
                    </a:lnTo>
                    <a:lnTo>
                      <a:pt x="31" y="13"/>
                    </a:lnTo>
                    <a:lnTo>
                      <a:pt x="28" y="18"/>
                    </a:lnTo>
                    <a:lnTo>
                      <a:pt x="24" y="23"/>
                    </a:lnTo>
                    <a:lnTo>
                      <a:pt x="19" y="27"/>
                    </a:lnTo>
                    <a:lnTo>
                      <a:pt x="14" y="30"/>
                    </a:lnTo>
                    <a:lnTo>
                      <a:pt x="7" y="32"/>
                    </a:lnTo>
                    <a:lnTo>
                      <a:pt x="1" y="32"/>
                    </a:lnTo>
                    <a:lnTo>
                      <a:pt x="0" y="25"/>
                    </a:lnTo>
                    <a:lnTo>
                      <a:pt x="6" y="24"/>
                    </a:lnTo>
                    <a:lnTo>
                      <a:pt x="10" y="23"/>
                    </a:lnTo>
                    <a:lnTo>
                      <a:pt x="14" y="20"/>
                    </a:lnTo>
                    <a:lnTo>
                      <a:pt x="18" y="17"/>
                    </a:lnTo>
                    <a:lnTo>
                      <a:pt x="21" y="14"/>
                    </a:lnTo>
                    <a:lnTo>
                      <a:pt x="23" y="10"/>
                    </a:lnTo>
                    <a:lnTo>
                      <a:pt x="25" y="5"/>
                    </a:lnTo>
                    <a:lnTo>
                      <a:pt x="25" y="0"/>
                    </a:lnTo>
                    <a:lnTo>
                      <a:pt x="33" y="1"/>
                    </a:lnTo>
                    <a:close/>
                  </a:path>
                </a:pathLst>
              </a:custGeom>
              <a:solidFill>
                <a:srgbClr val="000000"/>
              </a:solidFill>
              <a:ln w="9525">
                <a:noFill/>
                <a:round/>
                <a:headEnd/>
                <a:tailEnd/>
              </a:ln>
            </p:spPr>
            <p:txBody>
              <a:bodyPr/>
              <a:lstStyle/>
              <a:p>
                <a:endParaRPr lang="en-US" sz="1200"/>
              </a:p>
            </p:txBody>
          </p:sp>
          <p:sp>
            <p:nvSpPr>
              <p:cNvPr id="63999" name="Freeform 594"/>
              <p:cNvSpPr>
                <a:spLocks/>
              </p:cNvSpPr>
              <p:nvPr/>
            </p:nvSpPr>
            <p:spPr bwMode="auto">
              <a:xfrm>
                <a:off x="4496" y="2776"/>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4000" name="Freeform 595"/>
              <p:cNvSpPr>
                <a:spLocks/>
              </p:cNvSpPr>
              <p:nvPr/>
            </p:nvSpPr>
            <p:spPr bwMode="auto">
              <a:xfrm>
                <a:off x="4440" y="2776"/>
                <a:ext cx="32" cy="32"/>
              </a:xfrm>
              <a:custGeom>
                <a:avLst/>
                <a:gdLst>
                  <a:gd name="T0" fmla="*/ 31 w 32"/>
                  <a:gd name="T1" fmla="*/ 32 h 32"/>
                  <a:gd name="T2" fmla="*/ 26 w 32"/>
                  <a:gd name="T3" fmla="*/ 32 h 32"/>
                  <a:gd name="T4" fmla="*/ 22 w 32"/>
                  <a:gd name="T5" fmla="*/ 31 h 32"/>
                  <a:gd name="T6" fmla="*/ 19 w 32"/>
                  <a:gd name="T7" fmla="*/ 30 h 32"/>
                  <a:gd name="T8" fmla="*/ 14 w 32"/>
                  <a:gd name="T9" fmla="*/ 27 h 32"/>
                  <a:gd name="T10" fmla="*/ 9 w 32"/>
                  <a:gd name="T11" fmla="*/ 23 h 32"/>
                  <a:gd name="T12" fmla="*/ 5 w 32"/>
                  <a:gd name="T13" fmla="*/ 18 h 32"/>
                  <a:gd name="T14" fmla="*/ 3 w 32"/>
                  <a:gd name="T15" fmla="*/ 16 h 32"/>
                  <a:gd name="T16" fmla="*/ 2 w 32"/>
                  <a:gd name="T17" fmla="*/ 13 h 32"/>
                  <a:gd name="T18" fmla="*/ 0 w 32"/>
                  <a:gd name="T19" fmla="*/ 7 h 32"/>
                  <a:gd name="T20" fmla="*/ 0 w 32"/>
                  <a:gd name="T21" fmla="*/ 4 h 32"/>
                  <a:gd name="T22" fmla="*/ 0 w 32"/>
                  <a:gd name="T23" fmla="*/ 0 h 32"/>
                  <a:gd name="T24" fmla="*/ 7 w 32"/>
                  <a:gd name="T25" fmla="*/ 0 h 32"/>
                  <a:gd name="T26" fmla="*/ 7 w 32"/>
                  <a:gd name="T27" fmla="*/ 3 h 32"/>
                  <a:gd name="T28" fmla="*/ 8 w 32"/>
                  <a:gd name="T29" fmla="*/ 5 h 32"/>
                  <a:gd name="T30" fmla="*/ 10 w 32"/>
                  <a:gd name="T31" fmla="*/ 10 h 32"/>
                  <a:gd name="T32" fmla="*/ 10 w 32"/>
                  <a:gd name="T33" fmla="*/ 12 h 32"/>
                  <a:gd name="T34" fmla="*/ 11 w 32"/>
                  <a:gd name="T35" fmla="*/ 13 h 32"/>
                  <a:gd name="T36" fmla="*/ 15 w 32"/>
                  <a:gd name="T37" fmla="*/ 17 h 32"/>
                  <a:gd name="T38" fmla="*/ 18 w 32"/>
                  <a:gd name="T39" fmla="*/ 20 h 32"/>
                  <a:gd name="T40" fmla="*/ 23 w 32"/>
                  <a:gd name="T41" fmla="*/ 23 h 32"/>
                  <a:gd name="T42" fmla="*/ 25 w 32"/>
                  <a:gd name="T43" fmla="*/ 23 h 32"/>
                  <a:gd name="T44" fmla="*/ 27 w 32"/>
                  <a:gd name="T45" fmla="*/ 24 h 32"/>
                  <a:gd name="T46" fmla="*/ 32 w 32"/>
                  <a:gd name="T47" fmla="*/ 25 h 32"/>
                  <a:gd name="T48" fmla="*/ 31 w 32"/>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32"/>
                  <a:gd name="T77" fmla="*/ 32 w 32"/>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32">
                    <a:moveTo>
                      <a:pt x="31" y="32"/>
                    </a:moveTo>
                    <a:lnTo>
                      <a:pt x="26" y="32"/>
                    </a:lnTo>
                    <a:lnTo>
                      <a:pt x="22" y="31"/>
                    </a:lnTo>
                    <a:lnTo>
                      <a:pt x="19" y="30"/>
                    </a:lnTo>
                    <a:lnTo>
                      <a:pt x="14" y="27"/>
                    </a:lnTo>
                    <a:lnTo>
                      <a:pt x="9" y="23"/>
                    </a:lnTo>
                    <a:lnTo>
                      <a:pt x="5" y="18"/>
                    </a:lnTo>
                    <a:lnTo>
                      <a:pt x="3" y="16"/>
                    </a:lnTo>
                    <a:lnTo>
                      <a:pt x="2" y="13"/>
                    </a:lnTo>
                    <a:lnTo>
                      <a:pt x="0" y="7"/>
                    </a:lnTo>
                    <a:lnTo>
                      <a:pt x="0" y="4"/>
                    </a:lnTo>
                    <a:lnTo>
                      <a:pt x="0" y="0"/>
                    </a:lnTo>
                    <a:lnTo>
                      <a:pt x="7" y="0"/>
                    </a:lnTo>
                    <a:lnTo>
                      <a:pt x="7" y="3"/>
                    </a:lnTo>
                    <a:lnTo>
                      <a:pt x="8" y="5"/>
                    </a:lnTo>
                    <a:lnTo>
                      <a:pt x="10" y="10"/>
                    </a:lnTo>
                    <a:lnTo>
                      <a:pt x="10" y="12"/>
                    </a:lnTo>
                    <a:lnTo>
                      <a:pt x="11" y="13"/>
                    </a:lnTo>
                    <a:lnTo>
                      <a:pt x="15" y="17"/>
                    </a:lnTo>
                    <a:lnTo>
                      <a:pt x="18" y="20"/>
                    </a:lnTo>
                    <a:lnTo>
                      <a:pt x="23" y="23"/>
                    </a:lnTo>
                    <a:lnTo>
                      <a:pt x="25" y="23"/>
                    </a:lnTo>
                    <a:lnTo>
                      <a:pt x="27" y="24"/>
                    </a:lnTo>
                    <a:lnTo>
                      <a:pt x="32" y="25"/>
                    </a:lnTo>
                    <a:lnTo>
                      <a:pt x="31" y="32"/>
                    </a:lnTo>
                    <a:close/>
                  </a:path>
                </a:pathLst>
              </a:custGeom>
              <a:solidFill>
                <a:srgbClr val="000000"/>
              </a:solidFill>
              <a:ln w="9525">
                <a:noFill/>
                <a:round/>
                <a:headEnd/>
                <a:tailEnd/>
              </a:ln>
            </p:spPr>
            <p:txBody>
              <a:bodyPr/>
              <a:lstStyle/>
              <a:p>
                <a:endParaRPr lang="en-US" sz="1200"/>
              </a:p>
            </p:txBody>
          </p:sp>
          <p:sp>
            <p:nvSpPr>
              <p:cNvPr id="64001" name="Freeform 596"/>
              <p:cNvSpPr>
                <a:spLocks/>
              </p:cNvSpPr>
              <p:nvPr/>
            </p:nvSpPr>
            <p:spPr bwMode="auto">
              <a:xfrm>
                <a:off x="4471" y="2801"/>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4002" name="Freeform 597"/>
              <p:cNvSpPr>
                <a:spLocks/>
              </p:cNvSpPr>
              <p:nvPr/>
            </p:nvSpPr>
            <p:spPr bwMode="auto">
              <a:xfrm>
                <a:off x="4440" y="2776"/>
                <a:ext cx="7" cy="1"/>
              </a:xfrm>
              <a:custGeom>
                <a:avLst/>
                <a:gdLst>
                  <a:gd name="T0" fmla="*/ 0 w 7"/>
                  <a:gd name="T1" fmla="*/ 0 h 1"/>
                  <a:gd name="T2" fmla="*/ 7 w 7"/>
                  <a:gd name="T3" fmla="*/ 1 h 1"/>
                  <a:gd name="T4" fmla="*/ 7 w 7"/>
                  <a:gd name="T5" fmla="*/ 0 h 1"/>
                  <a:gd name="T6" fmla="*/ 0 w 7"/>
                  <a:gd name="T7" fmla="*/ 0 h 1"/>
                  <a:gd name="T8" fmla="*/ 0 60000 65536"/>
                  <a:gd name="T9" fmla="*/ 0 60000 65536"/>
                  <a:gd name="T10" fmla="*/ 0 60000 65536"/>
                  <a:gd name="T11" fmla="*/ 0 60000 65536"/>
                  <a:gd name="T12" fmla="*/ 0 w 7"/>
                  <a:gd name="T13" fmla="*/ 0 h 1"/>
                  <a:gd name="T14" fmla="*/ 7 w 7"/>
                  <a:gd name="T15" fmla="*/ 1 h 1"/>
                </a:gdLst>
                <a:ahLst/>
                <a:cxnLst>
                  <a:cxn ang="T8">
                    <a:pos x="T0" y="T1"/>
                  </a:cxn>
                  <a:cxn ang="T9">
                    <a:pos x="T2" y="T3"/>
                  </a:cxn>
                  <a:cxn ang="T10">
                    <a:pos x="T4" y="T5"/>
                  </a:cxn>
                  <a:cxn ang="T11">
                    <a:pos x="T6" y="T7"/>
                  </a:cxn>
                </a:cxnLst>
                <a:rect l="T12" t="T13" r="T14" b="T15"/>
                <a:pathLst>
                  <a:path w="7" h="1">
                    <a:moveTo>
                      <a:pt x="0" y="0"/>
                    </a:moveTo>
                    <a:lnTo>
                      <a:pt x="7" y="1"/>
                    </a:lnTo>
                    <a:lnTo>
                      <a:pt x="7" y="0"/>
                    </a:lnTo>
                    <a:lnTo>
                      <a:pt x="0" y="0"/>
                    </a:lnTo>
                    <a:close/>
                  </a:path>
                </a:pathLst>
              </a:custGeom>
              <a:solidFill>
                <a:srgbClr val="000000"/>
              </a:solidFill>
              <a:ln w="9525">
                <a:noFill/>
                <a:round/>
                <a:headEnd/>
                <a:tailEnd/>
              </a:ln>
            </p:spPr>
            <p:txBody>
              <a:bodyPr/>
              <a:lstStyle/>
              <a:p>
                <a:endParaRPr lang="en-US" sz="1200"/>
              </a:p>
            </p:txBody>
          </p:sp>
          <p:sp>
            <p:nvSpPr>
              <p:cNvPr id="64003" name="Freeform 598"/>
              <p:cNvSpPr>
                <a:spLocks/>
              </p:cNvSpPr>
              <p:nvPr/>
            </p:nvSpPr>
            <p:spPr bwMode="auto">
              <a:xfrm>
                <a:off x="4746" y="2896"/>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004" name="Freeform 599"/>
              <p:cNvSpPr>
                <a:spLocks/>
              </p:cNvSpPr>
              <p:nvPr/>
            </p:nvSpPr>
            <p:spPr bwMode="auto">
              <a:xfrm>
                <a:off x="4742" y="2892"/>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005" name="Freeform 600"/>
              <p:cNvSpPr>
                <a:spLocks/>
              </p:cNvSpPr>
              <p:nvPr/>
            </p:nvSpPr>
            <p:spPr bwMode="auto">
              <a:xfrm>
                <a:off x="4773" y="2892"/>
                <a:ext cx="34" cy="33"/>
              </a:xfrm>
              <a:custGeom>
                <a:avLst/>
                <a:gdLst>
                  <a:gd name="T0" fmla="*/ 2 w 34"/>
                  <a:gd name="T1" fmla="*/ 0 h 33"/>
                  <a:gd name="T2" fmla="*/ 14 w 34"/>
                  <a:gd name="T3" fmla="*/ 3 h 33"/>
                  <a:gd name="T4" fmla="*/ 24 w 34"/>
                  <a:gd name="T5" fmla="*/ 10 h 33"/>
                  <a:gd name="T6" fmla="*/ 31 w 34"/>
                  <a:gd name="T7" fmla="*/ 19 h 33"/>
                  <a:gd name="T8" fmla="*/ 34 w 34"/>
                  <a:gd name="T9" fmla="*/ 31 h 33"/>
                  <a:gd name="T10" fmla="*/ 26 w 34"/>
                  <a:gd name="T11" fmla="*/ 33 h 33"/>
                  <a:gd name="T12" fmla="*/ 24 w 34"/>
                  <a:gd name="T13" fmla="*/ 23 h 33"/>
                  <a:gd name="T14" fmla="*/ 18 w 34"/>
                  <a:gd name="T15" fmla="*/ 15 h 33"/>
                  <a:gd name="T16" fmla="*/ 10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4" y="3"/>
                    </a:lnTo>
                    <a:lnTo>
                      <a:pt x="24" y="10"/>
                    </a:lnTo>
                    <a:lnTo>
                      <a:pt x="31" y="19"/>
                    </a:lnTo>
                    <a:lnTo>
                      <a:pt x="34" y="31"/>
                    </a:lnTo>
                    <a:lnTo>
                      <a:pt x="26" y="33"/>
                    </a:lnTo>
                    <a:lnTo>
                      <a:pt x="24" y="23"/>
                    </a:lnTo>
                    <a:lnTo>
                      <a:pt x="18" y="15"/>
                    </a:lnTo>
                    <a:lnTo>
                      <a:pt x="10" y="10"/>
                    </a:lnTo>
                    <a:lnTo>
                      <a:pt x="0" y="8"/>
                    </a:lnTo>
                    <a:lnTo>
                      <a:pt x="2" y="0"/>
                    </a:lnTo>
                    <a:close/>
                  </a:path>
                </a:pathLst>
              </a:custGeom>
              <a:solidFill>
                <a:srgbClr val="000000"/>
              </a:solidFill>
              <a:ln w="9525">
                <a:noFill/>
                <a:round/>
                <a:headEnd/>
                <a:tailEnd/>
              </a:ln>
            </p:spPr>
            <p:txBody>
              <a:bodyPr/>
              <a:lstStyle/>
              <a:p>
                <a:endParaRPr lang="en-US" sz="1200"/>
              </a:p>
            </p:txBody>
          </p:sp>
          <p:sp>
            <p:nvSpPr>
              <p:cNvPr id="64006" name="Freeform 601"/>
              <p:cNvSpPr>
                <a:spLocks/>
              </p:cNvSpPr>
              <p:nvPr/>
            </p:nvSpPr>
            <p:spPr bwMode="auto">
              <a:xfrm>
                <a:off x="4773" y="2892"/>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007" name="Freeform 602"/>
              <p:cNvSpPr>
                <a:spLocks/>
              </p:cNvSpPr>
              <p:nvPr/>
            </p:nvSpPr>
            <p:spPr bwMode="auto">
              <a:xfrm>
                <a:off x="4772" y="2923"/>
                <a:ext cx="35" cy="33"/>
              </a:xfrm>
              <a:custGeom>
                <a:avLst/>
                <a:gdLst>
                  <a:gd name="T0" fmla="*/ 35 w 35"/>
                  <a:gd name="T1" fmla="*/ 1 h 33"/>
                  <a:gd name="T2" fmla="*/ 32 w 35"/>
                  <a:gd name="T3" fmla="*/ 14 h 33"/>
                  <a:gd name="T4" fmla="*/ 25 w 35"/>
                  <a:gd name="T5" fmla="*/ 24 h 33"/>
                  <a:gd name="T6" fmla="*/ 15 w 35"/>
                  <a:gd name="T7" fmla="*/ 31 h 33"/>
                  <a:gd name="T8" fmla="*/ 3 w 35"/>
                  <a:gd name="T9" fmla="*/ 33 h 33"/>
                  <a:gd name="T10" fmla="*/ 0 w 35"/>
                  <a:gd name="T11" fmla="*/ 26 h 33"/>
                  <a:gd name="T12" fmla="*/ 11 w 35"/>
                  <a:gd name="T13" fmla="*/ 24 h 33"/>
                  <a:gd name="T14" fmla="*/ 19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5" y="24"/>
                    </a:lnTo>
                    <a:lnTo>
                      <a:pt x="15" y="31"/>
                    </a:lnTo>
                    <a:lnTo>
                      <a:pt x="3" y="33"/>
                    </a:lnTo>
                    <a:lnTo>
                      <a:pt x="0" y="26"/>
                    </a:lnTo>
                    <a:lnTo>
                      <a:pt x="11" y="24"/>
                    </a:lnTo>
                    <a:lnTo>
                      <a:pt x="19"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008" name="Freeform 603"/>
              <p:cNvSpPr>
                <a:spLocks/>
              </p:cNvSpPr>
              <p:nvPr/>
            </p:nvSpPr>
            <p:spPr bwMode="auto">
              <a:xfrm>
                <a:off x="4799" y="2923"/>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009" name="Freeform 604"/>
              <p:cNvSpPr>
                <a:spLocks/>
              </p:cNvSpPr>
              <p:nvPr/>
            </p:nvSpPr>
            <p:spPr bwMode="auto">
              <a:xfrm>
                <a:off x="4742" y="2923"/>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010" name="Freeform 605"/>
              <p:cNvSpPr>
                <a:spLocks/>
              </p:cNvSpPr>
              <p:nvPr/>
            </p:nvSpPr>
            <p:spPr bwMode="auto">
              <a:xfrm>
                <a:off x="4772" y="2949"/>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011" name="Freeform 606"/>
              <p:cNvSpPr>
                <a:spLocks/>
              </p:cNvSpPr>
              <p:nvPr/>
            </p:nvSpPr>
            <p:spPr bwMode="auto">
              <a:xfrm>
                <a:off x="4742" y="2923"/>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012" name="Freeform 607"/>
              <p:cNvSpPr>
                <a:spLocks/>
              </p:cNvSpPr>
              <p:nvPr/>
            </p:nvSpPr>
            <p:spPr bwMode="auto">
              <a:xfrm>
                <a:off x="4634" y="2744"/>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013" name="Oval 608"/>
              <p:cNvSpPr>
                <a:spLocks noChangeArrowheads="1"/>
              </p:cNvSpPr>
              <p:nvPr/>
            </p:nvSpPr>
            <p:spPr bwMode="auto">
              <a:xfrm>
                <a:off x="4807" y="2682"/>
                <a:ext cx="36" cy="36"/>
              </a:xfrm>
              <a:prstGeom prst="ellipse">
                <a:avLst/>
              </a:prstGeom>
              <a:solidFill>
                <a:srgbClr val="000000"/>
              </a:solidFill>
              <a:ln w="9525">
                <a:noFill/>
                <a:round/>
                <a:headEnd/>
                <a:tailEnd/>
              </a:ln>
            </p:spPr>
            <p:txBody>
              <a:bodyPr/>
              <a:lstStyle/>
              <a:p>
                <a:endParaRPr lang="en-US" sz="1200"/>
              </a:p>
            </p:txBody>
          </p:sp>
          <p:sp>
            <p:nvSpPr>
              <p:cNvPr id="64014" name="Oval 609"/>
              <p:cNvSpPr>
                <a:spLocks noChangeArrowheads="1"/>
              </p:cNvSpPr>
              <p:nvPr/>
            </p:nvSpPr>
            <p:spPr bwMode="auto">
              <a:xfrm>
                <a:off x="4807" y="2682"/>
                <a:ext cx="36" cy="36"/>
              </a:xfrm>
              <a:prstGeom prst="ellipse">
                <a:avLst/>
              </a:prstGeom>
              <a:noFill/>
              <a:ln w="12700">
                <a:solidFill>
                  <a:srgbClr val="000000"/>
                </a:solidFill>
                <a:round/>
                <a:headEnd/>
                <a:tailEnd/>
              </a:ln>
            </p:spPr>
            <p:txBody>
              <a:bodyPr/>
              <a:lstStyle/>
              <a:p>
                <a:endParaRPr lang="en-US" sz="1200"/>
              </a:p>
            </p:txBody>
          </p:sp>
          <p:sp>
            <p:nvSpPr>
              <p:cNvPr id="64015" name="Freeform 610"/>
              <p:cNvSpPr>
                <a:spLocks/>
              </p:cNvSpPr>
              <p:nvPr/>
            </p:nvSpPr>
            <p:spPr bwMode="auto">
              <a:xfrm>
                <a:off x="4630" y="2740"/>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016" name="Freeform 611"/>
              <p:cNvSpPr>
                <a:spLocks/>
              </p:cNvSpPr>
              <p:nvPr/>
            </p:nvSpPr>
            <p:spPr bwMode="auto">
              <a:xfrm>
                <a:off x="4661" y="2740"/>
                <a:ext cx="34" cy="33"/>
              </a:xfrm>
              <a:custGeom>
                <a:avLst/>
                <a:gdLst>
                  <a:gd name="T0" fmla="*/ 2 w 34"/>
                  <a:gd name="T1" fmla="*/ 0 h 33"/>
                  <a:gd name="T2" fmla="*/ 14 w 34"/>
                  <a:gd name="T3" fmla="*/ 3 h 33"/>
                  <a:gd name="T4" fmla="*/ 24 w 34"/>
                  <a:gd name="T5" fmla="*/ 10 h 33"/>
                  <a:gd name="T6" fmla="*/ 31 w 34"/>
                  <a:gd name="T7" fmla="*/ 19 h 33"/>
                  <a:gd name="T8" fmla="*/ 34 w 34"/>
                  <a:gd name="T9" fmla="*/ 31 h 33"/>
                  <a:gd name="T10" fmla="*/ 26 w 34"/>
                  <a:gd name="T11" fmla="*/ 33 h 33"/>
                  <a:gd name="T12" fmla="*/ 24 w 34"/>
                  <a:gd name="T13" fmla="*/ 23 h 33"/>
                  <a:gd name="T14" fmla="*/ 18 w 34"/>
                  <a:gd name="T15" fmla="*/ 15 h 33"/>
                  <a:gd name="T16" fmla="*/ 10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4" y="3"/>
                    </a:lnTo>
                    <a:lnTo>
                      <a:pt x="24" y="10"/>
                    </a:lnTo>
                    <a:lnTo>
                      <a:pt x="31" y="19"/>
                    </a:lnTo>
                    <a:lnTo>
                      <a:pt x="34" y="31"/>
                    </a:lnTo>
                    <a:lnTo>
                      <a:pt x="26" y="33"/>
                    </a:lnTo>
                    <a:lnTo>
                      <a:pt x="24" y="23"/>
                    </a:lnTo>
                    <a:lnTo>
                      <a:pt x="18" y="15"/>
                    </a:lnTo>
                    <a:lnTo>
                      <a:pt x="10" y="10"/>
                    </a:lnTo>
                    <a:lnTo>
                      <a:pt x="0" y="8"/>
                    </a:lnTo>
                    <a:lnTo>
                      <a:pt x="2" y="0"/>
                    </a:lnTo>
                    <a:close/>
                  </a:path>
                </a:pathLst>
              </a:custGeom>
              <a:solidFill>
                <a:srgbClr val="000000"/>
              </a:solidFill>
              <a:ln w="9525">
                <a:noFill/>
                <a:round/>
                <a:headEnd/>
                <a:tailEnd/>
              </a:ln>
            </p:spPr>
            <p:txBody>
              <a:bodyPr/>
              <a:lstStyle/>
              <a:p>
                <a:endParaRPr lang="en-US" sz="1200"/>
              </a:p>
            </p:txBody>
          </p:sp>
          <p:sp>
            <p:nvSpPr>
              <p:cNvPr id="64017" name="Freeform 612"/>
              <p:cNvSpPr>
                <a:spLocks/>
              </p:cNvSpPr>
              <p:nvPr/>
            </p:nvSpPr>
            <p:spPr bwMode="auto">
              <a:xfrm>
                <a:off x="4661" y="2740"/>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018" name="Freeform 613"/>
              <p:cNvSpPr>
                <a:spLocks/>
              </p:cNvSpPr>
              <p:nvPr/>
            </p:nvSpPr>
            <p:spPr bwMode="auto">
              <a:xfrm>
                <a:off x="4660" y="2771"/>
                <a:ext cx="35" cy="33"/>
              </a:xfrm>
              <a:custGeom>
                <a:avLst/>
                <a:gdLst>
                  <a:gd name="T0" fmla="*/ 35 w 35"/>
                  <a:gd name="T1" fmla="*/ 1 h 33"/>
                  <a:gd name="T2" fmla="*/ 32 w 35"/>
                  <a:gd name="T3" fmla="*/ 14 h 33"/>
                  <a:gd name="T4" fmla="*/ 25 w 35"/>
                  <a:gd name="T5" fmla="*/ 24 h 33"/>
                  <a:gd name="T6" fmla="*/ 15 w 35"/>
                  <a:gd name="T7" fmla="*/ 31 h 33"/>
                  <a:gd name="T8" fmla="*/ 3 w 35"/>
                  <a:gd name="T9" fmla="*/ 33 h 33"/>
                  <a:gd name="T10" fmla="*/ 0 w 35"/>
                  <a:gd name="T11" fmla="*/ 26 h 33"/>
                  <a:gd name="T12" fmla="*/ 11 w 35"/>
                  <a:gd name="T13" fmla="*/ 24 h 33"/>
                  <a:gd name="T14" fmla="*/ 19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5" y="24"/>
                    </a:lnTo>
                    <a:lnTo>
                      <a:pt x="15" y="31"/>
                    </a:lnTo>
                    <a:lnTo>
                      <a:pt x="3" y="33"/>
                    </a:lnTo>
                    <a:lnTo>
                      <a:pt x="0" y="26"/>
                    </a:lnTo>
                    <a:lnTo>
                      <a:pt x="11" y="24"/>
                    </a:lnTo>
                    <a:lnTo>
                      <a:pt x="19"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019" name="Freeform 614"/>
              <p:cNvSpPr>
                <a:spLocks/>
              </p:cNvSpPr>
              <p:nvPr/>
            </p:nvSpPr>
            <p:spPr bwMode="auto">
              <a:xfrm>
                <a:off x="4687" y="2771"/>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020" name="Freeform 615"/>
              <p:cNvSpPr>
                <a:spLocks/>
              </p:cNvSpPr>
              <p:nvPr/>
            </p:nvSpPr>
            <p:spPr bwMode="auto">
              <a:xfrm>
                <a:off x="4630" y="2771"/>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021" name="Freeform 616"/>
              <p:cNvSpPr>
                <a:spLocks/>
              </p:cNvSpPr>
              <p:nvPr/>
            </p:nvSpPr>
            <p:spPr bwMode="auto">
              <a:xfrm>
                <a:off x="4660" y="2797"/>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022" name="Freeform 617"/>
              <p:cNvSpPr>
                <a:spLocks/>
              </p:cNvSpPr>
              <p:nvPr/>
            </p:nvSpPr>
            <p:spPr bwMode="auto">
              <a:xfrm>
                <a:off x="4630" y="2771"/>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023" name="Freeform 618"/>
              <p:cNvSpPr>
                <a:spLocks/>
              </p:cNvSpPr>
              <p:nvPr/>
            </p:nvSpPr>
            <p:spPr bwMode="auto">
              <a:xfrm>
                <a:off x="4706" y="3036"/>
                <a:ext cx="57" cy="57"/>
              </a:xfrm>
              <a:custGeom>
                <a:avLst/>
                <a:gdLst>
                  <a:gd name="T0" fmla="*/ 0 w 57"/>
                  <a:gd name="T1" fmla="*/ 28 h 57"/>
                  <a:gd name="T2" fmla="*/ 1 w 57"/>
                  <a:gd name="T3" fmla="*/ 22 h 57"/>
                  <a:gd name="T4" fmla="*/ 2 w 57"/>
                  <a:gd name="T5" fmla="*/ 17 h 57"/>
                  <a:gd name="T6" fmla="*/ 5 w 57"/>
                  <a:gd name="T7" fmla="*/ 12 h 57"/>
                  <a:gd name="T8" fmla="*/ 8 w 57"/>
                  <a:gd name="T9" fmla="*/ 8 h 57"/>
                  <a:gd name="T10" fmla="*/ 13 w 57"/>
                  <a:gd name="T11" fmla="*/ 5 h 57"/>
                  <a:gd name="T12" fmla="*/ 17 w 57"/>
                  <a:gd name="T13" fmla="*/ 2 h 57"/>
                  <a:gd name="T14" fmla="*/ 23 w 57"/>
                  <a:gd name="T15" fmla="*/ 1 h 57"/>
                  <a:gd name="T16" fmla="*/ 28 w 57"/>
                  <a:gd name="T17" fmla="*/ 0 h 57"/>
                  <a:gd name="T18" fmla="*/ 34 w 57"/>
                  <a:gd name="T19" fmla="*/ 1 h 57"/>
                  <a:gd name="T20" fmla="*/ 37 w 57"/>
                  <a:gd name="T21" fmla="*/ 1 h 57"/>
                  <a:gd name="T22" fmla="*/ 39 w 57"/>
                  <a:gd name="T23" fmla="*/ 2 h 57"/>
                  <a:gd name="T24" fmla="*/ 44 w 57"/>
                  <a:gd name="T25" fmla="*/ 5 h 57"/>
                  <a:gd name="T26" fmla="*/ 49 w 57"/>
                  <a:gd name="T27" fmla="*/ 8 h 57"/>
                  <a:gd name="T28" fmla="*/ 52 w 57"/>
                  <a:gd name="T29" fmla="*/ 12 h 57"/>
                  <a:gd name="T30" fmla="*/ 53 w 57"/>
                  <a:gd name="T31" fmla="*/ 15 h 57"/>
                  <a:gd name="T32" fmla="*/ 55 w 57"/>
                  <a:gd name="T33" fmla="*/ 17 h 57"/>
                  <a:gd name="T34" fmla="*/ 56 w 57"/>
                  <a:gd name="T35" fmla="*/ 22 h 57"/>
                  <a:gd name="T36" fmla="*/ 57 w 57"/>
                  <a:gd name="T37" fmla="*/ 25 h 57"/>
                  <a:gd name="T38" fmla="*/ 57 w 57"/>
                  <a:gd name="T39" fmla="*/ 28 h 57"/>
                  <a:gd name="T40" fmla="*/ 56 w 57"/>
                  <a:gd name="T41" fmla="*/ 34 h 57"/>
                  <a:gd name="T42" fmla="*/ 55 w 57"/>
                  <a:gd name="T43" fmla="*/ 39 h 57"/>
                  <a:gd name="T44" fmla="*/ 52 w 57"/>
                  <a:gd name="T45" fmla="*/ 44 h 57"/>
                  <a:gd name="T46" fmla="*/ 49 w 57"/>
                  <a:gd name="T47" fmla="*/ 48 h 57"/>
                  <a:gd name="T48" fmla="*/ 44 w 57"/>
                  <a:gd name="T49" fmla="*/ 51 h 57"/>
                  <a:gd name="T50" fmla="*/ 39 w 57"/>
                  <a:gd name="T51" fmla="*/ 54 h 57"/>
                  <a:gd name="T52" fmla="*/ 34 w 57"/>
                  <a:gd name="T53" fmla="*/ 57 h 57"/>
                  <a:gd name="T54" fmla="*/ 28 w 57"/>
                  <a:gd name="T55" fmla="*/ 57 h 57"/>
                  <a:gd name="T56" fmla="*/ 23 w 57"/>
                  <a:gd name="T57" fmla="*/ 57 h 57"/>
                  <a:gd name="T58" fmla="*/ 20 w 57"/>
                  <a:gd name="T59" fmla="*/ 55 h 57"/>
                  <a:gd name="T60" fmla="*/ 17 w 57"/>
                  <a:gd name="T61" fmla="*/ 54 h 57"/>
                  <a:gd name="T62" fmla="*/ 13 w 57"/>
                  <a:gd name="T63" fmla="*/ 51 h 57"/>
                  <a:gd name="T64" fmla="*/ 8 w 57"/>
                  <a:gd name="T65" fmla="*/ 48 h 57"/>
                  <a:gd name="T66" fmla="*/ 5 w 57"/>
                  <a:gd name="T67" fmla="*/ 44 h 57"/>
                  <a:gd name="T68" fmla="*/ 3 w 57"/>
                  <a:gd name="T69" fmla="*/ 42 h 57"/>
                  <a:gd name="T70" fmla="*/ 2 w 57"/>
                  <a:gd name="T71" fmla="*/ 39 h 57"/>
                  <a:gd name="T72" fmla="*/ 1 w 57"/>
                  <a:gd name="T73" fmla="*/ 34 h 57"/>
                  <a:gd name="T74" fmla="*/ 0 w 57"/>
                  <a:gd name="T75" fmla="*/ 31 h 57"/>
                  <a:gd name="T76" fmla="*/ 0 w 57"/>
                  <a:gd name="T77" fmla="*/ 28 h 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7"/>
                  <a:gd name="T119" fmla="*/ 57 w 57"/>
                  <a:gd name="T120" fmla="*/ 57 h 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7">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7"/>
                    </a:lnTo>
                    <a:lnTo>
                      <a:pt x="28" y="57"/>
                    </a:lnTo>
                    <a:lnTo>
                      <a:pt x="23" y="57"/>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024" name="Freeform 619"/>
              <p:cNvSpPr>
                <a:spLocks/>
              </p:cNvSpPr>
              <p:nvPr/>
            </p:nvSpPr>
            <p:spPr bwMode="auto">
              <a:xfrm>
                <a:off x="4702" y="3032"/>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025" name="Freeform 620"/>
              <p:cNvSpPr>
                <a:spLocks/>
              </p:cNvSpPr>
              <p:nvPr/>
            </p:nvSpPr>
            <p:spPr bwMode="auto">
              <a:xfrm>
                <a:off x="4733" y="3032"/>
                <a:ext cx="34" cy="33"/>
              </a:xfrm>
              <a:custGeom>
                <a:avLst/>
                <a:gdLst>
                  <a:gd name="T0" fmla="*/ 2 w 34"/>
                  <a:gd name="T1" fmla="*/ 0 h 33"/>
                  <a:gd name="T2" fmla="*/ 14 w 34"/>
                  <a:gd name="T3" fmla="*/ 3 h 33"/>
                  <a:gd name="T4" fmla="*/ 24 w 34"/>
                  <a:gd name="T5" fmla="*/ 10 h 33"/>
                  <a:gd name="T6" fmla="*/ 31 w 34"/>
                  <a:gd name="T7" fmla="*/ 19 h 33"/>
                  <a:gd name="T8" fmla="*/ 34 w 34"/>
                  <a:gd name="T9" fmla="*/ 31 h 33"/>
                  <a:gd name="T10" fmla="*/ 26 w 34"/>
                  <a:gd name="T11" fmla="*/ 33 h 33"/>
                  <a:gd name="T12" fmla="*/ 24 w 34"/>
                  <a:gd name="T13" fmla="*/ 23 h 33"/>
                  <a:gd name="T14" fmla="*/ 18 w 34"/>
                  <a:gd name="T15" fmla="*/ 15 h 33"/>
                  <a:gd name="T16" fmla="*/ 10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4" y="3"/>
                    </a:lnTo>
                    <a:lnTo>
                      <a:pt x="24" y="10"/>
                    </a:lnTo>
                    <a:lnTo>
                      <a:pt x="31" y="19"/>
                    </a:lnTo>
                    <a:lnTo>
                      <a:pt x="34" y="31"/>
                    </a:lnTo>
                    <a:lnTo>
                      <a:pt x="26" y="33"/>
                    </a:lnTo>
                    <a:lnTo>
                      <a:pt x="24" y="23"/>
                    </a:lnTo>
                    <a:lnTo>
                      <a:pt x="18" y="15"/>
                    </a:lnTo>
                    <a:lnTo>
                      <a:pt x="10" y="10"/>
                    </a:lnTo>
                    <a:lnTo>
                      <a:pt x="0" y="8"/>
                    </a:lnTo>
                    <a:lnTo>
                      <a:pt x="2" y="0"/>
                    </a:lnTo>
                    <a:close/>
                  </a:path>
                </a:pathLst>
              </a:custGeom>
              <a:solidFill>
                <a:srgbClr val="000000"/>
              </a:solidFill>
              <a:ln w="9525">
                <a:noFill/>
                <a:round/>
                <a:headEnd/>
                <a:tailEnd/>
              </a:ln>
            </p:spPr>
            <p:txBody>
              <a:bodyPr/>
              <a:lstStyle/>
              <a:p>
                <a:endParaRPr lang="en-US" sz="1200"/>
              </a:p>
            </p:txBody>
          </p:sp>
          <p:sp>
            <p:nvSpPr>
              <p:cNvPr id="64026" name="Freeform 621"/>
              <p:cNvSpPr>
                <a:spLocks/>
              </p:cNvSpPr>
              <p:nvPr/>
            </p:nvSpPr>
            <p:spPr bwMode="auto">
              <a:xfrm>
                <a:off x="4733" y="3032"/>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027" name="Freeform 622"/>
              <p:cNvSpPr>
                <a:spLocks/>
              </p:cNvSpPr>
              <p:nvPr/>
            </p:nvSpPr>
            <p:spPr bwMode="auto">
              <a:xfrm>
                <a:off x="4732" y="3063"/>
                <a:ext cx="35" cy="34"/>
              </a:xfrm>
              <a:custGeom>
                <a:avLst/>
                <a:gdLst>
                  <a:gd name="T0" fmla="*/ 35 w 35"/>
                  <a:gd name="T1" fmla="*/ 1 h 34"/>
                  <a:gd name="T2" fmla="*/ 32 w 35"/>
                  <a:gd name="T3" fmla="*/ 14 h 34"/>
                  <a:gd name="T4" fmla="*/ 25 w 35"/>
                  <a:gd name="T5" fmla="*/ 24 h 34"/>
                  <a:gd name="T6" fmla="*/ 15 w 35"/>
                  <a:gd name="T7" fmla="*/ 32 h 34"/>
                  <a:gd name="T8" fmla="*/ 3 w 35"/>
                  <a:gd name="T9" fmla="*/ 34 h 34"/>
                  <a:gd name="T10" fmla="*/ 0 w 35"/>
                  <a:gd name="T11" fmla="*/ 26 h 34"/>
                  <a:gd name="T12" fmla="*/ 11 w 35"/>
                  <a:gd name="T13" fmla="*/ 24 h 34"/>
                  <a:gd name="T14" fmla="*/ 19 w 35"/>
                  <a:gd name="T15" fmla="*/ 19 h 34"/>
                  <a:gd name="T16" fmla="*/ 25 w 35"/>
                  <a:gd name="T17" fmla="*/ 10 h 34"/>
                  <a:gd name="T18" fmla="*/ 27 w 35"/>
                  <a:gd name="T19" fmla="*/ 0 h 34"/>
                  <a:gd name="T20" fmla="*/ 35 w 35"/>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4"/>
                  <a:gd name="T35" fmla="*/ 35 w 35"/>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4">
                    <a:moveTo>
                      <a:pt x="35" y="1"/>
                    </a:moveTo>
                    <a:lnTo>
                      <a:pt x="32" y="14"/>
                    </a:lnTo>
                    <a:lnTo>
                      <a:pt x="25" y="24"/>
                    </a:lnTo>
                    <a:lnTo>
                      <a:pt x="15" y="32"/>
                    </a:lnTo>
                    <a:lnTo>
                      <a:pt x="3" y="34"/>
                    </a:lnTo>
                    <a:lnTo>
                      <a:pt x="0" y="26"/>
                    </a:lnTo>
                    <a:lnTo>
                      <a:pt x="11" y="24"/>
                    </a:lnTo>
                    <a:lnTo>
                      <a:pt x="19"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028" name="Freeform 623"/>
              <p:cNvSpPr>
                <a:spLocks/>
              </p:cNvSpPr>
              <p:nvPr/>
            </p:nvSpPr>
            <p:spPr bwMode="auto">
              <a:xfrm>
                <a:off x="4759" y="3063"/>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029" name="Freeform 624"/>
              <p:cNvSpPr>
                <a:spLocks/>
              </p:cNvSpPr>
              <p:nvPr/>
            </p:nvSpPr>
            <p:spPr bwMode="auto">
              <a:xfrm>
                <a:off x="4702" y="3063"/>
                <a:ext cx="33" cy="34"/>
              </a:xfrm>
              <a:custGeom>
                <a:avLst/>
                <a:gdLst>
                  <a:gd name="T0" fmla="*/ 31 w 33"/>
                  <a:gd name="T1" fmla="*/ 34 h 34"/>
                  <a:gd name="T2" fmla="*/ 19 w 33"/>
                  <a:gd name="T3" fmla="*/ 32 h 34"/>
                  <a:gd name="T4" fmla="*/ 9 w 33"/>
                  <a:gd name="T5" fmla="*/ 24 h 34"/>
                  <a:gd name="T6" fmla="*/ 2 w 33"/>
                  <a:gd name="T7" fmla="*/ 14 h 34"/>
                  <a:gd name="T8" fmla="*/ 0 w 33"/>
                  <a:gd name="T9" fmla="*/ 2 h 34"/>
                  <a:gd name="T10" fmla="*/ 7 w 33"/>
                  <a:gd name="T11" fmla="*/ 0 h 34"/>
                  <a:gd name="T12" fmla="*/ 9 w 33"/>
                  <a:gd name="T13" fmla="*/ 10 h 34"/>
                  <a:gd name="T14" fmla="*/ 14 w 33"/>
                  <a:gd name="T15" fmla="*/ 18 h 34"/>
                  <a:gd name="T16" fmla="*/ 23 w 33"/>
                  <a:gd name="T17" fmla="*/ 24 h 34"/>
                  <a:gd name="T18" fmla="*/ 33 w 33"/>
                  <a:gd name="T19" fmla="*/ 26 h 34"/>
                  <a:gd name="T20" fmla="*/ 31 w 33"/>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31" y="34"/>
                    </a:moveTo>
                    <a:lnTo>
                      <a:pt x="19" y="32"/>
                    </a:lnTo>
                    <a:lnTo>
                      <a:pt x="9" y="24"/>
                    </a:lnTo>
                    <a:lnTo>
                      <a:pt x="2" y="14"/>
                    </a:lnTo>
                    <a:lnTo>
                      <a:pt x="0" y="2"/>
                    </a:lnTo>
                    <a:lnTo>
                      <a:pt x="7" y="0"/>
                    </a:lnTo>
                    <a:lnTo>
                      <a:pt x="9" y="10"/>
                    </a:lnTo>
                    <a:lnTo>
                      <a:pt x="14" y="18"/>
                    </a:lnTo>
                    <a:lnTo>
                      <a:pt x="23" y="24"/>
                    </a:lnTo>
                    <a:lnTo>
                      <a:pt x="33" y="26"/>
                    </a:lnTo>
                    <a:lnTo>
                      <a:pt x="31" y="34"/>
                    </a:lnTo>
                    <a:close/>
                  </a:path>
                </a:pathLst>
              </a:custGeom>
              <a:solidFill>
                <a:srgbClr val="000000"/>
              </a:solidFill>
              <a:ln w="9525">
                <a:noFill/>
                <a:round/>
                <a:headEnd/>
                <a:tailEnd/>
              </a:ln>
            </p:spPr>
            <p:txBody>
              <a:bodyPr/>
              <a:lstStyle/>
              <a:p>
                <a:endParaRPr lang="en-US" sz="1200"/>
              </a:p>
            </p:txBody>
          </p:sp>
          <p:sp>
            <p:nvSpPr>
              <p:cNvPr id="64030" name="Freeform 625"/>
              <p:cNvSpPr>
                <a:spLocks/>
              </p:cNvSpPr>
              <p:nvPr/>
            </p:nvSpPr>
            <p:spPr bwMode="auto">
              <a:xfrm>
                <a:off x="4732" y="3089"/>
                <a:ext cx="3" cy="8"/>
              </a:xfrm>
              <a:custGeom>
                <a:avLst/>
                <a:gdLst>
                  <a:gd name="T0" fmla="*/ 3 w 3"/>
                  <a:gd name="T1" fmla="*/ 8 h 8"/>
                  <a:gd name="T2" fmla="*/ 2 w 3"/>
                  <a:gd name="T3" fmla="*/ 8 h 8"/>
                  <a:gd name="T4" fmla="*/ 1 w 3"/>
                  <a:gd name="T5" fmla="*/ 8 h 8"/>
                  <a:gd name="T6" fmla="*/ 3 w 3"/>
                  <a:gd name="T7" fmla="*/ 0 h 8"/>
                  <a:gd name="T8" fmla="*/ 0 w 3"/>
                  <a:gd name="T9" fmla="*/ 0 h 8"/>
                  <a:gd name="T10" fmla="*/ 3 w 3"/>
                  <a:gd name="T11" fmla="*/ 8 h 8"/>
                  <a:gd name="T12" fmla="*/ 0 60000 65536"/>
                  <a:gd name="T13" fmla="*/ 0 60000 65536"/>
                  <a:gd name="T14" fmla="*/ 0 60000 65536"/>
                  <a:gd name="T15" fmla="*/ 0 60000 65536"/>
                  <a:gd name="T16" fmla="*/ 0 60000 65536"/>
                  <a:gd name="T17" fmla="*/ 0 60000 65536"/>
                  <a:gd name="T18" fmla="*/ 0 w 3"/>
                  <a:gd name="T19" fmla="*/ 0 h 8"/>
                  <a:gd name="T20" fmla="*/ 3 w 3"/>
                  <a:gd name="T21" fmla="*/ 8 h 8"/>
                </a:gdLst>
                <a:ahLst/>
                <a:cxnLst>
                  <a:cxn ang="T12">
                    <a:pos x="T0" y="T1"/>
                  </a:cxn>
                  <a:cxn ang="T13">
                    <a:pos x="T2" y="T3"/>
                  </a:cxn>
                  <a:cxn ang="T14">
                    <a:pos x="T4" y="T5"/>
                  </a:cxn>
                  <a:cxn ang="T15">
                    <a:pos x="T6" y="T7"/>
                  </a:cxn>
                  <a:cxn ang="T16">
                    <a:pos x="T8" y="T9"/>
                  </a:cxn>
                  <a:cxn ang="T17">
                    <a:pos x="T10" y="T11"/>
                  </a:cxn>
                </a:cxnLst>
                <a:rect l="T18" t="T19" r="T20" b="T21"/>
                <a:pathLst>
                  <a:path w="3" h="8">
                    <a:moveTo>
                      <a:pt x="3" y="8"/>
                    </a:moveTo>
                    <a:lnTo>
                      <a:pt x="2" y="8"/>
                    </a:lnTo>
                    <a:lnTo>
                      <a:pt x="1" y="8"/>
                    </a:lnTo>
                    <a:lnTo>
                      <a:pt x="3" y="0"/>
                    </a:lnTo>
                    <a:lnTo>
                      <a:pt x="0" y="0"/>
                    </a:lnTo>
                    <a:lnTo>
                      <a:pt x="3" y="8"/>
                    </a:lnTo>
                    <a:close/>
                  </a:path>
                </a:pathLst>
              </a:custGeom>
              <a:solidFill>
                <a:srgbClr val="000000"/>
              </a:solidFill>
              <a:ln w="9525">
                <a:noFill/>
                <a:round/>
                <a:headEnd/>
                <a:tailEnd/>
              </a:ln>
            </p:spPr>
            <p:txBody>
              <a:bodyPr/>
              <a:lstStyle/>
              <a:p>
                <a:endParaRPr lang="en-US" sz="1200"/>
              </a:p>
            </p:txBody>
          </p:sp>
          <p:sp>
            <p:nvSpPr>
              <p:cNvPr id="64031" name="Freeform 626"/>
              <p:cNvSpPr>
                <a:spLocks/>
              </p:cNvSpPr>
              <p:nvPr/>
            </p:nvSpPr>
            <p:spPr bwMode="auto">
              <a:xfrm>
                <a:off x="4702" y="3063"/>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032" name="Freeform 627"/>
              <p:cNvSpPr>
                <a:spLocks/>
              </p:cNvSpPr>
              <p:nvPr/>
            </p:nvSpPr>
            <p:spPr bwMode="auto">
              <a:xfrm>
                <a:off x="4814" y="3113"/>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033" name="Freeform 628"/>
              <p:cNvSpPr>
                <a:spLocks/>
              </p:cNvSpPr>
              <p:nvPr/>
            </p:nvSpPr>
            <p:spPr bwMode="auto">
              <a:xfrm>
                <a:off x="4810" y="3109"/>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034" name="Freeform 629"/>
              <p:cNvSpPr>
                <a:spLocks/>
              </p:cNvSpPr>
              <p:nvPr/>
            </p:nvSpPr>
            <p:spPr bwMode="auto">
              <a:xfrm>
                <a:off x="4841" y="3109"/>
                <a:ext cx="34" cy="33"/>
              </a:xfrm>
              <a:custGeom>
                <a:avLst/>
                <a:gdLst>
                  <a:gd name="T0" fmla="*/ 2 w 34"/>
                  <a:gd name="T1" fmla="*/ 0 h 33"/>
                  <a:gd name="T2" fmla="*/ 14 w 34"/>
                  <a:gd name="T3" fmla="*/ 3 h 33"/>
                  <a:gd name="T4" fmla="*/ 24 w 34"/>
                  <a:gd name="T5" fmla="*/ 10 h 33"/>
                  <a:gd name="T6" fmla="*/ 31 w 34"/>
                  <a:gd name="T7" fmla="*/ 19 h 33"/>
                  <a:gd name="T8" fmla="*/ 34 w 34"/>
                  <a:gd name="T9" fmla="*/ 31 h 33"/>
                  <a:gd name="T10" fmla="*/ 26 w 34"/>
                  <a:gd name="T11" fmla="*/ 33 h 33"/>
                  <a:gd name="T12" fmla="*/ 24 w 34"/>
                  <a:gd name="T13" fmla="*/ 23 h 33"/>
                  <a:gd name="T14" fmla="*/ 18 w 34"/>
                  <a:gd name="T15" fmla="*/ 15 h 33"/>
                  <a:gd name="T16" fmla="*/ 10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4" y="3"/>
                    </a:lnTo>
                    <a:lnTo>
                      <a:pt x="24" y="10"/>
                    </a:lnTo>
                    <a:lnTo>
                      <a:pt x="31" y="19"/>
                    </a:lnTo>
                    <a:lnTo>
                      <a:pt x="34" y="31"/>
                    </a:lnTo>
                    <a:lnTo>
                      <a:pt x="26" y="33"/>
                    </a:lnTo>
                    <a:lnTo>
                      <a:pt x="24" y="23"/>
                    </a:lnTo>
                    <a:lnTo>
                      <a:pt x="18" y="15"/>
                    </a:lnTo>
                    <a:lnTo>
                      <a:pt x="10" y="10"/>
                    </a:lnTo>
                    <a:lnTo>
                      <a:pt x="0" y="8"/>
                    </a:lnTo>
                    <a:lnTo>
                      <a:pt x="2" y="0"/>
                    </a:lnTo>
                    <a:close/>
                  </a:path>
                </a:pathLst>
              </a:custGeom>
              <a:solidFill>
                <a:srgbClr val="000000"/>
              </a:solidFill>
              <a:ln w="9525">
                <a:noFill/>
                <a:round/>
                <a:headEnd/>
                <a:tailEnd/>
              </a:ln>
            </p:spPr>
            <p:txBody>
              <a:bodyPr/>
              <a:lstStyle/>
              <a:p>
                <a:endParaRPr lang="en-US" sz="1200"/>
              </a:p>
            </p:txBody>
          </p:sp>
          <p:sp>
            <p:nvSpPr>
              <p:cNvPr id="64035" name="Freeform 630"/>
              <p:cNvSpPr>
                <a:spLocks/>
              </p:cNvSpPr>
              <p:nvPr/>
            </p:nvSpPr>
            <p:spPr bwMode="auto">
              <a:xfrm>
                <a:off x="4841" y="3109"/>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036" name="Freeform 631"/>
              <p:cNvSpPr>
                <a:spLocks/>
              </p:cNvSpPr>
              <p:nvPr/>
            </p:nvSpPr>
            <p:spPr bwMode="auto">
              <a:xfrm>
                <a:off x="4840" y="3140"/>
                <a:ext cx="35" cy="33"/>
              </a:xfrm>
              <a:custGeom>
                <a:avLst/>
                <a:gdLst>
                  <a:gd name="T0" fmla="*/ 35 w 35"/>
                  <a:gd name="T1" fmla="*/ 1 h 33"/>
                  <a:gd name="T2" fmla="*/ 32 w 35"/>
                  <a:gd name="T3" fmla="*/ 14 h 33"/>
                  <a:gd name="T4" fmla="*/ 25 w 35"/>
                  <a:gd name="T5" fmla="*/ 24 h 33"/>
                  <a:gd name="T6" fmla="*/ 15 w 35"/>
                  <a:gd name="T7" fmla="*/ 31 h 33"/>
                  <a:gd name="T8" fmla="*/ 3 w 35"/>
                  <a:gd name="T9" fmla="*/ 33 h 33"/>
                  <a:gd name="T10" fmla="*/ 0 w 35"/>
                  <a:gd name="T11" fmla="*/ 26 h 33"/>
                  <a:gd name="T12" fmla="*/ 11 w 35"/>
                  <a:gd name="T13" fmla="*/ 24 h 33"/>
                  <a:gd name="T14" fmla="*/ 19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5" y="24"/>
                    </a:lnTo>
                    <a:lnTo>
                      <a:pt x="15" y="31"/>
                    </a:lnTo>
                    <a:lnTo>
                      <a:pt x="3" y="33"/>
                    </a:lnTo>
                    <a:lnTo>
                      <a:pt x="0" y="26"/>
                    </a:lnTo>
                    <a:lnTo>
                      <a:pt x="11" y="24"/>
                    </a:lnTo>
                    <a:lnTo>
                      <a:pt x="19"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037" name="Freeform 632"/>
              <p:cNvSpPr>
                <a:spLocks/>
              </p:cNvSpPr>
              <p:nvPr/>
            </p:nvSpPr>
            <p:spPr bwMode="auto">
              <a:xfrm>
                <a:off x="4867" y="3140"/>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038" name="Freeform 633"/>
              <p:cNvSpPr>
                <a:spLocks/>
              </p:cNvSpPr>
              <p:nvPr/>
            </p:nvSpPr>
            <p:spPr bwMode="auto">
              <a:xfrm>
                <a:off x="4810" y="3140"/>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039" name="Freeform 634"/>
              <p:cNvSpPr>
                <a:spLocks/>
              </p:cNvSpPr>
              <p:nvPr/>
            </p:nvSpPr>
            <p:spPr bwMode="auto">
              <a:xfrm>
                <a:off x="4840" y="3166"/>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040" name="Freeform 635"/>
              <p:cNvSpPr>
                <a:spLocks/>
              </p:cNvSpPr>
              <p:nvPr/>
            </p:nvSpPr>
            <p:spPr bwMode="auto">
              <a:xfrm>
                <a:off x="4810" y="3140"/>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041" name="Freeform 636"/>
              <p:cNvSpPr>
                <a:spLocks/>
              </p:cNvSpPr>
              <p:nvPr/>
            </p:nvSpPr>
            <p:spPr bwMode="auto">
              <a:xfrm>
                <a:off x="4750" y="3213"/>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042" name="Freeform 637"/>
              <p:cNvSpPr>
                <a:spLocks/>
              </p:cNvSpPr>
              <p:nvPr/>
            </p:nvSpPr>
            <p:spPr bwMode="auto">
              <a:xfrm>
                <a:off x="4746" y="3209"/>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043" name="Freeform 638"/>
              <p:cNvSpPr>
                <a:spLocks/>
              </p:cNvSpPr>
              <p:nvPr/>
            </p:nvSpPr>
            <p:spPr bwMode="auto">
              <a:xfrm>
                <a:off x="4777" y="3209"/>
                <a:ext cx="34" cy="33"/>
              </a:xfrm>
              <a:custGeom>
                <a:avLst/>
                <a:gdLst>
                  <a:gd name="T0" fmla="*/ 2 w 34"/>
                  <a:gd name="T1" fmla="*/ 0 h 33"/>
                  <a:gd name="T2" fmla="*/ 14 w 34"/>
                  <a:gd name="T3" fmla="*/ 3 h 33"/>
                  <a:gd name="T4" fmla="*/ 24 w 34"/>
                  <a:gd name="T5" fmla="*/ 10 h 33"/>
                  <a:gd name="T6" fmla="*/ 31 w 34"/>
                  <a:gd name="T7" fmla="*/ 19 h 33"/>
                  <a:gd name="T8" fmla="*/ 34 w 34"/>
                  <a:gd name="T9" fmla="*/ 31 h 33"/>
                  <a:gd name="T10" fmla="*/ 26 w 34"/>
                  <a:gd name="T11" fmla="*/ 33 h 33"/>
                  <a:gd name="T12" fmla="*/ 24 w 34"/>
                  <a:gd name="T13" fmla="*/ 23 h 33"/>
                  <a:gd name="T14" fmla="*/ 18 w 34"/>
                  <a:gd name="T15" fmla="*/ 15 h 33"/>
                  <a:gd name="T16" fmla="*/ 10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4" y="3"/>
                    </a:lnTo>
                    <a:lnTo>
                      <a:pt x="24" y="10"/>
                    </a:lnTo>
                    <a:lnTo>
                      <a:pt x="31" y="19"/>
                    </a:lnTo>
                    <a:lnTo>
                      <a:pt x="34" y="31"/>
                    </a:lnTo>
                    <a:lnTo>
                      <a:pt x="26" y="33"/>
                    </a:lnTo>
                    <a:lnTo>
                      <a:pt x="24" y="23"/>
                    </a:lnTo>
                    <a:lnTo>
                      <a:pt x="18" y="15"/>
                    </a:lnTo>
                    <a:lnTo>
                      <a:pt x="10" y="10"/>
                    </a:lnTo>
                    <a:lnTo>
                      <a:pt x="0" y="8"/>
                    </a:lnTo>
                    <a:lnTo>
                      <a:pt x="2" y="0"/>
                    </a:lnTo>
                    <a:close/>
                  </a:path>
                </a:pathLst>
              </a:custGeom>
              <a:solidFill>
                <a:srgbClr val="000000"/>
              </a:solidFill>
              <a:ln w="9525">
                <a:noFill/>
                <a:round/>
                <a:headEnd/>
                <a:tailEnd/>
              </a:ln>
            </p:spPr>
            <p:txBody>
              <a:bodyPr/>
              <a:lstStyle/>
              <a:p>
                <a:endParaRPr lang="en-US" sz="1200"/>
              </a:p>
            </p:txBody>
          </p:sp>
          <p:sp>
            <p:nvSpPr>
              <p:cNvPr id="64044" name="Freeform 639"/>
              <p:cNvSpPr>
                <a:spLocks/>
              </p:cNvSpPr>
              <p:nvPr/>
            </p:nvSpPr>
            <p:spPr bwMode="auto">
              <a:xfrm>
                <a:off x="4777" y="3209"/>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045" name="Freeform 640"/>
              <p:cNvSpPr>
                <a:spLocks/>
              </p:cNvSpPr>
              <p:nvPr/>
            </p:nvSpPr>
            <p:spPr bwMode="auto">
              <a:xfrm>
                <a:off x="4776" y="3240"/>
                <a:ext cx="35" cy="33"/>
              </a:xfrm>
              <a:custGeom>
                <a:avLst/>
                <a:gdLst>
                  <a:gd name="T0" fmla="*/ 35 w 35"/>
                  <a:gd name="T1" fmla="*/ 1 h 33"/>
                  <a:gd name="T2" fmla="*/ 32 w 35"/>
                  <a:gd name="T3" fmla="*/ 14 h 33"/>
                  <a:gd name="T4" fmla="*/ 25 w 35"/>
                  <a:gd name="T5" fmla="*/ 24 h 33"/>
                  <a:gd name="T6" fmla="*/ 15 w 35"/>
                  <a:gd name="T7" fmla="*/ 31 h 33"/>
                  <a:gd name="T8" fmla="*/ 3 w 35"/>
                  <a:gd name="T9" fmla="*/ 33 h 33"/>
                  <a:gd name="T10" fmla="*/ 0 w 35"/>
                  <a:gd name="T11" fmla="*/ 26 h 33"/>
                  <a:gd name="T12" fmla="*/ 11 w 35"/>
                  <a:gd name="T13" fmla="*/ 24 h 33"/>
                  <a:gd name="T14" fmla="*/ 19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5" y="24"/>
                    </a:lnTo>
                    <a:lnTo>
                      <a:pt x="15" y="31"/>
                    </a:lnTo>
                    <a:lnTo>
                      <a:pt x="3" y="33"/>
                    </a:lnTo>
                    <a:lnTo>
                      <a:pt x="0" y="26"/>
                    </a:lnTo>
                    <a:lnTo>
                      <a:pt x="11" y="24"/>
                    </a:lnTo>
                    <a:lnTo>
                      <a:pt x="19"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046" name="Freeform 641"/>
              <p:cNvSpPr>
                <a:spLocks/>
              </p:cNvSpPr>
              <p:nvPr/>
            </p:nvSpPr>
            <p:spPr bwMode="auto">
              <a:xfrm>
                <a:off x="4803" y="3240"/>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047" name="Freeform 642"/>
              <p:cNvSpPr>
                <a:spLocks/>
              </p:cNvSpPr>
              <p:nvPr/>
            </p:nvSpPr>
            <p:spPr bwMode="auto">
              <a:xfrm>
                <a:off x="4746" y="3240"/>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048" name="Freeform 643"/>
              <p:cNvSpPr>
                <a:spLocks/>
              </p:cNvSpPr>
              <p:nvPr/>
            </p:nvSpPr>
            <p:spPr bwMode="auto">
              <a:xfrm>
                <a:off x="4776" y="3266"/>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049" name="Freeform 644"/>
              <p:cNvSpPr>
                <a:spLocks/>
              </p:cNvSpPr>
              <p:nvPr/>
            </p:nvSpPr>
            <p:spPr bwMode="auto">
              <a:xfrm>
                <a:off x="4746" y="3240"/>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050" name="Freeform 645"/>
              <p:cNvSpPr>
                <a:spLocks/>
              </p:cNvSpPr>
              <p:nvPr/>
            </p:nvSpPr>
            <p:spPr bwMode="auto">
              <a:xfrm>
                <a:off x="4616" y="3113"/>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051" name="Oval 646"/>
              <p:cNvSpPr>
                <a:spLocks noChangeArrowheads="1"/>
              </p:cNvSpPr>
              <p:nvPr/>
            </p:nvSpPr>
            <p:spPr bwMode="auto">
              <a:xfrm>
                <a:off x="4789" y="3050"/>
                <a:ext cx="36" cy="36"/>
              </a:xfrm>
              <a:prstGeom prst="ellipse">
                <a:avLst/>
              </a:prstGeom>
              <a:solidFill>
                <a:srgbClr val="000000"/>
              </a:solidFill>
              <a:ln w="9525">
                <a:noFill/>
                <a:round/>
                <a:headEnd/>
                <a:tailEnd/>
              </a:ln>
            </p:spPr>
            <p:txBody>
              <a:bodyPr/>
              <a:lstStyle/>
              <a:p>
                <a:endParaRPr lang="en-US" sz="1200"/>
              </a:p>
            </p:txBody>
          </p:sp>
          <p:sp>
            <p:nvSpPr>
              <p:cNvPr id="64052" name="Oval 647"/>
              <p:cNvSpPr>
                <a:spLocks noChangeArrowheads="1"/>
              </p:cNvSpPr>
              <p:nvPr/>
            </p:nvSpPr>
            <p:spPr bwMode="auto">
              <a:xfrm>
                <a:off x="4789" y="3050"/>
                <a:ext cx="36" cy="36"/>
              </a:xfrm>
              <a:prstGeom prst="ellipse">
                <a:avLst/>
              </a:prstGeom>
              <a:noFill/>
              <a:ln w="12700">
                <a:solidFill>
                  <a:srgbClr val="000000"/>
                </a:solidFill>
                <a:round/>
                <a:headEnd/>
                <a:tailEnd/>
              </a:ln>
            </p:spPr>
            <p:txBody>
              <a:bodyPr/>
              <a:lstStyle/>
              <a:p>
                <a:endParaRPr lang="en-US" sz="1200"/>
              </a:p>
            </p:txBody>
          </p:sp>
          <p:sp>
            <p:nvSpPr>
              <p:cNvPr id="64053" name="Freeform 648"/>
              <p:cNvSpPr>
                <a:spLocks/>
              </p:cNvSpPr>
              <p:nvPr/>
            </p:nvSpPr>
            <p:spPr bwMode="auto">
              <a:xfrm>
                <a:off x="4612" y="3109"/>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4054" name="Freeform 649"/>
              <p:cNvSpPr>
                <a:spLocks/>
              </p:cNvSpPr>
              <p:nvPr/>
            </p:nvSpPr>
            <p:spPr bwMode="auto">
              <a:xfrm>
                <a:off x="4643" y="3109"/>
                <a:ext cx="34" cy="33"/>
              </a:xfrm>
              <a:custGeom>
                <a:avLst/>
                <a:gdLst>
                  <a:gd name="T0" fmla="*/ 2 w 34"/>
                  <a:gd name="T1" fmla="*/ 0 h 33"/>
                  <a:gd name="T2" fmla="*/ 14 w 34"/>
                  <a:gd name="T3" fmla="*/ 3 h 33"/>
                  <a:gd name="T4" fmla="*/ 24 w 34"/>
                  <a:gd name="T5" fmla="*/ 10 h 33"/>
                  <a:gd name="T6" fmla="*/ 31 w 34"/>
                  <a:gd name="T7" fmla="*/ 19 h 33"/>
                  <a:gd name="T8" fmla="*/ 34 w 34"/>
                  <a:gd name="T9" fmla="*/ 31 h 33"/>
                  <a:gd name="T10" fmla="*/ 26 w 34"/>
                  <a:gd name="T11" fmla="*/ 33 h 33"/>
                  <a:gd name="T12" fmla="*/ 24 w 34"/>
                  <a:gd name="T13" fmla="*/ 23 h 33"/>
                  <a:gd name="T14" fmla="*/ 18 w 34"/>
                  <a:gd name="T15" fmla="*/ 15 h 33"/>
                  <a:gd name="T16" fmla="*/ 10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4" y="3"/>
                    </a:lnTo>
                    <a:lnTo>
                      <a:pt x="24" y="10"/>
                    </a:lnTo>
                    <a:lnTo>
                      <a:pt x="31" y="19"/>
                    </a:lnTo>
                    <a:lnTo>
                      <a:pt x="34" y="31"/>
                    </a:lnTo>
                    <a:lnTo>
                      <a:pt x="26" y="33"/>
                    </a:lnTo>
                    <a:lnTo>
                      <a:pt x="24" y="23"/>
                    </a:lnTo>
                    <a:lnTo>
                      <a:pt x="18" y="15"/>
                    </a:lnTo>
                    <a:lnTo>
                      <a:pt x="10" y="10"/>
                    </a:lnTo>
                    <a:lnTo>
                      <a:pt x="0" y="8"/>
                    </a:lnTo>
                    <a:lnTo>
                      <a:pt x="2" y="0"/>
                    </a:lnTo>
                    <a:close/>
                  </a:path>
                </a:pathLst>
              </a:custGeom>
              <a:solidFill>
                <a:srgbClr val="000000"/>
              </a:solidFill>
              <a:ln w="9525">
                <a:noFill/>
                <a:round/>
                <a:headEnd/>
                <a:tailEnd/>
              </a:ln>
            </p:spPr>
            <p:txBody>
              <a:bodyPr/>
              <a:lstStyle/>
              <a:p>
                <a:endParaRPr lang="en-US" sz="1200"/>
              </a:p>
            </p:txBody>
          </p:sp>
          <p:sp>
            <p:nvSpPr>
              <p:cNvPr id="64055" name="Freeform 650"/>
              <p:cNvSpPr>
                <a:spLocks/>
              </p:cNvSpPr>
              <p:nvPr/>
            </p:nvSpPr>
            <p:spPr bwMode="auto">
              <a:xfrm>
                <a:off x="4643" y="3109"/>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4056" name="Freeform 651"/>
              <p:cNvSpPr>
                <a:spLocks/>
              </p:cNvSpPr>
              <p:nvPr/>
            </p:nvSpPr>
            <p:spPr bwMode="auto">
              <a:xfrm>
                <a:off x="4642" y="3140"/>
                <a:ext cx="35" cy="33"/>
              </a:xfrm>
              <a:custGeom>
                <a:avLst/>
                <a:gdLst>
                  <a:gd name="T0" fmla="*/ 35 w 35"/>
                  <a:gd name="T1" fmla="*/ 1 h 33"/>
                  <a:gd name="T2" fmla="*/ 32 w 35"/>
                  <a:gd name="T3" fmla="*/ 14 h 33"/>
                  <a:gd name="T4" fmla="*/ 25 w 35"/>
                  <a:gd name="T5" fmla="*/ 24 h 33"/>
                  <a:gd name="T6" fmla="*/ 15 w 35"/>
                  <a:gd name="T7" fmla="*/ 31 h 33"/>
                  <a:gd name="T8" fmla="*/ 3 w 35"/>
                  <a:gd name="T9" fmla="*/ 33 h 33"/>
                  <a:gd name="T10" fmla="*/ 0 w 35"/>
                  <a:gd name="T11" fmla="*/ 26 h 33"/>
                  <a:gd name="T12" fmla="*/ 11 w 35"/>
                  <a:gd name="T13" fmla="*/ 24 h 33"/>
                  <a:gd name="T14" fmla="*/ 19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5" y="24"/>
                    </a:lnTo>
                    <a:lnTo>
                      <a:pt x="15" y="31"/>
                    </a:lnTo>
                    <a:lnTo>
                      <a:pt x="3" y="33"/>
                    </a:lnTo>
                    <a:lnTo>
                      <a:pt x="0" y="26"/>
                    </a:lnTo>
                    <a:lnTo>
                      <a:pt x="11" y="24"/>
                    </a:lnTo>
                    <a:lnTo>
                      <a:pt x="19"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4057" name="Freeform 652"/>
              <p:cNvSpPr>
                <a:spLocks/>
              </p:cNvSpPr>
              <p:nvPr/>
            </p:nvSpPr>
            <p:spPr bwMode="auto">
              <a:xfrm>
                <a:off x="4669" y="3140"/>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4058" name="Freeform 653"/>
              <p:cNvSpPr>
                <a:spLocks/>
              </p:cNvSpPr>
              <p:nvPr/>
            </p:nvSpPr>
            <p:spPr bwMode="auto">
              <a:xfrm>
                <a:off x="4612" y="3140"/>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4059" name="Freeform 654"/>
              <p:cNvSpPr>
                <a:spLocks/>
              </p:cNvSpPr>
              <p:nvPr/>
            </p:nvSpPr>
            <p:spPr bwMode="auto">
              <a:xfrm>
                <a:off x="4642" y="3166"/>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4060" name="Freeform 655"/>
              <p:cNvSpPr>
                <a:spLocks/>
              </p:cNvSpPr>
              <p:nvPr/>
            </p:nvSpPr>
            <p:spPr bwMode="auto">
              <a:xfrm>
                <a:off x="4612" y="3140"/>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4061" name="Freeform 656"/>
              <p:cNvSpPr>
                <a:spLocks/>
              </p:cNvSpPr>
              <p:nvPr/>
            </p:nvSpPr>
            <p:spPr bwMode="auto">
              <a:xfrm>
                <a:off x="4448" y="3028"/>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062" name="Oval 657"/>
              <p:cNvSpPr>
                <a:spLocks noChangeArrowheads="1"/>
              </p:cNvSpPr>
              <p:nvPr/>
            </p:nvSpPr>
            <p:spPr bwMode="auto">
              <a:xfrm>
                <a:off x="4621" y="2966"/>
                <a:ext cx="36" cy="36"/>
              </a:xfrm>
              <a:prstGeom prst="ellipse">
                <a:avLst/>
              </a:prstGeom>
              <a:solidFill>
                <a:srgbClr val="000000"/>
              </a:solidFill>
              <a:ln w="9525">
                <a:noFill/>
                <a:round/>
                <a:headEnd/>
                <a:tailEnd/>
              </a:ln>
            </p:spPr>
            <p:txBody>
              <a:bodyPr/>
              <a:lstStyle/>
              <a:p>
                <a:endParaRPr lang="en-US" sz="1200"/>
              </a:p>
            </p:txBody>
          </p:sp>
          <p:sp>
            <p:nvSpPr>
              <p:cNvPr id="64063" name="Oval 658"/>
              <p:cNvSpPr>
                <a:spLocks noChangeArrowheads="1"/>
              </p:cNvSpPr>
              <p:nvPr/>
            </p:nvSpPr>
            <p:spPr bwMode="auto">
              <a:xfrm>
                <a:off x="4621" y="2966"/>
                <a:ext cx="36" cy="36"/>
              </a:xfrm>
              <a:prstGeom prst="ellipse">
                <a:avLst/>
              </a:prstGeom>
              <a:noFill/>
              <a:ln w="12700">
                <a:solidFill>
                  <a:srgbClr val="000000"/>
                </a:solidFill>
                <a:round/>
                <a:headEnd/>
                <a:tailEnd/>
              </a:ln>
            </p:spPr>
            <p:txBody>
              <a:bodyPr/>
              <a:lstStyle/>
              <a:p>
                <a:endParaRPr lang="en-US" sz="1200"/>
              </a:p>
            </p:txBody>
          </p:sp>
          <p:sp>
            <p:nvSpPr>
              <p:cNvPr id="64064" name="Freeform 659"/>
              <p:cNvSpPr>
                <a:spLocks/>
              </p:cNvSpPr>
              <p:nvPr/>
            </p:nvSpPr>
            <p:spPr bwMode="auto">
              <a:xfrm>
                <a:off x="4444" y="3024"/>
                <a:ext cx="33" cy="33"/>
              </a:xfrm>
              <a:custGeom>
                <a:avLst/>
                <a:gdLst>
                  <a:gd name="T0" fmla="*/ 0 w 33"/>
                  <a:gd name="T1" fmla="*/ 32 h 33"/>
                  <a:gd name="T2" fmla="*/ 1 w 33"/>
                  <a:gd name="T3" fmla="*/ 26 h 33"/>
                  <a:gd name="T4" fmla="*/ 2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7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2" y="20"/>
                    </a:lnTo>
                    <a:lnTo>
                      <a:pt x="6" y="14"/>
                    </a:lnTo>
                    <a:lnTo>
                      <a:pt x="10" y="9"/>
                    </a:lnTo>
                    <a:lnTo>
                      <a:pt x="14" y="6"/>
                    </a:lnTo>
                    <a:lnTo>
                      <a:pt x="20" y="2"/>
                    </a:lnTo>
                    <a:lnTo>
                      <a:pt x="26" y="1"/>
                    </a:lnTo>
                    <a:lnTo>
                      <a:pt x="32" y="0"/>
                    </a:lnTo>
                    <a:lnTo>
                      <a:pt x="33" y="8"/>
                    </a:lnTo>
                    <a:lnTo>
                      <a:pt x="27"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4065" name="Freeform 660"/>
              <p:cNvSpPr>
                <a:spLocks/>
              </p:cNvSpPr>
              <p:nvPr/>
            </p:nvSpPr>
            <p:spPr bwMode="auto">
              <a:xfrm>
                <a:off x="4476" y="3024"/>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0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7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0"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7"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4066" name="Freeform 661"/>
              <p:cNvSpPr>
                <a:spLocks/>
              </p:cNvSpPr>
              <p:nvPr/>
            </p:nvSpPr>
            <p:spPr bwMode="auto">
              <a:xfrm>
                <a:off x="4476" y="3024"/>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067" name="Freeform 662"/>
              <p:cNvSpPr>
                <a:spLocks/>
              </p:cNvSpPr>
              <p:nvPr/>
            </p:nvSpPr>
            <p:spPr bwMode="auto">
              <a:xfrm>
                <a:off x="4476" y="3056"/>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4068" name="Freeform 663"/>
              <p:cNvSpPr>
                <a:spLocks/>
              </p:cNvSpPr>
              <p:nvPr/>
            </p:nvSpPr>
            <p:spPr bwMode="auto">
              <a:xfrm>
                <a:off x="4501" y="3056"/>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4069" name="Freeform 664"/>
              <p:cNvSpPr>
                <a:spLocks/>
              </p:cNvSpPr>
              <p:nvPr/>
            </p:nvSpPr>
            <p:spPr bwMode="auto">
              <a:xfrm>
                <a:off x="4444" y="3056"/>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2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2"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4070" name="Freeform 665"/>
              <p:cNvSpPr>
                <a:spLocks/>
              </p:cNvSpPr>
              <p:nvPr/>
            </p:nvSpPr>
            <p:spPr bwMode="auto">
              <a:xfrm>
                <a:off x="4476" y="3081"/>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4071" name="Freeform 666"/>
              <p:cNvSpPr>
                <a:spLocks/>
              </p:cNvSpPr>
              <p:nvPr/>
            </p:nvSpPr>
            <p:spPr bwMode="auto">
              <a:xfrm>
                <a:off x="4444" y="3056"/>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4072" name="Freeform 667"/>
              <p:cNvSpPr>
                <a:spLocks/>
              </p:cNvSpPr>
              <p:nvPr/>
            </p:nvSpPr>
            <p:spPr bwMode="auto">
              <a:xfrm>
                <a:off x="4350" y="2848"/>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073" name="Oval 668"/>
              <p:cNvSpPr>
                <a:spLocks noChangeArrowheads="1"/>
              </p:cNvSpPr>
              <p:nvPr/>
            </p:nvSpPr>
            <p:spPr bwMode="auto">
              <a:xfrm>
                <a:off x="4523" y="2786"/>
                <a:ext cx="36" cy="36"/>
              </a:xfrm>
              <a:prstGeom prst="ellipse">
                <a:avLst/>
              </a:prstGeom>
              <a:solidFill>
                <a:srgbClr val="000000"/>
              </a:solidFill>
              <a:ln w="9525">
                <a:noFill/>
                <a:round/>
                <a:headEnd/>
                <a:tailEnd/>
              </a:ln>
            </p:spPr>
            <p:txBody>
              <a:bodyPr/>
              <a:lstStyle/>
              <a:p>
                <a:endParaRPr lang="en-US" sz="1200"/>
              </a:p>
            </p:txBody>
          </p:sp>
          <p:sp>
            <p:nvSpPr>
              <p:cNvPr id="64074" name="Oval 669"/>
              <p:cNvSpPr>
                <a:spLocks noChangeArrowheads="1"/>
              </p:cNvSpPr>
              <p:nvPr/>
            </p:nvSpPr>
            <p:spPr bwMode="auto">
              <a:xfrm>
                <a:off x="4523" y="2786"/>
                <a:ext cx="36" cy="36"/>
              </a:xfrm>
              <a:prstGeom prst="ellipse">
                <a:avLst/>
              </a:prstGeom>
              <a:noFill/>
              <a:ln w="12700">
                <a:solidFill>
                  <a:srgbClr val="000000"/>
                </a:solidFill>
                <a:round/>
                <a:headEnd/>
                <a:tailEnd/>
              </a:ln>
            </p:spPr>
            <p:txBody>
              <a:bodyPr/>
              <a:lstStyle/>
              <a:p>
                <a:endParaRPr lang="en-US" sz="1200"/>
              </a:p>
            </p:txBody>
          </p:sp>
          <p:sp>
            <p:nvSpPr>
              <p:cNvPr id="64075" name="Oval 670"/>
              <p:cNvSpPr>
                <a:spLocks noChangeArrowheads="1"/>
              </p:cNvSpPr>
              <p:nvPr/>
            </p:nvSpPr>
            <p:spPr bwMode="auto">
              <a:xfrm>
                <a:off x="4789" y="2784"/>
                <a:ext cx="36" cy="36"/>
              </a:xfrm>
              <a:prstGeom prst="ellipse">
                <a:avLst/>
              </a:prstGeom>
              <a:solidFill>
                <a:srgbClr val="000000"/>
              </a:solidFill>
              <a:ln w="9525">
                <a:noFill/>
                <a:round/>
                <a:headEnd/>
                <a:tailEnd/>
              </a:ln>
            </p:spPr>
            <p:txBody>
              <a:bodyPr/>
              <a:lstStyle/>
              <a:p>
                <a:endParaRPr lang="en-US" sz="1200"/>
              </a:p>
            </p:txBody>
          </p:sp>
          <p:sp>
            <p:nvSpPr>
              <p:cNvPr id="64076" name="Oval 671"/>
              <p:cNvSpPr>
                <a:spLocks noChangeArrowheads="1"/>
              </p:cNvSpPr>
              <p:nvPr/>
            </p:nvSpPr>
            <p:spPr bwMode="auto">
              <a:xfrm>
                <a:off x="4789" y="2784"/>
                <a:ext cx="36" cy="36"/>
              </a:xfrm>
              <a:prstGeom prst="ellipse">
                <a:avLst/>
              </a:prstGeom>
              <a:noFill/>
              <a:ln w="12700">
                <a:solidFill>
                  <a:srgbClr val="000000"/>
                </a:solidFill>
                <a:round/>
                <a:headEnd/>
                <a:tailEnd/>
              </a:ln>
            </p:spPr>
            <p:txBody>
              <a:bodyPr/>
              <a:lstStyle/>
              <a:p>
                <a:endParaRPr lang="en-US" sz="1200"/>
              </a:p>
            </p:txBody>
          </p:sp>
          <p:sp>
            <p:nvSpPr>
              <p:cNvPr id="64077" name="Freeform 672"/>
              <p:cNvSpPr>
                <a:spLocks/>
              </p:cNvSpPr>
              <p:nvPr/>
            </p:nvSpPr>
            <p:spPr bwMode="auto">
              <a:xfrm>
                <a:off x="4346" y="2844"/>
                <a:ext cx="33" cy="33"/>
              </a:xfrm>
              <a:custGeom>
                <a:avLst/>
                <a:gdLst>
                  <a:gd name="T0" fmla="*/ 0 w 33"/>
                  <a:gd name="T1" fmla="*/ 32 h 33"/>
                  <a:gd name="T2" fmla="*/ 1 w 33"/>
                  <a:gd name="T3" fmla="*/ 26 h 33"/>
                  <a:gd name="T4" fmla="*/ 2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7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2" y="20"/>
                    </a:lnTo>
                    <a:lnTo>
                      <a:pt x="6" y="14"/>
                    </a:lnTo>
                    <a:lnTo>
                      <a:pt x="10" y="9"/>
                    </a:lnTo>
                    <a:lnTo>
                      <a:pt x="14" y="6"/>
                    </a:lnTo>
                    <a:lnTo>
                      <a:pt x="20" y="2"/>
                    </a:lnTo>
                    <a:lnTo>
                      <a:pt x="26" y="1"/>
                    </a:lnTo>
                    <a:lnTo>
                      <a:pt x="32" y="0"/>
                    </a:lnTo>
                    <a:lnTo>
                      <a:pt x="33" y="8"/>
                    </a:lnTo>
                    <a:lnTo>
                      <a:pt x="27"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4078" name="Freeform 673"/>
              <p:cNvSpPr>
                <a:spLocks/>
              </p:cNvSpPr>
              <p:nvPr/>
            </p:nvSpPr>
            <p:spPr bwMode="auto">
              <a:xfrm>
                <a:off x="4378" y="2844"/>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0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7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0"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7"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4079" name="Freeform 674"/>
              <p:cNvSpPr>
                <a:spLocks/>
              </p:cNvSpPr>
              <p:nvPr/>
            </p:nvSpPr>
            <p:spPr bwMode="auto">
              <a:xfrm>
                <a:off x="4378" y="2844"/>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080" name="Freeform 675"/>
              <p:cNvSpPr>
                <a:spLocks/>
              </p:cNvSpPr>
              <p:nvPr/>
            </p:nvSpPr>
            <p:spPr bwMode="auto">
              <a:xfrm>
                <a:off x="4378" y="2876"/>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4081" name="Freeform 676"/>
              <p:cNvSpPr>
                <a:spLocks/>
              </p:cNvSpPr>
              <p:nvPr/>
            </p:nvSpPr>
            <p:spPr bwMode="auto">
              <a:xfrm>
                <a:off x="4403" y="2876"/>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4082" name="Freeform 677"/>
              <p:cNvSpPr>
                <a:spLocks/>
              </p:cNvSpPr>
              <p:nvPr/>
            </p:nvSpPr>
            <p:spPr bwMode="auto">
              <a:xfrm>
                <a:off x="4346" y="2876"/>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2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2"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4083" name="Freeform 678"/>
              <p:cNvSpPr>
                <a:spLocks/>
              </p:cNvSpPr>
              <p:nvPr/>
            </p:nvSpPr>
            <p:spPr bwMode="auto">
              <a:xfrm>
                <a:off x="4378" y="2901"/>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4084" name="Freeform 679"/>
              <p:cNvSpPr>
                <a:spLocks/>
              </p:cNvSpPr>
              <p:nvPr/>
            </p:nvSpPr>
            <p:spPr bwMode="auto">
              <a:xfrm>
                <a:off x="4346" y="2876"/>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4085" name="Freeform 680"/>
              <p:cNvSpPr>
                <a:spLocks/>
              </p:cNvSpPr>
              <p:nvPr/>
            </p:nvSpPr>
            <p:spPr bwMode="auto">
              <a:xfrm>
                <a:off x="4254" y="2756"/>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086" name="Oval 681"/>
              <p:cNvSpPr>
                <a:spLocks noChangeArrowheads="1"/>
              </p:cNvSpPr>
              <p:nvPr/>
            </p:nvSpPr>
            <p:spPr bwMode="auto">
              <a:xfrm>
                <a:off x="4427" y="2694"/>
                <a:ext cx="36" cy="36"/>
              </a:xfrm>
              <a:prstGeom prst="ellipse">
                <a:avLst/>
              </a:prstGeom>
              <a:solidFill>
                <a:srgbClr val="000000"/>
              </a:solidFill>
              <a:ln w="9525">
                <a:noFill/>
                <a:round/>
                <a:headEnd/>
                <a:tailEnd/>
              </a:ln>
            </p:spPr>
            <p:txBody>
              <a:bodyPr/>
              <a:lstStyle/>
              <a:p>
                <a:endParaRPr lang="en-US" sz="1200"/>
              </a:p>
            </p:txBody>
          </p:sp>
          <p:sp>
            <p:nvSpPr>
              <p:cNvPr id="64087" name="Oval 682"/>
              <p:cNvSpPr>
                <a:spLocks noChangeArrowheads="1"/>
              </p:cNvSpPr>
              <p:nvPr/>
            </p:nvSpPr>
            <p:spPr bwMode="auto">
              <a:xfrm>
                <a:off x="4427" y="2694"/>
                <a:ext cx="36" cy="36"/>
              </a:xfrm>
              <a:prstGeom prst="ellipse">
                <a:avLst/>
              </a:prstGeom>
              <a:noFill/>
              <a:ln w="12700">
                <a:solidFill>
                  <a:srgbClr val="000000"/>
                </a:solidFill>
                <a:round/>
                <a:headEnd/>
                <a:tailEnd/>
              </a:ln>
            </p:spPr>
            <p:txBody>
              <a:bodyPr/>
              <a:lstStyle/>
              <a:p>
                <a:endParaRPr lang="en-US" sz="1200"/>
              </a:p>
            </p:txBody>
          </p:sp>
          <p:sp>
            <p:nvSpPr>
              <p:cNvPr id="64088" name="Oval 683"/>
              <p:cNvSpPr>
                <a:spLocks noChangeArrowheads="1"/>
              </p:cNvSpPr>
              <p:nvPr/>
            </p:nvSpPr>
            <p:spPr bwMode="auto">
              <a:xfrm>
                <a:off x="4693" y="2692"/>
                <a:ext cx="36" cy="36"/>
              </a:xfrm>
              <a:prstGeom prst="ellipse">
                <a:avLst/>
              </a:prstGeom>
              <a:solidFill>
                <a:srgbClr val="000000"/>
              </a:solidFill>
              <a:ln w="9525">
                <a:noFill/>
                <a:round/>
                <a:headEnd/>
                <a:tailEnd/>
              </a:ln>
            </p:spPr>
            <p:txBody>
              <a:bodyPr/>
              <a:lstStyle/>
              <a:p>
                <a:endParaRPr lang="en-US" sz="1200"/>
              </a:p>
            </p:txBody>
          </p:sp>
          <p:sp>
            <p:nvSpPr>
              <p:cNvPr id="64089" name="Oval 684"/>
              <p:cNvSpPr>
                <a:spLocks noChangeArrowheads="1"/>
              </p:cNvSpPr>
              <p:nvPr/>
            </p:nvSpPr>
            <p:spPr bwMode="auto">
              <a:xfrm>
                <a:off x="4693" y="2692"/>
                <a:ext cx="36" cy="36"/>
              </a:xfrm>
              <a:prstGeom prst="ellipse">
                <a:avLst/>
              </a:prstGeom>
              <a:noFill/>
              <a:ln w="12700">
                <a:solidFill>
                  <a:srgbClr val="000000"/>
                </a:solidFill>
                <a:round/>
                <a:headEnd/>
                <a:tailEnd/>
              </a:ln>
            </p:spPr>
            <p:txBody>
              <a:bodyPr/>
              <a:lstStyle/>
              <a:p>
                <a:endParaRPr lang="en-US" sz="1200"/>
              </a:p>
            </p:txBody>
          </p:sp>
          <p:sp>
            <p:nvSpPr>
              <p:cNvPr id="64090" name="Freeform 685"/>
              <p:cNvSpPr>
                <a:spLocks/>
              </p:cNvSpPr>
              <p:nvPr/>
            </p:nvSpPr>
            <p:spPr bwMode="auto">
              <a:xfrm>
                <a:off x="4250" y="2752"/>
                <a:ext cx="33" cy="33"/>
              </a:xfrm>
              <a:custGeom>
                <a:avLst/>
                <a:gdLst>
                  <a:gd name="T0" fmla="*/ 0 w 33"/>
                  <a:gd name="T1" fmla="*/ 32 h 33"/>
                  <a:gd name="T2" fmla="*/ 1 w 33"/>
                  <a:gd name="T3" fmla="*/ 26 h 33"/>
                  <a:gd name="T4" fmla="*/ 2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7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2" y="20"/>
                    </a:lnTo>
                    <a:lnTo>
                      <a:pt x="6" y="14"/>
                    </a:lnTo>
                    <a:lnTo>
                      <a:pt x="10" y="9"/>
                    </a:lnTo>
                    <a:lnTo>
                      <a:pt x="14" y="6"/>
                    </a:lnTo>
                    <a:lnTo>
                      <a:pt x="20" y="2"/>
                    </a:lnTo>
                    <a:lnTo>
                      <a:pt x="26" y="1"/>
                    </a:lnTo>
                    <a:lnTo>
                      <a:pt x="32" y="0"/>
                    </a:lnTo>
                    <a:lnTo>
                      <a:pt x="33" y="8"/>
                    </a:lnTo>
                    <a:lnTo>
                      <a:pt x="27"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4091" name="Freeform 686"/>
              <p:cNvSpPr>
                <a:spLocks/>
              </p:cNvSpPr>
              <p:nvPr/>
            </p:nvSpPr>
            <p:spPr bwMode="auto">
              <a:xfrm>
                <a:off x="4282" y="2752"/>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0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7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0"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7"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4092" name="Freeform 687"/>
              <p:cNvSpPr>
                <a:spLocks/>
              </p:cNvSpPr>
              <p:nvPr/>
            </p:nvSpPr>
            <p:spPr bwMode="auto">
              <a:xfrm>
                <a:off x="4282" y="2752"/>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093" name="Freeform 688"/>
              <p:cNvSpPr>
                <a:spLocks/>
              </p:cNvSpPr>
              <p:nvPr/>
            </p:nvSpPr>
            <p:spPr bwMode="auto">
              <a:xfrm>
                <a:off x="4282" y="2784"/>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4094" name="Freeform 689"/>
              <p:cNvSpPr>
                <a:spLocks/>
              </p:cNvSpPr>
              <p:nvPr/>
            </p:nvSpPr>
            <p:spPr bwMode="auto">
              <a:xfrm>
                <a:off x="4307" y="2784"/>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4095" name="Freeform 690"/>
              <p:cNvSpPr>
                <a:spLocks/>
              </p:cNvSpPr>
              <p:nvPr/>
            </p:nvSpPr>
            <p:spPr bwMode="auto">
              <a:xfrm>
                <a:off x="4250" y="2784"/>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2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2"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4096" name="Freeform 691"/>
              <p:cNvSpPr>
                <a:spLocks/>
              </p:cNvSpPr>
              <p:nvPr/>
            </p:nvSpPr>
            <p:spPr bwMode="auto">
              <a:xfrm>
                <a:off x="4282" y="2809"/>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4097" name="Freeform 692"/>
              <p:cNvSpPr>
                <a:spLocks/>
              </p:cNvSpPr>
              <p:nvPr/>
            </p:nvSpPr>
            <p:spPr bwMode="auto">
              <a:xfrm>
                <a:off x="4250" y="2784"/>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4098" name="Freeform 693"/>
              <p:cNvSpPr>
                <a:spLocks/>
              </p:cNvSpPr>
              <p:nvPr/>
            </p:nvSpPr>
            <p:spPr bwMode="auto">
              <a:xfrm>
                <a:off x="4077" y="2828"/>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4099" name="Oval 694"/>
              <p:cNvSpPr>
                <a:spLocks noChangeArrowheads="1"/>
              </p:cNvSpPr>
              <p:nvPr/>
            </p:nvSpPr>
            <p:spPr bwMode="auto">
              <a:xfrm>
                <a:off x="4251" y="2766"/>
                <a:ext cx="36" cy="36"/>
              </a:xfrm>
              <a:prstGeom prst="ellipse">
                <a:avLst/>
              </a:prstGeom>
              <a:solidFill>
                <a:srgbClr val="000000"/>
              </a:solidFill>
              <a:ln w="9525">
                <a:noFill/>
                <a:round/>
                <a:headEnd/>
                <a:tailEnd/>
              </a:ln>
            </p:spPr>
            <p:txBody>
              <a:bodyPr/>
              <a:lstStyle/>
              <a:p>
                <a:endParaRPr lang="en-US" sz="1200"/>
              </a:p>
            </p:txBody>
          </p:sp>
          <p:sp>
            <p:nvSpPr>
              <p:cNvPr id="64100" name="Oval 695"/>
              <p:cNvSpPr>
                <a:spLocks noChangeArrowheads="1"/>
              </p:cNvSpPr>
              <p:nvPr/>
            </p:nvSpPr>
            <p:spPr bwMode="auto">
              <a:xfrm>
                <a:off x="4251" y="2766"/>
                <a:ext cx="36" cy="36"/>
              </a:xfrm>
              <a:prstGeom prst="ellipse">
                <a:avLst/>
              </a:prstGeom>
              <a:noFill/>
              <a:ln w="12700">
                <a:solidFill>
                  <a:srgbClr val="000000"/>
                </a:solidFill>
                <a:round/>
                <a:headEnd/>
                <a:tailEnd/>
              </a:ln>
            </p:spPr>
            <p:txBody>
              <a:bodyPr/>
              <a:lstStyle/>
              <a:p>
                <a:endParaRPr lang="en-US" sz="1200"/>
              </a:p>
            </p:txBody>
          </p:sp>
          <p:sp>
            <p:nvSpPr>
              <p:cNvPr id="64101" name="Oval 696"/>
              <p:cNvSpPr>
                <a:spLocks noChangeArrowheads="1"/>
              </p:cNvSpPr>
              <p:nvPr/>
            </p:nvSpPr>
            <p:spPr bwMode="auto">
              <a:xfrm>
                <a:off x="4517" y="2764"/>
                <a:ext cx="36" cy="36"/>
              </a:xfrm>
              <a:prstGeom prst="ellipse">
                <a:avLst/>
              </a:prstGeom>
              <a:solidFill>
                <a:srgbClr val="000000"/>
              </a:solidFill>
              <a:ln w="9525">
                <a:noFill/>
                <a:round/>
                <a:headEnd/>
                <a:tailEnd/>
              </a:ln>
            </p:spPr>
            <p:txBody>
              <a:bodyPr/>
              <a:lstStyle/>
              <a:p>
                <a:endParaRPr lang="en-US" sz="1200"/>
              </a:p>
            </p:txBody>
          </p:sp>
          <p:sp>
            <p:nvSpPr>
              <p:cNvPr id="64102" name="Oval 697"/>
              <p:cNvSpPr>
                <a:spLocks noChangeArrowheads="1"/>
              </p:cNvSpPr>
              <p:nvPr/>
            </p:nvSpPr>
            <p:spPr bwMode="auto">
              <a:xfrm>
                <a:off x="4517" y="2764"/>
                <a:ext cx="36" cy="36"/>
              </a:xfrm>
              <a:prstGeom prst="ellipse">
                <a:avLst/>
              </a:prstGeom>
              <a:noFill/>
              <a:ln w="12700">
                <a:solidFill>
                  <a:srgbClr val="000000"/>
                </a:solidFill>
                <a:round/>
                <a:headEnd/>
                <a:tailEnd/>
              </a:ln>
            </p:spPr>
            <p:txBody>
              <a:bodyPr/>
              <a:lstStyle/>
              <a:p>
                <a:endParaRPr lang="en-US" sz="1200"/>
              </a:p>
            </p:txBody>
          </p:sp>
          <p:sp>
            <p:nvSpPr>
              <p:cNvPr id="64103" name="Freeform 698"/>
              <p:cNvSpPr>
                <a:spLocks/>
              </p:cNvSpPr>
              <p:nvPr/>
            </p:nvSpPr>
            <p:spPr bwMode="auto">
              <a:xfrm>
                <a:off x="4073" y="2824"/>
                <a:ext cx="33" cy="33"/>
              </a:xfrm>
              <a:custGeom>
                <a:avLst/>
                <a:gdLst>
                  <a:gd name="T0" fmla="*/ 0 w 33"/>
                  <a:gd name="T1" fmla="*/ 32 h 33"/>
                  <a:gd name="T2" fmla="*/ 1 w 33"/>
                  <a:gd name="T3" fmla="*/ 26 h 33"/>
                  <a:gd name="T4" fmla="*/ 2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7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2" y="20"/>
                    </a:lnTo>
                    <a:lnTo>
                      <a:pt x="6" y="14"/>
                    </a:lnTo>
                    <a:lnTo>
                      <a:pt x="10" y="9"/>
                    </a:lnTo>
                    <a:lnTo>
                      <a:pt x="14" y="6"/>
                    </a:lnTo>
                    <a:lnTo>
                      <a:pt x="20" y="2"/>
                    </a:lnTo>
                    <a:lnTo>
                      <a:pt x="26" y="1"/>
                    </a:lnTo>
                    <a:lnTo>
                      <a:pt x="32" y="0"/>
                    </a:lnTo>
                    <a:lnTo>
                      <a:pt x="33" y="8"/>
                    </a:lnTo>
                    <a:lnTo>
                      <a:pt x="27"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4104" name="Freeform 699"/>
              <p:cNvSpPr>
                <a:spLocks/>
              </p:cNvSpPr>
              <p:nvPr/>
            </p:nvSpPr>
            <p:spPr bwMode="auto">
              <a:xfrm>
                <a:off x="4105" y="2824"/>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0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7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0"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7"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4105" name="Freeform 700"/>
              <p:cNvSpPr>
                <a:spLocks/>
              </p:cNvSpPr>
              <p:nvPr/>
            </p:nvSpPr>
            <p:spPr bwMode="auto">
              <a:xfrm>
                <a:off x="4105" y="2824"/>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4106" name="Freeform 701"/>
              <p:cNvSpPr>
                <a:spLocks/>
              </p:cNvSpPr>
              <p:nvPr/>
            </p:nvSpPr>
            <p:spPr bwMode="auto">
              <a:xfrm>
                <a:off x="4105" y="2856"/>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4107" name="Freeform 702"/>
              <p:cNvSpPr>
                <a:spLocks/>
              </p:cNvSpPr>
              <p:nvPr/>
            </p:nvSpPr>
            <p:spPr bwMode="auto">
              <a:xfrm>
                <a:off x="4130" y="2856"/>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4108" name="Freeform 703"/>
              <p:cNvSpPr>
                <a:spLocks/>
              </p:cNvSpPr>
              <p:nvPr/>
            </p:nvSpPr>
            <p:spPr bwMode="auto">
              <a:xfrm>
                <a:off x="4073" y="2856"/>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2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2"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grpSp>
        <p:grpSp>
          <p:nvGrpSpPr>
            <p:cNvPr id="63616" name="Group 704"/>
            <p:cNvGrpSpPr>
              <a:grpSpLocks/>
            </p:cNvGrpSpPr>
            <p:nvPr/>
          </p:nvGrpSpPr>
          <p:grpSpPr bwMode="auto">
            <a:xfrm>
              <a:off x="3600" y="2788"/>
              <a:ext cx="1194" cy="757"/>
              <a:chOff x="3600" y="2788"/>
              <a:chExt cx="1194" cy="757"/>
            </a:xfrm>
          </p:grpSpPr>
          <p:sp>
            <p:nvSpPr>
              <p:cNvPr id="63709" name="Freeform 705"/>
              <p:cNvSpPr>
                <a:spLocks/>
              </p:cNvSpPr>
              <p:nvPr/>
            </p:nvSpPr>
            <p:spPr bwMode="auto">
              <a:xfrm>
                <a:off x="4105" y="2881"/>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710" name="Freeform 706"/>
              <p:cNvSpPr>
                <a:spLocks/>
              </p:cNvSpPr>
              <p:nvPr/>
            </p:nvSpPr>
            <p:spPr bwMode="auto">
              <a:xfrm>
                <a:off x="4073" y="2856"/>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711" name="Freeform 707"/>
              <p:cNvSpPr>
                <a:spLocks/>
              </p:cNvSpPr>
              <p:nvPr/>
            </p:nvSpPr>
            <p:spPr bwMode="auto">
              <a:xfrm>
                <a:off x="4254" y="3032"/>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712" name="Oval 708"/>
              <p:cNvSpPr>
                <a:spLocks noChangeArrowheads="1"/>
              </p:cNvSpPr>
              <p:nvPr/>
            </p:nvSpPr>
            <p:spPr bwMode="auto">
              <a:xfrm>
                <a:off x="4427" y="2970"/>
                <a:ext cx="36" cy="36"/>
              </a:xfrm>
              <a:prstGeom prst="ellipse">
                <a:avLst/>
              </a:prstGeom>
              <a:solidFill>
                <a:srgbClr val="000000"/>
              </a:solidFill>
              <a:ln w="9525">
                <a:noFill/>
                <a:round/>
                <a:headEnd/>
                <a:tailEnd/>
              </a:ln>
            </p:spPr>
            <p:txBody>
              <a:bodyPr/>
              <a:lstStyle/>
              <a:p>
                <a:endParaRPr lang="en-US" sz="1200"/>
              </a:p>
            </p:txBody>
          </p:sp>
          <p:sp>
            <p:nvSpPr>
              <p:cNvPr id="63713" name="Oval 709"/>
              <p:cNvSpPr>
                <a:spLocks noChangeArrowheads="1"/>
              </p:cNvSpPr>
              <p:nvPr/>
            </p:nvSpPr>
            <p:spPr bwMode="auto">
              <a:xfrm>
                <a:off x="4427" y="2970"/>
                <a:ext cx="36" cy="36"/>
              </a:xfrm>
              <a:prstGeom prst="ellipse">
                <a:avLst/>
              </a:prstGeom>
              <a:noFill/>
              <a:ln w="12700">
                <a:solidFill>
                  <a:srgbClr val="000000"/>
                </a:solidFill>
                <a:round/>
                <a:headEnd/>
                <a:tailEnd/>
              </a:ln>
            </p:spPr>
            <p:txBody>
              <a:bodyPr/>
              <a:lstStyle/>
              <a:p>
                <a:endParaRPr lang="en-US" sz="1200"/>
              </a:p>
            </p:txBody>
          </p:sp>
          <p:sp>
            <p:nvSpPr>
              <p:cNvPr id="63714" name="Oval 710"/>
              <p:cNvSpPr>
                <a:spLocks noChangeArrowheads="1"/>
              </p:cNvSpPr>
              <p:nvPr/>
            </p:nvSpPr>
            <p:spPr bwMode="auto">
              <a:xfrm>
                <a:off x="4693" y="2968"/>
                <a:ext cx="36" cy="36"/>
              </a:xfrm>
              <a:prstGeom prst="ellipse">
                <a:avLst/>
              </a:prstGeom>
              <a:solidFill>
                <a:srgbClr val="000000"/>
              </a:solidFill>
              <a:ln w="9525">
                <a:noFill/>
                <a:round/>
                <a:headEnd/>
                <a:tailEnd/>
              </a:ln>
            </p:spPr>
            <p:txBody>
              <a:bodyPr/>
              <a:lstStyle/>
              <a:p>
                <a:endParaRPr lang="en-US" sz="1200"/>
              </a:p>
            </p:txBody>
          </p:sp>
          <p:sp>
            <p:nvSpPr>
              <p:cNvPr id="63715" name="Oval 711"/>
              <p:cNvSpPr>
                <a:spLocks noChangeArrowheads="1"/>
              </p:cNvSpPr>
              <p:nvPr/>
            </p:nvSpPr>
            <p:spPr bwMode="auto">
              <a:xfrm>
                <a:off x="4693" y="2968"/>
                <a:ext cx="36" cy="36"/>
              </a:xfrm>
              <a:prstGeom prst="ellipse">
                <a:avLst/>
              </a:prstGeom>
              <a:noFill/>
              <a:ln w="12700">
                <a:solidFill>
                  <a:srgbClr val="000000"/>
                </a:solidFill>
                <a:round/>
                <a:headEnd/>
                <a:tailEnd/>
              </a:ln>
            </p:spPr>
            <p:txBody>
              <a:bodyPr/>
              <a:lstStyle/>
              <a:p>
                <a:endParaRPr lang="en-US" sz="1200"/>
              </a:p>
            </p:txBody>
          </p:sp>
          <p:sp>
            <p:nvSpPr>
              <p:cNvPr id="63716" name="Freeform 712"/>
              <p:cNvSpPr>
                <a:spLocks/>
              </p:cNvSpPr>
              <p:nvPr/>
            </p:nvSpPr>
            <p:spPr bwMode="auto">
              <a:xfrm>
                <a:off x="4250" y="3028"/>
                <a:ext cx="33" cy="33"/>
              </a:xfrm>
              <a:custGeom>
                <a:avLst/>
                <a:gdLst>
                  <a:gd name="T0" fmla="*/ 0 w 33"/>
                  <a:gd name="T1" fmla="*/ 32 h 33"/>
                  <a:gd name="T2" fmla="*/ 1 w 33"/>
                  <a:gd name="T3" fmla="*/ 26 h 33"/>
                  <a:gd name="T4" fmla="*/ 2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7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2" y="20"/>
                    </a:lnTo>
                    <a:lnTo>
                      <a:pt x="6" y="14"/>
                    </a:lnTo>
                    <a:lnTo>
                      <a:pt x="10" y="9"/>
                    </a:lnTo>
                    <a:lnTo>
                      <a:pt x="14" y="6"/>
                    </a:lnTo>
                    <a:lnTo>
                      <a:pt x="20" y="2"/>
                    </a:lnTo>
                    <a:lnTo>
                      <a:pt x="26" y="1"/>
                    </a:lnTo>
                    <a:lnTo>
                      <a:pt x="32" y="0"/>
                    </a:lnTo>
                    <a:lnTo>
                      <a:pt x="33" y="8"/>
                    </a:lnTo>
                    <a:lnTo>
                      <a:pt x="27"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717" name="Freeform 713"/>
              <p:cNvSpPr>
                <a:spLocks/>
              </p:cNvSpPr>
              <p:nvPr/>
            </p:nvSpPr>
            <p:spPr bwMode="auto">
              <a:xfrm>
                <a:off x="4282" y="3028"/>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0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7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0"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7"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718" name="Freeform 714"/>
              <p:cNvSpPr>
                <a:spLocks/>
              </p:cNvSpPr>
              <p:nvPr/>
            </p:nvSpPr>
            <p:spPr bwMode="auto">
              <a:xfrm>
                <a:off x="4282" y="3028"/>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719" name="Freeform 715"/>
              <p:cNvSpPr>
                <a:spLocks/>
              </p:cNvSpPr>
              <p:nvPr/>
            </p:nvSpPr>
            <p:spPr bwMode="auto">
              <a:xfrm>
                <a:off x="4282" y="3060"/>
                <a:ext cx="33" cy="33"/>
              </a:xfrm>
              <a:custGeom>
                <a:avLst/>
                <a:gdLst>
                  <a:gd name="T0" fmla="*/ 33 w 33"/>
                  <a:gd name="T1" fmla="*/ 1 h 33"/>
                  <a:gd name="T2" fmla="*/ 32 w 33"/>
                  <a:gd name="T3" fmla="*/ 7 h 33"/>
                  <a:gd name="T4" fmla="*/ 30 w 33"/>
                  <a:gd name="T5" fmla="*/ 13 h 33"/>
                  <a:gd name="T6" fmla="*/ 27 w 33"/>
                  <a:gd name="T7" fmla="*/ 18 h 33"/>
                  <a:gd name="T8" fmla="*/ 23 w 33"/>
                  <a:gd name="T9" fmla="*/ 23 h 33"/>
                  <a:gd name="T10" fmla="*/ 19 w 33"/>
                  <a:gd name="T11" fmla="*/ 27 h 33"/>
                  <a:gd name="T12" fmla="*/ 13 w 33"/>
                  <a:gd name="T13" fmla="*/ 30 h 33"/>
                  <a:gd name="T14" fmla="*/ 7 w 33"/>
                  <a:gd name="T15" fmla="*/ 33 h 33"/>
                  <a:gd name="T16" fmla="*/ 1 w 33"/>
                  <a:gd name="T17" fmla="*/ 33 h 33"/>
                  <a:gd name="T18" fmla="*/ 0 w 33"/>
                  <a:gd name="T19" fmla="*/ 25 h 33"/>
                  <a:gd name="T20" fmla="*/ 5 w 33"/>
                  <a:gd name="T21" fmla="*/ 24 h 33"/>
                  <a:gd name="T22" fmla="*/ 10 w 33"/>
                  <a:gd name="T23" fmla="*/ 23 h 33"/>
                  <a:gd name="T24" fmla="*/ 14 w 33"/>
                  <a:gd name="T25" fmla="*/ 20 h 33"/>
                  <a:gd name="T26" fmla="*/ 18 w 33"/>
                  <a:gd name="T27" fmla="*/ 17 h 33"/>
                  <a:gd name="T28" fmla="*/ 21 w 33"/>
                  <a:gd name="T29" fmla="*/ 14 h 33"/>
                  <a:gd name="T30" fmla="*/ 23 w 33"/>
                  <a:gd name="T31" fmla="*/ 10 h 33"/>
                  <a:gd name="T32" fmla="*/ 24 w 33"/>
                  <a:gd name="T33" fmla="*/ 5 h 33"/>
                  <a:gd name="T34" fmla="*/ 25 w 33"/>
                  <a:gd name="T35" fmla="*/ 0 h 33"/>
                  <a:gd name="T36" fmla="*/ 33 w 33"/>
                  <a:gd name="T37" fmla="*/ 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33" y="1"/>
                    </a:moveTo>
                    <a:lnTo>
                      <a:pt x="32" y="7"/>
                    </a:lnTo>
                    <a:lnTo>
                      <a:pt x="30" y="13"/>
                    </a:lnTo>
                    <a:lnTo>
                      <a:pt x="27" y="18"/>
                    </a:lnTo>
                    <a:lnTo>
                      <a:pt x="23" y="23"/>
                    </a:lnTo>
                    <a:lnTo>
                      <a:pt x="19" y="27"/>
                    </a:lnTo>
                    <a:lnTo>
                      <a:pt x="13" y="30"/>
                    </a:lnTo>
                    <a:lnTo>
                      <a:pt x="7" y="33"/>
                    </a:lnTo>
                    <a:lnTo>
                      <a:pt x="1" y="33"/>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720" name="Freeform 716"/>
              <p:cNvSpPr>
                <a:spLocks/>
              </p:cNvSpPr>
              <p:nvPr/>
            </p:nvSpPr>
            <p:spPr bwMode="auto">
              <a:xfrm>
                <a:off x="4307" y="3060"/>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721" name="Freeform 717"/>
              <p:cNvSpPr>
                <a:spLocks/>
              </p:cNvSpPr>
              <p:nvPr/>
            </p:nvSpPr>
            <p:spPr bwMode="auto">
              <a:xfrm>
                <a:off x="4250" y="3060"/>
                <a:ext cx="33" cy="33"/>
              </a:xfrm>
              <a:custGeom>
                <a:avLst/>
                <a:gdLst>
                  <a:gd name="T0" fmla="*/ 32 w 33"/>
                  <a:gd name="T1" fmla="*/ 33 h 33"/>
                  <a:gd name="T2" fmla="*/ 26 w 33"/>
                  <a:gd name="T3" fmla="*/ 33 h 33"/>
                  <a:gd name="T4" fmla="*/ 23 w 33"/>
                  <a:gd name="T5" fmla="*/ 31 h 33"/>
                  <a:gd name="T6" fmla="*/ 20 w 33"/>
                  <a:gd name="T7" fmla="*/ 30 h 33"/>
                  <a:gd name="T8" fmla="*/ 14 w 33"/>
                  <a:gd name="T9" fmla="*/ 27 h 33"/>
                  <a:gd name="T10" fmla="*/ 10 w 33"/>
                  <a:gd name="T11" fmla="*/ 23 h 33"/>
                  <a:gd name="T12" fmla="*/ 6 w 33"/>
                  <a:gd name="T13" fmla="*/ 18 h 33"/>
                  <a:gd name="T14" fmla="*/ 4 w 33"/>
                  <a:gd name="T15" fmla="*/ 16 h 33"/>
                  <a:gd name="T16" fmla="*/ 2 w 33"/>
                  <a:gd name="T17" fmla="*/ 13 h 33"/>
                  <a:gd name="T18" fmla="*/ 1 w 33"/>
                  <a:gd name="T19" fmla="*/ 7 h 33"/>
                  <a:gd name="T20" fmla="*/ 0 w 33"/>
                  <a:gd name="T21" fmla="*/ 4 h 33"/>
                  <a:gd name="T22" fmla="*/ 0 w 33"/>
                  <a:gd name="T23" fmla="*/ 0 h 33"/>
                  <a:gd name="T24" fmla="*/ 8 w 33"/>
                  <a:gd name="T25" fmla="*/ 0 h 33"/>
                  <a:gd name="T26" fmla="*/ 8 w 33"/>
                  <a:gd name="T27" fmla="*/ 3 h 33"/>
                  <a:gd name="T28" fmla="*/ 8 w 33"/>
                  <a:gd name="T29" fmla="*/ 5 h 33"/>
                  <a:gd name="T30" fmla="*/ 10 w 33"/>
                  <a:gd name="T31" fmla="*/ 10 h 33"/>
                  <a:gd name="T32" fmla="*/ 11 w 33"/>
                  <a:gd name="T33" fmla="*/ 12 h 33"/>
                  <a:gd name="T34" fmla="*/ 12 w 33"/>
                  <a:gd name="T35" fmla="*/ 13 h 33"/>
                  <a:gd name="T36" fmla="*/ 15 w 33"/>
                  <a:gd name="T37" fmla="*/ 17 h 33"/>
                  <a:gd name="T38" fmla="*/ 19 w 33"/>
                  <a:gd name="T39" fmla="*/ 20 h 33"/>
                  <a:gd name="T40" fmla="*/ 23 w 33"/>
                  <a:gd name="T41" fmla="*/ 23 h 33"/>
                  <a:gd name="T42" fmla="*/ 25 w 33"/>
                  <a:gd name="T43" fmla="*/ 23 h 33"/>
                  <a:gd name="T44" fmla="*/ 27 w 33"/>
                  <a:gd name="T45" fmla="*/ 24 h 33"/>
                  <a:gd name="T46" fmla="*/ 33 w 33"/>
                  <a:gd name="T47" fmla="*/ 25 h 33"/>
                  <a:gd name="T48" fmla="*/ 32 w 33"/>
                  <a:gd name="T49" fmla="*/ 3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3"/>
                  <a:gd name="T77" fmla="*/ 33 w 3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3">
                    <a:moveTo>
                      <a:pt x="32" y="33"/>
                    </a:moveTo>
                    <a:lnTo>
                      <a:pt x="26" y="33"/>
                    </a:lnTo>
                    <a:lnTo>
                      <a:pt x="23" y="31"/>
                    </a:lnTo>
                    <a:lnTo>
                      <a:pt x="20" y="30"/>
                    </a:lnTo>
                    <a:lnTo>
                      <a:pt x="14" y="27"/>
                    </a:lnTo>
                    <a:lnTo>
                      <a:pt x="10" y="23"/>
                    </a:lnTo>
                    <a:lnTo>
                      <a:pt x="6" y="18"/>
                    </a:lnTo>
                    <a:lnTo>
                      <a:pt x="4" y="16"/>
                    </a:lnTo>
                    <a:lnTo>
                      <a:pt x="2"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3"/>
                    </a:lnTo>
                    <a:close/>
                  </a:path>
                </a:pathLst>
              </a:custGeom>
              <a:solidFill>
                <a:srgbClr val="000000"/>
              </a:solidFill>
              <a:ln w="9525">
                <a:noFill/>
                <a:round/>
                <a:headEnd/>
                <a:tailEnd/>
              </a:ln>
            </p:spPr>
            <p:txBody>
              <a:bodyPr/>
              <a:lstStyle/>
              <a:p>
                <a:endParaRPr lang="en-US" sz="1200"/>
              </a:p>
            </p:txBody>
          </p:sp>
          <p:sp>
            <p:nvSpPr>
              <p:cNvPr id="63722" name="Freeform 718"/>
              <p:cNvSpPr>
                <a:spLocks/>
              </p:cNvSpPr>
              <p:nvPr/>
            </p:nvSpPr>
            <p:spPr bwMode="auto">
              <a:xfrm>
                <a:off x="4282" y="3085"/>
                <a:ext cx="1" cy="8"/>
              </a:xfrm>
              <a:custGeom>
                <a:avLst/>
                <a:gdLst>
                  <a:gd name="T0" fmla="*/ 1 w 1"/>
                  <a:gd name="T1" fmla="*/ 8 h 8"/>
                  <a:gd name="T2" fmla="*/ 0 w 1"/>
                  <a:gd name="T3" fmla="*/ 8 h 8"/>
                  <a:gd name="T4" fmla="*/ 1 w 1"/>
                  <a:gd name="T5" fmla="*/ 0 h 8"/>
                  <a:gd name="T6" fmla="*/ 0 w 1"/>
                  <a:gd name="T7" fmla="*/ 0 h 8"/>
                  <a:gd name="T8" fmla="*/ 1 w 1"/>
                  <a:gd name="T9" fmla="*/ 8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1" y="8"/>
                    </a:moveTo>
                    <a:lnTo>
                      <a:pt x="0" y="8"/>
                    </a:lnTo>
                    <a:lnTo>
                      <a:pt x="1" y="0"/>
                    </a:lnTo>
                    <a:lnTo>
                      <a:pt x="0" y="0"/>
                    </a:lnTo>
                    <a:lnTo>
                      <a:pt x="1" y="8"/>
                    </a:lnTo>
                    <a:close/>
                  </a:path>
                </a:pathLst>
              </a:custGeom>
              <a:solidFill>
                <a:srgbClr val="000000"/>
              </a:solidFill>
              <a:ln w="9525">
                <a:noFill/>
                <a:round/>
                <a:headEnd/>
                <a:tailEnd/>
              </a:ln>
            </p:spPr>
            <p:txBody>
              <a:bodyPr/>
              <a:lstStyle/>
              <a:p>
                <a:endParaRPr lang="en-US" sz="1200"/>
              </a:p>
            </p:txBody>
          </p:sp>
          <p:sp>
            <p:nvSpPr>
              <p:cNvPr id="63723" name="Freeform 719"/>
              <p:cNvSpPr>
                <a:spLocks/>
              </p:cNvSpPr>
              <p:nvPr/>
            </p:nvSpPr>
            <p:spPr bwMode="auto">
              <a:xfrm>
                <a:off x="4250" y="3060"/>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724" name="Freeform 720"/>
              <p:cNvSpPr>
                <a:spLocks/>
              </p:cNvSpPr>
              <p:nvPr/>
            </p:nvSpPr>
            <p:spPr bwMode="auto">
              <a:xfrm>
                <a:off x="4020" y="3117"/>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725" name="Oval 721"/>
              <p:cNvSpPr>
                <a:spLocks noChangeArrowheads="1"/>
              </p:cNvSpPr>
              <p:nvPr/>
            </p:nvSpPr>
            <p:spPr bwMode="auto">
              <a:xfrm>
                <a:off x="4193" y="3054"/>
                <a:ext cx="36" cy="36"/>
              </a:xfrm>
              <a:prstGeom prst="ellipse">
                <a:avLst/>
              </a:prstGeom>
              <a:solidFill>
                <a:srgbClr val="000000"/>
              </a:solidFill>
              <a:ln w="9525">
                <a:noFill/>
                <a:round/>
                <a:headEnd/>
                <a:tailEnd/>
              </a:ln>
            </p:spPr>
            <p:txBody>
              <a:bodyPr/>
              <a:lstStyle/>
              <a:p>
                <a:endParaRPr lang="en-US" sz="1200"/>
              </a:p>
            </p:txBody>
          </p:sp>
          <p:sp>
            <p:nvSpPr>
              <p:cNvPr id="63726" name="Oval 722"/>
              <p:cNvSpPr>
                <a:spLocks noChangeArrowheads="1"/>
              </p:cNvSpPr>
              <p:nvPr/>
            </p:nvSpPr>
            <p:spPr bwMode="auto">
              <a:xfrm>
                <a:off x="4193" y="3054"/>
                <a:ext cx="36" cy="37"/>
              </a:xfrm>
              <a:prstGeom prst="ellipse">
                <a:avLst/>
              </a:prstGeom>
              <a:noFill/>
              <a:ln w="12700">
                <a:solidFill>
                  <a:srgbClr val="000000"/>
                </a:solidFill>
                <a:round/>
                <a:headEnd/>
                <a:tailEnd/>
              </a:ln>
            </p:spPr>
            <p:txBody>
              <a:bodyPr/>
              <a:lstStyle/>
              <a:p>
                <a:endParaRPr lang="en-US" sz="1200"/>
              </a:p>
            </p:txBody>
          </p:sp>
          <p:sp>
            <p:nvSpPr>
              <p:cNvPr id="63727" name="Oval 723"/>
              <p:cNvSpPr>
                <a:spLocks noChangeArrowheads="1"/>
              </p:cNvSpPr>
              <p:nvPr/>
            </p:nvSpPr>
            <p:spPr bwMode="auto">
              <a:xfrm>
                <a:off x="4460" y="3052"/>
                <a:ext cx="36" cy="36"/>
              </a:xfrm>
              <a:prstGeom prst="ellipse">
                <a:avLst/>
              </a:prstGeom>
              <a:solidFill>
                <a:srgbClr val="000000"/>
              </a:solidFill>
              <a:ln w="9525">
                <a:noFill/>
                <a:round/>
                <a:headEnd/>
                <a:tailEnd/>
              </a:ln>
            </p:spPr>
            <p:txBody>
              <a:bodyPr/>
              <a:lstStyle/>
              <a:p>
                <a:endParaRPr lang="en-US" sz="1200"/>
              </a:p>
            </p:txBody>
          </p:sp>
          <p:sp>
            <p:nvSpPr>
              <p:cNvPr id="63728" name="Oval 724"/>
              <p:cNvSpPr>
                <a:spLocks noChangeArrowheads="1"/>
              </p:cNvSpPr>
              <p:nvPr/>
            </p:nvSpPr>
            <p:spPr bwMode="auto">
              <a:xfrm>
                <a:off x="4460" y="3052"/>
                <a:ext cx="36" cy="37"/>
              </a:xfrm>
              <a:prstGeom prst="ellipse">
                <a:avLst/>
              </a:prstGeom>
              <a:noFill/>
              <a:ln w="12700">
                <a:solidFill>
                  <a:srgbClr val="000000"/>
                </a:solidFill>
                <a:round/>
                <a:headEnd/>
                <a:tailEnd/>
              </a:ln>
            </p:spPr>
            <p:txBody>
              <a:bodyPr/>
              <a:lstStyle/>
              <a:p>
                <a:endParaRPr lang="en-US" sz="1200"/>
              </a:p>
            </p:txBody>
          </p:sp>
          <p:sp>
            <p:nvSpPr>
              <p:cNvPr id="63729" name="Freeform 725"/>
              <p:cNvSpPr>
                <a:spLocks/>
              </p:cNvSpPr>
              <p:nvPr/>
            </p:nvSpPr>
            <p:spPr bwMode="auto">
              <a:xfrm>
                <a:off x="4016" y="3113"/>
                <a:ext cx="33" cy="33"/>
              </a:xfrm>
              <a:custGeom>
                <a:avLst/>
                <a:gdLst>
                  <a:gd name="T0" fmla="*/ 0 w 33"/>
                  <a:gd name="T1" fmla="*/ 32 h 33"/>
                  <a:gd name="T2" fmla="*/ 1 w 33"/>
                  <a:gd name="T3" fmla="*/ 26 h 33"/>
                  <a:gd name="T4" fmla="*/ 3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8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3" y="20"/>
                    </a:lnTo>
                    <a:lnTo>
                      <a:pt x="6" y="14"/>
                    </a:lnTo>
                    <a:lnTo>
                      <a:pt x="10" y="9"/>
                    </a:lnTo>
                    <a:lnTo>
                      <a:pt x="14" y="6"/>
                    </a:lnTo>
                    <a:lnTo>
                      <a:pt x="20" y="2"/>
                    </a:lnTo>
                    <a:lnTo>
                      <a:pt x="26" y="1"/>
                    </a:lnTo>
                    <a:lnTo>
                      <a:pt x="32" y="0"/>
                    </a:lnTo>
                    <a:lnTo>
                      <a:pt x="33" y="8"/>
                    </a:lnTo>
                    <a:lnTo>
                      <a:pt x="28"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730" name="Freeform 726"/>
              <p:cNvSpPr>
                <a:spLocks/>
              </p:cNvSpPr>
              <p:nvPr/>
            </p:nvSpPr>
            <p:spPr bwMode="auto">
              <a:xfrm>
                <a:off x="4048" y="3113"/>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731" name="Freeform 727"/>
              <p:cNvSpPr>
                <a:spLocks/>
              </p:cNvSpPr>
              <p:nvPr/>
            </p:nvSpPr>
            <p:spPr bwMode="auto">
              <a:xfrm>
                <a:off x="4048" y="3113"/>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732" name="Freeform 728"/>
              <p:cNvSpPr>
                <a:spLocks/>
              </p:cNvSpPr>
              <p:nvPr/>
            </p:nvSpPr>
            <p:spPr bwMode="auto">
              <a:xfrm>
                <a:off x="4048" y="3145"/>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733" name="Freeform 729"/>
              <p:cNvSpPr>
                <a:spLocks/>
              </p:cNvSpPr>
              <p:nvPr/>
            </p:nvSpPr>
            <p:spPr bwMode="auto">
              <a:xfrm>
                <a:off x="4073" y="3145"/>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734" name="Freeform 730"/>
              <p:cNvSpPr>
                <a:spLocks/>
              </p:cNvSpPr>
              <p:nvPr/>
            </p:nvSpPr>
            <p:spPr bwMode="auto">
              <a:xfrm>
                <a:off x="4016" y="3145"/>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3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3"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735" name="Freeform 731"/>
              <p:cNvSpPr>
                <a:spLocks/>
              </p:cNvSpPr>
              <p:nvPr/>
            </p:nvSpPr>
            <p:spPr bwMode="auto">
              <a:xfrm>
                <a:off x="4048" y="3170"/>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736" name="Freeform 732"/>
              <p:cNvSpPr>
                <a:spLocks/>
              </p:cNvSpPr>
              <p:nvPr/>
            </p:nvSpPr>
            <p:spPr bwMode="auto">
              <a:xfrm>
                <a:off x="4016" y="3145"/>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737" name="Freeform 733"/>
              <p:cNvSpPr>
                <a:spLocks/>
              </p:cNvSpPr>
              <p:nvPr/>
            </p:nvSpPr>
            <p:spPr bwMode="auto">
              <a:xfrm>
                <a:off x="4077" y="2940"/>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738" name="Oval 734"/>
              <p:cNvSpPr>
                <a:spLocks noChangeArrowheads="1"/>
              </p:cNvSpPr>
              <p:nvPr/>
            </p:nvSpPr>
            <p:spPr bwMode="auto">
              <a:xfrm>
                <a:off x="4251" y="2878"/>
                <a:ext cx="36" cy="36"/>
              </a:xfrm>
              <a:prstGeom prst="ellipse">
                <a:avLst/>
              </a:prstGeom>
              <a:solidFill>
                <a:srgbClr val="000000"/>
              </a:solidFill>
              <a:ln w="9525">
                <a:noFill/>
                <a:round/>
                <a:headEnd/>
                <a:tailEnd/>
              </a:ln>
            </p:spPr>
            <p:txBody>
              <a:bodyPr/>
              <a:lstStyle/>
              <a:p>
                <a:endParaRPr lang="en-US" sz="1200"/>
              </a:p>
            </p:txBody>
          </p:sp>
          <p:sp>
            <p:nvSpPr>
              <p:cNvPr id="63739" name="Oval 735"/>
              <p:cNvSpPr>
                <a:spLocks noChangeArrowheads="1"/>
              </p:cNvSpPr>
              <p:nvPr/>
            </p:nvSpPr>
            <p:spPr bwMode="auto">
              <a:xfrm>
                <a:off x="4251" y="2878"/>
                <a:ext cx="36" cy="36"/>
              </a:xfrm>
              <a:prstGeom prst="ellipse">
                <a:avLst/>
              </a:prstGeom>
              <a:noFill/>
              <a:ln w="12700">
                <a:solidFill>
                  <a:srgbClr val="000000"/>
                </a:solidFill>
                <a:round/>
                <a:headEnd/>
                <a:tailEnd/>
              </a:ln>
            </p:spPr>
            <p:txBody>
              <a:bodyPr/>
              <a:lstStyle/>
              <a:p>
                <a:endParaRPr lang="en-US" sz="1200"/>
              </a:p>
            </p:txBody>
          </p:sp>
          <p:sp>
            <p:nvSpPr>
              <p:cNvPr id="63740" name="Oval 736"/>
              <p:cNvSpPr>
                <a:spLocks noChangeArrowheads="1"/>
              </p:cNvSpPr>
              <p:nvPr/>
            </p:nvSpPr>
            <p:spPr bwMode="auto">
              <a:xfrm>
                <a:off x="4517" y="2876"/>
                <a:ext cx="36" cy="36"/>
              </a:xfrm>
              <a:prstGeom prst="ellipse">
                <a:avLst/>
              </a:prstGeom>
              <a:solidFill>
                <a:srgbClr val="000000"/>
              </a:solidFill>
              <a:ln w="9525">
                <a:noFill/>
                <a:round/>
                <a:headEnd/>
                <a:tailEnd/>
              </a:ln>
            </p:spPr>
            <p:txBody>
              <a:bodyPr/>
              <a:lstStyle/>
              <a:p>
                <a:endParaRPr lang="en-US" sz="1200"/>
              </a:p>
            </p:txBody>
          </p:sp>
          <p:sp>
            <p:nvSpPr>
              <p:cNvPr id="63741" name="Oval 737"/>
              <p:cNvSpPr>
                <a:spLocks noChangeArrowheads="1"/>
              </p:cNvSpPr>
              <p:nvPr/>
            </p:nvSpPr>
            <p:spPr bwMode="auto">
              <a:xfrm>
                <a:off x="4517" y="2876"/>
                <a:ext cx="36" cy="36"/>
              </a:xfrm>
              <a:prstGeom prst="ellipse">
                <a:avLst/>
              </a:prstGeom>
              <a:noFill/>
              <a:ln w="12700">
                <a:solidFill>
                  <a:srgbClr val="000000"/>
                </a:solidFill>
                <a:round/>
                <a:headEnd/>
                <a:tailEnd/>
              </a:ln>
            </p:spPr>
            <p:txBody>
              <a:bodyPr/>
              <a:lstStyle/>
              <a:p>
                <a:endParaRPr lang="en-US" sz="1200"/>
              </a:p>
            </p:txBody>
          </p:sp>
          <p:sp>
            <p:nvSpPr>
              <p:cNvPr id="63742" name="Freeform 738"/>
              <p:cNvSpPr>
                <a:spLocks/>
              </p:cNvSpPr>
              <p:nvPr/>
            </p:nvSpPr>
            <p:spPr bwMode="auto">
              <a:xfrm>
                <a:off x="4073" y="2936"/>
                <a:ext cx="33" cy="33"/>
              </a:xfrm>
              <a:custGeom>
                <a:avLst/>
                <a:gdLst>
                  <a:gd name="T0" fmla="*/ 0 w 33"/>
                  <a:gd name="T1" fmla="*/ 32 h 33"/>
                  <a:gd name="T2" fmla="*/ 1 w 33"/>
                  <a:gd name="T3" fmla="*/ 26 h 33"/>
                  <a:gd name="T4" fmla="*/ 2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7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2" y="20"/>
                    </a:lnTo>
                    <a:lnTo>
                      <a:pt x="6" y="14"/>
                    </a:lnTo>
                    <a:lnTo>
                      <a:pt x="10" y="9"/>
                    </a:lnTo>
                    <a:lnTo>
                      <a:pt x="14" y="6"/>
                    </a:lnTo>
                    <a:lnTo>
                      <a:pt x="20" y="2"/>
                    </a:lnTo>
                    <a:lnTo>
                      <a:pt x="26" y="1"/>
                    </a:lnTo>
                    <a:lnTo>
                      <a:pt x="32" y="0"/>
                    </a:lnTo>
                    <a:lnTo>
                      <a:pt x="33" y="8"/>
                    </a:lnTo>
                    <a:lnTo>
                      <a:pt x="27"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743" name="Freeform 739"/>
              <p:cNvSpPr>
                <a:spLocks/>
              </p:cNvSpPr>
              <p:nvPr/>
            </p:nvSpPr>
            <p:spPr bwMode="auto">
              <a:xfrm>
                <a:off x="4105" y="2936"/>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0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7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0"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7"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744" name="Freeform 740"/>
              <p:cNvSpPr>
                <a:spLocks/>
              </p:cNvSpPr>
              <p:nvPr/>
            </p:nvSpPr>
            <p:spPr bwMode="auto">
              <a:xfrm>
                <a:off x="4105" y="2936"/>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745" name="Freeform 741"/>
              <p:cNvSpPr>
                <a:spLocks/>
              </p:cNvSpPr>
              <p:nvPr/>
            </p:nvSpPr>
            <p:spPr bwMode="auto">
              <a:xfrm>
                <a:off x="4105" y="2968"/>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746" name="Freeform 742"/>
              <p:cNvSpPr>
                <a:spLocks/>
              </p:cNvSpPr>
              <p:nvPr/>
            </p:nvSpPr>
            <p:spPr bwMode="auto">
              <a:xfrm>
                <a:off x="4130" y="2968"/>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747" name="Freeform 743"/>
              <p:cNvSpPr>
                <a:spLocks/>
              </p:cNvSpPr>
              <p:nvPr/>
            </p:nvSpPr>
            <p:spPr bwMode="auto">
              <a:xfrm>
                <a:off x="4073" y="2968"/>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2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2"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748" name="Freeform 744"/>
              <p:cNvSpPr>
                <a:spLocks/>
              </p:cNvSpPr>
              <p:nvPr/>
            </p:nvSpPr>
            <p:spPr bwMode="auto">
              <a:xfrm>
                <a:off x="4105" y="2993"/>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749" name="Freeform 745"/>
              <p:cNvSpPr>
                <a:spLocks/>
              </p:cNvSpPr>
              <p:nvPr/>
            </p:nvSpPr>
            <p:spPr bwMode="auto">
              <a:xfrm>
                <a:off x="4073" y="2968"/>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750" name="Freeform 746"/>
              <p:cNvSpPr>
                <a:spLocks/>
              </p:cNvSpPr>
              <p:nvPr/>
            </p:nvSpPr>
            <p:spPr bwMode="auto">
              <a:xfrm>
                <a:off x="3901" y="3028"/>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751" name="Oval 747"/>
              <p:cNvSpPr>
                <a:spLocks noChangeArrowheads="1"/>
              </p:cNvSpPr>
              <p:nvPr/>
            </p:nvSpPr>
            <p:spPr bwMode="auto">
              <a:xfrm>
                <a:off x="4074" y="2966"/>
                <a:ext cx="36" cy="36"/>
              </a:xfrm>
              <a:prstGeom prst="ellipse">
                <a:avLst/>
              </a:prstGeom>
              <a:solidFill>
                <a:srgbClr val="000000"/>
              </a:solidFill>
              <a:ln w="9525">
                <a:noFill/>
                <a:round/>
                <a:headEnd/>
                <a:tailEnd/>
              </a:ln>
            </p:spPr>
            <p:txBody>
              <a:bodyPr/>
              <a:lstStyle/>
              <a:p>
                <a:endParaRPr lang="en-US" sz="1200"/>
              </a:p>
            </p:txBody>
          </p:sp>
          <p:sp>
            <p:nvSpPr>
              <p:cNvPr id="63752" name="Oval 748"/>
              <p:cNvSpPr>
                <a:spLocks noChangeArrowheads="1"/>
              </p:cNvSpPr>
              <p:nvPr/>
            </p:nvSpPr>
            <p:spPr bwMode="auto">
              <a:xfrm>
                <a:off x="4074" y="2966"/>
                <a:ext cx="36" cy="36"/>
              </a:xfrm>
              <a:prstGeom prst="ellipse">
                <a:avLst/>
              </a:prstGeom>
              <a:noFill/>
              <a:ln w="12700">
                <a:solidFill>
                  <a:srgbClr val="000000"/>
                </a:solidFill>
                <a:round/>
                <a:headEnd/>
                <a:tailEnd/>
              </a:ln>
            </p:spPr>
            <p:txBody>
              <a:bodyPr/>
              <a:lstStyle/>
              <a:p>
                <a:endParaRPr lang="en-US" sz="1200"/>
              </a:p>
            </p:txBody>
          </p:sp>
          <p:sp>
            <p:nvSpPr>
              <p:cNvPr id="63753" name="Oval 749"/>
              <p:cNvSpPr>
                <a:spLocks noChangeArrowheads="1"/>
              </p:cNvSpPr>
              <p:nvPr/>
            </p:nvSpPr>
            <p:spPr bwMode="auto">
              <a:xfrm>
                <a:off x="4341" y="2964"/>
                <a:ext cx="36" cy="36"/>
              </a:xfrm>
              <a:prstGeom prst="ellipse">
                <a:avLst/>
              </a:prstGeom>
              <a:solidFill>
                <a:srgbClr val="000000"/>
              </a:solidFill>
              <a:ln w="9525">
                <a:noFill/>
                <a:round/>
                <a:headEnd/>
                <a:tailEnd/>
              </a:ln>
            </p:spPr>
            <p:txBody>
              <a:bodyPr/>
              <a:lstStyle/>
              <a:p>
                <a:endParaRPr lang="en-US" sz="1200"/>
              </a:p>
            </p:txBody>
          </p:sp>
          <p:sp>
            <p:nvSpPr>
              <p:cNvPr id="63754" name="Oval 750"/>
              <p:cNvSpPr>
                <a:spLocks noChangeArrowheads="1"/>
              </p:cNvSpPr>
              <p:nvPr/>
            </p:nvSpPr>
            <p:spPr bwMode="auto">
              <a:xfrm>
                <a:off x="4341" y="2964"/>
                <a:ext cx="36" cy="36"/>
              </a:xfrm>
              <a:prstGeom prst="ellipse">
                <a:avLst/>
              </a:prstGeom>
              <a:noFill/>
              <a:ln w="12700">
                <a:solidFill>
                  <a:srgbClr val="000000"/>
                </a:solidFill>
                <a:round/>
                <a:headEnd/>
                <a:tailEnd/>
              </a:ln>
            </p:spPr>
            <p:txBody>
              <a:bodyPr/>
              <a:lstStyle/>
              <a:p>
                <a:endParaRPr lang="en-US" sz="1200"/>
              </a:p>
            </p:txBody>
          </p:sp>
          <p:sp>
            <p:nvSpPr>
              <p:cNvPr id="63755" name="Freeform 751"/>
              <p:cNvSpPr>
                <a:spLocks/>
              </p:cNvSpPr>
              <p:nvPr/>
            </p:nvSpPr>
            <p:spPr bwMode="auto">
              <a:xfrm>
                <a:off x="3897" y="3024"/>
                <a:ext cx="33" cy="33"/>
              </a:xfrm>
              <a:custGeom>
                <a:avLst/>
                <a:gdLst>
                  <a:gd name="T0" fmla="*/ 0 w 33"/>
                  <a:gd name="T1" fmla="*/ 32 h 33"/>
                  <a:gd name="T2" fmla="*/ 1 w 33"/>
                  <a:gd name="T3" fmla="*/ 26 h 33"/>
                  <a:gd name="T4" fmla="*/ 2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7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2" y="20"/>
                    </a:lnTo>
                    <a:lnTo>
                      <a:pt x="6" y="14"/>
                    </a:lnTo>
                    <a:lnTo>
                      <a:pt x="10" y="9"/>
                    </a:lnTo>
                    <a:lnTo>
                      <a:pt x="14" y="6"/>
                    </a:lnTo>
                    <a:lnTo>
                      <a:pt x="20" y="2"/>
                    </a:lnTo>
                    <a:lnTo>
                      <a:pt x="26" y="1"/>
                    </a:lnTo>
                    <a:lnTo>
                      <a:pt x="32" y="0"/>
                    </a:lnTo>
                    <a:lnTo>
                      <a:pt x="33" y="8"/>
                    </a:lnTo>
                    <a:lnTo>
                      <a:pt x="27"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756" name="Freeform 752"/>
              <p:cNvSpPr>
                <a:spLocks/>
              </p:cNvSpPr>
              <p:nvPr/>
            </p:nvSpPr>
            <p:spPr bwMode="auto">
              <a:xfrm>
                <a:off x="3929" y="3024"/>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0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7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0"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7"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757" name="Freeform 753"/>
              <p:cNvSpPr>
                <a:spLocks/>
              </p:cNvSpPr>
              <p:nvPr/>
            </p:nvSpPr>
            <p:spPr bwMode="auto">
              <a:xfrm>
                <a:off x="3929" y="3024"/>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758" name="Freeform 754"/>
              <p:cNvSpPr>
                <a:spLocks/>
              </p:cNvSpPr>
              <p:nvPr/>
            </p:nvSpPr>
            <p:spPr bwMode="auto">
              <a:xfrm>
                <a:off x="3929" y="3056"/>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759" name="Freeform 755"/>
              <p:cNvSpPr>
                <a:spLocks/>
              </p:cNvSpPr>
              <p:nvPr/>
            </p:nvSpPr>
            <p:spPr bwMode="auto">
              <a:xfrm>
                <a:off x="3954" y="3056"/>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760" name="Freeform 756"/>
              <p:cNvSpPr>
                <a:spLocks/>
              </p:cNvSpPr>
              <p:nvPr/>
            </p:nvSpPr>
            <p:spPr bwMode="auto">
              <a:xfrm>
                <a:off x="3897" y="3056"/>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2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2"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761" name="Freeform 757"/>
              <p:cNvSpPr>
                <a:spLocks/>
              </p:cNvSpPr>
              <p:nvPr/>
            </p:nvSpPr>
            <p:spPr bwMode="auto">
              <a:xfrm>
                <a:off x="3929" y="3081"/>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762" name="Freeform 758"/>
              <p:cNvSpPr>
                <a:spLocks/>
              </p:cNvSpPr>
              <p:nvPr/>
            </p:nvSpPr>
            <p:spPr bwMode="auto">
              <a:xfrm>
                <a:off x="3897" y="3056"/>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763" name="Freeform 759"/>
              <p:cNvSpPr>
                <a:spLocks/>
              </p:cNvSpPr>
              <p:nvPr/>
            </p:nvSpPr>
            <p:spPr bwMode="auto">
              <a:xfrm>
                <a:off x="3885" y="2852"/>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764" name="Oval 760"/>
              <p:cNvSpPr>
                <a:spLocks noChangeArrowheads="1"/>
              </p:cNvSpPr>
              <p:nvPr/>
            </p:nvSpPr>
            <p:spPr bwMode="auto">
              <a:xfrm>
                <a:off x="4058" y="2790"/>
                <a:ext cx="36" cy="36"/>
              </a:xfrm>
              <a:prstGeom prst="ellipse">
                <a:avLst/>
              </a:prstGeom>
              <a:solidFill>
                <a:srgbClr val="000000"/>
              </a:solidFill>
              <a:ln w="9525">
                <a:noFill/>
                <a:round/>
                <a:headEnd/>
                <a:tailEnd/>
              </a:ln>
            </p:spPr>
            <p:txBody>
              <a:bodyPr/>
              <a:lstStyle/>
              <a:p>
                <a:endParaRPr lang="en-US" sz="1200"/>
              </a:p>
            </p:txBody>
          </p:sp>
          <p:sp>
            <p:nvSpPr>
              <p:cNvPr id="63765" name="Oval 761"/>
              <p:cNvSpPr>
                <a:spLocks noChangeArrowheads="1"/>
              </p:cNvSpPr>
              <p:nvPr/>
            </p:nvSpPr>
            <p:spPr bwMode="auto">
              <a:xfrm>
                <a:off x="4058" y="2790"/>
                <a:ext cx="36" cy="36"/>
              </a:xfrm>
              <a:prstGeom prst="ellipse">
                <a:avLst/>
              </a:prstGeom>
              <a:noFill/>
              <a:ln w="12700">
                <a:solidFill>
                  <a:srgbClr val="000000"/>
                </a:solidFill>
                <a:round/>
                <a:headEnd/>
                <a:tailEnd/>
              </a:ln>
            </p:spPr>
            <p:txBody>
              <a:bodyPr/>
              <a:lstStyle/>
              <a:p>
                <a:endParaRPr lang="en-US" sz="1200"/>
              </a:p>
            </p:txBody>
          </p:sp>
          <p:sp>
            <p:nvSpPr>
              <p:cNvPr id="63766" name="Oval 762"/>
              <p:cNvSpPr>
                <a:spLocks noChangeArrowheads="1"/>
              </p:cNvSpPr>
              <p:nvPr/>
            </p:nvSpPr>
            <p:spPr bwMode="auto">
              <a:xfrm>
                <a:off x="4325" y="2788"/>
                <a:ext cx="36" cy="36"/>
              </a:xfrm>
              <a:prstGeom prst="ellipse">
                <a:avLst/>
              </a:prstGeom>
              <a:solidFill>
                <a:srgbClr val="000000"/>
              </a:solidFill>
              <a:ln w="9525">
                <a:noFill/>
                <a:round/>
                <a:headEnd/>
                <a:tailEnd/>
              </a:ln>
            </p:spPr>
            <p:txBody>
              <a:bodyPr/>
              <a:lstStyle/>
              <a:p>
                <a:endParaRPr lang="en-US" sz="1200"/>
              </a:p>
            </p:txBody>
          </p:sp>
          <p:sp>
            <p:nvSpPr>
              <p:cNvPr id="63767" name="Oval 763"/>
              <p:cNvSpPr>
                <a:spLocks noChangeArrowheads="1"/>
              </p:cNvSpPr>
              <p:nvPr/>
            </p:nvSpPr>
            <p:spPr bwMode="auto">
              <a:xfrm>
                <a:off x="4325" y="2788"/>
                <a:ext cx="36" cy="36"/>
              </a:xfrm>
              <a:prstGeom prst="ellipse">
                <a:avLst/>
              </a:prstGeom>
              <a:noFill/>
              <a:ln w="12700">
                <a:solidFill>
                  <a:srgbClr val="000000"/>
                </a:solidFill>
                <a:round/>
                <a:headEnd/>
                <a:tailEnd/>
              </a:ln>
            </p:spPr>
            <p:txBody>
              <a:bodyPr/>
              <a:lstStyle/>
              <a:p>
                <a:endParaRPr lang="en-US" sz="1200"/>
              </a:p>
            </p:txBody>
          </p:sp>
          <p:sp>
            <p:nvSpPr>
              <p:cNvPr id="63768" name="Freeform 764"/>
              <p:cNvSpPr>
                <a:spLocks/>
              </p:cNvSpPr>
              <p:nvPr/>
            </p:nvSpPr>
            <p:spPr bwMode="auto">
              <a:xfrm>
                <a:off x="3881" y="2848"/>
                <a:ext cx="33" cy="33"/>
              </a:xfrm>
              <a:custGeom>
                <a:avLst/>
                <a:gdLst>
                  <a:gd name="T0" fmla="*/ 0 w 33"/>
                  <a:gd name="T1" fmla="*/ 32 h 33"/>
                  <a:gd name="T2" fmla="*/ 1 w 33"/>
                  <a:gd name="T3" fmla="*/ 26 h 33"/>
                  <a:gd name="T4" fmla="*/ 2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7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2" y="20"/>
                    </a:lnTo>
                    <a:lnTo>
                      <a:pt x="6" y="14"/>
                    </a:lnTo>
                    <a:lnTo>
                      <a:pt x="10" y="9"/>
                    </a:lnTo>
                    <a:lnTo>
                      <a:pt x="14" y="6"/>
                    </a:lnTo>
                    <a:lnTo>
                      <a:pt x="20" y="2"/>
                    </a:lnTo>
                    <a:lnTo>
                      <a:pt x="26" y="1"/>
                    </a:lnTo>
                    <a:lnTo>
                      <a:pt x="32" y="0"/>
                    </a:lnTo>
                    <a:lnTo>
                      <a:pt x="33" y="8"/>
                    </a:lnTo>
                    <a:lnTo>
                      <a:pt x="27"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769" name="Freeform 765"/>
              <p:cNvSpPr>
                <a:spLocks/>
              </p:cNvSpPr>
              <p:nvPr/>
            </p:nvSpPr>
            <p:spPr bwMode="auto">
              <a:xfrm>
                <a:off x="3913" y="2848"/>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0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7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0"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7"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770" name="Freeform 766"/>
              <p:cNvSpPr>
                <a:spLocks/>
              </p:cNvSpPr>
              <p:nvPr/>
            </p:nvSpPr>
            <p:spPr bwMode="auto">
              <a:xfrm>
                <a:off x="3913" y="2848"/>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771" name="Freeform 767"/>
              <p:cNvSpPr>
                <a:spLocks/>
              </p:cNvSpPr>
              <p:nvPr/>
            </p:nvSpPr>
            <p:spPr bwMode="auto">
              <a:xfrm>
                <a:off x="3913" y="2880"/>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772" name="Freeform 768"/>
              <p:cNvSpPr>
                <a:spLocks/>
              </p:cNvSpPr>
              <p:nvPr/>
            </p:nvSpPr>
            <p:spPr bwMode="auto">
              <a:xfrm>
                <a:off x="3938" y="2880"/>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773" name="Freeform 769"/>
              <p:cNvSpPr>
                <a:spLocks/>
              </p:cNvSpPr>
              <p:nvPr/>
            </p:nvSpPr>
            <p:spPr bwMode="auto">
              <a:xfrm>
                <a:off x="3881" y="2880"/>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2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2"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774" name="Freeform 770"/>
              <p:cNvSpPr>
                <a:spLocks/>
              </p:cNvSpPr>
              <p:nvPr/>
            </p:nvSpPr>
            <p:spPr bwMode="auto">
              <a:xfrm>
                <a:off x="3913" y="2905"/>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775" name="Freeform 771"/>
              <p:cNvSpPr>
                <a:spLocks/>
              </p:cNvSpPr>
              <p:nvPr/>
            </p:nvSpPr>
            <p:spPr bwMode="auto">
              <a:xfrm>
                <a:off x="3881" y="2880"/>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776" name="Freeform 772"/>
              <p:cNvSpPr>
                <a:spLocks/>
              </p:cNvSpPr>
              <p:nvPr/>
            </p:nvSpPr>
            <p:spPr bwMode="auto">
              <a:xfrm>
                <a:off x="4156" y="3201"/>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777" name="Oval 773"/>
              <p:cNvSpPr>
                <a:spLocks noChangeArrowheads="1"/>
              </p:cNvSpPr>
              <p:nvPr/>
            </p:nvSpPr>
            <p:spPr bwMode="auto">
              <a:xfrm>
                <a:off x="4330" y="3139"/>
                <a:ext cx="36" cy="36"/>
              </a:xfrm>
              <a:prstGeom prst="ellipse">
                <a:avLst/>
              </a:prstGeom>
              <a:solidFill>
                <a:srgbClr val="000000"/>
              </a:solidFill>
              <a:ln w="9525">
                <a:noFill/>
                <a:round/>
                <a:headEnd/>
                <a:tailEnd/>
              </a:ln>
            </p:spPr>
            <p:txBody>
              <a:bodyPr/>
              <a:lstStyle/>
              <a:p>
                <a:endParaRPr lang="en-US" sz="1200"/>
              </a:p>
            </p:txBody>
          </p:sp>
          <p:sp>
            <p:nvSpPr>
              <p:cNvPr id="63778" name="Oval 774"/>
              <p:cNvSpPr>
                <a:spLocks noChangeArrowheads="1"/>
              </p:cNvSpPr>
              <p:nvPr/>
            </p:nvSpPr>
            <p:spPr bwMode="auto">
              <a:xfrm>
                <a:off x="4330" y="3139"/>
                <a:ext cx="36" cy="36"/>
              </a:xfrm>
              <a:prstGeom prst="ellipse">
                <a:avLst/>
              </a:prstGeom>
              <a:noFill/>
              <a:ln w="12700">
                <a:solidFill>
                  <a:srgbClr val="000000"/>
                </a:solidFill>
                <a:round/>
                <a:headEnd/>
                <a:tailEnd/>
              </a:ln>
            </p:spPr>
            <p:txBody>
              <a:bodyPr/>
              <a:lstStyle/>
              <a:p>
                <a:endParaRPr lang="en-US" sz="1200"/>
              </a:p>
            </p:txBody>
          </p:sp>
          <p:sp>
            <p:nvSpPr>
              <p:cNvPr id="63779" name="Oval 775"/>
              <p:cNvSpPr>
                <a:spLocks noChangeArrowheads="1"/>
              </p:cNvSpPr>
              <p:nvPr/>
            </p:nvSpPr>
            <p:spPr bwMode="auto">
              <a:xfrm>
                <a:off x="4596" y="3137"/>
                <a:ext cx="36" cy="36"/>
              </a:xfrm>
              <a:prstGeom prst="ellipse">
                <a:avLst/>
              </a:prstGeom>
              <a:solidFill>
                <a:srgbClr val="000000"/>
              </a:solidFill>
              <a:ln w="9525">
                <a:noFill/>
                <a:round/>
                <a:headEnd/>
                <a:tailEnd/>
              </a:ln>
            </p:spPr>
            <p:txBody>
              <a:bodyPr/>
              <a:lstStyle/>
              <a:p>
                <a:endParaRPr lang="en-US" sz="1200"/>
              </a:p>
            </p:txBody>
          </p:sp>
          <p:sp>
            <p:nvSpPr>
              <p:cNvPr id="63780" name="Oval 776"/>
              <p:cNvSpPr>
                <a:spLocks noChangeArrowheads="1"/>
              </p:cNvSpPr>
              <p:nvPr/>
            </p:nvSpPr>
            <p:spPr bwMode="auto">
              <a:xfrm>
                <a:off x="4596" y="3137"/>
                <a:ext cx="36" cy="36"/>
              </a:xfrm>
              <a:prstGeom prst="ellipse">
                <a:avLst/>
              </a:prstGeom>
              <a:noFill/>
              <a:ln w="12700">
                <a:solidFill>
                  <a:srgbClr val="000000"/>
                </a:solidFill>
                <a:round/>
                <a:headEnd/>
                <a:tailEnd/>
              </a:ln>
            </p:spPr>
            <p:txBody>
              <a:bodyPr/>
              <a:lstStyle/>
              <a:p>
                <a:endParaRPr lang="en-US" sz="1200"/>
              </a:p>
            </p:txBody>
          </p:sp>
          <p:sp>
            <p:nvSpPr>
              <p:cNvPr id="63781" name="Freeform 777"/>
              <p:cNvSpPr>
                <a:spLocks/>
              </p:cNvSpPr>
              <p:nvPr/>
            </p:nvSpPr>
            <p:spPr bwMode="auto">
              <a:xfrm>
                <a:off x="4152" y="3197"/>
                <a:ext cx="33" cy="33"/>
              </a:xfrm>
              <a:custGeom>
                <a:avLst/>
                <a:gdLst>
                  <a:gd name="T0" fmla="*/ 0 w 33"/>
                  <a:gd name="T1" fmla="*/ 32 h 33"/>
                  <a:gd name="T2" fmla="*/ 1 w 33"/>
                  <a:gd name="T3" fmla="*/ 26 h 33"/>
                  <a:gd name="T4" fmla="*/ 3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8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3" y="20"/>
                    </a:lnTo>
                    <a:lnTo>
                      <a:pt x="6" y="14"/>
                    </a:lnTo>
                    <a:lnTo>
                      <a:pt x="10" y="9"/>
                    </a:lnTo>
                    <a:lnTo>
                      <a:pt x="14" y="6"/>
                    </a:lnTo>
                    <a:lnTo>
                      <a:pt x="20" y="2"/>
                    </a:lnTo>
                    <a:lnTo>
                      <a:pt x="26" y="1"/>
                    </a:lnTo>
                    <a:lnTo>
                      <a:pt x="32" y="0"/>
                    </a:lnTo>
                    <a:lnTo>
                      <a:pt x="33" y="8"/>
                    </a:lnTo>
                    <a:lnTo>
                      <a:pt x="28"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782" name="Freeform 778"/>
              <p:cNvSpPr>
                <a:spLocks/>
              </p:cNvSpPr>
              <p:nvPr/>
            </p:nvSpPr>
            <p:spPr bwMode="auto">
              <a:xfrm>
                <a:off x="4184" y="3197"/>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783" name="Freeform 779"/>
              <p:cNvSpPr>
                <a:spLocks/>
              </p:cNvSpPr>
              <p:nvPr/>
            </p:nvSpPr>
            <p:spPr bwMode="auto">
              <a:xfrm>
                <a:off x="4184" y="3197"/>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784" name="Freeform 780"/>
              <p:cNvSpPr>
                <a:spLocks/>
              </p:cNvSpPr>
              <p:nvPr/>
            </p:nvSpPr>
            <p:spPr bwMode="auto">
              <a:xfrm>
                <a:off x="4184" y="3229"/>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785" name="Freeform 781"/>
              <p:cNvSpPr>
                <a:spLocks/>
              </p:cNvSpPr>
              <p:nvPr/>
            </p:nvSpPr>
            <p:spPr bwMode="auto">
              <a:xfrm>
                <a:off x="4209" y="3229"/>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786" name="Freeform 782"/>
              <p:cNvSpPr>
                <a:spLocks/>
              </p:cNvSpPr>
              <p:nvPr/>
            </p:nvSpPr>
            <p:spPr bwMode="auto">
              <a:xfrm>
                <a:off x="4152" y="3229"/>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3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3"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787" name="Freeform 783"/>
              <p:cNvSpPr>
                <a:spLocks/>
              </p:cNvSpPr>
              <p:nvPr/>
            </p:nvSpPr>
            <p:spPr bwMode="auto">
              <a:xfrm>
                <a:off x="4184" y="3254"/>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788" name="Freeform 784"/>
              <p:cNvSpPr>
                <a:spLocks/>
              </p:cNvSpPr>
              <p:nvPr/>
            </p:nvSpPr>
            <p:spPr bwMode="auto">
              <a:xfrm>
                <a:off x="4152" y="3229"/>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789" name="Freeform 785"/>
              <p:cNvSpPr>
                <a:spLocks/>
              </p:cNvSpPr>
              <p:nvPr/>
            </p:nvSpPr>
            <p:spPr bwMode="auto">
              <a:xfrm>
                <a:off x="4261" y="3297"/>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790" name="Oval 786"/>
              <p:cNvSpPr>
                <a:spLocks noChangeArrowheads="1"/>
              </p:cNvSpPr>
              <p:nvPr/>
            </p:nvSpPr>
            <p:spPr bwMode="auto">
              <a:xfrm>
                <a:off x="4434" y="3235"/>
                <a:ext cx="36" cy="36"/>
              </a:xfrm>
              <a:prstGeom prst="ellipse">
                <a:avLst/>
              </a:prstGeom>
              <a:solidFill>
                <a:srgbClr val="000000"/>
              </a:solidFill>
              <a:ln w="9525">
                <a:noFill/>
                <a:round/>
                <a:headEnd/>
                <a:tailEnd/>
              </a:ln>
            </p:spPr>
            <p:txBody>
              <a:bodyPr/>
              <a:lstStyle/>
              <a:p>
                <a:endParaRPr lang="en-US" sz="1200"/>
              </a:p>
            </p:txBody>
          </p:sp>
          <p:sp>
            <p:nvSpPr>
              <p:cNvPr id="63791" name="Oval 787"/>
              <p:cNvSpPr>
                <a:spLocks noChangeArrowheads="1"/>
              </p:cNvSpPr>
              <p:nvPr/>
            </p:nvSpPr>
            <p:spPr bwMode="auto">
              <a:xfrm>
                <a:off x="4434" y="3235"/>
                <a:ext cx="36" cy="36"/>
              </a:xfrm>
              <a:prstGeom prst="ellipse">
                <a:avLst/>
              </a:prstGeom>
              <a:noFill/>
              <a:ln w="12700">
                <a:solidFill>
                  <a:srgbClr val="000000"/>
                </a:solidFill>
                <a:round/>
                <a:headEnd/>
                <a:tailEnd/>
              </a:ln>
            </p:spPr>
            <p:txBody>
              <a:bodyPr/>
              <a:lstStyle/>
              <a:p>
                <a:endParaRPr lang="en-US" sz="1200"/>
              </a:p>
            </p:txBody>
          </p:sp>
          <p:sp>
            <p:nvSpPr>
              <p:cNvPr id="63792" name="Oval 788"/>
              <p:cNvSpPr>
                <a:spLocks noChangeArrowheads="1"/>
              </p:cNvSpPr>
              <p:nvPr/>
            </p:nvSpPr>
            <p:spPr bwMode="auto">
              <a:xfrm>
                <a:off x="4700" y="3233"/>
                <a:ext cx="36" cy="36"/>
              </a:xfrm>
              <a:prstGeom prst="ellipse">
                <a:avLst/>
              </a:prstGeom>
              <a:solidFill>
                <a:srgbClr val="000000"/>
              </a:solidFill>
              <a:ln w="9525">
                <a:noFill/>
                <a:round/>
                <a:headEnd/>
                <a:tailEnd/>
              </a:ln>
            </p:spPr>
            <p:txBody>
              <a:bodyPr/>
              <a:lstStyle/>
              <a:p>
                <a:endParaRPr lang="en-US" sz="1200"/>
              </a:p>
            </p:txBody>
          </p:sp>
          <p:sp>
            <p:nvSpPr>
              <p:cNvPr id="63793" name="Oval 789"/>
              <p:cNvSpPr>
                <a:spLocks noChangeArrowheads="1"/>
              </p:cNvSpPr>
              <p:nvPr/>
            </p:nvSpPr>
            <p:spPr bwMode="auto">
              <a:xfrm>
                <a:off x="4700" y="3233"/>
                <a:ext cx="36" cy="36"/>
              </a:xfrm>
              <a:prstGeom prst="ellipse">
                <a:avLst/>
              </a:prstGeom>
              <a:noFill/>
              <a:ln w="12700">
                <a:solidFill>
                  <a:srgbClr val="000000"/>
                </a:solidFill>
                <a:round/>
                <a:headEnd/>
                <a:tailEnd/>
              </a:ln>
            </p:spPr>
            <p:txBody>
              <a:bodyPr/>
              <a:lstStyle/>
              <a:p>
                <a:endParaRPr lang="en-US" sz="1200"/>
              </a:p>
            </p:txBody>
          </p:sp>
          <p:sp>
            <p:nvSpPr>
              <p:cNvPr id="63794" name="Freeform 790"/>
              <p:cNvSpPr>
                <a:spLocks/>
              </p:cNvSpPr>
              <p:nvPr/>
            </p:nvSpPr>
            <p:spPr bwMode="auto">
              <a:xfrm>
                <a:off x="4257" y="3293"/>
                <a:ext cx="33" cy="33"/>
              </a:xfrm>
              <a:custGeom>
                <a:avLst/>
                <a:gdLst>
                  <a:gd name="T0" fmla="*/ 0 w 33"/>
                  <a:gd name="T1" fmla="*/ 32 h 33"/>
                  <a:gd name="T2" fmla="*/ 1 w 33"/>
                  <a:gd name="T3" fmla="*/ 26 h 33"/>
                  <a:gd name="T4" fmla="*/ 3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8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3" y="20"/>
                    </a:lnTo>
                    <a:lnTo>
                      <a:pt x="6" y="14"/>
                    </a:lnTo>
                    <a:lnTo>
                      <a:pt x="10" y="9"/>
                    </a:lnTo>
                    <a:lnTo>
                      <a:pt x="14" y="6"/>
                    </a:lnTo>
                    <a:lnTo>
                      <a:pt x="20" y="2"/>
                    </a:lnTo>
                    <a:lnTo>
                      <a:pt x="26" y="1"/>
                    </a:lnTo>
                    <a:lnTo>
                      <a:pt x="32" y="0"/>
                    </a:lnTo>
                    <a:lnTo>
                      <a:pt x="33" y="8"/>
                    </a:lnTo>
                    <a:lnTo>
                      <a:pt x="28"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795" name="Freeform 791"/>
              <p:cNvSpPr>
                <a:spLocks/>
              </p:cNvSpPr>
              <p:nvPr/>
            </p:nvSpPr>
            <p:spPr bwMode="auto">
              <a:xfrm>
                <a:off x="4289" y="3293"/>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796" name="Freeform 792"/>
              <p:cNvSpPr>
                <a:spLocks/>
              </p:cNvSpPr>
              <p:nvPr/>
            </p:nvSpPr>
            <p:spPr bwMode="auto">
              <a:xfrm>
                <a:off x="4289" y="3293"/>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797" name="Freeform 793"/>
              <p:cNvSpPr>
                <a:spLocks/>
              </p:cNvSpPr>
              <p:nvPr/>
            </p:nvSpPr>
            <p:spPr bwMode="auto">
              <a:xfrm>
                <a:off x="4289" y="3325"/>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798" name="Freeform 794"/>
              <p:cNvSpPr>
                <a:spLocks/>
              </p:cNvSpPr>
              <p:nvPr/>
            </p:nvSpPr>
            <p:spPr bwMode="auto">
              <a:xfrm>
                <a:off x="4314" y="3325"/>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799" name="Freeform 795"/>
              <p:cNvSpPr>
                <a:spLocks/>
              </p:cNvSpPr>
              <p:nvPr/>
            </p:nvSpPr>
            <p:spPr bwMode="auto">
              <a:xfrm>
                <a:off x="4257" y="3325"/>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3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3"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800" name="Freeform 796"/>
              <p:cNvSpPr>
                <a:spLocks/>
              </p:cNvSpPr>
              <p:nvPr/>
            </p:nvSpPr>
            <p:spPr bwMode="auto">
              <a:xfrm>
                <a:off x="4289" y="3350"/>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801" name="Freeform 797"/>
              <p:cNvSpPr>
                <a:spLocks/>
              </p:cNvSpPr>
              <p:nvPr/>
            </p:nvSpPr>
            <p:spPr bwMode="auto">
              <a:xfrm>
                <a:off x="4257" y="3325"/>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802" name="Freeform 798"/>
              <p:cNvSpPr>
                <a:spLocks/>
              </p:cNvSpPr>
              <p:nvPr/>
            </p:nvSpPr>
            <p:spPr bwMode="auto">
              <a:xfrm>
                <a:off x="4441" y="3213"/>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803" name="Oval 799"/>
              <p:cNvSpPr>
                <a:spLocks noChangeArrowheads="1"/>
              </p:cNvSpPr>
              <p:nvPr/>
            </p:nvSpPr>
            <p:spPr bwMode="auto">
              <a:xfrm>
                <a:off x="4614" y="3151"/>
                <a:ext cx="36" cy="36"/>
              </a:xfrm>
              <a:prstGeom prst="ellipse">
                <a:avLst/>
              </a:prstGeom>
              <a:solidFill>
                <a:srgbClr val="000000"/>
              </a:solidFill>
              <a:ln w="9525">
                <a:noFill/>
                <a:round/>
                <a:headEnd/>
                <a:tailEnd/>
              </a:ln>
            </p:spPr>
            <p:txBody>
              <a:bodyPr/>
              <a:lstStyle/>
              <a:p>
                <a:endParaRPr lang="en-US" sz="1200"/>
              </a:p>
            </p:txBody>
          </p:sp>
          <p:sp>
            <p:nvSpPr>
              <p:cNvPr id="63804" name="Oval 800"/>
              <p:cNvSpPr>
                <a:spLocks noChangeArrowheads="1"/>
              </p:cNvSpPr>
              <p:nvPr/>
            </p:nvSpPr>
            <p:spPr bwMode="auto">
              <a:xfrm>
                <a:off x="4614" y="3151"/>
                <a:ext cx="36" cy="36"/>
              </a:xfrm>
              <a:prstGeom prst="ellipse">
                <a:avLst/>
              </a:prstGeom>
              <a:noFill/>
              <a:ln w="12700">
                <a:solidFill>
                  <a:srgbClr val="000000"/>
                </a:solidFill>
                <a:round/>
                <a:headEnd/>
                <a:tailEnd/>
              </a:ln>
            </p:spPr>
            <p:txBody>
              <a:bodyPr/>
              <a:lstStyle/>
              <a:p>
                <a:endParaRPr lang="en-US" sz="1200"/>
              </a:p>
            </p:txBody>
          </p:sp>
          <p:sp>
            <p:nvSpPr>
              <p:cNvPr id="63805" name="Freeform 801"/>
              <p:cNvSpPr>
                <a:spLocks/>
              </p:cNvSpPr>
              <p:nvPr/>
            </p:nvSpPr>
            <p:spPr bwMode="auto">
              <a:xfrm>
                <a:off x="4437" y="3209"/>
                <a:ext cx="33" cy="33"/>
              </a:xfrm>
              <a:custGeom>
                <a:avLst/>
                <a:gdLst>
                  <a:gd name="T0" fmla="*/ 0 w 33"/>
                  <a:gd name="T1" fmla="*/ 32 h 33"/>
                  <a:gd name="T2" fmla="*/ 1 w 33"/>
                  <a:gd name="T3" fmla="*/ 26 h 33"/>
                  <a:gd name="T4" fmla="*/ 3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8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3" y="20"/>
                    </a:lnTo>
                    <a:lnTo>
                      <a:pt x="6" y="14"/>
                    </a:lnTo>
                    <a:lnTo>
                      <a:pt x="10" y="9"/>
                    </a:lnTo>
                    <a:lnTo>
                      <a:pt x="14" y="6"/>
                    </a:lnTo>
                    <a:lnTo>
                      <a:pt x="20" y="2"/>
                    </a:lnTo>
                    <a:lnTo>
                      <a:pt x="26" y="1"/>
                    </a:lnTo>
                    <a:lnTo>
                      <a:pt x="32" y="0"/>
                    </a:lnTo>
                    <a:lnTo>
                      <a:pt x="33" y="8"/>
                    </a:lnTo>
                    <a:lnTo>
                      <a:pt x="28"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806" name="Freeform 802"/>
              <p:cNvSpPr>
                <a:spLocks/>
              </p:cNvSpPr>
              <p:nvPr/>
            </p:nvSpPr>
            <p:spPr bwMode="auto">
              <a:xfrm>
                <a:off x="4469" y="3209"/>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807" name="Freeform 803"/>
              <p:cNvSpPr>
                <a:spLocks/>
              </p:cNvSpPr>
              <p:nvPr/>
            </p:nvSpPr>
            <p:spPr bwMode="auto">
              <a:xfrm>
                <a:off x="4469" y="3209"/>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808" name="Freeform 804"/>
              <p:cNvSpPr>
                <a:spLocks/>
              </p:cNvSpPr>
              <p:nvPr/>
            </p:nvSpPr>
            <p:spPr bwMode="auto">
              <a:xfrm>
                <a:off x="4469" y="3241"/>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809" name="Freeform 805"/>
              <p:cNvSpPr>
                <a:spLocks/>
              </p:cNvSpPr>
              <p:nvPr/>
            </p:nvSpPr>
            <p:spPr bwMode="auto">
              <a:xfrm>
                <a:off x="4494" y="3241"/>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810" name="Freeform 806"/>
              <p:cNvSpPr>
                <a:spLocks/>
              </p:cNvSpPr>
              <p:nvPr/>
            </p:nvSpPr>
            <p:spPr bwMode="auto">
              <a:xfrm>
                <a:off x="4437" y="3241"/>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3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3"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811" name="Freeform 807"/>
              <p:cNvSpPr>
                <a:spLocks/>
              </p:cNvSpPr>
              <p:nvPr/>
            </p:nvSpPr>
            <p:spPr bwMode="auto">
              <a:xfrm>
                <a:off x="4469" y="3266"/>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812" name="Freeform 808"/>
              <p:cNvSpPr>
                <a:spLocks/>
              </p:cNvSpPr>
              <p:nvPr/>
            </p:nvSpPr>
            <p:spPr bwMode="auto">
              <a:xfrm>
                <a:off x="4437" y="3241"/>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813" name="Freeform 809"/>
              <p:cNvSpPr>
                <a:spLocks/>
              </p:cNvSpPr>
              <p:nvPr/>
            </p:nvSpPr>
            <p:spPr bwMode="auto">
              <a:xfrm>
                <a:off x="4585" y="3357"/>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814" name="Oval 810"/>
              <p:cNvSpPr>
                <a:spLocks noChangeArrowheads="1"/>
              </p:cNvSpPr>
              <p:nvPr/>
            </p:nvSpPr>
            <p:spPr bwMode="auto">
              <a:xfrm>
                <a:off x="4758" y="3295"/>
                <a:ext cx="36" cy="36"/>
              </a:xfrm>
              <a:prstGeom prst="ellipse">
                <a:avLst/>
              </a:prstGeom>
              <a:solidFill>
                <a:srgbClr val="000000"/>
              </a:solidFill>
              <a:ln w="9525">
                <a:noFill/>
                <a:round/>
                <a:headEnd/>
                <a:tailEnd/>
              </a:ln>
            </p:spPr>
            <p:txBody>
              <a:bodyPr/>
              <a:lstStyle/>
              <a:p>
                <a:endParaRPr lang="en-US" sz="1200"/>
              </a:p>
            </p:txBody>
          </p:sp>
          <p:sp>
            <p:nvSpPr>
              <p:cNvPr id="63815" name="Oval 811"/>
              <p:cNvSpPr>
                <a:spLocks noChangeArrowheads="1"/>
              </p:cNvSpPr>
              <p:nvPr/>
            </p:nvSpPr>
            <p:spPr bwMode="auto">
              <a:xfrm>
                <a:off x="4758" y="3295"/>
                <a:ext cx="36" cy="36"/>
              </a:xfrm>
              <a:prstGeom prst="ellipse">
                <a:avLst/>
              </a:prstGeom>
              <a:noFill/>
              <a:ln w="12700">
                <a:solidFill>
                  <a:srgbClr val="000000"/>
                </a:solidFill>
                <a:round/>
                <a:headEnd/>
                <a:tailEnd/>
              </a:ln>
            </p:spPr>
            <p:txBody>
              <a:bodyPr/>
              <a:lstStyle/>
              <a:p>
                <a:endParaRPr lang="en-US" sz="1200"/>
              </a:p>
            </p:txBody>
          </p:sp>
          <p:sp>
            <p:nvSpPr>
              <p:cNvPr id="63816" name="Freeform 812"/>
              <p:cNvSpPr>
                <a:spLocks/>
              </p:cNvSpPr>
              <p:nvPr/>
            </p:nvSpPr>
            <p:spPr bwMode="auto">
              <a:xfrm>
                <a:off x="4581" y="3353"/>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3817" name="Freeform 813"/>
              <p:cNvSpPr>
                <a:spLocks/>
              </p:cNvSpPr>
              <p:nvPr/>
            </p:nvSpPr>
            <p:spPr bwMode="auto">
              <a:xfrm>
                <a:off x="4612" y="3353"/>
                <a:ext cx="34" cy="33"/>
              </a:xfrm>
              <a:custGeom>
                <a:avLst/>
                <a:gdLst>
                  <a:gd name="T0" fmla="*/ 2 w 34"/>
                  <a:gd name="T1" fmla="*/ 0 h 33"/>
                  <a:gd name="T2" fmla="*/ 15 w 34"/>
                  <a:gd name="T3" fmla="*/ 3 h 33"/>
                  <a:gd name="T4" fmla="*/ 25 w 34"/>
                  <a:gd name="T5" fmla="*/ 10 h 33"/>
                  <a:gd name="T6" fmla="*/ 31 w 34"/>
                  <a:gd name="T7" fmla="*/ 19 h 33"/>
                  <a:gd name="T8" fmla="*/ 34 w 34"/>
                  <a:gd name="T9" fmla="*/ 31 h 33"/>
                  <a:gd name="T10" fmla="*/ 26 w 34"/>
                  <a:gd name="T11" fmla="*/ 33 h 33"/>
                  <a:gd name="T12" fmla="*/ 24 w 34"/>
                  <a:gd name="T13" fmla="*/ 23 h 33"/>
                  <a:gd name="T14" fmla="*/ 19 w 34"/>
                  <a:gd name="T15" fmla="*/ 15 h 33"/>
                  <a:gd name="T16" fmla="*/ 11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5" y="3"/>
                    </a:lnTo>
                    <a:lnTo>
                      <a:pt x="25" y="10"/>
                    </a:lnTo>
                    <a:lnTo>
                      <a:pt x="31" y="19"/>
                    </a:lnTo>
                    <a:lnTo>
                      <a:pt x="34" y="31"/>
                    </a:lnTo>
                    <a:lnTo>
                      <a:pt x="26" y="33"/>
                    </a:lnTo>
                    <a:lnTo>
                      <a:pt x="24" y="23"/>
                    </a:lnTo>
                    <a:lnTo>
                      <a:pt x="19" y="15"/>
                    </a:lnTo>
                    <a:lnTo>
                      <a:pt x="11" y="10"/>
                    </a:lnTo>
                    <a:lnTo>
                      <a:pt x="0" y="8"/>
                    </a:lnTo>
                    <a:lnTo>
                      <a:pt x="2" y="0"/>
                    </a:lnTo>
                    <a:close/>
                  </a:path>
                </a:pathLst>
              </a:custGeom>
              <a:solidFill>
                <a:srgbClr val="000000"/>
              </a:solidFill>
              <a:ln w="9525">
                <a:noFill/>
                <a:round/>
                <a:headEnd/>
                <a:tailEnd/>
              </a:ln>
            </p:spPr>
            <p:txBody>
              <a:bodyPr/>
              <a:lstStyle/>
              <a:p>
                <a:endParaRPr lang="en-US" sz="1200"/>
              </a:p>
            </p:txBody>
          </p:sp>
          <p:sp>
            <p:nvSpPr>
              <p:cNvPr id="63818" name="Freeform 814"/>
              <p:cNvSpPr>
                <a:spLocks/>
              </p:cNvSpPr>
              <p:nvPr/>
            </p:nvSpPr>
            <p:spPr bwMode="auto">
              <a:xfrm>
                <a:off x="4612" y="3353"/>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3819" name="Freeform 815"/>
              <p:cNvSpPr>
                <a:spLocks/>
              </p:cNvSpPr>
              <p:nvPr/>
            </p:nvSpPr>
            <p:spPr bwMode="auto">
              <a:xfrm>
                <a:off x="4611" y="3384"/>
                <a:ext cx="35" cy="33"/>
              </a:xfrm>
              <a:custGeom>
                <a:avLst/>
                <a:gdLst>
                  <a:gd name="T0" fmla="*/ 35 w 35"/>
                  <a:gd name="T1" fmla="*/ 1 h 33"/>
                  <a:gd name="T2" fmla="*/ 32 w 35"/>
                  <a:gd name="T3" fmla="*/ 14 h 33"/>
                  <a:gd name="T4" fmla="*/ 26 w 35"/>
                  <a:gd name="T5" fmla="*/ 24 h 33"/>
                  <a:gd name="T6" fmla="*/ 16 w 35"/>
                  <a:gd name="T7" fmla="*/ 31 h 33"/>
                  <a:gd name="T8" fmla="*/ 3 w 35"/>
                  <a:gd name="T9" fmla="*/ 33 h 33"/>
                  <a:gd name="T10" fmla="*/ 0 w 35"/>
                  <a:gd name="T11" fmla="*/ 26 h 33"/>
                  <a:gd name="T12" fmla="*/ 12 w 35"/>
                  <a:gd name="T13" fmla="*/ 24 h 33"/>
                  <a:gd name="T14" fmla="*/ 20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6" y="24"/>
                    </a:lnTo>
                    <a:lnTo>
                      <a:pt x="16" y="31"/>
                    </a:lnTo>
                    <a:lnTo>
                      <a:pt x="3" y="33"/>
                    </a:lnTo>
                    <a:lnTo>
                      <a:pt x="0" y="26"/>
                    </a:lnTo>
                    <a:lnTo>
                      <a:pt x="12" y="24"/>
                    </a:lnTo>
                    <a:lnTo>
                      <a:pt x="20"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3820" name="Freeform 816"/>
              <p:cNvSpPr>
                <a:spLocks/>
              </p:cNvSpPr>
              <p:nvPr/>
            </p:nvSpPr>
            <p:spPr bwMode="auto">
              <a:xfrm>
                <a:off x="4638" y="3384"/>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3821" name="Freeform 817"/>
              <p:cNvSpPr>
                <a:spLocks/>
              </p:cNvSpPr>
              <p:nvPr/>
            </p:nvSpPr>
            <p:spPr bwMode="auto">
              <a:xfrm>
                <a:off x="4581" y="3384"/>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3822" name="Freeform 818"/>
              <p:cNvSpPr>
                <a:spLocks/>
              </p:cNvSpPr>
              <p:nvPr/>
            </p:nvSpPr>
            <p:spPr bwMode="auto">
              <a:xfrm>
                <a:off x="4611" y="3410"/>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3823" name="Freeform 819"/>
              <p:cNvSpPr>
                <a:spLocks/>
              </p:cNvSpPr>
              <p:nvPr/>
            </p:nvSpPr>
            <p:spPr bwMode="auto">
              <a:xfrm>
                <a:off x="4581" y="3384"/>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3824" name="Freeform 820"/>
              <p:cNvSpPr>
                <a:spLocks/>
              </p:cNvSpPr>
              <p:nvPr/>
            </p:nvSpPr>
            <p:spPr bwMode="auto">
              <a:xfrm>
                <a:off x="4585" y="3357"/>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825" name="Oval 821"/>
              <p:cNvSpPr>
                <a:spLocks noChangeArrowheads="1"/>
              </p:cNvSpPr>
              <p:nvPr/>
            </p:nvSpPr>
            <p:spPr bwMode="auto">
              <a:xfrm>
                <a:off x="4758" y="3295"/>
                <a:ext cx="36" cy="36"/>
              </a:xfrm>
              <a:prstGeom prst="ellipse">
                <a:avLst/>
              </a:prstGeom>
              <a:solidFill>
                <a:srgbClr val="000000"/>
              </a:solidFill>
              <a:ln w="9525">
                <a:noFill/>
                <a:round/>
                <a:headEnd/>
                <a:tailEnd/>
              </a:ln>
            </p:spPr>
            <p:txBody>
              <a:bodyPr/>
              <a:lstStyle/>
              <a:p>
                <a:endParaRPr lang="en-US" sz="1200"/>
              </a:p>
            </p:txBody>
          </p:sp>
          <p:sp>
            <p:nvSpPr>
              <p:cNvPr id="63826" name="Oval 822"/>
              <p:cNvSpPr>
                <a:spLocks noChangeArrowheads="1"/>
              </p:cNvSpPr>
              <p:nvPr/>
            </p:nvSpPr>
            <p:spPr bwMode="auto">
              <a:xfrm>
                <a:off x="4758" y="3295"/>
                <a:ext cx="36" cy="36"/>
              </a:xfrm>
              <a:prstGeom prst="ellipse">
                <a:avLst/>
              </a:prstGeom>
              <a:noFill/>
              <a:ln w="12700">
                <a:solidFill>
                  <a:srgbClr val="000000"/>
                </a:solidFill>
                <a:round/>
                <a:headEnd/>
                <a:tailEnd/>
              </a:ln>
            </p:spPr>
            <p:txBody>
              <a:bodyPr/>
              <a:lstStyle/>
              <a:p>
                <a:endParaRPr lang="en-US" sz="1200"/>
              </a:p>
            </p:txBody>
          </p:sp>
          <p:sp>
            <p:nvSpPr>
              <p:cNvPr id="63827" name="Freeform 823"/>
              <p:cNvSpPr>
                <a:spLocks/>
              </p:cNvSpPr>
              <p:nvPr/>
            </p:nvSpPr>
            <p:spPr bwMode="auto">
              <a:xfrm>
                <a:off x="4581" y="3353"/>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3828" name="Freeform 824"/>
              <p:cNvSpPr>
                <a:spLocks/>
              </p:cNvSpPr>
              <p:nvPr/>
            </p:nvSpPr>
            <p:spPr bwMode="auto">
              <a:xfrm>
                <a:off x="4612" y="3353"/>
                <a:ext cx="34" cy="33"/>
              </a:xfrm>
              <a:custGeom>
                <a:avLst/>
                <a:gdLst>
                  <a:gd name="T0" fmla="*/ 2 w 34"/>
                  <a:gd name="T1" fmla="*/ 0 h 33"/>
                  <a:gd name="T2" fmla="*/ 15 w 34"/>
                  <a:gd name="T3" fmla="*/ 3 h 33"/>
                  <a:gd name="T4" fmla="*/ 25 w 34"/>
                  <a:gd name="T5" fmla="*/ 10 h 33"/>
                  <a:gd name="T6" fmla="*/ 31 w 34"/>
                  <a:gd name="T7" fmla="*/ 19 h 33"/>
                  <a:gd name="T8" fmla="*/ 34 w 34"/>
                  <a:gd name="T9" fmla="*/ 31 h 33"/>
                  <a:gd name="T10" fmla="*/ 26 w 34"/>
                  <a:gd name="T11" fmla="*/ 33 h 33"/>
                  <a:gd name="T12" fmla="*/ 24 w 34"/>
                  <a:gd name="T13" fmla="*/ 23 h 33"/>
                  <a:gd name="T14" fmla="*/ 19 w 34"/>
                  <a:gd name="T15" fmla="*/ 15 h 33"/>
                  <a:gd name="T16" fmla="*/ 11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5" y="3"/>
                    </a:lnTo>
                    <a:lnTo>
                      <a:pt x="25" y="10"/>
                    </a:lnTo>
                    <a:lnTo>
                      <a:pt x="31" y="19"/>
                    </a:lnTo>
                    <a:lnTo>
                      <a:pt x="34" y="31"/>
                    </a:lnTo>
                    <a:lnTo>
                      <a:pt x="26" y="33"/>
                    </a:lnTo>
                    <a:lnTo>
                      <a:pt x="24" y="23"/>
                    </a:lnTo>
                    <a:lnTo>
                      <a:pt x="19" y="15"/>
                    </a:lnTo>
                    <a:lnTo>
                      <a:pt x="11" y="10"/>
                    </a:lnTo>
                    <a:lnTo>
                      <a:pt x="0" y="8"/>
                    </a:lnTo>
                    <a:lnTo>
                      <a:pt x="2" y="0"/>
                    </a:lnTo>
                    <a:close/>
                  </a:path>
                </a:pathLst>
              </a:custGeom>
              <a:solidFill>
                <a:srgbClr val="000000"/>
              </a:solidFill>
              <a:ln w="9525">
                <a:noFill/>
                <a:round/>
                <a:headEnd/>
                <a:tailEnd/>
              </a:ln>
            </p:spPr>
            <p:txBody>
              <a:bodyPr/>
              <a:lstStyle/>
              <a:p>
                <a:endParaRPr lang="en-US" sz="1200"/>
              </a:p>
            </p:txBody>
          </p:sp>
          <p:sp>
            <p:nvSpPr>
              <p:cNvPr id="63829" name="Freeform 825"/>
              <p:cNvSpPr>
                <a:spLocks/>
              </p:cNvSpPr>
              <p:nvPr/>
            </p:nvSpPr>
            <p:spPr bwMode="auto">
              <a:xfrm>
                <a:off x="4612" y="3353"/>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3830" name="Freeform 826"/>
              <p:cNvSpPr>
                <a:spLocks/>
              </p:cNvSpPr>
              <p:nvPr/>
            </p:nvSpPr>
            <p:spPr bwMode="auto">
              <a:xfrm>
                <a:off x="4611" y="3384"/>
                <a:ext cx="35" cy="33"/>
              </a:xfrm>
              <a:custGeom>
                <a:avLst/>
                <a:gdLst>
                  <a:gd name="T0" fmla="*/ 35 w 35"/>
                  <a:gd name="T1" fmla="*/ 1 h 33"/>
                  <a:gd name="T2" fmla="*/ 32 w 35"/>
                  <a:gd name="T3" fmla="*/ 14 h 33"/>
                  <a:gd name="T4" fmla="*/ 26 w 35"/>
                  <a:gd name="T5" fmla="*/ 24 h 33"/>
                  <a:gd name="T6" fmla="*/ 16 w 35"/>
                  <a:gd name="T7" fmla="*/ 31 h 33"/>
                  <a:gd name="T8" fmla="*/ 3 w 35"/>
                  <a:gd name="T9" fmla="*/ 33 h 33"/>
                  <a:gd name="T10" fmla="*/ 0 w 35"/>
                  <a:gd name="T11" fmla="*/ 26 h 33"/>
                  <a:gd name="T12" fmla="*/ 12 w 35"/>
                  <a:gd name="T13" fmla="*/ 24 h 33"/>
                  <a:gd name="T14" fmla="*/ 20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6" y="24"/>
                    </a:lnTo>
                    <a:lnTo>
                      <a:pt x="16" y="31"/>
                    </a:lnTo>
                    <a:lnTo>
                      <a:pt x="3" y="33"/>
                    </a:lnTo>
                    <a:lnTo>
                      <a:pt x="0" y="26"/>
                    </a:lnTo>
                    <a:lnTo>
                      <a:pt x="12" y="24"/>
                    </a:lnTo>
                    <a:lnTo>
                      <a:pt x="20"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3831" name="Freeform 827"/>
              <p:cNvSpPr>
                <a:spLocks/>
              </p:cNvSpPr>
              <p:nvPr/>
            </p:nvSpPr>
            <p:spPr bwMode="auto">
              <a:xfrm>
                <a:off x="4638" y="3384"/>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3832" name="Freeform 828"/>
              <p:cNvSpPr>
                <a:spLocks/>
              </p:cNvSpPr>
              <p:nvPr/>
            </p:nvSpPr>
            <p:spPr bwMode="auto">
              <a:xfrm>
                <a:off x="4581" y="3384"/>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3833" name="Freeform 829"/>
              <p:cNvSpPr>
                <a:spLocks/>
              </p:cNvSpPr>
              <p:nvPr/>
            </p:nvSpPr>
            <p:spPr bwMode="auto">
              <a:xfrm>
                <a:off x="4611" y="3410"/>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3834" name="Freeform 830"/>
              <p:cNvSpPr>
                <a:spLocks/>
              </p:cNvSpPr>
              <p:nvPr/>
            </p:nvSpPr>
            <p:spPr bwMode="auto">
              <a:xfrm>
                <a:off x="4581" y="3384"/>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3835" name="Freeform 831"/>
              <p:cNvSpPr>
                <a:spLocks/>
              </p:cNvSpPr>
              <p:nvPr/>
            </p:nvSpPr>
            <p:spPr bwMode="auto">
              <a:xfrm>
                <a:off x="4156" y="3485"/>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836" name="Oval 832"/>
              <p:cNvSpPr>
                <a:spLocks noChangeArrowheads="1"/>
              </p:cNvSpPr>
              <p:nvPr/>
            </p:nvSpPr>
            <p:spPr bwMode="auto">
              <a:xfrm>
                <a:off x="4330" y="3423"/>
                <a:ext cx="36" cy="36"/>
              </a:xfrm>
              <a:prstGeom prst="ellipse">
                <a:avLst/>
              </a:prstGeom>
              <a:solidFill>
                <a:srgbClr val="000000"/>
              </a:solidFill>
              <a:ln w="9525">
                <a:noFill/>
                <a:round/>
                <a:headEnd/>
                <a:tailEnd/>
              </a:ln>
            </p:spPr>
            <p:txBody>
              <a:bodyPr/>
              <a:lstStyle/>
              <a:p>
                <a:endParaRPr lang="en-US" sz="1200"/>
              </a:p>
            </p:txBody>
          </p:sp>
          <p:sp>
            <p:nvSpPr>
              <p:cNvPr id="63837" name="Oval 833"/>
              <p:cNvSpPr>
                <a:spLocks noChangeArrowheads="1"/>
              </p:cNvSpPr>
              <p:nvPr/>
            </p:nvSpPr>
            <p:spPr bwMode="auto">
              <a:xfrm>
                <a:off x="4330" y="3423"/>
                <a:ext cx="36" cy="36"/>
              </a:xfrm>
              <a:prstGeom prst="ellipse">
                <a:avLst/>
              </a:prstGeom>
              <a:noFill/>
              <a:ln w="12700">
                <a:solidFill>
                  <a:srgbClr val="000000"/>
                </a:solidFill>
                <a:round/>
                <a:headEnd/>
                <a:tailEnd/>
              </a:ln>
            </p:spPr>
            <p:txBody>
              <a:bodyPr/>
              <a:lstStyle/>
              <a:p>
                <a:endParaRPr lang="en-US" sz="1200"/>
              </a:p>
            </p:txBody>
          </p:sp>
          <p:sp>
            <p:nvSpPr>
              <p:cNvPr id="63838" name="Oval 834"/>
              <p:cNvSpPr>
                <a:spLocks noChangeArrowheads="1"/>
              </p:cNvSpPr>
              <p:nvPr/>
            </p:nvSpPr>
            <p:spPr bwMode="auto">
              <a:xfrm>
                <a:off x="4596" y="3421"/>
                <a:ext cx="36" cy="36"/>
              </a:xfrm>
              <a:prstGeom prst="ellipse">
                <a:avLst/>
              </a:prstGeom>
              <a:solidFill>
                <a:srgbClr val="000000"/>
              </a:solidFill>
              <a:ln w="9525">
                <a:noFill/>
                <a:round/>
                <a:headEnd/>
                <a:tailEnd/>
              </a:ln>
            </p:spPr>
            <p:txBody>
              <a:bodyPr/>
              <a:lstStyle/>
              <a:p>
                <a:endParaRPr lang="en-US" sz="1200"/>
              </a:p>
            </p:txBody>
          </p:sp>
          <p:sp>
            <p:nvSpPr>
              <p:cNvPr id="63839" name="Oval 835"/>
              <p:cNvSpPr>
                <a:spLocks noChangeArrowheads="1"/>
              </p:cNvSpPr>
              <p:nvPr/>
            </p:nvSpPr>
            <p:spPr bwMode="auto">
              <a:xfrm>
                <a:off x="4596" y="3421"/>
                <a:ext cx="36" cy="36"/>
              </a:xfrm>
              <a:prstGeom prst="ellipse">
                <a:avLst/>
              </a:prstGeom>
              <a:noFill/>
              <a:ln w="12700">
                <a:solidFill>
                  <a:srgbClr val="000000"/>
                </a:solidFill>
                <a:round/>
                <a:headEnd/>
                <a:tailEnd/>
              </a:ln>
            </p:spPr>
            <p:txBody>
              <a:bodyPr/>
              <a:lstStyle/>
              <a:p>
                <a:endParaRPr lang="en-US" sz="1200"/>
              </a:p>
            </p:txBody>
          </p:sp>
          <p:sp>
            <p:nvSpPr>
              <p:cNvPr id="63840" name="Freeform 836"/>
              <p:cNvSpPr>
                <a:spLocks/>
              </p:cNvSpPr>
              <p:nvPr/>
            </p:nvSpPr>
            <p:spPr bwMode="auto">
              <a:xfrm>
                <a:off x="4152" y="3481"/>
                <a:ext cx="33" cy="33"/>
              </a:xfrm>
              <a:custGeom>
                <a:avLst/>
                <a:gdLst>
                  <a:gd name="T0" fmla="*/ 0 w 33"/>
                  <a:gd name="T1" fmla="*/ 32 h 33"/>
                  <a:gd name="T2" fmla="*/ 1 w 33"/>
                  <a:gd name="T3" fmla="*/ 26 h 33"/>
                  <a:gd name="T4" fmla="*/ 3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8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3" y="20"/>
                    </a:lnTo>
                    <a:lnTo>
                      <a:pt x="6" y="14"/>
                    </a:lnTo>
                    <a:lnTo>
                      <a:pt x="10" y="9"/>
                    </a:lnTo>
                    <a:lnTo>
                      <a:pt x="14" y="6"/>
                    </a:lnTo>
                    <a:lnTo>
                      <a:pt x="20" y="2"/>
                    </a:lnTo>
                    <a:lnTo>
                      <a:pt x="26" y="1"/>
                    </a:lnTo>
                    <a:lnTo>
                      <a:pt x="32" y="0"/>
                    </a:lnTo>
                    <a:lnTo>
                      <a:pt x="33" y="8"/>
                    </a:lnTo>
                    <a:lnTo>
                      <a:pt x="28"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841" name="Freeform 837"/>
              <p:cNvSpPr>
                <a:spLocks/>
              </p:cNvSpPr>
              <p:nvPr/>
            </p:nvSpPr>
            <p:spPr bwMode="auto">
              <a:xfrm>
                <a:off x="4184" y="3481"/>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842" name="Freeform 838"/>
              <p:cNvSpPr>
                <a:spLocks/>
              </p:cNvSpPr>
              <p:nvPr/>
            </p:nvSpPr>
            <p:spPr bwMode="auto">
              <a:xfrm>
                <a:off x="4184" y="3481"/>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843" name="Freeform 839"/>
              <p:cNvSpPr>
                <a:spLocks/>
              </p:cNvSpPr>
              <p:nvPr/>
            </p:nvSpPr>
            <p:spPr bwMode="auto">
              <a:xfrm>
                <a:off x="4184" y="3513"/>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844" name="Freeform 840"/>
              <p:cNvSpPr>
                <a:spLocks/>
              </p:cNvSpPr>
              <p:nvPr/>
            </p:nvSpPr>
            <p:spPr bwMode="auto">
              <a:xfrm>
                <a:off x="4209" y="3513"/>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845" name="Freeform 841"/>
              <p:cNvSpPr>
                <a:spLocks/>
              </p:cNvSpPr>
              <p:nvPr/>
            </p:nvSpPr>
            <p:spPr bwMode="auto">
              <a:xfrm>
                <a:off x="4152" y="3513"/>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3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3"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846" name="Freeform 842"/>
              <p:cNvSpPr>
                <a:spLocks/>
              </p:cNvSpPr>
              <p:nvPr/>
            </p:nvSpPr>
            <p:spPr bwMode="auto">
              <a:xfrm>
                <a:off x="4184" y="3538"/>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847" name="Freeform 843"/>
              <p:cNvSpPr>
                <a:spLocks/>
              </p:cNvSpPr>
              <p:nvPr/>
            </p:nvSpPr>
            <p:spPr bwMode="auto">
              <a:xfrm>
                <a:off x="4152" y="3513"/>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848" name="Freeform 844"/>
              <p:cNvSpPr>
                <a:spLocks/>
              </p:cNvSpPr>
              <p:nvPr/>
            </p:nvSpPr>
            <p:spPr bwMode="auto">
              <a:xfrm>
                <a:off x="3801" y="3289"/>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849" name="Oval 845"/>
              <p:cNvSpPr>
                <a:spLocks noChangeArrowheads="1"/>
              </p:cNvSpPr>
              <p:nvPr/>
            </p:nvSpPr>
            <p:spPr bwMode="auto">
              <a:xfrm>
                <a:off x="3974" y="3227"/>
                <a:ext cx="36" cy="36"/>
              </a:xfrm>
              <a:prstGeom prst="ellipse">
                <a:avLst/>
              </a:prstGeom>
              <a:solidFill>
                <a:srgbClr val="000000"/>
              </a:solidFill>
              <a:ln w="9525">
                <a:noFill/>
                <a:round/>
                <a:headEnd/>
                <a:tailEnd/>
              </a:ln>
            </p:spPr>
            <p:txBody>
              <a:bodyPr/>
              <a:lstStyle/>
              <a:p>
                <a:endParaRPr lang="en-US" sz="1200"/>
              </a:p>
            </p:txBody>
          </p:sp>
          <p:sp>
            <p:nvSpPr>
              <p:cNvPr id="63850" name="Oval 846"/>
              <p:cNvSpPr>
                <a:spLocks noChangeArrowheads="1"/>
              </p:cNvSpPr>
              <p:nvPr/>
            </p:nvSpPr>
            <p:spPr bwMode="auto">
              <a:xfrm>
                <a:off x="3974" y="3227"/>
                <a:ext cx="36" cy="36"/>
              </a:xfrm>
              <a:prstGeom prst="ellipse">
                <a:avLst/>
              </a:prstGeom>
              <a:noFill/>
              <a:ln w="12700">
                <a:solidFill>
                  <a:srgbClr val="000000"/>
                </a:solidFill>
                <a:round/>
                <a:headEnd/>
                <a:tailEnd/>
              </a:ln>
            </p:spPr>
            <p:txBody>
              <a:bodyPr/>
              <a:lstStyle/>
              <a:p>
                <a:endParaRPr lang="en-US" sz="1200"/>
              </a:p>
            </p:txBody>
          </p:sp>
          <p:sp>
            <p:nvSpPr>
              <p:cNvPr id="63851" name="Oval 847"/>
              <p:cNvSpPr>
                <a:spLocks noChangeArrowheads="1"/>
              </p:cNvSpPr>
              <p:nvPr/>
            </p:nvSpPr>
            <p:spPr bwMode="auto">
              <a:xfrm>
                <a:off x="4241" y="3225"/>
                <a:ext cx="36" cy="36"/>
              </a:xfrm>
              <a:prstGeom prst="ellipse">
                <a:avLst/>
              </a:prstGeom>
              <a:solidFill>
                <a:srgbClr val="000000"/>
              </a:solidFill>
              <a:ln w="9525">
                <a:noFill/>
                <a:round/>
                <a:headEnd/>
                <a:tailEnd/>
              </a:ln>
            </p:spPr>
            <p:txBody>
              <a:bodyPr/>
              <a:lstStyle/>
              <a:p>
                <a:endParaRPr lang="en-US" sz="1200"/>
              </a:p>
            </p:txBody>
          </p:sp>
          <p:sp>
            <p:nvSpPr>
              <p:cNvPr id="63852" name="Oval 848"/>
              <p:cNvSpPr>
                <a:spLocks noChangeArrowheads="1"/>
              </p:cNvSpPr>
              <p:nvPr/>
            </p:nvSpPr>
            <p:spPr bwMode="auto">
              <a:xfrm>
                <a:off x="4241" y="3225"/>
                <a:ext cx="36" cy="36"/>
              </a:xfrm>
              <a:prstGeom prst="ellipse">
                <a:avLst/>
              </a:prstGeom>
              <a:noFill/>
              <a:ln w="12700">
                <a:solidFill>
                  <a:srgbClr val="000000"/>
                </a:solidFill>
                <a:round/>
                <a:headEnd/>
                <a:tailEnd/>
              </a:ln>
            </p:spPr>
            <p:txBody>
              <a:bodyPr/>
              <a:lstStyle/>
              <a:p>
                <a:endParaRPr lang="en-US" sz="1200"/>
              </a:p>
            </p:txBody>
          </p:sp>
          <p:sp>
            <p:nvSpPr>
              <p:cNvPr id="63853" name="Freeform 849"/>
              <p:cNvSpPr>
                <a:spLocks/>
              </p:cNvSpPr>
              <p:nvPr/>
            </p:nvSpPr>
            <p:spPr bwMode="auto">
              <a:xfrm>
                <a:off x="3797" y="3285"/>
                <a:ext cx="33" cy="33"/>
              </a:xfrm>
              <a:custGeom>
                <a:avLst/>
                <a:gdLst>
                  <a:gd name="T0" fmla="*/ 0 w 33"/>
                  <a:gd name="T1" fmla="*/ 32 h 33"/>
                  <a:gd name="T2" fmla="*/ 1 w 33"/>
                  <a:gd name="T3" fmla="*/ 26 h 33"/>
                  <a:gd name="T4" fmla="*/ 2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7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2" y="20"/>
                    </a:lnTo>
                    <a:lnTo>
                      <a:pt x="6" y="14"/>
                    </a:lnTo>
                    <a:lnTo>
                      <a:pt x="10" y="9"/>
                    </a:lnTo>
                    <a:lnTo>
                      <a:pt x="14" y="6"/>
                    </a:lnTo>
                    <a:lnTo>
                      <a:pt x="20" y="2"/>
                    </a:lnTo>
                    <a:lnTo>
                      <a:pt x="26" y="1"/>
                    </a:lnTo>
                    <a:lnTo>
                      <a:pt x="32" y="0"/>
                    </a:lnTo>
                    <a:lnTo>
                      <a:pt x="33" y="8"/>
                    </a:lnTo>
                    <a:lnTo>
                      <a:pt x="27"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854" name="Freeform 850"/>
              <p:cNvSpPr>
                <a:spLocks/>
              </p:cNvSpPr>
              <p:nvPr/>
            </p:nvSpPr>
            <p:spPr bwMode="auto">
              <a:xfrm>
                <a:off x="3829" y="3285"/>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0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7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0"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7"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855" name="Freeform 851"/>
              <p:cNvSpPr>
                <a:spLocks/>
              </p:cNvSpPr>
              <p:nvPr/>
            </p:nvSpPr>
            <p:spPr bwMode="auto">
              <a:xfrm>
                <a:off x="3829" y="3285"/>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856" name="Freeform 852"/>
              <p:cNvSpPr>
                <a:spLocks/>
              </p:cNvSpPr>
              <p:nvPr/>
            </p:nvSpPr>
            <p:spPr bwMode="auto">
              <a:xfrm>
                <a:off x="3829" y="3317"/>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857" name="Freeform 853"/>
              <p:cNvSpPr>
                <a:spLocks/>
              </p:cNvSpPr>
              <p:nvPr/>
            </p:nvSpPr>
            <p:spPr bwMode="auto">
              <a:xfrm>
                <a:off x="3854" y="3317"/>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858" name="Freeform 854"/>
              <p:cNvSpPr>
                <a:spLocks/>
              </p:cNvSpPr>
              <p:nvPr/>
            </p:nvSpPr>
            <p:spPr bwMode="auto">
              <a:xfrm>
                <a:off x="3797" y="3317"/>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2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2"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859" name="Freeform 855"/>
              <p:cNvSpPr>
                <a:spLocks/>
              </p:cNvSpPr>
              <p:nvPr/>
            </p:nvSpPr>
            <p:spPr bwMode="auto">
              <a:xfrm>
                <a:off x="3829" y="3342"/>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860" name="Freeform 856"/>
              <p:cNvSpPr>
                <a:spLocks/>
              </p:cNvSpPr>
              <p:nvPr/>
            </p:nvSpPr>
            <p:spPr bwMode="auto">
              <a:xfrm>
                <a:off x="3797" y="3317"/>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861" name="Freeform 857"/>
              <p:cNvSpPr>
                <a:spLocks/>
              </p:cNvSpPr>
              <p:nvPr/>
            </p:nvSpPr>
            <p:spPr bwMode="auto">
              <a:xfrm>
                <a:off x="3880" y="3213"/>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862" name="Oval 858"/>
              <p:cNvSpPr>
                <a:spLocks noChangeArrowheads="1"/>
              </p:cNvSpPr>
              <p:nvPr/>
            </p:nvSpPr>
            <p:spPr bwMode="auto">
              <a:xfrm>
                <a:off x="4053" y="3151"/>
                <a:ext cx="36" cy="36"/>
              </a:xfrm>
              <a:prstGeom prst="ellipse">
                <a:avLst/>
              </a:prstGeom>
              <a:solidFill>
                <a:srgbClr val="000000"/>
              </a:solidFill>
              <a:ln w="9525">
                <a:noFill/>
                <a:round/>
                <a:headEnd/>
                <a:tailEnd/>
              </a:ln>
            </p:spPr>
            <p:txBody>
              <a:bodyPr/>
              <a:lstStyle/>
              <a:p>
                <a:endParaRPr lang="en-US" sz="1200"/>
              </a:p>
            </p:txBody>
          </p:sp>
          <p:sp>
            <p:nvSpPr>
              <p:cNvPr id="63863" name="Oval 859"/>
              <p:cNvSpPr>
                <a:spLocks noChangeArrowheads="1"/>
              </p:cNvSpPr>
              <p:nvPr/>
            </p:nvSpPr>
            <p:spPr bwMode="auto">
              <a:xfrm>
                <a:off x="4053" y="3151"/>
                <a:ext cx="36" cy="36"/>
              </a:xfrm>
              <a:prstGeom prst="ellipse">
                <a:avLst/>
              </a:prstGeom>
              <a:noFill/>
              <a:ln w="12700">
                <a:solidFill>
                  <a:srgbClr val="000000"/>
                </a:solidFill>
                <a:round/>
                <a:headEnd/>
                <a:tailEnd/>
              </a:ln>
            </p:spPr>
            <p:txBody>
              <a:bodyPr/>
              <a:lstStyle/>
              <a:p>
                <a:endParaRPr lang="en-US" sz="1200"/>
              </a:p>
            </p:txBody>
          </p:sp>
          <p:sp>
            <p:nvSpPr>
              <p:cNvPr id="63864" name="Oval 860"/>
              <p:cNvSpPr>
                <a:spLocks noChangeArrowheads="1"/>
              </p:cNvSpPr>
              <p:nvPr/>
            </p:nvSpPr>
            <p:spPr bwMode="auto">
              <a:xfrm>
                <a:off x="4320" y="3149"/>
                <a:ext cx="36" cy="36"/>
              </a:xfrm>
              <a:prstGeom prst="ellipse">
                <a:avLst/>
              </a:prstGeom>
              <a:solidFill>
                <a:srgbClr val="000000"/>
              </a:solidFill>
              <a:ln w="9525">
                <a:noFill/>
                <a:round/>
                <a:headEnd/>
                <a:tailEnd/>
              </a:ln>
            </p:spPr>
            <p:txBody>
              <a:bodyPr/>
              <a:lstStyle/>
              <a:p>
                <a:endParaRPr lang="en-US" sz="1200"/>
              </a:p>
            </p:txBody>
          </p:sp>
          <p:sp>
            <p:nvSpPr>
              <p:cNvPr id="63865" name="Oval 861"/>
              <p:cNvSpPr>
                <a:spLocks noChangeArrowheads="1"/>
              </p:cNvSpPr>
              <p:nvPr/>
            </p:nvSpPr>
            <p:spPr bwMode="auto">
              <a:xfrm>
                <a:off x="4320" y="3149"/>
                <a:ext cx="36" cy="36"/>
              </a:xfrm>
              <a:prstGeom prst="ellipse">
                <a:avLst/>
              </a:prstGeom>
              <a:noFill/>
              <a:ln w="12700">
                <a:solidFill>
                  <a:srgbClr val="000000"/>
                </a:solidFill>
                <a:round/>
                <a:headEnd/>
                <a:tailEnd/>
              </a:ln>
            </p:spPr>
            <p:txBody>
              <a:bodyPr/>
              <a:lstStyle/>
              <a:p>
                <a:endParaRPr lang="en-US" sz="1200"/>
              </a:p>
            </p:txBody>
          </p:sp>
          <p:sp>
            <p:nvSpPr>
              <p:cNvPr id="63866" name="Freeform 862"/>
              <p:cNvSpPr>
                <a:spLocks/>
              </p:cNvSpPr>
              <p:nvPr/>
            </p:nvSpPr>
            <p:spPr bwMode="auto">
              <a:xfrm>
                <a:off x="3876" y="3209"/>
                <a:ext cx="33" cy="33"/>
              </a:xfrm>
              <a:custGeom>
                <a:avLst/>
                <a:gdLst>
                  <a:gd name="T0" fmla="*/ 0 w 33"/>
                  <a:gd name="T1" fmla="*/ 32 h 33"/>
                  <a:gd name="T2" fmla="*/ 1 w 33"/>
                  <a:gd name="T3" fmla="*/ 26 h 33"/>
                  <a:gd name="T4" fmla="*/ 3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8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3" y="20"/>
                    </a:lnTo>
                    <a:lnTo>
                      <a:pt x="6" y="14"/>
                    </a:lnTo>
                    <a:lnTo>
                      <a:pt x="10" y="9"/>
                    </a:lnTo>
                    <a:lnTo>
                      <a:pt x="14" y="6"/>
                    </a:lnTo>
                    <a:lnTo>
                      <a:pt x="20" y="2"/>
                    </a:lnTo>
                    <a:lnTo>
                      <a:pt x="26" y="1"/>
                    </a:lnTo>
                    <a:lnTo>
                      <a:pt x="32" y="0"/>
                    </a:lnTo>
                    <a:lnTo>
                      <a:pt x="33" y="8"/>
                    </a:lnTo>
                    <a:lnTo>
                      <a:pt x="28"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867" name="Freeform 863"/>
              <p:cNvSpPr>
                <a:spLocks/>
              </p:cNvSpPr>
              <p:nvPr/>
            </p:nvSpPr>
            <p:spPr bwMode="auto">
              <a:xfrm>
                <a:off x="3908" y="3209"/>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868" name="Freeform 864"/>
              <p:cNvSpPr>
                <a:spLocks/>
              </p:cNvSpPr>
              <p:nvPr/>
            </p:nvSpPr>
            <p:spPr bwMode="auto">
              <a:xfrm>
                <a:off x="3908" y="3209"/>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869" name="Freeform 865"/>
              <p:cNvSpPr>
                <a:spLocks/>
              </p:cNvSpPr>
              <p:nvPr/>
            </p:nvSpPr>
            <p:spPr bwMode="auto">
              <a:xfrm>
                <a:off x="3908" y="3241"/>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870" name="Freeform 866"/>
              <p:cNvSpPr>
                <a:spLocks/>
              </p:cNvSpPr>
              <p:nvPr/>
            </p:nvSpPr>
            <p:spPr bwMode="auto">
              <a:xfrm>
                <a:off x="3933" y="3241"/>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871" name="Freeform 867"/>
              <p:cNvSpPr>
                <a:spLocks/>
              </p:cNvSpPr>
              <p:nvPr/>
            </p:nvSpPr>
            <p:spPr bwMode="auto">
              <a:xfrm>
                <a:off x="3876" y="3241"/>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3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3"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872" name="Freeform 868"/>
              <p:cNvSpPr>
                <a:spLocks/>
              </p:cNvSpPr>
              <p:nvPr/>
            </p:nvSpPr>
            <p:spPr bwMode="auto">
              <a:xfrm>
                <a:off x="3908" y="3266"/>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873" name="Freeform 869"/>
              <p:cNvSpPr>
                <a:spLocks/>
              </p:cNvSpPr>
              <p:nvPr/>
            </p:nvSpPr>
            <p:spPr bwMode="auto">
              <a:xfrm>
                <a:off x="3876" y="3241"/>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874" name="Freeform 870"/>
              <p:cNvSpPr>
                <a:spLocks/>
              </p:cNvSpPr>
              <p:nvPr/>
            </p:nvSpPr>
            <p:spPr bwMode="auto">
              <a:xfrm>
                <a:off x="4077" y="3393"/>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875" name="Oval 871"/>
              <p:cNvSpPr>
                <a:spLocks noChangeArrowheads="1"/>
              </p:cNvSpPr>
              <p:nvPr/>
            </p:nvSpPr>
            <p:spPr bwMode="auto">
              <a:xfrm>
                <a:off x="4251" y="3331"/>
                <a:ext cx="36" cy="36"/>
              </a:xfrm>
              <a:prstGeom prst="ellipse">
                <a:avLst/>
              </a:prstGeom>
              <a:solidFill>
                <a:srgbClr val="000000"/>
              </a:solidFill>
              <a:ln w="9525">
                <a:noFill/>
                <a:round/>
                <a:headEnd/>
                <a:tailEnd/>
              </a:ln>
            </p:spPr>
            <p:txBody>
              <a:bodyPr/>
              <a:lstStyle/>
              <a:p>
                <a:endParaRPr lang="en-US" sz="1200"/>
              </a:p>
            </p:txBody>
          </p:sp>
          <p:sp>
            <p:nvSpPr>
              <p:cNvPr id="63876" name="Oval 872"/>
              <p:cNvSpPr>
                <a:spLocks noChangeArrowheads="1"/>
              </p:cNvSpPr>
              <p:nvPr/>
            </p:nvSpPr>
            <p:spPr bwMode="auto">
              <a:xfrm>
                <a:off x="4251" y="3331"/>
                <a:ext cx="36" cy="36"/>
              </a:xfrm>
              <a:prstGeom prst="ellipse">
                <a:avLst/>
              </a:prstGeom>
              <a:noFill/>
              <a:ln w="12700">
                <a:solidFill>
                  <a:srgbClr val="000000"/>
                </a:solidFill>
                <a:round/>
                <a:headEnd/>
                <a:tailEnd/>
              </a:ln>
            </p:spPr>
            <p:txBody>
              <a:bodyPr/>
              <a:lstStyle/>
              <a:p>
                <a:endParaRPr lang="en-US" sz="1200"/>
              </a:p>
            </p:txBody>
          </p:sp>
          <p:sp>
            <p:nvSpPr>
              <p:cNvPr id="63877" name="Oval 873"/>
              <p:cNvSpPr>
                <a:spLocks noChangeArrowheads="1"/>
              </p:cNvSpPr>
              <p:nvPr/>
            </p:nvSpPr>
            <p:spPr bwMode="auto">
              <a:xfrm>
                <a:off x="4517" y="3329"/>
                <a:ext cx="36" cy="36"/>
              </a:xfrm>
              <a:prstGeom prst="ellipse">
                <a:avLst/>
              </a:prstGeom>
              <a:solidFill>
                <a:srgbClr val="000000"/>
              </a:solidFill>
              <a:ln w="9525">
                <a:noFill/>
                <a:round/>
                <a:headEnd/>
                <a:tailEnd/>
              </a:ln>
            </p:spPr>
            <p:txBody>
              <a:bodyPr/>
              <a:lstStyle/>
              <a:p>
                <a:endParaRPr lang="en-US" sz="1200"/>
              </a:p>
            </p:txBody>
          </p:sp>
          <p:sp>
            <p:nvSpPr>
              <p:cNvPr id="63878" name="Oval 874"/>
              <p:cNvSpPr>
                <a:spLocks noChangeArrowheads="1"/>
              </p:cNvSpPr>
              <p:nvPr/>
            </p:nvSpPr>
            <p:spPr bwMode="auto">
              <a:xfrm>
                <a:off x="4517" y="3329"/>
                <a:ext cx="36" cy="36"/>
              </a:xfrm>
              <a:prstGeom prst="ellipse">
                <a:avLst/>
              </a:prstGeom>
              <a:noFill/>
              <a:ln w="12700">
                <a:solidFill>
                  <a:srgbClr val="000000"/>
                </a:solidFill>
                <a:round/>
                <a:headEnd/>
                <a:tailEnd/>
              </a:ln>
            </p:spPr>
            <p:txBody>
              <a:bodyPr/>
              <a:lstStyle/>
              <a:p>
                <a:endParaRPr lang="en-US" sz="1200"/>
              </a:p>
            </p:txBody>
          </p:sp>
          <p:sp>
            <p:nvSpPr>
              <p:cNvPr id="63879" name="Freeform 875"/>
              <p:cNvSpPr>
                <a:spLocks/>
              </p:cNvSpPr>
              <p:nvPr/>
            </p:nvSpPr>
            <p:spPr bwMode="auto">
              <a:xfrm>
                <a:off x="4073" y="3389"/>
                <a:ext cx="33" cy="33"/>
              </a:xfrm>
              <a:custGeom>
                <a:avLst/>
                <a:gdLst>
                  <a:gd name="T0" fmla="*/ 0 w 33"/>
                  <a:gd name="T1" fmla="*/ 32 h 33"/>
                  <a:gd name="T2" fmla="*/ 1 w 33"/>
                  <a:gd name="T3" fmla="*/ 26 h 33"/>
                  <a:gd name="T4" fmla="*/ 2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7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2" y="20"/>
                    </a:lnTo>
                    <a:lnTo>
                      <a:pt x="6" y="14"/>
                    </a:lnTo>
                    <a:lnTo>
                      <a:pt x="10" y="9"/>
                    </a:lnTo>
                    <a:lnTo>
                      <a:pt x="14" y="6"/>
                    </a:lnTo>
                    <a:lnTo>
                      <a:pt x="20" y="2"/>
                    </a:lnTo>
                    <a:lnTo>
                      <a:pt x="26" y="1"/>
                    </a:lnTo>
                    <a:lnTo>
                      <a:pt x="32" y="0"/>
                    </a:lnTo>
                    <a:lnTo>
                      <a:pt x="33" y="8"/>
                    </a:lnTo>
                    <a:lnTo>
                      <a:pt x="27"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880" name="Freeform 876"/>
              <p:cNvSpPr>
                <a:spLocks/>
              </p:cNvSpPr>
              <p:nvPr/>
            </p:nvSpPr>
            <p:spPr bwMode="auto">
              <a:xfrm>
                <a:off x="4105" y="3389"/>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0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7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0"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7"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881" name="Freeform 877"/>
              <p:cNvSpPr>
                <a:spLocks/>
              </p:cNvSpPr>
              <p:nvPr/>
            </p:nvSpPr>
            <p:spPr bwMode="auto">
              <a:xfrm>
                <a:off x="4105" y="3389"/>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882" name="Freeform 878"/>
              <p:cNvSpPr>
                <a:spLocks/>
              </p:cNvSpPr>
              <p:nvPr/>
            </p:nvSpPr>
            <p:spPr bwMode="auto">
              <a:xfrm>
                <a:off x="4105" y="3421"/>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883" name="Freeform 879"/>
              <p:cNvSpPr>
                <a:spLocks/>
              </p:cNvSpPr>
              <p:nvPr/>
            </p:nvSpPr>
            <p:spPr bwMode="auto">
              <a:xfrm>
                <a:off x="4130" y="3421"/>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884" name="Freeform 880"/>
              <p:cNvSpPr>
                <a:spLocks/>
              </p:cNvSpPr>
              <p:nvPr/>
            </p:nvSpPr>
            <p:spPr bwMode="auto">
              <a:xfrm>
                <a:off x="4073" y="3421"/>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2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2"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885" name="Freeform 881"/>
              <p:cNvSpPr>
                <a:spLocks/>
              </p:cNvSpPr>
              <p:nvPr/>
            </p:nvSpPr>
            <p:spPr bwMode="auto">
              <a:xfrm>
                <a:off x="4105" y="3446"/>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886" name="Freeform 882"/>
              <p:cNvSpPr>
                <a:spLocks/>
              </p:cNvSpPr>
              <p:nvPr/>
            </p:nvSpPr>
            <p:spPr bwMode="auto">
              <a:xfrm>
                <a:off x="4073" y="3421"/>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887" name="Freeform 883"/>
              <p:cNvSpPr>
                <a:spLocks/>
              </p:cNvSpPr>
              <p:nvPr/>
            </p:nvSpPr>
            <p:spPr bwMode="auto">
              <a:xfrm>
                <a:off x="3696" y="3241"/>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888" name="Oval 884"/>
              <p:cNvSpPr>
                <a:spLocks noChangeArrowheads="1"/>
              </p:cNvSpPr>
              <p:nvPr/>
            </p:nvSpPr>
            <p:spPr bwMode="auto">
              <a:xfrm>
                <a:off x="3869" y="3179"/>
                <a:ext cx="36" cy="36"/>
              </a:xfrm>
              <a:prstGeom prst="ellipse">
                <a:avLst/>
              </a:prstGeom>
              <a:solidFill>
                <a:srgbClr val="000000"/>
              </a:solidFill>
              <a:ln w="9525">
                <a:noFill/>
                <a:round/>
                <a:headEnd/>
                <a:tailEnd/>
              </a:ln>
            </p:spPr>
            <p:txBody>
              <a:bodyPr/>
              <a:lstStyle/>
              <a:p>
                <a:endParaRPr lang="en-US" sz="1200"/>
              </a:p>
            </p:txBody>
          </p:sp>
          <p:sp>
            <p:nvSpPr>
              <p:cNvPr id="63889" name="Oval 885"/>
              <p:cNvSpPr>
                <a:spLocks noChangeArrowheads="1"/>
              </p:cNvSpPr>
              <p:nvPr/>
            </p:nvSpPr>
            <p:spPr bwMode="auto">
              <a:xfrm>
                <a:off x="3869" y="3179"/>
                <a:ext cx="36" cy="36"/>
              </a:xfrm>
              <a:prstGeom prst="ellipse">
                <a:avLst/>
              </a:prstGeom>
              <a:noFill/>
              <a:ln w="12700">
                <a:solidFill>
                  <a:srgbClr val="000000"/>
                </a:solidFill>
                <a:round/>
                <a:headEnd/>
                <a:tailEnd/>
              </a:ln>
            </p:spPr>
            <p:txBody>
              <a:bodyPr/>
              <a:lstStyle/>
              <a:p>
                <a:endParaRPr lang="en-US" sz="1200"/>
              </a:p>
            </p:txBody>
          </p:sp>
          <p:sp>
            <p:nvSpPr>
              <p:cNvPr id="63890" name="Oval 886"/>
              <p:cNvSpPr>
                <a:spLocks noChangeArrowheads="1"/>
              </p:cNvSpPr>
              <p:nvPr/>
            </p:nvSpPr>
            <p:spPr bwMode="auto">
              <a:xfrm>
                <a:off x="4135" y="3177"/>
                <a:ext cx="36" cy="36"/>
              </a:xfrm>
              <a:prstGeom prst="ellipse">
                <a:avLst/>
              </a:prstGeom>
              <a:solidFill>
                <a:srgbClr val="000000"/>
              </a:solidFill>
              <a:ln w="9525">
                <a:noFill/>
                <a:round/>
                <a:headEnd/>
                <a:tailEnd/>
              </a:ln>
            </p:spPr>
            <p:txBody>
              <a:bodyPr/>
              <a:lstStyle/>
              <a:p>
                <a:endParaRPr lang="en-US" sz="1200"/>
              </a:p>
            </p:txBody>
          </p:sp>
          <p:sp>
            <p:nvSpPr>
              <p:cNvPr id="63891" name="Oval 887"/>
              <p:cNvSpPr>
                <a:spLocks noChangeArrowheads="1"/>
              </p:cNvSpPr>
              <p:nvPr/>
            </p:nvSpPr>
            <p:spPr bwMode="auto">
              <a:xfrm>
                <a:off x="4135" y="3177"/>
                <a:ext cx="36" cy="36"/>
              </a:xfrm>
              <a:prstGeom prst="ellipse">
                <a:avLst/>
              </a:prstGeom>
              <a:noFill/>
              <a:ln w="12700">
                <a:solidFill>
                  <a:srgbClr val="000000"/>
                </a:solidFill>
                <a:round/>
                <a:headEnd/>
                <a:tailEnd/>
              </a:ln>
            </p:spPr>
            <p:txBody>
              <a:bodyPr/>
              <a:lstStyle/>
              <a:p>
                <a:endParaRPr lang="en-US" sz="1200"/>
              </a:p>
            </p:txBody>
          </p:sp>
          <p:sp>
            <p:nvSpPr>
              <p:cNvPr id="63892" name="Freeform 888"/>
              <p:cNvSpPr>
                <a:spLocks/>
              </p:cNvSpPr>
              <p:nvPr/>
            </p:nvSpPr>
            <p:spPr bwMode="auto">
              <a:xfrm>
                <a:off x="3692" y="3237"/>
                <a:ext cx="33" cy="33"/>
              </a:xfrm>
              <a:custGeom>
                <a:avLst/>
                <a:gdLst>
                  <a:gd name="T0" fmla="*/ 0 w 33"/>
                  <a:gd name="T1" fmla="*/ 32 h 33"/>
                  <a:gd name="T2" fmla="*/ 1 w 33"/>
                  <a:gd name="T3" fmla="*/ 26 h 33"/>
                  <a:gd name="T4" fmla="*/ 3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8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3" y="20"/>
                    </a:lnTo>
                    <a:lnTo>
                      <a:pt x="6" y="14"/>
                    </a:lnTo>
                    <a:lnTo>
                      <a:pt x="10" y="9"/>
                    </a:lnTo>
                    <a:lnTo>
                      <a:pt x="14" y="6"/>
                    </a:lnTo>
                    <a:lnTo>
                      <a:pt x="20" y="2"/>
                    </a:lnTo>
                    <a:lnTo>
                      <a:pt x="26" y="1"/>
                    </a:lnTo>
                    <a:lnTo>
                      <a:pt x="32" y="0"/>
                    </a:lnTo>
                    <a:lnTo>
                      <a:pt x="33" y="8"/>
                    </a:lnTo>
                    <a:lnTo>
                      <a:pt x="28"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893" name="Freeform 889"/>
              <p:cNvSpPr>
                <a:spLocks/>
              </p:cNvSpPr>
              <p:nvPr/>
            </p:nvSpPr>
            <p:spPr bwMode="auto">
              <a:xfrm>
                <a:off x="3724" y="3237"/>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894" name="Freeform 890"/>
              <p:cNvSpPr>
                <a:spLocks/>
              </p:cNvSpPr>
              <p:nvPr/>
            </p:nvSpPr>
            <p:spPr bwMode="auto">
              <a:xfrm>
                <a:off x="3724" y="3237"/>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895" name="Freeform 891"/>
              <p:cNvSpPr>
                <a:spLocks/>
              </p:cNvSpPr>
              <p:nvPr/>
            </p:nvSpPr>
            <p:spPr bwMode="auto">
              <a:xfrm>
                <a:off x="3724" y="3269"/>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896" name="Freeform 892"/>
              <p:cNvSpPr>
                <a:spLocks/>
              </p:cNvSpPr>
              <p:nvPr/>
            </p:nvSpPr>
            <p:spPr bwMode="auto">
              <a:xfrm>
                <a:off x="3749" y="3269"/>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897" name="Freeform 893"/>
              <p:cNvSpPr>
                <a:spLocks/>
              </p:cNvSpPr>
              <p:nvPr/>
            </p:nvSpPr>
            <p:spPr bwMode="auto">
              <a:xfrm>
                <a:off x="3692" y="3269"/>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3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3"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898" name="Freeform 894"/>
              <p:cNvSpPr>
                <a:spLocks/>
              </p:cNvSpPr>
              <p:nvPr/>
            </p:nvSpPr>
            <p:spPr bwMode="auto">
              <a:xfrm>
                <a:off x="3724" y="3294"/>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899" name="Freeform 895"/>
              <p:cNvSpPr>
                <a:spLocks/>
              </p:cNvSpPr>
              <p:nvPr/>
            </p:nvSpPr>
            <p:spPr bwMode="auto">
              <a:xfrm>
                <a:off x="3692" y="3269"/>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900" name="Freeform 896"/>
              <p:cNvSpPr>
                <a:spLocks/>
              </p:cNvSpPr>
              <p:nvPr/>
            </p:nvSpPr>
            <p:spPr bwMode="auto">
              <a:xfrm>
                <a:off x="3604" y="3121"/>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901" name="Oval 897"/>
              <p:cNvSpPr>
                <a:spLocks noChangeArrowheads="1"/>
              </p:cNvSpPr>
              <p:nvPr/>
            </p:nvSpPr>
            <p:spPr bwMode="auto">
              <a:xfrm>
                <a:off x="3777" y="3058"/>
                <a:ext cx="36" cy="37"/>
              </a:xfrm>
              <a:prstGeom prst="ellipse">
                <a:avLst/>
              </a:prstGeom>
              <a:solidFill>
                <a:srgbClr val="000000"/>
              </a:solidFill>
              <a:ln w="9525">
                <a:noFill/>
                <a:round/>
                <a:headEnd/>
                <a:tailEnd/>
              </a:ln>
            </p:spPr>
            <p:txBody>
              <a:bodyPr/>
              <a:lstStyle/>
              <a:p>
                <a:endParaRPr lang="en-US" sz="1200"/>
              </a:p>
            </p:txBody>
          </p:sp>
          <p:sp>
            <p:nvSpPr>
              <p:cNvPr id="63902" name="Oval 898"/>
              <p:cNvSpPr>
                <a:spLocks noChangeArrowheads="1"/>
              </p:cNvSpPr>
              <p:nvPr/>
            </p:nvSpPr>
            <p:spPr bwMode="auto">
              <a:xfrm>
                <a:off x="3777" y="3058"/>
                <a:ext cx="36" cy="37"/>
              </a:xfrm>
              <a:prstGeom prst="ellipse">
                <a:avLst/>
              </a:prstGeom>
              <a:noFill/>
              <a:ln w="12700">
                <a:solidFill>
                  <a:srgbClr val="000000"/>
                </a:solidFill>
                <a:round/>
                <a:headEnd/>
                <a:tailEnd/>
              </a:ln>
            </p:spPr>
            <p:txBody>
              <a:bodyPr/>
              <a:lstStyle/>
              <a:p>
                <a:endParaRPr lang="en-US" sz="1200"/>
              </a:p>
            </p:txBody>
          </p:sp>
          <p:sp>
            <p:nvSpPr>
              <p:cNvPr id="63903" name="Oval 899"/>
              <p:cNvSpPr>
                <a:spLocks noChangeArrowheads="1"/>
              </p:cNvSpPr>
              <p:nvPr/>
            </p:nvSpPr>
            <p:spPr bwMode="auto">
              <a:xfrm>
                <a:off x="4043" y="3056"/>
                <a:ext cx="36" cy="37"/>
              </a:xfrm>
              <a:prstGeom prst="ellipse">
                <a:avLst/>
              </a:prstGeom>
              <a:solidFill>
                <a:srgbClr val="000000"/>
              </a:solidFill>
              <a:ln w="9525">
                <a:noFill/>
                <a:round/>
                <a:headEnd/>
                <a:tailEnd/>
              </a:ln>
            </p:spPr>
            <p:txBody>
              <a:bodyPr/>
              <a:lstStyle/>
              <a:p>
                <a:endParaRPr lang="en-US" sz="1200"/>
              </a:p>
            </p:txBody>
          </p:sp>
          <p:sp>
            <p:nvSpPr>
              <p:cNvPr id="63904" name="Oval 900"/>
              <p:cNvSpPr>
                <a:spLocks noChangeArrowheads="1"/>
              </p:cNvSpPr>
              <p:nvPr/>
            </p:nvSpPr>
            <p:spPr bwMode="auto">
              <a:xfrm>
                <a:off x="4043" y="3056"/>
                <a:ext cx="36" cy="37"/>
              </a:xfrm>
              <a:prstGeom prst="ellipse">
                <a:avLst/>
              </a:prstGeom>
              <a:noFill/>
              <a:ln w="12700">
                <a:solidFill>
                  <a:srgbClr val="000000"/>
                </a:solidFill>
                <a:round/>
                <a:headEnd/>
                <a:tailEnd/>
              </a:ln>
            </p:spPr>
            <p:txBody>
              <a:bodyPr/>
              <a:lstStyle/>
              <a:p>
                <a:endParaRPr lang="en-US" sz="1200"/>
              </a:p>
            </p:txBody>
          </p:sp>
          <p:sp>
            <p:nvSpPr>
              <p:cNvPr id="63905" name="Freeform 901"/>
              <p:cNvSpPr>
                <a:spLocks/>
              </p:cNvSpPr>
              <p:nvPr/>
            </p:nvSpPr>
            <p:spPr bwMode="auto">
              <a:xfrm>
                <a:off x="3600" y="3117"/>
                <a:ext cx="33" cy="33"/>
              </a:xfrm>
              <a:custGeom>
                <a:avLst/>
                <a:gdLst>
                  <a:gd name="T0" fmla="*/ 0 w 33"/>
                  <a:gd name="T1" fmla="*/ 32 h 33"/>
                  <a:gd name="T2" fmla="*/ 1 w 33"/>
                  <a:gd name="T3" fmla="*/ 26 h 33"/>
                  <a:gd name="T4" fmla="*/ 3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8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3" y="20"/>
                    </a:lnTo>
                    <a:lnTo>
                      <a:pt x="6" y="14"/>
                    </a:lnTo>
                    <a:lnTo>
                      <a:pt x="10" y="9"/>
                    </a:lnTo>
                    <a:lnTo>
                      <a:pt x="14" y="6"/>
                    </a:lnTo>
                    <a:lnTo>
                      <a:pt x="20" y="2"/>
                    </a:lnTo>
                    <a:lnTo>
                      <a:pt x="26" y="1"/>
                    </a:lnTo>
                    <a:lnTo>
                      <a:pt x="32" y="0"/>
                    </a:lnTo>
                    <a:lnTo>
                      <a:pt x="33" y="8"/>
                    </a:lnTo>
                    <a:lnTo>
                      <a:pt x="28"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906" name="Freeform 902"/>
              <p:cNvSpPr>
                <a:spLocks/>
              </p:cNvSpPr>
              <p:nvPr/>
            </p:nvSpPr>
            <p:spPr bwMode="auto">
              <a:xfrm>
                <a:off x="3632" y="3117"/>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907" name="Freeform 903"/>
              <p:cNvSpPr>
                <a:spLocks/>
              </p:cNvSpPr>
              <p:nvPr/>
            </p:nvSpPr>
            <p:spPr bwMode="auto">
              <a:xfrm>
                <a:off x="3632" y="3117"/>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908" name="Freeform 904"/>
              <p:cNvSpPr>
                <a:spLocks/>
              </p:cNvSpPr>
              <p:nvPr/>
            </p:nvSpPr>
            <p:spPr bwMode="auto">
              <a:xfrm>
                <a:off x="3632" y="3149"/>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grpSp>
        <p:sp>
          <p:nvSpPr>
            <p:cNvPr id="63617" name="Freeform 905"/>
            <p:cNvSpPr>
              <a:spLocks/>
            </p:cNvSpPr>
            <p:nvPr/>
          </p:nvSpPr>
          <p:spPr bwMode="auto">
            <a:xfrm>
              <a:off x="3657" y="3149"/>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618" name="Freeform 906"/>
            <p:cNvSpPr>
              <a:spLocks/>
            </p:cNvSpPr>
            <p:nvPr/>
          </p:nvSpPr>
          <p:spPr bwMode="auto">
            <a:xfrm>
              <a:off x="3600" y="3149"/>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3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3"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619" name="Freeform 907"/>
            <p:cNvSpPr>
              <a:spLocks/>
            </p:cNvSpPr>
            <p:nvPr/>
          </p:nvSpPr>
          <p:spPr bwMode="auto">
            <a:xfrm>
              <a:off x="3632" y="3174"/>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620" name="Freeform 908"/>
            <p:cNvSpPr>
              <a:spLocks/>
            </p:cNvSpPr>
            <p:nvPr/>
          </p:nvSpPr>
          <p:spPr bwMode="auto">
            <a:xfrm>
              <a:off x="3600" y="3149"/>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621" name="Freeform 909"/>
            <p:cNvSpPr>
              <a:spLocks/>
            </p:cNvSpPr>
            <p:nvPr/>
          </p:nvSpPr>
          <p:spPr bwMode="auto">
            <a:xfrm>
              <a:off x="3668" y="3385"/>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622" name="Oval 910"/>
            <p:cNvSpPr>
              <a:spLocks noChangeArrowheads="1"/>
            </p:cNvSpPr>
            <p:nvPr/>
          </p:nvSpPr>
          <p:spPr bwMode="auto">
            <a:xfrm>
              <a:off x="3841" y="3323"/>
              <a:ext cx="36" cy="36"/>
            </a:xfrm>
            <a:prstGeom prst="ellipse">
              <a:avLst/>
            </a:prstGeom>
            <a:solidFill>
              <a:srgbClr val="000000"/>
            </a:solidFill>
            <a:ln w="9525">
              <a:noFill/>
              <a:round/>
              <a:headEnd/>
              <a:tailEnd/>
            </a:ln>
          </p:spPr>
          <p:txBody>
            <a:bodyPr/>
            <a:lstStyle/>
            <a:p>
              <a:endParaRPr lang="en-US" sz="1200"/>
            </a:p>
          </p:txBody>
        </p:sp>
        <p:sp>
          <p:nvSpPr>
            <p:cNvPr id="63623" name="Oval 911"/>
            <p:cNvSpPr>
              <a:spLocks noChangeArrowheads="1"/>
            </p:cNvSpPr>
            <p:nvPr/>
          </p:nvSpPr>
          <p:spPr bwMode="auto">
            <a:xfrm>
              <a:off x="3841" y="3323"/>
              <a:ext cx="36" cy="36"/>
            </a:xfrm>
            <a:prstGeom prst="ellipse">
              <a:avLst/>
            </a:prstGeom>
            <a:noFill/>
            <a:ln w="12700">
              <a:solidFill>
                <a:srgbClr val="000000"/>
              </a:solidFill>
              <a:round/>
              <a:headEnd/>
              <a:tailEnd/>
            </a:ln>
          </p:spPr>
          <p:txBody>
            <a:bodyPr/>
            <a:lstStyle/>
            <a:p>
              <a:endParaRPr lang="en-US" sz="1200"/>
            </a:p>
          </p:txBody>
        </p:sp>
        <p:sp>
          <p:nvSpPr>
            <p:cNvPr id="63624" name="Oval 912"/>
            <p:cNvSpPr>
              <a:spLocks noChangeArrowheads="1"/>
            </p:cNvSpPr>
            <p:nvPr/>
          </p:nvSpPr>
          <p:spPr bwMode="auto">
            <a:xfrm>
              <a:off x="4107" y="3321"/>
              <a:ext cx="36" cy="36"/>
            </a:xfrm>
            <a:prstGeom prst="ellipse">
              <a:avLst/>
            </a:prstGeom>
            <a:solidFill>
              <a:srgbClr val="000000"/>
            </a:solidFill>
            <a:ln w="9525">
              <a:noFill/>
              <a:round/>
              <a:headEnd/>
              <a:tailEnd/>
            </a:ln>
          </p:spPr>
          <p:txBody>
            <a:bodyPr/>
            <a:lstStyle/>
            <a:p>
              <a:endParaRPr lang="en-US" sz="1200"/>
            </a:p>
          </p:txBody>
        </p:sp>
        <p:sp>
          <p:nvSpPr>
            <p:cNvPr id="63625" name="Oval 913"/>
            <p:cNvSpPr>
              <a:spLocks noChangeArrowheads="1"/>
            </p:cNvSpPr>
            <p:nvPr/>
          </p:nvSpPr>
          <p:spPr bwMode="auto">
            <a:xfrm>
              <a:off x="4107" y="3321"/>
              <a:ext cx="36" cy="36"/>
            </a:xfrm>
            <a:prstGeom prst="ellipse">
              <a:avLst/>
            </a:prstGeom>
            <a:noFill/>
            <a:ln w="12700">
              <a:solidFill>
                <a:srgbClr val="000000"/>
              </a:solidFill>
              <a:round/>
              <a:headEnd/>
              <a:tailEnd/>
            </a:ln>
          </p:spPr>
          <p:txBody>
            <a:bodyPr/>
            <a:lstStyle/>
            <a:p>
              <a:endParaRPr lang="en-US" sz="1200"/>
            </a:p>
          </p:txBody>
        </p:sp>
        <p:sp>
          <p:nvSpPr>
            <p:cNvPr id="63626" name="Freeform 914"/>
            <p:cNvSpPr>
              <a:spLocks/>
            </p:cNvSpPr>
            <p:nvPr/>
          </p:nvSpPr>
          <p:spPr bwMode="auto">
            <a:xfrm>
              <a:off x="3664" y="3381"/>
              <a:ext cx="33" cy="33"/>
            </a:xfrm>
            <a:custGeom>
              <a:avLst/>
              <a:gdLst>
                <a:gd name="T0" fmla="*/ 0 w 33"/>
                <a:gd name="T1" fmla="*/ 32 h 33"/>
                <a:gd name="T2" fmla="*/ 1 w 33"/>
                <a:gd name="T3" fmla="*/ 26 h 33"/>
                <a:gd name="T4" fmla="*/ 3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8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3" y="20"/>
                  </a:lnTo>
                  <a:lnTo>
                    <a:pt x="6" y="14"/>
                  </a:lnTo>
                  <a:lnTo>
                    <a:pt x="10" y="9"/>
                  </a:lnTo>
                  <a:lnTo>
                    <a:pt x="14" y="6"/>
                  </a:lnTo>
                  <a:lnTo>
                    <a:pt x="20" y="2"/>
                  </a:lnTo>
                  <a:lnTo>
                    <a:pt x="26" y="1"/>
                  </a:lnTo>
                  <a:lnTo>
                    <a:pt x="32" y="0"/>
                  </a:lnTo>
                  <a:lnTo>
                    <a:pt x="33" y="8"/>
                  </a:lnTo>
                  <a:lnTo>
                    <a:pt x="28"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627" name="Freeform 915"/>
            <p:cNvSpPr>
              <a:spLocks/>
            </p:cNvSpPr>
            <p:nvPr/>
          </p:nvSpPr>
          <p:spPr bwMode="auto">
            <a:xfrm>
              <a:off x="3696" y="3381"/>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628" name="Freeform 916"/>
            <p:cNvSpPr>
              <a:spLocks/>
            </p:cNvSpPr>
            <p:nvPr/>
          </p:nvSpPr>
          <p:spPr bwMode="auto">
            <a:xfrm>
              <a:off x="3696" y="3381"/>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629" name="Freeform 917"/>
            <p:cNvSpPr>
              <a:spLocks/>
            </p:cNvSpPr>
            <p:nvPr/>
          </p:nvSpPr>
          <p:spPr bwMode="auto">
            <a:xfrm>
              <a:off x="3696" y="3413"/>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630" name="Freeform 918"/>
            <p:cNvSpPr>
              <a:spLocks/>
            </p:cNvSpPr>
            <p:nvPr/>
          </p:nvSpPr>
          <p:spPr bwMode="auto">
            <a:xfrm>
              <a:off x="3721" y="3413"/>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631" name="Freeform 919"/>
            <p:cNvSpPr>
              <a:spLocks/>
            </p:cNvSpPr>
            <p:nvPr/>
          </p:nvSpPr>
          <p:spPr bwMode="auto">
            <a:xfrm>
              <a:off x="3664" y="3413"/>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3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3"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632" name="Freeform 920"/>
            <p:cNvSpPr>
              <a:spLocks/>
            </p:cNvSpPr>
            <p:nvPr/>
          </p:nvSpPr>
          <p:spPr bwMode="auto">
            <a:xfrm>
              <a:off x="3696" y="3438"/>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633" name="Freeform 921"/>
            <p:cNvSpPr>
              <a:spLocks/>
            </p:cNvSpPr>
            <p:nvPr/>
          </p:nvSpPr>
          <p:spPr bwMode="auto">
            <a:xfrm>
              <a:off x="3664" y="3413"/>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634" name="Freeform 922"/>
            <p:cNvSpPr>
              <a:spLocks/>
            </p:cNvSpPr>
            <p:nvPr/>
          </p:nvSpPr>
          <p:spPr bwMode="auto">
            <a:xfrm>
              <a:off x="3884" y="3485"/>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9 w 57"/>
                <a:gd name="T17" fmla="*/ 0 h 56"/>
                <a:gd name="T18" fmla="*/ 34 w 57"/>
                <a:gd name="T19" fmla="*/ 1 h 56"/>
                <a:gd name="T20" fmla="*/ 37 w 57"/>
                <a:gd name="T21" fmla="*/ 1 h 56"/>
                <a:gd name="T22" fmla="*/ 40 w 57"/>
                <a:gd name="T23" fmla="*/ 2 h 56"/>
                <a:gd name="T24" fmla="*/ 44 w 57"/>
                <a:gd name="T25" fmla="*/ 5 h 56"/>
                <a:gd name="T26" fmla="*/ 49 w 57"/>
                <a:gd name="T27" fmla="*/ 8 h 56"/>
                <a:gd name="T28" fmla="*/ 52 w 57"/>
                <a:gd name="T29" fmla="*/ 12 h 56"/>
                <a:gd name="T30" fmla="*/ 54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40 w 57"/>
                <a:gd name="T51" fmla="*/ 54 h 56"/>
                <a:gd name="T52" fmla="*/ 34 w 57"/>
                <a:gd name="T53" fmla="*/ 56 h 56"/>
                <a:gd name="T54" fmla="*/ 29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4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9" y="0"/>
                  </a:lnTo>
                  <a:lnTo>
                    <a:pt x="34" y="1"/>
                  </a:lnTo>
                  <a:lnTo>
                    <a:pt x="37" y="1"/>
                  </a:lnTo>
                  <a:lnTo>
                    <a:pt x="40" y="2"/>
                  </a:lnTo>
                  <a:lnTo>
                    <a:pt x="44" y="5"/>
                  </a:lnTo>
                  <a:lnTo>
                    <a:pt x="49" y="8"/>
                  </a:lnTo>
                  <a:lnTo>
                    <a:pt x="52" y="12"/>
                  </a:lnTo>
                  <a:lnTo>
                    <a:pt x="54" y="15"/>
                  </a:lnTo>
                  <a:lnTo>
                    <a:pt x="55" y="17"/>
                  </a:lnTo>
                  <a:lnTo>
                    <a:pt x="56" y="22"/>
                  </a:lnTo>
                  <a:lnTo>
                    <a:pt x="57" y="25"/>
                  </a:lnTo>
                  <a:lnTo>
                    <a:pt x="57" y="28"/>
                  </a:lnTo>
                  <a:lnTo>
                    <a:pt x="56" y="34"/>
                  </a:lnTo>
                  <a:lnTo>
                    <a:pt x="55" y="39"/>
                  </a:lnTo>
                  <a:lnTo>
                    <a:pt x="52" y="44"/>
                  </a:lnTo>
                  <a:lnTo>
                    <a:pt x="49" y="48"/>
                  </a:lnTo>
                  <a:lnTo>
                    <a:pt x="44" y="51"/>
                  </a:lnTo>
                  <a:lnTo>
                    <a:pt x="40" y="54"/>
                  </a:lnTo>
                  <a:lnTo>
                    <a:pt x="34" y="56"/>
                  </a:lnTo>
                  <a:lnTo>
                    <a:pt x="29" y="56"/>
                  </a:lnTo>
                  <a:lnTo>
                    <a:pt x="23" y="56"/>
                  </a:lnTo>
                  <a:lnTo>
                    <a:pt x="20" y="55"/>
                  </a:lnTo>
                  <a:lnTo>
                    <a:pt x="17" y="54"/>
                  </a:lnTo>
                  <a:lnTo>
                    <a:pt x="13" y="51"/>
                  </a:lnTo>
                  <a:lnTo>
                    <a:pt x="8" y="48"/>
                  </a:lnTo>
                  <a:lnTo>
                    <a:pt x="5" y="44"/>
                  </a:lnTo>
                  <a:lnTo>
                    <a:pt x="4"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635" name="Oval 923"/>
            <p:cNvSpPr>
              <a:spLocks noChangeArrowheads="1"/>
            </p:cNvSpPr>
            <p:nvPr/>
          </p:nvSpPr>
          <p:spPr bwMode="auto">
            <a:xfrm>
              <a:off x="4057" y="3423"/>
              <a:ext cx="36" cy="36"/>
            </a:xfrm>
            <a:prstGeom prst="ellipse">
              <a:avLst/>
            </a:prstGeom>
            <a:solidFill>
              <a:srgbClr val="000000"/>
            </a:solidFill>
            <a:ln w="9525">
              <a:noFill/>
              <a:round/>
              <a:headEnd/>
              <a:tailEnd/>
            </a:ln>
          </p:spPr>
          <p:txBody>
            <a:bodyPr/>
            <a:lstStyle/>
            <a:p>
              <a:endParaRPr lang="en-US" sz="1200"/>
            </a:p>
          </p:txBody>
        </p:sp>
        <p:sp>
          <p:nvSpPr>
            <p:cNvPr id="63636" name="Oval 924"/>
            <p:cNvSpPr>
              <a:spLocks noChangeArrowheads="1"/>
            </p:cNvSpPr>
            <p:nvPr/>
          </p:nvSpPr>
          <p:spPr bwMode="auto">
            <a:xfrm>
              <a:off x="4057" y="3423"/>
              <a:ext cx="36" cy="36"/>
            </a:xfrm>
            <a:prstGeom prst="ellipse">
              <a:avLst/>
            </a:prstGeom>
            <a:noFill/>
            <a:ln w="12700">
              <a:solidFill>
                <a:srgbClr val="000000"/>
              </a:solidFill>
              <a:round/>
              <a:headEnd/>
              <a:tailEnd/>
            </a:ln>
          </p:spPr>
          <p:txBody>
            <a:bodyPr/>
            <a:lstStyle/>
            <a:p>
              <a:endParaRPr lang="en-US" sz="1200"/>
            </a:p>
          </p:txBody>
        </p:sp>
        <p:sp>
          <p:nvSpPr>
            <p:cNvPr id="63637" name="Oval 925"/>
            <p:cNvSpPr>
              <a:spLocks noChangeArrowheads="1"/>
            </p:cNvSpPr>
            <p:nvPr/>
          </p:nvSpPr>
          <p:spPr bwMode="auto">
            <a:xfrm>
              <a:off x="4324" y="3421"/>
              <a:ext cx="36" cy="36"/>
            </a:xfrm>
            <a:prstGeom prst="ellipse">
              <a:avLst/>
            </a:prstGeom>
            <a:solidFill>
              <a:srgbClr val="000000"/>
            </a:solidFill>
            <a:ln w="9525">
              <a:noFill/>
              <a:round/>
              <a:headEnd/>
              <a:tailEnd/>
            </a:ln>
          </p:spPr>
          <p:txBody>
            <a:bodyPr/>
            <a:lstStyle/>
            <a:p>
              <a:endParaRPr lang="en-US" sz="1200"/>
            </a:p>
          </p:txBody>
        </p:sp>
        <p:sp>
          <p:nvSpPr>
            <p:cNvPr id="63638" name="Oval 926"/>
            <p:cNvSpPr>
              <a:spLocks noChangeArrowheads="1"/>
            </p:cNvSpPr>
            <p:nvPr/>
          </p:nvSpPr>
          <p:spPr bwMode="auto">
            <a:xfrm>
              <a:off x="4324" y="3421"/>
              <a:ext cx="36" cy="36"/>
            </a:xfrm>
            <a:prstGeom prst="ellipse">
              <a:avLst/>
            </a:prstGeom>
            <a:noFill/>
            <a:ln w="12700">
              <a:solidFill>
                <a:srgbClr val="000000"/>
              </a:solidFill>
              <a:round/>
              <a:headEnd/>
              <a:tailEnd/>
            </a:ln>
          </p:spPr>
          <p:txBody>
            <a:bodyPr/>
            <a:lstStyle/>
            <a:p>
              <a:endParaRPr lang="en-US" sz="1200"/>
            </a:p>
          </p:txBody>
        </p:sp>
        <p:sp>
          <p:nvSpPr>
            <p:cNvPr id="63639" name="Freeform 927"/>
            <p:cNvSpPr>
              <a:spLocks/>
            </p:cNvSpPr>
            <p:nvPr/>
          </p:nvSpPr>
          <p:spPr bwMode="auto">
            <a:xfrm>
              <a:off x="3880" y="3481"/>
              <a:ext cx="33" cy="33"/>
            </a:xfrm>
            <a:custGeom>
              <a:avLst/>
              <a:gdLst>
                <a:gd name="T0" fmla="*/ 0 w 33"/>
                <a:gd name="T1" fmla="*/ 32 h 33"/>
                <a:gd name="T2" fmla="*/ 1 w 33"/>
                <a:gd name="T3" fmla="*/ 26 h 33"/>
                <a:gd name="T4" fmla="*/ 3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8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3" y="20"/>
                  </a:lnTo>
                  <a:lnTo>
                    <a:pt x="6" y="14"/>
                  </a:lnTo>
                  <a:lnTo>
                    <a:pt x="10" y="9"/>
                  </a:lnTo>
                  <a:lnTo>
                    <a:pt x="14" y="6"/>
                  </a:lnTo>
                  <a:lnTo>
                    <a:pt x="20" y="2"/>
                  </a:lnTo>
                  <a:lnTo>
                    <a:pt x="26" y="1"/>
                  </a:lnTo>
                  <a:lnTo>
                    <a:pt x="32" y="0"/>
                  </a:lnTo>
                  <a:lnTo>
                    <a:pt x="33" y="8"/>
                  </a:lnTo>
                  <a:lnTo>
                    <a:pt x="28"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640" name="Freeform 928"/>
            <p:cNvSpPr>
              <a:spLocks/>
            </p:cNvSpPr>
            <p:nvPr/>
          </p:nvSpPr>
          <p:spPr bwMode="auto">
            <a:xfrm>
              <a:off x="3912" y="3481"/>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1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8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1"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8"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641" name="Freeform 929"/>
            <p:cNvSpPr>
              <a:spLocks/>
            </p:cNvSpPr>
            <p:nvPr/>
          </p:nvSpPr>
          <p:spPr bwMode="auto">
            <a:xfrm>
              <a:off x="3912" y="3481"/>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642" name="Freeform 930"/>
            <p:cNvSpPr>
              <a:spLocks/>
            </p:cNvSpPr>
            <p:nvPr/>
          </p:nvSpPr>
          <p:spPr bwMode="auto">
            <a:xfrm>
              <a:off x="3912" y="3513"/>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643" name="Freeform 931"/>
            <p:cNvSpPr>
              <a:spLocks/>
            </p:cNvSpPr>
            <p:nvPr/>
          </p:nvSpPr>
          <p:spPr bwMode="auto">
            <a:xfrm>
              <a:off x="3937" y="3513"/>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644" name="Freeform 932"/>
            <p:cNvSpPr>
              <a:spLocks/>
            </p:cNvSpPr>
            <p:nvPr/>
          </p:nvSpPr>
          <p:spPr bwMode="auto">
            <a:xfrm>
              <a:off x="3880" y="3513"/>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3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3"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645" name="Freeform 933"/>
            <p:cNvSpPr>
              <a:spLocks/>
            </p:cNvSpPr>
            <p:nvPr/>
          </p:nvSpPr>
          <p:spPr bwMode="auto">
            <a:xfrm>
              <a:off x="3912" y="3538"/>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646" name="Freeform 934"/>
            <p:cNvSpPr>
              <a:spLocks/>
            </p:cNvSpPr>
            <p:nvPr/>
          </p:nvSpPr>
          <p:spPr bwMode="auto">
            <a:xfrm>
              <a:off x="3880" y="3513"/>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647" name="Freeform 935"/>
            <p:cNvSpPr>
              <a:spLocks/>
            </p:cNvSpPr>
            <p:nvPr/>
          </p:nvSpPr>
          <p:spPr bwMode="auto">
            <a:xfrm>
              <a:off x="4077" y="3517"/>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648" name="Oval 936"/>
            <p:cNvSpPr>
              <a:spLocks noChangeArrowheads="1"/>
            </p:cNvSpPr>
            <p:nvPr/>
          </p:nvSpPr>
          <p:spPr bwMode="auto">
            <a:xfrm>
              <a:off x="4251" y="3455"/>
              <a:ext cx="36" cy="36"/>
            </a:xfrm>
            <a:prstGeom prst="ellipse">
              <a:avLst/>
            </a:prstGeom>
            <a:solidFill>
              <a:srgbClr val="000000"/>
            </a:solidFill>
            <a:ln w="9525">
              <a:noFill/>
              <a:round/>
              <a:headEnd/>
              <a:tailEnd/>
            </a:ln>
          </p:spPr>
          <p:txBody>
            <a:bodyPr/>
            <a:lstStyle/>
            <a:p>
              <a:endParaRPr lang="en-US" sz="1200"/>
            </a:p>
          </p:txBody>
        </p:sp>
        <p:sp>
          <p:nvSpPr>
            <p:cNvPr id="63649" name="Oval 937"/>
            <p:cNvSpPr>
              <a:spLocks noChangeArrowheads="1"/>
            </p:cNvSpPr>
            <p:nvPr/>
          </p:nvSpPr>
          <p:spPr bwMode="auto">
            <a:xfrm>
              <a:off x="4251" y="3455"/>
              <a:ext cx="36" cy="36"/>
            </a:xfrm>
            <a:prstGeom prst="ellipse">
              <a:avLst/>
            </a:prstGeom>
            <a:noFill/>
            <a:ln w="12700">
              <a:solidFill>
                <a:srgbClr val="000000"/>
              </a:solidFill>
              <a:round/>
              <a:headEnd/>
              <a:tailEnd/>
            </a:ln>
          </p:spPr>
          <p:txBody>
            <a:bodyPr/>
            <a:lstStyle/>
            <a:p>
              <a:endParaRPr lang="en-US" sz="1200"/>
            </a:p>
          </p:txBody>
        </p:sp>
        <p:sp>
          <p:nvSpPr>
            <p:cNvPr id="63650" name="Oval 938"/>
            <p:cNvSpPr>
              <a:spLocks noChangeArrowheads="1"/>
            </p:cNvSpPr>
            <p:nvPr/>
          </p:nvSpPr>
          <p:spPr bwMode="auto">
            <a:xfrm>
              <a:off x="4517" y="3453"/>
              <a:ext cx="36" cy="36"/>
            </a:xfrm>
            <a:prstGeom prst="ellipse">
              <a:avLst/>
            </a:prstGeom>
            <a:solidFill>
              <a:srgbClr val="000000"/>
            </a:solidFill>
            <a:ln w="9525">
              <a:noFill/>
              <a:round/>
              <a:headEnd/>
              <a:tailEnd/>
            </a:ln>
          </p:spPr>
          <p:txBody>
            <a:bodyPr/>
            <a:lstStyle/>
            <a:p>
              <a:endParaRPr lang="en-US" sz="1200"/>
            </a:p>
          </p:txBody>
        </p:sp>
        <p:sp>
          <p:nvSpPr>
            <p:cNvPr id="63651" name="Oval 939"/>
            <p:cNvSpPr>
              <a:spLocks noChangeArrowheads="1"/>
            </p:cNvSpPr>
            <p:nvPr/>
          </p:nvSpPr>
          <p:spPr bwMode="auto">
            <a:xfrm>
              <a:off x="4517" y="3453"/>
              <a:ext cx="36" cy="36"/>
            </a:xfrm>
            <a:prstGeom prst="ellipse">
              <a:avLst/>
            </a:prstGeom>
            <a:noFill/>
            <a:ln w="12700">
              <a:solidFill>
                <a:srgbClr val="000000"/>
              </a:solidFill>
              <a:round/>
              <a:headEnd/>
              <a:tailEnd/>
            </a:ln>
          </p:spPr>
          <p:txBody>
            <a:bodyPr/>
            <a:lstStyle/>
            <a:p>
              <a:endParaRPr lang="en-US" sz="1200"/>
            </a:p>
          </p:txBody>
        </p:sp>
        <p:sp>
          <p:nvSpPr>
            <p:cNvPr id="63652" name="Freeform 940"/>
            <p:cNvSpPr>
              <a:spLocks/>
            </p:cNvSpPr>
            <p:nvPr/>
          </p:nvSpPr>
          <p:spPr bwMode="auto">
            <a:xfrm>
              <a:off x="4073" y="3513"/>
              <a:ext cx="33" cy="33"/>
            </a:xfrm>
            <a:custGeom>
              <a:avLst/>
              <a:gdLst>
                <a:gd name="T0" fmla="*/ 0 w 33"/>
                <a:gd name="T1" fmla="*/ 32 h 33"/>
                <a:gd name="T2" fmla="*/ 1 w 33"/>
                <a:gd name="T3" fmla="*/ 26 h 33"/>
                <a:gd name="T4" fmla="*/ 2 w 33"/>
                <a:gd name="T5" fmla="*/ 20 h 33"/>
                <a:gd name="T6" fmla="*/ 6 w 33"/>
                <a:gd name="T7" fmla="*/ 14 h 33"/>
                <a:gd name="T8" fmla="*/ 10 w 33"/>
                <a:gd name="T9" fmla="*/ 9 h 33"/>
                <a:gd name="T10" fmla="*/ 14 w 33"/>
                <a:gd name="T11" fmla="*/ 6 h 33"/>
                <a:gd name="T12" fmla="*/ 20 w 33"/>
                <a:gd name="T13" fmla="*/ 2 h 33"/>
                <a:gd name="T14" fmla="*/ 26 w 33"/>
                <a:gd name="T15" fmla="*/ 1 h 33"/>
                <a:gd name="T16" fmla="*/ 32 w 33"/>
                <a:gd name="T17" fmla="*/ 0 h 33"/>
                <a:gd name="T18" fmla="*/ 33 w 33"/>
                <a:gd name="T19" fmla="*/ 8 h 33"/>
                <a:gd name="T20" fmla="*/ 27 w 33"/>
                <a:gd name="T21" fmla="*/ 9 h 33"/>
                <a:gd name="T22" fmla="*/ 23 w 33"/>
                <a:gd name="T23" fmla="*/ 10 h 33"/>
                <a:gd name="T24" fmla="*/ 19 w 33"/>
                <a:gd name="T25" fmla="*/ 12 h 33"/>
                <a:gd name="T26" fmla="*/ 15 w 33"/>
                <a:gd name="T27" fmla="*/ 15 h 33"/>
                <a:gd name="T28" fmla="*/ 12 w 33"/>
                <a:gd name="T29" fmla="*/ 19 h 33"/>
                <a:gd name="T30" fmla="*/ 10 w 33"/>
                <a:gd name="T31" fmla="*/ 23 h 33"/>
                <a:gd name="T32" fmla="*/ 8 w 33"/>
                <a:gd name="T33" fmla="*/ 27 h 33"/>
                <a:gd name="T34" fmla="*/ 8 w 33"/>
                <a:gd name="T35" fmla="*/ 33 h 33"/>
                <a:gd name="T36" fmla="*/ 0 w 33"/>
                <a:gd name="T37" fmla="*/ 32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3"/>
                <a:gd name="T59" fmla="*/ 33 w 3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3">
                  <a:moveTo>
                    <a:pt x="0" y="32"/>
                  </a:moveTo>
                  <a:lnTo>
                    <a:pt x="1" y="26"/>
                  </a:lnTo>
                  <a:lnTo>
                    <a:pt x="2" y="20"/>
                  </a:lnTo>
                  <a:lnTo>
                    <a:pt x="6" y="14"/>
                  </a:lnTo>
                  <a:lnTo>
                    <a:pt x="10" y="9"/>
                  </a:lnTo>
                  <a:lnTo>
                    <a:pt x="14" y="6"/>
                  </a:lnTo>
                  <a:lnTo>
                    <a:pt x="20" y="2"/>
                  </a:lnTo>
                  <a:lnTo>
                    <a:pt x="26" y="1"/>
                  </a:lnTo>
                  <a:lnTo>
                    <a:pt x="32" y="0"/>
                  </a:lnTo>
                  <a:lnTo>
                    <a:pt x="33" y="8"/>
                  </a:lnTo>
                  <a:lnTo>
                    <a:pt x="27" y="9"/>
                  </a:lnTo>
                  <a:lnTo>
                    <a:pt x="23" y="10"/>
                  </a:lnTo>
                  <a:lnTo>
                    <a:pt x="19" y="12"/>
                  </a:lnTo>
                  <a:lnTo>
                    <a:pt x="15" y="15"/>
                  </a:lnTo>
                  <a:lnTo>
                    <a:pt x="12" y="19"/>
                  </a:lnTo>
                  <a:lnTo>
                    <a:pt x="10" y="23"/>
                  </a:lnTo>
                  <a:lnTo>
                    <a:pt x="8" y="27"/>
                  </a:lnTo>
                  <a:lnTo>
                    <a:pt x="8" y="33"/>
                  </a:lnTo>
                  <a:lnTo>
                    <a:pt x="0" y="32"/>
                  </a:lnTo>
                  <a:close/>
                </a:path>
              </a:pathLst>
            </a:custGeom>
            <a:solidFill>
              <a:srgbClr val="000000"/>
            </a:solidFill>
            <a:ln w="9525">
              <a:noFill/>
              <a:round/>
              <a:headEnd/>
              <a:tailEnd/>
            </a:ln>
          </p:spPr>
          <p:txBody>
            <a:bodyPr/>
            <a:lstStyle/>
            <a:p>
              <a:endParaRPr lang="en-US" sz="1200"/>
            </a:p>
          </p:txBody>
        </p:sp>
        <p:sp>
          <p:nvSpPr>
            <p:cNvPr id="63653" name="Freeform 941"/>
            <p:cNvSpPr>
              <a:spLocks/>
            </p:cNvSpPr>
            <p:nvPr/>
          </p:nvSpPr>
          <p:spPr bwMode="auto">
            <a:xfrm>
              <a:off x="4105" y="3513"/>
              <a:ext cx="33" cy="32"/>
            </a:xfrm>
            <a:custGeom>
              <a:avLst/>
              <a:gdLst>
                <a:gd name="T0" fmla="*/ 1 w 33"/>
                <a:gd name="T1" fmla="*/ 0 h 32"/>
                <a:gd name="T2" fmla="*/ 7 w 33"/>
                <a:gd name="T3" fmla="*/ 1 h 32"/>
                <a:gd name="T4" fmla="*/ 10 w 33"/>
                <a:gd name="T5" fmla="*/ 1 h 32"/>
                <a:gd name="T6" fmla="*/ 13 w 33"/>
                <a:gd name="T7" fmla="*/ 3 h 32"/>
                <a:gd name="T8" fmla="*/ 18 w 33"/>
                <a:gd name="T9" fmla="*/ 6 h 32"/>
                <a:gd name="T10" fmla="*/ 23 w 33"/>
                <a:gd name="T11" fmla="*/ 9 h 32"/>
                <a:gd name="T12" fmla="*/ 27 w 33"/>
                <a:gd name="T13" fmla="*/ 14 h 32"/>
                <a:gd name="T14" fmla="*/ 29 w 33"/>
                <a:gd name="T15" fmla="*/ 17 h 32"/>
                <a:gd name="T16" fmla="*/ 30 w 33"/>
                <a:gd name="T17" fmla="*/ 20 h 32"/>
                <a:gd name="T18" fmla="*/ 32 w 33"/>
                <a:gd name="T19" fmla="*/ 25 h 32"/>
                <a:gd name="T20" fmla="*/ 33 w 33"/>
                <a:gd name="T21" fmla="*/ 29 h 32"/>
                <a:gd name="T22" fmla="*/ 33 w 33"/>
                <a:gd name="T23" fmla="*/ 32 h 32"/>
                <a:gd name="T24" fmla="*/ 25 w 33"/>
                <a:gd name="T25" fmla="*/ 32 h 32"/>
                <a:gd name="T26" fmla="*/ 25 w 33"/>
                <a:gd name="T27" fmla="*/ 30 h 32"/>
                <a:gd name="T28" fmla="*/ 24 w 33"/>
                <a:gd name="T29" fmla="*/ 27 h 32"/>
                <a:gd name="T30" fmla="*/ 23 w 33"/>
                <a:gd name="T31" fmla="*/ 23 h 32"/>
                <a:gd name="T32" fmla="*/ 22 w 33"/>
                <a:gd name="T33" fmla="*/ 21 h 32"/>
                <a:gd name="T34" fmla="*/ 21 w 33"/>
                <a:gd name="T35" fmla="*/ 19 h 32"/>
                <a:gd name="T36" fmla="*/ 18 w 33"/>
                <a:gd name="T37" fmla="*/ 15 h 32"/>
                <a:gd name="T38" fmla="*/ 14 w 33"/>
                <a:gd name="T39" fmla="*/ 12 h 32"/>
                <a:gd name="T40" fmla="*/ 10 w 33"/>
                <a:gd name="T41" fmla="*/ 10 h 32"/>
                <a:gd name="T42" fmla="*/ 7 w 33"/>
                <a:gd name="T43" fmla="*/ 9 h 32"/>
                <a:gd name="T44" fmla="*/ 6 w 33"/>
                <a:gd name="T45" fmla="*/ 9 h 32"/>
                <a:gd name="T46" fmla="*/ 0 w 33"/>
                <a:gd name="T47" fmla="*/ 8 h 32"/>
                <a:gd name="T48" fmla="*/ 1 w 3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1" y="0"/>
                  </a:moveTo>
                  <a:lnTo>
                    <a:pt x="7" y="1"/>
                  </a:lnTo>
                  <a:lnTo>
                    <a:pt x="10" y="1"/>
                  </a:lnTo>
                  <a:lnTo>
                    <a:pt x="13" y="3"/>
                  </a:lnTo>
                  <a:lnTo>
                    <a:pt x="18" y="6"/>
                  </a:lnTo>
                  <a:lnTo>
                    <a:pt x="23" y="9"/>
                  </a:lnTo>
                  <a:lnTo>
                    <a:pt x="27" y="14"/>
                  </a:lnTo>
                  <a:lnTo>
                    <a:pt x="29" y="17"/>
                  </a:lnTo>
                  <a:lnTo>
                    <a:pt x="30" y="20"/>
                  </a:lnTo>
                  <a:lnTo>
                    <a:pt x="32" y="25"/>
                  </a:lnTo>
                  <a:lnTo>
                    <a:pt x="33" y="29"/>
                  </a:lnTo>
                  <a:lnTo>
                    <a:pt x="33" y="32"/>
                  </a:lnTo>
                  <a:lnTo>
                    <a:pt x="25" y="32"/>
                  </a:lnTo>
                  <a:lnTo>
                    <a:pt x="25" y="30"/>
                  </a:lnTo>
                  <a:lnTo>
                    <a:pt x="24" y="27"/>
                  </a:lnTo>
                  <a:lnTo>
                    <a:pt x="23" y="23"/>
                  </a:lnTo>
                  <a:lnTo>
                    <a:pt x="22" y="21"/>
                  </a:lnTo>
                  <a:lnTo>
                    <a:pt x="21" y="19"/>
                  </a:lnTo>
                  <a:lnTo>
                    <a:pt x="18" y="15"/>
                  </a:lnTo>
                  <a:lnTo>
                    <a:pt x="14" y="12"/>
                  </a:lnTo>
                  <a:lnTo>
                    <a:pt x="10" y="10"/>
                  </a:lnTo>
                  <a:lnTo>
                    <a:pt x="7" y="9"/>
                  </a:lnTo>
                  <a:lnTo>
                    <a:pt x="6" y="9"/>
                  </a:lnTo>
                  <a:lnTo>
                    <a:pt x="0" y="8"/>
                  </a:lnTo>
                  <a:lnTo>
                    <a:pt x="1" y="0"/>
                  </a:lnTo>
                  <a:close/>
                </a:path>
              </a:pathLst>
            </a:custGeom>
            <a:solidFill>
              <a:srgbClr val="000000"/>
            </a:solidFill>
            <a:ln w="9525">
              <a:noFill/>
              <a:round/>
              <a:headEnd/>
              <a:tailEnd/>
            </a:ln>
          </p:spPr>
          <p:txBody>
            <a:bodyPr/>
            <a:lstStyle/>
            <a:p>
              <a:endParaRPr lang="en-US" sz="1200"/>
            </a:p>
          </p:txBody>
        </p:sp>
        <p:sp>
          <p:nvSpPr>
            <p:cNvPr id="63654" name="Freeform 942"/>
            <p:cNvSpPr>
              <a:spLocks/>
            </p:cNvSpPr>
            <p:nvPr/>
          </p:nvSpPr>
          <p:spPr bwMode="auto">
            <a:xfrm>
              <a:off x="4105" y="3513"/>
              <a:ext cx="1" cy="8"/>
            </a:xfrm>
            <a:custGeom>
              <a:avLst/>
              <a:gdLst>
                <a:gd name="T0" fmla="*/ 0 w 1"/>
                <a:gd name="T1" fmla="*/ 0 h 8"/>
                <a:gd name="T2" fmla="*/ 1 w 1"/>
                <a:gd name="T3" fmla="*/ 0 h 8"/>
                <a:gd name="T4" fmla="*/ 0 w 1"/>
                <a:gd name="T5" fmla="*/ 8 h 8"/>
                <a:gd name="T6" fmla="*/ 1 w 1"/>
                <a:gd name="T7" fmla="*/ 8 h 8"/>
                <a:gd name="T8" fmla="*/ 0 w 1"/>
                <a:gd name="T9" fmla="*/ 0 h 8"/>
                <a:gd name="T10" fmla="*/ 0 60000 65536"/>
                <a:gd name="T11" fmla="*/ 0 60000 65536"/>
                <a:gd name="T12" fmla="*/ 0 60000 65536"/>
                <a:gd name="T13" fmla="*/ 0 60000 65536"/>
                <a:gd name="T14" fmla="*/ 0 60000 65536"/>
                <a:gd name="T15" fmla="*/ 0 w 1"/>
                <a:gd name="T16" fmla="*/ 0 h 8"/>
                <a:gd name="T17" fmla="*/ 1 w 1"/>
                <a:gd name="T18" fmla="*/ 8 h 8"/>
              </a:gdLst>
              <a:ahLst/>
              <a:cxnLst>
                <a:cxn ang="T10">
                  <a:pos x="T0" y="T1"/>
                </a:cxn>
                <a:cxn ang="T11">
                  <a:pos x="T2" y="T3"/>
                </a:cxn>
                <a:cxn ang="T12">
                  <a:pos x="T4" y="T5"/>
                </a:cxn>
                <a:cxn ang="T13">
                  <a:pos x="T6" y="T7"/>
                </a:cxn>
                <a:cxn ang="T14">
                  <a:pos x="T8" y="T9"/>
                </a:cxn>
              </a:cxnLst>
              <a:rect l="T15" t="T16" r="T17" b="T18"/>
              <a:pathLst>
                <a:path w="1" h="8">
                  <a:moveTo>
                    <a:pt x="0" y="0"/>
                  </a:moveTo>
                  <a:lnTo>
                    <a:pt x="1" y="0"/>
                  </a:lnTo>
                  <a:lnTo>
                    <a:pt x="0" y="8"/>
                  </a:lnTo>
                  <a:lnTo>
                    <a:pt x="1" y="8"/>
                  </a:lnTo>
                  <a:lnTo>
                    <a:pt x="0" y="0"/>
                  </a:lnTo>
                  <a:close/>
                </a:path>
              </a:pathLst>
            </a:custGeom>
            <a:solidFill>
              <a:srgbClr val="000000"/>
            </a:solidFill>
            <a:ln w="9525">
              <a:noFill/>
              <a:round/>
              <a:headEnd/>
              <a:tailEnd/>
            </a:ln>
          </p:spPr>
          <p:txBody>
            <a:bodyPr/>
            <a:lstStyle/>
            <a:p>
              <a:endParaRPr lang="en-US" sz="1200"/>
            </a:p>
          </p:txBody>
        </p:sp>
        <p:sp>
          <p:nvSpPr>
            <p:cNvPr id="63655" name="Freeform 943"/>
            <p:cNvSpPr>
              <a:spLocks/>
            </p:cNvSpPr>
            <p:nvPr/>
          </p:nvSpPr>
          <p:spPr bwMode="auto">
            <a:xfrm>
              <a:off x="4105" y="3545"/>
              <a:ext cx="33" cy="32"/>
            </a:xfrm>
            <a:custGeom>
              <a:avLst/>
              <a:gdLst>
                <a:gd name="T0" fmla="*/ 33 w 33"/>
                <a:gd name="T1" fmla="*/ 1 h 32"/>
                <a:gd name="T2" fmla="*/ 32 w 33"/>
                <a:gd name="T3" fmla="*/ 7 h 32"/>
                <a:gd name="T4" fmla="*/ 30 w 33"/>
                <a:gd name="T5" fmla="*/ 13 h 32"/>
                <a:gd name="T6" fmla="*/ 27 w 33"/>
                <a:gd name="T7" fmla="*/ 18 h 32"/>
                <a:gd name="T8" fmla="*/ 23 w 33"/>
                <a:gd name="T9" fmla="*/ 23 h 32"/>
                <a:gd name="T10" fmla="*/ 19 w 33"/>
                <a:gd name="T11" fmla="*/ 27 h 32"/>
                <a:gd name="T12" fmla="*/ 13 w 33"/>
                <a:gd name="T13" fmla="*/ 30 h 32"/>
                <a:gd name="T14" fmla="*/ 7 w 33"/>
                <a:gd name="T15" fmla="*/ 32 h 32"/>
                <a:gd name="T16" fmla="*/ 1 w 33"/>
                <a:gd name="T17" fmla="*/ 32 h 32"/>
                <a:gd name="T18" fmla="*/ 0 w 33"/>
                <a:gd name="T19" fmla="*/ 25 h 32"/>
                <a:gd name="T20" fmla="*/ 5 w 33"/>
                <a:gd name="T21" fmla="*/ 24 h 32"/>
                <a:gd name="T22" fmla="*/ 10 w 33"/>
                <a:gd name="T23" fmla="*/ 23 h 32"/>
                <a:gd name="T24" fmla="*/ 14 w 33"/>
                <a:gd name="T25" fmla="*/ 20 h 32"/>
                <a:gd name="T26" fmla="*/ 18 w 33"/>
                <a:gd name="T27" fmla="*/ 17 h 32"/>
                <a:gd name="T28" fmla="*/ 21 w 33"/>
                <a:gd name="T29" fmla="*/ 14 h 32"/>
                <a:gd name="T30" fmla="*/ 23 w 33"/>
                <a:gd name="T31" fmla="*/ 10 h 32"/>
                <a:gd name="T32" fmla="*/ 24 w 33"/>
                <a:gd name="T33" fmla="*/ 5 h 32"/>
                <a:gd name="T34" fmla="*/ 25 w 33"/>
                <a:gd name="T35" fmla="*/ 0 h 32"/>
                <a:gd name="T36" fmla="*/ 33 w 33"/>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2"/>
                <a:gd name="T59" fmla="*/ 33 w 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2">
                  <a:moveTo>
                    <a:pt x="33" y="1"/>
                  </a:moveTo>
                  <a:lnTo>
                    <a:pt x="32" y="7"/>
                  </a:lnTo>
                  <a:lnTo>
                    <a:pt x="30" y="13"/>
                  </a:lnTo>
                  <a:lnTo>
                    <a:pt x="27" y="18"/>
                  </a:lnTo>
                  <a:lnTo>
                    <a:pt x="23" y="23"/>
                  </a:lnTo>
                  <a:lnTo>
                    <a:pt x="19" y="27"/>
                  </a:lnTo>
                  <a:lnTo>
                    <a:pt x="13" y="30"/>
                  </a:lnTo>
                  <a:lnTo>
                    <a:pt x="7" y="32"/>
                  </a:lnTo>
                  <a:lnTo>
                    <a:pt x="1" y="32"/>
                  </a:lnTo>
                  <a:lnTo>
                    <a:pt x="0" y="25"/>
                  </a:lnTo>
                  <a:lnTo>
                    <a:pt x="5" y="24"/>
                  </a:lnTo>
                  <a:lnTo>
                    <a:pt x="10" y="23"/>
                  </a:lnTo>
                  <a:lnTo>
                    <a:pt x="14" y="20"/>
                  </a:lnTo>
                  <a:lnTo>
                    <a:pt x="18" y="17"/>
                  </a:lnTo>
                  <a:lnTo>
                    <a:pt x="21" y="14"/>
                  </a:lnTo>
                  <a:lnTo>
                    <a:pt x="23" y="10"/>
                  </a:lnTo>
                  <a:lnTo>
                    <a:pt x="24" y="5"/>
                  </a:lnTo>
                  <a:lnTo>
                    <a:pt x="25" y="0"/>
                  </a:lnTo>
                  <a:lnTo>
                    <a:pt x="33" y="1"/>
                  </a:lnTo>
                  <a:close/>
                </a:path>
              </a:pathLst>
            </a:custGeom>
            <a:solidFill>
              <a:srgbClr val="000000"/>
            </a:solidFill>
            <a:ln w="9525">
              <a:noFill/>
              <a:round/>
              <a:headEnd/>
              <a:tailEnd/>
            </a:ln>
          </p:spPr>
          <p:txBody>
            <a:bodyPr/>
            <a:lstStyle/>
            <a:p>
              <a:endParaRPr lang="en-US" sz="1200"/>
            </a:p>
          </p:txBody>
        </p:sp>
        <p:sp>
          <p:nvSpPr>
            <p:cNvPr id="63656" name="Freeform 944"/>
            <p:cNvSpPr>
              <a:spLocks/>
            </p:cNvSpPr>
            <p:nvPr/>
          </p:nvSpPr>
          <p:spPr bwMode="auto">
            <a:xfrm>
              <a:off x="4130" y="3545"/>
              <a:ext cx="8" cy="1"/>
            </a:xfrm>
            <a:custGeom>
              <a:avLst/>
              <a:gdLst>
                <a:gd name="T0" fmla="*/ 8 w 8"/>
                <a:gd name="T1" fmla="*/ 0 h 1"/>
                <a:gd name="T2" fmla="*/ 8 w 8"/>
                <a:gd name="T3" fmla="*/ 1 h 1"/>
                <a:gd name="T4" fmla="*/ 0 w 8"/>
                <a:gd name="T5" fmla="*/ 0 h 1"/>
                <a:gd name="T6" fmla="*/ 8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8" y="1"/>
                  </a:lnTo>
                  <a:lnTo>
                    <a:pt x="0" y="0"/>
                  </a:lnTo>
                  <a:lnTo>
                    <a:pt x="8" y="0"/>
                  </a:lnTo>
                  <a:close/>
                </a:path>
              </a:pathLst>
            </a:custGeom>
            <a:solidFill>
              <a:srgbClr val="000000"/>
            </a:solidFill>
            <a:ln w="9525">
              <a:noFill/>
              <a:round/>
              <a:headEnd/>
              <a:tailEnd/>
            </a:ln>
          </p:spPr>
          <p:txBody>
            <a:bodyPr/>
            <a:lstStyle/>
            <a:p>
              <a:endParaRPr lang="en-US" sz="1200"/>
            </a:p>
          </p:txBody>
        </p:sp>
        <p:sp>
          <p:nvSpPr>
            <p:cNvPr id="63657" name="Freeform 945"/>
            <p:cNvSpPr>
              <a:spLocks/>
            </p:cNvSpPr>
            <p:nvPr/>
          </p:nvSpPr>
          <p:spPr bwMode="auto">
            <a:xfrm>
              <a:off x="4073" y="3545"/>
              <a:ext cx="33" cy="32"/>
            </a:xfrm>
            <a:custGeom>
              <a:avLst/>
              <a:gdLst>
                <a:gd name="T0" fmla="*/ 32 w 33"/>
                <a:gd name="T1" fmla="*/ 32 h 32"/>
                <a:gd name="T2" fmla="*/ 26 w 33"/>
                <a:gd name="T3" fmla="*/ 32 h 32"/>
                <a:gd name="T4" fmla="*/ 23 w 33"/>
                <a:gd name="T5" fmla="*/ 31 h 32"/>
                <a:gd name="T6" fmla="*/ 20 w 33"/>
                <a:gd name="T7" fmla="*/ 30 h 32"/>
                <a:gd name="T8" fmla="*/ 14 w 33"/>
                <a:gd name="T9" fmla="*/ 27 h 32"/>
                <a:gd name="T10" fmla="*/ 10 w 33"/>
                <a:gd name="T11" fmla="*/ 23 h 32"/>
                <a:gd name="T12" fmla="*/ 6 w 33"/>
                <a:gd name="T13" fmla="*/ 18 h 32"/>
                <a:gd name="T14" fmla="*/ 4 w 33"/>
                <a:gd name="T15" fmla="*/ 16 h 32"/>
                <a:gd name="T16" fmla="*/ 2 w 33"/>
                <a:gd name="T17" fmla="*/ 13 h 32"/>
                <a:gd name="T18" fmla="*/ 1 w 33"/>
                <a:gd name="T19" fmla="*/ 7 h 32"/>
                <a:gd name="T20" fmla="*/ 0 w 33"/>
                <a:gd name="T21" fmla="*/ 4 h 32"/>
                <a:gd name="T22" fmla="*/ 0 w 33"/>
                <a:gd name="T23" fmla="*/ 0 h 32"/>
                <a:gd name="T24" fmla="*/ 8 w 33"/>
                <a:gd name="T25" fmla="*/ 0 h 32"/>
                <a:gd name="T26" fmla="*/ 8 w 33"/>
                <a:gd name="T27" fmla="*/ 3 h 32"/>
                <a:gd name="T28" fmla="*/ 8 w 33"/>
                <a:gd name="T29" fmla="*/ 5 h 32"/>
                <a:gd name="T30" fmla="*/ 10 w 33"/>
                <a:gd name="T31" fmla="*/ 10 h 32"/>
                <a:gd name="T32" fmla="*/ 11 w 33"/>
                <a:gd name="T33" fmla="*/ 12 h 32"/>
                <a:gd name="T34" fmla="*/ 12 w 33"/>
                <a:gd name="T35" fmla="*/ 13 h 32"/>
                <a:gd name="T36" fmla="*/ 15 w 33"/>
                <a:gd name="T37" fmla="*/ 17 h 32"/>
                <a:gd name="T38" fmla="*/ 19 w 33"/>
                <a:gd name="T39" fmla="*/ 20 h 32"/>
                <a:gd name="T40" fmla="*/ 23 w 33"/>
                <a:gd name="T41" fmla="*/ 23 h 32"/>
                <a:gd name="T42" fmla="*/ 25 w 33"/>
                <a:gd name="T43" fmla="*/ 23 h 32"/>
                <a:gd name="T44" fmla="*/ 27 w 33"/>
                <a:gd name="T45" fmla="*/ 24 h 32"/>
                <a:gd name="T46" fmla="*/ 33 w 33"/>
                <a:gd name="T47" fmla="*/ 25 h 32"/>
                <a:gd name="T48" fmla="*/ 32 w 33"/>
                <a:gd name="T49" fmla="*/ 3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2"/>
                <a:gd name="T77" fmla="*/ 33 w 33"/>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2">
                  <a:moveTo>
                    <a:pt x="32" y="32"/>
                  </a:moveTo>
                  <a:lnTo>
                    <a:pt x="26" y="32"/>
                  </a:lnTo>
                  <a:lnTo>
                    <a:pt x="23" y="31"/>
                  </a:lnTo>
                  <a:lnTo>
                    <a:pt x="20" y="30"/>
                  </a:lnTo>
                  <a:lnTo>
                    <a:pt x="14" y="27"/>
                  </a:lnTo>
                  <a:lnTo>
                    <a:pt x="10" y="23"/>
                  </a:lnTo>
                  <a:lnTo>
                    <a:pt x="6" y="18"/>
                  </a:lnTo>
                  <a:lnTo>
                    <a:pt x="4" y="16"/>
                  </a:lnTo>
                  <a:lnTo>
                    <a:pt x="2" y="13"/>
                  </a:lnTo>
                  <a:lnTo>
                    <a:pt x="1" y="7"/>
                  </a:lnTo>
                  <a:lnTo>
                    <a:pt x="0" y="4"/>
                  </a:lnTo>
                  <a:lnTo>
                    <a:pt x="0" y="0"/>
                  </a:lnTo>
                  <a:lnTo>
                    <a:pt x="8" y="0"/>
                  </a:lnTo>
                  <a:lnTo>
                    <a:pt x="8" y="3"/>
                  </a:lnTo>
                  <a:lnTo>
                    <a:pt x="8" y="5"/>
                  </a:lnTo>
                  <a:lnTo>
                    <a:pt x="10" y="10"/>
                  </a:lnTo>
                  <a:lnTo>
                    <a:pt x="11" y="12"/>
                  </a:lnTo>
                  <a:lnTo>
                    <a:pt x="12" y="13"/>
                  </a:lnTo>
                  <a:lnTo>
                    <a:pt x="15" y="17"/>
                  </a:lnTo>
                  <a:lnTo>
                    <a:pt x="19" y="20"/>
                  </a:lnTo>
                  <a:lnTo>
                    <a:pt x="23" y="23"/>
                  </a:lnTo>
                  <a:lnTo>
                    <a:pt x="25" y="23"/>
                  </a:lnTo>
                  <a:lnTo>
                    <a:pt x="27" y="24"/>
                  </a:lnTo>
                  <a:lnTo>
                    <a:pt x="33" y="25"/>
                  </a:lnTo>
                  <a:lnTo>
                    <a:pt x="32" y="32"/>
                  </a:lnTo>
                  <a:close/>
                </a:path>
              </a:pathLst>
            </a:custGeom>
            <a:solidFill>
              <a:srgbClr val="000000"/>
            </a:solidFill>
            <a:ln w="9525">
              <a:noFill/>
              <a:round/>
              <a:headEnd/>
              <a:tailEnd/>
            </a:ln>
          </p:spPr>
          <p:txBody>
            <a:bodyPr/>
            <a:lstStyle/>
            <a:p>
              <a:endParaRPr lang="en-US" sz="1200"/>
            </a:p>
          </p:txBody>
        </p:sp>
        <p:sp>
          <p:nvSpPr>
            <p:cNvPr id="63658" name="Freeform 946"/>
            <p:cNvSpPr>
              <a:spLocks/>
            </p:cNvSpPr>
            <p:nvPr/>
          </p:nvSpPr>
          <p:spPr bwMode="auto">
            <a:xfrm>
              <a:off x="4105" y="3570"/>
              <a:ext cx="1" cy="7"/>
            </a:xfrm>
            <a:custGeom>
              <a:avLst/>
              <a:gdLst>
                <a:gd name="T0" fmla="*/ 1 w 1"/>
                <a:gd name="T1" fmla="*/ 7 h 7"/>
                <a:gd name="T2" fmla="*/ 0 w 1"/>
                <a:gd name="T3" fmla="*/ 7 h 7"/>
                <a:gd name="T4" fmla="*/ 1 w 1"/>
                <a:gd name="T5" fmla="*/ 0 h 7"/>
                <a:gd name="T6" fmla="*/ 0 w 1"/>
                <a:gd name="T7" fmla="*/ 0 h 7"/>
                <a:gd name="T8" fmla="*/ 1 w 1"/>
                <a:gd name="T9" fmla="*/ 7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1" y="7"/>
                  </a:moveTo>
                  <a:lnTo>
                    <a:pt x="0" y="7"/>
                  </a:lnTo>
                  <a:lnTo>
                    <a:pt x="1" y="0"/>
                  </a:lnTo>
                  <a:lnTo>
                    <a:pt x="0" y="0"/>
                  </a:lnTo>
                  <a:lnTo>
                    <a:pt x="1" y="7"/>
                  </a:lnTo>
                  <a:close/>
                </a:path>
              </a:pathLst>
            </a:custGeom>
            <a:solidFill>
              <a:srgbClr val="000000"/>
            </a:solidFill>
            <a:ln w="9525">
              <a:noFill/>
              <a:round/>
              <a:headEnd/>
              <a:tailEnd/>
            </a:ln>
          </p:spPr>
          <p:txBody>
            <a:bodyPr/>
            <a:lstStyle/>
            <a:p>
              <a:endParaRPr lang="en-US" sz="1200"/>
            </a:p>
          </p:txBody>
        </p:sp>
        <p:sp>
          <p:nvSpPr>
            <p:cNvPr id="63659" name="Freeform 947"/>
            <p:cNvSpPr>
              <a:spLocks/>
            </p:cNvSpPr>
            <p:nvPr/>
          </p:nvSpPr>
          <p:spPr bwMode="auto">
            <a:xfrm>
              <a:off x="4073" y="3545"/>
              <a:ext cx="8" cy="1"/>
            </a:xfrm>
            <a:custGeom>
              <a:avLst/>
              <a:gdLst>
                <a:gd name="T0" fmla="*/ 0 w 8"/>
                <a:gd name="T1" fmla="*/ 0 h 1"/>
                <a:gd name="T2" fmla="*/ 8 w 8"/>
                <a:gd name="T3" fmla="*/ 1 h 1"/>
                <a:gd name="T4" fmla="*/ 8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1"/>
                  </a:lnTo>
                  <a:lnTo>
                    <a:pt x="8" y="0"/>
                  </a:lnTo>
                  <a:lnTo>
                    <a:pt x="0" y="0"/>
                  </a:lnTo>
                  <a:close/>
                </a:path>
              </a:pathLst>
            </a:custGeom>
            <a:solidFill>
              <a:srgbClr val="000000"/>
            </a:solidFill>
            <a:ln w="9525">
              <a:noFill/>
              <a:round/>
              <a:headEnd/>
              <a:tailEnd/>
            </a:ln>
          </p:spPr>
          <p:txBody>
            <a:bodyPr/>
            <a:lstStyle/>
            <a:p>
              <a:endParaRPr lang="en-US" sz="1200"/>
            </a:p>
          </p:txBody>
        </p:sp>
        <p:sp>
          <p:nvSpPr>
            <p:cNvPr id="63660" name="Freeform 948"/>
            <p:cNvSpPr>
              <a:spLocks/>
            </p:cNvSpPr>
            <p:nvPr/>
          </p:nvSpPr>
          <p:spPr bwMode="auto">
            <a:xfrm>
              <a:off x="4596" y="3449"/>
              <a:ext cx="57" cy="56"/>
            </a:xfrm>
            <a:custGeom>
              <a:avLst/>
              <a:gdLst>
                <a:gd name="T0" fmla="*/ 0 w 57"/>
                <a:gd name="T1" fmla="*/ 28 h 56"/>
                <a:gd name="T2" fmla="*/ 1 w 57"/>
                <a:gd name="T3" fmla="*/ 22 h 56"/>
                <a:gd name="T4" fmla="*/ 2 w 57"/>
                <a:gd name="T5" fmla="*/ 17 h 56"/>
                <a:gd name="T6" fmla="*/ 5 w 57"/>
                <a:gd name="T7" fmla="*/ 12 h 56"/>
                <a:gd name="T8" fmla="*/ 8 w 57"/>
                <a:gd name="T9" fmla="*/ 8 h 56"/>
                <a:gd name="T10" fmla="*/ 13 w 57"/>
                <a:gd name="T11" fmla="*/ 5 h 56"/>
                <a:gd name="T12" fmla="*/ 17 w 57"/>
                <a:gd name="T13" fmla="*/ 2 h 56"/>
                <a:gd name="T14" fmla="*/ 23 w 57"/>
                <a:gd name="T15" fmla="*/ 1 h 56"/>
                <a:gd name="T16" fmla="*/ 28 w 57"/>
                <a:gd name="T17" fmla="*/ 0 h 56"/>
                <a:gd name="T18" fmla="*/ 34 w 57"/>
                <a:gd name="T19" fmla="*/ 1 h 56"/>
                <a:gd name="T20" fmla="*/ 37 w 57"/>
                <a:gd name="T21" fmla="*/ 1 h 56"/>
                <a:gd name="T22" fmla="*/ 39 w 57"/>
                <a:gd name="T23" fmla="*/ 2 h 56"/>
                <a:gd name="T24" fmla="*/ 44 w 57"/>
                <a:gd name="T25" fmla="*/ 5 h 56"/>
                <a:gd name="T26" fmla="*/ 49 w 57"/>
                <a:gd name="T27" fmla="*/ 8 h 56"/>
                <a:gd name="T28" fmla="*/ 52 w 57"/>
                <a:gd name="T29" fmla="*/ 12 h 56"/>
                <a:gd name="T30" fmla="*/ 53 w 57"/>
                <a:gd name="T31" fmla="*/ 15 h 56"/>
                <a:gd name="T32" fmla="*/ 55 w 57"/>
                <a:gd name="T33" fmla="*/ 17 h 56"/>
                <a:gd name="T34" fmla="*/ 56 w 57"/>
                <a:gd name="T35" fmla="*/ 22 h 56"/>
                <a:gd name="T36" fmla="*/ 57 w 57"/>
                <a:gd name="T37" fmla="*/ 25 h 56"/>
                <a:gd name="T38" fmla="*/ 57 w 57"/>
                <a:gd name="T39" fmla="*/ 28 h 56"/>
                <a:gd name="T40" fmla="*/ 56 w 57"/>
                <a:gd name="T41" fmla="*/ 34 h 56"/>
                <a:gd name="T42" fmla="*/ 55 w 57"/>
                <a:gd name="T43" fmla="*/ 39 h 56"/>
                <a:gd name="T44" fmla="*/ 52 w 57"/>
                <a:gd name="T45" fmla="*/ 44 h 56"/>
                <a:gd name="T46" fmla="*/ 49 w 57"/>
                <a:gd name="T47" fmla="*/ 48 h 56"/>
                <a:gd name="T48" fmla="*/ 44 w 57"/>
                <a:gd name="T49" fmla="*/ 51 h 56"/>
                <a:gd name="T50" fmla="*/ 39 w 57"/>
                <a:gd name="T51" fmla="*/ 54 h 56"/>
                <a:gd name="T52" fmla="*/ 34 w 57"/>
                <a:gd name="T53" fmla="*/ 56 h 56"/>
                <a:gd name="T54" fmla="*/ 28 w 57"/>
                <a:gd name="T55" fmla="*/ 56 h 56"/>
                <a:gd name="T56" fmla="*/ 23 w 57"/>
                <a:gd name="T57" fmla="*/ 56 h 56"/>
                <a:gd name="T58" fmla="*/ 20 w 57"/>
                <a:gd name="T59" fmla="*/ 55 h 56"/>
                <a:gd name="T60" fmla="*/ 17 w 57"/>
                <a:gd name="T61" fmla="*/ 54 h 56"/>
                <a:gd name="T62" fmla="*/ 13 w 57"/>
                <a:gd name="T63" fmla="*/ 51 h 56"/>
                <a:gd name="T64" fmla="*/ 8 w 57"/>
                <a:gd name="T65" fmla="*/ 48 h 56"/>
                <a:gd name="T66" fmla="*/ 5 w 57"/>
                <a:gd name="T67" fmla="*/ 44 h 56"/>
                <a:gd name="T68" fmla="*/ 3 w 57"/>
                <a:gd name="T69" fmla="*/ 42 h 56"/>
                <a:gd name="T70" fmla="*/ 2 w 57"/>
                <a:gd name="T71" fmla="*/ 39 h 56"/>
                <a:gd name="T72" fmla="*/ 1 w 57"/>
                <a:gd name="T73" fmla="*/ 34 h 56"/>
                <a:gd name="T74" fmla="*/ 0 w 57"/>
                <a:gd name="T75" fmla="*/ 31 h 56"/>
                <a:gd name="T76" fmla="*/ 0 w 57"/>
                <a:gd name="T77" fmla="*/ 28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
                <a:gd name="T118" fmla="*/ 0 h 56"/>
                <a:gd name="T119" fmla="*/ 57 w 57"/>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 h="56">
                  <a:moveTo>
                    <a:pt x="0" y="28"/>
                  </a:moveTo>
                  <a:lnTo>
                    <a:pt x="1" y="22"/>
                  </a:lnTo>
                  <a:lnTo>
                    <a:pt x="2" y="17"/>
                  </a:lnTo>
                  <a:lnTo>
                    <a:pt x="5" y="12"/>
                  </a:lnTo>
                  <a:lnTo>
                    <a:pt x="8" y="8"/>
                  </a:lnTo>
                  <a:lnTo>
                    <a:pt x="13" y="5"/>
                  </a:lnTo>
                  <a:lnTo>
                    <a:pt x="17" y="2"/>
                  </a:lnTo>
                  <a:lnTo>
                    <a:pt x="23" y="1"/>
                  </a:lnTo>
                  <a:lnTo>
                    <a:pt x="28" y="0"/>
                  </a:lnTo>
                  <a:lnTo>
                    <a:pt x="34" y="1"/>
                  </a:lnTo>
                  <a:lnTo>
                    <a:pt x="37" y="1"/>
                  </a:lnTo>
                  <a:lnTo>
                    <a:pt x="39" y="2"/>
                  </a:lnTo>
                  <a:lnTo>
                    <a:pt x="44" y="5"/>
                  </a:lnTo>
                  <a:lnTo>
                    <a:pt x="49" y="8"/>
                  </a:lnTo>
                  <a:lnTo>
                    <a:pt x="52" y="12"/>
                  </a:lnTo>
                  <a:lnTo>
                    <a:pt x="53" y="15"/>
                  </a:lnTo>
                  <a:lnTo>
                    <a:pt x="55" y="17"/>
                  </a:lnTo>
                  <a:lnTo>
                    <a:pt x="56" y="22"/>
                  </a:lnTo>
                  <a:lnTo>
                    <a:pt x="57" y="25"/>
                  </a:lnTo>
                  <a:lnTo>
                    <a:pt x="57" y="28"/>
                  </a:lnTo>
                  <a:lnTo>
                    <a:pt x="56" y="34"/>
                  </a:lnTo>
                  <a:lnTo>
                    <a:pt x="55" y="39"/>
                  </a:lnTo>
                  <a:lnTo>
                    <a:pt x="52" y="44"/>
                  </a:lnTo>
                  <a:lnTo>
                    <a:pt x="49" y="48"/>
                  </a:lnTo>
                  <a:lnTo>
                    <a:pt x="44" y="51"/>
                  </a:lnTo>
                  <a:lnTo>
                    <a:pt x="39" y="54"/>
                  </a:lnTo>
                  <a:lnTo>
                    <a:pt x="34" y="56"/>
                  </a:lnTo>
                  <a:lnTo>
                    <a:pt x="28" y="56"/>
                  </a:lnTo>
                  <a:lnTo>
                    <a:pt x="23" y="56"/>
                  </a:lnTo>
                  <a:lnTo>
                    <a:pt x="20" y="55"/>
                  </a:lnTo>
                  <a:lnTo>
                    <a:pt x="17" y="54"/>
                  </a:lnTo>
                  <a:lnTo>
                    <a:pt x="13" y="51"/>
                  </a:lnTo>
                  <a:lnTo>
                    <a:pt x="8" y="48"/>
                  </a:lnTo>
                  <a:lnTo>
                    <a:pt x="5" y="44"/>
                  </a:lnTo>
                  <a:lnTo>
                    <a:pt x="3" y="42"/>
                  </a:lnTo>
                  <a:lnTo>
                    <a:pt x="2" y="39"/>
                  </a:lnTo>
                  <a:lnTo>
                    <a:pt x="1" y="34"/>
                  </a:lnTo>
                  <a:lnTo>
                    <a:pt x="0" y="31"/>
                  </a:lnTo>
                  <a:lnTo>
                    <a:pt x="0" y="28"/>
                  </a:lnTo>
                  <a:close/>
                </a:path>
              </a:pathLst>
            </a:custGeom>
            <a:solidFill>
              <a:srgbClr val="0083D7"/>
            </a:solidFill>
            <a:ln w="9525">
              <a:noFill/>
              <a:round/>
              <a:headEnd/>
              <a:tailEnd/>
            </a:ln>
          </p:spPr>
          <p:txBody>
            <a:bodyPr/>
            <a:lstStyle/>
            <a:p>
              <a:endParaRPr lang="en-US" sz="1200"/>
            </a:p>
          </p:txBody>
        </p:sp>
        <p:sp>
          <p:nvSpPr>
            <p:cNvPr id="63661" name="Oval 949"/>
            <p:cNvSpPr>
              <a:spLocks noChangeArrowheads="1"/>
            </p:cNvSpPr>
            <p:nvPr/>
          </p:nvSpPr>
          <p:spPr bwMode="auto">
            <a:xfrm>
              <a:off x="4769" y="3387"/>
              <a:ext cx="36" cy="36"/>
            </a:xfrm>
            <a:prstGeom prst="ellipse">
              <a:avLst/>
            </a:prstGeom>
            <a:solidFill>
              <a:srgbClr val="000000"/>
            </a:solidFill>
            <a:ln w="9525">
              <a:noFill/>
              <a:round/>
              <a:headEnd/>
              <a:tailEnd/>
            </a:ln>
          </p:spPr>
          <p:txBody>
            <a:bodyPr/>
            <a:lstStyle/>
            <a:p>
              <a:endParaRPr lang="en-US" sz="1200"/>
            </a:p>
          </p:txBody>
        </p:sp>
        <p:sp>
          <p:nvSpPr>
            <p:cNvPr id="63662" name="Oval 950"/>
            <p:cNvSpPr>
              <a:spLocks noChangeArrowheads="1"/>
            </p:cNvSpPr>
            <p:nvPr/>
          </p:nvSpPr>
          <p:spPr bwMode="auto">
            <a:xfrm>
              <a:off x="4769" y="3387"/>
              <a:ext cx="36" cy="36"/>
            </a:xfrm>
            <a:prstGeom prst="ellipse">
              <a:avLst/>
            </a:prstGeom>
            <a:noFill/>
            <a:ln w="12700">
              <a:solidFill>
                <a:srgbClr val="000000"/>
              </a:solidFill>
              <a:round/>
              <a:headEnd/>
              <a:tailEnd/>
            </a:ln>
          </p:spPr>
          <p:txBody>
            <a:bodyPr/>
            <a:lstStyle/>
            <a:p>
              <a:endParaRPr lang="en-US" sz="1200"/>
            </a:p>
          </p:txBody>
        </p:sp>
        <p:sp>
          <p:nvSpPr>
            <p:cNvPr id="63663" name="Freeform 951"/>
            <p:cNvSpPr>
              <a:spLocks/>
            </p:cNvSpPr>
            <p:nvPr/>
          </p:nvSpPr>
          <p:spPr bwMode="auto">
            <a:xfrm>
              <a:off x="4592" y="3445"/>
              <a:ext cx="33" cy="34"/>
            </a:xfrm>
            <a:custGeom>
              <a:avLst/>
              <a:gdLst>
                <a:gd name="T0" fmla="*/ 0 w 33"/>
                <a:gd name="T1" fmla="*/ 31 h 34"/>
                <a:gd name="T2" fmla="*/ 2 w 33"/>
                <a:gd name="T3" fmla="*/ 19 h 34"/>
                <a:gd name="T4" fmla="*/ 9 w 33"/>
                <a:gd name="T5" fmla="*/ 9 h 34"/>
                <a:gd name="T6" fmla="*/ 19 w 33"/>
                <a:gd name="T7" fmla="*/ 3 h 34"/>
                <a:gd name="T8" fmla="*/ 32 w 33"/>
                <a:gd name="T9" fmla="*/ 0 h 34"/>
                <a:gd name="T10" fmla="*/ 33 w 33"/>
                <a:gd name="T11" fmla="*/ 8 h 34"/>
                <a:gd name="T12" fmla="*/ 23 w 33"/>
                <a:gd name="T13" fmla="*/ 10 h 34"/>
                <a:gd name="T14" fmla="*/ 14 w 33"/>
                <a:gd name="T15" fmla="*/ 15 h 34"/>
                <a:gd name="T16" fmla="*/ 9 w 33"/>
                <a:gd name="T17" fmla="*/ 23 h 34"/>
                <a:gd name="T18" fmla="*/ 7 w 33"/>
                <a:gd name="T19" fmla="*/ 34 h 34"/>
                <a:gd name="T20" fmla="*/ 0 w 33"/>
                <a:gd name="T21" fmla="*/ 3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4"/>
                <a:gd name="T35" fmla="*/ 33 w 3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4">
                  <a:moveTo>
                    <a:pt x="0" y="31"/>
                  </a:moveTo>
                  <a:lnTo>
                    <a:pt x="2" y="19"/>
                  </a:lnTo>
                  <a:lnTo>
                    <a:pt x="9" y="9"/>
                  </a:lnTo>
                  <a:lnTo>
                    <a:pt x="19" y="3"/>
                  </a:lnTo>
                  <a:lnTo>
                    <a:pt x="32" y="0"/>
                  </a:lnTo>
                  <a:lnTo>
                    <a:pt x="33" y="8"/>
                  </a:lnTo>
                  <a:lnTo>
                    <a:pt x="23" y="10"/>
                  </a:lnTo>
                  <a:lnTo>
                    <a:pt x="14" y="15"/>
                  </a:lnTo>
                  <a:lnTo>
                    <a:pt x="9" y="23"/>
                  </a:lnTo>
                  <a:lnTo>
                    <a:pt x="7" y="34"/>
                  </a:lnTo>
                  <a:lnTo>
                    <a:pt x="0" y="31"/>
                  </a:lnTo>
                  <a:close/>
                </a:path>
              </a:pathLst>
            </a:custGeom>
            <a:solidFill>
              <a:srgbClr val="000000"/>
            </a:solidFill>
            <a:ln w="9525">
              <a:noFill/>
              <a:round/>
              <a:headEnd/>
              <a:tailEnd/>
            </a:ln>
          </p:spPr>
          <p:txBody>
            <a:bodyPr/>
            <a:lstStyle/>
            <a:p>
              <a:endParaRPr lang="en-US" sz="1200"/>
            </a:p>
          </p:txBody>
        </p:sp>
        <p:sp>
          <p:nvSpPr>
            <p:cNvPr id="63664" name="Freeform 952"/>
            <p:cNvSpPr>
              <a:spLocks/>
            </p:cNvSpPr>
            <p:nvPr/>
          </p:nvSpPr>
          <p:spPr bwMode="auto">
            <a:xfrm>
              <a:off x="4623" y="3445"/>
              <a:ext cx="34" cy="33"/>
            </a:xfrm>
            <a:custGeom>
              <a:avLst/>
              <a:gdLst>
                <a:gd name="T0" fmla="*/ 2 w 34"/>
                <a:gd name="T1" fmla="*/ 0 h 33"/>
                <a:gd name="T2" fmla="*/ 14 w 34"/>
                <a:gd name="T3" fmla="*/ 3 h 33"/>
                <a:gd name="T4" fmla="*/ 24 w 34"/>
                <a:gd name="T5" fmla="*/ 10 h 33"/>
                <a:gd name="T6" fmla="*/ 31 w 34"/>
                <a:gd name="T7" fmla="*/ 19 h 33"/>
                <a:gd name="T8" fmla="*/ 34 w 34"/>
                <a:gd name="T9" fmla="*/ 31 h 33"/>
                <a:gd name="T10" fmla="*/ 26 w 34"/>
                <a:gd name="T11" fmla="*/ 33 h 33"/>
                <a:gd name="T12" fmla="*/ 24 w 34"/>
                <a:gd name="T13" fmla="*/ 23 h 33"/>
                <a:gd name="T14" fmla="*/ 18 w 34"/>
                <a:gd name="T15" fmla="*/ 15 h 33"/>
                <a:gd name="T16" fmla="*/ 10 w 34"/>
                <a:gd name="T17" fmla="*/ 10 h 33"/>
                <a:gd name="T18" fmla="*/ 0 w 34"/>
                <a:gd name="T19" fmla="*/ 8 h 33"/>
                <a:gd name="T20" fmla="*/ 2 w 34"/>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3"/>
                <a:gd name="T35" fmla="*/ 34 w 3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3">
                  <a:moveTo>
                    <a:pt x="2" y="0"/>
                  </a:moveTo>
                  <a:lnTo>
                    <a:pt x="14" y="3"/>
                  </a:lnTo>
                  <a:lnTo>
                    <a:pt x="24" y="10"/>
                  </a:lnTo>
                  <a:lnTo>
                    <a:pt x="31" y="19"/>
                  </a:lnTo>
                  <a:lnTo>
                    <a:pt x="34" y="31"/>
                  </a:lnTo>
                  <a:lnTo>
                    <a:pt x="26" y="33"/>
                  </a:lnTo>
                  <a:lnTo>
                    <a:pt x="24" y="23"/>
                  </a:lnTo>
                  <a:lnTo>
                    <a:pt x="18" y="15"/>
                  </a:lnTo>
                  <a:lnTo>
                    <a:pt x="10" y="10"/>
                  </a:lnTo>
                  <a:lnTo>
                    <a:pt x="0" y="8"/>
                  </a:lnTo>
                  <a:lnTo>
                    <a:pt x="2" y="0"/>
                  </a:lnTo>
                  <a:close/>
                </a:path>
              </a:pathLst>
            </a:custGeom>
            <a:solidFill>
              <a:srgbClr val="000000"/>
            </a:solidFill>
            <a:ln w="9525">
              <a:noFill/>
              <a:round/>
              <a:headEnd/>
              <a:tailEnd/>
            </a:ln>
          </p:spPr>
          <p:txBody>
            <a:bodyPr/>
            <a:lstStyle/>
            <a:p>
              <a:endParaRPr lang="en-US" sz="1200"/>
            </a:p>
          </p:txBody>
        </p:sp>
        <p:sp>
          <p:nvSpPr>
            <p:cNvPr id="63665" name="Freeform 953"/>
            <p:cNvSpPr>
              <a:spLocks/>
            </p:cNvSpPr>
            <p:nvPr/>
          </p:nvSpPr>
          <p:spPr bwMode="auto">
            <a:xfrm>
              <a:off x="4623" y="3445"/>
              <a:ext cx="2" cy="8"/>
            </a:xfrm>
            <a:custGeom>
              <a:avLst/>
              <a:gdLst>
                <a:gd name="T0" fmla="*/ 1 w 2"/>
                <a:gd name="T1" fmla="*/ 0 h 8"/>
                <a:gd name="T2" fmla="*/ 2 w 2"/>
                <a:gd name="T3" fmla="*/ 0 h 8"/>
                <a:gd name="T4" fmla="*/ 0 w 2"/>
                <a:gd name="T5" fmla="*/ 8 h 8"/>
                <a:gd name="T6" fmla="*/ 2 w 2"/>
                <a:gd name="T7" fmla="*/ 8 h 8"/>
                <a:gd name="T8" fmla="*/ 1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1" y="0"/>
                  </a:moveTo>
                  <a:lnTo>
                    <a:pt x="2" y="0"/>
                  </a:lnTo>
                  <a:lnTo>
                    <a:pt x="0" y="8"/>
                  </a:lnTo>
                  <a:lnTo>
                    <a:pt x="2" y="8"/>
                  </a:lnTo>
                  <a:lnTo>
                    <a:pt x="1" y="0"/>
                  </a:lnTo>
                  <a:close/>
                </a:path>
              </a:pathLst>
            </a:custGeom>
            <a:solidFill>
              <a:srgbClr val="000000"/>
            </a:solidFill>
            <a:ln w="9525">
              <a:noFill/>
              <a:round/>
              <a:headEnd/>
              <a:tailEnd/>
            </a:ln>
          </p:spPr>
          <p:txBody>
            <a:bodyPr/>
            <a:lstStyle/>
            <a:p>
              <a:endParaRPr lang="en-US" sz="1200"/>
            </a:p>
          </p:txBody>
        </p:sp>
        <p:sp>
          <p:nvSpPr>
            <p:cNvPr id="63666" name="Freeform 954"/>
            <p:cNvSpPr>
              <a:spLocks/>
            </p:cNvSpPr>
            <p:nvPr/>
          </p:nvSpPr>
          <p:spPr bwMode="auto">
            <a:xfrm>
              <a:off x="4622" y="3476"/>
              <a:ext cx="35" cy="33"/>
            </a:xfrm>
            <a:custGeom>
              <a:avLst/>
              <a:gdLst>
                <a:gd name="T0" fmla="*/ 35 w 35"/>
                <a:gd name="T1" fmla="*/ 1 h 33"/>
                <a:gd name="T2" fmla="*/ 32 w 35"/>
                <a:gd name="T3" fmla="*/ 14 h 33"/>
                <a:gd name="T4" fmla="*/ 25 w 35"/>
                <a:gd name="T5" fmla="*/ 24 h 33"/>
                <a:gd name="T6" fmla="*/ 15 w 35"/>
                <a:gd name="T7" fmla="*/ 31 h 33"/>
                <a:gd name="T8" fmla="*/ 3 w 35"/>
                <a:gd name="T9" fmla="*/ 33 h 33"/>
                <a:gd name="T10" fmla="*/ 0 w 35"/>
                <a:gd name="T11" fmla="*/ 26 h 33"/>
                <a:gd name="T12" fmla="*/ 11 w 35"/>
                <a:gd name="T13" fmla="*/ 24 h 33"/>
                <a:gd name="T14" fmla="*/ 19 w 35"/>
                <a:gd name="T15" fmla="*/ 19 h 33"/>
                <a:gd name="T16" fmla="*/ 25 w 35"/>
                <a:gd name="T17" fmla="*/ 10 h 33"/>
                <a:gd name="T18" fmla="*/ 27 w 35"/>
                <a:gd name="T19" fmla="*/ 0 h 33"/>
                <a:gd name="T20" fmla="*/ 35 w 35"/>
                <a:gd name="T21" fmla="*/ 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3"/>
                <a:gd name="T35" fmla="*/ 35 w 3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3">
                  <a:moveTo>
                    <a:pt x="35" y="1"/>
                  </a:moveTo>
                  <a:lnTo>
                    <a:pt x="32" y="14"/>
                  </a:lnTo>
                  <a:lnTo>
                    <a:pt x="25" y="24"/>
                  </a:lnTo>
                  <a:lnTo>
                    <a:pt x="15" y="31"/>
                  </a:lnTo>
                  <a:lnTo>
                    <a:pt x="3" y="33"/>
                  </a:lnTo>
                  <a:lnTo>
                    <a:pt x="0" y="26"/>
                  </a:lnTo>
                  <a:lnTo>
                    <a:pt x="11" y="24"/>
                  </a:lnTo>
                  <a:lnTo>
                    <a:pt x="19" y="19"/>
                  </a:lnTo>
                  <a:lnTo>
                    <a:pt x="25" y="10"/>
                  </a:lnTo>
                  <a:lnTo>
                    <a:pt x="27" y="0"/>
                  </a:lnTo>
                  <a:lnTo>
                    <a:pt x="35" y="1"/>
                  </a:lnTo>
                  <a:close/>
                </a:path>
              </a:pathLst>
            </a:custGeom>
            <a:solidFill>
              <a:srgbClr val="000000"/>
            </a:solidFill>
            <a:ln w="9525">
              <a:noFill/>
              <a:round/>
              <a:headEnd/>
              <a:tailEnd/>
            </a:ln>
          </p:spPr>
          <p:txBody>
            <a:bodyPr/>
            <a:lstStyle/>
            <a:p>
              <a:endParaRPr lang="en-US" sz="1200"/>
            </a:p>
          </p:txBody>
        </p:sp>
        <p:sp>
          <p:nvSpPr>
            <p:cNvPr id="63667" name="Freeform 955"/>
            <p:cNvSpPr>
              <a:spLocks/>
            </p:cNvSpPr>
            <p:nvPr/>
          </p:nvSpPr>
          <p:spPr bwMode="auto">
            <a:xfrm>
              <a:off x="4649" y="3476"/>
              <a:ext cx="8" cy="2"/>
            </a:xfrm>
            <a:custGeom>
              <a:avLst/>
              <a:gdLst>
                <a:gd name="T0" fmla="*/ 8 w 8"/>
                <a:gd name="T1" fmla="*/ 0 h 2"/>
                <a:gd name="T2" fmla="*/ 8 w 8"/>
                <a:gd name="T3" fmla="*/ 1 h 2"/>
                <a:gd name="T4" fmla="*/ 0 w 8"/>
                <a:gd name="T5" fmla="*/ 0 h 2"/>
                <a:gd name="T6" fmla="*/ 0 w 8"/>
                <a:gd name="T7" fmla="*/ 2 h 2"/>
                <a:gd name="T8" fmla="*/ 8 w 8"/>
                <a:gd name="T9" fmla="*/ 0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8" y="0"/>
                  </a:moveTo>
                  <a:lnTo>
                    <a:pt x="8" y="1"/>
                  </a:lnTo>
                  <a:lnTo>
                    <a:pt x="0" y="0"/>
                  </a:lnTo>
                  <a:lnTo>
                    <a:pt x="0" y="2"/>
                  </a:lnTo>
                  <a:lnTo>
                    <a:pt x="8" y="0"/>
                  </a:lnTo>
                  <a:close/>
                </a:path>
              </a:pathLst>
            </a:custGeom>
            <a:solidFill>
              <a:srgbClr val="000000"/>
            </a:solidFill>
            <a:ln w="9525">
              <a:noFill/>
              <a:round/>
              <a:headEnd/>
              <a:tailEnd/>
            </a:ln>
          </p:spPr>
          <p:txBody>
            <a:bodyPr/>
            <a:lstStyle/>
            <a:p>
              <a:endParaRPr lang="en-US" sz="1200"/>
            </a:p>
          </p:txBody>
        </p:sp>
        <p:sp>
          <p:nvSpPr>
            <p:cNvPr id="63668" name="Freeform 956"/>
            <p:cNvSpPr>
              <a:spLocks/>
            </p:cNvSpPr>
            <p:nvPr/>
          </p:nvSpPr>
          <p:spPr bwMode="auto">
            <a:xfrm>
              <a:off x="4592" y="3476"/>
              <a:ext cx="33" cy="33"/>
            </a:xfrm>
            <a:custGeom>
              <a:avLst/>
              <a:gdLst>
                <a:gd name="T0" fmla="*/ 31 w 33"/>
                <a:gd name="T1" fmla="*/ 33 h 33"/>
                <a:gd name="T2" fmla="*/ 19 w 33"/>
                <a:gd name="T3" fmla="*/ 31 h 33"/>
                <a:gd name="T4" fmla="*/ 9 w 33"/>
                <a:gd name="T5" fmla="*/ 24 h 33"/>
                <a:gd name="T6" fmla="*/ 2 w 33"/>
                <a:gd name="T7" fmla="*/ 14 h 33"/>
                <a:gd name="T8" fmla="*/ 0 w 33"/>
                <a:gd name="T9" fmla="*/ 2 h 33"/>
                <a:gd name="T10" fmla="*/ 7 w 33"/>
                <a:gd name="T11" fmla="*/ 0 h 33"/>
                <a:gd name="T12" fmla="*/ 9 w 33"/>
                <a:gd name="T13" fmla="*/ 10 h 33"/>
                <a:gd name="T14" fmla="*/ 14 w 33"/>
                <a:gd name="T15" fmla="*/ 18 h 33"/>
                <a:gd name="T16" fmla="*/ 23 w 33"/>
                <a:gd name="T17" fmla="*/ 24 h 33"/>
                <a:gd name="T18" fmla="*/ 33 w 33"/>
                <a:gd name="T19" fmla="*/ 26 h 33"/>
                <a:gd name="T20" fmla="*/ 31 w 33"/>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31" y="33"/>
                  </a:moveTo>
                  <a:lnTo>
                    <a:pt x="19" y="31"/>
                  </a:lnTo>
                  <a:lnTo>
                    <a:pt x="9" y="24"/>
                  </a:lnTo>
                  <a:lnTo>
                    <a:pt x="2" y="14"/>
                  </a:lnTo>
                  <a:lnTo>
                    <a:pt x="0" y="2"/>
                  </a:lnTo>
                  <a:lnTo>
                    <a:pt x="7" y="0"/>
                  </a:lnTo>
                  <a:lnTo>
                    <a:pt x="9" y="10"/>
                  </a:lnTo>
                  <a:lnTo>
                    <a:pt x="14" y="18"/>
                  </a:lnTo>
                  <a:lnTo>
                    <a:pt x="23" y="24"/>
                  </a:lnTo>
                  <a:lnTo>
                    <a:pt x="33" y="26"/>
                  </a:lnTo>
                  <a:lnTo>
                    <a:pt x="31" y="33"/>
                  </a:lnTo>
                  <a:close/>
                </a:path>
              </a:pathLst>
            </a:custGeom>
            <a:solidFill>
              <a:srgbClr val="000000"/>
            </a:solidFill>
            <a:ln w="9525">
              <a:noFill/>
              <a:round/>
              <a:headEnd/>
              <a:tailEnd/>
            </a:ln>
          </p:spPr>
          <p:txBody>
            <a:bodyPr/>
            <a:lstStyle/>
            <a:p>
              <a:endParaRPr lang="en-US" sz="1200"/>
            </a:p>
          </p:txBody>
        </p:sp>
        <p:sp>
          <p:nvSpPr>
            <p:cNvPr id="63669" name="Freeform 957"/>
            <p:cNvSpPr>
              <a:spLocks/>
            </p:cNvSpPr>
            <p:nvPr/>
          </p:nvSpPr>
          <p:spPr bwMode="auto">
            <a:xfrm>
              <a:off x="4622" y="3502"/>
              <a:ext cx="3" cy="7"/>
            </a:xfrm>
            <a:custGeom>
              <a:avLst/>
              <a:gdLst>
                <a:gd name="T0" fmla="*/ 3 w 3"/>
                <a:gd name="T1" fmla="*/ 7 h 7"/>
                <a:gd name="T2" fmla="*/ 2 w 3"/>
                <a:gd name="T3" fmla="*/ 7 h 7"/>
                <a:gd name="T4" fmla="*/ 1 w 3"/>
                <a:gd name="T5" fmla="*/ 7 h 7"/>
                <a:gd name="T6" fmla="*/ 3 w 3"/>
                <a:gd name="T7" fmla="*/ 0 h 7"/>
                <a:gd name="T8" fmla="*/ 0 w 3"/>
                <a:gd name="T9" fmla="*/ 0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2" y="7"/>
                  </a:lnTo>
                  <a:lnTo>
                    <a:pt x="1" y="7"/>
                  </a:lnTo>
                  <a:lnTo>
                    <a:pt x="3" y="0"/>
                  </a:lnTo>
                  <a:lnTo>
                    <a:pt x="0" y="0"/>
                  </a:lnTo>
                  <a:lnTo>
                    <a:pt x="3" y="7"/>
                  </a:lnTo>
                  <a:close/>
                </a:path>
              </a:pathLst>
            </a:custGeom>
            <a:solidFill>
              <a:srgbClr val="000000"/>
            </a:solidFill>
            <a:ln w="9525">
              <a:noFill/>
              <a:round/>
              <a:headEnd/>
              <a:tailEnd/>
            </a:ln>
          </p:spPr>
          <p:txBody>
            <a:bodyPr/>
            <a:lstStyle/>
            <a:p>
              <a:endParaRPr lang="en-US" sz="1200"/>
            </a:p>
          </p:txBody>
        </p:sp>
        <p:sp>
          <p:nvSpPr>
            <p:cNvPr id="63670" name="Freeform 958"/>
            <p:cNvSpPr>
              <a:spLocks/>
            </p:cNvSpPr>
            <p:nvPr/>
          </p:nvSpPr>
          <p:spPr bwMode="auto">
            <a:xfrm>
              <a:off x="4592" y="3476"/>
              <a:ext cx="7" cy="3"/>
            </a:xfrm>
            <a:custGeom>
              <a:avLst/>
              <a:gdLst>
                <a:gd name="T0" fmla="*/ 0 w 7"/>
                <a:gd name="T1" fmla="*/ 2 h 3"/>
                <a:gd name="T2" fmla="*/ 0 w 7"/>
                <a:gd name="T3" fmla="*/ 1 h 3"/>
                <a:gd name="T4" fmla="*/ 0 w 7"/>
                <a:gd name="T5" fmla="*/ 0 h 3"/>
                <a:gd name="T6" fmla="*/ 7 w 7"/>
                <a:gd name="T7" fmla="*/ 3 h 3"/>
                <a:gd name="T8" fmla="*/ 7 w 7"/>
                <a:gd name="T9" fmla="*/ 0 h 3"/>
                <a:gd name="T10" fmla="*/ 0 w 7"/>
                <a:gd name="T11" fmla="*/ 2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2"/>
                  </a:moveTo>
                  <a:lnTo>
                    <a:pt x="0" y="1"/>
                  </a:lnTo>
                  <a:lnTo>
                    <a:pt x="0" y="0"/>
                  </a:lnTo>
                  <a:lnTo>
                    <a:pt x="7" y="3"/>
                  </a:lnTo>
                  <a:lnTo>
                    <a:pt x="7" y="0"/>
                  </a:lnTo>
                  <a:lnTo>
                    <a:pt x="0" y="2"/>
                  </a:lnTo>
                  <a:close/>
                </a:path>
              </a:pathLst>
            </a:custGeom>
            <a:solidFill>
              <a:srgbClr val="000000"/>
            </a:solidFill>
            <a:ln w="9525">
              <a:noFill/>
              <a:round/>
              <a:headEnd/>
              <a:tailEnd/>
            </a:ln>
          </p:spPr>
          <p:txBody>
            <a:bodyPr/>
            <a:lstStyle/>
            <a:p>
              <a:endParaRPr lang="en-US" sz="1200"/>
            </a:p>
          </p:txBody>
        </p:sp>
        <p:sp>
          <p:nvSpPr>
            <p:cNvPr id="63671" name="Freeform 959"/>
            <p:cNvSpPr>
              <a:spLocks/>
            </p:cNvSpPr>
            <p:nvPr/>
          </p:nvSpPr>
          <p:spPr bwMode="auto">
            <a:xfrm>
              <a:off x="4494" y="2800"/>
              <a:ext cx="216" cy="209"/>
            </a:xfrm>
            <a:custGeom>
              <a:avLst/>
              <a:gdLst>
                <a:gd name="T0" fmla="*/ 208 w 216"/>
                <a:gd name="T1" fmla="*/ 209 h 209"/>
                <a:gd name="T2" fmla="*/ 216 w 216"/>
                <a:gd name="T3" fmla="*/ 200 h 209"/>
                <a:gd name="T4" fmla="*/ 8 w 216"/>
                <a:gd name="T5" fmla="*/ 0 h 209"/>
                <a:gd name="T6" fmla="*/ 0 w 216"/>
                <a:gd name="T7" fmla="*/ 9 h 209"/>
                <a:gd name="T8" fmla="*/ 208 w 216"/>
                <a:gd name="T9" fmla="*/ 209 h 209"/>
                <a:gd name="T10" fmla="*/ 0 60000 65536"/>
                <a:gd name="T11" fmla="*/ 0 60000 65536"/>
                <a:gd name="T12" fmla="*/ 0 60000 65536"/>
                <a:gd name="T13" fmla="*/ 0 60000 65536"/>
                <a:gd name="T14" fmla="*/ 0 60000 65536"/>
                <a:gd name="T15" fmla="*/ 0 w 216"/>
                <a:gd name="T16" fmla="*/ 0 h 209"/>
                <a:gd name="T17" fmla="*/ 216 w 216"/>
                <a:gd name="T18" fmla="*/ 209 h 209"/>
              </a:gdLst>
              <a:ahLst/>
              <a:cxnLst>
                <a:cxn ang="T10">
                  <a:pos x="T0" y="T1"/>
                </a:cxn>
                <a:cxn ang="T11">
                  <a:pos x="T2" y="T3"/>
                </a:cxn>
                <a:cxn ang="T12">
                  <a:pos x="T4" y="T5"/>
                </a:cxn>
                <a:cxn ang="T13">
                  <a:pos x="T6" y="T7"/>
                </a:cxn>
                <a:cxn ang="T14">
                  <a:pos x="T8" y="T9"/>
                </a:cxn>
              </a:cxnLst>
              <a:rect l="T15" t="T16" r="T17" b="T18"/>
              <a:pathLst>
                <a:path w="216" h="209">
                  <a:moveTo>
                    <a:pt x="208" y="209"/>
                  </a:moveTo>
                  <a:lnTo>
                    <a:pt x="216" y="200"/>
                  </a:lnTo>
                  <a:lnTo>
                    <a:pt x="8" y="0"/>
                  </a:lnTo>
                  <a:lnTo>
                    <a:pt x="0" y="9"/>
                  </a:lnTo>
                  <a:lnTo>
                    <a:pt x="208" y="209"/>
                  </a:lnTo>
                  <a:close/>
                </a:path>
              </a:pathLst>
            </a:custGeom>
            <a:solidFill>
              <a:srgbClr val="0083D7"/>
            </a:solidFill>
            <a:ln w="9525">
              <a:noFill/>
              <a:round/>
              <a:headEnd/>
              <a:tailEnd/>
            </a:ln>
          </p:spPr>
          <p:txBody>
            <a:bodyPr/>
            <a:lstStyle/>
            <a:p>
              <a:endParaRPr lang="en-US" sz="1200"/>
            </a:p>
          </p:txBody>
        </p:sp>
        <p:sp>
          <p:nvSpPr>
            <p:cNvPr id="63672" name="Freeform 960"/>
            <p:cNvSpPr>
              <a:spLocks/>
            </p:cNvSpPr>
            <p:nvPr/>
          </p:nvSpPr>
          <p:spPr bwMode="auto">
            <a:xfrm>
              <a:off x="4681" y="2959"/>
              <a:ext cx="35" cy="53"/>
            </a:xfrm>
            <a:custGeom>
              <a:avLst/>
              <a:gdLst>
                <a:gd name="T0" fmla="*/ 11 w 35"/>
                <a:gd name="T1" fmla="*/ 0 h 53"/>
                <a:gd name="T2" fmla="*/ 0 w 35"/>
                <a:gd name="T3" fmla="*/ 5 h 53"/>
                <a:gd name="T4" fmla="*/ 24 w 35"/>
                <a:gd name="T5" fmla="*/ 53 h 53"/>
                <a:gd name="T6" fmla="*/ 35 w 35"/>
                <a:gd name="T7" fmla="*/ 48 h 53"/>
                <a:gd name="T8" fmla="*/ 11 w 35"/>
                <a:gd name="T9" fmla="*/ 0 h 53"/>
                <a:gd name="T10" fmla="*/ 0 60000 65536"/>
                <a:gd name="T11" fmla="*/ 0 60000 65536"/>
                <a:gd name="T12" fmla="*/ 0 60000 65536"/>
                <a:gd name="T13" fmla="*/ 0 60000 65536"/>
                <a:gd name="T14" fmla="*/ 0 60000 65536"/>
                <a:gd name="T15" fmla="*/ 0 w 35"/>
                <a:gd name="T16" fmla="*/ 0 h 53"/>
                <a:gd name="T17" fmla="*/ 35 w 35"/>
                <a:gd name="T18" fmla="*/ 53 h 53"/>
              </a:gdLst>
              <a:ahLst/>
              <a:cxnLst>
                <a:cxn ang="T10">
                  <a:pos x="T0" y="T1"/>
                </a:cxn>
                <a:cxn ang="T11">
                  <a:pos x="T2" y="T3"/>
                </a:cxn>
                <a:cxn ang="T12">
                  <a:pos x="T4" y="T5"/>
                </a:cxn>
                <a:cxn ang="T13">
                  <a:pos x="T6" y="T7"/>
                </a:cxn>
                <a:cxn ang="T14">
                  <a:pos x="T8" y="T9"/>
                </a:cxn>
              </a:cxnLst>
              <a:rect l="T15" t="T16" r="T17" b="T18"/>
              <a:pathLst>
                <a:path w="35" h="53">
                  <a:moveTo>
                    <a:pt x="11" y="0"/>
                  </a:moveTo>
                  <a:lnTo>
                    <a:pt x="0" y="5"/>
                  </a:lnTo>
                  <a:lnTo>
                    <a:pt x="24" y="53"/>
                  </a:lnTo>
                  <a:lnTo>
                    <a:pt x="35" y="48"/>
                  </a:lnTo>
                  <a:lnTo>
                    <a:pt x="11" y="0"/>
                  </a:lnTo>
                  <a:close/>
                </a:path>
              </a:pathLst>
            </a:custGeom>
            <a:solidFill>
              <a:srgbClr val="0083D7"/>
            </a:solidFill>
            <a:ln w="9525">
              <a:noFill/>
              <a:round/>
              <a:headEnd/>
              <a:tailEnd/>
            </a:ln>
          </p:spPr>
          <p:txBody>
            <a:bodyPr/>
            <a:lstStyle/>
            <a:p>
              <a:endParaRPr lang="en-US" sz="1200"/>
            </a:p>
          </p:txBody>
        </p:sp>
        <p:sp>
          <p:nvSpPr>
            <p:cNvPr id="63673" name="Freeform 961"/>
            <p:cNvSpPr>
              <a:spLocks/>
            </p:cNvSpPr>
            <p:nvPr/>
          </p:nvSpPr>
          <p:spPr bwMode="auto">
            <a:xfrm>
              <a:off x="4660" y="2981"/>
              <a:ext cx="54" cy="33"/>
            </a:xfrm>
            <a:custGeom>
              <a:avLst/>
              <a:gdLst>
                <a:gd name="T0" fmla="*/ 48 w 54"/>
                <a:gd name="T1" fmla="*/ 33 h 33"/>
                <a:gd name="T2" fmla="*/ 54 w 54"/>
                <a:gd name="T3" fmla="*/ 23 h 33"/>
                <a:gd name="T4" fmla="*/ 6 w 54"/>
                <a:gd name="T5" fmla="*/ 0 h 33"/>
                <a:gd name="T6" fmla="*/ 0 w 54"/>
                <a:gd name="T7" fmla="*/ 10 h 33"/>
                <a:gd name="T8" fmla="*/ 48 w 54"/>
                <a:gd name="T9" fmla="*/ 33 h 33"/>
                <a:gd name="T10" fmla="*/ 0 60000 65536"/>
                <a:gd name="T11" fmla="*/ 0 60000 65536"/>
                <a:gd name="T12" fmla="*/ 0 60000 65536"/>
                <a:gd name="T13" fmla="*/ 0 60000 65536"/>
                <a:gd name="T14" fmla="*/ 0 60000 65536"/>
                <a:gd name="T15" fmla="*/ 0 w 54"/>
                <a:gd name="T16" fmla="*/ 0 h 33"/>
                <a:gd name="T17" fmla="*/ 54 w 54"/>
                <a:gd name="T18" fmla="*/ 33 h 33"/>
              </a:gdLst>
              <a:ahLst/>
              <a:cxnLst>
                <a:cxn ang="T10">
                  <a:pos x="T0" y="T1"/>
                </a:cxn>
                <a:cxn ang="T11">
                  <a:pos x="T2" y="T3"/>
                </a:cxn>
                <a:cxn ang="T12">
                  <a:pos x="T4" y="T5"/>
                </a:cxn>
                <a:cxn ang="T13">
                  <a:pos x="T6" y="T7"/>
                </a:cxn>
                <a:cxn ang="T14">
                  <a:pos x="T8" y="T9"/>
                </a:cxn>
              </a:cxnLst>
              <a:rect l="T15" t="T16" r="T17" b="T18"/>
              <a:pathLst>
                <a:path w="54" h="33">
                  <a:moveTo>
                    <a:pt x="48" y="33"/>
                  </a:moveTo>
                  <a:lnTo>
                    <a:pt x="54" y="23"/>
                  </a:lnTo>
                  <a:lnTo>
                    <a:pt x="6" y="0"/>
                  </a:lnTo>
                  <a:lnTo>
                    <a:pt x="0" y="10"/>
                  </a:lnTo>
                  <a:lnTo>
                    <a:pt x="48" y="33"/>
                  </a:lnTo>
                  <a:close/>
                </a:path>
              </a:pathLst>
            </a:custGeom>
            <a:solidFill>
              <a:srgbClr val="0083D7"/>
            </a:solidFill>
            <a:ln w="9525">
              <a:noFill/>
              <a:round/>
              <a:headEnd/>
              <a:tailEnd/>
            </a:ln>
          </p:spPr>
          <p:txBody>
            <a:bodyPr/>
            <a:lstStyle/>
            <a:p>
              <a:endParaRPr lang="en-US" sz="1200"/>
            </a:p>
          </p:txBody>
        </p:sp>
        <p:sp>
          <p:nvSpPr>
            <p:cNvPr id="63674" name="Freeform 962"/>
            <p:cNvSpPr>
              <a:spLocks/>
            </p:cNvSpPr>
            <p:nvPr/>
          </p:nvSpPr>
          <p:spPr bwMode="auto">
            <a:xfrm>
              <a:off x="4705" y="3004"/>
              <a:ext cx="18" cy="17"/>
            </a:xfrm>
            <a:custGeom>
              <a:avLst/>
              <a:gdLst>
                <a:gd name="T0" fmla="*/ 11 w 18"/>
                <a:gd name="T1" fmla="*/ 3 h 17"/>
                <a:gd name="T2" fmla="*/ 18 w 18"/>
                <a:gd name="T3" fmla="*/ 17 h 17"/>
                <a:gd name="T4" fmla="*/ 3 w 18"/>
                <a:gd name="T5" fmla="*/ 10 h 17"/>
                <a:gd name="T6" fmla="*/ 9 w 18"/>
                <a:gd name="T7" fmla="*/ 0 h 17"/>
                <a:gd name="T8" fmla="*/ 0 w 18"/>
                <a:gd name="T9" fmla="*/ 8 h 17"/>
                <a:gd name="T10" fmla="*/ 11 w 18"/>
                <a:gd name="T11" fmla="*/ 3 h 17"/>
                <a:gd name="T12" fmla="*/ 0 60000 65536"/>
                <a:gd name="T13" fmla="*/ 0 60000 65536"/>
                <a:gd name="T14" fmla="*/ 0 60000 65536"/>
                <a:gd name="T15" fmla="*/ 0 60000 65536"/>
                <a:gd name="T16" fmla="*/ 0 60000 65536"/>
                <a:gd name="T17" fmla="*/ 0 60000 65536"/>
                <a:gd name="T18" fmla="*/ 0 w 18"/>
                <a:gd name="T19" fmla="*/ 0 h 17"/>
                <a:gd name="T20" fmla="*/ 18 w 1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8" h="17">
                  <a:moveTo>
                    <a:pt x="11" y="3"/>
                  </a:moveTo>
                  <a:lnTo>
                    <a:pt x="18" y="17"/>
                  </a:lnTo>
                  <a:lnTo>
                    <a:pt x="3" y="10"/>
                  </a:lnTo>
                  <a:lnTo>
                    <a:pt x="9" y="0"/>
                  </a:lnTo>
                  <a:lnTo>
                    <a:pt x="0" y="8"/>
                  </a:lnTo>
                  <a:lnTo>
                    <a:pt x="11" y="3"/>
                  </a:lnTo>
                  <a:close/>
                </a:path>
              </a:pathLst>
            </a:custGeom>
            <a:solidFill>
              <a:srgbClr val="0083D7"/>
            </a:solidFill>
            <a:ln w="9525">
              <a:noFill/>
              <a:round/>
              <a:headEnd/>
              <a:tailEnd/>
            </a:ln>
          </p:spPr>
          <p:txBody>
            <a:bodyPr/>
            <a:lstStyle/>
            <a:p>
              <a:endParaRPr lang="en-US" sz="1200"/>
            </a:p>
          </p:txBody>
        </p:sp>
        <p:sp>
          <p:nvSpPr>
            <p:cNvPr id="63675" name="Freeform 963"/>
            <p:cNvSpPr>
              <a:spLocks/>
            </p:cNvSpPr>
            <p:nvPr/>
          </p:nvSpPr>
          <p:spPr bwMode="auto">
            <a:xfrm>
              <a:off x="4655" y="2978"/>
              <a:ext cx="11" cy="13"/>
            </a:xfrm>
            <a:custGeom>
              <a:avLst/>
              <a:gdLst>
                <a:gd name="T0" fmla="*/ 5 w 11"/>
                <a:gd name="T1" fmla="*/ 13 h 13"/>
                <a:gd name="T2" fmla="*/ 0 w 11"/>
                <a:gd name="T3" fmla="*/ 10 h 13"/>
                <a:gd name="T4" fmla="*/ 6 w 11"/>
                <a:gd name="T5" fmla="*/ 0 h 13"/>
                <a:gd name="T6" fmla="*/ 11 w 11"/>
                <a:gd name="T7" fmla="*/ 3 h 13"/>
                <a:gd name="T8" fmla="*/ 5 w 11"/>
                <a:gd name="T9" fmla="*/ 13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5" y="13"/>
                  </a:moveTo>
                  <a:lnTo>
                    <a:pt x="0" y="10"/>
                  </a:lnTo>
                  <a:lnTo>
                    <a:pt x="6" y="0"/>
                  </a:lnTo>
                  <a:lnTo>
                    <a:pt x="11" y="3"/>
                  </a:lnTo>
                  <a:lnTo>
                    <a:pt x="5" y="13"/>
                  </a:lnTo>
                  <a:close/>
                </a:path>
              </a:pathLst>
            </a:custGeom>
            <a:solidFill>
              <a:srgbClr val="0083D7"/>
            </a:solidFill>
            <a:ln w="9525">
              <a:noFill/>
              <a:round/>
              <a:headEnd/>
              <a:tailEnd/>
            </a:ln>
          </p:spPr>
          <p:txBody>
            <a:bodyPr/>
            <a:lstStyle/>
            <a:p>
              <a:endParaRPr lang="en-US" sz="1200"/>
            </a:p>
          </p:txBody>
        </p:sp>
        <p:sp>
          <p:nvSpPr>
            <p:cNvPr id="63676" name="Freeform 964"/>
            <p:cNvSpPr>
              <a:spLocks/>
            </p:cNvSpPr>
            <p:nvPr/>
          </p:nvSpPr>
          <p:spPr bwMode="auto">
            <a:xfrm>
              <a:off x="4678" y="2954"/>
              <a:ext cx="14" cy="10"/>
            </a:xfrm>
            <a:custGeom>
              <a:avLst/>
              <a:gdLst>
                <a:gd name="T0" fmla="*/ 14 w 14"/>
                <a:gd name="T1" fmla="*/ 5 h 10"/>
                <a:gd name="T2" fmla="*/ 11 w 14"/>
                <a:gd name="T3" fmla="*/ 0 h 10"/>
                <a:gd name="T4" fmla="*/ 0 w 14"/>
                <a:gd name="T5" fmla="*/ 5 h 10"/>
                <a:gd name="T6" fmla="*/ 3 w 14"/>
                <a:gd name="T7" fmla="*/ 10 h 10"/>
                <a:gd name="T8" fmla="*/ 14 w 14"/>
                <a:gd name="T9" fmla="*/ 5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14" y="5"/>
                  </a:moveTo>
                  <a:lnTo>
                    <a:pt x="11" y="0"/>
                  </a:lnTo>
                  <a:lnTo>
                    <a:pt x="0" y="5"/>
                  </a:lnTo>
                  <a:lnTo>
                    <a:pt x="3" y="10"/>
                  </a:lnTo>
                  <a:lnTo>
                    <a:pt x="14" y="5"/>
                  </a:lnTo>
                  <a:close/>
                </a:path>
              </a:pathLst>
            </a:custGeom>
            <a:solidFill>
              <a:srgbClr val="0083D7"/>
            </a:solidFill>
            <a:ln w="9525">
              <a:noFill/>
              <a:round/>
              <a:headEnd/>
              <a:tailEnd/>
            </a:ln>
          </p:spPr>
          <p:txBody>
            <a:bodyPr/>
            <a:lstStyle/>
            <a:p>
              <a:endParaRPr lang="en-US" sz="1200"/>
            </a:p>
          </p:txBody>
        </p:sp>
        <p:sp>
          <p:nvSpPr>
            <p:cNvPr id="63677" name="Freeform 965"/>
            <p:cNvSpPr>
              <a:spLocks/>
            </p:cNvSpPr>
            <p:nvPr/>
          </p:nvSpPr>
          <p:spPr bwMode="auto">
            <a:xfrm>
              <a:off x="3739" y="2999"/>
              <a:ext cx="80" cy="299"/>
            </a:xfrm>
            <a:custGeom>
              <a:avLst/>
              <a:gdLst>
                <a:gd name="T0" fmla="*/ 12 w 80"/>
                <a:gd name="T1" fmla="*/ 0 h 299"/>
                <a:gd name="T2" fmla="*/ 0 w 80"/>
                <a:gd name="T3" fmla="*/ 2 h 299"/>
                <a:gd name="T4" fmla="*/ 68 w 80"/>
                <a:gd name="T5" fmla="*/ 299 h 299"/>
                <a:gd name="T6" fmla="*/ 80 w 80"/>
                <a:gd name="T7" fmla="*/ 297 h 299"/>
                <a:gd name="T8" fmla="*/ 12 w 80"/>
                <a:gd name="T9" fmla="*/ 0 h 299"/>
                <a:gd name="T10" fmla="*/ 0 60000 65536"/>
                <a:gd name="T11" fmla="*/ 0 60000 65536"/>
                <a:gd name="T12" fmla="*/ 0 60000 65536"/>
                <a:gd name="T13" fmla="*/ 0 60000 65536"/>
                <a:gd name="T14" fmla="*/ 0 60000 65536"/>
                <a:gd name="T15" fmla="*/ 0 w 80"/>
                <a:gd name="T16" fmla="*/ 0 h 299"/>
                <a:gd name="T17" fmla="*/ 80 w 80"/>
                <a:gd name="T18" fmla="*/ 299 h 299"/>
              </a:gdLst>
              <a:ahLst/>
              <a:cxnLst>
                <a:cxn ang="T10">
                  <a:pos x="T0" y="T1"/>
                </a:cxn>
                <a:cxn ang="T11">
                  <a:pos x="T2" y="T3"/>
                </a:cxn>
                <a:cxn ang="T12">
                  <a:pos x="T4" y="T5"/>
                </a:cxn>
                <a:cxn ang="T13">
                  <a:pos x="T6" y="T7"/>
                </a:cxn>
                <a:cxn ang="T14">
                  <a:pos x="T8" y="T9"/>
                </a:cxn>
              </a:cxnLst>
              <a:rect l="T15" t="T16" r="T17" b="T18"/>
              <a:pathLst>
                <a:path w="80" h="299">
                  <a:moveTo>
                    <a:pt x="12" y="0"/>
                  </a:moveTo>
                  <a:lnTo>
                    <a:pt x="0" y="2"/>
                  </a:lnTo>
                  <a:lnTo>
                    <a:pt x="68" y="299"/>
                  </a:lnTo>
                  <a:lnTo>
                    <a:pt x="80" y="297"/>
                  </a:lnTo>
                  <a:lnTo>
                    <a:pt x="12" y="0"/>
                  </a:lnTo>
                  <a:close/>
                </a:path>
              </a:pathLst>
            </a:custGeom>
            <a:solidFill>
              <a:srgbClr val="0083D7"/>
            </a:solidFill>
            <a:ln w="9525">
              <a:noFill/>
              <a:round/>
              <a:headEnd/>
              <a:tailEnd/>
            </a:ln>
          </p:spPr>
          <p:txBody>
            <a:bodyPr/>
            <a:lstStyle/>
            <a:p>
              <a:endParaRPr lang="en-US" sz="1200"/>
            </a:p>
          </p:txBody>
        </p:sp>
        <p:sp>
          <p:nvSpPr>
            <p:cNvPr id="63678" name="Freeform 966"/>
            <p:cNvSpPr>
              <a:spLocks/>
            </p:cNvSpPr>
            <p:nvPr/>
          </p:nvSpPr>
          <p:spPr bwMode="auto">
            <a:xfrm>
              <a:off x="3732" y="2993"/>
              <a:ext cx="16" cy="54"/>
            </a:xfrm>
            <a:custGeom>
              <a:avLst/>
              <a:gdLst>
                <a:gd name="T0" fmla="*/ 0 w 16"/>
                <a:gd name="T1" fmla="*/ 52 h 54"/>
                <a:gd name="T2" fmla="*/ 11 w 16"/>
                <a:gd name="T3" fmla="*/ 54 h 54"/>
                <a:gd name="T4" fmla="*/ 16 w 16"/>
                <a:gd name="T5" fmla="*/ 2 h 54"/>
                <a:gd name="T6" fmla="*/ 5 w 16"/>
                <a:gd name="T7" fmla="*/ 0 h 54"/>
                <a:gd name="T8" fmla="*/ 0 w 16"/>
                <a:gd name="T9" fmla="*/ 52 h 54"/>
                <a:gd name="T10" fmla="*/ 0 60000 65536"/>
                <a:gd name="T11" fmla="*/ 0 60000 65536"/>
                <a:gd name="T12" fmla="*/ 0 60000 65536"/>
                <a:gd name="T13" fmla="*/ 0 60000 65536"/>
                <a:gd name="T14" fmla="*/ 0 60000 65536"/>
                <a:gd name="T15" fmla="*/ 0 w 16"/>
                <a:gd name="T16" fmla="*/ 0 h 54"/>
                <a:gd name="T17" fmla="*/ 16 w 16"/>
                <a:gd name="T18" fmla="*/ 54 h 54"/>
              </a:gdLst>
              <a:ahLst/>
              <a:cxnLst>
                <a:cxn ang="T10">
                  <a:pos x="T0" y="T1"/>
                </a:cxn>
                <a:cxn ang="T11">
                  <a:pos x="T2" y="T3"/>
                </a:cxn>
                <a:cxn ang="T12">
                  <a:pos x="T4" y="T5"/>
                </a:cxn>
                <a:cxn ang="T13">
                  <a:pos x="T6" y="T7"/>
                </a:cxn>
                <a:cxn ang="T14">
                  <a:pos x="T8" y="T9"/>
                </a:cxn>
              </a:cxnLst>
              <a:rect l="T15" t="T16" r="T17" b="T18"/>
              <a:pathLst>
                <a:path w="16" h="54">
                  <a:moveTo>
                    <a:pt x="0" y="52"/>
                  </a:moveTo>
                  <a:lnTo>
                    <a:pt x="11" y="54"/>
                  </a:lnTo>
                  <a:lnTo>
                    <a:pt x="16" y="2"/>
                  </a:lnTo>
                  <a:lnTo>
                    <a:pt x="5" y="0"/>
                  </a:lnTo>
                  <a:lnTo>
                    <a:pt x="0" y="52"/>
                  </a:lnTo>
                  <a:close/>
                </a:path>
              </a:pathLst>
            </a:custGeom>
            <a:solidFill>
              <a:srgbClr val="0083D7"/>
            </a:solidFill>
            <a:ln w="9525">
              <a:noFill/>
              <a:round/>
              <a:headEnd/>
              <a:tailEnd/>
            </a:ln>
          </p:spPr>
          <p:txBody>
            <a:bodyPr/>
            <a:lstStyle/>
            <a:p>
              <a:endParaRPr lang="en-US" sz="1200"/>
            </a:p>
          </p:txBody>
        </p:sp>
        <p:sp>
          <p:nvSpPr>
            <p:cNvPr id="63679" name="Freeform 967"/>
            <p:cNvSpPr>
              <a:spLocks/>
            </p:cNvSpPr>
            <p:nvPr/>
          </p:nvSpPr>
          <p:spPr bwMode="auto">
            <a:xfrm>
              <a:off x="3738" y="2991"/>
              <a:ext cx="39" cy="51"/>
            </a:xfrm>
            <a:custGeom>
              <a:avLst/>
              <a:gdLst>
                <a:gd name="T0" fmla="*/ 10 w 39"/>
                <a:gd name="T1" fmla="*/ 0 h 51"/>
                <a:gd name="T2" fmla="*/ 0 w 39"/>
                <a:gd name="T3" fmla="*/ 7 h 51"/>
                <a:gd name="T4" fmla="*/ 29 w 39"/>
                <a:gd name="T5" fmla="*/ 51 h 51"/>
                <a:gd name="T6" fmla="*/ 39 w 39"/>
                <a:gd name="T7" fmla="*/ 44 h 51"/>
                <a:gd name="T8" fmla="*/ 10 w 39"/>
                <a:gd name="T9" fmla="*/ 0 h 51"/>
                <a:gd name="T10" fmla="*/ 0 60000 65536"/>
                <a:gd name="T11" fmla="*/ 0 60000 65536"/>
                <a:gd name="T12" fmla="*/ 0 60000 65536"/>
                <a:gd name="T13" fmla="*/ 0 60000 65536"/>
                <a:gd name="T14" fmla="*/ 0 60000 65536"/>
                <a:gd name="T15" fmla="*/ 0 w 39"/>
                <a:gd name="T16" fmla="*/ 0 h 51"/>
                <a:gd name="T17" fmla="*/ 39 w 39"/>
                <a:gd name="T18" fmla="*/ 51 h 51"/>
              </a:gdLst>
              <a:ahLst/>
              <a:cxnLst>
                <a:cxn ang="T10">
                  <a:pos x="T0" y="T1"/>
                </a:cxn>
                <a:cxn ang="T11">
                  <a:pos x="T2" y="T3"/>
                </a:cxn>
                <a:cxn ang="T12">
                  <a:pos x="T4" y="T5"/>
                </a:cxn>
                <a:cxn ang="T13">
                  <a:pos x="T6" y="T7"/>
                </a:cxn>
                <a:cxn ang="T14">
                  <a:pos x="T8" y="T9"/>
                </a:cxn>
              </a:cxnLst>
              <a:rect l="T15" t="T16" r="T17" b="T18"/>
              <a:pathLst>
                <a:path w="39" h="51">
                  <a:moveTo>
                    <a:pt x="10" y="0"/>
                  </a:moveTo>
                  <a:lnTo>
                    <a:pt x="0" y="7"/>
                  </a:lnTo>
                  <a:lnTo>
                    <a:pt x="29" y="51"/>
                  </a:lnTo>
                  <a:lnTo>
                    <a:pt x="39" y="44"/>
                  </a:lnTo>
                  <a:lnTo>
                    <a:pt x="10" y="0"/>
                  </a:lnTo>
                  <a:close/>
                </a:path>
              </a:pathLst>
            </a:custGeom>
            <a:solidFill>
              <a:srgbClr val="0083D7"/>
            </a:solidFill>
            <a:ln w="9525">
              <a:noFill/>
              <a:round/>
              <a:headEnd/>
              <a:tailEnd/>
            </a:ln>
          </p:spPr>
          <p:txBody>
            <a:bodyPr/>
            <a:lstStyle/>
            <a:p>
              <a:endParaRPr lang="en-US" sz="1200"/>
            </a:p>
          </p:txBody>
        </p:sp>
        <p:sp>
          <p:nvSpPr>
            <p:cNvPr id="63680" name="Freeform 968"/>
            <p:cNvSpPr>
              <a:spLocks/>
            </p:cNvSpPr>
            <p:nvPr/>
          </p:nvSpPr>
          <p:spPr bwMode="auto">
            <a:xfrm>
              <a:off x="3737" y="2976"/>
              <a:ext cx="11" cy="22"/>
            </a:xfrm>
            <a:custGeom>
              <a:avLst/>
              <a:gdLst>
                <a:gd name="T0" fmla="*/ 0 w 11"/>
                <a:gd name="T1" fmla="*/ 17 h 22"/>
                <a:gd name="T2" fmla="*/ 2 w 11"/>
                <a:gd name="T3" fmla="*/ 0 h 22"/>
                <a:gd name="T4" fmla="*/ 11 w 11"/>
                <a:gd name="T5" fmla="*/ 15 h 22"/>
                <a:gd name="T6" fmla="*/ 1 w 11"/>
                <a:gd name="T7" fmla="*/ 22 h 22"/>
                <a:gd name="T8" fmla="*/ 11 w 11"/>
                <a:gd name="T9" fmla="*/ 19 h 22"/>
                <a:gd name="T10" fmla="*/ 0 w 11"/>
                <a:gd name="T11" fmla="*/ 17 h 22"/>
                <a:gd name="T12" fmla="*/ 0 60000 65536"/>
                <a:gd name="T13" fmla="*/ 0 60000 65536"/>
                <a:gd name="T14" fmla="*/ 0 60000 65536"/>
                <a:gd name="T15" fmla="*/ 0 60000 65536"/>
                <a:gd name="T16" fmla="*/ 0 60000 65536"/>
                <a:gd name="T17" fmla="*/ 0 60000 65536"/>
                <a:gd name="T18" fmla="*/ 0 w 11"/>
                <a:gd name="T19" fmla="*/ 0 h 22"/>
                <a:gd name="T20" fmla="*/ 11 w 1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1" h="22">
                  <a:moveTo>
                    <a:pt x="0" y="17"/>
                  </a:moveTo>
                  <a:lnTo>
                    <a:pt x="2" y="0"/>
                  </a:lnTo>
                  <a:lnTo>
                    <a:pt x="11" y="15"/>
                  </a:lnTo>
                  <a:lnTo>
                    <a:pt x="1" y="22"/>
                  </a:lnTo>
                  <a:lnTo>
                    <a:pt x="11" y="19"/>
                  </a:lnTo>
                  <a:lnTo>
                    <a:pt x="0" y="17"/>
                  </a:lnTo>
                  <a:close/>
                </a:path>
              </a:pathLst>
            </a:custGeom>
            <a:solidFill>
              <a:srgbClr val="0083D7"/>
            </a:solidFill>
            <a:ln w="9525">
              <a:noFill/>
              <a:round/>
              <a:headEnd/>
              <a:tailEnd/>
            </a:ln>
          </p:spPr>
          <p:txBody>
            <a:bodyPr/>
            <a:lstStyle/>
            <a:p>
              <a:endParaRPr lang="en-US" sz="1200"/>
            </a:p>
          </p:txBody>
        </p:sp>
        <p:sp>
          <p:nvSpPr>
            <p:cNvPr id="63681" name="Freeform 969"/>
            <p:cNvSpPr>
              <a:spLocks/>
            </p:cNvSpPr>
            <p:nvPr/>
          </p:nvSpPr>
          <p:spPr bwMode="auto">
            <a:xfrm>
              <a:off x="3767" y="3035"/>
              <a:ext cx="13" cy="12"/>
            </a:xfrm>
            <a:custGeom>
              <a:avLst/>
              <a:gdLst>
                <a:gd name="T0" fmla="*/ 10 w 13"/>
                <a:gd name="T1" fmla="*/ 0 h 12"/>
                <a:gd name="T2" fmla="*/ 13 w 13"/>
                <a:gd name="T3" fmla="*/ 5 h 12"/>
                <a:gd name="T4" fmla="*/ 3 w 13"/>
                <a:gd name="T5" fmla="*/ 12 h 12"/>
                <a:gd name="T6" fmla="*/ 0 w 13"/>
                <a:gd name="T7" fmla="*/ 7 h 12"/>
                <a:gd name="T8" fmla="*/ 10 w 13"/>
                <a:gd name="T9" fmla="*/ 0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0" y="0"/>
                  </a:moveTo>
                  <a:lnTo>
                    <a:pt x="13" y="5"/>
                  </a:lnTo>
                  <a:lnTo>
                    <a:pt x="3" y="12"/>
                  </a:lnTo>
                  <a:lnTo>
                    <a:pt x="0" y="7"/>
                  </a:lnTo>
                  <a:lnTo>
                    <a:pt x="10" y="0"/>
                  </a:lnTo>
                  <a:close/>
                </a:path>
              </a:pathLst>
            </a:custGeom>
            <a:solidFill>
              <a:srgbClr val="0083D7"/>
            </a:solidFill>
            <a:ln w="9525">
              <a:noFill/>
              <a:round/>
              <a:headEnd/>
              <a:tailEnd/>
            </a:ln>
          </p:spPr>
          <p:txBody>
            <a:bodyPr/>
            <a:lstStyle/>
            <a:p>
              <a:endParaRPr lang="en-US" sz="1200"/>
            </a:p>
          </p:txBody>
        </p:sp>
        <p:sp>
          <p:nvSpPr>
            <p:cNvPr id="63682" name="Freeform 970"/>
            <p:cNvSpPr>
              <a:spLocks/>
            </p:cNvSpPr>
            <p:nvPr/>
          </p:nvSpPr>
          <p:spPr bwMode="auto">
            <a:xfrm>
              <a:off x="3731" y="3045"/>
              <a:ext cx="12" cy="8"/>
            </a:xfrm>
            <a:custGeom>
              <a:avLst/>
              <a:gdLst>
                <a:gd name="T0" fmla="*/ 1 w 12"/>
                <a:gd name="T1" fmla="*/ 0 h 8"/>
                <a:gd name="T2" fmla="*/ 0 w 12"/>
                <a:gd name="T3" fmla="*/ 6 h 8"/>
                <a:gd name="T4" fmla="*/ 11 w 12"/>
                <a:gd name="T5" fmla="*/ 8 h 8"/>
                <a:gd name="T6" fmla="*/ 12 w 12"/>
                <a:gd name="T7" fmla="*/ 2 h 8"/>
                <a:gd name="T8" fmla="*/ 1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 y="0"/>
                  </a:moveTo>
                  <a:lnTo>
                    <a:pt x="0" y="6"/>
                  </a:lnTo>
                  <a:lnTo>
                    <a:pt x="11" y="8"/>
                  </a:lnTo>
                  <a:lnTo>
                    <a:pt x="12" y="2"/>
                  </a:lnTo>
                  <a:lnTo>
                    <a:pt x="1" y="0"/>
                  </a:lnTo>
                  <a:close/>
                </a:path>
              </a:pathLst>
            </a:custGeom>
            <a:solidFill>
              <a:srgbClr val="0083D7"/>
            </a:solidFill>
            <a:ln w="9525">
              <a:noFill/>
              <a:round/>
              <a:headEnd/>
              <a:tailEnd/>
            </a:ln>
          </p:spPr>
          <p:txBody>
            <a:bodyPr/>
            <a:lstStyle/>
            <a:p>
              <a:endParaRPr lang="en-US" sz="1200"/>
            </a:p>
          </p:txBody>
        </p:sp>
        <p:sp>
          <p:nvSpPr>
            <p:cNvPr id="63683" name="Freeform 971"/>
            <p:cNvSpPr>
              <a:spLocks/>
            </p:cNvSpPr>
            <p:nvPr/>
          </p:nvSpPr>
          <p:spPr bwMode="auto">
            <a:xfrm>
              <a:off x="3748" y="2736"/>
              <a:ext cx="189" cy="192"/>
            </a:xfrm>
            <a:custGeom>
              <a:avLst/>
              <a:gdLst>
                <a:gd name="T0" fmla="*/ 189 w 189"/>
                <a:gd name="T1" fmla="*/ 8 h 192"/>
                <a:gd name="T2" fmla="*/ 180 w 189"/>
                <a:gd name="T3" fmla="*/ 0 h 192"/>
                <a:gd name="T4" fmla="*/ 0 w 189"/>
                <a:gd name="T5" fmla="*/ 184 h 192"/>
                <a:gd name="T6" fmla="*/ 9 w 189"/>
                <a:gd name="T7" fmla="*/ 192 h 192"/>
                <a:gd name="T8" fmla="*/ 189 w 189"/>
                <a:gd name="T9" fmla="*/ 8 h 192"/>
                <a:gd name="T10" fmla="*/ 0 60000 65536"/>
                <a:gd name="T11" fmla="*/ 0 60000 65536"/>
                <a:gd name="T12" fmla="*/ 0 60000 65536"/>
                <a:gd name="T13" fmla="*/ 0 60000 65536"/>
                <a:gd name="T14" fmla="*/ 0 60000 65536"/>
                <a:gd name="T15" fmla="*/ 0 w 189"/>
                <a:gd name="T16" fmla="*/ 0 h 192"/>
                <a:gd name="T17" fmla="*/ 189 w 189"/>
                <a:gd name="T18" fmla="*/ 192 h 192"/>
              </a:gdLst>
              <a:ahLst/>
              <a:cxnLst>
                <a:cxn ang="T10">
                  <a:pos x="T0" y="T1"/>
                </a:cxn>
                <a:cxn ang="T11">
                  <a:pos x="T2" y="T3"/>
                </a:cxn>
                <a:cxn ang="T12">
                  <a:pos x="T4" y="T5"/>
                </a:cxn>
                <a:cxn ang="T13">
                  <a:pos x="T6" y="T7"/>
                </a:cxn>
                <a:cxn ang="T14">
                  <a:pos x="T8" y="T9"/>
                </a:cxn>
              </a:cxnLst>
              <a:rect l="T15" t="T16" r="T17" b="T18"/>
              <a:pathLst>
                <a:path w="189" h="192">
                  <a:moveTo>
                    <a:pt x="189" y="8"/>
                  </a:moveTo>
                  <a:lnTo>
                    <a:pt x="180" y="0"/>
                  </a:lnTo>
                  <a:lnTo>
                    <a:pt x="0" y="184"/>
                  </a:lnTo>
                  <a:lnTo>
                    <a:pt x="9" y="192"/>
                  </a:lnTo>
                  <a:lnTo>
                    <a:pt x="189" y="8"/>
                  </a:lnTo>
                  <a:close/>
                </a:path>
              </a:pathLst>
            </a:custGeom>
            <a:solidFill>
              <a:srgbClr val="0083D7"/>
            </a:solidFill>
            <a:ln w="9525">
              <a:noFill/>
              <a:round/>
              <a:headEnd/>
              <a:tailEnd/>
            </a:ln>
          </p:spPr>
          <p:txBody>
            <a:bodyPr/>
            <a:lstStyle/>
            <a:p>
              <a:endParaRPr lang="en-US" sz="1200"/>
            </a:p>
          </p:txBody>
        </p:sp>
        <p:sp>
          <p:nvSpPr>
            <p:cNvPr id="63684" name="Freeform 972"/>
            <p:cNvSpPr>
              <a:spLocks/>
            </p:cNvSpPr>
            <p:nvPr/>
          </p:nvSpPr>
          <p:spPr bwMode="auto">
            <a:xfrm>
              <a:off x="3911" y="2696"/>
              <a:ext cx="64" cy="65"/>
            </a:xfrm>
            <a:custGeom>
              <a:avLst/>
              <a:gdLst>
                <a:gd name="T0" fmla="*/ 19 w 64"/>
                <a:gd name="T1" fmla="*/ 47 h 65"/>
                <a:gd name="T2" fmla="*/ 0 w 64"/>
                <a:gd name="T3" fmla="*/ 29 h 65"/>
                <a:gd name="T4" fmla="*/ 64 w 64"/>
                <a:gd name="T5" fmla="*/ 0 h 65"/>
                <a:gd name="T6" fmla="*/ 38 w 64"/>
                <a:gd name="T7" fmla="*/ 65 h 65"/>
                <a:gd name="T8" fmla="*/ 19 w 64"/>
                <a:gd name="T9" fmla="*/ 47 h 65"/>
                <a:gd name="T10" fmla="*/ 0 60000 65536"/>
                <a:gd name="T11" fmla="*/ 0 60000 65536"/>
                <a:gd name="T12" fmla="*/ 0 60000 65536"/>
                <a:gd name="T13" fmla="*/ 0 60000 65536"/>
                <a:gd name="T14" fmla="*/ 0 60000 65536"/>
                <a:gd name="T15" fmla="*/ 0 w 64"/>
                <a:gd name="T16" fmla="*/ 0 h 65"/>
                <a:gd name="T17" fmla="*/ 64 w 64"/>
                <a:gd name="T18" fmla="*/ 65 h 65"/>
              </a:gdLst>
              <a:ahLst/>
              <a:cxnLst>
                <a:cxn ang="T10">
                  <a:pos x="T0" y="T1"/>
                </a:cxn>
                <a:cxn ang="T11">
                  <a:pos x="T2" y="T3"/>
                </a:cxn>
                <a:cxn ang="T12">
                  <a:pos x="T4" y="T5"/>
                </a:cxn>
                <a:cxn ang="T13">
                  <a:pos x="T6" y="T7"/>
                </a:cxn>
                <a:cxn ang="T14">
                  <a:pos x="T8" y="T9"/>
                </a:cxn>
              </a:cxnLst>
              <a:rect l="T15" t="T16" r="T17" b="T18"/>
              <a:pathLst>
                <a:path w="64" h="65">
                  <a:moveTo>
                    <a:pt x="19" y="47"/>
                  </a:moveTo>
                  <a:lnTo>
                    <a:pt x="0" y="29"/>
                  </a:lnTo>
                  <a:lnTo>
                    <a:pt x="64" y="0"/>
                  </a:lnTo>
                  <a:lnTo>
                    <a:pt x="38" y="65"/>
                  </a:lnTo>
                  <a:lnTo>
                    <a:pt x="19" y="47"/>
                  </a:lnTo>
                  <a:close/>
                </a:path>
              </a:pathLst>
            </a:custGeom>
            <a:solidFill>
              <a:srgbClr val="0083D7"/>
            </a:solidFill>
            <a:ln w="9525">
              <a:noFill/>
              <a:round/>
              <a:headEnd/>
              <a:tailEnd/>
            </a:ln>
          </p:spPr>
          <p:txBody>
            <a:bodyPr/>
            <a:lstStyle/>
            <a:p>
              <a:endParaRPr lang="en-US" sz="1200"/>
            </a:p>
          </p:txBody>
        </p:sp>
        <p:sp>
          <p:nvSpPr>
            <p:cNvPr id="63685" name="Freeform 973"/>
            <p:cNvSpPr>
              <a:spLocks/>
            </p:cNvSpPr>
            <p:nvPr/>
          </p:nvSpPr>
          <p:spPr bwMode="auto">
            <a:xfrm>
              <a:off x="4047" y="2679"/>
              <a:ext cx="356" cy="87"/>
            </a:xfrm>
            <a:custGeom>
              <a:avLst/>
              <a:gdLst>
                <a:gd name="T0" fmla="*/ 353 w 356"/>
                <a:gd name="T1" fmla="*/ 87 h 87"/>
                <a:gd name="T2" fmla="*/ 356 w 356"/>
                <a:gd name="T3" fmla="*/ 76 h 87"/>
                <a:gd name="T4" fmla="*/ 3 w 356"/>
                <a:gd name="T5" fmla="*/ 0 h 87"/>
                <a:gd name="T6" fmla="*/ 0 w 356"/>
                <a:gd name="T7" fmla="*/ 11 h 87"/>
                <a:gd name="T8" fmla="*/ 353 w 356"/>
                <a:gd name="T9" fmla="*/ 87 h 87"/>
                <a:gd name="T10" fmla="*/ 0 60000 65536"/>
                <a:gd name="T11" fmla="*/ 0 60000 65536"/>
                <a:gd name="T12" fmla="*/ 0 60000 65536"/>
                <a:gd name="T13" fmla="*/ 0 60000 65536"/>
                <a:gd name="T14" fmla="*/ 0 60000 65536"/>
                <a:gd name="T15" fmla="*/ 0 w 356"/>
                <a:gd name="T16" fmla="*/ 0 h 87"/>
                <a:gd name="T17" fmla="*/ 356 w 356"/>
                <a:gd name="T18" fmla="*/ 87 h 87"/>
              </a:gdLst>
              <a:ahLst/>
              <a:cxnLst>
                <a:cxn ang="T10">
                  <a:pos x="T0" y="T1"/>
                </a:cxn>
                <a:cxn ang="T11">
                  <a:pos x="T2" y="T3"/>
                </a:cxn>
                <a:cxn ang="T12">
                  <a:pos x="T4" y="T5"/>
                </a:cxn>
                <a:cxn ang="T13">
                  <a:pos x="T6" y="T7"/>
                </a:cxn>
                <a:cxn ang="T14">
                  <a:pos x="T8" y="T9"/>
                </a:cxn>
              </a:cxnLst>
              <a:rect l="T15" t="T16" r="T17" b="T18"/>
              <a:pathLst>
                <a:path w="356" h="87">
                  <a:moveTo>
                    <a:pt x="353" y="87"/>
                  </a:moveTo>
                  <a:lnTo>
                    <a:pt x="356" y="76"/>
                  </a:lnTo>
                  <a:lnTo>
                    <a:pt x="3" y="0"/>
                  </a:lnTo>
                  <a:lnTo>
                    <a:pt x="0" y="11"/>
                  </a:lnTo>
                  <a:lnTo>
                    <a:pt x="353" y="87"/>
                  </a:lnTo>
                  <a:close/>
                </a:path>
              </a:pathLst>
            </a:custGeom>
            <a:solidFill>
              <a:srgbClr val="0083D7"/>
            </a:solidFill>
            <a:ln w="9525">
              <a:noFill/>
              <a:round/>
              <a:headEnd/>
              <a:tailEnd/>
            </a:ln>
          </p:spPr>
          <p:txBody>
            <a:bodyPr/>
            <a:lstStyle/>
            <a:p>
              <a:endParaRPr lang="en-US" sz="1200"/>
            </a:p>
          </p:txBody>
        </p:sp>
        <p:sp>
          <p:nvSpPr>
            <p:cNvPr id="63686" name="Freeform 974"/>
            <p:cNvSpPr>
              <a:spLocks/>
            </p:cNvSpPr>
            <p:nvPr/>
          </p:nvSpPr>
          <p:spPr bwMode="auto">
            <a:xfrm>
              <a:off x="4359" y="2729"/>
              <a:ext cx="52" cy="37"/>
            </a:xfrm>
            <a:custGeom>
              <a:avLst/>
              <a:gdLst>
                <a:gd name="T0" fmla="*/ 7 w 52"/>
                <a:gd name="T1" fmla="*/ 0 h 37"/>
                <a:gd name="T2" fmla="*/ 0 w 52"/>
                <a:gd name="T3" fmla="*/ 10 h 37"/>
                <a:gd name="T4" fmla="*/ 45 w 52"/>
                <a:gd name="T5" fmla="*/ 37 h 37"/>
                <a:gd name="T6" fmla="*/ 52 w 52"/>
                <a:gd name="T7" fmla="*/ 27 h 37"/>
                <a:gd name="T8" fmla="*/ 7 w 52"/>
                <a:gd name="T9" fmla="*/ 0 h 37"/>
                <a:gd name="T10" fmla="*/ 0 60000 65536"/>
                <a:gd name="T11" fmla="*/ 0 60000 65536"/>
                <a:gd name="T12" fmla="*/ 0 60000 65536"/>
                <a:gd name="T13" fmla="*/ 0 60000 65536"/>
                <a:gd name="T14" fmla="*/ 0 60000 65536"/>
                <a:gd name="T15" fmla="*/ 0 w 52"/>
                <a:gd name="T16" fmla="*/ 0 h 37"/>
                <a:gd name="T17" fmla="*/ 52 w 52"/>
                <a:gd name="T18" fmla="*/ 37 h 37"/>
              </a:gdLst>
              <a:ahLst/>
              <a:cxnLst>
                <a:cxn ang="T10">
                  <a:pos x="T0" y="T1"/>
                </a:cxn>
                <a:cxn ang="T11">
                  <a:pos x="T2" y="T3"/>
                </a:cxn>
                <a:cxn ang="T12">
                  <a:pos x="T4" y="T5"/>
                </a:cxn>
                <a:cxn ang="T13">
                  <a:pos x="T6" y="T7"/>
                </a:cxn>
                <a:cxn ang="T14">
                  <a:pos x="T8" y="T9"/>
                </a:cxn>
              </a:cxnLst>
              <a:rect l="T15" t="T16" r="T17" b="T18"/>
              <a:pathLst>
                <a:path w="52" h="37">
                  <a:moveTo>
                    <a:pt x="7" y="0"/>
                  </a:moveTo>
                  <a:lnTo>
                    <a:pt x="0" y="10"/>
                  </a:lnTo>
                  <a:lnTo>
                    <a:pt x="45" y="37"/>
                  </a:lnTo>
                  <a:lnTo>
                    <a:pt x="52" y="27"/>
                  </a:lnTo>
                  <a:lnTo>
                    <a:pt x="7" y="0"/>
                  </a:lnTo>
                  <a:close/>
                </a:path>
              </a:pathLst>
            </a:custGeom>
            <a:solidFill>
              <a:srgbClr val="0083D7"/>
            </a:solidFill>
            <a:ln w="9525">
              <a:noFill/>
              <a:round/>
              <a:headEnd/>
              <a:tailEnd/>
            </a:ln>
          </p:spPr>
          <p:txBody>
            <a:bodyPr/>
            <a:lstStyle/>
            <a:p>
              <a:endParaRPr lang="en-US" sz="1200"/>
            </a:p>
          </p:txBody>
        </p:sp>
        <p:sp>
          <p:nvSpPr>
            <p:cNvPr id="63687" name="Freeform 975"/>
            <p:cNvSpPr>
              <a:spLocks/>
            </p:cNvSpPr>
            <p:nvPr/>
          </p:nvSpPr>
          <p:spPr bwMode="auto">
            <a:xfrm>
              <a:off x="4355" y="2756"/>
              <a:ext cx="54" cy="18"/>
            </a:xfrm>
            <a:custGeom>
              <a:avLst/>
              <a:gdLst>
                <a:gd name="T0" fmla="*/ 54 w 54"/>
                <a:gd name="T1" fmla="*/ 11 h 18"/>
                <a:gd name="T2" fmla="*/ 52 w 54"/>
                <a:gd name="T3" fmla="*/ 0 h 18"/>
                <a:gd name="T4" fmla="*/ 0 w 54"/>
                <a:gd name="T5" fmla="*/ 7 h 18"/>
                <a:gd name="T6" fmla="*/ 2 w 54"/>
                <a:gd name="T7" fmla="*/ 18 h 18"/>
                <a:gd name="T8" fmla="*/ 54 w 54"/>
                <a:gd name="T9" fmla="*/ 11 h 18"/>
                <a:gd name="T10" fmla="*/ 0 60000 65536"/>
                <a:gd name="T11" fmla="*/ 0 60000 65536"/>
                <a:gd name="T12" fmla="*/ 0 60000 65536"/>
                <a:gd name="T13" fmla="*/ 0 60000 65536"/>
                <a:gd name="T14" fmla="*/ 0 60000 65536"/>
                <a:gd name="T15" fmla="*/ 0 w 54"/>
                <a:gd name="T16" fmla="*/ 0 h 18"/>
                <a:gd name="T17" fmla="*/ 54 w 54"/>
                <a:gd name="T18" fmla="*/ 18 h 18"/>
              </a:gdLst>
              <a:ahLst/>
              <a:cxnLst>
                <a:cxn ang="T10">
                  <a:pos x="T0" y="T1"/>
                </a:cxn>
                <a:cxn ang="T11">
                  <a:pos x="T2" y="T3"/>
                </a:cxn>
                <a:cxn ang="T12">
                  <a:pos x="T4" y="T5"/>
                </a:cxn>
                <a:cxn ang="T13">
                  <a:pos x="T6" y="T7"/>
                </a:cxn>
                <a:cxn ang="T14">
                  <a:pos x="T8" y="T9"/>
                </a:cxn>
              </a:cxnLst>
              <a:rect l="T15" t="T16" r="T17" b="T18"/>
              <a:pathLst>
                <a:path w="54" h="18">
                  <a:moveTo>
                    <a:pt x="54" y="11"/>
                  </a:moveTo>
                  <a:lnTo>
                    <a:pt x="52" y="0"/>
                  </a:lnTo>
                  <a:lnTo>
                    <a:pt x="0" y="7"/>
                  </a:lnTo>
                  <a:lnTo>
                    <a:pt x="2" y="18"/>
                  </a:lnTo>
                  <a:lnTo>
                    <a:pt x="54" y="11"/>
                  </a:lnTo>
                  <a:close/>
                </a:path>
              </a:pathLst>
            </a:custGeom>
            <a:solidFill>
              <a:srgbClr val="0083D7"/>
            </a:solidFill>
            <a:ln w="9525">
              <a:noFill/>
              <a:round/>
              <a:headEnd/>
              <a:tailEnd/>
            </a:ln>
          </p:spPr>
          <p:txBody>
            <a:bodyPr/>
            <a:lstStyle/>
            <a:p>
              <a:endParaRPr lang="en-US" sz="1200"/>
            </a:p>
          </p:txBody>
        </p:sp>
        <p:sp>
          <p:nvSpPr>
            <p:cNvPr id="63688" name="Freeform 976"/>
            <p:cNvSpPr>
              <a:spLocks/>
            </p:cNvSpPr>
            <p:nvPr/>
          </p:nvSpPr>
          <p:spPr bwMode="auto">
            <a:xfrm>
              <a:off x="4404" y="2756"/>
              <a:ext cx="22" cy="11"/>
            </a:xfrm>
            <a:custGeom>
              <a:avLst/>
              <a:gdLst>
                <a:gd name="T0" fmla="*/ 7 w 22"/>
                <a:gd name="T1" fmla="*/ 0 h 11"/>
                <a:gd name="T2" fmla="*/ 22 w 22"/>
                <a:gd name="T3" fmla="*/ 9 h 11"/>
                <a:gd name="T4" fmla="*/ 5 w 22"/>
                <a:gd name="T5" fmla="*/ 11 h 11"/>
                <a:gd name="T6" fmla="*/ 3 w 22"/>
                <a:gd name="T7" fmla="*/ 0 h 11"/>
                <a:gd name="T8" fmla="*/ 0 w 22"/>
                <a:gd name="T9" fmla="*/ 10 h 11"/>
                <a:gd name="T10" fmla="*/ 7 w 22"/>
                <a:gd name="T11" fmla="*/ 0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7" y="0"/>
                  </a:moveTo>
                  <a:lnTo>
                    <a:pt x="22" y="9"/>
                  </a:lnTo>
                  <a:lnTo>
                    <a:pt x="5" y="11"/>
                  </a:lnTo>
                  <a:lnTo>
                    <a:pt x="3" y="0"/>
                  </a:lnTo>
                  <a:lnTo>
                    <a:pt x="0" y="10"/>
                  </a:lnTo>
                  <a:lnTo>
                    <a:pt x="7" y="0"/>
                  </a:lnTo>
                  <a:close/>
                </a:path>
              </a:pathLst>
            </a:custGeom>
            <a:solidFill>
              <a:srgbClr val="0083D7"/>
            </a:solidFill>
            <a:ln w="9525">
              <a:noFill/>
              <a:round/>
              <a:headEnd/>
              <a:tailEnd/>
            </a:ln>
          </p:spPr>
          <p:txBody>
            <a:bodyPr/>
            <a:lstStyle/>
            <a:p>
              <a:endParaRPr lang="en-US" sz="1200"/>
            </a:p>
          </p:txBody>
        </p:sp>
        <p:sp>
          <p:nvSpPr>
            <p:cNvPr id="63689" name="Freeform 977"/>
            <p:cNvSpPr>
              <a:spLocks/>
            </p:cNvSpPr>
            <p:nvPr/>
          </p:nvSpPr>
          <p:spPr bwMode="auto">
            <a:xfrm>
              <a:off x="4349" y="2763"/>
              <a:ext cx="8" cy="11"/>
            </a:xfrm>
            <a:custGeom>
              <a:avLst/>
              <a:gdLst>
                <a:gd name="T0" fmla="*/ 8 w 8"/>
                <a:gd name="T1" fmla="*/ 11 h 11"/>
                <a:gd name="T2" fmla="*/ 2 w 8"/>
                <a:gd name="T3" fmla="*/ 11 h 11"/>
                <a:gd name="T4" fmla="*/ 0 w 8"/>
                <a:gd name="T5" fmla="*/ 0 h 11"/>
                <a:gd name="T6" fmla="*/ 6 w 8"/>
                <a:gd name="T7" fmla="*/ 0 h 11"/>
                <a:gd name="T8" fmla="*/ 8 w 8"/>
                <a:gd name="T9" fmla="*/ 11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8" y="11"/>
                  </a:moveTo>
                  <a:lnTo>
                    <a:pt x="2" y="11"/>
                  </a:lnTo>
                  <a:lnTo>
                    <a:pt x="0" y="0"/>
                  </a:lnTo>
                  <a:lnTo>
                    <a:pt x="6" y="0"/>
                  </a:lnTo>
                  <a:lnTo>
                    <a:pt x="8" y="11"/>
                  </a:lnTo>
                  <a:close/>
                </a:path>
              </a:pathLst>
            </a:custGeom>
            <a:solidFill>
              <a:srgbClr val="0083D7"/>
            </a:solidFill>
            <a:ln w="9525">
              <a:noFill/>
              <a:round/>
              <a:headEnd/>
              <a:tailEnd/>
            </a:ln>
          </p:spPr>
          <p:txBody>
            <a:bodyPr/>
            <a:lstStyle/>
            <a:p>
              <a:endParaRPr lang="en-US" sz="1200"/>
            </a:p>
          </p:txBody>
        </p:sp>
        <p:sp>
          <p:nvSpPr>
            <p:cNvPr id="63690" name="Freeform 978"/>
            <p:cNvSpPr>
              <a:spLocks/>
            </p:cNvSpPr>
            <p:nvPr/>
          </p:nvSpPr>
          <p:spPr bwMode="auto">
            <a:xfrm>
              <a:off x="4354" y="2726"/>
              <a:ext cx="12" cy="13"/>
            </a:xfrm>
            <a:custGeom>
              <a:avLst/>
              <a:gdLst>
                <a:gd name="T0" fmla="*/ 12 w 12"/>
                <a:gd name="T1" fmla="*/ 3 h 13"/>
                <a:gd name="T2" fmla="*/ 7 w 12"/>
                <a:gd name="T3" fmla="*/ 0 h 13"/>
                <a:gd name="T4" fmla="*/ 0 w 12"/>
                <a:gd name="T5" fmla="*/ 10 h 13"/>
                <a:gd name="T6" fmla="*/ 5 w 12"/>
                <a:gd name="T7" fmla="*/ 13 h 13"/>
                <a:gd name="T8" fmla="*/ 12 w 12"/>
                <a:gd name="T9" fmla="*/ 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3"/>
                  </a:moveTo>
                  <a:lnTo>
                    <a:pt x="7" y="0"/>
                  </a:lnTo>
                  <a:lnTo>
                    <a:pt x="0" y="10"/>
                  </a:lnTo>
                  <a:lnTo>
                    <a:pt x="5" y="13"/>
                  </a:lnTo>
                  <a:lnTo>
                    <a:pt x="12" y="3"/>
                  </a:lnTo>
                  <a:close/>
                </a:path>
              </a:pathLst>
            </a:custGeom>
            <a:solidFill>
              <a:srgbClr val="0083D7"/>
            </a:solidFill>
            <a:ln w="9525">
              <a:noFill/>
              <a:round/>
              <a:headEnd/>
              <a:tailEnd/>
            </a:ln>
          </p:spPr>
          <p:txBody>
            <a:bodyPr/>
            <a:lstStyle/>
            <a:p>
              <a:endParaRPr lang="en-US" sz="1200"/>
            </a:p>
          </p:txBody>
        </p:sp>
        <p:sp>
          <p:nvSpPr>
            <p:cNvPr id="63691" name="Freeform 979"/>
            <p:cNvSpPr>
              <a:spLocks/>
            </p:cNvSpPr>
            <p:nvPr/>
          </p:nvSpPr>
          <p:spPr bwMode="auto">
            <a:xfrm>
              <a:off x="4660" y="3078"/>
              <a:ext cx="87" cy="254"/>
            </a:xfrm>
            <a:custGeom>
              <a:avLst/>
              <a:gdLst>
                <a:gd name="T0" fmla="*/ 0 w 87"/>
                <a:gd name="T1" fmla="*/ 249 h 254"/>
                <a:gd name="T2" fmla="*/ 11 w 87"/>
                <a:gd name="T3" fmla="*/ 254 h 254"/>
                <a:gd name="T4" fmla="*/ 87 w 87"/>
                <a:gd name="T5" fmla="*/ 5 h 254"/>
                <a:gd name="T6" fmla="*/ 76 w 87"/>
                <a:gd name="T7" fmla="*/ 0 h 254"/>
                <a:gd name="T8" fmla="*/ 0 w 87"/>
                <a:gd name="T9" fmla="*/ 249 h 254"/>
                <a:gd name="T10" fmla="*/ 0 60000 65536"/>
                <a:gd name="T11" fmla="*/ 0 60000 65536"/>
                <a:gd name="T12" fmla="*/ 0 60000 65536"/>
                <a:gd name="T13" fmla="*/ 0 60000 65536"/>
                <a:gd name="T14" fmla="*/ 0 60000 65536"/>
                <a:gd name="T15" fmla="*/ 0 w 87"/>
                <a:gd name="T16" fmla="*/ 0 h 254"/>
                <a:gd name="T17" fmla="*/ 87 w 87"/>
                <a:gd name="T18" fmla="*/ 254 h 254"/>
              </a:gdLst>
              <a:ahLst/>
              <a:cxnLst>
                <a:cxn ang="T10">
                  <a:pos x="T0" y="T1"/>
                </a:cxn>
                <a:cxn ang="T11">
                  <a:pos x="T2" y="T3"/>
                </a:cxn>
                <a:cxn ang="T12">
                  <a:pos x="T4" y="T5"/>
                </a:cxn>
                <a:cxn ang="T13">
                  <a:pos x="T6" y="T7"/>
                </a:cxn>
                <a:cxn ang="T14">
                  <a:pos x="T8" y="T9"/>
                </a:cxn>
              </a:cxnLst>
              <a:rect l="T15" t="T16" r="T17" b="T18"/>
              <a:pathLst>
                <a:path w="87" h="254">
                  <a:moveTo>
                    <a:pt x="0" y="249"/>
                  </a:moveTo>
                  <a:lnTo>
                    <a:pt x="11" y="254"/>
                  </a:lnTo>
                  <a:lnTo>
                    <a:pt x="87" y="5"/>
                  </a:lnTo>
                  <a:lnTo>
                    <a:pt x="76" y="0"/>
                  </a:lnTo>
                  <a:lnTo>
                    <a:pt x="0" y="249"/>
                  </a:lnTo>
                  <a:close/>
                </a:path>
              </a:pathLst>
            </a:custGeom>
            <a:solidFill>
              <a:srgbClr val="0083D7"/>
            </a:solidFill>
            <a:ln w="9525">
              <a:noFill/>
              <a:round/>
              <a:headEnd/>
              <a:tailEnd/>
            </a:ln>
          </p:spPr>
          <p:txBody>
            <a:bodyPr/>
            <a:lstStyle/>
            <a:p>
              <a:endParaRPr lang="en-US" sz="1200"/>
            </a:p>
          </p:txBody>
        </p:sp>
        <p:sp>
          <p:nvSpPr>
            <p:cNvPr id="63692" name="Freeform 980"/>
            <p:cNvSpPr>
              <a:spLocks/>
            </p:cNvSpPr>
            <p:nvPr/>
          </p:nvSpPr>
          <p:spPr bwMode="auto">
            <a:xfrm>
              <a:off x="4659" y="3290"/>
              <a:ext cx="41" cy="49"/>
            </a:xfrm>
            <a:custGeom>
              <a:avLst/>
              <a:gdLst>
                <a:gd name="T0" fmla="*/ 41 w 41"/>
                <a:gd name="T1" fmla="*/ 7 h 49"/>
                <a:gd name="T2" fmla="*/ 31 w 41"/>
                <a:gd name="T3" fmla="*/ 0 h 49"/>
                <a:gd name="T4" fmla="*/ 0 w 41"/>
                <a:gd name="T5" fmla="*/ 42 h 49"/>
                <a:gd name="T6" fmla="*/ 10 w 41"/>
                <a:gd name="T7" fmla="*/ 49 h 49"/>
                <a:gd name="T8" fmla="*/ 41 w 41"/>
                <a:gd name="T9" fmla="*/ 7 h 49"/>
                <a:gd name="T10" fmla="*/ 0 60000 65536"/>
                <a:gd name="T11" fmla="*/ 0 60000 65536"/>
                <a:gd name="T12" fmla="*/ 0 60000 65536"/>
                <a:gd name="T13" fmla="*/ 0 60000 65536"/>
                <a:gd name="T14" fmla="*/ 0 60000 65536"/>
                <a:gd name="T15" fmla="*/ 0 w 41"/>
                <a:gd name="T16" fmla="*/ 0 h 49"/>
                <a:gd name="T17" fmla="*/ 41 w 41"/>
                <a:gd name="T18" fmla="*/ 49 h 49"/>
              </a:gdLst>
              <a:ahLst/>
              <a:cxnLst>
                <a:cxn ang="T10">
                  <a:pos x="T0" y="T1"/>
                </a:cxn>
                <a:cxn ang="T11">
                  <a:pos x="T2" y="T3"/>
                </a:cxn>
                <a:cxn ang="T12">
                  <a:pos x="T4" y="T5"/>
                </a:cxn>
                <a:cxn ang="T13">
                  <a:pos x="T6" y="T7"/>
                </a:cxn>
                <a:cxn ang="T14">
                  <a:pos x="T8" y="T9"/>
                </a:cxn>
              </a:cxnLst>
              <a:rect l="T15" t="T16" r="T17" b="T18"/>
              <a:pathLst>
                <a:path w="41" h="49">
                  <a:moveTo>
                    <a:pt x="41" y="7"/>
                  </a:moveTo>
                  <a:lnTo>
                    <a:pt x="31" y="0"/>
                  </a:lnTo>
                  <a:lnTo>
                    <a:pt x="0" y="42"/>
                  </a:lnTo>
                  <a:lnTo>
                    <a:pt x="10" y="49"/>
                  </a:lnTo>
                  <a:lnTo>
                    <a:pt x="41" y="7"/>
                  </a:lnTo>
                  <a:close/>
                </a:path>
              </a:pathLst>
            </a:custGeom>
            <a:solidFill>
              <a:srgbClr val="0083D7"/>
            </a:solidFill>
            <a:ln w="9525">
              <a:noFill/>
              <a:round/>
              <a:headEnd/>
              <a:tailEnd/>
            </a:ln>
          </p:spPr>
          <p:txBody>
            <a:bodyPr/>
            <a:lstStyle/>
            <a:p>
              <a:endParaRPr lang="en-US" sz="1200"/>
            </a:p>
          </p:txBody>
        </p:sp>
        <p:sp>
          <p:nvSpPr>
            <p:cNvPr id="63693" name="Freeform 981"/>
            <p:cNvSpPr>
              <a:spLocks/>
            </p:cNvSpPr>
            <p:nvPr/>
          </p:nvSpPr>
          <p:spPr bwMode="auto">
            <a:xfrm>
              <a:off x="4656" y="3282"/>
              <a:ext cx="13" cy="53"/>
            </a:xfrm>
            <a:custGeom>
              <a:avLst/>
              <a:gdLst>
                <a:gd name="T0" fmla="*/ 2 w 13"/>
                <a:gd name="T1" fmla="*/ 53 h 53"/>
                <a:gd name="T2" fmla="*/ 13 w 13"/>
                <a:gd name="T3" fmla="*/ 53 h 53"/>
                <a:gd name="T4" fmla="*/ 11 w 13"/>
                <a:gd name="T5" fmla="*/ 0 h 53"/>
                <a:gd name="T6" fmla="*/ 0 w 13"/>
                <a:gd name="T7" fmla="*/ 0 h 53"/>
                <a:gd name="T8" fmla="*/ 2 w 13"/>
                <a:gd name="T9" fmla="*/ 53 h 53"/>
                <a:gd name="T10" fmla="*/ 0 60000 65536"/>
                <a:gd name="T11" fmla="*/ 0 60000 65536"/>
                <a:gd name="T12" fmla="*/ 0 60000 65536"/>
                <a:gd name="T13" fmla="*/ 0 60000 65536"/>
                <a:gd name="T14" fmla="*/ 0 60000 65536"/>
                <a:gd name="T15" fmla="*/ 0 w 13"/>
                <a:gd name="T16" fmla="*/ 0 h 53"/>
                <a:gd name="T17" fmla="*/ 13 w 13"/>
                <a:gd name="T18" fmla="*/ 53 h 53"/>
              </a:gdLst>
              <a:ahLst/>
              <a:cxnLst>
                <a:cxn ang="T10">
                  <a:pos x="T0" y="T1"/>
                </a:cxn>
                <a:cxn ang="T11">
                  <a:pos x="T2" y="T3"/>
                </a:cxn>
                <a:cxn ang="T12">
                  <a:pos x="T4" y="T5"/>
                </a:cxn>
                <a:cxn ang="T13">
                  <a:pos x="T6" y="T7"/>
                </a:cxn>
                <a:cxn ang="T14">
                  <a:pos x="T8" y="T9"/>
                </a:cxn>
              </a:cxnLst>
              <a:rect l="T15" t="T16" r="T17" b="T18"/>
              <a:pathLst>
                <a:path w="13" h="53">
                  <a:moveTo>
                    <a:pt x="2" y="53"/>
                  </a:moveTo>
                  <a:lnTo>
                    <a:pt x="13" y="53"/>
                  </a:lnTo>
                  <a:lnTo>
                    <a:pt x="11" y="0"/>
                  </a:lnTo>
                  <a:lnTo>
                    <a:pt x="0" y="0"/>
                  </a:lnTo>
                  <a:lnTo>
                    <a:pt x="2" y="53"/>
                  </a:lnTo>
                  <a:close/>
                </a:path>
              </a:pathLst>
            </a:custGeom>
            <a:solidFill>
              <a:srgbClr val="0083D7"/>
            </a:solidFill>
            <a:ln w="9525">
              <a:noFill/>
              <a:round/>
              <a:headEnd/>
              <a:tailEnd/>
            </a:ln>
          </p:spPr>
          <p:txBody>
            <a:bodyPr/>
            <a:lstStyle/>
            <a:p>
              <a:endParaRPr lang="en-US" sz="1200"/>
            </a:p>
          </p:txBody>
        </p:sp>
        <p:sp>
          <p:nvSpPr>
            <p:cNvPr id="63694" name="Freeform 982"/>
            <p:cNvSpPr>
              <a:spLocks/>
            </p:cNvSpPr>
            <p:nvPr/>
          </p:nvSpPr>
          <p:spPr bwMode="auto">
            <a:xfrm>
              <a:off x="4658" y="3332"/>
              <a:ext cx="11" cy="21"/>
            </a:xfrm>
            <a:custGeom>
              <a:avLst/>
              <a:gdLst>
                <a:gd name="T0" fmla="*/ 11 w 11"/>
                <a:gd name="T1" fmla="*/ 7 h 21"/>
                <a:gd name="T2" fmla="*/ 1 w 11"/>
                <a:gd name="T3" fmla="*/ 21 h 21"/>
                <a:gd name="T4" fmla="*/ 0 w 11"/>
                <a:gd name="T5" fmla="*/ 3 h 21"/>
                <a:gd name="T6" fmla="*/ 11 w 11"/>
                <a:gd name="T7" fmla="*/ 3 h 21"/>
                <a:gd name="T8" fmla="*/ 1 w 11"/>
                <a:gd name="T9" fmla="*/ 0 h 21"/>
                <a:gd name="T10" fmla="*/ 11 w 11"/>
                <a:gd name="T11" fmla="*/ 7 h 21"/>
                <a:gd name="T12" fmla="*/ 0 60000 65536"/>
                <a:gd name="T13" fmla="*/ 0 60000 65536"/>
                <a:gd name="T14" fmla="*/ 0 60000 65536"/>
                <a:gd name="T15" fmla="*/ 0 60000 65536"/>
                <a:gd name="T16" fmla="*/ 0 60000 65536"/>
                <a:gd name="T17" fmla="*/ 0 60000 65536"/>
                <a:gd name="T18" fmla="*/ 0 w 11"/>
                <a:gd name="T19" fmla="*/ 0 h 21"/>
                <a:gd name="T20" fmla="*/ 11 w 1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1" h="21">
                  <a:moveTo>
                    <a:pt x="11" y="7"/>
                  </a:moveTo>
                  <a:lnTo>
                    <a:pt x="1" y="21"/>
                  </a:lnTo>
                  <a:lnTo>
                    <a:pt x="0" y="3"/>
                  </a:lnTo>
                  <a:lnTo>
                    <a:pt x="11" y="3"/>
                  </a:lnTo>
                  <a:lnTo>
                    <a:pt x="1" y="0"/>
                  </a:lnTo>
                  <a:lnTo>
                    <a:pt x="11" y="7"/>
                  </a:lnTo>
                  <a:close/>
                </a:path>
              </a:pathLst>
            </a:custGeom>
            <a:solidFill>
              <a:srgbClr val="0083D7"/>
            </a:solidFill>
            <a:ln w="9525">
              <a:noFill/>
              <a:round/>
              <a:headEnd/>
              <a:tailEnd/>
            </a:ln>
          </p:spPr>
          <p:txBody>
            <a:bodyPr/>
            <a:lstStyle/>
            <a:p>
              <a:endParaRPr lang="en-US" sz="1200"/>
            </a:p>
          </p:txBody>
        </p:sp>
        <p:sp>
          <p:nvSpPr>
            <p:cNvPr id="63695" name="Rectangle 983"/>
            <p:cNvSpPr>
              <a:spLocks noChangeArrowheads="1"/>
            </p:cNvSpPr>
            <p:nvPr/>
          </p:nvSpPr>
          <p:spPr bwMode="auto">
            <a:xfrm>
              <a:off x="4656" y="3276"/>
              <a:ext cx="11" cy="6"/>
            </a:xfrm>
            <a:prstGeom prst="rect">
              <a:avLst/>
            </a:prstGeom>
            <a:solidFill>
              <a:srgbClr val="0083D7"/>
            </a:solidFill>
            <a:ln w="9525">
              <a:noFill/>
              <a:miter lim="800000"/>
              <a:headEnd/>
              <a:tailEnd/>
            </a:ln>
          </p:spPr>
          <p:txBody>
            <a:bodyPr/>
            <a:lstStyle/>
            <a:p>
              <a:endParaRPr lang="en-US" sz="1200"/>
            </a:p>
          </p:txBody>
        </p:sp>
        <p:sp>
          <p:nvSpPr>
            <p:cNvPr id="63696" name="Freeform 984"/>
            <p:cNvSpPr>
              <a:spLocks/>
            </p:cNvSpPr>
            <p:nvPr/>
          </p:nvSpPr>
          <p:spPr bwMode="auto">
            <a:xfrm>
              <a:off x="4690" y="3285"/>
              <a:ext cx="13" cy="12"/>
            </a:xfrm>
            <a:custGeom>
              <a:avLst/>
              <a:gdLst>
                <a:gd name="T0" fmla="*/ 10 w 13"/>
                <a:gd name="T1" fmla="*/ 12 h 12"/>
                <a:gd name="T2" fmla="*/ 13 w 13"/>
                <a:gd name="T3" fmla="*/ 7 h 12"/>
                <a:gd name="T4" fmla="*/ 3 w 13"/>
                <a:gd name="T5" fmla="*/ 0 h 12"/>
                <a:gd name="T6" fmla="*/ 0 w 13"/>
                <a:gd name="T7" fmla="*/ 5 h 12"/>
                <a:gd name="T8" fmla="*/ 10 w 13"/>
                <a:gd name="T9" fmla="*/ 12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10" y="12"/>
                  </a:moveTo>
                  <a:lnTo>
                    <a:pt x="13" y="7"/>
                  </a:lnTo>
                  <a:lnTo>
                    <a:pt x="3" y="0"/>
                  </a:lnTo>
                  <a:lnTo>
                    <a:pt x="0" y="5"/>
                  </a:lnTo>
                  <a:lnTo>
                    <a:pt x="10" y="12"/>
                  </a:lnTo>
                  <a:close/>
                </a:path>
              </a:pathLst>
            </a:custGeom>
            <a:solidFill>
              <a:srgbClr val="0083D7"/>
            </a:solidFill>
            <a:ln w="9525">
              <a:noFill/>
              <a:round/>
              <a:headEnd/>
              <a:tailEnd/>
            </a:ln>
          </p:spPr>
          <p:txBody>
            <a:bodyPr/>
            <a:lstStyle/>
            <a:p>
              <a:endParaRPr lang="en-US" sz="1200"/>
            </a:p>
          </p:txBody>
        </p:sp>
        <p:sp>
          <p:nvSpPr>
            <p:cNvPr id="63697" name="Freeform 985"/>
            <p:cNvSpPr>
              <a:spLocks/>
            </p:cNvSpPr>
            <p:nvPr/>
          </p:nvSpPr>
          <p:spPr bwMode="auto">
            <a:xfrm>
              <a:off x="4252" y="3392"/>
              <a:ext cx="336" cy="119"/>
            </a:xfrm>
            <a:custGeom>
              <a:avLst/>
              <a:gdLst>
                <a:gd name="T0" fmla="*/ 0 w 336"/>
                <a:gd name="T1" fmla="*/ 108 h 119"/>
                <a:gd name="T2" fmla="*/ 4 w 336"/>
                <a:gd name="T3" fmla="*/ 119 h 119"/>
                <a:gd name="T4" fmla="*/ 336 w 336"/>
                <a:gd name="T5" fmla="*/ 11 h 119"/>
                <a:gd name="T6" fmla="*/ 332 w 336"/>
                <a:gd name="T7" fmla="*/ 0 h 119"/>
                <a:gd name="T8" fmla="*/ 0 w 336"/>
                <a:gd name="T9" fmla="*/ 108 h 119"/>
                <a:gd name="T10" fmla="*/ 0 60000 65536"/>
                <a:gd name="T11" fmla="*/ 0 60000 65536"/>
                <a:gd name="T12" fmla="*/ 0 60000 65536"/>
                <a:gd name="T13" fmla="*/ 0 60000 65536"/>
                <a:gd name="T14" fmla="*/ 0 60000 65536"/>
                <a:gd name="T15" fmla="*/ 0 w 336"/>
                <a:gd name="T16" fmla="*/ 0 h 119"/>
                <a:gd name="T17" fmla="*/ 336 w 336"/>
                <a:gd name="T18" fmla="*/ 119 h 119"/>
              </a:gdLst>
              <a:ahLst/>
              <a:cxnLst>
                <a:cxn ang="T10">
                  <a:pos x="T0" y="T1"/>
                </a:cxn>
                <a:cxn ang="T11">
                  <a:pos x="T2" y="T3"/>
                </a:cxn>
                <a:cxn ang="T12">
                  <a:pos x="T4" y="T5"/>
                </a:cxn>
                <a:cxn ang="T13">
                  <a:pos x="T6" y="T7"/>
                </a:cxn>
                <a:cxn ang="T14">
                  <a:pos x="T8" y="T9"/>
                </a:cxn>
              </a:cxnLst>
              <a:rect l="T15" t="T16" r="T17" b="T18"/>
              <a:pathLst>
                <a:path w="336" h="119">
                  <a:moveTo>
                    <a:pt x="0" y="108"/>
                  </a:moveTo>
                  <a:lnTo>
                    <a:pt x="4" y="119"/>
                  </a:lnTo>
                  <a:lnTo>
                    <a:pt x="336" y="11"/>
                  </a:lnTo>
                  <a:lnTo>
                    <a:pt x="332" y="0"/>
                  </a:lnTo>
                  <a:lnTo>
                    <a:pt x="0" y="108"/>
                  </a:lnTo>
                  <a:close/>
                </a:path>
              </a:pathLst>
            </a:custGeom>
            <a:solidFill>
              <a:srgbClr val="0083D7"/>
            </a:solidFill>
            <a:ln w="9525">
              <a:noFill/>
              <a:round/>
              <a:headEnd/>
              <a:tailEnd/>
            </a:ln>
          </p:spPr>
          <p:txBody>
            <a:bodyPr/>
            <a:lstStyle/>
            <a:p>
              <a:endParaRPr lang="en-US" sz="1200"/>
            </a:p>
          </p:txBody>
        </p:sp>
        <p:sp>
          <p:nvSpPr>
            <p:cNvPr id="63698" name="Freeform 986"/>
            <p:cNvSpPr>
              <a:spLocks/>
            </p:cNvSpPr>
            <p:nvPr/>
          </p:nvSpPr>
          <p:spPr bwMode="auto">
            <a:xfrm>
              <a:off x="4248" y="3502"/>
              <a:ext cx="52" cy="12"/>
            </a:xfrm>
            <a:custGeom>
              <a:avLst/>
              <a:gdLst>
                <a:gd name="T0" fmla="*/ 52 w 52"/>
                <a:gd name="T1" fmla="*/ 12 h 12"/>
                <a:gd name="T2" fmla="*/ 52 w 52"/>
                <a:gd name="T3" fmla="*/ 1 h 12"/>
                <a:gd name="T4" fmla="*/ 0 w 52"/>
                <a:gd name="T5" fmla="*/ 0 h 12"/>
                <a:gd name="T6" fmla="*/ 0 w 52"/>
                <a:gd name="T7" fmla="*/ 11 h 12"/>
                <a:gd name="T8" fmla="*/ 52 w 52"/>
                <a:gd name="T9" fmla="*/ 12 h 12"/>
                <a:gd name="T10" fmla="*/ 0 60000 65536"/>
                <a:gd name="T11" fmla="*/ 0 60000 65536"/>
                <a:gd name="T12" fmla="*/ 0 60000 65536"/>
                <a:gd name="T13" fmla="*/ 0 60000 65536"/>
                <a:gd name="T14" fmla="*/ 0 60000 65536"/>
                <a:gd name="T15" fmla="*/ 0 w 52"/>
                <a:gd name="T16" fmla="*/ 0 h 12"/>
                <a:gd name="T17" fmla="*/ 52 w 52"/>
                <a:gd name="T18" fmla="*/ 12 h 12"/>
              </a:gdLst>
              <a:ahLst/>
              <a:cxnLst>
                <a:cxn ang="T10">
                  <a:pos x="T0" y="T1"/>
                </a:cxn>
                <a:cxn ang="T11">
                  <a:pos x="T2" y="T3"/>
                </a:cxn>
                <a:cxn ang="T12">
                  <a:pos x="T4" y="T5"/>
                </a:cxn>
                <a:cxn ang="T13">
                  <a:pos x="T6" y="T7"/>
                </a:cxn>
                <a:cxn ang="T14">
                  <a:pos x="T8" y="T9"/>
                </a:cxn>
              </a:cxnLst>
              <a:rect l="T15" t="T16" r="T17" b="T18"/>
              <a:pathLst>
                <a:path w="52" h="12">
                  <a:moveTo>
                    <a:pt x="52" y="12"/>
                  </a:moveTo>
                  <a:lnTo>
                    <a:pt x="52" y="1"/>
                  </a:lnTo>
                  <a:lnTo>
                    <a:pt x="0" y="0"/>
                  </a:lnTo>
                  <a:lnTo>
                    <a:pt x="0" y="11"/>
                  </a:lnTo>
                  <a:lnTo>
                    <a:pt x="52" y="12"/>
                  </a:lnTo>
                  <a:close/>
                </a:path>
              </a:pathLst>
            </a:custGeom>
            <a:solidFill>
              <a:srgbClr val="0083D7"/>
            </a:solidFill>
            <a:ln w="9525">
              <a:noFill/>
              <a:round/>
              <a:headEnd/>
              <a:tailEnd/>
            </a:ln>
          </p:spPr>
          <p:txBody>
            <a:bodyPr/>
            <a:lstStyle/>
            <a:p>
              <a:endParaRPr lang="en-US" sz="1200"/>
            </a:p>
          </p:txBody>
        </p:sp>
        <p:sp>
          <p:nvSpPr>
            <p:cNvPr id="63699" name="Freeform 987"/>
            <p:cNvSpPr>
              <a:spLocks/>
            </p:cNvSpPr>
            <p:nvPr/>
          </p:nvSpPr>
          <p:spPr bwMode="auto">
            <a:xfrm>
              <a:off x="4244" y="3470"/>
              <a:ext cx="49" cy="42"/>
            </a:xfrm>
            <a:custGeom>
              <a:avLst/>
              <a:gdLst>
                <a:gd name="T0" fmla="*/ 0 w 49"/>
                <a:gd name="T1" fmla="*/ 32 h 42"/>
                <a:gd name="T2" fmla="*/ 7 w 49"/>
                <a:gd name="T3" fmla="*/ 42 h 42"/>
                <a:gd name="T4" fmla="*/ 49 w 49"/>
                <a:gd name="T5" fmla="*/ 10 h 42"/>
                <a:gd name="T6" fmla="*/ 42 w 49"/>
                <a:gd name="T7" fmla="*/ 0 h 42"/>
                <a:gd name="T8" fmla="*/ 0 w 49"/>
                <a:gd name="T9" fmla="*/ 32 h 42"/>
                <a:gd name="T10" fmla="*/ 0 60000 65536"/>
                <a:gd name="T11" fmla="*/ 0 60000 65536"/>
                <a:gd name="T12" fmla="*/ 0 60000 65536"/>
                <a:gd name="T13" fmla="*/ 0 60000 65536"/>
                <a:gd name="T14" fmla="*/ 0 60000 65536"/>
                <a:gd name="T15" fmla="*/ 0 w 49"/>
                <a:gd name="T16" fmla="*/ 0 h 42"/>
                <a:gd name="T17" fmla="*/ 49 w 49"/>
                <a:gd name="T18" fmla="*/ 42 h 42"/>
              </a:gdLst>
              <a:ahLst/>
              <a:cxnLst>
                <a:cxn ang="T10">
                  <a:pos x="T0" y="T1"/>
                </a:cxn>
                <a:cxn ang="T11">
                  <a:pos x="T2" y="T3"/>
                </a:cxn>
                <a:cxn ang="T12">
                  <a:pos x="T4" y="T5"/>
                </a:cxn>
                <a:cxn ang="T13">
                  <a:pos x="T6" y="T7"/>
                </a:cxn>
                <a:cxn ang="T14">
                  <a:pos x="T8" y="T9"/>
                </a:cxn>
              </a:cxnLst>
              <a:rect l="T15" t="T16" r="T17" b="T18"/>
              <a:pathLst>
                <a:path w="49" h="42">
                  <a:moveTo>
                    <a:pt x="0" y="32"/>
                  </a:moveTo>
                  <a:lnTo>
                    <a:pt x="7" y="42"/>
                  </a:lnTo>
                  <a:lnTo>
                    <a:pt x="49" y="10"/>
                  </a:lnTo>
                  <a:lnTo>
                    <a:pt x="42" y="0"/>
                  </a:lnTo>
                  <a:lnTo>
                    <a:pt x="0" y="32"/>
                  </a:lnTo>
                  <a:close/>
                </a:path>
              </a:pathLst>
            </a:custGeom>
            <a:solidFill>
              <a:srgbClr val="0083D7"/>
            </a:solidFill>
            <a:ln w="9525">
              <a:noFill/>
              <a:round/>
              <a:headEnd/>
              <a:tailEnd/>
            </a:ln>
          </p:spPr>
          <p:txBody>
            <a:bodyPr/>
            <a:lstStyle/>
            <a:p>
              <a:endParaRPr lang="en-US" sz="1200"/>
            </a:p>
          </p:txBody>
        </p:sp>
        <p:sp>
          <p:nvSpPr>
            <p:cNvPr id="63700" name="Freeform 988"/>
            <p:cNvSpPr>
              <a:spLocks/>
            </p:cNvSpPr>
            <p:nvPr/>
          </p:nvSpPr>
          <p:spPr bwMode="auto">
            <a:xfrm>
              <a:off x="4229" y="3502"/>
              <a:ext cx="22" cy="11"/>
            </a:xfrm>
            <a:custGeom>
              <a:avLst/>
              <a:gdLst>
                <a:gd name="T0" fmla="*/ 19 w 22"/>
                <a:gd name="T1" fmla="*/ 11 h 11"/>
                <a:gd name="T2" fmla="*/ 0 w 22"/>
                <a:gd name="T3" fmla="*/ 11 h 11"/>
                <a:gd name="T4" fmla="*/ 15 w 22"/>
                <a:gd name="T5" fmla="*/ 0 h 11"/>
                <a:gd name="T6" fmla="*/ 22 w 22"/>
                <a:gd name="T7" fmla="*/ 10 h 11"/>
                <a:gd name="T8" fmla="*/ 19 w 22"/>
                <a:gd name="T9" fmla="*/ 0 h 11"/>
                <a:gd name="T10" fmla="*/ 19 w 22"/>
                <a:gd name="T11" fmla="*/ 11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19" y="11"/>
                  </a:moveTo>
                  <a:lnTo>
                    <a:pt x="0" y="11"/>
                  </a:lnTo>
                  <a:lnTo>
                    <a:pt x="15" y="0"/>
                  </a:lnTo>
                  <a:lnTo>
                    <a:pt x="22" y="10"/>
                  </a:lnTo>
                  <a:lnTo>
                    <a:pt x="19" y="0"/>
                  </a:lnTo>
                  <a:lnTo>
                    <a:pt x="19" y="11"/>
                  </a:lnTo>
                  <a:close/>
                </a:path>
              </a:pathLst>
            </a:custGeom>
            <a:solidFill>
              <a:srgbClr val="0083D7"/>
            </a:solidFill>
            <a:ln w="9525">
              <a:noFill/>
              <a:round/>
              <a:headEnd/>
              <a:tailEnd/>
            </a:ln>
          </p:spPr>
          <p:txBody>
            <a:bodyPr/>
            <a:lstStyle/>
            <a:p>
              <a:endParaRPr lang="en-US" sz="1200"/>
            </a:p>
          </p:txBody>
        </p:sp>
        <p:sp>
          <p:nvSpPr>
            <p:cNvPr id="63701" name="Freeform 989"/>
            <p:cNvSpPr>
              <a:spLocks/>
            </p:cNvSpPr>
            <p:nvPr/>
          </p:nvSpPr>
          <p:spPr bwMode="auto">
            <a:xfrm>
              <a:off x="4286" y="3466"/>
              <a:ext cx="12" cy="14"/>
            </a:xfrm>
            <a:custGeom>
              <a:avLst/>
              <a:gdLst>
                <a:gd name="T0" fmla="*/ 0 w 12"/>
                <a:gd name="T1" fmla="*/ 4 h 14"/>
                <a:gd name="T2" fmla="*/ 5 w 12"/>
                <a:gd name="T3" fmla="*/ 0 h 14"/>
                <a:gd name="T4" fmla="*/ 12 w 12"/>
                <a:gd name="T5" fmla="*/ 10 h 14"/>
                <a:gd name="T6" fmla="*/ 7 w 12"/>
                <a:gd name="T7" fmla="*/ 14 h 14"/>
                <a:gd name="T8" fmla="*/ 0 w 12"/>
                <a:gd name="T9" fmla="*/ 4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4"/>
                  </a:moveTo>
                  <a:lnTo>
                    <a:pt x="5" y="0"/>
                  </a:lnTo>
                  <a:lnTo>
                    <a:pt x="12" y="10"/>
                  </a:lnTo>
                  <a:lnTo>
                    <a:pt x="7" y="14"/>
                  </a:lnTo>
                  <a:lnTo>
                    <a:pt x="0" y="4"/>
                  </a:lnTo>
                  <a:close/>
                </a:path>
              </a:pathLst>
            </a:custGeom>
            <a:solidFill>
              <a:srgbClr val="0083D7"/>
            </a:solidFill>
            <a:ln w="9525">
              <a:noFill/>
              <a:round/>
              <a:headEnd/>
              <a:tailEnd/>
            </a:ln>
          </p:spPr>
          <p:txBody>
            <a:bodyPr/>
            <a:lstStyle/>
            <a:p>
              <a:endParaRPr lang="en-US" sz="1200"/>
            </a:p>
          </p:txBody>
        </p:sp>
        <p:sp>
          <p:nvSpPr>
            <p:cNvPr id="63702" name="Rectangle 990"/>
            <p:cNvSpPr>
              <a:spLocks noChangeArrowheads="1"/>
            </p:cNvSpPr>
            <p:nvPr/>
          </p:nvSpPr>
          <p:spPr bwMode="auto">
            <a:xfrm>
              <a:off x="4300" y="3503"/>
              <a:ext cx="6" cy="11"/>
            </a:xfrm>
            <a:prstGeom prst="rect">
              <a:avLst/>
            </a:prstGeom>
            <a:solidFill>
              <a:srgbClr val="0083D7"/>
            </a:solidFill>
            <a:ln w="9525">
              <a:noFill/>
              <a:miter lim="800000"/>
              <a:headEnd/>
              <a:tailEnd/>
            </a:ln>
          </p:spPr>
          <p:txBody>
            <a:bodyPr/>
            <a:lstStyle/>
            <a:p>
              <a:endParaRPr lang="en-US" sz="1200"/>
            </a:p>
          </p:txBody>
        </p:sp>
        <p:sp>
          <p:nvSpPr>
            <p:cNvPr id="63703" name="Freeform 991"/>
            <p:cNvSpPr>
              <a:spLocks/>
            </p:cNvSpPr>
            <p:nvPr/>
          </p:nvSpPr>
          <p:spPr bwMode="auto">
            <a:xfrm>
              <a:off x="3886" y="3356"/>
              <a:ext cx="269" cy="151"/>
            </a:xfrm>
            <a:custGeom>
              <a:avLst/>
              <a:gdLst>
                <a:gd name="T0" fmla="*/ 5 w 269"/>
                <a:gd name="T1" fmla="*/ 0 h 151"/>
                <a:gd name="T2" fmla="*/ 0 w 269"/>
                <a:gd name="T3" fmla="*/ 11 h 151"/>
                <a:gd name="T4" fmla="*/ 264 w 269"/>
                <a:gd name="T5" fmla="*/ 151 h 151"/>
                <a:gd name="T6" fmla="*/ 269 w 269"/>
                <a:gd name="T7" fmla="*/ 140 h 151"/>
                <a:gd name="T8" fmla="*/ 5 w 269"/>
                <a:gd name="T9" fmla="*/ 0 h 151"/>
                <a:gd name="T10" fmla="*/ 0 60000 65536"/>
                <a:gd name="T11" fmla="*/ 0 60000 65536"/>
                <a:gd name="T12" fmla="*/ 0 60000 65536"/>
                <a:gd name="T13" fmla="*/ 0 60000 65536"/>
                <a:gd name="T14" fmla="*/ 0 60000 65536"/>
                <a:gd name="T15" fmla="*/ 0 w 269"/>
                <a:gd name="T16" fmla="*/ 0 h 151"/>
                <a:gd name="T17" fmla="*/ 269 w 269"/>
                <a:gd name="T18" fmla="*/ 151 h 151"/>
              </a:gdLst>
              <a:ahLst/>
              <a:cxnLst>
                <a:cxn ang="T10">
                  <a:pos x="T0" y="T1"/>
                </a:cxn>
                <a:cxn ang="T11">
                  <a:pos x="T2" y="T3"/>
                </a:cxn>
                <a:cxn ang="T12">
                  <a:pos x="T4" y="T5"/>
                </a:cxn>
                <a:cxn ang="T13">
                  <a:pos x="T6" y="T7"/>
                </a:cxn>
                <a:cxn ang="T14">
                  <a:pos x="T8" y="T9"/>
                </a:cxn>
              </a:cxnLst>
              <a:rect l="T15" t="T16" r="T17" b="T18"/>
              <a:pathLst>
                <a:path w="269" h="151">
                  <a:moveTo>
                    <a:pt x="5" y="0"/>
                  </a:moveTo>
                  <a:lnTo>
                    <a:pt x="0" y="11"/>
                  </a:lnTo>
                  <a:lnTo>
                    <a:pt x="264" y="151"/>
                  </a:lnTo>
                  <a:lnTo>
                    <a:pt x="269" y="140"/>
                  </a:lnTo>
                  <a:lnTo>
                    <a:pt x="5" y="0"/>
                  </a:lnTo>
                  <a:close/>
                </a:path>
              </a:pathLst>
            </a:custGeom>
            <a:solidFill>
              <a:srgbClr val="0083D7"/>
            </a:solidFill>
            <a:ln w="9525">
              <a:noFill/>
              <a:round/>
              <a:headEnd/>
              <a:tailEnd/>
            </a:ln>
          </p:spPr>
          <p:txBody>
            <a:bodyPr/>
            <a:lstStyle/>
            <a:p>
              <a:endParaRPr lang="en-US" sz="1200"/>
            </a:p>
          </p:txBody>
        </p:sp>
        <p:sp>
          <p:nvSpPr>
            <p:cNvPr id="63704" name="Freeform 992"/>
            <p:cNvSpPr>
              <a:spLocks/>
            </p:cNvSpPr>
            <p:nvPr/>
          </p:nvSpPr>
          <p:spPr bwMode="auto">
            <a:xfrm>
              <a:off x="3879" y="3354"/>
              <a:ext cx="44" cy="48"/>
            </a:xfrm>
            <a:custGeom>
              <a:avLst/>
              <a:gdLst>
                <a:gd name="T0" fmla="*/ 36 w 44"/>
                <a:gd name="T1" fmla="*/ 48 h 48"/>
                <a:gd name="T2" fmla="*/ 44 w 44"/>
                <a:gd name="T3" fmla="*/ 39 h 48"/>
                <a:gd name="T4" fmla="*/ 8 w 44"/>
                <a:gd name="T5" fmla="*/ 0 h 48"/>
                <a:gd name="T6" fmla="*/ 0 w 44"/>
                <a:gd name="T7" fmla="*/ 9 h 48"/>
                <a:gd name="T8" fmla="*/ 36 w 44"/>
                <a:gd name="T9" fmla="*/ 48 h 48"/>
                <a:gd name="T10" fmla="*/ 0 60000 65536"/>
                <a:gd name="T11" fmla="*/ 0 60000 65536"/>
                <a:gd name="T12" fmla="*/ 0 60000 65536"/>
                <a:gd name="T13" fmla="*/ 0 60000 65536"/>
                <a:gd name="T14" fmla="*/ 0 60000 65536"/>
                <a:gd name="T15" fmla="*/ 0 w 44"/>
                <a:gd name="T16" fmla="*/ 0 h 48"/>
                <a:gd name="T17" fmla="*/ 44 w 44"/>
                <a:gd name="T18" fmla="*/ 48 h 48"/>
              </a:gdLst>
              <a:ahLst/>
              <a:cxnLst>
                <a:cxn ang="T10">
                  <a:pos x="T0" y="T1"/>
                </a:cxn>
                <a:cxn ang="T11">
                  <a:pos x="T2" y="T3"/>
                </a:cxn>
                <a:cxn ang="T12">
                  <a:pos x="T4" y="T5"/>
                </a:cxn>
                <a:cxn ang="T13">
                  <a:pos x="T6" y="T7"/>
                </a:cxn>
                <a:cxn ang="T14">
                  <a:pos x="T8" y="T9"/>
                </a:cxn>
              </a:cxnLst>
              <a:rect l="T15" t="T16" r="T17" b="T18"/>
              <a:pathLst>
                <a:path w="44" h="48">
                  <a:moveTo>
                    <a:pt x="36" y="48"/>
                  </a:moveTo>
                  <a:lnTo>
                    <a:pt x="44" y="39"/>
                  </a:lnTo>
                  <a:lnTo>
                    <a:pt x="8" y="0"/>
                  </a:lnTo>
                  <a:lnTo>
                    <a:pt x="0" y="9"/>
                  </a:lnTo>
                  <a:lnTo>
                    <a:pt x="36" y="48"/>
                  </a:lnTo>
                  <a:close/>
                </a:path>
              </a:pathLst>
            </a:custGeom>
            <a:solidFill>
              <a:srgbClr val="0083D7"/>
            </a:solidFill>
            <a:ln w="9525">
              <a:noFill/>
              <a:round/>
              <a:headEnd/>
              <a:tailEnd/>
            </a:ln>
          </p:spPr>
          <p:txBody>
            <a:bodyPr/>
            <a:lstStyle/>
            <a:p>
              <a:endParaRPr lang="en-US" sz="1200"/>
            </a:p>
          </p:txBody>
        </p:sp>
        <p:sp>
          <p:nvSpPr>
            <p:cNvPr id="63705" name="Freeform 993"/>
            <p:cNvSpPr>
              <a:spLocks/>
            </p:cNvSpPr>
            <p:nvPr/>
          </p:nvSpPr>
          <p:spPr bwMode="auto">
            <a:xfrm>
              <a:off x="3882" y="3352"/>
              <a:ext cx="54" cy="20"/>
            </a:xfrm>
            <a:custGeom>
              <a:avLst/>
              <a:gdLst>
                <a:gd name="T0" fmla="*/ 2 w 54"/>
                <a:gd name="T1" fmla="*/ 0 h 20"/>
                <a:gd name="T2" fmla="*/ 0 w 54"/>
                <a:gd name="T3" fmla="*/ 12 h 20"/>
                <a:gd name="T4" fmla="*/ 52 w 54"/>
                <a:gd name="T5" fmla="*/ 20 h 20"/>
                <a:gd name="T6" fmla="*/ 54 w 54"/>
                <a:gd name="T7" fmla="*/ 8 h 20"/>
                <a:gd name="T8" fmla="*/ 2 w 54"/>
                <a:gd name="T9" fmla="*/ 0 h 20"/>
                <a:gd name="T10" fmla="*/ 0 60000 65536"/>
                <a:gd name="T11" fmla="*/ 0 60000 65536"/>
                <a:gd name="T12" fmla="*/ 0 60000 65536"/>
                <a:gd name="T13" fmla="*/ 0 60000 65536"/>
                <a:gd name="T14" fmla="*/ 0 60000 65536"/>
                <a:gd name="T15" fmla="*/ 0 w 54"/>
                <a:gd name="T16" fmla="*/ 0 h 20"/>
                <a:gd name="T17" fmla="*/ 54 w 54"/>
                <a:gd name="T18" fmla="*/ 20 h 20"/>
              </a:gdLst>
              <a:ahLst/>
              <a:cxnLst>
                <a:cxn ang="T10">
                  <a:pos x="T0" y="T1"/>
                </a:cxn>
                <a:cxn ang="T11">
                  <a:pos x="T2" y="T3"/>
                </a:cxn>
                <a:cxn ang="T12">
                  <a:pos x="T4" y="T5"/>
                </a:cxn>
                <a:cxn ang="T13">
                  <a:pos x="T6" y="T7"/>
                </a:cxn>
                <a:cxn ang="T14">
                  <a:pos x="T8" y="T9"/>
                </a:cxn>
              </a:cxnLst>
              <a:rect l="T15" t="T16" r="T17" b="T18"/>
              <a:pathLst>
                <a:path w="54" h="20">
                  <a:moveTo>
                    <a:pt x="2" y="0"/>
                  </a:moveTo>
                  <a:lnTo>
                    <a:pt x="0" y="12"/>
                  </a:lnTo>
                  <a:lnTo>
                    <a:pt x="52" y="20"/>
                  </a:lnTo>
                  <a:lnTo>
                    <a:pt x="54" y="8"/>
                  </a:lnTo>
                  <a:lnTo>
                    <a:pt x="2" y="0"/>
                  </a:lnTo>
                  <a:close/>
                </a:path>
              </a:pathLst>
            </a:custGeom>
            <a:solidFill>
              <a:srgbClr val="0083D7"/>
            </a:solidFill>
            <a:ln w="9525">
              <a:noFill/>
              <a:round/>
              <a:headEnd/>
              <a:tailEnd/>
            </a:ln>
          </p:spPr>
          <p:txBody>
            <a:bodyPr/>
            <a:lstStyle/>
            <a:p>
              <a:endParaRPr lang="en-US" sz="1200"/>
            </a:p>
          </p:txBody>
        </p:sp>
        <p:sp>
          <p:nvSpPr>
            <p:cNvPr id="63706" name="Freeform 994"/>
            <p:cNvSpPr>
              <a:spLocks/>
            </p:cNvSpPr>
            <p:nvPr/>
          </p:nvSpPr>
          <p:spPr bwMode="auto">
            <a:xfrm>
              <a:off x="3866" y="3349"/>
              <a:ext cx="21" cy="15"/>
            </a:xfrm>
            <a:custGeom>
              <a:avLst/>
              <a:gdLst>
                <a:gd name="T0" fmla="*/ 13 w 21"/>
                <a:gd name="T1" fmla="*/ 14 h 15"/>
                <a:gd name="T2" fmla="*/ 0 w 21"/>
                <a:gd name="T3" fmla="*/ 0 h 15"/>
                <a:gd name="T4" fmla="*/ 18 w 21"/>
                <a:gd name="T5" fmla="*/ 3 h 15"/>
                <a:gd name="T6" fmla="*/ 16 w 21"/>
                <a:gd name="T7" fmla="*/ 15 h 15"/>
                <a:gd name="T8" fmla="*/ 21 w 21"/>
                <a:gd name="T9" fmla="*/ 5 h 15"/>
                <a:gd name="T10" fmla="*/ 13 w 21"/>
                <a:gd name="T11" fmla="*/ 14 h 15"/>
                <a:gd name="T12" fmla="*/ 0 60000 65536"/>
                <a:gd name="T13" fmla="*/ 0 60000 65536"/>
                <a:gd name="T14" fmla="*/ 0 60000 65536"/>
                <a:gd name="T15" fmla="*/ 0 60000 65536"/>
                <a:gd name="T16" fmla="*/ 0 60000 65536"/>
                <a:gd name="T17" fmla="*/ 0 60000 65536"/>
                <a:gd name="T18" fmla="*/ 0 w 21"/>
                <a:gd name="T19" fmla="*/ 0 h 15"/>
                <a:gd name="T20" fmla="*/ 21 w 2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1" h="15">
                  <a:moveTo>
                    <a:pt x="13" y="14"/>
                  </a:moveTo>
                  <a:lnTo>
                    <a:pt x="0" y="0"/>
                  </a:lnTo>
                  <a:lnTo>
                    <a:pt x="18" y="3"/>
                  </a:lnTo>
                  <a:lnTo>
                    <a:pt x="16" y="15"/>
                  </a:lnTo>
                  <a:lnTo>
                    <a:pt x="21" y="5"/>
                  </a:lnTo>
                  <a:lnTo>
                    <a:pt x="13" y="14"/>
                  </a:lnTo>
                  <a:close/>
                </a:path>
              </a:pathLst>
            </a:custGeom>
            <a:solidFill>
              <a:srgbClr val="0083D7"/>
            </a:solidFill>
            <a:ln w="9525">
              <a:noFill/>
              <a:round/>
              <a:headEnd/>
              <a:tailEnd/>
            </a:ln>
          </p:spPr>
          <p:txBody>
            <a:bodyPr/>
            <a:lstStyle/>
            <a:p>
              <a:endParaRPr lang="en-US" sz="1200"/>
            </a:p>
          </p:txBody>
        </p:sp>
        <p:sp>
          <p:nvSpPr>
            <p:cNvPr id="63707" name="Freeform 995"/>
            <p:cNvSpPr>
              <a:spLocks/>
            </p:cNvSpPr>
            <p:nvPr/>
          </p:nvSpPr>
          <p:spPr bwMode="auto">
            <a:xfrm>
              <a:off x="3934" y="3360"/>
              <a:ext cx="8" cy="13"/>
            </a:xfrm>
            <a:custGeom>
              <a:avLst/>
              <a:gdLst>
                <a:gd name="T0" fmla="*/ 2 w 8"/>
                <a:gd name="T1" fmla="*/ 0 h 13"/>
                <a:gd name="T2" fmla="*/ 8 w 8"/>
                <a:gd name="T3" fmla="*/ 1 h 13"/>
                <a:gd name="T4" fmla="*/ 6 w 8"/>
                <a:gd name="T5" fmla="*/ 13 h 13"/>
                <a:gd name="T6" fmla="*/ 0 w 8"/>
                <a:gd name="T7" fmla="*/ 12 h 13"/>
                <a:gd name="T8" fmla="*/ 2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2" y="0"/>
                  </a:moveTo>
                  <a:lnTo>
                    <a:pt x="8" y="1"/>
                  </a:lnTo>
                  <a:lnTo>
                    <a:pt x="6" y="13"/>
                  </a:lnTo>
                  <a:lnTo>
                    <a:pt x="0" y="12"/>
                  </a:lnTo>
                  <a:lnTo>
                    <a:pt x="2" y="0"/>
                  </a:lnTo>
                  <a:close/>
                </a:path>
              </a:pathLst>
            </a:custGeom>
            <a:solidFill>
              <a:srgbClr val="0083D7"/>
            </a:solidFill>
            <a:ln w="9525">
              <a:noFill/>
              <a:round/>
              <a:headEnd/>
              <a:tailEnd/>
            </a:ln>
          </p:spPr>
          <p:txBody>
            <a:bodyPr/>
            <a:lstStyle/>
            <a:p>
              <a:endParaRPr lang="en-US" sz="1200"/>
            </a:p>
          </p:txBody>
        </p:sp>
        <p:sp>
          <p:nvSpPr>
            <p:cNvPr id="63708" name="Freeform 996"/>
            <p:cNvSpPr>
              <a:spLocks/>
            </p:cNvSpPr>
            <p:nvPr/>
          </p:nvSpPr>
          <p:spPr bwMode="auto">
            <a:xfrm>
              <a:off x="3915" y="3393"/>
              <a:ext cx="12" cy="13"/>
            </a:xfrm>
            <a:custGeom>
              <a:avLst/>
              <a:gdLst>
                <a:gd name="T0" fmla="*/ 0 w 12"/>
                <a:gd name="T1" fmla="*/ 9 h 13"/>
                <a:gd name="T2" fmla="*/ 4 w 12"/>
                <a:gd name="T3" fmla="*/ 13 h 13"/>
                <a:gd name="T4" fmla="*/ 12 w 12"/>
                <a:gd name="T5" fmla="*/ 4 h 13"/>
                <a:gd name="T6" fmla="*/ 8 w 12"/>
                <a:gd name="T7" fmla="*/ 0 h 13"/>
                <a:gd name="T8" fmla="*/ 0 w 12"/>
                <a:gd name="T9" fmla="*/ 9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0" y="9"/>
                  </a:moveTo>
                  <a:lnTo>
                    <a:pt x="4" y="13"/>
                  </a:lnTo>
                  <a:lnTo>
                    <a:pt x="12" y="4"/>
                  </a:lnTo>
                  <a:lnTo>
                    <a:pt x="8" y="0"/>
                  </a:lnTo>
                  <a:lnTo>
                    <a:pt x="0" y="9"/>
                  </a:lnTo>
                  <a:close/>
                </a:path>
              </a:pathLst>
            </a:custGeom>
            <a:solidFill>
              <a:srgbClr val="0083D7"/>
            </a:solidFill>
            <a:ln w="9525">
              <a:noFill/>
              <a:round/>
              <a:headEnd/>
              <a:tailEnd/>
            </a:ln>
          </p:spPr>
          <p:txBody>
            <a:bodyPr/>
            <a:lstStyle/>
            <a:p>
              <a:endParaRPr lang="en-US" sz="1200"/>
            </a:p>
          </p:txBody>
        </p:sp>
      </p:grpSp>
      <p:sp>
        <p:nvSpPr>
          <p:cNvPr id="384997" name="Text Box 997"/>
          <p:cNvSpPr txBox="1">
            <a:spLocks noChangeArrowheads="1"/>
          </p:cNvSpPr>
          <p:nvPr/>
        </p:nvSpPr>
        <p:spPr bwMode="auto">
          <a:xfrm>
            <a:off x="865188" y="3076575"/>
            <a:ext cx="2640012" cy="261610"/>
          </a:xfrm>
          <a:prstGeom prst="rect">
            <a:avLst/>
          </a:prstGeom>
          <a:noFill/>
          <a:ln w="9525">
            <a:noFill/>
            <a:miter lim="800000"/>
            <a:headEnd/>
            <a:tailEnd/>
          </a:ln>
        </p:spPr>
        <p:txBody>
          <a:bodyPr>
            <a:spAutoFit/>
          </a:bodyPr>
          <a:lstStyle/>
          <a:p>
            <a:pPr algn="r" rtl="1">
              <a:spcBef>
                <a:spcPct val="50000"/>
              </a:spcBef>
            </a:pPr>
            <a:r>
              <a:rPr lang="ar-BH" sz="1050">
                <a:solidFill>
                  <a:srgbClr val="FF3300"/>
                </a:solidFill>
                <a:latin typeface="Tahoma" pitchFamily="34" charset="0"/>
                <a:ea typeface="SimSun" pitchFamily="2" charset="-122"/>
                <a:cs typeface="AL-Mohanad" pitchFamily="2" charset="-78"/>
              </a:rPr>
              <a:t>ترابط مجتمعي ضعيف، منافسة غير مقيدة</a:t>
            </a:r>
            <a:endParaRPr lang="en-US" sz="1050">
              <a:solidFill>
                <a:srgbClr val="FF3300"/>
              </a:solidFill>
              <a:latin typeface="Tahoma" pitchFamily="34" charset="0"/>
              <a:ea typeface="SimSun" pitchFamily="2" charset="-122"/>
              <a:cs typeface="AL-Mohanad" pitchFamily="2" charset="-78"/>
            </a:endParaRPr>
          </a:p>
        </p:txBody>
      </p:sp>
      <p:sp>
        <p:nvSpPr>
          <p:cNvPr id="384998" name="Text Box 998"/>
          <p:cNvSpPr txBox="1">
            <a:spLocks noChangeArrowheads="1"/>
          </p:cNvSpPr>
          <p:nvPr/>
        </p:nvSpPr>
        <p:spPr bwMode="auto">
          <a:xfrm>
            <a:off x="4643438" y="3076575"/>
            <a:ext cx="3170237" cy="261610"/>
          </a:xfrm>
          <a:prstGeom prst="rect">
            <a:avLst/>
          </a:prstGeom>
          <a:noFill/>
          <a:ln w="9525">
            <a:noFill/>
            <a:miter lim="800000"/>
            <a:headEnd/>
            <a:tailEnd/>
          </a:ln>
        </p:spPr>
        <p:txBody>
          <a:bodyPr>
            <a:spAutoFit/>
          </a:bodyPr>
          <a:lstStyle/>
          <a:p>
            <a:pPr algn="r" rtl="1">
              <a:spcBef>
                <a:spcPct val="50000"/>
              </a:spcBef>
            </a:pPr>
            <a:r>
              <a:rPr lang="ar-BH" sz="1050">
                <a:solidFill>
                  <a:srgbClr val="FF3300"/>
                </a:solidFill>
                <a:latin typeface="Tahoma" pitchFamily="34" charset="0"/>
                <a:ea typeface="SimSun" pitchFamily="2" charset="-122"/>
                <a:cs typeface="AL-Mohanad" pitchFamily="2" charset="-78"/>
              </a:rPr>
              <a:t>ترابط مجتمعي قوي، منافسة مقيدة</a:t>
            </a:r>
            <a:endParaRPr lang="en-US" sz="1050">
              <a:solidFill>
                <a:srgbClr val="FF3300"/>
              </a:solidFill>
              <a:latin typeface="Tahoma" pitchFamily="34" charset="0"/>
              <a:ea typeface="SimSun" pitchFamily="2" charset="-122"/>
              <a:cs typeface="AL-Mohanad" pitchFamily="2" charset="-78"/>
            </a:endParaRPr>
          </a:p>
        </p:txBody>
      </p:sp>
      <p:grpSp>
        <p:nvGrpSpPr>
          <p:cNvPr id="9" name="Group 999"/>
          <p:cNvGrpSpPr>
            <a:grpSpLocks noChangeAspect="1"/>
          </p:cNvGrpSpPr>
          <p:nvPr/>
        </p:nvGrpSpPr>
        <p:grpSpPr bwMode="auto">
          <a:xfrm>
            <a:off x="5562600" y="846138"/>
            <a:ext cx="1411288" cy="1411287"/>
            <a:chOff x="3504" y="528"/>
            <a:chExt cx="889" cy="889"/>
          </a:xfrm>
        </p:grpSpPr>
        <p:sp>
          <p:nvSpPr>
            <p:cNvPr id="63561" name="AutoShape 1000"/>
            <p:cNvSpPr>
              <a:spLocks noChangeAspect="1" noChangeArrowheads="1" noTextEdit="1"/>
            </p:cNvSpPr>
            <p:nvPr/>
          </p:nvSpPr>
          <p:spPr bwMode="auto">
            <a:xfrm>
              <a:off x="3504" y="528"/>
              <a:ext cx="889" cy="889"/>
            </a:xfrm>
            <a:prstGeom prst="rect">
              <a:avLst/>
            </a:prstGeom>
            <a:noFill/>
            <a:ln w="9525">
              <a:noFill/>
              <a:miter lim="800000"/>
              <a:headEnd/>
              <a:tailEnd/>
            </a:ln>
          </p:spPr>
          <p:txBody>
            <a:bodyPr/>
            <a:lstStyle/>
            <a:p>
              <a:endParaRPr lang="en-US" sz="1200"/>
            </a:p>
          </p:txBody>
        </p:sp>
        <p:sp>
          <p:nvSpPr>
            <p:cNvPr id="63562" name="Rectangle 1001"/>
            <p:cNvSpPr>
              <a:spLocks noChangeArrowheads="1"/>
            </p:cNvSpPr>
            <p:nvPr/>
          </p:nvSpPr>
          <p:spPr bwMode="auto">
            <a:xfrm>
              <a:off x="3523" y="1377"/>
              <a:ext cx="860" cy="13"/>
            </a:xfrm>
            <a:prstGeom prst="rect">
              <a:avLst/>
            </a:prstGeom>
            <a:solidFill>
              <a:srgbClr val="0083D7"/>
            </a:solidFill>
            <a:ln w="9525">
              <a:noFill/>
              <a:miter lim="800000"/>
              <a:headEnd/>
              <a:tailEnd/>
            </a:ln>
          </p:spPr>
          <p:txBody>
            <a:bodyPr/>
            <a:lstStyle/>
            <a:p>
              <a:endParaRPr lang="en-US" sz="1200"/>
            </a:p>
          </p:txBody>
        </p:sp>
        <p:sp>
          <p:nvSpPr>
            <p:cNvPr id="63563" name="Freeform 1002"/>
            <p:cNvSpPr>
              <a:spLocks/>
            </p:cNvSpPr>
            <p:nvPr/>
          </p:nvSpPr>
          <p:spPr bwMode="auto">
            <a:xfrm>
              <a:off x="3940" y="547"/>
              <a:ext cx="448" cy="840"/>
            </a:xfrm>
            <a:custGeom>
              <a:avLst/>
              <a:gdLst>
                <a:gd name="T0" fmla="*/ 437 w 448"/>
                <a:gd name="T1" fmla="*/ 840 h 840"/>
                <a:gd name="T2" fmla="*/ 448 w 448"/>
                <a:gd name="T3" fmla="*/ 833 h 840"/>
                <a:gd name="T4" fmla="*/ 230 w 448"/>
                <a:gd name="T5" fmla="*/ 416 h 840"/>
                <a:gd name="T6" fmla="*/ 12 w 448"/>
                <a:gd name="T7" fmla="*/ 0 h 840"/>
                <a:gd name="T8" fmla="*/ 0 w 448"/>
                <a:gd name="T9" fmla="*/ 7 h 840"/>
                <a:gd name="T10" fmla="*/ 219 w 448"/>
                <a:gd name="T11" fmla="*/ 423 h 840"/>
                <a:gd name="T12" fmla="*/ 437 w 448"/>
                <a:gd name="T13" fmla="*/ 840 h 840"/>
                <a:gd name="T14" fmla="*/ 0 60000 65536"/>
                <a:gd name="T15" fmla="*/ 0 60000 65536"/>
                <a:gd name="T16" fmla="*/ 0 60000 65536"/>
                <a:gd name="T17" fmla="*/ 0 60000 65536"/>
                <a:gd name="T18" fmla="*/ 0 60000 65536"/>
                <a:gd name="T19" fmla="*/ 0 60000 65536"/>
                <a:gd name="T20" fmla="*/ 0 60000 65536"/>
                <a:gd name="T21" fmla="*/ 0 w 448"/>
                <a:gd name="T22" fmla="*/ 0 h 840"/>
                <a:gd name="T23" fmla="*/ 448 w 448"/>
                <a:gd name="T24" fmla="*/ 840 h 8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8" h="840">
                  <a:moveTo>
                    <a:pt x="437" y="840"/>
                  </a:moveTo>
                  <a:lnTo>
                    <a:pt x="448" y="833"/>
                  </a:lnTo>
                  <a:lnTo>
                    <a:pt x="230" y="416"/>
                  </a:lnTo>
                  <a:lnTo>
                    <a:pt x="12" y="0"/>
                  </a:lnTo>
                  <a:lnTo>
                    <a:pt x="0" y="7"/>
                  </a:lnTo>
                  <a:lnTo>
                    <a:pt x="219" y="423"/>
                  </a:lnTo>
                  <a:lnTo>
                    <a:pt x="437" y="840"/>
                  </a:lnTo>
                  <a:close/>
                </a:path>
              </a:pathLst>
            </a:custGeom>
            <a:solidFill>
              <a:srgbClr val="0083D7"/>
            </a:solidFill>
            <a:ln w="9525">
              <a:noFill/>
              <a:round/>
              <a:headEnd/>
              <a:tailEnd/>
            </a:ln>
          </p:spPr>
          <p:txBody>
            <a:bodyPr/>
            <a:lstStyle/>
            <a:p>
              <a:endParaRPr lang="en-US" sz="1200"/>
            </a:p>
          </p:txBody>
        </p:sp>
        <p:sp>
          <p:nvSpPr>
            <p:cNvPr id="63564" name="Freeform 1003"/>
            <p:cNvSpPr>
              <a:spLocks/>
            </p:cNvSpPr>
            <p:nvPr/>
          </p:nvSpPr>
          <p:spPr bwMode="auto">
            <a:xfrm>
              <a:off x="4377" y="1377"/>
              <a:ext cx="16" cy="13"/>
            </a:xfrm>
            <a:custGeom>
              <a:avLst/>
              <a:gdLst>
                <a:gd name="T0" fmla="*/ 6 w 16"/>
                <a:gd name="T1" fmla="*/ 13 h 13"/>
                <a:gd name="T2" fmla="*/ 16 w 16"/>
                <a:gd name="T3" fmla="*/ 13 h 13"/>
                <a:gd name="T4" fmla="*/ 11 w 16"/>
                <a:gd name="T5" fmla="*/ 3 h 13"/>
                <a:gd name="T6" fmla="*/ 0 w 16"/>
                <a:gd name="T7" fmla="*/ 10 h 13"/>
                <a:gd name="T8" fmla="*/ 6 w 16"/>
                <a:gd name="T9" fmla="*/ 0 h 13"/>
                <a:gd name="T10" fmla="*/ 6 w 16"/>
                <a:gd name="T11" fmla="*/ 13 h 13"/>
                <a:gd name="T12" fmla="*/ 0 60000 65536"/>
                <a:gd name="T13" fmla="*/ 0 60000 65536"/>
                <a:gd name="T14" fmla="*/ 0 60000 65536"/>
                <a:gd name="T15" fmla="*/ 0 60000 65536"/>
                <a:gd name="T16" fmla="*/ 0 60000 65536"/>
                <a:gd name="T17" fmla="*/ 0 60000 65536"/>
                <a:gd name="T18" fmla="*/ 0 w 16"/>
                <a:gd name="T19" fmla="*/ 0 h 13"/>
                <a:gd name="T20" fmla="*/ 16 w 1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6" h="13">
                  <a:moveTo>
                    <a:pt x="6" y="13"/>
                  </a:moveTo>
                  <a:lnTo>
                    <a:pt x="16" y="13"/>
                  </a:lnTo>
                  <a:lnTo>
                    <a:pt x="11" y="3"/>
                  </a:lnTo>
                  <a:lnTo>
                    <a:pt x="0" y="10"/>
                  </a:lnTo>
                  <a:lnTo>
                    <a:pt x="6" y="0"/>
                  </a:lnTo>
                  <a:lnTo>
                    <a:pt x="6" y="13"/>
                  </a:lnTo>
                  <a:close/>
                </a:path>
              </a:pathLst>
            </a:custGeom>
            <a:solidFill>
              <a:srgbClr val="0083D7"/>
            </a:solidFill>
            <a:ln w="9525">
              <a:noFill/>
              <a:round/>
              <a:headEnd/>
              <a:tailEnd/>
            </a:ln>
          </p:spPr>
          <p:txBody>
            <a:bodyPr/>
            <a:lstStyle/>
            <a:p>
              <a:endParaRPr lang="en-US" sz="1200"/>
            </a:p>
          </p:txBody>
        </p:sp>
        <p:sp>
          <p:nvSpPr>
            <p:cNvPr id="63565" name="Freeform 1004"/>
            <p:cNvSpPr>
              <a:spLocks/>
            </p:cNvSpPr>
            <p:nvPr/>
          </p:nvSpPr>
          <p:spPr bwMode="auto">
            <a:xfrm>
              <a:off x="3517" y="548"/>
              <a:ext cx="436" cy="838"/>
            </a:xfrm>
            <a:custGeom>
              <a:avLst/>
              <a:gdLst>
                <a:gd name="T0" fmla="*/ 436 w 436"/>
                <a:gd name="T1" fmla="*/ 5 h 838"/>
                <a:gd name="T2" fmla="*/ 423 w 436"/>
                <a:gd name="T3" fmla="*/ 0 h 838"/>
                <a:gd name="T4" fmla="*/ 211 w 436"/>
                <a:gd name="T5" fmla="*/ 416 h 838"/>
                <a:gd name="T6" fmla="*/ 0 w 436"/>
                <a:gd name="T7" fmla="*/ 833 h 838"/>
                <a:gd name="T8" fmla="*/ 12 w 436"/>
                <a:gd name="T9" fmla="*/ 838 h 838"/>
                <a:gd name="T10" fmla="*/ 223 w 436"/>
                <a:gd name="T11" fmla="*/ 421 h 838"/>
                <a:gd name="T12" fmla="*/ 436 w 436"/>
                <a:gd name="T13" fmla="*/ 5 h 838"/>
                <a:gd name="T14" fmla="*/ 0 60000 65536"/>
                <a:gd name="T15" fmla="*/ 0 60000 65536"/>
                <a:gd name="T16" fmla="*/ 0 60000 65536"/>
                <a:gd name="T17" fmla="*/ 0 60000 65536"/>
                <a:gd name="T18" fmla="*/ 0 60000 65536"/>
                <a:gd name="T19" fmla="*/ 0 60000 65536"/>
                <a:gd name="T20" fmla="*/ 0 60000 65536"/>
                <a:gd name="T21" fmla="*/ 0 w 436"/>
                <a:gd name="T22" fmla="*/ 0 h 838"/>
                <a:gd name="T23" fmla="*/ 436 w 436"/>
                <a:gd name="T24" fmla="*/ 838 h 8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 h="838">
                  <a:moveTo>
                    <a:pt x="436" y="5"/>
                  </a:moveTo>
                  <a:lnTo>
                    <a:pt x="423" y="0"/>
                  </a:lnTo>
                  <a:lnTo>
                    <a:pt x="211" y="416"/>
                  </a:lnTo>
                  <a:lnTo>
                    <a:pt x="0" y="833"/>
                  </a:lnTo>
                  <a:lnTo>
                    <a:pt x="12" y="838"/>
                  </a:lnTo>
                  <a:lnTo>
                    <a:pt x="223" y="421"/>
                  </a:lnTo>
                  <a:lnTo>
                    <a:pt x="436" y="5"/>
                  </a:lnTo>
                  <a:close/>
                </a:path>
              </a:pathLst>
            </a:custGeom>
            <a:solidFill>
              <a:srgbClr val="0083D7"/>
            </a:solidFill>
            <a:ln w="9525">
              <a:noFill/>
              <a:round/>
              <a:headEnd/>
              <a:tailEnd/>
            </a:ln>
          </p:spPr>
          <p:txBody>
            <a:bodyPr/>
            <a:lstStyle/>
            <a:p>
              <a:endParaRPr lang="en-US" sz="1200"/>
            </a:p>
          </p:txBody>
        </p:sp>
        <p:sp>
          <p:nvSpPr>
            <p:cNvPr id="63566" name="Freeform 1005"/>
            <p:cNvSpPr>
              <a:spLocks/>
            </p:cNvSpPr>
            <p:nvPr/>
          </p:nvSpPr>
          <p:spPr bwMode="auto">
            <a:xfrm>
              <a:off x="3940" y="537"/>
              <a:ext cx="13" cy="17"/>
            </a:xfrm>
            <a:custGeom>
              <a:avLst/>
              <a:gdLst>
                <a:gd name="T0" fmla="*/ 12 w 13"/>
                <a:gd name="T1" fmla="*/ 10 h 17"/>
                <a:gd name="T2" fmla="*/ 6 w 13"/>
                <a:gd name="T3" fmla="*/ 0 h 17"/>
                <a:gd name="T4" fmla="*/ 0 w 13"/>
                <a:gd name="T5" fmla="*/ 11 h 17"/>
                <a:gd name="T6" fmla="*/ 13 w 13"/>
                <a:gd name="T7" fmla="*/ 16 h 17"/>
                <a:gd name="T8" fmla="*/ 0 w 13"/>
                <a:gd name="T9" fmla="*/ 17 h 17"/>
                <a:gd name="T10" fmla="*/ 12 w 13"/>
                <a:gd name="T11" fmla="*/ 10 h 17"/>
                <a:gd name="T12" fmla="*/ 0 60000 65536"/>
                <a:gd name="T13" fmla="*/ 0 60000 65536"/>
                <a:gd name="T14" fmla="*/ 0 60000 65536"/>
                <a:gd name="T15" fmla="*/ 0 60000 65536"/>
                <a:gd name="T16" fmla="*/ 0 60000 65536"/>
                <a:gd name="T17" fmla="*/ 0 60000 65536"/>
                <a:gd name="T18" fmla="*/ 0 w 13"/>
                <a:gd name="T19" fmla="*/ 0 h 17"/>
                <a:gd name="T20" fmla="*/ 13 w 1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3" h="17">
                  <a:moveTo>
                    <a:pt x="12" y="10"/>
                  </a:moveTo>
                  <a:lnTo>
                    <a:pt x="6" y="0"/>
                  </a:lnTo>
                  <a:lnTo>
                    <a:pt x="0" y="11"/>
                  </a:lnTo>
                  <a:lnTo>
                    <a:pt x="13" y="16"/>
                  </a:lnTo>
                  <a:lnTo>
                    <a:pt x="0" y="17"/>
                  </a:lnTo>
                  <a:lnTo>
                    <a:pt x="12" y="10"/>
                  </a:lnTo>
                  <a:close/>
                </a:path>
              </a:pathLst>
            </a:custGeom>
            <a:solidFill>
              <a:srgbClr val="0083D7"/>
            </a:solidFill>
            <a:ln w="9525">
              <a:noFill/>
              <a:round/>
              <a:headEnd/>
              <a:tailEnd/>
            </a:ln>
          </p:spPr>
          <p:txBody>
            <a:bodyPr/>
            <a:lstStyle/>
            <a:p>
              <a:endParaRPr lang="en-US" sz="1200"/>
            </a:p>
          </p:txBody>
        </p:sp>
        <p:sp>
          <p:nvSpPr>
            <p:cNvPr id="63567" name="Freeform 1006"/>
            <p:cNvSpPr>
              <a:spLocks/>
            </p:cNvSpPr>
            <p:nvPr/>
          </p:nvSpPr>
          <p:spPr bwMode="auto">
            <a:xfrm>
              <a:off x="3513" y="1377"/>
              <a:ext cx="16" cy="13"/>
            </a:xfrm>
            <a:custGeom>
              <a:avLst/>
              <a:gdLst>
                <a:gd name="T0" fmla="*/ 4 w 16"/>
                <a:gd name="T1" fmla="*/ 4 h 13"/>
                <a:gd name="T2" fmla="*/ 0 w 16"/>
                <a:gd name="T3" fmla="*/ 13 h 13"/>
                <a:gd name="T4" fmla="*/ 10 w 16"/>
                <a:gd name="T5" fmla="*/ 13 h 13"/>
                <a:gd name="T6" fmla="*/ 10 w 16"/>
                <a:gd name="T7" fmla="*/ 0 h 13"/>
                <a:gd name="T8" fmla="*/ 16 w 16"/>
                <a:gd name="T9" fmla="*/ 9 h 13"/>
                <a:gd name="T10" fmla="*/ 4 w 16"/>
                <a:gd name="T11" fmla="*/ 4 h 13"/>
                <a:gd name="T12" fmla="*/ 0 60000 65536"/>
                <a:gd name="T13" fmla="*/ 0 60000 65536"/>
                <a:gd name="T14" fmla="*/ 0 60000 65536"/>
                <a:gd name="T15" fmla="*/ 0 60000 65536"/>
                <a:gd name="T16" fmla="*/ 0 60000 65536"/>
                <a:gd name="T17" fmla="*/ 0 60000 65536"/>
                <a:gd name="T18" fmla="*/ 0 w 16"/>
                <a:gd name="T19" fmla="*/ 0 h 13"/>
                <a:gd name="T20" fmla="*/ 16 w 1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6" h="13">
                  <a:moveTo>
                    <a:pt x="4" y="4"/>
                  </a:moveTo>
                  <a:lnTo>
                    <a:pt x="0" y="13"/>
                  </a:lnTo>
                  <a:lnTo>
                    <a:pt x="10" y="13"/>
                  </a:lnTo>
                  <a:lnTo>
                    <a:pt x="10" y="0"/>
                  </a:lnTo>
                  <a:lnTo>
                    <a:pt x="16" y="9"/>
                  </a:lnTo>
                  <a:lnTo>
                    <a:pt x="4" y="4"/>
                  </a:lnTo>
                  <a:close/>
                </a:path>
              </a:pathLst>
            </a:custGeom>
            <a:solidFill>
              <a:srgbClr val="0083D7"/>
            </a:solidFill>
            <a:ln w="9525">
              <a:noFill/>
              <a:round/>
              <a:headEnd/>
              <a:tailEnd/>
            </a:ln>
          </p:spPr>
          <p:txBody>
            <a:bodyPr/>
            <a:lstStyle/>
            <a:p>
              <a:endParaRPr lang="en-US" sz="1200"/>
            </a:p>
          </p:txBody>
        </p:sp>
        <p:sp>
          <p:nvSpPr>
            <p:cNvPr id="63568" name="Freeform 1007"/>
            <p:cNvSpPr>
              <a:spLocks/>
            </p:cNvSpPr>
            <p:nvPr/>
          </p:nvSpPr>
          <p:spPr bwMode="auto">
            <a:xfrm>
              <a:off x="3862" y="589"/>
              <a:ext cx="67" cy="114"/>
            </a:xfrm>
            <a:custGeom>
              <a:avLst/>
              <a:gdLst>
                <a:gd name="T0" fmla="*/ 67 w 67"/>
                <a:gd name="T1" fmla="*/ 5 h 114"/>
                <a:gd name="T2" fmla="*/ 56 w 67"/>
                <a:gd name="T3" fmla="*/ 0 h 114"/>
                <a:gd name="T4" fmla="*/ 0 w 67"/>
                <a:gd name="T5" fmla="*/ 109 h 114"/>
                <a:gd name="T6" fmla="*/ 11 w 67"/>
                <a:gd name="T7" fmla="*/ 114 h 114"/>
                <a:gd name="T8" fmla="*/ 67 w 67"/>
                <a:gd name="T9" fmla="*/ 5 h 114"/>
                <a:gd name="T10" fmla="*/ 0 60000 65536"/>
                <a:gd name="T11" fmla="*/ 0 60000 65536"/>
                <a:gd name="T12" fmla="*/ 0 60000 65536"/>
                <a:gd name="T13" fmla="*/ 0 60000 65536"/>
                <a:gd name="T14" fmla="*/ 0 60000 65536"/>
                <a:gd name="T15" fmla="*/ 0 w 67"/>
                <a:gd name="T16" fmla="*/ 0 h 114"/>
                <a:gd name="T17" fmla="*/ 67 w 67"/>
                <a:gd name="T18" fmla="*/ 114 h 114"/>
              </a:gdLst>
              <a:ahLst/>
              <a:cxnLst>
                <a:cxn ang="T10">
                  <a:pos x="T0" y="T1"/>
                </a:cxn>
                <a:cxn ang="T11">
                  <a:pos x="T2" y="T3"/>
                </a:cxn>
                <a:cxn ang="T12">
                  <a:pos x="T4" y="T5"/>
                </a:cxn>
                <a:cxn ang="T13">
                  <a:pos x="T6" y="T7"/>
                </a:cxn>
                <a:cxn ang="T14">
                  <a:pos x="T8" y="T9"/>
                </a:cxn>
              </a:cxnLst>
              <a:rect l="T15" t="T16" r="T17" b="T18"/>
              <a:pathLst>
                <a:path w="67" h="114">
                  <a:moveTo>
                    <a:pt x="67" y="5"/>
                  </a:moveTo>
                  <a:lnTo>
                    <a:pt x="56" y="0"/>
                  </a:lnTo>
                  <a:lnTo>
                    <a:pt x="0" y="109"/>
                  </a:lnTo>
                  <a:lnTo>
                    <a:pt x="11" y="114"/>
                  </a:lnTo>
                  <a:lnTo>
                    <a:pt x="67" y="5"/>
                  </a:lnTo>
                  <a:close/>
                </a:path>
              </a:pathLst>
            </a:custGeom>
            <a:solidFill>
              <a:srgbClr val="0083D7"/>
            </a:solidFill>
            <a:ln w="9525">
              <a:noFill/>
              <a:round/>
              <a:headEnd/>
              <a:tailEnd/>
            </a:ln>
          </p:spPr>
          <p:txBody>
            <a:bodyPr/>
            <a:lstStyle/>
            <a:p>
              <a:endParaRPr lang="en-US" sz="1200"/>
            </a:p>
          </p:txBody>
        </p:sp>
        <p:sp>
          <p:nvSpPr>
            <p:cNvPr id="63569" name="Freeform 1008"/>
            <p:cNvSpPr>
              <a:spLocks/>
            </p:cNvSpPr>
            <p:nvPr/>
          </p:nvSpPr>
          <p:spPr bwMode="auto">
            <a:xfrm>
              <a:off x="3841" y="684"/>
              <a:ext cx="52" cy="70"/>
            </a:xfrm>
            <a:custGeom>
              <a:avLst/>
              <a:gdLst>
                <a:gd name="T0" fmla="*/ 29 w 52"/>
                <a:gd name="T1" fmla="*/ 12 h 70"/>
                <a:gd name="T2" fmla="*/ 52 w 52"/>
                <a:gd name="T3" fmla="*/ 24 h 70"/>
                <a:gd name="T4" fmla="*/ 0 w 52"/>
                <a:gd name="T5" fmla="*/ 70 h 70"/>
                <a:gd name="T6" fmla="*/ 6 w 52"/>
                <a:gd name="T7" fmla="*/ 0 h 70"/>
                <a:gd name="T8" fmla="*/ 29 w 52"/>
                <a:gd name="T9" fmla="*/ 12 h 70"/>
                <a:gd name="T10" fmla="*/ 0 60000 65536"/>
                <a:gd name="T11" fmla="*/ 0 60000 65536"/>
                <a:gd name="T12" fmla="*/ 0 60000 65536"/>
                <a:gd name="T13" fmla="*/ 0 60000 65536"/>
                <a:gd name="T14" fmla="*/ 0 60000 65536"/>
                <a:gd name="T15" fmla="*/ 0 w 52"/>
                <a:gd name="T16" fmla="*/ 0 h 70"/>
                <a:gd name="T17" fmla="*/ 52 w 52"/>
                <a:gd name="T18" fmla="*/ 70 h 70"/>
              </a:gdLst>
              <a:ahLst/>
              <a:cxnLst>
                <a:cxn ang="T10">
                  <a:pos x="T0" y="T1"/>
                </a:cxn>
                <a:cxn ang="T11">
                  <a:pos x="T2" y="T3"/>
                </a:cxn>
                <a:cxn ang="T12">
                  <a:pos x="T4" y="T5"/>
                </a:cxn>
                <a:cxn ang="T13">
                  <a:pos x="T6" y="T7"/>
                </a:cxn>
                <a:cxn ang="T14">
                  <a:pos x="T8" y="T9"/>
                </a:cxn>
              </a:cxnLst>
              <a:rect l="T15" t="T16" r="T17" b="T18"/>
              <a:pathLst>
                <a:path w="52" h="70">
                  <a:moveTo>
                    <a:pt x="29" y="12"/>
                  </a:moveTo>
                  <a:lnTo>
                    <a:pt x="52" y="24"/>
                  </a:lnTo>
                  <a:lnTo>
                    <a:pt x="0" y="70"/>
                  </a:lnTo>
                  <a:lnTo>
                    <a:pt x="6" y="0"/>
                  </a:lnTo>
                  <a:lnTo>
                    <a:pt x="29" y="12"/>
                  </a:lnTo>
                  <a:close/>
                </a:path>
              </a:pathLst>
            </a:custGeom>
            <a:solidFill>
              <a:srgbClr val="0083D7"/>
            </a:solidFill>
            <a:ln w="9525">
              <a:noFill/>
              <a:round/>
              <a:headEnd/>
              <a:tailEnd/>
            </a:ln>
          </p:spPr>
          <p:txBody>
            <a:bodyPr/>
            <a:lstStyle/>
            <a:p>
              <a:endParaRPr lang="en-US" sz="1200"/>
            </a:p>
          </p:txBody>
        </p:sp>
        <p:sp>
          <p:nvSpPr>
            <p:cNvPr id="63570" name="Freeform 1009"/>
            <p:cNvSpPr>
              <a:spLocks/>
            </p:cNvSpPr>
            <p:nvPr/>
          </p:nvSpPr>
          <p:spPr bwMode="auto">
            <a:xfrm>
              <a:off x="3958" y="586"/>
              <a:ext cx="70" cy="115"/>
            </a:xfrm>
            <a:custGeom>
              <a:avLst/>
              <a:gdLst>
                <a:gd name="T0" fmla="*/ 10 w 70"/>
                <a:gd name="T1" fmla="*/ 0 h 115"/>
                <a:gd name="T2" fmla="*/ 0 w 70"/>
                <a:gd name="T3" fmla="*/ 7 h 115"/>
                <a:gd name="T4" fmla="*/ 60 w 70"/>
                <a:gd name="T5" fmla="*/ 115 h 115"/>
                <a:gd name="T6" fmla="*/ 70 w 70"/>
                <a:gd name="T7" fmla="*/ 108 h 115"/>
                <a:gd name="T8" fmla="*/ 10 w 70"/>
                <a:gd name="T9" fmla="*/ 0 h 115"/>
                <a:gd name="T10" fmla="*/ 0 60000 65536"/>
                <a:gd name="T11" fmla="*/ 0 60000 65536"/>
                <a:gd name="T12" fmla="*/ 0 60000 65536"/>
                <a:gd name="T13" fmla="*/ 0 60000 65536"/>
                <a:gd name="T14" fmla="*/ 0 60000 65536"/>
                <a:gd name="T15" fmla="*/ 0 w 70"/>
                <a:gd name="T16" fmla="*/ 0 h 115"/>
                <a:gd name="T17" fmla="*/ 70 w 70"/>
                <a:gd name="T18" fmla="*/ 115 h 115"/>
              </a:gdLst>
              <a:ahLst/>
              <a:cxnLst>
                <a:cxn ang="T10">
                  <a:pos x="T0" y="T1"/>
                </a:cxn>
                <a:cxn ang="T11">
                  <a:pos x="T2" y="T3"/>
                </a:cxn>
                <a:cxn ang="T12">
                  <a:pos x="T4" y="T5"/>
                </a:cxn>
                <a:cxn ang="T13">
                  <a:pos x="T6" y="T7"/>
                </a:cxn>
                <a:cxn ang="T14">
                  <a:pos x="T8" y="T9"/>
                </a:cxn>
              </a:cxnLst>
              <a:rect l="T15" t="T16" r="T17" b="T18"/>
              <a:pathLst>
                <a:path w="70" h="115">
                  <a:moveTo>
                    <a:pt x="10" y="0"/>
                  </a:moveTo>
                  <a:lnTo>
                    <a:pt x="0" y="7"/>
                  </a:lnTo>
                  <a:lnTo>
                    <a:pt x="60" y="115"/>
                  </a:lnTo>
                  <a:lnTo>
                    <a:pt x="70" y="108"/>
                  </a:lnTo>
                  <a:lnTo>
                    <a:pt x="10" y="0"/>
                  </a:lnTo>
                  <a:close/>
                </a:path>
              </a:pathLst>
            </a:custGeom>
            <a:solidFill>
              <a:srgbClr val="0083D7"/>
            </a:solidFill>
            <a:ln w="9525">
              <a:noFill/>
              <a:round/>
              <a:headEnd/>
              <a:tailEnd/>
            </a:ln>
          </p:spPr>
          <p:txBody>
            <a:bodyPr/>
            <a:lstStyle/>
            <a:p>
              <a:endParaRPr lang="en-US" sz="1200"/>
            </a:p>
          </p:txBody>
        </p:sp>
        <p:sp>
          <p:nvSpPr>
            <p:cNvPr id="63571" name="Freeform 1010"/>
            <p:cNvSpPr>
              <a:spLocks/>
            </p:cNvSpPr>
            <p:nvPr/>
          </p:nvSpPr>
          <p:spPr bwMode="auto">
            <a:xfrm>
              <a:off x="3998" y="681"/>
              <a:ext cx="55" cy="69"/>
            </a:xfrm>
            <a:custGeom>
              <a:avLst/>
              <a:gdLst>
                <a:gd name="T0" fmla="*/ 23 w 55"/>
                <a:gd name="T1" fmla="*/ 12 h 69"/>
                <a:gd name="T2" fmla="*/ 46 w 55"/>
                <a:gd name="T3" fmla="*/ 0 h 69"/>
                <a:gd name="T4" fmla="*/ 55 w 55"/>
                <a:gd name="T5" fmla="*/ 69 h 69"/>
                <a:gd name="T6" fmla="*/ 0 w 55"/>
                <a:gd name="T7" fmla="*/ 25 h 69"/>
                <a:gd name="T8" fmla="*/ 23 w 55"/>
                <a:gd name="T9" fmla="*/ 12 h 69"/>
                <a:gd name="T10" fmla="*/ 0 60000 65536"/>
                <a:gd name="T11" fmla="*/ 0 60000 65536"/>
                <a:gd name="T12" fmla="*/ 0 60000 65536"/>
                <a:gd name="T13" fmla="*/ 0 60000 65536"/>
                <a:gd name="T14" fmla="*/ 0 60000 65536"/>
                <a:gd name="T15" fmla="*/ 0 w 55"/>
                <a:gd name="T16" fmla="*/ 0 h 69"/>
                <a:gd name="T17" fmla="*/ 55 w 55"/>
                <a:gd name="T18" fmla="*/ 69 h 69"/>
              </a:gdLst>
              <a:ahLst/>
              <a:cxnLst>
                <a:cxn ang="T10">
                  <a:pos x="T0" y="T1"/>
                </a:cxn>
                <a:cxn ang="T11">
                  <a:pos x="T2" y="T3"/>
                </a:cxn>
                <a:cxn ang="T12">
                  <a:pos x="T4" y="T5"/>
                </a:cxn>
                <a:cxn ang="T13">
                  <a:pos x="T6" y="T7"/>
                </a:cxn>
                <a:cxn ang="T14">
                  <a:pos x="T8" y="T9"/>
                </a:cxn>
              </a:cxnLst>
              <a:rect l="T15" t="T16" r="T17" b="T18"/>
              <a:pathLst>
                <a:path w="55" h="69">
                  <a:moveTo>
                    <a:pt x="23" y="12"/>
                  </a:moveTo>
                  <a:lnTo>
                    <a:pt x="46" y="0"/>
                  </a:lnTo>
                  <a:lnTo>
                    <a:pt x="55" y="69"/>
                  </a:lnTo>
                  <a:lnTo>
                    <a:pt x="0" y="25"/>
                  </a:lnTo>
                  <a:lnTo>
                    <a:pt x="23" y="12"/>
                  </a:lnTo>
                  <a:close/>
                </a:path>
              </a:pathLst>
            </a:custGeom>
            <a:solidFill>
              <a:srgbClr val="0083D7"/>
            </a:solidFill>
            <a:ln w="9525">
              <a:noFill/>
              <a:round/>
              <a:headEnd/>
              <a:tailEnd/>
            </a:ln>
          </p:spPr>
          <p:txBody>
            <a:bodyPr/>
            <a:lstStyle/>
            <a:p>
              <a:endParaRPr lang="en-US" sz="1200"/>
            </a:p>
          </p:txBody>
        </p:sp>
        <p:sp>
          <p:nvSpPr>
            <p:cNvPr id="63572" name="Freeform 1011"/>
            <p:cNvSpPr>
              <a:spLocks/>
            </p:cNvSpPr>
            <p:nvPr/>
          </p:nvSpPr>
          <p:spPr bwMode="auto">
            <a:xfrm>
              <a:off x="3991" y="797"/>
              <a:ext cx="59" cy="93"/>
            </a:xfrm>
            <a:custGeom>
              <a:avLst/>
              <a:gdLst>
                <a:gd name="T0" fmla="*/ 59 w 59"/>
                <a:gd name="T1" fmla="*/ 5 h 93"/>
                <a:gd name="T2" fmla="*/ 48 w 59"/>
                <a:gd name="T3" fmla="*/ 0 h 93"/>
                <a:gd name="T4" fmla="*/ 0 w 59"/>
                <a:gd name="T5" fmla="*/ 88 h 93"/>
                <a:gd name="T6" fmla="*/ 11 w 59"/>
                <a:gd name="T7" fmla="*/ 93 h 93"/>
                <a:gd name="T8" fmla="*/ 59 w 59"/>
                <a:gd name="T9" fmla="*/ 5 h 93"/>
                <a:gd name="T10" fmla="*/ 0 60000 65536"/>
                <a:gd name="T11" fmla="*/ 0 60000 65536"/>
                <a:gd name="T12" fmla="*/ 0 60000 65536"/>
                <a:gd name="T13" fmla="*/ 0 60000 65536"/>
                <a:gd name="T14" fmla="*/ 0 60000 65536"/>
                <a:gd name="T15" fmla="*/ 0 w 59"/>
                <a:gd name="T16" fmla="*/ 0 h 93"/>
                <a:gd name="T17" fmla="*/ 59 w 59"/>
                <a:gd name="T18" fmla="*/ 93 h 93"/>
              </a:gdLst>
              <a:ahLst/>
              <a:cxnLst>
                <a:cxn ang="T10">
                  <a:pos x="T0" y="T1"/>
                </a:cxn>
                <a:cxn ang="T11">
                  <a:pos x="T2" y="T3"/>
                </a:cxn>
                <a:cxn ang="T12">
                  <a:pos x="T4" y="T5"/>
                </a:cxn>
                <a:cxn ang="T13">
                  <a:pos x="T6" y="T7"/>
                </a:cxn>
                <a:cxn ang="T14">
                  <a:pos x="T8" y="T9"/>
                </a:cxn>
              </a:cxnLst>
              <a:rect l="T15" t="T16" r="T17" b="T18"/>
              <a:pathLst>
                <a:path w="59" h="93">
                  <a:moveTo>
                    <a:pt x="59" y="5"/>
                  </a:moveTo>
                  <a:lnTo>
                    <a:pt x="48" y="0"/>
                  </a:lnTo>
                  <a:lnTo>
                    <a:pt x="0" y="88"/>
                  </a:lnTo>
                  <a:lnTo>
                    <a:pt x="11" y="93"/>
                  </a:lnTo>
                  <a:lnTo>
                    <a:pt x="59" y="5"/>
                  </a:lnTo>
                  <a:close/>
                </a:path>
              </a:pathLst>
            </a:custGeom>
            <a:solidFill>
              <a:srgbClr val="0083D7"/>
            </a:solidFill>
            <a:ln w="9525">
              <a:noFill/>
              <a:round/>
              <a:headEnd/>
              <a:tailEnd/>
            </a:ln>
          </p:spPr>
          <p:txBody>
            <a:bodyPr/>
            <a:lstStyle/>
            <a:p>
              <a:endParaRPr lang="en-US" sz="1200"/>
            </a:p>
          </p:txBody>
        </p:sp>
        <p:sp>
          <p:nvSpPr>
            <p:cNvPr id="63573" name="Freeform 1012"/>
            <p:cNvSpPr>
              <a:spLocks/>
            </p:cNvSpPr>
            <p:nvPr/>
          </p:nvSpPr>
          <p:spPr bwMode="auto">
            <a:xfrm>
              <a:off x="3968" y="871"/>
              <a:ext cx="54" cy="69"/>
            </a:xfrm>
            <a:custGeom>
              <a:avLst/>
              <a:gdLst>
                <a:gd name="T0" fmla="*/ 31 w 54"/>
                <a:gd name="T1" fmla="*/ 12 h 69"/>
                <a:gd name="T2" fmla="*/ 54 w 54"/>
                <a:gd name="T3" fmla="*/ 25 h 69"/>
                <a:gd name="T4" fmla="*/ 0 w 54"/>
                <a:gd name="T5" fmla="*/ 69 h 69"/>
                <a:gd name="T6" fmla="*/ 9 w 54"/>
                <a:gd name="T7" fmla="*/ 0 h 69"/>
                <a:gd name="T8" fmla="*/ 31 w 54"/>
                <a:gd name="T9" fmla="*/ 12 h 69"/>
                <a:gd name="T10" fmla="*/ 0 60000 65536"/>
                <a:gd name="T11" fmla="*/ 0 60000 65536"/>
                <a:gd name="T12" fmla="*/ 0 60000 65536"/>
                <a:gd name="T13" fmla="*/ 0 60000 65536"/>
                <a:gd name="T14" fmla="*/ 0 60000 65536"/>
                <a:gd name="T15" fmla="*/ 0 w 54"/>
                <a:gd name="T16" fmla="*/ 0 h 69"/>
                <a:gd name="T17" fmla="*/ 54 w 54"/>
                <a:gd name="T18" fmla="*/ 69 h 69"/>
              </a:gdLst>
              <a:ahLst/>
              <a:cxnLst>
                <a:cxn ang="T10">
                  <a:pos x="T0" y="T1"/>
                </a:cxn>
                <a:cxn ang="T11">
                  <a:pos x="T2" y="T3"/>
                </a:cxn>
                <a:cxn ang="T12">
                  <a:pos x="T4" y="T5"/>
                </a:cxn>
                <a:cxn ang="T13">
                  <a:pos x="T6" y="T7"/>
                </a:cxn>
                <a:cxn ang="T14">
                  <a:pos x="T8" y="T9"/>
                </a:cxn>
              </a:cxnLst>
              <a:rect l="T15" t="T16" r="T17" b="T18"/>
              <a:pathLst>
                <a:path w="54" h="69">
                  <a:moveTo>
                    <a:pt x="31" y="12"/>
                  </a:moveTo>
                  <a:lnTo>
                    <a:pt x="54" y="25"/>
                  </a:lnTo>
                  <a:lnTo>
                    <a:pt x="0" y="69"/>
                  </a:lnTo>
                  <a:lnTo>
                    <a:pt x="9" y="0"/>
                  </a:lnTo>
                  <a:lnTo>
                    <a:pt x="31" y="12"/>
                  </a:lnTo>
                  <a:close/>
                </a:path>
              </a:pathLst>
            </a:custGeom>
            <a:solidFill>
              <a:srgbClr val="0083D7"/>
            </a:solidFill>
            <a:ln w="9525">
              <a:noFill/>
              <a:round/>
              <a:headEnd/>
              <a:tailEnd/>
            </a:ln>
          </p:spPr>
          <p:txBody>
            <a:bodyPr/>
            <a:lstStyle/>
            <a:p>
              <a:endParaRPr lang="en-US" sz="1200"/>
            </a:p>
          </p:txBody>
        </p:sp>
        <p:sp>
          <p:nvSpPr>
            <p:cNvPr id="63574" name="Freeform 1013"/>
            <p:cNvSpPr>
              <a:spLocks/>
            </p:cNvSpPr>
            <p:nvPr/>
          </p:nvSpPr>
          <p:spPr bwMode="auto">
            <a:xfrm>
              <a:off x="3867" y="989"/>
              <a:ext cx="72" cy="118"/>
            </a:xfrm>
            <a:custGeom>
              <a:avLst/>
              <a:gdLst>
                <a:gd name="T0" fmla="*/ 72 w 72"/>
                <a:gd name="T1" fmla="*/ 6 h 118"/>
                <a:gd name="T2" fmla="*/ 62 w 72"/>
                <a:gd name="T3" fmla="*/ 0 h 118"/>
                <a:gd name="T4" fmla="*/ 0 w 72"/>
                <a:gd name="T5" fmla="*/ 112 h 118"/>
                <a:gd name="T6" fmla="*/ 10 w 72"/>
                <a:gd name="T7" fmla="*/ 118 h 118"/>
                <a:gd name="T8" fmla="*/ 72 w 72"/>
                <a:gd name="T9" fmla="*/ 6 h 118"/>
                <a:gd name="T10" fmla="*/ 0 60000 65536"/>
                <a:gd name="T11" fmla="*/ 0 60000 65536"/>
                <a:gd name="T12" fmla="*/ 0 60000 65536"/>
                <a:gd name="T13" fmla="*/ 0 60000 65536"/>
                <a:gd name="T14" fmla="*/ 0 60000 65536"/>
                <a:gd name="T15" fmla="*/ 0 w 72"/>
                <a:gd name="T16" fmla="*/ 0 h 118"/>
                <a:gd name="T17" fmla="*/ 72 w 72"/>
                <a:gd name="T18" fmla="*/ 118 h 118"/>
              </a:gdLst>
              <a:ahLst/>
              <a:cxnLst>
                <a:cxn ang="T10">
                  <a:pos x="T0" y="T1"/>
                </a:cxn>
                <a:cxn ang="T11">
                  <a:pos x="T2" y="T3"/>
                </a:cxn>
                <a:cxn ang="T12">
                  <a:pos x="T4" y="T5"/>
                </a:cxn>
                <a:cxn ang="T13">
                  <a:pos x="T6" y="T7"/>
                </a:cxn>
                <a:cxn ang="T14">
                  <a:pos x="T8" y="T9"/>
                </a:cxn>
              </a:cxnLst>
              <a:rect l="T15" t="T16" r="T17" b="T18"/>
              <a:pathLst>
                <a:path w="72" h="118">
                  <a:moveTo>
                    <a:pt x="72" y="6"/>
                  </a:moveTo>
                  <a:lnTo>
                    <a:pt x="62" y="0"/>
                  </a:lnTo>
                  <a:lnTo>
                    <a:pt x="0" y="112"/>
                  </a:lnTo>
                  <a:lnTo>
                    <a:pt x="10" y="118"/>
                  </a:lnTo>
                  <a:lnTo>
                    <a:pt x="72" y="6"/>
                  </a:lnTo>
                  <a:close/>
                </a:path>
              </a:pathLst>
            </a:custGeom>
            <a:solidFill>
              <a:srgbClr val="0083D7"/>
            </a:solidFill>
            <a:ln w="9525">
              <a:noFill/>
              <a:round/>
              <a:headEnd/>
              <a:tailEnd/>
            </a:ln>
          </p:spPr>
          <p:txBody>
            <a:bodyPr/>
            <a:lstStyle/>
            <a:p>
              <a:endParaRPr lang="en-US" sz="1200"/>
            </a:p>
          </p:txBody>
        </p:sp>
        <p:sp>
          <p:nvSpPr>
            <p:cNvPr id="63575" name="Freeform 1014"/>
            <p:cNvSpPr>
              <a:spLocks/>
            </p:cNvSpPr>
            <p:nvPr/>
          </p:nvSpPr>
          <p:spPr bwMode="auto">
            <a:xfrm>
              <a:off x="3843" y="1088"/>
              <a:ext cx="54" cy="69"/>
            </a:xfrm>
            <a:custGeom>
              <a:avLst/>
              <a:gdLst>
                <a:gd name="T0" fmla="*/ 31 w 54"/>
                <a:gd name="T1" fmla="*/ 12 h 69"/>
                <a:gd name="T2" fmla="*/ 54 w 54"/>
                <a:gd name="T3" fmla="*/ 25 h 69"/>
                <a:gd name="T4" fmla="*/ 0 w 54"/>
                <a:gd name="T5" fmla="*/ 69 h 69"/>
                <a:gd name="T6" fmla="*/ 9 w 54"/>
                <a:gd name="T7" fmla="*/ 0 h 69"/>
                <a:gd name="T8" fmla="*/ 31 w 54"/>
                <a:gd name="T9" fmla="*/ 12 h 69"/>
                <a:gd name="T10" fmla="*/ 0 60000 65536"/>
                <a:gd name="T11" fmla="*/ 0 60000 65536"/>
                <a:gd name="T12" fmla="*/ 0 60000 65536"/>
                <a:gd name="T13" fmla="*/ 0 60000 65536"/>
                <a:gd name="T14" fmla="*/ 0 60000 65536"/>
                <a:gd name="T15" fmla="*/ 0 w 54"/>
                <a:gd name="T16" fmla="*/ 0 h 69"/>
                <a:gd name="T17" fmla="*/ 54 w 54"/>
                <a:gd name="T18" fmla="*/ 69 h 69"/>
              </a:gdLst>
              <a:ahLst/>
              <a:cxnLst>
                <a:cxn ang="T10">
                  <a:pos x="T0" y="T1"/>
                </a:cxn>
                <a:cxn ang="T11">
                  <a:pos x="T2" y="T3"/>
                </a:cxn>
                <a:cxn ang="T12">
                  <a:pos x="T4" y="T5"/>
                </a:cxn>
                <a:cxn ang="T13">
                  <a:pos x="T6" y="T7"/>
                </a:cxn>
                <a:cxn ang="T14">
                  <a:pos x="T8" y="T9"/>
                </a:cxn>
              </a:cxnLst>
              <a:rect l="T15" t="T16" r="T17" b="T18"/>
              <a:pathLst>
                <a:path w="54" h="69">
                  <a:moveTo>
                    <a:pt x="31" y="12"/>
                  </a:moveTo>
                  <a:lnTo>
                    <a:pt x="54" y="25"/>
                  </a:lnTo>
                  <a:lnTo>
                    <a:pt x="0" y="69"/>
                  </a:lnTo>
                  <a:lnTo>
                    <a:pt x="9" y="0"/>
                  </a:lnTo>
                  <a:lnTo>
                    <a:pt x="31" y="12"/>
                  </a:lnTo>
                  <a:close/>
                </a:path>
              </a:pathLst>
            </a:custGeom>
            <a:solidFill>
              <a:srgbClr val="0083D7"/>
            </a:solidFill>
            <a:ln w="9525">
              <a:noFill/>
              <a:round/>
              <a:headEnd/>
              <a:tailEnd/>
            </a:ln>
          </p:spPr>
          <p:txBody>
            <a:bodyPr/>
            <a:lstStyle/>
            <a:p>
              <a:endParaRPr lang="en-US" sz="1200"/>
            </a:p>
          </p:txBody>
        </p:sp>
        <p:sp>
          <p:nvSpPr>
            <p:cNvPr id="63576" name="Freeform 1015"/>
            <p:cNvSpPr>
              <a:spLocks/>
            </p:cNvSpPr>
            <p:nvPr/>
          </p:nvSpPr>
          <p:spPr bwMode="auto">
            <a:xfrm>
              <a:off x="3963" y="984"/>
              <a:ext cx="75" cy="129"/>
            </a:xfrm>
            <a:custGeom>
              <a:avLst/>
              <a:gdLst>
                <a:gd name="T0" fmla="*/ 11 w 75"/>
                <a:gd name="T1" fmla="*/ 0 h 129"/>
                <a:gd name="T2" fmla="*/ 0 w 75"/>
                <a:gd name="T3" fmla="*/ 5 h 129"/>
                <a:gd name="T4" fmla="*/ 64 w 75"/>
                <a:gd name="T5" fmla="*/ 129 h 129"/>
                <a:gd name="T6" fmla="*/ 75 w 75"/>
                <a:gd name="T7" fmla="*/ 124 h 129"/>
                <a:gd name="T8" fmla="*/ 11 w 75"/>
                <a:gd name="T9" fmla="*/ 0 h 129"/>
                <a:gd name="T10" fmla="*/ 0 60000 65536"/>
                <a:gd name="T11" fmla="*/ 0 60000 65536"/>
                <a:gd name="T12" fmla="*/ 0 60000 65536"/>
                <a:gd name="T13" fmla="*/ 0 60000 65536"/>
                <a:gd name="T14" fmla="*/ 0 60000 65536"/>
                <a:gd name="T15" fmla="*/ 0 w 75"/>
                <a:gd name="T16" fmla="*/ 0 h 129"/>
                <a:gd name="T17" fmla="*/ 75 w 75"/>
                <a:gd name="T18" fmla="*/ 129 h 129"/>
              </a:gdLst>
              <a:ahLst/>
              <a:cxnLst>
                <a:cxn ang="T10">
                  <a:pos x="T0" y="T1"/>
                </a:cxn>
                <a:cxn ang="T11">
                  <a:pos x="T2" y="T3"/>
                </a:cxn>
                <a:cxn ang="T12">
                  <a:pos x="T4" y="T5"/>
                </a:cxn>
                <a:cxn ang="T13">
                  <a:pos x="T6" y="T7"/>
                </a:cxn>
                <a:cxn ang="T14">
                  <a:pos x="T8" y="T9"/>
                </a:cxn>
              </a:cxnLst>
              <a:rect l="T15" t="T16" r="T17" b="T18"/>
              <a:pathLst>
                <a:path w="75" h="129">
                  <a:moveTo>
                    <a:pt x="11" y="0"/>
                  </a:moveTo>
                  <a:lnTo>
                    <a:pt x="0" y="5"/>
                  </a:lnTo>
                  <a:lnTo>
                    <a:pt x="64" y="129"/>
                  </a:lnTo>
                  <a:lnTo>
                    <a:pt x="75" y="124"/>
                  </a:lnTo>
                  <a:lnTo>
                    <a:pt x="11" y="0"/>
                  </a:lnTo>
                  <a:close/>
                </a:path>
              </a:pathLst>
            </a:custGeom>
            <a:solidFill>
              <a:srgbClr val="0083D7"/>
            </a:solidFill>
            <a:ln w="9525">
              <a:noFill/>
              <a:round/>
              <a:headEnd/>
              <a:tailEnd/>
            </a:ln>
          </p:spPr>
          <p:txBody>
            <a:bodyPr/>
            <a:lstStyle/>
            <a:p>
              <a:endParaRPr lang="en-US" sz="1200"/>
            </a:p>
          </p:txBody>
        </p:sp>
        <p:sp>
          <p:nvSpPr>
            <p:cNvPr id="63577" name="Freeform 1016"/>
            <p:cNvSpPr>
              <a:spLocks/>
            </p:cNvSpPr>
            <p:nvPr/>
          </p:nvSpPr>
          <p:spPr bwMode="auto">
            <a:xfrm>
              <a:off x="4008" y="1094"/>
              <a:ext cx="53" cy="70"/>
            </a:xfrm>
            <a:custGeom>
              <a:avLst/>
              <a:gdLst>
                <a:gd name="T0" fmla="*/ 23 w 53"/>
                <a:gd name="T1" fmla="*/ 12 h 70"/>
                <a:gd name="T2" fmla="*/ 46 w 53"/>
                <a:gd name="T3" fmla="*/ 0 h 70"/>
                <a:gd name="T4" fmla="*/ 53 w 53"/>
                <a:gd name="T5" fmla="*/ 70 h 70"/>
                <a:gd name="T6" fmla="*/ 0 w 53"/>
                <a:gd name="T7" fmla="*/ 24 h 70"/>
                <a:gd name="T8" fmla="*/ 23 w 53"/>
                <a:gd name="T9" fmla="*/ 12 h 70"/>
                <a:gd name="T10" fmla="*/ 0 60000 65536"/>
                <a:gd name="T11" fmla="*/ 0 60000 65536"/>
                <a:gd name="T12" fmla="*/ 0 60000 65536"/>
                <a:gd name="T13" fmla="*/ 0 60000 65536"/>
                <a:gd name="T14" fmla="*/ 0 60000 65536"/>
                <a:gd name="T15" fmla="*/ 0 w 53"/>
                <a:gd name="T16" fmla="*/ 0 h 70"/>
                <a:gd name="T17" fmla="*/ 53 w 53"/>
                <a:gd name="T18" fmla="*/ 70 h 70"/>
              </a:gdLst>
              <a:ahLst/>
              <a:cxnLst>
                <a:cxn ang="T10">
                  <a:pos x="T0" y="T1"/>
                </a:cxn>
                <a:cxn ang="T11">
                  <a:pos x="T2" y="T3"/>
                </a:cxn>
                <a:cxn ang="T12">
                  <a:pos x="T4" y="T5"/>
                </a:cxn>
                <a:cxn ang="T13">
                  <a:pos x="T6" y="T7"/>
                </a:cxn>
                <a:cxn ang="T14">
                  <a:pos x="T8" y="T9"/>
                </a:cxn>
              </a:cxnLst>
              <a:rect l="T15" t="T16" r="T17" b="T18"/>
              <a:pathLst>
                <a:path w="53" h="70">
                  <a:moveTo>
                    <a:pt x="23" y="12"/>
                  </a:moveTo>
                  <a:lnTo>
                    <a:pt x="46" y="0"/>
                  </a:lnTo>
                  <a:lnTo>
                    <a:pt x="53" y="70"/>
                  </a:lnTo>
                  <a:lnTo>
                    <a:pt x="0" y="24"/>
                  </a:lnTo>
                  <a:lnTo>
                    <a:pt x="23" y="12"/>
                  </a:lnTo>
                  <a:close/>
                </a:path>
              </a:pathLst>
            </a:custGeom>
            <a:solidFill>
              <a:srgbClr val="0083D7"/>
            </a:solidFill>
            <a:ln w="9525">
              <a:noFill/>
              <a:round/>
              <a:headEnd/>
              <a:tailEnd/>
            </a:ln>
          </p:spPr>
          <p:txBody>
            <a:bodyPr/>
            <a:lstStyle/>
            <a:p>
              <a:endParaRPr lang="en-US" sz="1200"/>
            </a:p>
          </p:txBody>
        </p:sp>
        <p:sp>
          <p:nvSpPr>
            <p:cNvPr id="63578" name="Freeform 1017"/>
            <p:cNvSpPr>
              <a:spLocks/>
            </p:cNvSpPr>
            <p:nvPr/>
          </p:nvSpPr>
          <p:spPr bwMode="auto">
            <a:xfrm>
              <a:off x="3992" y="1201"/>
              <a:ext cx="70" cy="105"/>
            </a:xfrm>
            <a:custGeom>
              <a:avLst/>
              <a:gdLst>
                <a:gd name="T0" fmla="*/ 70 w 70"/>
                <a:gd name="T1" fmla="*/ 7 h 105"/>
                <a:gd name="T2" fmla="*/ 60 w 70"/>
                <a:gd name="T3" fmla="*/ 0 h 105"/>
                <a:gd name="T4" fmla="*/ 0 w 70"/>
                <a:gd name="T5" fmla="*/ 98 h 105"/>
                <a:gd name="T6" fmla="*/ 10 w 70"/>
                <a:gd name="T7" fmla="*/ 105 h 105"/>
                <a:gd name="T8" fmla="*/ 70 w 70"/>
                <a:gd name="T9" fmla="*/ 7 h 105"/>
                <a:gd name="T10" fmla="*/ 0 60000 65536"/>
                <a:gd name="T11" fmla="*/ 0 60000 65536"/>
                <a:gd name="T12" fmla="*/ 0 60000 65536"/>
                <a:gd name="T13" fmla="*/ 0 60000 65536"/>
                <a:gd name="T14" fmla="*/ 0 60000 65536"/>
                <a:gd name="T15" fmla="*/ 0 w 70"/>
                <a:gd name="T16" fmla="*/ 0 h 105"/>
                <a:gd name="T17" fmla="*/ 70 w 70"/>
                <a:gd name="T18" fmla="*/ 105 h 105"/>
              </a:gdLst>
              <a:ahLst/>
              <a:cxnLst>
                <a:cxn ang="T10">
                  <a:pos x="T0" y="T1"/>
                </a:cxn>
                <a:cxn ang="T11">
                  <a:pos x="T2" y="T3"/>
                </a:cxn>
                <a:cxn ang="T12">
                  <a:pos x="T4" y="T5"/>
                </a:cxn>
                <a:cxn ang="T13">
                  <a:pos x="T6" y="T7"/>
                </a:cxn>
                <a:cxn ang="T14">
                  <a:pos x="T8" y="T9"/>
                </a:cxn>
              </a:cxnLst>
              <a:rect l="T15" t="T16" r="T17" b="T18"/>
              <a:pathLst>
                <a:path w="70" h="105">
                  <a:moveTo>
                    <a:pt x="70" y="7"/>
                  </a:moveTo>
                  <a:lnTo>
                    <a:pt x="60" y="0"/>
                  </a:lnTo>
                  <a:lnTo>
                    <a:pt x="0" y="98"/>
                  </a:lnTo>
                  <a:lnTo>
                    <a:pt x="10" y="105"/>
                  </a:lnTo>
                  <a:lnTo>
                    <a:pt x="70" y="7"/>
                  </a:lnTo>
                  <a:close/>
                </a:path>
              </a:pathLst>
            </a:custGeom>
            <a:solidFill>
              <a:srgbClr val="0083D7"/>
            </a:solidFill>
            <a:ln w="9525">
              <a:noFill/>
              <a:round/>
              <a:headEnd/>
              <a:tailEnd/>
            </a:ln>
          </p:spPr>
          <p:txBody>
            <a:bodyPr/>
            <a:lstStyle/>
            <a:p>
              <a:endParaRPr lang="en-US" sz="1200"/>
            </a:p>
          </p:txBody>
        </p:sp>
        <p:sp>
          <p:nvSpPr>
            <p:cNvPr id="63579" name="Freeform 1018"/>
            <p:cNvSpPr>
              <a:spLocks/>
            </p:cNvSpPr>
            <p:nvPr/>
          </p:nvSpPr>
          <p:spPr bwMode="auto">
            <a:xfrm>
              <a:off x="3966" y="1285"/>
              <a:ext cx="56" cy="69"/>
            </a:xfrm>
            <a:custGeom>
              <a:avLst/>
              <a:gdLst>
                <a:gd name="T0" fmla="*/ 34 w 56"/>
                <a:gd name="T1" fmla="*/ 13 h 69"/>
                <a:gd name="T2" fmla="*/ 56 w 56"/>
                <a:gd name="T3" fmla="*/ 27 h 69"/>
                <a:gd name="T4" fmla="*/ 0 w 56"/>
                <a:gd name="T5" fmla="*/ 69 h 69"/>
                <a:gd name="T6" fmla="*/ 11 w 56"/>
                <a:gd name="T7" fmla="*/ 0 h 69"/>
                <a:gd name="T8" fmla="*/ 34 w 56"/>
                <a:gd name="T9" fmla="*/ 13 h 69"/>
                <a:gd name="T10" fmla="*/ 0 60000 65536"/>
                <a:gd name="T11" fmla="*/ 0 60000 65536"/>
                <a:gd name="T12" fmla="*/ 0 60000 65536"/>
                <a:gd name="T13" fmla="*/ 0 60000 65536"/>
                <a:gd name="T14" fmla="*/ 0 60000 65536"/>
                <a:gd name="T15" fmla="*/ 0 w 56"/>
                <a:gd name="T16" fmla="*/ 0 h 69"/>
                <a:gd name="T17" fmla="*/ 56 w 56"/>
                <a:gd name="T18" fmla="*/ 69 h 69"/>
              </a:gdLst>
              <a:ahLst/>
              <a:cxnLst>
                <a:cxn ang="T10">
                  <a:pos x="T0" y="T1"/>
                </a:cxn>
                <a:cxn ang="T11">
                  <a:pos x="T2" y="T3"/>
                </a:cxn>
                <a:cxn ang="T12">
                  <a:pos x="T4" y="T5"/>
                </a:cxn>
                <a:cxn ang="T13">
                  <a:pos x="T6" y="T7"/>
                </a:cxn>
                <a:cxn ang="T14">
                  <a:pos x="T8" y="T9"/>
                </a:cxn>
              </a:cxnLst>
              <a:rect l="T15" t="T16" r="T17" b="T18"/>
              <a:pathLst>
                <a:path w="56" h="69">
                  <a:moveTo>
                    <a:pt x="34" y="13"/>
                  </a:moveTo>
                  <a:lnTo>
                    <a:pt x="56" y="27"/>
                  </a:lnTo>
                  <a:lnTo>
                    <a:pt x="0" y="69"/>
                  </a:lnTo>
                  <a:lnTo>
                    <a:pt x="11" y="0"/>
                  </a:lnTo>
                  <a:lnTo>
                    <a:pt x="34" y="13"/>
                  </a:lnTo>
                  <a:close/>
                </a:path>
              </a:pathLst>
            </a:custGeom>
            <a:solidFill>
              <a:srgbClr val="0083D7"/>
            </a:solidFill>
            <a:ln w="9525">
              <a:noFill/>
              <a:round/>
              <a:headEnd/>
              <a:tailEnd/>
            </a:ln>
          </p:spPr>
          <p:txBody>
            <a:bodyPr/>
            <a:lstStyle/>
            <a:p>
              <a:endParaRPr lang="en-US" sz="1200"/>
            </a:p>
          </p:txBody>
        </p:sp>
        <p:sp>
          <p:nvSpPr>
            <p:cNvPr id="63580" name="Freeform 1019"/>
            <p:cNvSpPr>
              <a:spLocks/>
            </p:cNvSpPr>
            <p:nvPr/>
          </p:nvSpPr>
          <p:spPr bwMode="auto">
            <a:xfrm>
              <a:off x="4081" y="1202"/>
              <a:ext cx="57" cy="97"/>
            </a:xfrm>
            <a:custGeom>
              <a:avLst/>
              <a:gdLst>
                <a:gd name="T0" fmla="*/ 11 w 57"/>
                <a:gd name="T1" fmla="*/ 0 h 97"/>
                <a:gd name="T2" fmla="*/ 0 w 57"/>
                <a:gd name="T3" fmla="*/ 5 h 97"/>
                <a:gd name="T4" fmla="*/ 46 w 57"/>
                <a:gd name="T5" fmla="*/ 97 h 97"/>
                <a:gd name="T6" fmla="*/ 57 w 57"/>
                <a:gd name="T7" fmla="*/ 92 h 97"/>
                <a:gd name="T8" fmla="*/ 11 w 57"/>
                <a:gd name="T9" fmla="*/ 0 h 97"/>
                <a:gd name="T10" fmla="*/ 0 60000 65536"/>
                <a:gd name="T11" fmla="*/ 0 60000 65536"/>
                <a:gd name="T12" fmla="*/ 0 60000 65536"/>
                <a:gd name="T13" fmla="*/ 0 60000 65536"/>
                <a:gd name="T14" fmla="*/ 0 60000 65536"/>
                <a:gd name="T15" fmla="*/ 0 w 57"/>
                <a:gd name="T16" fmla="*/ 0 h 97"/>
                <a:gd name="T17" fmla="*/ 57 w 57"/>
                <a:gd name="T18" fmla="*/ 97 h 97"/>
              </a:gdLst>
              <a:ahLst/>
              <a:cxnLst>
                <a:cxn ang="T10">
                  <a:pos x="T0" y="T1"/>
                </a:cxn>
                <a:cxn ang="T11">
                  <a:pos x="T2" y="T3"/>
                </a:cxn>
                <a:cxn ang="T12">
                  <a:pos x="T4" y="T5"/>
                </a:cxn>
                <a:cxn ang="T13">
                  <a:pos x="T6" y="T7"/>
                </a:cxn>
                <a:cxn ang="T14">
                  <a:pos x="T8" y="T9"/>
                </a:cxn>
              </a:cxnLst>
              <a:rect l="T15" t="T16" r="T17" b="T18"/>
              <a:pathLst>
                <a:path w="57" h="97">
                  <a:moveTo>
                    <a:pt x="11" y="0"/>
                  </a:moveTo>
                  <a:lnTo>
                    <a:pt x="0" y="5"/>
                  </a:lnTo>
                  <a:lnTo>
                    <a:pt x="46" y="97"/>
                  </a:lnTo>
                  <a:lnTo>
                    <a:pt x="57" y="92"/>
                  </a:lnTo>
                  <a:lnTo>
                    <a:pt x="11" y="0"/>
                  </a:lnTo>
                  <a:close/>
                </a:path>
              </a:pathLst>
            </a:custGeom>
            <a:solidFill>
              <a:srgbClr val="0083D7"/>
            </a:solidFill>
            <a:ln w="9525">
              <a:noFill/>
              <a:round/>
              <a:headEnd/>
              <a:tailEnd/>
            </a:ln>
          </p:spPr>
          <p:txBody>
            <a:bodyPr/>
            <a:lstStyle/>
            <a:p>
              <a:endParaRPr lang="en-US" sz="1200"/>
            </a:p>
          </p:txBody>
        </p:sp>
        <p:sp>
          <p:nvSpPr>
            <p:cNvPr id="63581" name="Freeform 1020"/>
            <p:cNvSpPr>
              <a:spLocks/>
            </p:cNvSpPr>
            <p:nvPr/>
          </p:nvSpPr>
          <p:spPr bwMode="auto">
            <a:xfrm>
              <a:off x="4108" y="1280"/>
              <a:ext cx="53" cy="70"/>
            </a:xfrm>
            <a:custGeom>
              <a:avLst/>
              <a:gdLst>
                <a:gd name="T0" fmla="*/ 23 w 53"/>
                <a:gd name="T1" fmla="*/ 12 h 70"/>
                <a:gd name="T2" fmla="*/ 46 w 53"/>
                <a:gd name="T3" fmla="*/ 0 h 70"/>
                <a:gd name="T4" fmla="*/ 53 w 53"/>
                <a:gd name="T5" fmla="*/ 70 h 70"/>
                <a:gd name="T6" fmla="*/ 0 w 53"/>
                <a:gd name="T7" fmla="*/ 24 h 70"/>
                <a:gd name="T8" fmla="*/ 23 w 53"/>
                <a:gd name="T9" fmla="*/ 12 h 70"/>
                <a:gd name="T10" fmla="*/ 0 60000 65536"/>
                <a:gd name="T11" fmla="*/ 0 60000 65536"/>
                <a:gd name="T12" fmla="*/ 0 60000 65536"/>
                <a:gd name="T13" fmla="*/ 0 60000 65536"/>
                <a:gd name="T14" fmla="*/ 0 60000 65536"/>
                <a:gd name="T15" fmla="*/ 0 w 53"/>
                <a:gd name="T16" fmla="*/ 0 h 70"/>
                <a:gd name="T17" fmla="*/ 53 w 53"/>
                <a:gd name="T18" fmla="*/ 70 h 70"/>
              </a:gdLst>
              <a:ahLst/>
              <a:cxnLst>
                <a:cxn ang="T10">
                  <a:pos x="T0" y="T1"/>
                </a:cxn>
                <a:cxn ang="T11">
                  <a:pos x="T2" y="T3"/>
                </a:cxn>
                <a:cxn ang="T12">
                  <a:pos x="T4" y="T5"/>
                </a:cxn>
                <a:cxn ang="T13">
                  <a:pos x="T6" y="T7"/>
                </a:cxn>
                <a:cxn ang="T14">
                  <a:pos x="T8" y="T9"/>
                </a:cxn>
              </a:cxnLst>
              <a:rect l="T15" t="T16" r="T17" b="T18"/>
              <a:pathLst>
                <a:path w="53" h="70">
                  <a:moveTo>
                    <a:pt x="23" y="12"/>
                  </a:moveTo>
                  <a:lnTo>
                    <a:pt x="46" y="0"/>
                  </a:lnTo>
                  <a:lnTo>
                    <a:pt x="53" y="70"/>
                  </a:lnTo>
                  <a:lnTo>
                    <a:pt x="0" y="24"/>
                  </a:lnTo>
                  <a:lnTo>
                    <a:pt x="23" y="12"/>
                  </a:lnTo>
                  <a:close/>
                </a:path>
              </a:pathLst>
            </a:custGeom>
            <a:solidFill>
              <a:srgbClr val="0083D7"/>
            </a:solidFill>
            <a:ln w="9525">
              <a:noFill/>
              <a:round/>
              <a:headEnd/>
              <a:tailEnd/>
            </a:ln>
          </p:spPr>
          <p:txBody>
            <a:bodyPr/>
            <a:lstStyle/>
            <a:p>
              <a:endParaRPr lang="en-US" sz="1200"/>
            </a:p>
          </p:txBody>
        </p:sp>
        <p:sp>
          <p:nvSpPr>
            <p:cNvPr id="63582" name="Freeform 1021"/>
            <p:cNvSpPr>
              <a:spLocks/>
            </p:cNvSpPr>
            <p:nvPr/>
          </p:nvSpPr>
          <p:spPr bwMode="auto">
            <a:xfrm>
              <a:off x="4069" y="795"/>
              <a:ext cx="65" cy="106"/>
            </a:xfrm>
            <a:custGeom>
              <a:avLst/>
              <a:gdLst>
                <a:gd name="T0" fmla="*/ 11 w 65"/>
                <a:gd name="T1" fmla="*/ 0 h 106"/>
                <a:gd name="T2" fmla="*/ 0 w 65"/>
                <a:gd name="T3" fmla="*/ 5 h 106"/>
                <a:gd name="T4" fmla="*/ 54 w 65"/>
                <a:gd name="T5" fmla="*/ 106 h 106"/>
                <a:gd name="T6" fmla="*/ 65 w 65"/>
                <a:gd name="T7" fmla="*/ 101 h 106"/>
                <a:gd name="T8" fmla="*/ 11 w 65"/>
                <a:gd name="T9" fmla="*/ 0 h 106"/>
                <a:gd name="T10" fmla="*/ 0 60000 65536"/>
                <a:gd name="T11" fmla="*/ 0 60000 65536"/>
                <a:gd name="T12" fmla="*/ 0 60000 65536"/>
                <a:gd name="T13" fmla="*/ 0 60000 65536"/>
                <a:gd name="T14" fmla="*/ 0 60000 65536"/>
                <a:gd name="T15" fmla="*/ 0 w 65"/>
                <a:gd name="T16" fmla="*/ 0 h 106"/>
                <a:gd name="T17" fmla="*/ 65 w 65"/>
                <a:gd name="T18" fmla="*/ 106 h 106"/>
              </a:gdLst>
              <a:ahLst/>
              <a:cxnLst>
                <a:cxn ang="T10">
                  <a:pos x="T0" y="T1"/>
                </a:cxn>
                <a:cxn ang="T11">
                  <a:pos x="T2" y="T3"/>
                </a:cxn>
                <a:cxn ang="T12">
                  <a:pos x="T4" y="T5"/>
                </a:cxn>
                <a:cxn ang="T13">
                  <a:pos x="T6" y="T7"/>
                </a:cxn>
                <a:cxn ang="T14">
                  <a:pos x="T8" y="T9"/>
                </a:cxn>
              </a:cxnLst>
              <a:rect l="T15" t="T16" r="T17" b="T18"/>
              <a:pathLst>
                <a:path w="65" h="106">
                  <a:moveTo>
                    <a:pt x="11" y="0"/>
                  </a:moveTo>
                  <a:lnTo>
                    <a:pt x="0" y="5"/>
                  </a:lnTo>
                  <a:lnTo>
                    <a:pt x="54" y="106"/>
                  </a:lnTo>
                  <a:lnTo>
                    <a:pt x="65" y="101"/>
                  </a:lnTo>
                  <a:lnTo>
                    <a:pt x="11" y="0"/>
                  </a:lnTo>
                  <a:close/>
                </a:path>
              </a:pathLst>
            </a:custGeom>
            <a:solidFill>
              <a:srgbClr val="0083D7"/>
            </a:solidFill>
            <a:ln w="9525">
              <a:noFill/>
              <a:round/>
              <a:headEnd/>
              <a:tailEnd/>
            </a:ln>
          </p:spPr>
          <p:txBody>
            <a:bodyPr/>
            <a:lstStyle/>
            <a:p>
              <a:endParaRPr lang="en-US" sz="1200"/>
            </a:p>
          </p:txBody>
        </p:sp>
        <p:sp>
          <p:nvSpPr>
            <p:cNvPr id="63583" name="Freeform 1022"/>
            <p:cNvSpPr>
              <a:spLocks/>
            </p:cNvSpPr>
            <p:nvPr/>
          </p:nvSpPr>
          <p:spPr bwMode="auto">
            <a:xfrm>
              <a:off x="4104" y="882"/>
              <a:ext cx="54" cy="70"/>
            </a:xfrm>
            <a:custGeom>
              <a:avLst/>
              <a:gdLst>
                <a:gd name="T0" fmla="*/ 23 w 54"/>
                <a:gd name="T1" fmla="*/ 12 h 70"/>
                <a:gd name="T2" fmla="*/ 46 w 54"/>
                <a:gd name="T3" fmla="*/ 0 h 70"/>
                <a:gd name="T4" fmla="*/ 54 w 54"/>
                <a:gd name="T5" fmla="*/ 70 h 70"/>
                <a:gd name="T6" fmla="*/ 0 w 54"/>
                <a:gd name="T7" fmla="*/ 24 h 70"/>
                <a:gd name="T8" fmla="*/ 23 w 54"/>
                <a:gd name="T9" fmla="*/ 12 h 70"/>
                <a:gd name="T10" fmla="*/ 0 60000 65536"/>
                <a:gd name="T11" fmla="*/ 0 60000 65536"/>
                <a:gd name="T12" fmla="*/ 0 60000 65536"/>
                <a:gd name="T13" fmla="*/ 0 60000 65536"/>
                <a:gd name="T14" fmla="*/ 0 60000 65536"/>
                <a:gd name="T15" fmla="*/ 0 w 54"/>
                <a:gd name="T16" fmla="*/ 0 h 70"/>
                <a:gd name="T17" fmla="*/ 54 w 54"/>
                <a:gd name="T18" fmla="*/ 70 h 70"/>
              </a:gdLst>
              <a:ahLst/>
              <a:cxnLst>
                <a:cxn ang="T10">
                  <a:pos x="T0" y="T1"/>
                </a:cxn>
                <a:cxn ang="T11">
                  <a:pos x="T2" y="T3"/>
                </a:cxn>
                <a:cxn ang="T12">
                  <a:pos x="T4" y="T5"/>
                </a:cxn>
                <a:cxn ang="T13">
                  <a:pos x="T6" y="T7"/>
                </a:cxn>
                <a:cxn ang="T14">
                  <a:pos x="T8" y="T9"/>
                </a:cxn>
              </a:cxnLst>
              <a:rect l="T15" t="T16" r="T17" b="T18"/>
              <a:pathLst>
                <a:path w="54" h="70">
                  <a:moveTo>
                    <a:pt x="23" y="12"/>
                  </a:moveTo>
                  <a:lnTo>
                    <a:pt x="46" y="0"/>
                  </a:lnTo>
                  <a:lnTo>
                    <a:pt x="54" y="70"/>
                  </a:lnTo>
                  <a:lnTo>
                    <a:pt x="0" y="24"/>
                  </a:lnTo>
                  <a:lnTo>
                    <a:pt x="23" y="12"/>
                  </a:lnTo>
                  <a:close/>
                </a:path>
              </a:pathLst>
            </a:custGeom>
            <a:solidFill>
              <a:srgbClr val="0083D7"/>
            </a:solidFill>
            <a:ln w="9525">
              <a:noFill/>
              <a:round/>
              <a:headEnd/>
              <a:tailEnd/>
            </a:ln>
          </p:spPr>
          <p:txBody>
            <a:bodyPr/>
            <a:lstStyle/>
            <a:p>
              <a:endParaRPr lang="en-US" sz="1200"/>
            </a:p>
          </p:txBody>
        </p:sp>
        <p:sp>
          <p:nvSpPr>
            <p:cNvPr id="63584" name="Oval 1023"/>
            <p:cNvSpPr>
              <a:spLocks noChangeArrowheads="1"/>
            </p:cNvSpPr>
            <p:nvPr/>
          </p:nvSpPr>
          <p:spPr bwMode="auto">
            <a:xfrm>
              <a:off x="4326" y="1354"/>
              <a:ext cx="57" cy="57"/>
            </a:xfrm>
            <a:prstGeom prst="ellipse">
              <a:avLst/>
            </a:prstGeom>
            <a:solidFill>
              <a:srgbClr val="0083D7"/>
            </a:solidFill>
            <a:ln w="9525">
              <a:noFill/>
              <a:round/>
              <a:headEnd/>
              <a:tailEnd/>
            </a:ln>
          </p:spPr>
          <p:txBody>
            <a:bodyPr/>
            <a:lstStyle/>
            <a:p>
              <a:endParaRPr lang="en-US" sz="1200"/>
            </a:p>
          </p:txBody>
        </p:sp>
        <p:sp>
          <p:nvSpPr>
            <p:cNvPr id="63585" name="Oval 1024"/>
            <p:cNvSpPr>
              <a:spLocks noChangeArrowheads="1"/>
            </p:cNvSpPr>
            <p:nvPr/>
          </p:nvSpPr>
          <p:spPr bwMode="auto">
            <a:xfrm>
              <a:off x="4326" y="1354"/>
              <a:ext cx="57" cy="57"/>
            </a:xfrm>
            <a:prstGeom prst="ellipse">
              <a:avLst/>
            </a:prstGeom>
            <a:noFill/>
            <a:ln w="20638">
              <a:solidFill>
                <a:srgbClr val="000000"/>
              </a:solidFill>
              <a:round/>
              <a:headEnd/>
              <a:tailEnd/>
            </a:ln>
          </p:spPr>
          <p:txBody>
            <a:bodyPr/>
            <a:lstStyle/>
            <a:p>
              <a:endParaRPr lang="en-US" sz="1200"/>
            </a:p>
          </p:txBody>
        </p:sp>
        <p:sp>
          <p:nvSpPr>
            <p:cNvPr id="63586" name="Oval 1025"/>
            <p:cNvSpPr>
              <a:spLocks noChangeArrowheads="1"/>
            </p:cNvSpPr>
            <p:nvPr/>
          </p:nvSpPr>
          <p:spPr bwMode="auto">
            <a:xfrm>
              <a:off x="3510" y="1354"/>
              <a:ext cx="57" cy="57"/>
            </a:xfrm>
            <a:prstGeom prst="ellipse">
              <a:avLst/>
            </a:prstGeom>
            <a:solidFill>
              <a:srgbClr val="0083D7"/>
            </a:solidFill>
            <a:ln w="9525">
              <a:noFill/>
              <a:round/>
              <a:headEnd/>
              <a:tailEnd/>
            </a:ln>
          </p:spPr>
          <p:txBody>
            <a:bodyPr/>
            <a:lstStyle/>
            <a:p>
              <a:endParaRPr lang="en-US" sz="1200"/>
            </a:p>
          </p:txBody>
        </p:sp>
        <p:sp>
          <p:nvSpPr>
            <p:cNvPr id="63587" name="Oval 1026"/>
            <p:cNvSpPr>
              <a:spLocks noChangeArrowheads="1"/>
            </p:cNvSpPr>
            <p:nvPr/>
          </p:nvSpPr>
          <p:spPr bwMode="auto">
            <a:xfrm>
              <a:off x="3510" y="1354"/>
              <a:ext cx="57" cy="57"/>
            </a:xfrm>
            <a:prstGeom prst="ellipse">
              <a:avLst/>
            </a:prstGeom>
            <a:noFill/>
            <a:ln w="20638">
              <a:solidFill>
                <a:srgbClr val="000000"/>
              </a:solidFill>
              <a:round/>
              <a:headEnd/>
              <a:tailEnd/>
            </a:ln>
          </p:spPr>
          <p:txBody>
            <a:bodyPr/>
            <a:lstStyle/>
            <a:p>
              <a:endParaRPr lang="en-US" sz="1200"/>
            </a:p>
          </p:txBody>
        </p:sp>
        <p:sp>
          <p:nvSpPr>
            <p:cNvPr id="63588" name="Oval 1027"/>
            <p:cNvSpPr>
              <a:spLocks noChangeArrowheads="1"/>
            </p:cNvSpPr>
            <p:nvPr/>
          </p:nvSpPr>
          <p:spPr bwMode="auto">
            <a:xfrm>
              <a:off x="3916" y="539"/>
              <a:ext cx="58" cy="56"/>
            </a:xfrm>
            <a:prstGeom prst="ellipse">
              <a:avLst/>
            </a:prstGeom>
            <a:solidFill>
              <a:srgbClr val="0083D7"/>
            </a:solidFill>
            <a:ln w="9525">
              <a:noFill/>
              <a:round/>
              <a:headEnd/>
              <a:tailEnd/>
            </a:ln>
          </p:spPr>
          <p:txBody>
            <a:bodyPr/>
            <a:lstStyle/>
            <a:p>
              <a:endParaRPr lang="en-US" sz="1200"/>
            </a:p>
          </p:txBody>
        </p:sp>
        <p:sp>
          <p:nvSpPr>
            <p:cNvPr id="63589" name="Oval 1028"/>
            <p:cNvSpPr>
              <a:spLocks noChangeArrowheads="1"/>
            </p:cNvSpPr>
            <p:nvPr/>
          </p:nvSpPr>
          <p:spPr bwMode="auto">
            <a:xfrm>
              <a:off x="3916" y="539"/>
              <a:ext cx="58" cy="56"/>
            </a:xfrm>
            <a:prstGeom prst="ellipse">
              <a:avLst/>
            </a:prstGeom>
            <a:noFill/>
            <a:ln w="20638">
              <a:solidFill>
                <a:srgbClr val="000000"/>
              </a:solidFill>
              <a:round/>
              <a:headEnd/>
              <a:tailEnd/>
            </a:ln>
          </p:spPr>
          <p:txBody>
            <a:bodyPr/>
            <a:lstStyle/>
            <a:p>
              <a:endParaRPr lang="en-US" sz="1200"/>
            </a:p>
          </p:txBody>
        </p:sp>
        <p:sp>
          <p:nvSpPr>
            <p:cNvPr id="63590" name="Oval 1029"/>
            <p:cNvSpPr>
              <a:spLocks noChangeArrowheads="1"/>
            </p:cNvSpPr>
            <p:nvPr/>
          </p:nvSpPr>
          <p:spPr bwMode="auto">
            <a:xfrm>
              <a:off x="4241" y="1156"/>
              <a:ext cx="57" cy="56"/>
            </a:xfrm>
            <a:prstGeom prst="ellipse">
              <a:avLst/>
            </a:prstGeom>
            <a:solidFill>
              <a:srgbClr val="0083D7"/>
            </a:solidFill>
            <a:ln w="9525">
              <a:noFill/>
              <a:round/>
              <a:headEnd/>
              <a:tailEnd/>
            </a:ln>
          </p:spPr>
          <p:txBody>
            <a:bodyPr/>
            <a:lstStyle/>
            <a:p>
              <a:endParaRPr lang="en-US" sz="1200"/>
            </a:p>
          </p:txBody>
        </p:sp>
        <p:sp>
          <p:nvSpPr>
            <p:cNvPr id="63591" name="Oval 1030"/>
            <p:cNvSpPr>
              <a:spLocks noChangeArrowheads="1"/>
            </p:cNvSpPr>
            <p:nvPr/>
          </p:nvSpPr>
          <p:spPr bwMode="auto">
            <a:xfrm>
              <a:off x="4241" y="1156"/>
              <a:ext cx="57" cy="56"/>
            </a:xfrm>
            <a:prstGeom prst="ellipse">
              <a:avLst/>
            </a:prstGeom>
            <a:noFill/>
            <a:ln w="20638">
              <a:solidFill>
                <a:srgbClr val="000000"/>
              </a:solidFill>
              <a:round/>
              <a:headEnd/>
              <a:tailEnd/>
            </a:ln>
          </p:spPr>
          <p:txBody>
            <a:bodyPr/>
            <a:lstStyle/>
            <a:p>
              <a:endParaRPr lang="en-US" sz="1200"/>
            </a:p>
          </p:txBody>
        </p:sp>
        <p:sp>
          <p:nvSpPr>
            <p:cNvPr id="63592" name="Oval 1031"/>
            <p:cNvSpPr>
              <a:spLocks noChangeArrowheads="1"/>
            </p:cNvSpPr>
            <p:nvPr/>
          </p:nvSpPr>
          <p:spPr bwMode="auto">
            <a:xfrm>
              <a:off x="4142" y="1354"/>
              <a:ext cx="57" cy="57"/>
            </a:xfrm>
            <a:prstGeom prst="ellipse">
              <a:avLst/>
            </a:prstGeom>
            <a:solidFill>
              <a:srgbClr val="0083D7"/>
            </a:solidFill>
            <a:ln w="9525">
              <a:noFill/>
              <a:round/>
              <a:headEnd/>
              <a:tailEnd/>
            </a:ln>
          </p:spPr>
          <p:txBody>
            <a:bodyPr/>
            <a:lstStyle/>
            <a:p>
              <a:endParaRPr lang="en-US" sz="1200"/>
            </a:p>
          </p:txBody>
        </p:sp>
        <p:sp>
          <p:nvSpPr>
            <p:cNvPr id="63593" name="Oval 1032"/>
            <p:cNvSpPr>
              <a:spLocks noChangeArrowheads="1"/>
            </p:cNvSpPr>
            <p:nvPr/>
          </p:nvSpPr>
          <p:spPr bwMode="auto">
            <a:xfrm>
              <a:off x="4142" y="1354"/>
              <a:ext cx="57" cy="57"/>
            </a:xfrm>
            <a:prstGeom prst="ellipse">
              <a:avLst/>
            </a:prstGeom>
            <a:noFill/>
            <a:ln w="20638">
              <a:solidFill>
                <a:srgbClr val="000000"/>
              </a:solidFill>
              <a:round/>
              <a:headEnd/>
              <a:tailEnd/>
            </a:ln>
          </p:spPr>
          <p:txBody>
            <a:bodyPr/>
            <a:lstStyle/>
            <a:p>
              <a:endParaRPr lang="en-US" sz="1200"/>
            </a:p>
          </p:txBody>
        </p:sp>
        <p:sp>
          <p:nvSpPr>
            <p:cNvPr id="63594" name="Oval 1033"/>
            <p:cNvSpPr>
              <a:spLocks noChangeArrowheads="1"/>
            </p:cNvSpPr>
            <p:nvPr/>
          </p:nvSpPr>
          <p:spPr bwMode="auto">
            <a:xfrm>
              <a:off x="3921" y="1354"/>
              <a:ext cx="58" cy="57"/>
            </a:xfrm>
            <a:prstGeom prst="ellipse">
              <a:avLst/>
            </a:prstGeom>
            <a:solidFill>
              <a:srgbClr val="0083D7"/>
            </a:solidFill>
            <a:ln w="9525">
              <a:noFill/>
              <a:round/>
              <a:headEnd/>
              <a:tailEnd/>
            </a:ln>
          </p:spPr>
          <p:txBody>
            <a:bodyPr/>
            <a:lstStyle/>
            <a:p>
              <a:endParaRPr lang="en-US" sz="1200"/>
            </a:p>
          </p:txBody>
        </p:sp>
        <p:sp>
          <p:nvSpPr>
            <p:cNvPr id="63595" name="Oval 1034"/>
            <p:cNvSpPr>
              <a:spLocks noChangeArrowheads="1"/>
            </p:cNvSpPr>
            <p:nvPr/>
          </p:nvSpPr>
          <p:spPr bwMode="auto">
            <a:xfrm>
              <a:off x="3921" y="1354"/>
              <a:ext cx="58" cy="57"/>
            </a:xfrm>
            <a:prstGeom prst="ellipse">
              <a:avLst/>
            </a:prstGeom>
            <a:noFill/>
            <a:ln w="20638">
              <a:solidFill>
                <a:srgbClr val="000000"/>
              </a:solidFill>
              <a:round/>
              <a:headEnd/>
              <a:tailEnd/>
            </a:ln>
          </p:spPr>
          <p:txBody>
            <a:bodyPr/>
            <a:lstStyle/>
            <a:p>
              <a:endParaRPr lang="en-US" sz="1200"/>
            </a:p>
          </p:txBody>
        </p:sp>
        <p:sp>
          <p:nvSpPr>
            <p:cNvPr id="63596" name="Oval 1035"/>
            <p:cNvSpPr>
              <a:spLocks noChangeArrowheads="1"/>
            </p:cNvSpPr>
            <p:nvPr/>
          </p:nvSpPr>
          <p:spPr bwMode="auto">
            <a:xfrm>
              <a:off x="3709" y="1354"/>
              <a:ext cx="57" cy="57"/>
            </a:xfrm>
            <a:prstGeom prst="ellipse">
              <a:avLst/>
            </a:prstGeom>
            <a:solidFill>
              <a:srgbClr val="0083D7"/>
            </a:solidFill>
            <a:ln w="9525">
              <a:noFill/>
              <a:round/>
              <a:headEnd/>
              <a:tailEnd/>
            </a:ln>
          </p:spPr>
          <p:txBody>
            <a:bodyPr/>
            <a:lstStyle/>
            <a:p>
              <a:endParaRPr lang="en-US" sz="1200"/>
            </a:p>
          </p:txBody>
        </p:sp>
        <p:sp>
          <p:nvSpPr>
            <p:cNvPr id="63597" name="Oval 1036"/>
            <p:cNvSpPr>
              <a:spLocks noChangeArrowheads="1"/>
            </p:cNvSpPr>
            <p:nvPr/>
          </p:nvSpPr>
          <p:spPr bwMode="auto">
            <a:xfrm>
              <a:off x="3709" y="1354"/>
              <a:ext cx="57" cy="57"/>
            </a:xfrm>
            <a:prstGeom prst="ellipse">
              <a:avLst/>
            </a:prstGeom>
            <a:noFill/>
            <a:ln w="20638">
              <a:solidFill>
                <a:srgbClr val="000000"/>
              </a:solidFill>
              <a:round/>
              <a:headEnd/>
              <a:tailEnd/>
            </a:ln>
          </p:spPr>
          <p:txBody>
            <a:bodyPr/>
            <a:lstStyle/>
            <a:p>
              <a:endParaRPr lang="en-US" sz="1200"/>
            </a:p>
          </p:txBody>
        </p:sp>
        <p:sp>
          <p:nvSpPr>
            <p:cNvPr id="63598" name="Oval 1037"/>
            <p:cNvSpPr>
              <a:spLocks noChangeArrowheads="1"/>
            </p:cNvSpPr>
            <p:nvPr/>
          </p:nvSpPr>
          <p:spPr bwMode="auto">
            <a:xfrm>
              <a:off x="3602" y="1156"/>
              <a:ext cx="56" cy="56"/>
            </a:xfrm>
            <a:prstGeom prst="ellipse">
              <a:avLst/>
            </a:prstGeom>
            <a:solidFill>
              <a:srgbClr val="0083D7"/>
            </a:solidFill>
            <a:ln w="9525">
              <a:noFill/>
              <a:round/>
              <a:headEnd/>
              <a:tailEnd/>
            </a:ln>
          </p:spPr>
          <p:txBody>
            <a:bodyPr/>
            <a:lstStyle/>
            <a:p>
              <a:endParaRPr lang="en-US" sz="1200"/>
            </a:p>
          </p:txBody>
        </p:sp>
        <p:sp>
          <p:nvSpPr>
            <p:cNvPr id="63599" name="Oval 1038"/>
            <p:cNvSpPr>
              <a:spLocks noChangeArrowheads="1"/>
            </p:cNvSpPr>
            <p:nvPr/>
          </p:nvSpPr>
          <p:spPr bwMode="auto">
            <a:xfrm>
              <a:off x="3602" y="1156"/>
              <a:ext cx="56" cy="56"/>
            </a:xfrm>
            <a:prstGeom prst="ellipse">
              <a:avLst/>
            </a:prstGeom>
            <a:noFill/>
            <a:ln w="20638">
              <a:solidFill>
                <a:srgbClr val="000000"/>
              </a:solidFill>
              <a:round/>
              <a:headEnd/>
              <a:tailEnd/>
            </a:ln>
          </p:spPr>
          <p:txBody>
            <a:bodyPr/>
            <a:lstStyle/>
            <a:p>
              <a:endParaRPr lang="en-US" sz="1200"/>
            </a:p>
          </p:txBody>
        </p:sp>
        <p:sp>
          <p:nvSpPr>
            <p:cNvPr id="63600" name="Oval 1039"/>
            <p:cNvSpPr>
              <a:spLocks noChangeArrowheads="1"/>
            </p:cNvSpPr>
            <p:nvPr/>
          </p:nvSpPr>
          <p:spPr bwMode="auto">
            <a:xfrm>
              <a:off x="4133" y="952"/>
              <a:ext cx="57" cy="57"/>
            </a:xfrm>
            <a:prstGeom prst="ellipse">
              <a:avLst/>
            </a:prstGeom>
            <a:solidFill>
              <a:srgbClr val="0083D7"/>
            </a:solidFill>
            <a:ln w="9525">
              <a:noFill/>
              <a:round/>
              <a:headEnd/>
              <a:tailEnd/>
            </a:ln>
          </p:spPr>
          <p:txBody>
            <a:bodyPr/>
            <a:lstStyle/>
            <a:p>
              <a:endParaRPr lang="en-US" sz="1200"/>
            </a:p>
          </p:txBody>
        </p:sp>
        <p:sp>
          <p:nvSpPr>
            <p:cNvPr id="63601" name="Oval 1040"/>
            <p:cNvSpPr>
              <a:spLocks noChangeArrowheads="1"/>
            </p:cNvSpPr>
            <p:nvPr/>
          </p:nvSpPr>
          <p:spPr bwMode="auto">
            <a:xfrm>
              <a:off x="4133" y="952"/>
              <a:ext cx="57" cy="57"/>
            </a:xfrm>
            <a:prstGeom prst="ellipse">
              <a:avLst/>
            </a:prstGeom>
            <a:noFill/>
            <a:ln w="20638">
              <a:solidFill>
                <a:srgbClr val="000000"/>
              </a:solidFill>
              <a:round/>
              <a:headEnd/>
              <a:tailEnd/>
            </a:ln>
          </p:spPr>
          <p:txBody>
            <a:bodyPr/>
            <a:lstStyle/>
            <a:p>
              <a:endParaRPr lang="en-US" sz="1200"/>
            </a:p>
          </p:txBody>
        </p:sp>
        <p:sp>
          <p:nvSpPr>
            <p:cNvPr id="63602" name="Oval 1041"/>
            <p:cNvSpPr>
              <a:spLocks noChangeArrowheads="1"/>
            </p:cNvSpPr>
            <p:nvPr/>
          </p:nvSpPr>
          <p:spPr bwMode="auto">
            <a:xfrm>
              <a:off x="4029" y="747"/>
              <a:ext cx="56" cy="56"/>
            </a:xfrm>
            <a:prstGeom prst="ellipse">
              <a:avLst/>
            </a:prstGeom>
            <a:solidFill>
              <a:srgbClr val="0083D7"/>
            </a:solidFill>
            <a:ln w="9525">
              <a:noFill/>
              <a:round/>
              <a:headEnd/>
              <a:tailEnd/>
            </a:ln>
          </p:spPr>
          <p:txBody>
            <a:bodyPr/>
            <a:lstStyle/>
            <a:p>
              <a:endParaRPr lang="en-US" sz="1200"/>
            </a:p>
          </p:txBody>
        </p:sp>
        <p:sp>
          <p:nvSpPr>
            <p:cNvPr id="63603" name="Oval 1042"/>
            <p:cNvSpPr>
              <a:spLocks noChangeArrowheads="1"/>
            </p:cNvSpPr>
            <p:nvPr/>
          </p:nvSpPr>
          <p:spPr bwMode="auto">
            <a:xfrm>
              <a:off x="4029" y="747"/>
              <a:ext cx="56" cy="56"/>
            </a:xfrm>
            <a:prstGeom prst="ellipse">
              <a:avLst/>
            </a:prstGeom>
            <a:noFill/>
            <a:ln w="20638">
              <a:solidFill>
                <a:srgbClr val="000000"/>
              </a:solidFill>
              <a:round/>
              <a:headEnd/>
              <a:tailEnd/>
            </a:ln>
          </p:spPr>
          <p:txBody>
            <a:bodyPr/>
            <a:lstStyle/>
            <a:p>
              <a:endParaRPr lang="en-US" sz="1200"/>
            </a:p>
          </p:txBody>
        </p:sp>
        <p:sp>
          <p:nvSpPr>
            <p:cNvPr id="63604" name="Oval 1043"/>
            <p:cNvSpPr>
              <a:spLocks noChangeArrowheads="1"/>
            </p:cNvSpPr>
            <p:nvPr/>
          </p:nvSpPr>
          <p:spPr bwMode="auto">
            <a:xfrm>
              <a:off x="3706" y="952"/>
              <a:ext cx="57" cy="57"/>
            </a:xfrm>
            <a:prstGeom prst="ellipse">
              <a:avLst/>
            </a:prstGeom>
            <a:solidFill>
              <a:srgbClr val="0083D7"/>
            </a:solidFill>
            <a:ln w="9525">
              <a:noFill/>
              <a:round/>
              <a:headEnd/>
              <a:tailEnd/>
            </a:ln>
          </p:spPr>
          <p:txBody>
            <a:bodyPr/>
            <a:lstStyle/>
            <a:p>
              <a:endParaRPr lang="en-US" sz="1200"/>
            </a:p>
          </p:txBody>
        </p:sp>
        <p:sp>
          <p:nvSpPr>
            <p:cNvPr id="63605" name="Oval 1044"/>
            <p:cNvSpPr>
              <a:spLocks noChangeArrowheads="1"/>
            </p:cNvSpPr>
            <p:nvPr/>
          </p:nvSpPr>
          <p:spPr bwMode="auto">
            <a:xfrm>
              <a:off x="3706" y="952"/>
              <a:ext cx="57" cy="57"/>
            </a:xfrm>
            <a:prstGeom prst="ellipse">
              <a:avLst/>
            </a:prstGeom>
            <a:noFill/>
            <a:ln w="20638">
              <a:solidFill>
                <a:srgbClr val="000000"/>
              </a:solidFill>
              <a:round/>
              <a:headEnd/>
              <a:tailEnd/>
            </a:ln>
          </p:spPr>
          <p:txBody>
            <a:bodyPr/>
            <a:lstStyle/>
            <a:p>
              <a:endParaRPr lang="en-US" sz="1200"/>
            </a:p>
          </p:txBody>
        </p:sp>
        <p:sp>
          <p:nvSpPr>
            <p:cNvPr id="63606" name="Oval 1045"/>
            <p:cNvSpPr>
              <a:spLocks noChangeArrowheads="1"/>
            </p:cNvSpPr>
            <p:nvPr/>
          </p:nvSpPr>
          <p:spPr bwMode="auto">
            <a:xfrm>
              <a:off x="3797" y="747"/>
              <a:ext cx="57" cy="56"/>
            </a:xfrm>
            <a:prstGeom prst="ellipse">
              <a:avLst/>
            </a:prstGeom>
            <a:solidFill>
              <a:srgbClr val="0083D7"/>
            </a:solidFill>
            <a:ln w="9525">
              <a:noFill/>
              <a:round/>
              <a:headEnd/>
              <a:tailEnd/>
            </a:ln>
          </p:spPr>
          <p:txBody>
            <a:bodyPr/>
            <a:lstStyle/>
            <a:p>
              <a:endParaRPr lang="en-US" sz="1200"/>
            </a:p>
          </p:txBody>
        </p:sp>
        <p:sp>
          <p:nvSpPr>
            <p:cNvPr id="63607" name="Oval 1046"/>
            <p:cNvSpPr>
              <a:spLocks noChangeArrowheads="1"/>
            </p:cNvSpPr>
            <p:nvPr/>
          </p:nvSpPr>
          <p:spPr bwMode="auto">
            <a:xfrm>
              <a:off x="3797" y="747"/>
              <a:ext cx="57" cy="56"/>
            </a:xfrm>
            <a:prstGeom prst="ellipse">
              <a:avLst/>
            </a:prstGeom>
            <a:noFill/>
            <a:ln w="20638">
              <a:solidFill>
                <a:srgbClr val="000000"/>
              </a:solidFill>
              <a:round/>
              <a:headEnd/>
              <a:tailEnd/>
            </a:ln>
          </p:spPr>
          <p:txBody>
            <a:bodyPr/>
            <a:lstStyle/>
            <a:p>
              <a:endParaRPr lang="en-US" sz="1200"/>
            </a:p>
          </p:txBody>
        </p:sp>
        <p:sp>
          <p:nvSpPr>
            <p:cNvPr id="63608" name="Oval 1047"/>
            <p:cNvSpPr>
              <a:spLocks noChangeArrowheads="1"/>
            </p:cNvSpPr>
            <p:nvPr/>
          </p:nvSpPr>
          <p:spPr bwMode="auto">
            <a:xfrm>
              <a:off x="4046" y="1156"/>
              <a:ext cx="57" cy="56"/>
            </a:xfrm>
            <a:prstGeom prst="ellipse">
              <a:avLst/>
            </a:prstGeom>
            <a:solidFill>
              <a:srgbClr val="0083D7"/>
            </a:solidFill>
            <a:ln w="9525">
              <a:noFill/>
              <a:round/>
              <a:headEnd/>
              <a:tailEnd/>
            </a:ln>
          </p:spPr>
          <p:txBody>
            <a:bodyPr/>
            <a:lstStyle/>
            <a:p>
              <a:endParaRPr lang="en-US" sz="1200"/>
            </a:p>
          </p:txBody>
        </p:sp>
        <p:sp>
          <p:nvSpPr>
            <p:cNvPr id="63609" name="Oval 1048"/>
            <p:cNvSpPr>
              <a:spLocks noChangeArrowheads="1"/>
            </p:cNvSpPr>
            <p:nvPr/>
          </p:nvSpPr>
          <p:spPr bwMode="auto">
            <a:xfrm>
              <a:off x="4046" y="1156"/>
              <a:ext cx="57" cy="56"/>
            </a:xfrm>
            <a:prstGeom prst="ellipse">
              <a:avLst/>
            </a:prstGeom>
            <a:noFill/>
            <a:ln w="20638">
              <a:solidFill>
                <a:srgbClr val="000000"/>
              </a:solidFill>
              <a:round/>
              <a:headEnd/>
              <a:tailEnd/>
            </a:ln>
          </p:spPr>
          <p:txBody>
            <a:bodyPr/>
            <a:lstStyle/>
            <a:p>
              <a:endParaRPr lang="en-US" sz="1200"/>
            </a:p>
          </p:txBody>
        </p:sp>
        <p:sp>
          <p:nvSpPr>
            <p:cNvPr id="63610" name="Oval 1049"/>
            <p:cNvSpPr>
              <a:spLocks noChangeArrowheads="1"/>
            </p:cNvSpPr>
            <p:nvPr/>
          </p:nvSpPr>
          <p:spPr bwMode="auto">
            <a:xfrm>
              <a:off x="3807" y="1156"/>
              <a:ext cx="57" cy="56"/>
            </a:xfrm>
            <a:prstGeom prst="ellipse">
              <a:avLst/>
            </a:prstGeom>
            <a:solidFill>
              <a:srgbClr val="0083D7"/>
            </a:solidFill>
            <a:ln w="9525">
              <a:noFill/>
              <a:round/>
              <a:headEnd/>
              <a:tailEnd/>
            </a:ln>
          </p:spPr>
          <p:txBody>
            <a:bodyPr/>
            <a:lstStyle/>
            <a:p>
              <a:endParaRPr lang="en-US" sz="1200"/>
            </a:p>
          </p:txBody>
        </p:sp>
        <p:sp>
          <p:nvSpPr>
            <p:cNvPr id="63611" name="Oval 1050"/>
            <p:cNvSpPr>
              <a:spLocks noChangeArrowheads="1"/>
            </p:cNvSpPr>
            <p:nvPr/>
          </p:nvSpPr>
          <p:spPr bwMode="auto">
            <a:xfrm>
              <a:off x="3807" y="1156"/>
              <a:ext cx="57" cy="56"/>
            </a:xfrm>
            <a:prstGeom prst="ellipse">
              <a:avLst/>
            </a:prstGeom>
            <a:noFill/>
            <a:ln w="20638">
              <a:solidFill>
                <a:srgbClr val="000000"/>
              </a:solidFill>
              <a:round/>
              <a:headEnd/>
              <a:tailEnd/>
            </a:ln>
          </p:spPr>
          <p:txBody>
            <a:bodyPr/>
            <a:lstStyle/>
            <a:p>
              <a:endParaRPr lang="en-US" sz="1200"/>
            </a:p>
          </p:txBody>
        </p:sp>
        <p:sp>
          <p:nvSpPr>
            <p:cNvPr id="63612" name="Oval 1051"/>
            <p:cNvSpPr>
              <a:spLocks noChangeArrowheads="1"/>
            </p:cNvSpPr>
            <p:nvPr/>
          </p:nvSpPr>
          <p:spPr bwMode="auto">
            <a:xfrm>
              <a:off x="3924" y="937"/>
              <a:ext cx="58" cy="58"/>
            </a:xfrm>
            <a:prstGeom prst="ellipse">
              <a:avLst/>
            </a:prstGeom>
            <a:solidFill>
              <a:srgbClr val="0083D7"/>
            </a:solidFill>
            <a:ln w="9525">
              <a:noFill/>
              <a:round/>
              <a:headEnd/>
              <a:tailEnd/>
            </a:ln>
          </p:spPr>
          <p:txBody>
            <a:bodyPr/>
            <a:lstStyle/>
            <a:p>
              <a:endParaRPr lang="en-US" sz="1200"/>
            </a:p>
          </p:txBody>
        </p:sp>
        <p:sp>
          <p:nvSpPr>
            <p:cNvPr id="63613" name="Oval 1052"/>
            <p:cNvSpPr>
              <a:spLocks noChangeArrowheads="1"/>
            </p:cNvSpPr>
            <p:nvPr/>
          </p:nvSpPr>
          <p:spPr bwMode="auto">
            <a:xfrm>
              <a:off x="3924" y="937"/>
              <a:ext cx="58" cy="58"/>
            </a:xfrm>
            <a:prstGeom prst="ellipse">
              <a:avLst/>
            </a:prstGeom>
            <a:noFill/>
            <a:ln w="20638">
              <a:solidFill>
                <a:srgbClr val="000000"/>
              </a:solidFill>
              <a:round/>
              <a:headEnd/>
              <a:tailEnd/>
            </a:ln>
          </p:spPr>
          <p:txBody>
            <a:bodyPr/>
            <a:lstStyle/>
            <a:p>
              <a:endParaRPr lang="en-US" sz="1200"/>
            </a:p>
          </p:txBody>
        </p:sp>
      </p:grpSp>
      <p:sp>
        <p:nvSpPr>
          <p:cNvPr id="63503" name="Text Box 1053"/>
          <p:cNvSpPr txBox="1">
            <a:spLocks noChangeArrowheads="1"/>
          </p:cNvSpPr>
          <p:nvPr/>
        </p:nvSpPr>
        <p:spPr bwMode="auto">
          <a:xfrm>
            <a:off x="7848600" y="2743200"/>
            <a:ext cx="1079500" cy="261610"/>
          </a:xfrm>
          <a:prstGeom prst="rect">
            <a:avLst/>
          </a:prstGeom>
          <a:noFill/>
          <a:ln w="9525">
            <a:noFill/>
            <a:miter lim="800000"/>
            <a:headEnd/>
            <a:tailEnd/>
          </a:ln>
        </p:spPr>
        <p:txBody>
          <a:bodyPr>
            <a:spAutoFit/>
          </a:bodyPr>
          <a:lstStyle/>
          <a:p>
            <a:pPr algn="r" rtl="1">
              <a:spcBef>
                <a:spcPct val="50000"/>
              </a:spcBef>
            </a:pPr>
            <a:r>
              <a:rPr lang="ar-BH" sz="1100" b="1" dirty="0">
                <a:solidFill>
                  <a:srgbClr val="FF3300"/>
                </a:solidFill>
                <a:latin typeface="Tahoma" pitchFamily="34" charset="0"/>
                <a:ea typeface="SimSun" pitchFamily="2" charset="-122"/>
                <a:cs typeface="AL-Mohanad" pitchFamily="2" charset="-78"/>
              </a:rPr>
              <a:t>مجموعات إيجابية</a:t>
            </a:r>
            <a:endParaRPr lang="en-US" sz="1100" b="1" dirty="0">
              <a:solidFill>
                <a:srgbClr val="FF3300"/>
              </a:solidFill>
              <a:latin typeface="Tahoma" pitchFamily="34" charset="0"/>
              <a:ea typeface="SimSun" pitchFamily="2" charset="-122"/>
              <a:cs typeface="AL-Mohanad" pitchFamily="2" charset="-78"/>
            </a:endParaRPr>
          </a:p>
        </p:txBody>
      </p:sp>
      <p:sp>
        <p:nvSpPr>
          <p:cNvPr id="63504" name="Text Box 1054"/>
          <p:cNvSpPr txBox="1">
            <a:spLocks noChangeArrowheads="1"/>
          </p:cNvSpPr>
          <p:nvPr/>
        </p:nvSpPr>
        <p:spPr bwMode="auto">
          <a:xfrm>
            <a:off x="152400" y="2835275"/>
            <a:ext cx="1031875" cy="261610"/>
          </a:xfrm>
          <a:prstGeom prst="rect">
            <a:avLst/>
          </a:prstGeom>
          <a:noFill/>
          <a:ln w="9525">
            <a:noFill/>
            <a:miter lim="800000"/>
            <a:headEnd/>
            <a:tailEnd/>
          </a:ln>
        </p:spPr>
        <p:txBody>
          <a:bodyPr>
            <a:spAutoFit/>
          </a:bodyPr>
          <a:lstStyle/>
          <a:p>
            <a:pPr rtl="1">
              <a:spcBef>
                <a:spcPct val="50000"/>
              </a:spcBef>
            </a:pPr>
            <a:r>
              <a:rPr lang="ar-BH" sz="1100" b="1">
                <a:solidFill>
                  <a:srgbClr val="FF3300"/>
                </a:solidFill>
                <a:latin typeface="Tahoma" pitchFamily="34" charset="0"/>
                <a:ea typeface="SimSun" pitchFamily="2" charset="-122"/>
                <a:cs typeface="AL-Mohanad" pitchFamily="2" charset="-78"/>
              </a:rPr>
              <a:t>مجموعات سلبية</a:t>
            </a:r>
            <a:endParaRPr lang="en-US" sz="1100" b="1">
              <a:solidFill>
                <a:srgbClr val="FF3300"/>
              </a:solidFill>
              <a:latin typeface="Tahoma" pitchFamily="34" charset="0"/>
              <a:ea typeface="SimSun" pitchFamily="2" charset="-122"/>
              <a:cs typeface="AL-Mohanad" pitchFamily="2" charset="-78"/>
            </a:endParaRPr>
          </a:p>
        </p:txBody>
      </p:sp>
      <p:sp>
        <p:nvSpPr>
          <p:cNvPr id="385055" name="Text Box 1055"/>
          <p:cNvSpPr txBox="1">
            <a:spLocks noChangeArrowheads="1"/>
          </p:cNvSpPr>
          <p:nvPr/>
        </p:nvSpPr>
        <p:spPr bwMode="auto">
          <a:xfrm rot="5400000" flipH="1">
            <a:off x="4287979" y="4562638"/>
            <a:ext cx="758541" cy="261610"/>
          </a:xfrm>
          <a:prstGeom prst="rect">
            <a:avLst/>
          </a:prstGeom>
          <a:noFill/>
          <a:ln w="9525">
            <a:noFill/>
            <a:miter lim="800000"/>
            <a:headEnd/>
            <a:tailEnd/>
          </a:ln>
        </p:spPr>
        <p:txBody>
          <a:bodyPr wrap="none">
            <a:spAutoFit/>
          </a:bodyPr>
          <a:lstStyle/>
          <a:p>
            <a:pPr algn="ctr" rtl="1"/>
            <a:r>
              <a:rPr lang="ar-BH" sz="1100" b="1">
                <a:solidFill>
                  <a:srgbClr val="000099"/>
                </a:solidFill>
                <a:ea typeface="SimSun" pitchFamily="2" charset="-122"/>
                <a:cs typeface="AL-Mohanad" pitchFamily="2" charset="-78"/>
              </a:rPr>
              <a:t>تحريم وأخلاقيات</a:t>
            </a:r>
            <a:endParaRPr lang="en-US" sz="1100" b="1">
              <a:solidFill>
                <a:srgbClr val="000099"/>
              </a:solidFill>
              <a:ea typeface="SimSun" pitchFamily="2" charset="-122"/>
              <a:cs typeface="AL-Mohanad" pitchFamily="2" charset="-78"/>
            </a:endParaRPr>
          </a:p>
        </p:txBody>
      </p:sp>
      <p:sp>
        <p:nvSpPr>
          <p:cNvPr id="385056" name="Text Box 1056"/>
          <p:cNvSpPr txBox="1">
            <a:spLocks noChangeArrowheads="1"/>
          </p:cNvSpPr>
          <p:nvPr/>
        </p:nvSpPr>
        <p:spPr bwMode="auto">
          <a:xfrm rot="-5400000">
            <a:off x="3078163" y="4601532"/>
            <a:ext cx="2305050" cy="261610"/>
          </a:xfrm>
          <a:prstGeom prst="rect">
            <a:avLst/>
          </a:prstGeom>
          <a:noFill/>
          <a:ln w="9525">
            <a:noFill/>
            <a:miter lim="800000"/>
            <a:headEnd/>
            <a:tailEnd/>
          </a:ln>
        </p:spPr>
        <p:txBody>
          <a:bodyPr>
            <a:spAutoFit/>
          </a:bodyPr>
          <a:lstStyle/>
          <a:p>
            <a:pPr algn="ctr" rtl="1">
              <a:spcBef>
                <a:spcPct val="50000"/>
              </a:spcBef>
            </a:pPr>
            <a:r>
              <a:rPr lang="ar-BH" sz="1100" b="1">
                <a:solidFill>
                  <a:srgbClr val="000099"/>
                </a:solidFill>
                <a:latin typeface="Tahoma" pitchFamily="34" charset="0"/>
                <a:ea typeface="SimSun" pitchFamily="2" charset="-122"/>
                <a:cs typeface="AL-Mohanad" pitchFamily="2" charset="-78"/>
              </a:rPr>
              <a:t>استثمار ومتاجرة</a:t>
            </a:r>
            <a:endParaRPr lang="en-US" sz="1100" b="1">
              <a:solidFill>
                <a:srgbClr val="000099"/>
              </a:solidFill>
              <a:latin typeface="Tahoma" pitchFamily="34" charset="0"/>
              <a:ea typeface="SimSun" pitchFamily="2" charset="-122"/>
              <a:cs typeface="AL-Mohanad" pitchFamily="2" charset="-78"/>
            </a:endParaRPr>
          </a:p>
        </p:txBody>
      </p:sp>
      <p:sp>
        <p:nvSpPr>
          <p:cNvPr id="385057" name="Text Box 1057"/>
          <p:cNvSpPr txBox="1">
            <a:spLocks noChangeArrowheads="1"/>
          </p:cNvSpPr>
          <p:nvPr/>
        </p:nvSpPr>
        <p:spPr bwMode="auto">
          <a:xfrm rot="5400000" flipH="1">
            <a:off x="4372074" y="1756732"/>
            <a:ext cx="603050" cy="261610"/>
          </a:xfrm>
          <a:prstGeom prst="rect">
            <a:avLst/>
          </a:prstGeom>
          <a:noFill/>
          <a:ln w="9525">
            <a:noFill/>
            <a:miter lim="800000"/>
            <a:headEnd/>
            <a:tailEnd/>
          </a:ln>
        </p:spPr>
        <p:txBody>
          <a:bodyPr wrap="none">
            <a:spAutoFit/>
          </a:bodyPr>
          <a:lstStyle/>
          <a:p>
            <a:pPr algn="ctr" rtl="1"/>
            <a:r>
              <a:rPr lang="ar-BH" sz="1100" b="1">
                <a:solidFill>
                  <a:srgbClr val="000099"/>
                </a:solidFill>
                <a:ea typeface="SimSun" pitchFamily="2" charset="-122"/>
                <a:cs typeface="AL-Mohanad" pitchFamily="2" charset="-78"/>
              </a:rPr>
              <a:t>إدارة وتنظيم</a:t>
            </a:r>
            <a:endParaRPr lang="en-US" sz="1100" b="1">
              <a:solidFill>
                <a:srgbClr val="000099"/>
              </a:solidFill>
              <a:ea typeface="SimSun" pitchFamily="2" charset="-122"/>
              <a:cs typeface="AL-Mohanad" pitchFamily="2" charset="-78"/>
            </a:endParaRPr>
          </a:p>
        </p:txBody>
      </p:sp>
      <p:sp>
        <p:nvSpPr>
          <p:cNvPr id="385058" name="Text Box 1058"/>
          <p:cNvSpPr txBox="1">
            <a:spLocks noChangeArrowheads="1"/>
          </p:cNvSpPr>
          <p:nvPr/>
        </p:nvSpPr>
        <p:spPr bwMode="auto">
          <a:xfrm rot="-5400000">
            <a:off x="3929741" y="1805151"/>
            <a:ext cx="811441" cy="261610"/>
          </a:xfrm>
          <a:prstGeom prst="rect">
            <a:avLst/>
          </a:prstGeom>
          <a:noFill/>
          <a:ln w="9525">
            <a:noFill/>
            <a:miter lim="800000"/>
            <a:headEnd/>
            <a:tailEnd/>
          </a:ln>
        </p:spPr>
        <p:txBody>
          <a:bodyPr wrap="none">
            <a:spAutoFit/>
          </a:bodyPr>
          <a:lstStyle/>
          <a:p>
            <a:pPr algn="ctr" rtl="1"/>
            <a:r>
              <a:rPr lang="ar-BH" sz="1100" b="1">
                <a:solidFill>
                  <a:srgbClr val="000099"/>
                </a:solidFill>
                <a:ea typeface="SimSun" pitchFamily="2" charset="-122"/>
                <a:cs typeface="AL-Mohanad" pitchFamily="2" charset="-78"/>
              </a:rPr>
              <a:t>تكيف وإدارة أزمات</a:t>
            </a:r>
            <a:endParaRPr lang="en-US" sz="1100" b="1">
              <a:solidFill>
                <a:srgbClr val="000099"/>
              </a:solidFill>
              <a:ea typeface="SimSun" pitchFamily="2" charset="-122"/>
              <a:cs typeface="AL-Mohanad" pitchFamily="2" charset="-78"/>
            </a:endParaRPr>
          </a:p>
        </p:txBody>
      </p:sp>
      <p:sp>
        <p:nvSpPr>
          <p:cNvPr id="385059" name="Text Box 1059"/>
          <p:cNvSpPr txBox="1">
            <a:spLocks noChangeArrowheads="1"/>
          </p:cNvSpPr>
          <p:nvPr/>
        </p:nvSpPr>
        <p:spPr bwMode="auto">
          <a:xfrm>
            <a:off x="7267979" y="4756407"/>
            <a:ext cx="1585912" cy="253916"/>
          </a:xfrm>
          <a:prstGeom prst="rect">
            <a:avLst/>
          </a:prstGeom>
          <a:noFill/>
          <a:ln w="9525">
            <a:noFill/>
            <a:miter lim="800000"/>
            <a:headEnd/>
            <a:tailEnd/>
          </a:ln>
        </p:spPr>
        <p:txBody>
          <a:bodyPr wrap="square">
            <a:spAutoFit/>
          </a:bodyPr>
          <a:lstStyle/>
          <a:p>
            <a:pPr algn="ctr" rtl="1">
              <a:spcBef>
                <a:spcPct val="50000"/>
              </a:spcBef>
            </a:pPr>
            <a:r>
              <a:rPr lang="ar-BH" sz="1050">
                <a:latin typeface="Tahoma" pitchFamily="34" charset="0"/>
                <a:ea typeface="SimSun" pitchFamily="2" charset="-122"/>
                <a:cs typeface="AL-Mohanad" pitchFamily="2" charset="-78"/>
              </a:rPr>
              <a:t>البيئة هشة</a:t>
            </a:r>
            <a:endParaRPr lang="en-US" sz="1050">
              <a:latin typeface="Tahoma" pitchFamily="34" charset="0"/>
              <a:ea typeface="SimSun" pitchFamily="2" charset="-122"/>
              <a:cs typeface="AL-Mohanad" pitchFamily="2" charset="-78"/>
            </a:endParaRPr>
          </a:p>
        </p:txBody>
      </p:sp>
      <p:sp>
        <p:nvSpPr>
          <p:cNvPr id="385060" name="Text Box 1060"/>
          <p:cNvSpPr txBox="1">
            <a:spLocks noChangeArrowheads="1"/>
          </p:cNvSpPr>
          <p:nvPr/>
        </p:nvSpPr>
        <p:spPr bwMode="auto">
          <a:xfrm>
            <a:off x="76200" y="4317029"/>
            <a:ext cx="1477963" cy="261610"/>
          </a:xfrm>
          <a:prstGeom prst="rect">
            <a:avLst/>
          </a:prstGeom>
          <a:noFill/>
          <a:ln w="9525">
            <a:noFill/>
            <a:miter lim="800000"/>
            <a:headEnd/>
            <a:tailEnd/>
          </a:ln>
        </p:spPr>
        <p:txBody>
          <a:bodyPr>
            <a:spAutoFit/>
          </a:bodyPr>
          <a:lstStyle/>
          <a:p>
            <a:pPr algn="ctr" rtl="1">
              <a:spcBef>
                <a:spcPct val="50000"/>
              </a:spcBef>
            </a:pPr>
            <a:r>
              <a:rPr lang="ar-BH" sz="1050" dirty="0">
                <a:latin typeface="Tahoma" pitchFamily="34" charset="0"/>
                <a:ea typeface="SimSun" pitchFamily="2" charset="-122"/>
                <a:cs typeface="AL-Mohanad" pitchFamily="2" charset="-78"/>
              </a:rPr>
              <a:t>البيئة قادرة على التحمل</a:t>
            </a:r>
            <a:endParaRPr lang="en-US" sz="1050" dirty="0">
              <a:latin typeface="Tahoma" pitchFamily="34" charset="0"/>
              <a:ea typeface="SimSun" pitchFamily="2" charset="-122"/>
              <a:cs typeface="AL-Mohanad" pitchFamily="2" charset="-78"/>
            </a:endParaRPr>
          </a:p>
        </p:txBody>
      </p:sp>
      <p:sp>
        <p:nvSpPr>
          <p:cNvPr id="385061" name="Text Box 1061"/>
          <p:cNvSpPr txBox="1">
            <a:spLocks noChangeArrowheads="1"/>
          </p:cNvSpPr>
          <p:nvPr/>
        </p:nvSpPr>
        <p:spPr bwMode="auto">
          <a:xfrm>
            <a:off x="6711097" y="1696824"/>
            <a:ext cx="1765300" cy="261610"/>
          </a:xfrm>
          <a:prstGeom prst="rect">
            <a:avLst/>
          </a:prstGeom>
          <a:noFill/>
          <a:ln w="9525">
            <a:noFill/>
            <a:miter lim="800000"/>
            <a:headEnd/>
            <a:tailEnd/>
          </a:ln>
        </p:spPr>
        <p:txBody>
          <a:bodyPr>
            <a:spAutoFit/>
          </a:bodyPr>
          <a:lstStyle/>
          <a:p>
            <a:pPr algn="ctr" rtl="1">
              <a:spcBef>
                <a:spcPct val="50000"/>
              </a:spcBef>
            </a:pPr>
            <a:r>
              <a:rPr lang="ar-BH" sz="1050">
                <a:latin typeface="Tahoma" pitchFamily="34" charset="0"/>
                <a:ea typeface="SimSun" pitchFamily="2" charset="-122"/>
                <a:cs typeface="AL-Mohanad" pitchFamily="2" charset="-78"/>
              </a:rPr>
              <a:t>البيئة قادرة على التحمل لكن بحدود</a:t>
            </a:r>
            <a:endParaRPr lang="en-US" sz="1050">
              <a:latin typeface="Tahoma" pitchFamily="34" charset="0"/>
              <a:ea typeface="SimSun" pitchFamily="2" charset="-122"/>
              <a:cs typeface="AL-Mohanad" pitchFamily="2" charset="-78"/>
            </a:endParaRPr>
          </a:p>
        </p:txBody>
      </p:sp>
      <p:sp>
        <p:nvSpPr>
          <p:cNvPr id="385062" name="Text Box 1062"/>
          <p:cNvSpPr txBox="1">
            <a:spLocks noChangeArrowheads="1"/>
          </p:cNvSpPr>
          <p:nvPr/>
        </p:nvSpPr>
        <p:spPr bwMode="auto">
          <a:xfrm>
            <a:off x="14287" y="1898177"/>
            <a:ext cx="1585913" cy="261610"/>
          </a:xfrm>
          <a:prstGeom prst="rect">
            <a:avLst/>
          </a:prstGeom>
          <a:noFill/>
          <a:ln w="9525">
            <a:noFill/>
            <a:miter lim="800000"/>
            <a:headEnd/>
            <a:tailEnd/>
          </a:ln>
        </p:spPr>
        <p:txBody>
          <a:bodyPr>
            <a:spAutoFit/>
          </a:bodyPr>
          <a:lstStyle/>
          <a:p>
            <a:pPr algn="ctr" rtl="1">
              <a:spcBef>
                <a:spcPct val="50000"/>
              </a:spcBef>
            </a:pPr>
            <a:r>
              <a:rPr lang="ar-BH" sz="1050">
                <a:latin typeface="Tahoma" pitchFamily="34" charset="0"/>
                <a:ea typeface="SimSun" pitchFamily="2" charset="-122"/>
                <a:cs typeface="AL-Mohanad" pitchFamily="2" charset="-78"/>
              </a:rPr>
              <a:t>البيئة متقلبة</a:t>
            </a:r>
            <a:endParaRPr lang="en-US" sz="1050">
              <a:latin typeface="Tahoma" pitchFamily="34" charset="0"/>
              <a:ea typeface="SimSun" pitchFamily="2" charset="-122"/>
              <a:cs typeface="AL-Mohanad" pitchFamily="2" charset="-78"/>
            </a:endParaRPr>
          </a:p>
        </p:txBody>
      </p:sp>
      <p:sp>
        <p:nvSpPr>
          <p:cNvPr id="63513" name="Text Box 1063"/>
          <p:cNvSpPr txBox="1">
            <a:spLocks noChangeArrowheads="1"/>
          </p:cNvSpPr>
          <p:nvPr/>
        </p:nvSpPr>
        <p:spPr bwMode="auto">
          <a:xfrm>
            <a:off x="2895600" y="6477000"/>
            <a:ext cx="1676400" cy="261610"/>
          </a:xfrm>
          <a:prstGeom prst="rect">
            <a:avLst/>
          </a:prstGeom>
          <a:noFill/>
          <a:ln w="9525">
            <a:noFill/>
            <a:miter lim="800000"/>
            <a:headEnd/>
            <a:tailEnd/>
          </a:ln>
        </p:spPr>
        <p:txBody>
          <a:bodyPr>
            <a:spAutoFit/>
          </a:bodyPr>
          <a:lstStyle/>
          <a:p>
            <a:pPr algn="ctr" rtl="1">
              <a:spcBef>
                <a:spcPct val="50000"/>
              </a:spcBef>
            </a:pPr>
            <a:r>
              <a:rPr lang="ar-BH" sz="1100" b="1">
                <a:solidFill>
                  <a:srgbClr val="FF3300"/>
                </a:solidFill>
                <a:latin typeface="Tahoma" pitchFamily="34" charset="0"/>
                <a:ea typeface="SimSun" pitchFamily="2" charset="-122"/>
                <a:cs typeface="AL-Mohanad" pitchFamily="2" charset="-78"/>
              </a:rPr>
              <a:t>شبكة مجتمعية سلبية</a:t>
            </a:r>
            <a:endParaRPr lang="en-US" sz="1100" b="1">
              <a:solidFill>
                <a:srgbClr val="FF3300"/>
              </a:solidFill>
              <a:latin typeface="Tahoma" pitchFamily="34" charset="0"/>
              <a:ea typeface="SimSun" pitchFamily="2" charset="-122"/>
              <a:cs typeface="AL-Mohanad" pitchFamily="2" charset="-78"/>
            </a:endParaRPr>
          </a:p>
        </p:txBody>
      </p:sp>
      <p:sp>
        <p:nvSpPr>
          <p:cNvPr id="63514" name="Text Box 1064"/>
          <p:cNvSpPr txBox="1">
            <a:spLocks noChangeArrowheads="1"/>
          </p:cNvSpPr>
          <p:nvPr/>
        </p:nvSpPr>
        <p:spPr bwMode="auto">
          <a:xfrm>
            <a:off x="2633663" y="76200"/>
            <a:ext cx="2090737" cy="261610"/>
          </a:xfrm>
          <a:prstGeom prst="rect">
            <a:avLst/>
          </a:prstGeom>
          <a:noFill/>
          <a:ln w="9525">
            <a:noFill/>
            <a:miter lim="800000"/>
            <a:headEnd/>
            <a:tailEnd/>
          </a:ln>
        </p:spPr>
        <p:txBody>
          <a:bodyPr>
            <a:spAutoFit/>
          </a:bodyPr>
          <a:lstStyle/>
          <a:p>
            <a:pPr algn="ctr" rtl="1">
              <a:spcBef>
                <a:spcPct val="50000"/>
              </a:spcBef>
            </a:pPr>
            <a:r>
              <a:rPr lang="ar-BH" sz="1100" b="1">
                <a:solidFill>
                  <a:srgbClr val="FF3300"/>
                </a:solidFill>
                <a:latin typeface="Tahoma" pitchFamily="34" charset="0"/>
                <a:ea typeface="SimSun" pitchFamily="2" charset="-122"/>
                <a:cs typeface="AL-Mohanad" pitchFamily="2" charset="-78"/>
              </a:rPr>
              <a:t>شبكة مجتمعية إيجابية</a:t>
            </a:r>
            <a:endParaRPr lang="en-US" sz="1100" b="1">
              <a:solidFill>
                <a:srgbClr val="FF3300"/>
              </a:solidFill>
              <a:latin typeface="Tahoma" pitchFamily="34" charset="0"/>
              <a:ea typeface="SimSun" pitchFamily="2" charset="-122"/>
              <a:cs typeface="AL-Mohanad" pitchFamily="2" charset="-78"/>
            </a:endParaRPr>
          </a:p>
        </p:txBody>
      </p:sp>
      <p:sp>
        <p:nvSpPr>
          <p:cNvPr id="385065" name="Text Box 1065"/>
          <p:cNvSpPr txBox="1">
            <a:spLocks noChangeArrowheads="1"/>
          </p:cNvSpPr>
          <p:nvPr/>
        </p:nvSpPr>
        <p:spPr bwMode="auto">
          <a:xfrm>
            <a:off x="8243888" y="2172268"/>
            <a:ext cx="900112" cy="261610"/>
          </a:xfrm>
          <a:prstGeom prst="rect">
            <a:avLst/>
          </a:prstGeom>
          <a:noFill/>
          <a:ln w="9525">
            <a:noFill/>
            <a:miter lim="800000"/>
            <a:headEnd/>
            <a:tailEnd/>
          </a:ln>
        </p:spPr>
        <p:txBody>
          <a:bodyPr>
            <a:spAutoFit/>
          </a:bodyPr>
          <a:lstStyle/>
          <a:p>
            <a:pPr algn="ctr" rtl="1">
              <a:spcBef>
                <a:spcPct val="50000"/>
              </a:spcBef>
            </a:pPr>
            <a:r>
              <a:rPr lang="ar-BH" sz="1050">
                <a:latin typeface="Tahoma" pitchFamily="34" charset="0"/>
                <a:ea typeface="SimSun" pitchFamily="2" charset="-122"/>
                <a:cs typeface="AL-Mohanad" pitchFamily="2" charset="-78"/>
              </a:rPr>
              <a:t>حدود الاحتمال</a:t>
            </a:r>
            <a:endParaRPr lang="en-US" sz="1050">
              <a:latin typeface="Tahoma" pitchFamily="34" charset="0"/>
              <a:ea typeface="SimSun" pitchFamily="2" charset="-122"/>
              <a:cs typeface="AL-Mohanad" pitchFamily="2" charset="-78"/>
            </a:endParaRPr>
          </a:p>
        </p:txBody>
      </p:sp>
      <p:sp>
        <p:nvSpPr>
          <p:cNvPr id="385066" name="Text Box 1066"/>
          <p:cNvSpPr txBox="1">
            <a:spLocks noChangeArrowheads="1"/>
          </p:cNvSpPr>
          <p:nvPr/>
        </p:nvSpPr>
        <p:spPr bwMode="auto">
          <a:xfrm>
            <a:off x="5257800" y="5105400"/>
            <a:ext cx="1371600" cy="261610"/>
          </a:xfrm>
          <a:prstGeom prst="rect">
            <a:avLst/>
          </a:prstGeom>
          <a:noFill/>
          <a:ln w="9525">
            <a:noFill/>
            <a:miter lim="800000"/>
            <a:headEnd/>
            <a:tailEnd/>
          </a:ln>
        </p:spPr>
        <p:txBody>
          <a:bodyPr>
            <a:spAutoFit/>
          </a:bodyPr>
          <a:lstStyle/>
          <a:p>
            <a:pPr algn="ctr" rtl="1">
              <a:spcBef>
                <a:spcPct val="50000"/>
              </a:spcBef>
            </a:pPr>
            <a:r>
              <a:rPr lang="ar-BH" sz="1100" b="1">
                <a:solidFill>
                  <a:srgbClr val="CC3300"/>
                </a:solidFill>
                <a:latin typeface="Tahoma" pitchFamily="34" charset="0"/>
                <a:ea typeface="SimSun" pitchFamily="2" charset="-122"/>
                <a:cs typeface="AL-Mohanad" pitchFamily="2" charset="-78"/>
              </a:rPr>
              <a:t>نحن  ضد الآخرين</a:t>
            </a:r>
            <a:endParaRPr lang="en-US" sz="1100" b="1">
              <a:solidFill>
                <a:srgbClr val="CC3300"/>
              </a:solidFill>
              <a:latin typeface="Tahoma" pitchFamily="34" charset="0"/>
              <a:ea typeface="SimSun" pitchFamily="2" charset="-122"/>
              <a:cs typeface="AL-Mohanad" pitchFamily="2" charset="-78"/>
            </a:endParaRPr>
          </a:p>
        </p:txBody>
      </p:sp>
      <p:pic>
        <p:nvPicPr>
          <p:cNvPr id="385067" name="Picture 1067" descr="BD21312_"/>
          <p:cNvPicPr>
            <a:picLocks noChangeAspect="1" noChangeArrowheads="1"/>
          </p:cNvPicPr>
          <p:nvPr/>
        </p:nvPicPr>
        <p:blipFill>
          <a:blip r:embed="rId3" cstate="print"/>
          <a:srcRect/>
          <a:stretch>
            <a:fillRect/>
          </a:stretch>
        </p:blipFill>
        <p:spPr bwMode="auto">
          <a:xfrm>
            <a:off x="668338" y="3970954"/>
            <a:ext cx="290512" cy="290512"/>
          </a:xfrm>
          <a:prstGeom prst="rect">
            <a:avLst/>
          </a:prstGeom>
          <a:noFill/>
          <a:ln w="9525">
            <a:noFill/>
            <a:miter lim="800000"/>
            <a:headEnd/>
            <a:tailEnd/>
          </a:ln>
        </p:spPr>
      </p:pic>
      <p:pic>
        <p:nvPicPr>
          <p:cNvPr id="385068" name="Picture 1068" descr="BD21312_"/>
          <p:cNvPicPr>
            <a:picLocks noChangeAspect="1" noChangeArrowheads="1"/>
          </p:cNvPicPr>
          <p:nvPr/>
        </p:nvPicPr>
        <p:blipFill>
          <a:blip r:embed="rId3" cstate="print"/>
          <a:srcRect/>
          <a:stretch>
            <a:fillRect/>
          </a:stretch>
        </p:blipFill>
        <p:spPr bwMode="auto">
          <a:xfrm>
            <a:off x="684213" y="1593377"/>
            <a:ext cx="290512" cy="290513"/>
          </a:xfrm>
          <a:prstGeom prst="rect">
            <a:avLst/>
          </a:prstGeom>
          <a:noFill/>
          <a:ln w="9525">
            <a:noFill/>
            <a:miter lim="800000"/>
            <a:headEnd/>
            <a:tailEnd/>
          </a:ln>
        </p:spPr>
      </p:pic>
      <p:sp>
        <p:nvSpPr>
          <p:cNvPr id="385069" name="Line 1069"/>
          <p:cNvSpPr>
            <a:spLocks noChangeShapeType="1"/>
          </p:cNvSpPr>
          <p:nvPr/>
        </p:nvSpPr>
        <p:spPr bwMode="auto">
          <a:xfrm>
            <a:off x="250825" y="1882302"/>
            <a:ext cx="1130300" cy="1588"/>
          </a:xfrm>
          <a:prstGeom prst="line">
            <a:avLst/>
          </a:prstGeom>
          <a:noFill/>
          <a:ln w="28575">
            <a:solidFill>
              <a:srgbClr val="FF0000"/>
            </a:solidFill>
            <a:round/>
            <a:headEnd/>
            <a:tailEnd/>
          </a:ln>
        </p:spPr>
        <p:txBody>
          <a:bodyPr/>
          <a:lstStyle/>
          <a:p>
            <a:endParaRPr lang="en-US" sz="1200"/>
          </a:p>
        </p:txBody>
      </p:sp>
      <p:sp>
        <p:nvSpPr>
          <p:cNvPr id="385070" name="Freeform 1070"/>
          <p:cNvSpPr>
            <a:spLocks/>
          </p:cNvSpPr>
          <p:nvPr/>
        </p:nvSpPr>
        <p:spPr bwMode="auto">
          <a:xfrm>
            <a:off x="587375" y="3704254"/>
            <a:ext cx="460375" cy="531812"/>
          </a:xfrm>
          <a:custGeom>
            <a:avLst/>
            <a:gdLst>
              <a:gd name="T0" fmla="*/ 0 w 360"/>
              <a:gd name="T1" fmla="*/ 0 h 416"/>
              <a:gd name="T2" fmla="*/ 2147483647 w 360"/>
              <a:gd name="T3" fmla="*/ 2147483647 h 416"/>
              <a:gd name="T4" fmla="*/ 2147483647 w 360"/>
              <a:gd name="T5" fmla="*/ 2147483647 h 416"/>
              <a:gd name="T6" fmla="*/ 2147483647 w 360"/>
              <a:gd name="T7" fmla="*/ 2147483647 h 416"/>
              <a:gd name="T8" fmla="*/ 2147483647 w 360"/>
              <a:gd name="T9" fmla="*/ 2147483647 h 416"/>
              <a:gd name="T10" fmla="*/ 2147483647 w 360"/>
              <a:gd name="T11" fmla="*/ 2147483647 h 416"/>
              <a:gd name="T12" fmla="*/ 2147483647 w 360"/>
              <a:gd name="T13" fmla="*/ 0 h 416"/>
              <a:gd name="T14" fmla="*/ 0 60000 65536"/>
              <a:gd name="T15" fmla="*/ 0 60000 65536"/>
              <a:gd name="T16" fmla="*/ 0 60000 65536"/>
              <a:gd name="T17" fmla="*/ 0 60000 65536"/>
              <a:gd name="T18" fmla="*/ 0 60000 65536"/>
              <a:gd name="T19" fmla="*/ 0 60000 65536"/>
              <a:gd name="T20" fmla="*/ 0 60000 65536"/>
              <a:gd name="T21" fmla="*/ 0 w 360"/>
              <a:gd name="T22" fmla="*/ 0 h 416"/>
              <a:gd name="T23" fmla="*/ 360 w 360"/>
              <a:gd name="T24" fmla="*/ 416 h 4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 h="416">
                <a:moveTo>
                  <a:pt x="0" y="0"/>
                </a:moveTo>
                <a:cubicBezTo>
                  <a:pt x="5" y="33"/>
                  <a:pt x="15" y="141"/>
                  <a:pt x="28" y="200"/>
                </a:cubicBezTo>
                <a:cubicBezTo>
                  <a:pt x="41" y="259"/>
                  <a:pt x="53" y="316"/>
                  <a:pt x="79" y="352"/>
                </a:cubicBezTo>
                <a:cubicBezTo>
                  <a:pt x="105" y="388"/>
                  <a:pt x="150" y="416"/>
                  <a:pt x="183" y="416"/>
                </a:cubicBezTo>
                <a:cubicBezTo>
                  <a:pt x="216" y="416"/>
                  <a:pt x="251" y="387"/>
                  <a:pt x="275" y="352"/>
                </a:cubicBezTo>
                <a:cubicBezTo>
                  <a:pt x="299" y="317"/>
                  <a:pt x="314" y="267"/>
                  <a:pt x="328" y="208"/>
                </a:cubicBezTo>
                <a:cubicBezTo>
                  <a:pt x="342" y="149"/>
                  <a:pt x="353" y="43"/>
                  <a:pt x="360" y="0"/>
                </a:cubicBezTo>
              </a:path>
            </a:pathLst>
          </a:custGeom>
          <a:noFill/>
          <a:ln w="28575">
            <a:solidFill>
              <a:srgbClr val="FF0000"/>
            </a:solidFill>
            <a:round/>
            <a:headEnd/>
            <a:tailEnd/>
          </a:ln>
        </p:spPr>
        <p:txBody>
          <a:bodyPr/>
          <a:lstStyle/>
          <a:p>
            <a:endParaRPr lang="en-US" sz="1200"/>
          </a:p>
        </p:txBody>
      </p:sp>
      <p:pic>
        <p:nvPicPr>
          <p:cNvPr id="385071" name="Picture 1071" descr="BD21312_"/>
          <p:cNvPicPr>
            <a:picLocks noChangeAspect="1" noChangeArrowheads="1"/>
          </p:cNvPicPr>
          <p:nvPr/>
        </p:nvPicPr>
        <p:blipFill>
          <a:blip r:embed="rId4" cstate="print"/>
          <a:srcRect/>
          <a:stretch>
            <a:fillRect/>
          </a:stretch>
        </p:blipFill>
        <p:spPr bwMode="auto">
          <a:xfrm>
            <a:off x="7839479" y="3888182"/>
            <a:ext cx="290512" cy="321064"/>
          </a:xfrm>
          <a:prstGeom prst="rect">
            <a:avLst/>
          </a:prstGeom>
          <a:noFill/>
          <a:ln w="9525">
            <a:noFill/>
            <a:miter lim="800000"/>
            <a:headEnd/>
            <a:tailEnd/>
          </a:ln>
        </p:spPr>
      </p:pic>
      <p:sp>
        <p:nvSpPr>
          <p:cNvPr id="385072" name="Freeform 1072"/>
          <p:cNvSpPr>
            <a:spLocks/>
          </p:cNvSpPr>
          <p:nvPr/>
        </p:nvSpPr>
        <p:spPr bwMode="auto">
          <a:xfrm flipV="1">
            <a:off x="7774391" y="4135271"/>
            <a:ext cx="423863" cy="596262"/>
          </a:xfrm>
          <a:custGeom>
            <a:avLst/>
            <a:gdLst>
              <a:gd name="T0" fmla="*/ 0 w 332"/>
              <a:gd name="T1" fmla="*/ 2147483647 h 420"/>
              <a:gd name="T2" fmla="*/ 2147483647 w 332"/>
              <a:gd name="T3" fmla="*/ 2147483647 h 420"/>
              <a:gd name="T4" fmla="*/ 2147483647 w 332"/>
              <a:gd name="T5" fmla="*/ 2147483647 h 420"/>
              <a:gd name="T6" fmla="*/ 2147483647 w 332"/>
              <a:gd name="T7" fmla="*/ 2147483647 h 420"/>
              <a:gd name="T8" fmla="*/ 2147483647 w 332"/>
              <a:gd name="T9" fmla="*/ 2147483647 h 420"/>
              <a:gd name="T10" fmla="*/ 2147483647 w 332"/>
              <a:gd name="T11" fmla="*/ 2147483647 h 420"/>
              <a:gd name="T12" fmla="*/ 2147483647 w 332"/>
              <a:gd name="T13" fmla="*/ 0 h 420"/>
              <a:gd name="T14" fmla="*/ 0 60000 65536"/>
              <a:gd name="T15" fmla="*/ 0 60000 65536"/>
              <a:gd name="T16" fmla="*/ 0 60000 65536"/>
              <a:gd name="T17" fmla="*/ 0 60000 65536"/>
              <a:gd name="T18" fmla="*/ 0 60000 65536"/>
              <a:gd name="T19" fmla="*/ 0 60000 65536"/>
              <a:gd name="T20" fmla="*/ 0 60000 65536"/>
              <a:gd name="T21" fmla="*/ 0 w 332"/>
              <a:gd name="T22" fmla="*/ 0 h 420"/>
              <a:gd name="T23" fmla="*/ 332 w 332"/>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 h="420">
                <a:moveTo>
                  <a:pt x="0" y="4"/>
                </a:moveTo>
                <a:cubicBezTo>
                  <a:pt x="3" y="38"/>
                  <a:pt x="9" y="145"/>
                  <a:pt x="20" y="204"/>
                </a:cubicBezTo>
                <a:cubicBezTo>
                  <a:pt x="31" y="263"/>
                  <a:pt x="42" y="320"/>
                  <a:pt x="67" y="356"/>
                </a:cubicBezTo>
                <a:cubicBezTo>
                  <a:pt x="92" y="392"/>
                  <a:pt x="138" y="420"/>
                  <a:pt x="171" y="420"/>
                </a:cubicBezTo>
                <a:cubicBezTo>
                  <a:pt x="204" y="420"/>
                  <a:pt x="240" y="391"/>
                  <a:pt x="263" y="356"/>
                </a:cubicBezTo>
                <a:cubicBezTo>
                  <a:pt x="286" y="321"/>
                  <a:pt x="296" y="271"/>
                  <a:pt x="308" y="212"/>
                </a:cubicBezTo>
                <a:cubicBezTo>
                  <a:pt x="320" y="153"/>
                  <a:pt x="327" y="44"/>
                  <a:pt x="332" y="0"/>
                </a:cubicBezTo>
              </a:path>
            </a:pathLst>
          </a:custGeom>
          <a:noFill/>
          <a:ln w="28575">
            <a:solidFill>
              <a:srgbClr val="FF0000"/>
            </a:solidFill>
            <a:round/>
            <a:headEnd/>
            <a:tailEnd/>
          </a:ln>
        </p:spPr>
        <p:txBody>
          <a:bodyPr/>
          <a:lstStyle/>
          <a:p>
            <a:endParaRPr lang="en-US" sz="1200"/>
          </a:p>
        </p:txBody>
      </p:sp>
      <p:pic>
        <p:nvPicPr>
          <p:cNvPr id="385073" name="Picture 1073" descr="BD21312_"/>
          <p:cNvPicPr>
            <a:picLocks noChangeAspect="1" noChangeArrowheads="1"/>
          </p:cNvPicPr>
          <p:nvPr/>
        </p:nvPicPr>
        <p:blipFill>
          <a:blip r:embed="rId3" cstate="print"/>
          <a:srcRect/>
          <a:stretch>
            <a:fillRect/>
          </a:stretch>
        </p:blipFill>
        <p:spPr bwMode="auto">
          <a:xfrm>
            <a:off x="7180997" y="1430124"/>
            <a:ext cx="290513" cy="290513"/>
          </a:xfrm>
          <a:prstGeom prst="rect">
            <a:avLst/>
          </a:prstGeom>
          <a:noFill/>
          <a:ln w="9525">
            <a:noFill/>
            <a:miter lim="800000"/>
            <a:headEnd/>
            <a:tailEnd/>
          </a:ln>
        </p:spPr>
      </p:pic>
      <p:grpSp>
        <p:nvGrpSpPr>
          <p:cNvPr id="10" name="Group 1074"/>
          <p:cNvGrpSpPr>
            <a:grpSpLocks/>
          </p:cNvGrpSpPr>
          <p:nvPr/>
        </p:nvGrpSpPr>
        <p:grpSpPr bwMode="auto">
          <a:xfrm>
            <a:off x="6703160" y="1105469"/>
            <a:ext cx="1247775" cy="589768"/>
            <a:chOff x="5678" y="791"/>
            <a:chExt cx="977" cy="669"/>
          </a:xfrm>
        </p:grpSpPr>
        <p:sp>
          <p:nvSpPr>
            <p:cNvPr id="63558" name="Freeform 1075"/>
            <p:cNvSpPr>
              <a:spLocks/>
            </p:cNvSpPr>
            <p:nvPr/>
          </p:nvSpPr>
          <p:spPr bwMode="auto">
            <a:xfrm>
              <a:off x="5988" y="1044"/>
              <a:ext cx="360" cy="416"/>
            </a:xfrm>
            <a:custGeom>
              <a:avLst/>
              <a:gdLst>
                <a:gd name="T0" fmla="*/ 0 w 360"/>
                <a:gd name="T1" fmla="*/ 0 h 416"/>
                <a:gd name="T2" fmla="*/ 28 w 360"/>
                <a:gd name="T3" fmla="*/ 200 h 416"/>
                <a:gd name="T4" fmla="*/ 79 w 360"/>
                <a:gd name="T5" fmla="*/ 352 h 416"/>
                <a:gd name="T6" fmla="*/ 183 w 360"/>
                <a:gd name="T7" fmla="*/ 416 h 416"/>
                <a:gd name="T8" fmla="*/ 275 w 360"/>
                <a:gd name="T9" fmla="*/ 352 h 416"/>
                <a:gd name="T10" fmla="*/ 328 w 360"/>
                <a:gd name="T11" fmla="*/ 208 h 416"/>
                <a:gd name="T12" fmla="*/ 360 w 360"/>
                <a:gd name="T13" fmla="*/ 0 h 416"/>
                <a:gd name="T14" fmla="*/ 0 60000 65536"/>
                <a:gd name="T15" fmla="*/ 0 60000 65536"/>
                <a:gd name="T16" fmla="*/ 0 60000 65536"/>
                <a:gd name="T17" fmla="*/ 0 60000 65536"/>
                <a:gd name="T18" fmla="*/ 0 60000 65536"/>
                <a:gd name="T19" fmla="*/ 0 60000 65536"/>
                <a:gd name="T20" fmla="*/ 0 60000 65536"/>
                <a:gd name="T21" fmla="*/ 0 w 360"/>
                <a:gd name="T22" fmla="*/ 0 h 416"/>
                <a:gd name="T23" fmla="*/ 360 w 360"/>
                <a:gd name="T24" fmla="*/ 416 h 4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 h="416">
                  <a:moveTo>
                    <a:pt x="0" y="0"/>
                  </a:moveTo>
                  <a:cubicBezTo>
                    <a:pt x="5" y="33"/>
                    <a:pt x="15" y="141"/>
                    <a:pt x="28" y="200"/>
                  </a:cubicBezTo>
                  <a:cubicBezTo>
                    <a:pt x="41" y="259"/>
                    <a:pt x="53" y="316"/>
                    <a:pt x="79" y="352"/>
                  </a:cubicBezTo>
                  <a:cubicBezTo>
                    <a:pt x="105" y="388"/>
                    <a:pt x="150" y="416"/>
                    <a:pt x="183" y="416"/>
                  </a:cubicBezTo>
                  <a:cubicBezTo>
                    <a:pt x="216" y="416"/>
                    <a:pt x="251" y="387"/>
                    <a:pt x="275" y="352"/>
                  </a:cubicBezTo>
                  <a:cubicBezTo>
                    <a:pt x="299" y="317"/>
                    <a:pt x="314" y="267"/>
                    <a:pt x="328" y="208"/>
                  </a:cubicBezTo>
                  <a:cubicBezTo>
                    <a:pt x="342" y="149"/>
                    <a:pt x="353" y="43"/>
                    <a:pt x="360" y="0"/>
                  </a:cubicBezTo>
                </a:path>
              </a:pathLst>
            </a:custGeom>
            <a:noFill/>
            <a:ln w="28575">
              <a:solidFill>
                <a:srgbClr val="FF0000"/>
              </a:solidFill>
              <a:round/>
              <a:headEnd/>
              <a:tailEnd/>
            </a:ln>
          </p:spPr>
          <p:txBody>
            <a:bodyPr/>
            <a:lstStyle/>
            <a:p>
              <a:endParaRPr lang="en-US" sz="1200"/>
            </a:p>
          </p:txBody>
        </p:sp>
        <p:sp>
          <p:nvSpPr>
            <p:cNvPr id="63559" name="Freeform 1076"/>
            <p:cNvSpPr>
              <a:spLocks/>
            </p:cNvSpPr>
            <p:nvPr/>
          </p:nvSpPr>
          <p:spPr bwMode="auto">
            <a:xfrm>
              <a:off x="6327" y="791"/>
              <a:ext cx="328" cy="416"/>
            </a:xfrm>
            <a:custGeom>
              <a:avLst/>
              <a:gdLst>
                <a:gd name="T0" fmla="*/ 0 w 328"/>
                <a:gd name="T1" fmla="*/ 416 h 416"/>
                <a:gd name="T2" fmla="*/ 28 w 328"/>
                <a:gd name="T3" fmla="*/ 216 h 416"/>
                <a:gd name="T4" fmla="*/ 79 w 328"/>
                <a:gd name="T5" fmla="*/ 64 h 416"/>
                <a:gd name="T6" fmla="*/ 183 w 328"/>
                <a:gd name="T7" fmla="*/ 0 h 416"/>
                <a:gd name="T8" fmla="*/ 275 w 328"/>
                <a:gd name="T9" fmla="*/ 64 h 416"/>
                <a:gd name="T10" fmla="*/ 328 w 328"/>
                <a:gd name="T11" fmla="*/ 208 h 416"/>
                <a:gd name="T12" fmla="*/ 0 60000 65536"/>
                <a:gd name="T13" fmla="*/ 0 60000 65536"/>
                <a:gd name="T14" fmla="*/ 0 60000 65536"/>
                <a:gd name="T15" fmla="*/ 0 60000 65536"/>
                <a:gd name="T16" fmla="*/ 0 60000 65536"/>
                <a:gd name="T17" fmla="*/ 0 60000 65536"/>
                <a:gd name="T18" fmla="*/ 0 w 328"/>
                <a:gd name="T19" fmla="*/ 0 h 416"/>
                <a:gd name="T20" fmla="*/ 328 w 328"/>
                <a:gd name="T21" fmla="*/ 416 h 416"/>
              </a:gdLst>
              <a:ahLst/>
              <a:cxnLst>
                <a:cxn ang="T12">
                  <a:pos x="T0" y="T1"/>
                </a:cxn>
                <a:cxn ang="T13">
                  <a:pos x="T2" y="T3"/>
                </a:cxn>
                <a:cxn ang="T14">
                  <a:pos x="T4" y="T5"/>
                </a:cxn>
                <a:cxn ang="T15">
                  <a:pos x="T6" y="T7"/>
                </a:cxn>
                <a:cxn ang="T16">
                  <a:pos x="T8" y="T9"/>
                </a:cxn>
                <a:cxn ang="T17">
                  <a:pos x="T10" y="T11"/>
                </a:cxn>
              </a:cxnLst>
              <a:rect l="T18" t="T19" r="T20" b="T21"/>
              <a:pathLst>
                <a:path w="328" h="416">
                  <a:moveTo>
                    <a:pt x="0" y="416"/>
                  </a:moveTo>
                  <a:cubicBezTo>
                    <a:pt x="5" y="383"/>
                    <a:pt x="15" y="275"/>
                    <a:pt x="28" y="216"/>
                  </a:cubicBezTo>
                  <a:cubicBezTo>
                    <a:pt x="41" y="157"/>
                    <a:pt x="53" y="100"/>
                    <a:pt x="79" y="64"/>
                  </a:cubicBezTo>
                  <a:cubicBezTo>
                    <a:pt x="105" y="28"/>
                    <a:pt x="150" y="0"/>
                    <a:pt x="183" y="0"/>
                  </a:cubicBezTo>
                  <a:cubicBezTo>
                    <a:pt x="216" y="0"/>
                    <a:pt x="251" y="29"/>
                    <a:pt x="275" y="64"/>
                  </a:cubicBezTo>
                  <a:cubicBezTo>
                    <a:pt x="299" y="99"/>
                    <a:pt x="319" y="184"/>
                    <a:pt x="328" y="208"/>
                  </a:cubicBezTo>
                </a:path>
              </a:pathLst>
            </a:custGeom>
            <a:noFill/>
            <a:ln w="28575">
              <a:solidFill>
                <a:srgbClr val="FF0000"/>
              </a:solidFill>
              <a:round/>
              <a:headEnd/>
              <a:tailEnd/>
            </a:ln>
          </p:spPr>
          <p:txBody>
            <a:bodyPr/>
            <a:lstStyle/>
            <a:p>
              <a:endParaRPr lang="en-US" sz="1200"/>
            </a:p>
          </p:txBody>
        </p:sp>
        <p:sp>
          <p:nvSpPr>
            <p:cNvPr id="63560" name="Freeform 1077"/>
            <p:cNvSpPr>
              <a:spLocks/>
            </p:cNvSpPr>
            <p:nvPr/>
          </p:nvSpPr>
          <p:spPr bwMode="auto">
            <a:xfrm>
              <a:off x="5678" y="791"/>
              <a:ext cx="332" cy="416"/>
            </a:xfrm>
            <a:custGeom>
              <a:avLst/>
              <a:gdLst>
                <a:gd name="T0" fmla="*/ 0 w 332"/>
                <a:gd name="T1" fmla="*/ 216 h 416"/>
                <a:gd name="T2" fmla="*/ 51 w 332"/>
                <a:gd name="T3" fmla="*/ 64 h 416"/>
                <a:gd name="T4" fmla="*/ 155 w 332"/>
                <a:gd name="T5" fmla="*/ 0 h 416"/>
                <a:gd name="T6" fmla="*/ 247 w 332"/>
                <a:gd name="T7" fmla="*/ 64 h 416"/>
                <a:gd name="T8" fmla="*/ 300 w 332"/>
                <a:gd name="T9" fmla="*/ 208 h 416"/>
                <a:gd name="T10" fmla="*/ 332 w 332"/>
                <a:gd name="T11" fmla="*/ 416 h 416"/>
                <a:gd name="T12" fmla="*/ 0 60000 65536"/>
                <a:gd name="T13" fmla="*/ 0 60000 65536"/>
                <a:gd name="T14" fmla="*/ 0 60000 65536"/>
                <a:gd name="T15" fmla="*/ 0 60000 65536"/>
                <a:gd name="T16" fmla="*/ 0 60000 65536"/>
                <a:gd name="T17" fmla="*/ 0 60000 65536"/>
                <a:gd name="T18" fmla="*/ 0 w 332"/>
                <a:gd name="T19" fmla="*/ 0 h 416"/>
                <a:gd name="T20" fmla="*/ 332 w 332"/>
                <a:gd name="T21" fmla="*/ 416 h 416"/>
              </a:gdLst>
              <a:ahLst/>
              <a:cxnLst>
                <a:cxn ang="T12">
                  <a:pos x="T0" y="T1"/>
                </a:cxn>
                <a:cxn ang="T13">
                  <a:pos x="T2" y="T3"/>
                </a:cxn>
                <a:cxn ang="T14">
                  <a:pos x="T4" y="T5"/>
                </a:cxn>
                <a:cxn ang="T15">
                  <a:pos x="T6" y="T7"/>
                </a:cxn>
                <a:cxn ang="T16">
                  <a:pos x="T8" y="T9"/>
                </a:cxn>
                <a:cxn ang="T17">
                  <a:pos x="T10" y="T11"/>
                </a:cxn>
              </a:cxnLst>
              <a:rect l="T18" t="T19" r="T20" b="T21"/>
              <a:pathLst>
                <a:path w="332" h="416">
                  <a:moveTo>
                    <a:pt x="0" y="216"/>
                  </a:moveTo>
                  <a:cubicBezTo>
                    <a:pt x="8" y="191"/>
                    <a:pt x="25" y="100"/>
                    <a:pt x="51" y="64"/>
                  </a:cubicBezTo>
                  <a:cubicBezTo>
                    <a:pt x="77" y="28"/>
                    <a:pt x="122" y="0"/>
                    <a:pt x="155" y="0"/>
                  </a:cubicBezTo>
                  <a:cubicBezTo>
                    <a:pt x="188" y="0"/>
                    <a:pt x="223" y="29"/>
                    <a:pt x="247" y="64"/>
                  </a:cubicBezTo>
                  <a:cubicBezTo>
                    <a:pt x="271" y="99"/>
                    <a:pt x="286" y="149"/>
                    <a:pt x="300" y="208"/>
                  </a:cubicBezTo>
                  <a:cubicBezTo>
                    <a:pt x="314" y="267"/>
                    <a:pt x="325" y="373"/>
                    <a:pt x="332" y="416"/>
                  </a:cubicBezTo>
                </a:path>
              </a:pathLst>
            </a:custGeom>
            <a:noFill/>
            <a:ln w="28575">
              <a:solidFill>
                <a:srgbClr val="FF0000"/>
              </a:solidFill>
              <a:round/>
              <a:headEnd/>
              <a:tailEnd/>
            </a:ln>
          </p:spPr>
          <p:txBody>
            <a:bodyPr/>
            <a:lstStyle/>
            <a:p>
              <a:endParaRPr lang="en-US" sz="1200"/>
            </a:p>
          </p:txBody>
        </p:sp>
      </p:grpSp>
      <p:sp>
        <p:nvSpPr>
          <p:cNvPr id="385078" name="Line 1078"/>
          <p:cNvSpPr>
            <a:spLocks noChangeShapeType="1"/>
          </p:cNvSpPr>
          <p:nvPr/>
        </p:nvSpPr>
        <p:spPr bwMode="auto">
          <a:xfrm>
            <a:off x="8027253" y="2512207"/>
            <a:ext cx="868363" cy="0"/>
          </a:xfrm>
          <a:prstGeom prst="line">
            <a:avLst/>
          </a:prstGeom>
          <a:noFill/>
          <a:ln w="19050">
            <a:solidFill>
              <a:schemeClr val="tx1"/>
            </a:solidFill>
            <a:prstDash val="dash"/>
            <a:round/>
            <a:headEnd/>
            <a:tailEnd/>
          </a:ln>
        </p:spPr>
        <p:txBody>
          <a:bodyPr/>
          <a:lstStyle/>
          <a:p>
            <a:endParaRPr lang="en-US" sz="1200"/>
          </a:p>
        </p:txBody>
      </p:sp>
      <p:sp>
        <p:nvSpPr>
          <p:cNvPr id="385079" name="Line 1079"/>
          <p:cNvSpPr>
            <a:spLocks noChangeShapeType="1"/>
          </p:cNvSpPr>
          <p:nvPr/>
        </p:nvSpPr>
        <p:spPr bwMode="auto">
          <a:xfrm>
            <a:off x="8490803" y="1585107"/>
            <a:ext cx="404813" cy="0"/>
          </a:xfrm>
          <a:prstGeom prst="line">
            <a:avLst/>
          </a:prstGeom>
          <a:noFill/>
          <a:ln w="19050">
            <a:solidFill>
              <a:schemeClr val="tx1"/>
            </a:solidFill>
            <a:prstDash val="dash"/>
            <a:round/>
            <a:headEnd/>
            <a:tailEnd/>
          </a:ln>
        </p:spPr>
        <p:txBody>
          <a:bodyPr/>
          <a:lstStyle/>
          <a:p>
            <a:endParaRPr lang="en-US" sz="1200"/>
          </a:p>
        </p:txBody>
      </p:sp>
      <p:sp>
        <p:nvSpPr>
          <p:cNvPr id="385080" name="Line 1080"/>
          <p:cNvSpPr>
            <a:spLocks noChangeShapeType="1"/>
          </p:cNvSpPr>
          <p:nvPr/>
        </p:nvSpPr>
        <p:spPr bwMode="auto">
          <a:xfrm>
            <a:off x="8781316" y="1585107"/>
            <a:ext cx="0" cy="927100"/>
          </a:xfrm>
          <a:prstGeom prst="line">
            <a:avLst/>
          </a:prstGeom>
          <a:noFill/>
          <a:ln w="19050">
            <a:solidFill>
              <a:schemeClr val="tx1"/>
            </a:solidFill>
            <a:round/>
            <a:headEnd type="triangle" w="med" len="med"/>
            <a:tailEnd type="triangle" w="med" len="med"/>
          </a:ln>
        </p:spPr>
        <p:txBody>
          <a:bodyPr/>
          <a:lstStyle/>
          <a:p>
            <a:endParaRPr lang="en-US" sz="1200"/>
          </a:p>
        </p:txBody>
      </p:sp>
      <p:sp>
        <p:nvSpPr>
          <p:cNvPr id="385081" name="Text Box 1081"/>
          <p:cNvSpPr txBox="1">
            <a:spLocks noChangeArrowheads="1"/>
          </p:cNvSpPr>
          <p:nvPr/>
        </p:nvSpPr>
        <p:spPr bwMode="auto">
          <a:xfrm>
            <a:off x="457200" y="2388715"/>
            <a:ext cx="647700" cy="307777"/>
          </a:xfrm>
          <a:prstGeom prst="rect">
            <a:avLst/>
          </a:prstGeom>
          <a:noFill/>
          <a:ln w="9525">
            <a:noFill/>
            <a:miter lim="800000"/>
            <a:headEnd/>
            <a:tailEnd/>
          </a:ln>
        </p:spPr>
        <p:txBody>
          <a:bodyPr>
            <a:spAutoFit/>
          </a:bodyPr>
          <a:lstStyle/>
          <a:p>
            <a:pPr algn="ctr" rtl="1">
              <a:spcBef>
                <a:spcPct val="50000"/>
              </a:spcBef>
            </a:pPr>
            <a:r>
              <a:rPr lang="ar-BH" sz="1400" b="1">
                <a:solidFill>
                  <a:srgbClr val="FF3300"/>
                </a:solidFill>
              </a:rPr>
              <a:t>- +</a:t>
            </a:r>
            <a:endParaRPr lang="en-US" sz="1400" b="1">
              <a:solidFill>
                <a:srgbClr val="FF3300"/>
              </a:solidFill>
            </a:endParaRPr>
          </a:p>
        </p:txBody>
      </p:sp>
      <p:sp>
        <p:nvSpPr>
          <p:cNvPr id="385082" name="Text Box 1082"/>
          <p:cNvSpPr txBox="1">
            <a:spLocks noChangeArrowheads="1"/>
          </p:cNvSpPr>
          <p:nvPr/>
        </p:nvSpPr>
        <p:spPr bwMode="auto">
          <a:xfrm>
            <a:off x="471488" y="4763116"/>
            <a:ext cx="647700" cy="307777"/>
          </a:xfrm>
          <a:prstGeom prst="rect">
            <a:avLst/>
          </a:prstGeom>
          <a:noFill/>
          <a:ln w="9525">
            <a:noFill/>
            <a:miter lim="800000"/>
            <a:headEnd/>
            <a:tailEnd/>
          </a:ln>
        </p:spPr>
        <p:txBody>
          <a:bodyPr>
            <a:spAutoFit/>
          </a:bodyPr>
          <a:lstStyle/>
          <a:p>
            <a:pPr algn="ctr" rtl="1">
              <a:spcBef>
                <a:spcPct val="50000"/>
              </a:spcBef>
            </a:pPr>
            <a:r>
              <a:rPr lang="ar-BH" sz="1400" b="1" dirty="0">
                <a:solidFill>
                  <a:srgbClr val="FF3300"/>
                </a:solidFill>
              </a:rPr>
              <a:t>- -</a:t>
            </a:r>
            <a:endParaRPr lang="en-US" sz="1400" b="1" dirty="0">
              <a:solidFill>
                <a:srgbClr val="FF3300"/>
              </a:solidFill>
            </a:endParaRPr>
          </a:p>
        </p:txBody>
      </p:sp>
      <p:sp>
        <p:nvSpPr>
          <p:cNvPr id="385083" name="Text Box 1083"/>
          <p:cNvSpPr txBox="1">
            <a:spLocks noChangeArrowheads="1"/>
          </p:cNvSpPr>
          <p:nvPr/>
        </p:nvSpPr>
        <p:spPr bwMode="auto">
          <a:xfrm>
            <a:off x="7629929" y="5164022"/>
            <a:ext cx="647700" cy="307777"/>
          </a:xfrm>
          <a:prstGeom prst="rect">
            <a:avLst/>
          </a:prstGeom>
          <a:noFill/>
          <a:ln w="9525">
            <a:noFill/>
            <a:miter lim="800000"/>
            <a:headEnd/>
            <a:tailEnd/>
          </a:ln>
        </p:spPr>
        <p:txBody>
          <a:bodyPr wrap="square">
            <a:spAutoFit/>
          </a:bodyPr>
          <a:lstStyle/>
          <a:p>
            <a:pPr algn="ctr" rtl="1">
              <a:spcBef>
                <a:spcPct val="50000"/>
              </a:spcBef>
            </a:pPr>
            <a:r>
              <a:rPr lang="ar-BH" sz="1400" b="1">
                <a:solidFill>
                  <a:srgbClr val="FF3300"/>
                </a:solidFill>
              </a:rPr>
              <a:t>+ -</a:t>
            </a:r>
            <a:endParaRPr lang="en-US" sz="1400" b="1">
              <a:solidFill>
                <a:srgbClr val="FF3300"/>
              </a:solidFill>
            </a:endParaRPr>
          </a:p>
        </p:txBody>
      </p:sp>
      <p:sp>
        <p:nvSpPr>
          <p:cNvPr id="385084" name="Text Box 1084"/>
          <p:cNvSpPr txBox="1">
            <a:spLocks noChangeArrowheads="1"/>
          </p:cNvSpPr>
          <p:nvPr/>
        </p:nvSpPr>
        <p:spPr bwMode="auto">
          <a:xfrm>
            <a:off x="7219097" y="2442949"/>
            <a:ext cx="647700" cy="307777"/>
          </a:xfrm>
          <a:prstGeom prst="rect">
            <a:avLst/>
          </a:prstGeom>
          <a:noFill/>
          <a:ln w="9525">
            <a:noFill/>
            <a:miter lim="800000"/>
            <a:headEnd/>
            <a:tailEnd/>
          </a:ln>
        </p:spPr>
        <p:txBody>
          <a:bodyPr>
            <a:spAutoFit/>
          </a:bodyPr>
          <a:lstStyle/>
          <a:p>
            <a:pPr algn="ctr" rtl="1">
              <a:spcBef>
                <a:spcPct val="50000"/>
              </a:spcBef>
            </a:pPr>
            <a:r>
              <a:rPr lang="ar-BH" sz="1400" b="1">
                <a:solidFill>
                  <a:srgbClr val="FF3300"/>
                </a:solidFill>
              </a:rPr>
              <a:t>+ +</a:t>
            </a:r>
            <a:endParaRPr lang="en-US" sz="1400" b="1">
              <a:solidFill>
                <a:srgbClr val="FF3300"/>
              </a:solidFill>
            </a:endParaRPr>
          </a:p>
        </p:txBody>
      </p:sp>
      <p:sp>
        <p:nvSpPr>
          <p:cNvPr id="385085" name="Text Box 1085"/>
          <p:cNvSpPr txBox="1">
            <a:spLocks noChangeArrowheads="1"/>
          </p:cNvSpPr>
          <p:nvPr/>
        </p:nvSpPr>
        <p:spPr bwMode="auto">
          <a:xfrm>
            <a:off x="2667000" y="3365500"/>
            <a:ext cx="1657350" cy="261610"/>
          </a:xfrm>
          <a:prstGeom prst="rect">
            <a:avLst/>
          </a:prstGeom>
          <a:noFill/>
          <a:ln w="9525">
            <a:noFill/>
            <a:miter lim="800000"/>
            <a:headEnd/>
            <a:tailEnd/>
          </a:ln>
        </p:spPr>
        <p:txBody>
          <a:bodyPr>
            <a:spAutoFit/>
          </a:bodyPr>
          <a:lstStyle/>
          <a:p>
            <a:pPr algn="ctr" rtl="1">
              <a:spcBef>
                <a:spcPct val="10000"/>
              </a:spcBef>
            </a:pPr>
            <a:r>
              <a:rPr lang="ar-BH" sz="1050">
                <a:latin typeface="Tahoma" pitchFamily="34" charset="0"/>
                <a:ea typeface="SimSun" pitchFamily="2" charset="-122"/>
                <a:cs typeface="AL-Mohanad" pitchFamily="2" charset="-78"/>
              </a:rPr>
              <a:t>شبكات غير محصورة وغير منظمة </a:t>
            </a:r>
            <a:endParaRPr lang="en-US" sz="1050">
              <a:latin typeface="Tahoma" pitchFamily="34" charset="0"/>
              <a:ea typeface="SimSun" pitchFamily="2" charset="-122"/>
              <a:cs typeface="AL-Mohanad" pitchFamily="2" charset="-78"/>
            </a:endParaRPr>
          </a:p>
        </p:txBody>
      </p:sp>
      <p:sp>
        <p:nvSpPr>
          <p:cNvPr id="385086" name="Text Box 1086"/>
          <p:cNvSpPr txBox="1">
            <a:spLocks noChangeArrowheads="1"/>
          </p:cNvSpPr>
          <p:nvPr/>
        </p:nvSpPr>
        <p:spPr bwMode="auto">
          <a:xfrm>
            <a:off x="4514850" y="3365500"/>
            <a:ext cx="1657350" cy="261610"/>
          </a:xfrm>
          <a:prstGeom prst="rect">
            <a:avLst/>
          </a:prstGeom>
          <a:noFill/>
          <a:ln w="9525">
            <a:noFill/>
            <a:miter lim="800000"/>
            <a:headEnd/>
            <a:tailEnd/>
          </a:ln>
        </p:spPr>
        <p:txBody>
          <a:bodyPr>
            <a:spAutoFit/>
          </a:bodyPr>
          <a:lstStyle/>
          <a:p>
            <a:pPr algn="ctr" rtl="1">
              <a:spcBef>
                <a:spcPct val="10000"/>
              </a:spcBef>
            </a:pPr>
            <a:r>
              <a:rPr lang="ar-BH" sz="1050">
                <a:latin typeface="Tahoma" pitchFamily="34" charset="0"/>
                <a:ea typeface="SimSun" pitchFamily="2" charset="-122"/>
                <a:cs typeface="AL-Mohanad" pitchFamily="2" charset="-78"/>
              </a:rPr>
              <a:t>شبكات غير منظمة ولكن محصورة</a:t>
            </a:r>
            <a:endParaRPr lang="en-US" sz="1050">
              <a:latin typeface="Tahoma" pitchFamily="34" charset="0"/>
              <a:ea typeface="SimSun" pitchFamily="2" charset="-122"/>
              <a:cs typeface="AL-Mohanad" pitchFamily="2" charset="-78"/>
            </a:endParaRPr>
          </a:p>
        </p:txBody>
      </p:sp>
      <p:sp>
        <p:nvSpPr>
          <p:cNvPr id="385087" name="Text Box 1087"/>
          <p:cNvSpPr txBox="1">
            <a:spLocks noChangeArrowheads="1"/>
          </p:cNvSpPr>
          <p:nvPr/>
        </p:nvSpPr>
        <p:spPr bwMode="auto">
          <a:xfrm>
            <a:off x="4438650" y="396875"/>
            <a:ext cx="1657350" cy="261610"/>
          </a:xfrm>
          <a:prstGeom prst="rect">
            <a:avLst/>
          </a:prstGeom>
          <a:noFill/>
          <a:ln w="9525">
            <a:noFill/>
            <a:miter lim="800000"/>
            <a:headEnd/>
            <a:tailEnd/>
          </a:ln>
        </p:spPr>
        <p:txBody>
          <a:bodyPr>
            <a:spAutoFit/>
          </a:bodyPr>
          <a:lstStyle/>
          <a:p>
            <a:pPr algn="ctr" rtl="1">
              <a:spcBef>
                <a:spcPct val="10000"/>
              </a:spcBef>
            </a:pPr>
            <a:r>
              <a:rPr lang="ar-BH" sz="1050">
                <a:latin typeface="Tahoma" pitchFamily="34" charset="0"/>
                <a:ea typeface="SimSun" pitchFamily="2" charset="-122"/>
                <a:cs typeface="AL-Mohanad" pitchFamily="2" charset="-78"/>
              </a:rPr>
              <a:t>شبكات تراتبية منظمة ومحصورة</a:t>
            </a:r>
            <a:endParaRPr lang="en-US" sz="1050">
              <a:latin typeface="Tahoma" pitchFamily="34" charset="0"/>
              <a:ea typeface="SimSun" pitchFamily="2" charset="-122"/>
              <a:cs typeface="AL-Mohanad" pitchFamily="2" charset="-78"/>
            </a:endParaRPr>
          </a:p>
        </p:txBody>
      </p:sp>
      <p:sp>
        <p:nvSpPr>
          <p:cNvPr id="385088" name="Text Box 1088"/>
          <p:cNvSpPr txBox="1">
            <a:spLocks noChangeArrowheads="1"/>
          </p:cNvSpPr>
          <p:nvPr/>
        </p:nvSpPr>
        <p:spPr bwMode="auto">
          <a:xfrm>
            <a:off x="2895600" y="396875"/>
            <a:ext cx="1524000" cy="253916"/>
          </a:xfrm>
          <a:prstGeom prst="rect">
            <a:avLst/>
          </a:prstGeom>
          <a:noFill/>
          <a:ln w="9525">
            <a:noFill/>
            <a:miter lim="800000"/>
            <a:headEnd/>
            <a:tailEnd/>
          </a:ln>
        </p:spPr>
        <p:txBody>
          <a:bodyPr>
            <a:spAutoFit/>
          </a:bodyPr>
          <a:lstStyle/>
          <a:p>
            <a:pPr algn="ctr" rtl="1">
              <a:spcBef>
                <a:spcPct val="10000"/>
              </a:spcBef>
            </a:pPr>
            <a:r>
              <a:rPr lang="ar-BH" sz="1050" dirty="0">
                <a:latin typeface="Tahoma" pitchFamily="34" charset="0"/>
                <a:ea typeface="SimSun" pitchFamily="2" charset="-122"/>
                <a:cs typeface="AL-Mohanad" pitchFamily="2" charset="-78"/>
              </a:rPr>
              <a:t>شبكات تراتبية، غير محصورة وغير منظمة </a:t>
            </a:r>
            <a:endParaRPr lang="en-US" sz="1050" dirty="0">
              <a:latin typeface="Tahoma" pitchFamily="34" charset="0"/>
              <a:ea typeface="SimSun" pitchFamily="2" charset="-122"/>
              <a:cs typeface="AL-Mohanad" pitchFamily="2" charset="-78"/>
            </a:endParaRPr>
          </a:p>
        </p:txBody>
      </p:sp>
      <p:sp>
        <p:nvSpPr>
          <p:cNvPr id="385089" name="Text Box 1089"/>
          <p:cNvSpPr txBox="1">
            <a:spLocks noChangeArrowheads="1"/>
          </p:cNvSpPr>
          <p:nvPr/>
        </p:nvSpPr>
        <p:spPr bwMode="auto">
          <a:xfrm rot="-5400000">
            <a:off x="2990056" y="4592801"/>
            <a:ext cx="1979613" cy="261610"/>
          </a:xfrm>
          <a:prstGeom prst="rect">
            <a:avLst/>
          </a:prstGeom>
          <a:noFill/>
          <a:ln w="9525">
            <a:noFill/>
            <a:miter lim="800000"/>
            <a:headEnd/>
            <a:tailEnd/>
          </a:ln>
        </p:spPr>
        <p:txBody>
          <a:bodyPr>
            <a:spAutoFit/>
          </a:bodyPr>
          <a:lstStyle/>
          <a:p>
            <a:pPr algn="ctr">
              <a:spcBef>
                <a:spcPct val="50000"/>
              </a:spcBef>
            </a:pPr>
            <a:r>
              <a:rPr lang="en-US" sz="1100" b="1">
                <a:solidFill>
                  <a:srgbClr val="000099"/>
                </a:solidFill>
              </a:rPr>
              <a:t>commoditize</a:t>
            </a:r>
          </a:p>
        </p:txBody>
      </p:sp>
      <p:sp>
        <p:nvSpPr>
          <p:cNvPr id="385090" name="Text Box 1090"/>
          <p:cNvSpPr txBox="1">
            <a:spLocks noChangeArrowheads="1"/>
          </p:cNvSpPr>
          <p:nvPr/>
        </p:nvSpPr>
        <p:spPr bwMode="auto">
          <a:xfrm rot="-5400000">
            <a:off x="2988469" y="1774988"/>
            <a:ext cx="1979612" cy="261610"/>
          </a:xfrm>
          <a:prstGeom prst="rect">
            <a:avLst/>
          </a:prstGeom>
          <a:noFill/>
          <a:ln w="9525">
            <a:noFill/>
            <a:miter lim="800000"/>
            <a:headEnd/>
            <a:tailEnd/>
          </a:ln>
        </p:spPr>
        <p:txBody>
          <a:bodyPr>
            <a:spAutoFit/>
          </a:bodyPr>
          <a:lstStyle/>
          <a:p>
            <a:pPr algn="ctr">
              <a:spcBef>
                <a:spcPct val="50000"/>
              </a:spcBef>
            </a:pPr>
            <a:r>
              <a:rPr lang="en-US" sz="1100" b="1">
                <a:solidFill>
                  <a:srgbClr val="000099"/>
                </a:solidFill>
              </a:rPr>
              <a:t>cope</a:t>
            </a:r>
          </a:p>
        </p:txBody>
      </p:sp>
      <p:sp>
        <p:nvSpPr>
          <p:cNvPr id="385091" name="Text Box 1091"/>
          <p:cNvSpPr txBox="1">
            <a:spLocks noChangeArrowheads="1"/>
          </p:cNvSpPr>
          <p:nvPr/>
        </p:nvSpPr>
        <p:spPr bwMode="auto">
          <a:xfrm rot="5400000" flipH="1">
            <a:off x="3947319" y="4591213"/>
            <a:ext cx="1979612" cy="261610"/>
          </a:xfrm>
          <a:prstGeom prst="rect">
            <a:avLst/>
          </a:prstGeom>
          <a:noFill/>
          <a:ln w="9525">
            <a:noFill/>
            <a:miter lim="800000"/>
            <a:headEnd/>
            <a:tailEnd/>
          </a:ln>
        </p:spPr>
        <p:txBody>
          <a:bodyPr>
            <a:spAutoFit/>
          </a:bodyPr>
          <a:lstStyle/>
          <a:p>
            <a:pPr algn="ctr">
              <a:spcBef>
                <a:spcPct val="50000"/>
              </a:spcBef>
            </a:pPr>
            <a:r>
              <a:rPr lang="en-US" sz="1100" b="1">
                <a:solidFill>
                  <a:srgbClr val="000099"/>
                </a:solidFill>
              </a:rPr>
              <a:t>Taboo</a:t>
            </a:r>
          </a:p>
        </p:txBody>
      </p:sp>
      <p:sp>
        <p:nvSpPr>
          <p:cNvPr id="385092" name="Text Box 1092"/>
          <p:cNvSpPr txBox="1">
            <a:spLocks noChangeArrowheads="1"/>
          </p:cNvSpPr>
          <p:nvPr/>
        </p:nvSpPr>
        <p:spPr bwMode="auto">
          <a:xfrm rot="5400000" flipH="1">
            <a:off x="3945731" y="1773401"/>
            <a:ext cx="1979613" cy="261610"/>
          </a:xfrm>
          <a:prstGeom prst="rect">
            <a:avLst/>
          </a:prstGeom>
          <a:noFill/>
          <a:ln w="9525">
            <a:noFill/>
            <a:miter lim="800000"/>
            <a:headEnd/>
            <a:tailEnd/>
          </a:ln>
        </p:spPr>
        <p:txBody>
          <a:bodyPr>
            <a:spAutoFit/>
          </a:bodyPr>
          <a:lstStyle/>
          <a:p>
            <a:pPr algn="ctr">
              <a:spcBef>
                <a:spcPct val="50000"/>
              </a:spcBef>
            </a:pPr>
            <a:r>
              <a:rPr lang="en-US" sz="1100" b="1">
                <a:solidFill>
                  <a:srgbClr val="000099"/>
                </a:solidFill>
              </a:rPr>
              <a:t>Manage</a:t>
            </a:r>
          </a:p>
        </p:txBody>
      </p:sp>
      <p:sp>
        <p:nvSpPr>
          <p:cNvPr id="385093" name="Text Box 1093"/>
          <p:cNvSpPr txBox="1">
            <a:spLocks noChangeArrowheads="1"/>
          </p:cNvSpPr>
          <p:nvPr/>
        </p:nvSpPr>
        <p:spPr bwMode="auto">
          <a:xfrm>
            <a:off x="2590800" y="5867400"/>
            <a:ext cx="1676400" cy="400110"/>
          </a:xfrm>
          <a:prstGeom prst="rect">
            <a:avLst/>
          </a:prstGeom>
          <a:noFill/>
          <a:ln w="9525">
            <a:noFill/>
            <a:miter lim="800000"/>
            <a:headEnd/>
            <a:tailEnd/>
          </a:ln>
        </p:spPr>
        <p:txBody>
          <a:bodyPr>
            <a:spAutoFit/>
          </a:bodyPr>
          <a:lstStyle/>
          <a:p>
            <a:pPr algn="ctr">
              <a:spcBef>
                <a:spcPct val="50000"/>
              </a:spcBef>
            </a:pPr>
            <a:r>
              <a:rPr lang="en-US" sz="1000"/>
              <a:t>Risk taking, substantive rationality</a:t>
            </a:r>
          </a:p>
        </p:txBody>
      </p:sp>
      <p:sp>
        <p:nvSpPr>
          <p:cNvPr id="385094" name="Text Box 1094"/>
          <p:cNvSpPr txBox="1">
            <a:spLocks noChangeArrowheads="1"/>
          </p:cNvSpPr>
          <p:nvPr/>
        </p:nvSpPr>
        <p:spPr bwMode="auto">
          <a:xfrm>
            <a:off x="0" y="4550391"/>
            <a:ext cx="1676400" cy="246221"/>
          </a:xfrm>
          <a:prstGeom prst="rect">
            <a:avLst/>
          </a:prstGeom>
          <a:noFill/>
          <a:ln w="9525">
            <a:noFill/>
            <a:miter lim="800000"/>
            <a:headEnd/>
            <a:tailEnd/>
          </a:ln>
        </p:spPr>
        <p:txBody>
          <a:bodyPr>
            <a:spAutoFit/>
          </a:bodyPr>
          <a:lstStyle/>
          <a:p>
            <a:pPr algn="ctr">
              <a:spcBef>
                <a:spcPct val="50000"/>
              </a:spcBef>
            </a:pPr>
            <a:r>
              <a:rPr lang="en-US" sz="1000" dirty="0"/>
              <a:t>Nature Robust</a:t>
            </a:r>
          </a:p>
        </p:txBody>
      </p:sp>
      <p:sp>
        <p:nvSpPr>
          <p:cNvPr id="385095" name="Text Box 1095"/>
          <p:cNvSpPr txBox="1">
            <a:spLocks noChangeArrowheads="1"/>
          </p:cNvSpPr>
          <p:nvPr/>
        </p:nvSpPr>
        <p:spPr bwMode="auto">
          <a:xfrm>
            <a:off x="0" y="2080740"/>
            <a:ext cx="1676400" cy="246221"/>
          </a:xfrm>
          <a:prstGeom prst="rect">
            <a:avLst/>
          </a:prstGeom>
          <a:noFill/>
          <a:ln w="9525">
            <a:noFill/>
            <a:miter lim="800000"/>
            <a:headEnd/>
            <a:tailEnd/>
          </a:ln>
        </p:spPr>
        <p:txBody>
          <a:bodyPr>
            <a:spAutoFit/>
          </a:bodyPr>
          <a:lstStyle/>
          <a:p>
            <a:pPr algn="ctr">
              <a:spcBef>
                <a:spcPct val="50000"/>
              </a:spcBef>
            </a:pPr>
            <a:r>
              <a:rPr lang="en-US" sz="1000"/>
              <a:t>Nature capricious</a:t>
            </a:r>
          </a:p>
        </p:txBody>
      </p:sp>
      <p:sp>
        <p:nvSpPr>
          <p:cNvPr id="385096" name="Text Box 1096"/>
          <p:cNvSpPr txBox="1">
            <a:spLocks noChangeArrowheads="1"/>
          </p:cNvSpPr>
          <p:nvPr/>
        </p:nvSpPr>
        <p:spPr bwMode="auto">
          <a:xfrm>
            <a:off x="6887570" y="1919785"/>
            <a:ext cx="1676400" cy="400110"/>
          </a:xfrm>
          <a:prstGeom prst="rect">
            <a:avLst/>
          </a:prstGeom>
          <a:noFill/>
          <a:ln w="9525">
            <a:noFill/>
            <a:miter lim="800000"/>
            <a:headEnd/>
            <a:tailEnd/>
          </a:ln>
        </p:spPr>
        <p:txBody>
          <a:bodyPr>
            <a:spAutoFit/>
          </a:bodyPr>
          <a:lstStyle/>
          <a:p>
            <a:pPr algn="ctr">
              <a:spcBef>
                <a:spcPct val="50000"/>
              </a:spcBef>
            </a:pPr>
            <a:r>
              <a:rPr lang="en-US" sz="1000" dirty="0"/>
              <a:t>Nature Robust but with limits</a:t>
            </a:r>
          </a:p>
        </p:txBody>
      </p:sp>
      <p:sp>
        <p:nvSpPr>
          <p:cNvPr id="385097" name="Text Box 1097"/>
          <p:cNvSpPr txBox="1">
            <a:spLocks noChangeArrowheads="1"/>
          </p:cNvSpPr>
          <p:nvPr/>
        </p:nvSpPr>
        <p:spPr bwMode="auto">
          <a:xfrm>
            <a:off x="7221941" y="4994657"/>
            <a:ext cx="1676400" cy="246221"/>
          </a:xfrm>
          <a:prstGeom prst="rect">
            <a:avLst/>
          </a:prstGeom>
          <a:noFill/>
          <a:ln w="9525">
            <a:noFill/>
            <a:miter lim="800000"/>
            <a:headEnd/>
            <a:tailEnd/>
          </a:ln>
        </p:spPr>
        <p:txBody>
          <a:bodyPr wrap="square">
            <a:spAutoFit/>
          </a:bodyPr>
          <a:lstStyle/>
          <a:p>
            <a:pPr algn="ctr">
              <a:spcBef>
                <a:spcPct val="50000"/>
              </a:spcBef>
            </a:pPr>
            <a:r>
              <a:rPr lang="en-US" sz="1000"/>
              <a:t>Nature Fragile</a:t>
            </a:r>
          </a:p>
        </p:txBody>
      </p:sp>
      <p:sp>
        <p:nvSpPr>
          <p:cNvPr id="385098" name="Text Box 1098"/>
          <p:cNvSpPr txBox="1">
            <a:spLocks noChangeArrowheads="1"/>
          </p:cNvSpPr>
          <p:nvPr/>
        </p:nvSpPr>
        <p:spPr bwMode="auto">
          <a:xfrm>
            <a:off x="6553200" y="5105400"/>
            <a:ext cx="1371600" cy="261610"/>
          </a:xfrm>
          <a:prstGeom prst="rect">
            <a:avLst/>
          </a:prstGeom>
          <a:noFill/>
          <a:ln w="9525">
            <a:noFill/>
            <a:miter lim="800000"/>
            <a:headEnd/>
            <a:tailEnd/>
          </a:ln>
        </p:spPr>
        <p:txBody>
          <a:bodyPr>
            <a:spAutoFit/>
          </a:bodyPr>
          <a:lstStyle/>
          <a:p>
            <a:pPr algn="ctr" rtl="1">
              <a:spcBef>
                <a:spcPct val="50000"/>
              </a:spcBef>
            </a:pPr>
            <a:r>
              <a:rPr lang="en-US" sz="1050" b="1">
                <a:solidFill>
                  <a:srgbClr val="CC3300"/>
                </a:solidFill>
                <a:latin typeface="Tahoma" pitchFamily="34" charset="0"/>
              </a:rPr>
              <a:t>Us vs. Them </a:t>
            </a:r>
          </a:p>
        </p:txBody>
      </p:sp>
      <p:sp>
        <p:nvSpPr>
          <p:cNvPr id="385099" name="Text Box 1099"/>
          <p:cNvSpPr txBox="1">
            <a:spLocks noChangeArrowheads="1"/>
          </p:cNvSpPr>
          <p:nvPr/>
        </p:nvSpPr>
        <p:spPr bwMode="auto">
          <a:xfrm>
            <a:off x="7985860" y="1223749"/>
            <a:ext cx="755650" cy="246221"/>
          </a:xfrm>
          <a:prstGeom prst="rect">
            <a:avLst/>
          </a:prstGeom>
          <a:noFill/>
          <a:ln w="9525">
            <a:noFill/>
            <a:miter lim="800000"/>
            <a:headEnd/>
            <a:tailEnd/>
          </a:ln>
        </p:spPr>
        <p:txBody>
          <a:bodyPr>
            <a:spAutoFit/>
          </a:bodyPr>
          <a:lstStyle/>
          <a:p>
            <a:pPr algn="ctr">
              <a:spcBef>
                <a:spcPct val="50000"/>
              </a:spcBef>
            </a:pPr>
            <a:r>
              <a:rPr lang="en-US" sz="1000"/>
              <a:t>limits</a:t>
            </a:r>
          </a:p>
        </p:txBody>
      </p:sp>
      <p:sp>
        <p:nvSpPr>
          <p:cNvPr id="385100" name="Text Box 1100"/>
          <p:cNvSpPr txBox="1">
            <a:spLocks noChangeArrowheads="1"/>
          </p:cNvSpPr>
          <p:nvPr/>
        </p:nvSpPr>
        <p:spPr bwMode="auto">
          <a:xfrm>
            <a:off x="5181600" y="5867400"/>
            <a:ext cx="1447800" cy="400110"/>
          </a:xfrm>
          <a:prstGeom prst="rect">
            <a:avLst/>
          </a:prstGeom>
          <a:noFill/>
          <a:ln w="9525">
            <a:noFill/>
            <a:miter lim="800000"/>
            <a:headEnd/>
            <a:tailEnd/>
          </a:ln>
        </p:spPr>
        <p:txBody>
          <a:bodyPr>
            <a:spAutoFit/>
          </a:bodyPr>
          <a:lstStyle/>
          <a:p>
            <a:pPr algn="ctr">
              <a:spcBef>
                <a:spcPct val="50000"/>
              </a:spcBef>
            </a:pPr>
            <a:r>
              <a:rPr lang="en-US" sz="1000"/>
              <a:t>Risk avoiding, critical rationality</a:t>
            </a:r>
          </a:p>
        </p:txBody>
      </p:sp>
      <p:sp>
        <p:nvSpPr>
          <p:cNvPr id="385101" name="Text Box 1101"/>
          <p:cNvSpPr txBox="1">
            <a:spLocks noChangeArrowheads="1"/>
          </p:cNvSpPr>
          <p:nvPr/>
        </p:nvSpPr>
        <p:spPr bwMode="auto">
          <a:xfrm>
            <a:off x="2362200" y="2438400"/>
            <a:ext cx="1676400" cy="400110"/>
          </a:xfrm>
          <a:prstGeom prst="rect">
            <a:avLst/>
          </a:prstGeom>
          <a:noFill/>
          <a:ln w="9525">
            <a:noFill/>
            <a:miter lim="800000"/>
            <a:headEnd/>
            <a:tailEnd/>
          </a:ln>
        </p:spPr>
        <p:txBody>
          <a:bodyPr>
            <a:spAutoFit/>
          </a:bodyPr>
          <a:lstStyle/>
          <a:p>
            <a:pPr algn="ctr">
              <a:spcBef>
                <a:spcPct val="50000"/>
              </a:spcBef>
            </a:pPr>
            <a:r>
              <a:rPr lang="en-US" sz="1000"/>
              <a:t>Risk absorbing, fatalist rationality</a:t>
            </a:r>
          </a:p>
        </p:txBody>
      </p:sp>
      <p:sp>
        <p:nvSpPr>
          <p:cNvPr id="385102" name="Text Box 1102"/>
          <p:cNvSpPr txBox="1">
            <a:spLocks noChangeArrowheads="1"/>
          </p:cNvSpPr>
          <p:nvPr/>
        </p:nvSpPr>
        <p:spPr bwMode="auto">
          <a:xfrm>
            <a:off x="4953000" y="2438400"/>
            <a:ext cx="1676400" cy="400110"/>
          </a:xfrm>
          <a:prstGeom prst="rect">
            <a:avLst/>
          </a:prstGeom>
          <a:noFill/>
          <a:ln w="9525">
            <a:noFill/>
            <a:miter lim="800000"/>
            <a:headEnd/>
            <a:tailEnd/>
          </a:ln>
        </p:spPr>
        <p:txBody>
          <a:bodyPr>
            <a:spAutoFit/>
          </a:bodyPr>
          <a:lstStyle/>
          <a:p>
            <a:pPr algn="ctr">
              <a:spcBef>
                <a:spcPct val="50000"/>
              </a:spcBef>
            </a:pPr>
            <a:r>
              <a:rPr lang="en-US" sz="1000" dirty="0"/>
              <a:t>Risk minimizing, Procedural rationality</a:t>
            </a:r>
          </a:p>
        </p:txBody>
      </p:sp>
      <p:sp>
        <p:nvSpPr>
          <p:cNvPr id="385103" name="Text Box 1103"/>
          <p:cNvSpPr txBox="1">
            <a:spLocks noChangeArrowheads="1"/>
          </p:cNvSpPr>
          <p:nvPr/>
        </p:nvSpPr>
        <p:spPr bwMode="auto">
          <a:xfrm>
            <a:off x="914400" y="3352800"/>
            <a:ext cx="1905000" cy="400110"/>
          </a:xfrm>
          <a:prstGeom prst="rect">
            <a:avLst/>
          </a:prstGeom>
          <a:noFill/>
          <a:ln w="9525">
            <a:noFill/>
            <a:miter lim="800000"/>
            <a:headEnd/>
            <a:tailEnd/>
          </a:ln>
        </p:spPr>
        <p:txBody>
          <a:bodyPr>
            <a:spAutoFit/>
          </a:bodyPr>
          <a:lstStyle/>
          <a:p>
            <a:pPr algn="ctr">
              <a:spcBef>
                <a:spcPct val="50000"/>
              </a:spcBef>
            </a:pPr>
            <a:r>
              <a:rPr lang="en-US" sz="1000"/>
              <a:t>Unbound, unstructured networks</a:t>
            </a:r>
          </a:p>
        </p:txBody>
      </p:sp>
      <p:sp>
        <p:nvSpPr>
          <p:cNvPr id="385104" name="Text Box 1104"/>
          <p:cNvSpPr txBox="1">
            <a:spLocks noChangeArrowheads="1"/>
          </p:cNvSpPr>
          <p:nvPr/>
        </p:nvSpPr>
        <p:spPr bwMode="auto">
          <a:xfrm>
            <a:off x="5867400" y="3429000"/>
            <a:ext cx="1905000" cy="400110"/>
          </a:xfrm>
          <a:prstGeom prst="rect">
            <a:avLst/>
          </a:prstGeom>
          <a:noFill/>
          <a:ln w="9525">
            <a:noFill/>
            <a:miter lim="800000"/>
            <a:headEnd/>
            <a:tailEnd/>
          </a:ln>
        </p:spPr>
        <p:txBody>
          <a:bodyPr>
            <a:spAutoFit/>
          </a:bodyPr>
          <a:lstStyle/>
          <a:p>
            <a:pPr algn="ctr">
              <a:spcBef>
                <a:spcPct val="50000"/>
              </a:spcBef>
            </a:pPr>
            <a:r>
              <a:rPr lang="en-US" sz="1000"/>
              <a:t>Unstructured, but bound enclaves</a:t>
            </a:r>
          </a:p>
        </p:txBody>
      </p:sp>
      <p:sp>
        <p:nvSpPr>
          <p:cNvPr id="385105" name="Text Box 1105"/>
          <p:cNvSpPr txBox="1">
            <a:spLocks noChangeArrowheads="1"/>
          </p:cNvSpPr>
          <p:nvPr/>
        </p:nvSpPr>
        <p:spPr bwMode="auto">
          <a:xfrm>
            <a:off x="1295400" y="381000"/>
            <a:ext cx="1905000" cy="400110"/>
          </a:xfrm>
          <a:prstGeom prst="rect">
            <a:avLst/>
          </a:prstGeom>
          <a:noFill/>
          <a:ln w="9525">
            <a:noFill/>
            <a:miter lim="800000"/>
            <a:headEnd/>
            <a:tailEnd/>
          </a:ln>
        </p:spPr>
        <p:txBody>
          <a:bodyPr>
            <a:spAutoFit/>
          </a:bodyPr>
          <a:lstStyle/>
          <a:p>
            <a:pPr algn="ctr">
              <a:spcBef>
                <a:spcPct val="50000"/>
              </a:spcBef>
            </a:pPr>
            <a:r>
              <a:rPr lang="en-US" sz="1000" dirty="0"/>
              <a:t>Atomized, Unbound, unstructured</a:t>
            </a:r>
          </a:p>
        </p:txBody>
      </p:sp>
      <p:sp>
        <p:nvSpPr>
          <p:cNvPr id="385106" name="Text Box 1106"/>
          <p:cNvSpPr txBox="1">
            <a:spLocks noChangeArrowheads="1"/>
          </p:cNvSpPr>
          <p:nvPr/>
        </p:nvSpPr>
        <p:spPr bwMode="auto">
          <a:xfrm>
            <a:off x="5791200" y="381000"/>
            <a:ext cx="1295400" cy="400110"/>
          </a:xfrm>
          <a:prstGeom prst="rect">
            <a:avLst/>
          </a:prstGeom>
          <a:noFill/>
          <a:ln w="9525">
            <a:noFill/>
            <a:miter lim="800000"/>
            <a:headEnd/>
            <a:tailEnd/>
          </a:ln>
        </p:spPr>
        <p:txBody>
          <a:bodyPr>
            <a:spAutoFit/>
          </a:bodyPr>
          <a:lstStyle/>
          <a:p>
            <a:pPr algn="ctr">
              <a:spcBef>
                <a:spcPct val="50000"/>
              </a:spcBef>
            </a:pPr>
            <a:r>
              <a:rPr lang="en-US" sz="1000"/>
              <a:t>Ranked and bounded</a:t>
            </a:r>
          </a:p>
        </p:txBody>
      </p:sp>
      <p:sp>
        <p:nvSpPr>
          <p:cNvPr id="63554" name="Text Box 1107"/>
          <p:cNvSpPr txBox="1">
            <a:spLocks noChangeArrowheads="1"/>
          </p:cNvSpPr>
          <p:nvPr/>
        </p:nvSpPr>
        <p:spPr bwMode="auto">
          <a:xfrm>
            <a:off x="111125" y="3276600"/>
            <a:ext cx="1031875" cy="261610"/>
          </a:xfrm>
          <a:prstGeom prst="rect">
            <a:avLst/>
          </a:prstGeom>
          <a:noFill/>
          <a:ln w="9525">
            <a:noFill/>
            <a:miter lim="800000"/>
            <a:headEnd/>
            <a:tailEnd/>
          </a:ln>
        </p:spPr>
        <p:txBody>
          <a:bodyPr>
            <a:spAutoFit/>
          </a:bodyPr>
          <a:lstStyle/>
          <a:p>
            <a:pPr>
              <a:spcBef>
                <a:spcPct val="50000"/>
              </a:spcBef>
            </a:pPr>
            <a:r>
              <a:rPr lang="en-US" sz="1050" b="1">
                <a:solidFill>
                  <a:srgbClr val="FF3300"/>
                </a:solidFill>
                <a:latin typeface="Tahoma" pitchFamily="34" charset="0"/>
              </a:rPr>
              <a:t>-ve Group</a:t>
            </a:r>
          </a:p>
        </p:txBody>
      </p:sp>
      <p:sp>
        <p:nvSpPr>
          <p:cNvPr id="63555" name="Text Box 1108"/>
          <p:cNvSpPr txBox="1">
            <a:spLocks noChangeArrowheads="1"/>
          </p:cNvSpPr>
          <p:nvPr/>
        </p:nvSpPr>
        <p:spPr bwMode="auto">
          <a:xfrm>
            <a:off x="7959725" y="3292475"/>
            <a:ext cx="1031875" cy="261610"/>
          </a:xfrm>
          <a:prstGeom prst="rect">
            <a:avLst/>
          </a:prstGeom>
          <a:noFill/>
          <a:ln w="9525">
            <a:noFill/>
            <a:miter lim="800000"/>
            <a:headEnd/>
            <a:tailEnd/>
          </a:ln>
        </p:spPr>
        <p:txBody>
          <a:bodyPr>
            <a:spAutoFit/>
          </a:bodyPr>
          <a:lstStyle/>
          <a:p>
            <a:pPr algn="r">
              <a:spcBef>
                <a:spcPct val="50000"/>
              </a:spcBef>
            </a:pPr>
            <a:r>
              <a:rPr lang="en-US" sz="1050" b="1">
                <a:solidFill>
                  <a:srgbClr val="FF3300"/>
                </a:solidFill>
                <a:latin typeface="Tahoma" pitchFamily="34" charset="0"/>
              </a:rPr>
              <a:t>+ve Group</a:t>
            </a:r>
          </a:p>
        </p:txBody>
      </p:sp>
      <p:sp>
        <p:nvSpPr>
          <p:cNvPr id="63556" name="Text Box 1109"/>
          <p:cNvSpPr txBox="1">
            <a:spLocks noChangeArrowheads="1"/>
          </p:cNvSpPr>
          <p:nvPr/>
        </p:nvSpPr>
        <p:spPr bwMode="auto">
          <a:xfrm>
            <a:off x="4419600" y="6477000"/>
            <a:ext cx="1676400" cy="261610"/>
          </a:xfrm>
          <a:prstGeom prst="rect">
            <a:avLst/>
          </a:prstGeom>
          <a:noFill/>
          <a:ln w="9525">
            <a:noFill/>
            <a:miter lim="800000"/>
            <a:headEnd/>
            <a:tailEnd/>
          </a:ln>
        </p:spPr>
        <p:txBody>
          <a:bodyPr>
            <a:spAutoFit/>
          </a:bodyPr>
          <a:lstStyle/>
          <a:p>
            <a:pPr algn="ctr">
              <a:spcBef>
                <a:spcPct val="50000"/>
              </a:spcBef>
            </a:pPr>
            <a:r>
              <a:rPr lang="en-US" sz="1050" b="1">
                <a:solidFill>
                  <a:srgbClr val="FF3300"/>
                </a:solidFill>
                <a:latin typeface="Tahoma" pitchFamily="34" charset="0"/>
              </a:rPr>
              <a:t>-ve societal Grid</a:t>
            </a:r>
          </a:p>
        </p:txBody>
      </p:sp>
      <p:sp>
        <p:nvSpPr>
          <p:cNvPr id="63557" name="Text Box 1110"/>
          <p:cNvSpPr txBox="1">
            <a:spLocks noChangeArrowheads="1"/>
          </p:cNvSpPr>
          <p:nvPr/>
        </p:nvSpPr>
        <p:spPr bwMode="auto">
          <a:xfrm>
            <a:off x="4343400" y="76200"/>
            <a:ext cx="1905000" cy="261610"/>
          </a:xfrm>
          <a:prstGeom prst="rect">
            <a:avLst/>
          </a:prstGeom>
          <a:noFill/>
          <a:ln w="9525">
            <a:noFill/>
            <a:miter lim="800000"/>
            <a:headEnd/>
            <a:tailEnd/>
          </a:ln>
        </p:spPr>
        <p:txBody>
          <a:bodyPr>
            <a:spAutoFit/>
          </a:bodyPr>
          <a:lstStyle/>
          <a:p>
            <a:pPr algn="ctr">
              <a:spcBef>
                <a:spcPct val="50000"/>
              </a:spcBef>
            </a:pPr>
            <a:r>
              <a:rPr lang="en-US" sz="1050" b="1">
                <a:solidFill>
                  <a:srgbClr val="FF3300"/>
                </a:solidFill>
                <a:latin typeface="Tahoma" pitchFamily="34" charset="0"/>
              </a:rPr>
              <a:t>+ve societal Grid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4006"/>
                                        </p:tgtEl>
                                        <p:attrNameLst>
                                          <p:attrName>style.visibility</p:attrName>
                                        </p:attrNameLst>
                                      </p:cBhvr>
                                      <p:to>
                                        <p:strVal val="visible"/>
                                      </p:to>
                                    </p:set>
                                    <p:animEffect transition="in" filter="blinds(horizontal)">
                                      <p:cBhvr>
                                        <p:cTn id="7" dur="500"/>
                                        <p:tgtEl>
                                          <p:spTgt spid="384006"/>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85056"/>
                                        </p:tgtEl>
                                        <p:attrNameLst>
                                          <p:attrName>style.visibility</p:attrName>
                                        </p:attrNameLst>
                                      </p:cBhvr>
                                      <p:to>
                                        <p:strVal val="visible"/>
                                      </p:to>
                                    </p:set>
                                    <p:animEffect transition="in" filter="blinds(horizontal)">
                                      <p:cBhvr>
                                        <p:cTn id="13" dur="500"/>
                                        <p:tgtEl>
                                          <p:spTgt spid="38505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85060"/>
                                        </p:tgtEl>
                                        <p:attrNameLst>
                                          <p:attrName>style.visibility</p:attrName>
                                        </p:attrNameLst>
                                      </p:cBhvr>
                                      <p:to>
                                        <p:strVal val="visible"/>
                                      </p:to>
                                    </p:set>
                                    <p:animEffect transition="in" filter="blinds(horizontal)">
                                      <p:cBhvr>
                                        <p:cTn id="16" dur="500"/>
                                        <p:tgtEl>
                                          <p:spTgt spid="385060"/>
                                        </p:tgtEl>
                                      </p:cBhvr>
                                    </p:animEffect>
                                  </p:childTnLst>
                                </p:cTn>
                              </p:par>
                              <p:par>
                                <p:cTn id="17" presetID="3" presetClass="entr" presetSubtype="10" fill="hold" nodeType="withEffect">
                                  <p:stCondLst>
                                    <p:cond delay="0"/>
                                  </p:stCondLst>
                                  <p:childTnLst>
                                    <p:set>
                                      <p:cBhvr>
                                        <p:cTn id="18" dur="1" fill="hold">
                                          <p:stCondLst>
                                            <p:cond delay="0"/>
                                          </p:stCondLst>
                                        </p:cTn>
                                        <p:tgtEl>
                                          <p:spTgt spid="385067"/>
                                        </p:tgtEl>
                                        <p:attrNameLst>
                                          <p:attrName>style.visibility</p:attrName>
                                        </p:attrNameLst>
                                      </p:cBhvr>
                                      <p:to>
                                        <p:strVal val="visible"/>
                                      </p:to>
                                    </p:set>
                                    <p:animEffect transition="in" filter="blinds(horizontal)">
                                      <p:cBhvr>
                                        <p:cTn id="19" dur="500"/>
                                        <p:tgtEl>
                                          <p:spTgt spid="38506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85070"/>
                                        </p:tgtEl>
                                        <p:attrNameLst>
                                          <p:attrName>style.visibility</p:attrName>
                                        </p:attrNameLst>
                                      </p:cBhvr>
                                      <p:to>
                                        <p:strVal val="visible"/>
                                      </p:to>
                                    </p:set>
                                    <p:animEffect transition="in" filter="blinds(horizontal)">
                                      <p:cBhvr>
                                        <p:cTn id="22" dur="500"/>
                                        <p:tgtEl>
                                          <p:spTgt spid="38507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85082"/>
                                        </p:tgtEl>
                                        <p:attrNameLst>
                                          <p:attrName>style.visibility</p:attrName>
                                        </p:attrNameLst>
                                      </p:cBhvr>
                                      <p:to>
                                        <p:strVal val="visible"/>
                                      </p:to>
                                    </p:set>
                                    <p:animEffect transition="in" filter="blinds(horizontal)">
                                      <p:cBhvr>
                                        <p:cTn id="25" dur="500"/>
                                        <p:tgtEl>
                                          <p:spTgt spid="38508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85085"/>
                                        </p:tgtEl>
                                        <p:attrNameLst>
                                          <p:attrName>style.visibility</p:attrName>
                                        </p:attrNameLst>
                                      </p:cBhvr>
                                      <p:to>
                                        <p:strVal val="visible"/>
                                      </p:to>
                                    </p:set>
                                    <p:animEffect transition="in" filter="blinds(horizontal)">
                                      <p:cBhvr>
                                        <p:cTn id="28" dur="500"/>
                                        <p:tgtEl>
                                          <p:spTgt spid="38508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85089"/>
                                        </p:tgtEl>
                                        <p:attrNameLst>
                                          <p:attrName>style.visibility</p:attrName>
                                        </p:attrNameLst>
                                      </p:cBhvr>
                                      <p:to>
                                        <p:strVal val="visible"/>
                                      </p:to>
                                    </p:set>
                                    <p:animEffect transition="in" filter="blinds(horizontal)">
                                      <p:cBhvr>
                                        <p:cTn id="31" dur="500"/>
                                        <p:tgtEl>
                                          <p:spTgt spid="38508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85093"/>
                                        </p:tgtEl>
                                        <p:attrNameLst>
                                          <p:attrName>style.visibility</p:attrName>
                                        </p:attrNameLst>
                                      </p:cBhvr>
                                      <p:to>
                                        <p:strVal val="visible"/>
                                      </p:to>
                                    </p:set>
                                    <p:animEffect transition="in" filter="blinds(horizontal)">
                                      <p:cBhvr>
                                        <p:cTn id="34" dur="500"/>
                                        <p:tgtEl>
                                          <p:spTgt spid="38509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85094"/>
                                        </p:tgtEl>
                                        <p:attrNameLst>
                                          <p:attrName>style.visibility</p:attrName>
                                        </p:attrNameLst>
                                      </p:cBhvr>
                                      <p:to>
                                        <p:strVal val="visible"/>
                                      </p:to>
                                    </p:set>
                                    <p:animEffect transition="in" filter="blinds(horizontal)">
                                      <p:cBhvr>
                                        <p:cTn id="37" dur="500"/>
                                        <p:tgtEl>
                                          <p:spTgt spid="38509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85103"/>
                                        </p:tgtEl>
                                        <p:attrNameLst>
                                          <p:attrName>style.visibility</p:attrName>
                                        </p:attrNameLst>
                                      </p:cBhvr>
                                      <p:to>
                                        <p:strVal val="visible"/>
                                      </p:to>
                                    </p:set>
                                    <p:animEffect transition="in" filter="blinds(horizontal)">
                                      <p:cBhvr>
                                        <p:cTn id="40" dur="500"/>
                                        <p:tgtEl>
                                          <p:spTgt spid="38510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84005"/>
                                        </p:tgtEl>
                                        <p:attrNameLst>
                                          <p:attrName>style.visibility</p:attrName>
                                        </p:attrNameLst>
                                      </p:cBhvr>
                                      <p:to>
                                        <p:strVal val="visible"/>
                                      </p:to>
                                    </p:set>
                                    <p:animEffect transition="in" filter="blinds(horizontal)">
                                      <p:cBhvr>
                                        <p:cTn id="45" dur="500"/>
                                        <p:tgtEl>
                                          <p:spTgt spid="384005"/>
                                        </p:tgtEl>
                                      </p:cBhvr>
                                    </p:animEffect>
                                  </p:childTnLst>
                                </p:cTn>
                              </p:par>
                              <p:par>
                                <p:cTn id="46" presetID="3"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linds(horizontal)">
                                      <p:cBhvr>
                                        <p:cTn id="48" dur="500"/>
                                        <p:tgtEl>
                                          <p:spTgt spid="6"/>
                                        </p:tgtEl>
                                      </p:cBhvr>
                                    </p:animEffect>
                                  </p:childTnLst>
                                </p:cTn>
                              </p:par>
                              <p:par>
                                <p:cTn id="49" presetID="3" presetClass="entr" presetSubtype="10" fill="hold" nodeType="withEffect">
                                  <p:stCondLst>
                                    <p:cond delay="0"/>
                                  </p:stCondLst>
                                  <p:childTnLst>
                                    <p:set>
                                      <p:cBhvr>
                                        <p:cTn id="50" dur="1" fill="hold">
                                          <p:stCondLst>
                                            <p:cond delay="0"/>
                                          </p:stCondLst>
                                        </p:cTn>
                                        <p:tgtEl>
                                          <p:spTgt spid="385055"/>
                                        </p:tgtEl>
                                        <p:attrNameLst>
                                          <p:attrName>style.visibility</p:attrName>
                                        </p:attrNameLst>
                                      </p:cBhvr>
                                      <p:to>
                                        <p:strVal val="visible"/>
                                      </p:to>
                                    </p:set>
                                    <p:animEffect transition="in" filter="blinds(horizontal)">
                                      <p:cBhvr>
                                        <p:cTn id="51" dur="500"/>
                                        <p:tgtEl>
                                          <p:spTgt spid="385055"/>
                                        </p:tgtEl>
                                      </p:cBhvr>
                                    </p:animEffect>
                                  </p:childTnLst>
                                </p:cTn>
                              </p:par>
                              <p:par>
                                <p:cTn id="52" presetID="3" presetClass="entr" presetSubtype="10" fill="hold" nodeType="withEffect">
                                  <p:stCondLst>
                                    <p:cond delay="0"/>
                                  </p:stCondLst>
                                  <p:childTnLst>
                                    <p:set>
                                      <p:cBhvr>
                                        <p:cTn id="53" dur="1" fill="hold">
                                          <p:stCondLst>
                                            <p:cond delay="0"/>
                                          </p:stCondLst>
                                        </p:cTn>
                                        <p:tgtEl>
                                          <p:spTgt spid="385059"/>
                                        </p:tgtEl>
                                        <p:attrNameLst>
                                          <p:attrName>style.visibility</p:attrName>
                                        </p:attrNameLst>
                                      </p:cBhvr>
                                      <p:to>
                                        <p:strVal val="visible"/>
                                      </p:to>
                                    </p:set>
                                    <p:animEffect transition="in" filter="blinds(horizontal)">
                                      <p:cBhvr>
                                        <p:cTn id="54" dur="500"/>
                                        <p:tgtEl>
                                          <p:spTgt spid="385059"/>
                                        </p:tgtEl>
                                      </p:cBhvr>
                                    </p:animEffect>
                                  </p:childTnLst>
                                </p:cTn>
                              </p:par>
                              <p:par>
                                <p:cTn id="55" presetID="3" presetClass="entr" presetSubtype="10" fill="hold" nodeType="withEffect">
                                  <p:stCondLst>
                                    <p:cond delay="0"/>
                                  </p:stCondLst>
                                  <p:childTnLst>
                                    <p:set>
                                      <p:cBhvr>
                                        <p:cTn id="56" dur="1" fill="hold">
                                          <p:stCondLst>
                                            <p:cond delay="0"/>
                                          </p:stCondLst>
                                        </p:cTn>
                                        <p:tgtEl>
                                          <p:spTgt spid="385066"/>
                                        </p:tgtEl>
                                        <p:attrNameLst>
                                          <p:attrName>style.visibility</p:attrName>
                                        </p:attrNameLst>
                                      </p:cBhvr>
                                      <p:to>
                                        <p:strVal val="visible"/>
                                      </p:to>
                                    </p:set>
                                    <p:animEffect transition="in" filter="blinds(horizontal)">
                                      <p:cBhvr>
                                        <p:cTn id="57" dur="500"/>
                                        <p:tgtEl>
                                          <p:spTgt spid="385066"/>
                                        </p:tgtEl>
                                      </p:cBhvr>
                                    </p:animEffect>
                                  </p:childTnLst>
                                </p:cTn>
                              </p:par>
                              <p:par>
                                <p:cTn id="58" presetID="3" presetClass="entr" presetSubtype="10" fill="hold" nodeType="withEffect">
                                  <p:stCondLst>
                                    <p:cond delay="0"/>
                                  </p:stCondLst>
                                  <p:childTnLst>
                                    <p:set>
                                      <p:cBhvr>
                                        <p:cTn id="59" dur="1" fill="hold">
                                          <p:stCondLst>
                                            <p:cond delay="0"/>
                                          </p:stCondLst>
                                        </p:cTn>
                                        <p:tgtEl>
                                          <p:spTgt spid="385071"/>
                                        </p:tgtEl>
                                        <p:attrNameLst>
                                          <p:attrName>style.visibility</p:attrName>
                                        </p:attrNameLst>
                                      </p:cBhvr>
                                      <p:to>
                                        <p:strVal val="visible"/>
                                      </p:to>
                                    </p:set>
                                    <p:animEffect transition="in" filter="blinds(horizontal)">
                                      <p:cBhvr>
                                        <p:cTn id="60" dur="500"/>
                                        <p:tgtEl>
                                          <p:spTgt spid="38507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85072"/>
                                        </p:tgtEl>
                                        <p:attrNameLst>
                                          <p:attrName>style.visibility</p:attrName>
                                        </p:attrNameLst>
                                      </p:cBhvr>
                                      <p:to>
                                        <p:strVal val="visible"/>
                                      </p:to>
                                    </p:set>
                                    <p:animEffect transition="in" filter="blinds(horizontal)">
                                      <p:cBhvr>
                                        <p:cTn id="63" dur="500"/>
                                        <p:tgtEl>
                                          <p:spTgt spid="385072"/>
                                        </p:tgtEl>
                                      </p:cBhvr>
                                    </p:animEffect>
                                  </p:childTnLst>
                                </p:cTn>
                              </p:par>
                              <p:par>
                                <p:cTn id="64" presetID="3" presetClass="entr" presetSubtype="10" fill="hold" nodeType="withEffect">
                                  <p:stCondLst>
                                    <p:cond delay="0"/>
                                  </p:stCondLst>
                                  <p:childTnLst>
                                    <p:set>
                                      <p:cBhvr>
                                        <p:cTn id="65" dur="1" fill="hold">
                                          <p:stCondLst>
                                            <p:cond delay="0"/>
                                          </p:stCondLst>
                                        </p:cTn>
                                        <p:tgtEl>
                                          <p:spTgt spid="385086"/>
                                        </p:tgtEl>
                                        <p:attrNameLst>
                                          <p:attrName>style.visibility</p:attrName>
                                        </p:attrNameLst>
                                      </p:cBhvr>
                                      <p:to>
                                        <p:strVal val="visible"/>
                                      </p:to>
                                    </p:set>
                                    <p:animEffect transition="in" filter="blinds(horizontal)">
                                      <p:cBhvr>
                                        <p:cTn id="66" dur="500"/>
                                        <p:tgtEl>
                                          <p:spTgt spid="385086"/>
                                        </p:tgtEl>
                                      </p:cBhvr>
                                    </p:animEffect>
                                  </p:childTnLst>
                                </p:cTn>
                              </p:par>
                              <p:par>
                                <p:cTn id="67" presetID="3" presetClass="entr" presetSubtype="10" fill="hold" nodeType="withEffect">
                                  <p:stCondLst>
                                    <p:cond delay="0"/>
                                  </p:stCondLst>
                                  <p:childTnLst>
                                    <p:set>
                                      <p:cBhvr>
                                        <p:cTn id="68" dur="1" fill="hold">
                                          <p:stCondLst>
                                            <p:cond delay="0"/>
                                          </p:stCondLst>
                                        </p:cTn>
                                        <p:tgtEl>
                                          <p:spTgt spid="385091"/>
                                        </p:tgtEl>
                                        <p:attrNameLst>
                                          <p:attrName>style.visibility</p:attrName>
                                        </p:attrNameLst>
                                      </p:cBhvr>
                                      <p:to>
                                        <p:strVal val="visible"/>
                                      </p:to>
                                    </p:set>
                                    <p:animEffect transition="in" filter="blinds(horizontal)">
                                      <p:cBhvr>
                                        <p:cTn id="69" dur="500"/>
                                        <p:tgtEl>
                                          <p:spTgt spid="385091"/>
                                        </p:tgtEl>
                                      </p:cBhvr>
                                    </p:animEffect>
                                  </p:childTnLst>
                                </p:cTn>
                              </p:par>
                              <p:par>
                                <p:cTn id="70" presetID="3" presetClass="entr" presetSubtype="10" fill="hold" nodeType="withEffect">
                                  <p:stCondLst>
                                    <p:cond delay="0"/>
                                  </p:stCondLst>
                                  <p:childTnLst>
                                    <p:set>
                                      <p:cBhvr>
                                        <p:cTn id="71" dur="1" fill="hold">
                                          <p:stCondLst>
                                            <p:cond delay="0"/>
                                          </p:stCondLst>
                                        </p:cTn>
                                        <p:tgtEl>
                                          <p:spTgt spid="385097"/>
                                        </p:tgtEl>
                                        <p:attrNameLst>
                                          <p:attrName>style.visibility</p:attrName>
                                        </p:attrNameLst>
                                      </p:cBhvr>
                                      <p:to>
                                        <p:strVal val="visible"/>
                                      </p:to>
                                    </p:set>
                                    <p:animEffect transition="in" filter="blinds(horizontal)">
                                      <p:cBhvr>
                                        <p:cTn id="72" dur="500"/>
                                        <p:tgtEl>
                                          <p:spTgt spid="385097"/>
                                        </p:tgtEl>
                                      </p:cBhvr>
                                    </p:animEffect>
                                  </p:childTnLst>
                                </p:cTn>
                              </p:par>
                              <p:par>
                                <p:cTn id="73" presetID="3" presetClass="entr" presetSubtype="10" fill="hold" nodeType="withEffect">
                                  <p:stCondLst>
                                    <p:cond delay="0"/>
                                  </p:stCondLst>
                                  <p:childTnLst>
                                    <p:set>
                                      <p:cBhvr>
                                        <p:cTn id="74" dur="1" fill="hold">
                                          <p:stCondLst>
                                            <p:cond delay="0"/>
                                          </p:stCondLst>
                                        </p:cTn>
                                        <p:tgtEl>
                                          <p:spTgt spid="385098"/>
                                        </p:tgtEl>
                                        <p:attrNameLst>
                                          <p:attrName>style.visibility</p:attrName>
                                        </p:attrNameLst>
                                      </p:cBhvr>
                                      <p:to>
                                        <p:strVal val="visible"/>
                                      </p:to>
                                    </p:set>
                                    <p:animEffect transition="in" filter="blinds(horizontal)">
                                      <p:cBhvr>
                                        <p:cTn id="75" dur="500"/>
                                        <p:tgtEl>
                                          <p:spTgt spid="385098"/>
                                        </p:tgtEl>
                                      </p:cBhvr>
                                    </p:animEffect>
                                  </p:childTnLst>
                                </p:cTn>
                              </p:par>
                              <p:par>
                                <p:cTn id="76" presetID="3" presetClass="entr" presetSubtype="10" fill="hold" nodeType="withEffect">
                                  <p:stCondLst>
                                    <p:cond delay="0"/>
                                  </p:stCondLst>
                                  <p:childTnLst>
                                    <p:set>
                                      <p:cBhvr>
                                        <p:cTn id="77" dur="1" fill="hold">
                                          <p:stCondLst>
                                            <p:cond delay="0"/>
                                          </p:stCondLst>
                                        </p:cTn>
                                        <p:tgtEl>
                                          <p:spTgt spid="385100"/>
                                        </p:tgtEl>
                                        <p:attrNameLst>
                                          <p:attrName>style.visibility</p:attrName>
                                        </p:attrNameLst>
                                      </p:cBhvr>
                                      <p:to>
                                        <p:strVal val="visible"/>
                                      </p:to>
                                    </p:set>
                                    <p:animEffect transition="in" filter="blinds(horizontal)">
                                      <p:cBhvr>
                                        <p:cTn id="78" dur="500"/>
                                        <p:tgtEl>
                                          <p:spTgt spid="385100"/>
                                        </p:tgtEl>
                                      </p:cBhvr>
                                    </p:animEffect>
                                  </p:childTnLst>
                                </p:cTn>
                              </p:par>
                              <p:par>
                                <p:cTn id="79" presetID="3" presetClass="entr" presetSubtype="10" fill="hold" nodeType="withEffect">
                                  <p:stCondLst>
                                    <p:cond delay="0"/>
                                  </p:stCondLst>
                                  <p:childTnLst>
                                    <p:set>
                                      <p:cBhvr>
                                        <p:cTn id="80" dur="1" fill="hold">
                                          <p:stCondLst>
                                            <p:cond delay="0"/>
                                          </p:stCondLst>
                                        </p:cTn>
                                        <p:tgtEl>
                                          <p:spTgt spid="385104"/>
                                        </p:tgtEl>
                                        <p:attrNameLst>
                                          <p:attrName>style.visibility</p:attrName>
                                        </p:attrNameLst>
                                      </p:cBhvr>
                                      <p:to>
                                        <p:strVal val="visible"/>
                                      </p:to>
                                    </p:set>
                                    <p:animEffect transition="in" filter="blinds(horizontal)">
                                      <p:cBhvr>
                                        <p:cTn id="81" dur="500"/>
                                        <p:tgtEl>
                                          <p:spTgt spid="385104"/>
                                        </p:tgtEl>
                                      </p:cBhvr>
                                    </p:animEffect>
                                  </p:childTnLst>
                                </p:cTn>
                              </p:par>
                              <p:par>
                                <p:cTn id="82" presetID="3" presetClass="entr" presetSubtype="10" fill="hold" nodeType="withEffect">
                                  <p:stCondLst>
                                    <p:cond delay="0"/>
                                  </p:stCondLst>
                                  <p:childTnLst>
                                    <p:set>
                                      <p:cBhvr>
                                        <p:cTn id="83" dur="1" fill="hold">
                                          <p:stCondLst>
                                            <p:cond delay="0"/>
                                          </p:stCondLst>
                                        </p:cTn>
                                        <p:tgtEl>
                                          <p:spTgt spid="385083"/>
                                        </p:tgtEl>
                                        <p:attrNameLst>
                                          <p:attrName>style.visibility</p:attrName>
                                        </p:attrNameLst>
                                      </p:cBhvr>
                                      <p:to>
                                        <p:strVal val="visible"/>
                                      </p:to>
                                    </p:set>
                                    <p:animEffect transition="in" filter="blinds(horizontal)">
                                      <p:cBhvr>
                                        <p:cTn id="84" dur="500"/>
                                        <p:tgtEl>
                                          <p:spTgt spid="3850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84008"/>
                                        </p:tgtEl>
                                        <p:attrNameLst>
                                          <p:attrName>style.visibility</p:attrName>
                                        </p:attrNameLst>
                                      </p:cBhvr>
                                      <p:to>
                                        <p:strVal val="visible"/>
                                      </p:to>
                                    </p:set>
                                    <p:animEffect transition="in" filter="blinds(horizontal)">
                                      <p:cBhvr>
                                        <p:cTn id="89" dur="500"/>
                                        <p:tgtEl>
                                          <p:spTgt spid="384008"/>
                                        </p:tgtEl>
                                      </p:cBhvr>
                                    </p:animEffect>
                                  </p:childTnLst>
                                </p:cTn>
                              </p:par>
                              <p:par>
                                <p:cTn id="90" presetID="3" presetClass="entr" presetSubtype="10" fill="hold" nodeType="with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blinds(horizontal)">
                                      <p:cBhvr>
                                        <p:cTn id="92" dur="500"/>
                                        <p:tgtEl>
                                          <p:spTgt spid="2"/>
                                        </p:tgtEl>
                                      </p:cBhvr>
                                    </p:animEffect>
                                  </p:childTnLst>
                                </p:cTn>
                              </p:par>
                              <p:par>
                                <p:cTn id="93" presetID="3" presetClass="entr" presetSubtype="10" fill="hold" nodeType="withEffect">
                                  <p:stCondLst>
                                    <p:cond delay="0"/>
                                  </p:stCondLst>
                                  <p:childTnLst>
                                    <p:set>
                                      <p:cBhvr>
                                        <p:cTn id="94" dur="1" fill="hold">
                                          <p:stCondLst>
                                            <p:cond delay="0"/>
                                          </p:stCondLst>
                                        </p:cTn>
                                        <p:tgtEl>
                                          <p:spTgt spid="384997"/>
                                        </p:tgtEl>
                                        <p:attrNameLst>
                                          <p:attrName>style.visibility</p:attrName>
                                        </p:attrNameLst>
                                      </p:cBhvr>
                                      <p:to>
                                        <p:strVal val="visible"/>
                                      </p:to>
                                    </p:set>
                                    <p:animEffect transition="in" filter="blinds(horizontal)">
                                      <p:cBhvr>
                                        <p:cTn id="95" dur="500"/>
                                        <p:tgtEl>
                                          <p:spTgt spid="384997"/>
                                        </p:tgtEl>
                                      </p:cBhvr>
                                    </p:animEffect>
                                  </p:childTnLst>
                                </p:cTn>
                              </p:par>
                              <p:par>
                                <p:cTn id="96" presetID="3" presetClass="entr" presetSubtype="10" fill="hold" nodeType="withEffect">
                                  <p:stCondLst>
                                    <p:cond delay="0"/>
                                  </p:stCondLst>
                                  <p:childTnLst>
                                    <p:set>
                                      <p:cBhvr>
                                        <p:cTn id="97" dur="1" fill="hold">
                                          <p:stCondLst>
                                            <p:cond delay="0"/>
                                          </p:stCondLst>
                                        </p:cTn>
                                        <p:tgtEl>
                                          <p:spTgt spid="385058"/>
                                        </p:tgtEl>
                                        <p:attrNameLst>
                                          <p:attrName>style.visibility</p:attrName>
                                        </p:attrNameLst>
                                      </p:cBhvr>
                                      <p:to>
                                        <p:strVal val="visible"/>
                                      </p:to>
                                    </p:set>
                                    <p:animEffect transition="in" filter="blinds(horizontal)">
                                      <p:cBhvr>
                                        <p:cTn id="98" dur="500"/>
                                        <p:tgtEl>
                                          <p:spTgt spid="385058"/>
                                        </p:tgtEl>
                                      </p:cBhvr>
                                    </p:animEffect>
                                  </p:childTnLst>
                                </p:cTn>
                              </p:par>
                              <p:par>
                                <p:cTn id="99" presetID="3" presetClass="entr" presetSubtype="10" fill="hold" nodeType="withEffect">
                                  <p:stCondLst>
                                    <p:cond delay="0"/>
                                  </p:stCondLst>
                                  <p:childTnLst>
                                    <p:set>
                                      <p:cBhvr>
                                        <p:cTn id="100" dur="1" fill="hold">
                                          <p:stCondLst>
                                            <p:cond delay="0"/>
                                          </p:stCondLst>
                                        </p:cTn>
                                        <p:tgtEl>
                                          <p:spTgt spid="385062"/>
                                        </p:tgtEl>
                                        <p:attrNameLst>
                                          <p:attrName>style.visibility</p:attrName>
                                        </p:attrNameLst>
                                      </p:cBhvr>
                                      <p:to>
                                        <p:strVal val="visible"/>
                                      </p:to>
                                    </p:set>
                                    <p:animEffect transition="in" filter="blinds(horizontal)">
                                      <p:cBhvr>
                                        <p:cTn id="101" dur="500"/>
                                        <p:tgtEl>
                                          <p:spTgt spid="385062"/>
                                        </p:tgtEl>
                                      </p:cBhvr>
                                    </p:animEffect>
                                  </p:childTnLst>
                                </p:cTn>
                              </p:par>
                              <p:par>
                                <p:cTn id="102" presetID="3" presetClass="entr" presetSubtype="10" fill="hold" nodeType="withEffect">
                                  <p:stCondLst>
                                    <p:cond delay="0"/>
                                  </p:stCondLst>
                                  <p:childTnLst>
                                    <p:set>
                                      <p:cBhvr>
                                        <p:cTn id="103" dur="1" fill="hold">
                                          <p:stCondLst>
                                            <p:cond delay="0"/>
                                          </p:stCondLst>
                                        </p:cTn>
                                        <p:tgtEl>
                                          <p:spTgt spid="385068"/>
                                        </p:tgtEl>
                                        <p:attrNameLst>
                                          <p:attrName>style.visibility</p:attrName>
                                        </p:attrNameLst>
                                      </p:cBhvr>
                                      <p:to>
                                        <p:strVal val="visible"/>
                                      </p:to>
                                    </p:set>
                                    <p:animEffect transition="in" filter="blinds(horizontal)">
                                      <p:cBhvr>
                                        <p:cTn id="104" dur="500"/>
                                        <p:tgtEl>
                                          <p:spTgt spid="385068"/>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85069"/>
                                        </p:tgtEl>
                                        <p:attrNameLst>
                                          <p:attrName>style.visibility</p:attrName>
                                        </p:attrNameLst>
                                      </p:cBhvr>
                                      <p:to>
                                        <p:strVal val="visible"/>
                                      </p:to>
                                    </p:set>
                                    <p:animEffect transition="in" filter="blinds(horizontal)">
                                      <p:cBhvr>
                                        <p:cTn id="107" dur="500"/>
                                        <p:tgtEl>
                                          <p:spTgt spid="385069"/>
                                        </p:tgtEl>
                                      </p:cBhvr>
                                    </p:animEffect>
                                  </p:childTnLst>
                                </p:cTn>
                              </p:par>
                              <p:par>
                                <p:cTn id="108" presetID="3" presetClass="entr" presetSubtype="10" fill="hold" nodeType="withEffect">
                                  <p:stCondLst>
                                    <p:cond delay="0"/>
                                  </p:stCondLst>
                                  <p:childTnLst>
                                    <p:set>
                                      <p:cBhvr>
                                        <p:cTn id="109" dur="1" fill="hold">
                                          <p:stCondLst>
                                            <p:cond delay="0"/>
                                          </p:stCondLst>
                                        </p:cTn>
                                        <p:tgtEl>
                                          <p:spTgt spid="385081"/>
                                        </p:tgtEl>
                                        <p:attrNameLst>
                                          <p:attrName>style.visibility</p:attrName>
                                        </p:attrNameLst>
                                      </p:cBhvr>
                                      <p:to>
                                        <p:strVal val="visible"/>
                                      </p:to>
                                    </p:set>
                                    <p:animEffect transition="in" filter="blinds(horizontal)">
                                      <p:cBhvr>
                                        <p:cTn id="110" dur="500"/>
                                        <p:tgtEl>
                                          <p:spTgt spid="385081"/>
                                        </p:tgtEl>
                                      </p:cBhvr>
                                    </p:animEffect>
                                  </p:childTnLst>
                                </p:cTn>
                              </p:par>
                              <p:par>
                                <p:cTn id="111" presetID="3" presetClass="entr" presetSubtype="10" fill="hold" nodeType="withEffect">
                                  <p:stCondLst>
                                    <p:cond delay="0"/>
                                  </p:stCondLst>
                                  <p:childTnLst>
                                    <p:set>
                                      <p:cBhvr>
                                        <p:cTn id="112" dur="1" fill="hold">
                                          <p:stCondLst>
                                            <p:cond delay="0"/>
                                          </p:stCondLst>
                                        </p:cTn>
                                        <p:tgtEl>
                                          <p:spTgt spid="385088"/>
                                        </p:tgtEl>
                                        <p:attrNameLst>
                                          <p:attrName>style.visibility</p:attrName>
                                        </p:attrNameLst>
                                      </p:cBhvr>
                                      <p:to>
                                        <p:strVal val="visible"/>
                                      </p:to>
                                    </p:set>
                                    <p:animEffect transition="in" filter="blinds(horizontal)">
                                      <p:cBhvr>
                                        <p:cTn id="113" dur="500"/>
                                        <p:tgtEl>
                                          <p:spTgt spid="385088"/>
                                        </p:tgtEl>
                                      </p:cBhvr>
                                    </p:animEffect>
                                  </p:childTnLst>
                                </p:cTn>
                              </p:par>
                              <p:par>
                                <p:cTn id="114" presetID="3" presetClass="entr" presetSubtype="10" fill="hold" nodeType="withEffect">
                                  <p:stCondLst>
                                    <p:cond delay="0"/>
                                  </p:stCondLst>
                                  <p:childTnLst>
                                    <p:set>
                                      <p:cBhvr>
                                        <p:cTn id="115" dur="1" fill="hold">
                                          <p:stCondLst>
                                            <p:cond delay="0"/>
                                          </p:stCondLst>
                                        </p:cTn>
                                        <p:tgtEl>
                                          <p:spTgt spid="385090"/>
                                        </p:tgtEl>
                                        <p:attrNameLst>
                                          <p:attrName>style.visibility</p:attrName>
                                        </p:attrNameLst>
                                      </p:cBhvr>
                                      <p:to>
                                        <p:strVal val="visible"/>
                                      </p:to>
                                    </p:set>
                                    <p:animEffect transition="in" filter="blinds(horizontal)">
                                      <p:cBhvr>
                                        <p:cTn id="116" dur="500"/>
                                        <p:tgtEl>
                                          <p:spTgt spid="385090"/>
                                        </p:tgtEl>
                                      </p:cBhvr>
                                    </p:animEffect>
                                  </p:childTnLst>
                                </p:cTn>
                              </p:par>
                              <p:par>
                                <p:cTn id="117" presetID="3" presetClass="entr" presetSubtype="10" fill="hold" nodeType="withEffect">
                                  <p:stCondLst>
                                    <p:cond delay="0"/>
                                  </p:stCondLst>
                                  <p:childTnLst>
                                    <p:set>
                                      <p:cBhvr>
                                        <p:cTn id="118" dur="1" fill="hold">
                                          <p:stCondLst>
                                            <p:cond delay="0"/>
                                          </p:stCondLst>
                                        </p:cTn>
                                        <p:tgtEl>
                                          <p:spTgt spid="385095"/>
                                        </p:tgtEl>
                                        <p:attrNameLst>
                                          <p:attrName>style.visibility</p:attrName>
                                        </p:attrNameLst>
                                      </p:cBhvr>
                                      <p:to>
                                        <p:strVal val="visible"/>
                                      </p:to>
                                    </p:set>
                                    <p:animEffect transition="in" filter="blinds(horizontal)">
                                      <p:cBhvr>
                                        <p:cTn id="119" dur="500"/>
                                        <p:tgtEl>
                                          <p:spTgt spid="385095"/>
                                        </p:tgtEl>
                                      </p:cBhvr>
                                    </p:animEffect>
                                  </p:childTnLst>
                                </p:cTn>
                              </p:par>
                              <p:par>
                                <p:cTn id="120" presetID="3" presetClass="entr" presetSubtype="10" fill="hold" nodeType="withEffect">
                                  <p:stCondLst>
                                    <p:cond delay="0"/>
                                  </p:stCondLst>
                                  <p:childTnLst>
                                    <p:set>
                                      <p:cBhvr>
                                        <p:cTn id="121" dur="1" fill="hold">
                                          <p:stCondLst>
                                            <p:cond delay="0"/>
                                          </p:stCondLst>
                                        </p:cTn>
                                        <p:tgtEl>
                                          <p:spTgt spid="385101"/>
                                        </p:tgtEl>
                                        <p:attrNameLst>
                                          <p:attrName>style.visibility</p:attrName>
                                        </p:attrNameLst>
                                      </p:cBhvr>
                                      <p:to>
                                        <p:strVal val="visible"/>
                                      </p:to>
                                    </p:set>
                                    <p:animEffect transition="in" filter="blinds(horizontal)">
                                      <p:cBhvr>
                                        <p:cTn id="122" dur="500"/>
                                        <p:tgtEl>
                                          <p:spTgt spid="385101"/>
                                        </p:tgtEl>
                                      </p:cBhvr>
                                    </p:animEffect>
                                  </p:childTnLst>
                                </p:cTn>
                              </p:par>
                              <p:par>
                                <p:cTn id="123" presetID="3" presetClass="entr" presetSubtype="10" fill="hold" nodeType="withEffect">
                                  <p:stCondLst>
                                    <p:cond delay="0"/>
                                  </p:stCondLst>
                                  <p:childTnLst>
                                    <p:set>
                                      <p:cBhvr>
                                        <p:cTn id="124" dur="1" fill="hold">
                                          <p:stCondLst>
                                            <p:cond delay="0"/>
                                          </p:stCondLst>
                                        </p:cTn>
                                        <p:tgtEl>
                                          <p:spTgt spid="385105"/>
                                        </p:tgtEl>
                                        <p:attrNameLst>
                                          <p:attrName>style.visibility</p:attrName>
                                        </p:attrNameLst>
                                      </p:cBhvr>
                                      <p:to>
                                        <p:strVal val="visible"/>
                                      </p:to>
                                    </p:set>
                                    <p:animEffect transition="in" filter="blinds(horizontal)">
                                      <p:cBhvr>
                                        <p:cTn id="125" dur="500"/>
                                        <p:tgtEl>
                                          <p:spTgt spid="385105"/>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384007"/>
                                        </p:tgtEl>
                                        <p:attrNameLst>
                                          <p:attrName>style.visibility</p:attrName>
                                        </p:attrNameLst>
                                      </p:cBhvr>
                                      <p:to>
                                        <p:strVal val="visible"/>
                                      </p:to>
                                    </p:set>
                                    <p:animEffect transition="in" filter="blinds(horizontal)">
                                      <p:cBhvr>
                                        <p:cTn id="130" dur="500"/>
                                        <p:tgtEl>
                                          <p:spTgt spid="384007"/>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384998"/>
                                        </p:tgtEl>
                                        <p:attrNameLst>
                                          <p:attrName>style.visibility</p:attrName>
                                        </p:attrNameLst>
                                      </p:cBhvr>
                                      <p:to>
                                        <p:strVal val="visible"/>
                                      </p:to>
                                    </p:set>
                                    <p:animEffect transition="in" filter="blinds(horizontal)">
                                      <p:cBhvr>
                                        <p:cTn id="133" dur="500"/>
                                        <p:tgtEl>
                                          <p:spTgt spid="384998"/>
                                        </p:tgtEl>
                                      </p:cBhvr>
                                    </p:animEffect>
                                  </p:childTnLst>
                                </p:cTn>
                              </p:par>
                              <p:par>
                                <p:cTn id="134" presetID="3" presetClass="entr" presetSubtype="10" fill="hold" nodeType="withEffect">
                                  <p:stCondLst>
                                    <p:cond delay="0"/>
                                  </p:stCondLst>
                                  <p:childTnLst>
                                    <p:set>
                                      <p:cBhvr>
                                        <p:cTn id="135" dur="1" fill="hold">
                                          <p:stCondLst>
                                            <p:cond delay="0"/>
                                          </p:stCondLst>
                                        </p:cTn>
                                        <p:tgtEl>
                                          <p:spTgt spid="9"/>
                                        </p:tgtEl>
                                        <p:attrNameLst>
                                          <p:attrName>style.visibility</p:attrName>
                                        </p:attrNameLst>
                                      </p:cBhvr>
                                      <p:to>
                                        <p:strVal val="visible"/>
                                      </p:to>
                                    </p:set>
                                    <p:animEffect transition="in" filter="blinds(horizontal)">
                                      <p:cBhvr>
                                        <p:cTn id="136" dur="500"/>
                                        <p:tgtEl>
                                          <p:spTgt spid="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385057"/>
                                        </p:tgtEl>
                                        <p:attrNameLst>
                                          <p:attrName>style.visibility</p:attrName>
                                        </p:attrNameLst>
                                      </p:cBhvr>
                                      <p:to>
                                        <p:strVal val="visible"/>
                                      </p:to>
                                    </p:set>
                                    <p:animEffect transition="in" filter="blinds(horizontal)">
                                      <p:cBhvr>
                                        <p:cTn id="139" dur="500"/>
                                        <p:tgtEl>
                                          <p:spTgt spid="385057"/>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385061"/>
                                        </p:tgtEl>
                                        <p:attrNameLst>
                                          <p:attrName>style.visibility</p:attrName>
                                        </p:attrNameLst>
                                      </p:cBhvr>
                                      <p:to>
                                        <p:strVal val="visible"/>
                                      </p:to>
                                    </p:set>
                                    <p:animEffect transition="in" filter="blinds(horizontal)">
                                      <p:cBhvr>
                                        <p:cTn id="142" dur="500"/>
                                        <p:tgtEl>
                                          <p:spTgt spid="385061"/>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385065"/>
                                        </p:tgtEl>
                                        <p:attrNameLst>
                                          <p:attrName>style.visibility</p:attrName>
                                        </p:attrNameLst>
                                      </p:cBhvr>
                                      <p:to>
                                        <p:strVal val="visible"/>
                                      </p:to>
                                    </p:set>
                                    <p:animEffect transition="in" filter="blinds(horizontal)">
                                      <p:cBhvr>
                                        <p:cTn id="145" dur="500"/>
                                        <p:tgtEl>
                                          <p:spTgt spid="385065"/>
                                        </p:tgtEl>
                                      </p:cBhvr>
                                    </p:animEffect>
                                  </p:childTnLst>
                                </p:cTn>
                              </p:par>
                              <p:par>
                                <p:cTn id="146" presetID="3" presetClass="entr" presetSubtype="10" fill="hold" nodeType="withEffect">
                                  <p:stCondLst>
                                    <p:cond delay="0"/>
                                  </p:stCondLst>
                                  <p:childTnLst>
                                    <p:set>
                                      <p:cBhvr>
                                        <p:cTn id="147" dur="1" fill="hold">
                                          <p:stCondLst>
                                            <p:cond delay="0"/>
                                          </p:stCondLst>
                                        </p:cTn>
                                        <p:tgtEl>
                                          <p:spTgt spid="385073"/>
                                        </p:tgtEl>
                                        <p:attrNameLst>
                                          <p:attrName>style.visibility</p:attrName>
                                        </p:attrNameLst>
                                      </p:cBhvr>
                                      <p:to>
                                        <p:strVal val="visible"/>
                                      </p:to>
                                    </p:set>
                                    <p:animEffect transition="in" filter="blinds(horizontal)">
                                      <p:cBhvr>
                                        <p:cTn id="148" dur="500"/>
                                        <p:tgtEl>
                                          <p:spTgt spid="385073"/>
                                        </p:tgtEl>
                                      </p:cBhvr>
                                    </p:animEffect>
                                  </p:childTnLst>
                                </p:cTn>
                              </p:par>
                              <p:par>
                                <p:cTn id="149" presetID="3" presetClass="entr" presetSubtype="1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blinds(horizontal)">
                                      <p:cBhvr>
                                        <p:cTn id="151" dur="500"/>
                                        <p:tgtEl>
                                          <p:spTgt spid="10"/>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385078"/>
                                        </p:tgtEl>
                                        <p:attrNameLst>
                                          <p:attrName>style.visibility</p:attrName>
                                        </p:attrNameLst>
                                      </p:cBhvr>
                                      <p:to>
                                        <p:strVal val="visible"/>
                                      </p:to>
                                    </p:set>
                                    <p:animEffect transition="in" filter="blinds(horizontal)">
                                      <p:cBhvr>
                                        <p:cTn id="154" dur="500"/>
                                        <p:tgtEl>
                                          <p:spTgt spid="385078"/>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385079"/>
                                        </p:tgtEl>
                                        <p:attrNameLst>
                                          <p:attrName>style.visibility</p:attrName>
                                        </p:attrNameLst>
                                      </p:cBhvr>
                                      <p:to>
                                        <p:strVal val="visible"/>
                                      </p:to>
                                    </p:set>
                                    <p:animEffect transition="in" filter="blinds(horizontal)">
                                      <p:cBhvr>
                                        <p:cTn id="157" dur="500"/>
                                        <p:tgtEl>
                                          <p:spTgt spid="385079"/>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385080"/>
                                        </p:tgtEl>
                                        <p:attrNameLst>
                                          <p:attrName>style.visibility</p:attrName>
                                        </p:attrNameLst>
                                      </p:cBhvr>
                                      <p:to>
                                        <p:strVal val="visible"/>
                                      </p:to>
                                    </p:set>
                                    <p:animEffect transition="in" filter="blinds(horizontal)">
                                      <p:cBhvr>
                                        <p:cTn id="160" dur="500"/>
                                        <p:tgtEl>
                                          <p:spTgt spid="385080"/>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385084"/>
                                        </p:tgtEl>
                                        <p:attrNameLst>
                                          <p:attrName>style.visibility</p:attrName>
                                        </p:attrNameLst>
                                      </p:cBhvr>
                                      <p:to>
                                        <p:strVal val="visible"/>
                                      </p:to>
                                    </p:set>
                                    <p:animEffect transition="in" filter="blinds(horizontal)">
                                      <p:cBhvr>
                                        <p:cTn id="163" dur="500"/>
                                        <p:tgtEl>
                                          <p:spTgt spid="385084"/>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385092"/>
                                        </p:tgtEl>
                                        <p:attrNameLst>
                                          <p:attrName>style.visibility</p:attrName>
                                        </p:attrNameLst>
                                      </p:cBhvr>
                                      <p:to>
                                        <p:strVal val="visible"/>
                                      </p:to>
                                    </p:set>
                                    <p:animEffect transition="in" filter="blinds(horizontal)">
                                      <p:cBhvr>
                                        <p:cTn id="166" dur="500"/>
                                        <p:tgtEl>
                                          <p:spTgt spid="385092"/>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385096"/>
                                        </p:tgtEl>
                                        <p:attrNameLst>
                                          <p:attrName>style.visibility</p:attrName>
                                        </p:attrNameLst>
                                      </p:cBhvr>
                                      <p:to>
                                        <p:strVal val="visible"/>
                                      </p:to>
                                    </p:set>
                                    <p:animEffect transition="in" filter="blinds(horizontal)">
                                      <p:cBhvr>
                                        <p:cTn id="169" dur="500"/>
                                        <p:tgtEl>
                                          <p:spTgt spid="385096"/>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385099"/>
                                        </p:tgtEl>
                                        <p:attrNameLst>
                                          <p:attrName>style.visibility</p:attrName>
                                        </p:attrNameLst>
                                      </p:cBhvr>
                                      <p:to>
                                        <p:strVal val="visible"/>
                                      </p:to>
                                    </p:set>
                                    <p:animEffect transition="in" filter="blinds(horizontal)">
                                      <p:cBhvr>
                                        <p:cTn id="172" dur="500"/>
                                        <p:tgtEl>
                                          <p:spTgt spid="385099"/>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385102"/>
                                        </p:tgtEl>
                                        <p:attrNameLst>
                                          <p:attrName>style.visibility</p:attrName>
                                        </p:attrNameLst>
                                      </p:cBhvr>
                                      <p:to>
                                        <p:strVal val="visible"/>
                                      </p:to>
                                    </p:set>
                                    <p:animEffect transition="in" filter="blinds(horizontal)">
                                      <p:cBhvr>
                                        <p:cTn id="175" dur="500"/>
                                        <p:tgtEl>
                                          <p:spTgt spid="385102"/>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385106"/>
                                        </p:tgtEl>
                                        <p:attrNameLst>
                                          <p:attrName>style.visibility</p:attrName>
                                        </p:attrNameLst>
                                      </p:cBhvr>
                                      <p:to>
                                        <p:strVal val="visible"/>
                                      </p:to>
                                    </p:set>
                                    <p:animEffect transition="in" filter="blinds(horizontal)">
                                      <p:cBhvr>
                                        <p:cTn id="178" dur="500"/>
                                        <p:tgtEl>
                                          <p:spTgt spid="385106"/>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385087"/>
                                        </p:tgtEl>
                                        <p:attrNameLst>
                                          <p:attrName>style.visibility</p:attrName>
                                        </p:attrNameLst>
                                      </p:cBhvr>
                                      <p:to>
                                        <p:strVal val="visible"/>
                                      </p:to>
                                    </p:set>
                                    <p:animEffect transition="in" filter="blinds(horizontal)">
                                      <p:cBhvr>
                                        <p:cTn id="181" dur="500"/>
                                        <p:tgtEl>
                                          <p:spTgt spid="385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5" grpId="0"/>
      <p:bldP spid="384006" grpId="0"/>
      <p:bldP spid="384007" grpId="0"/>
      <p:bldP spid="384008" grpId="0"/>
      <p:bldP spid="384998" grpId="0"/>
      <p:bldP spid="385056" grpId="0"/>
      <p:bldP spid="385057" grpId="0"/>
      <p:bldP spid="385060" grpId="0"/>
      <p:bldP spid="385061" grpId="0"/>
      <p:bldP spid="385065" grpId="0"/>
      <p:bldP spid="385069" grpId="0" animBg="1"/>
      <p:bldP spid="385070" grpId="0" animBg="1"/>
      <p:bldP spid="385072" grpId="0" animBg="1"/>
      <p:bldP spid="385078" grpId="0" animBg="1"/>
      <p:bldP spid="385079" grpId="0" animBg="1"/>
      <p:bldP spid="385080" grpId="0" animBg="1"/>
      <p:bldP spid="385082" grpId="0"/>
      <p:bldP spid="385084" grpId="0"/>
      <p:bldP spid="385085" grpId="0"/>
      <p:bldP spid="385087" grpId="0"/>
      <p:bldP spid="385089" grpId="0"/>
      <p:bldP spid="385092" grpId="0"/>
      <p:bldP spid="385093" grpId="0"/>
      <p:bldP spid="385094" grpId="0"/>
      <p:bldP spid="385096" grpId="0"/>
      <p:bldP spid="385099" grpId="0"/>
      <p:bldP spid="385102" grpId="0"/>
      <p:bldP spid="385103" grpId="0"/>
      <p:bldP spid="38510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nvGrpSpPr>
        <p:grpSpPr bwMode="auto">
          <a:xfrm>
            <a:off x="1295400" y="1371600"/>
            <a:ext cx="6781800" cy="4953000"/>
            <a:chOff x="816" y="864"/>
            <a:chExt cx="4272" cy="3120"/>
          </a:xfrm>
        </p:grpSpPr>
        <p:grpSp>
          <p:nvGrpSpPr>
            <p:cNvPr id="65553" name="Group 3"/>
            <p:cNvGrpSpPr>
              <a:grpSpLocks/>
            </p:cNvGrpSpPr>
            <p:nvPr/>
          </p:nvGrpSpPr>
          <p:grpSpPr bwMode="auto">
            <a:xfrm>
              <a:off x="816" y="864"/>
              <a:ext cx="4272" cy="3120"/>
              <a:chOff x="816" y="864"/>
              <a:chExt cx="4272" cy="3120"/>
            </a:xfrm>
          </p:grpSpPr>
          <p:grpSp>
            <p:nvGrpSpPr>
              <p:cNvPr id="65555" name="Group 4"/>
              <p:cNvGrpSpPr>
                <a:grpSpLocks/>
              </p:cNvGrpSpPr>
              <p:nvPr/>
            </p:nvGrpSpPr>
            <p:grpSpPr bwMode="auto">
              <a:xfrm>
                <a:off x="816" y="864"/>
                <a:ext cx="4272" cy="3120"/>
                <a:chOff x="816" y="864"/>
                <a:chExt cx="4272" cy="3120"/>
              </a:xfrm>
            </p:grpSpPr>
            <p:grpSp>
              <p:nvGrpSpPr>
                <p:cNvPr id="65557" name="Group 5"/>
                <p:cNvGrpSpPr>
                  <a:grpSpLocks/>
                </p:cNvGrpSpPr>
                <p:nvPr/>
              </p:nvGrpSpPr>
              <p:grpSpPr bwMode="auto">
                <a:xfrm>
                  <a:off x="816" y="864"/>
                  <a:ext cx="4272" cy="3120"/>
                  <a:chOff x="816" y="864"/>
                  <a:chExt cx="4272" cy="3120"/>
                </a:xfrm>
              </p:grpSpPr>
              <p:grpSp>
                <p:nvGrpSpPr>
                  <p:cNvPr id="65559" name="Group 6"/>
                  <p:cNvGrpSpPr>
                    <a:grpSpLocks/>
                  </p:cNvGrpSpPr>
                  <p:nvPr/>
                </p:nvGrpSpPr>
                <p:grpSpPr bwMode="auto">
                  <a:xfrm>
                    <a:off x="816" y="968"/>
                    <a:ext cx="4217" cy="3016"/>
                    <a:chOff x="816" y="968"/>
                    <a:chExt cx="4217" cy="3016"/>
                  </a:xfrm>
                </p:grpSpPr>
                <p:grpSp>
                  <p:nvGrpSpPr>
                    <p:cNvPr id="65561" name="Group 7"/>
                    <p:cNvGrpSpPr>
                      <a:grpSpLocks/>
                    </p:cNvGrpSpPr>
                    <p:nvPr/>
                  </p:nvGrpSpPr>
                  <p:grpSpPr bwMode="auto">
                    <a:xfrm>
                      <a:off x="816" y="968"/>
                      <a:ext cx="4217" cy="3016"/>
                      <a:chOff x="816" y="968"/>
                      <a:chExt cx="4217" cy="3016"/>
                    </a:xfrm>
                  </p:grpSpPr>
                  <p:grpSp>
                    <p:nvGrpSpPr>
                      <p:cNvPr id="65563" name="Group 8"/>
                      <p:cNvGrpSpPr>
                        <a:grpSpLocks/>
                      </p:cNvGrpSpPr>
                      <p:nvPr/>
                    </p:nvGrpSpPr>
                    <p:grpSpPr bwMode="auto">
                      <a:xfrm>
                        <a:off x="816" y="968"/>
                        <a:ext cx="4217" cy="2968"/>
                        <a:chOff x="816" y="968"/>
                        <a:chExt cx="4217" cy="2968"/>
                      </a:xfrm>
                    </p:grpSpPr>
                    <p:pic>
                      <p:nvPicPr>
                        <p:cNvPr id="65565" name="Picture 9" descr="three legged stool"/>
                        <p:cNvPicPr>
                          <a:picLocks noChangeAspect="1" noChangeArrowheads="1"/>
                        </p:cNvPicPr>
                        <p:nvPr/>
                      </p:nvPicPr>
                      <p:blipFill>
                        <a:blip r:embed="rId3" cstate="print"/>
                        <a:srcRect/>
                        <a:stretch>
                          <a:fillRect/>
                        </a:stretch>
                      </p:blipFill>
                      <p:spPr bwMode="auto">
                        <a:xfrm>
                          <a:off x="841" y="968"/>
                          <a:ext cx="4192" cy="2968"/>
                        </a:xfrm>
                        <a:prstGeom prst="rect">
                          <a:avLst/>
                        </a:prstGeom>
                        <a:noFill/>
                        <a:ln w="9525">
                          <a:noFill/>
                          <a:miter lim="800000"/>
                          <a:headEnd/>
                          <a:tailEnd/>
                        </a:ln>
                      </p:spPr>
                    </p:pic>
                    <p:sp>
                      <p:nvSpPr>
                        <p:cNvPr id="65566" name="Rectangle 10"/>
                        <p:cNvSpPr>
                          <a:spLocks noChangeArrowheads="1"/>
                        </p:cNvSpPr>
                        <p:nvPr/>
                      </p:nvSpPr>
                      <p:spPr bwMode="auto">
                        <a:xfrm>
                          <a:off x="816" y="1920"/>
                          <a:ext cx="720" cy="432"/>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65564" name="Rectangle 11"/>
                      <p:cNvSpPr>
                        <a:spLocks noChangeArrowheads="1"/>
                      </p:cNvSpPr>
                      <p:nvPr/>
                    </p:nvSpPr>
                    <p:spPr bwMode="auto">
                      <a:xfrm>
                        <a:off x="1680" y="3696"/>
                        <a:ext cx="2640" cy="288"/>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65562" name="Rectangle 12"/>
                    <p:cNvSpPr>
                      <a:spLocks noChangeArrowheads="1"/>
                    </p:cNvSpPr>
                    <p:nvPr/>
                  </p:nvSpPr>
                  <p:spPr bwMode="auto">
                    <a:xfrm>
                      <a:off x="3744" y="2640"/>
                      <a:ext cx="912" cy="384"/>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65560" name="Rectangle 13"/>
                  <p:cNvSpPr>
                    <a:spLocks noChangeArrowheads="1"/>
                  </p:cNvSpPr>
                  <p:nvPr/>
                </p:nvSpPr>
                <p:spPr bwMode="auto">
                  <a:xfrm>
                    <a:off x="3984" y="864"/>
                    <a:ext cx="1104" cy="432"/>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65558" name="Rectangle 14"/>
                <p:cNvSpPr>
                  <a:spLocks noChangeArrowheads="1"/>
                </p:cNvSpPr>
                <p:nvPr/>
              </p:nvSpPr>
              <p:spPr bwMode="auto">
                <a:xfrm>
                  <a:off x="2400" y="1296"/>
                  <a:ext cx="864" cy="336"/>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65556" name="Freeform 15"/>
              <p:cNvSpPr>
                <a:spLocks/>
              </p:cNvSpPr>
              <p:nvPr/>
            </p:nvSpPr>
            <p:spPr bwMode="auto">
              <a:xfrm>
                <a:off x="2888" y="1616"/>
                <a:ext cx="104" cy="152"/>
              </a:xfrm>
              <a:custGeom>
                <a:avLst/>
                <a:gdLst>
                  <a:gd name="T0" fmla="*/ 0 w 104"/>
                  <a:gd name="T1" fmla="*/ 0 h 152"/>
                  <a:gd name="T2" fmla="*/ 104 w 104"/>
                  <a:gd name="T3" fmla="*/ 152 h 152"/>
                  <a:gd name="T4" fmla="*/ 0 60000 65536"/>
                  <a:gd name="T5" fmla="*/ 0 60000 65536"/>
                  <a:gd name="T6" fmla="*/ 0 w 104"/>
                  <a:gd name="T7" fmla="*/ 0 h 152"/>
                  <a:gd name="T8" fmla="*/ 104 w 104"/>
                  <a:gd name="T9" fmla="*/ 152 h 152"/>
                </a:gdLst>
                <a:ahLst/>
                <a:cxnLst>
                  <a:cxn ang="T4">
                    <a:pos x="T0" y="T1"/>
                  </a:cxn>
                  <a:cxn ang="T5">
                    <a:pos x="T2" y="T3"/>
                  </a:cxn>
                </a:cxnLst>
                <a:rect l="T6" t="T7" r="T8" b="T9"/>
                <a:pathLst>
                  <a:path w="104" h="152">
                    <a:moveTo>
                      <a:pt x="0" y="0"/>
                    </a:moveTo>
                    <a:lnTo>
                      <a:pt x="104" y="152"/>
                    </a:lnTo>
                  </a:path>
                </a:pathLst>
              </a:custGeom>
              <a:noFill/>
              <a:ln w="57150">
                <a:solidFill>
                  <a:schemeClr val="bg1"/>
                </a:solidFill>
                <a:round/>
                <a:headEnd/>
                <a:tailEnd/>
              </a:ln>
            </p:spPr>
            <p:txBody>
              <a:bodyPr/>
              <a:lstStyle/>
              <a:p>
                <a:endParaRPr lang="en-US"/>
              </a:p>
            </p:txBody>
          </p:sp>
        </p:grpSp>
        <p:sp>
          <p:nvSpPr>
            <p:cNvPr id="65554" name="Freeform 16"/>
            <p:cNvSpPr>
              <a:spLocks/>
            </p:cNvSpPr>
            <p:nvPr/>
          </p:nvSpPr>
          <p:spPr bwMode="auto">
            <a:xfrm>
              <a:off x="3008" y="1784"/>
              <a:ext cx="72" cy="88"/>
            </a:xfrm>
            <a:custGeom>
              <a:avLst/>
              <a:gdLst>
                <a:gd name="T0" fmla="*/ 0 w 72"/>
                <a:gd name="T1" fmla="*/ 0 h 88"/>
                <a:gd name="T2" fmla="*/ 72 w 72"/>
                <a:gd name="T3" fmla="*/ 88 h 88"/>
                <a:gd name="T4" fmla="*/ 0 60000 65536"/>
                <a:gd name="T5" fmla="*/ 0 60000 65536"/>
                <a:gd name="T6" fmla="*/ 0 w 72"/>
                <a:gd name="T7" fmla="*/ 0 h 88"/>
                <a:gd name="T8" fmla="*/ 72 w 72"/>
                <a:gd name="T9" fmla="*/ 88 h 88"/>
              </a:gdLst>
              <a:ahLst/>
              <a:cxnLst>
                <a:cxn ang="T4">
                  <a:pos x="T0" y="T1"/>
                </a:cxn>
                <a:cxn ang="T5">
                  <a:pos x="T2" y="T3"/>
                </a:cxn>
              </a:cxnLst>
              <a:rect l="T6" t="T7" r="T8" b="T9"/>
              <a:pathLst>
                <a:path w="72" h="88">
                  <a:moveTo>
                    <a:pt x="0" y="0"/>
                  </a:moveTo>
                  <a:lnTo>
                    <a:pt x="72" y="88"/>
                  </a:lnTo>
                </a:path>
              </a:pathLst>
            </a:custGeom>
            <a:noFill/>
            <a:ln w="57150">
              <a:solidFill>
                <a:srgbClr val="99FF99"/>
              </a:solidFill>
              <a:round/>
              <a:headEnd/>
              <a:tailEnd/>
            </a:ln>
          </p:spPr>
          <p:txBody>
            <a:bodyPr/>
            <a:lstStyle/>
            <a:p>
              <a:endParaRPr lang="en-US"/>
            </a:p>
          </p:txBody>
        </p:sp>
      </p:grpSp>
      <p:sp>
        <p:nvSpPr>
          <p:cNvPr id="65539" name="Text Box 17"/>
          <p:cNvSpPr txBox="1">
            <a:spLocks noChangeArrowheads="1"/>
          </p:cNvSpPr>
          <p:nvPr/>
        </p:nvSpPr>
        <p:spPr bwMode="auto">
          <a:xfrm>
            <a:off x="103188" y="3030538"/>
            <a:ext cx="2411412" cy="641350"/>
          </a:xfrm>
          <a:prstGeom prst="rect">
            <a:avLst/>
          </a:prstGeom>
          <a:noFill/>
          <a:ln w="9525">
            <a:noFill/>
            <a:miter lim="800000"/>
            <a:headEnd/>
            <a:tailEnd/>
          </a:ln>
        </p:spPr>
        <p:txBody>
          <a:bodyPr>
            <a:spAutoFit/>
          </a:bodyPr>
          <a:lstStyle/>
          <a:p>
            <a:pPr algn="ctr" rtl="1"/>
            <a:r>
              <a:rPr lang="ar-BH" sz="2000" b="1">
                <a:solidFill>
                  <a:srgbClr val="000099"/>
                </a:solidFill>
                <a:latin typeface="Tahoma" pitchFamily="34" charset="0"/>
                <a:ea typeface="SimSun" pitchFamily="2" charset="-122"/>
                <a:cs typeface="AL-Mohanad" pitchFamily="2" charset="-78"/>
              </a:rPr>
              <a:t>قوى السوق/المصالح الفردية</a:t>
            </a:r>
          </a:p>
          <a:p>
            <a:pPr algn="ctr" rtl="1"/>
            <a:r>
              <a:rPr lang="ar-BH" sz="1600">
                <a:latin typeface="Tahoma" pitchFamily="34" charset="0"/>
                <a:ea typeface="SimSun" pitchFamily="2" charset="-122"/>
                <a:cs typeface="AL-Mohanad" pitchFamily="2" charset="-78"/>
              </a:rPr>
              <a:t>انتهاز الفرص/أخذ المخاطر</a:t>
            </a:r>
            <a:endParaRPr lang="en-US" sz="1600">
              <a:latin typeface="Tahoma" pitchFamily="34" charset="0"/>
              <a:ea typeface="SimSun" pitchFamily="2" charset="-122"/>
              <a:cs typeface="AL-Mohanad" pitchFamily="2" charset="-78"/>
            </a:endParaRPr>
          </a:p>
        </p:txBody>
      </p:sp>
      <p:sp>
        <p:nvSpPr>
          <p:cNvPr id="65540" name="Text Box 18"/>
          <p:cNvSpPr txBox="1">
            <a:spLocks noChangeArrowheads="1"/>
          </p:cNvSpPr>
          <p:nvPr/>
        </p:nvSpPr>
        <p:spPr bwMode="auto">
          <a:xfrm>
            <a:off x="0" y="3748088"/>
            <a:ext cx="2667000" cy="549275"/>
          </a:xfrm>
          <a:prstGeom prst="rect">
            <a:avLst/>
          </a:prstGeom>
          <a:noFill/>
          <a:ln w="9525">
            <a:noFill/>
            <a:miter lim="800000"/>
            <a:headEnd/>
            <a:tailEnd/>
          </a:ln>
        </p:spPr>
        <p:txBody>
          <a:bodyPr>
            <a:spAutoFit/>
          </a:bodyPr>
          <a:lstStyle/>
          <a:p>
            <a:pPr algn="ctr"/>
            <a:r>
              <a:rPr lang="en-US" sz="1600" b="1">
                <a:solidFill>
                  <a:srgbClr val="000099"/>
                </a:solidFill>
              </a:rPr>
              <a:t>Market Individualism</a:t>
            </a:r>
          </a:p>
          <a:p>
            <a:pPr algn="ctr"/>
            <a:r>
              <a:rPr lang="en-US" sz="1400"/>
              <a:t>Opportunities, Risk taking</a:t>
            </a:r>
          </a:p>
        </p:txBody>
      </p:sp>
      <p:sp>
        <p:nvSpPr>
          <p:cNvPr id="65541" name="Text Box 19"/>
          <p:cNvSpPr txBox="1">
            <a:spLocks noChangeArrowheads="1"/>
          </p:cNvSpPr>
          <p:nvPr/>
        </p:nvSpPr>
        <p:spPr bwMode="auto">
          <a:xfrm>
            <a:off x="1931988" y="5775325"/>
            <a:ext cx="5688012" cy="519113"/>
          </a:xfrm>
          <a:prstGeom prst="rect">
            <a:avLst/>
          </a:prstGeom>
          <a:noFill/>
          <a:ln w="9525">
            <a:noFill/>
            <a:miter lim="800000"/>
            <a:headEnd/>
            <a:tailEnd/>
          </a:ln>
        </p:spPr>
        <p:txBody>
          <a:bodyPr>
            <a:spAutoFit/>
          </a:bodyPr>
          <a:lstStyle/>
          <a:p>
            <a:pPr algn="ctr" rtl="1">
              <a:spcBef>
                <a:spcPct val="50000"/>
              </a:spcBef>
            </a:pPr>
            <a:r>
              <a:rPr lang="ar-BH" sz="2800">
                <a:solidFill>
                  <a:srgbClr val="000099"/>
                </a:solidFill>
                <a:latin typeface="Tahoma" pitchFamily="34" charset="0"/>
                <a:ea typeface="SimSun" pitchFamily="2" charset="-122"/>
                <a:cs typeface="AL-Mohanad" pitchFamily="2" charset="-78"/>
              </a:rPr>
              <a:t>الاطار العام للإدارة والتنمية المستدامة</a:t>
            </a:r>
            <a:endParaRPr lang="en-US" sz="2800">
              <a:solidFill>
                <a:srgbClr val="000099"/>
              </a:solidFill>
              <a:latin typeface="Tahoma" pitchFamily="34" charset="0"/>
              <a:ea typeface="SimSun" pitchFamily="2" charset="-122"/>
              <a:cs typeface="AL-Mohanad" pitchFamily="2" charset="-78"/>
            </a:endParaRPr>
          </a:p>
        </p:txBody>
      </p:sp>
      <p:sp>
        <p:nvSpPr>
          <p:cNvPr id="65542" name="Text Box 20"/>
          <p:cNvSpPr txBox="1">
            <a:spLocks noChangeArrowheads="1"/>
          </p:cNvSpPr>
          <p:nvPr/>
        </p:nvSpPr>
        <p:spPr bwMode="auto">
          <a:xfrm>
            <a:off x="1524000" y="6232525"/>
            <a:ext cx="6553200" cy="396875"/>
          </a:xfrm>
          <a:prstGeom prst="rect">
            <a:avLst/>
          </a:prstGeom>
          <a:noFill/>
          <a:ln w="9525">
            <a:noFill/>
            <a:miter lim="800000"/>
            <a:headEnd/>
            <a:tailEnd/>
          </a:ln>
        </p:spPr>
        <p:txBody>
          <a:bodyPr>
            <a:spAutoFit/>
          </a:bodyPr>
          <a:lstStyle/>
          <a:p>
            <a:pPr algn="ctr">
              <a:spcBef>
                <a:spcPct val="50000"/>
              </a:spcBef>
            </a:pPr>
            <a:r>
              <a:rPr lang="en-US" sz="2000">
                <a:solidFill>
                  <a:srgbClr val="000099"/>
                </a:solidFill>
                <a:latin typeface="Tahoma" pitchFamily="34" charset="0"/>
              </a:rPr>
              <a:t>General Framework for Sustainable Development</a:t>
            </a:r>
          </a:p>
        </p:txBody>
      </p:sp>
      <p:sp>
        <p:nvSpPr>
          <p:cNvPr id="65543" name="Text Box 21"/>
          <p:cNvSpPr txBox="1">
            <a:spLocks noChangeArrowheads="1"/>
          </p:cNvSpPr>
          <p:nvPr/>
        </p:nvSpPr>
        <p:spPr bwMode="auto">
          <a:xfrm>
            <a:off x="5372668" y="945108"/>
            <a:ext cx="2833688" cy="641350"/>
          </a:xfrm>
          <a:prstGeom prst="rect">
            <a:avLst/>
          </a:prstGeom>
          <a:noFill/>
          <a:ln w="9525">
            <a:noFill/>
            <a:miter lim="800000"/>
            <a:headEnd/>
            <a:tailEnd/>
          </a:ln>
        </p:spPr>
        <p:txBody>
          <a:bodyPr>
            <a:spAutoFit/>
          </a:bodyPr>
          <a:lstStyle/>
          <a:p>
            <a:pPr algn="ctr" rtl="1">
              <a:spcBef>
                <a:spcPct val="50000"/>
              </a:spcBef>
            </a:pPr>
            <a:r>
              <a:rPr lang="ar-BH" sz="2000" b="1" dirty="0">
                <a:solidFill>
                  <a:srgbClr val="000099"/>
                </a:solidFill>
                <a:latin typeface="Tahoma" pitchFamily="34" charset="0"/>
                <a:ea typeface="SimSun" pitchFamily="2" charset="-122"/>
                <a:cs typeface="AL-Mohanad" pitchFamily="2" charset="-78"/>
              </a:rPr>
              <a:t>المسئولين والسلطات الرسمية</a:t>
            </a:r>
          </a:p>
          <a:p>
            <a:pPr algn="ctr" rtl="1"/>
            <a:r>
              <a:rPr lang="ar-BH" sz="1600" dirty="0">
                <a:latin typeface="Tahoma" pitchFamily="34" charset="0"/>
                <a:ea typeface="SimSun" pitchFamily="2" charset="-122"/>
                <a:cs typeface="AL-Mohanad" pitchFamily="2" charset="-78"/>
              </a:rPr>
              <a:t>التنظيم وإدارة المخاطر والتحكم</a:t>
            </a:r>
            <a:endParaRPr lang="en-US" sz="1600" dirty="0">
              <a:latin typeface="Tahoma" pitchFamily="34" charset="0"/>
              <a:ea typeface="SimSun" pitchFamily="2" charset="-122"/>
              <a:cs typeface="AL-Mohanad" pitchFamily="2" charset="-78"/>
            </a:endParaRPr>
          </a:p>
        </p:txBody>
      </p:sp>
      <p:sp>
        <p:nvSpPr>
          <p:cNvPr id="65544" name="Text Box 22"/>
          <p:cNvSpPr txBox="1">
            <a:spLocks noChangeArrowheads="1"/>
          </p:cNvSpPr>
          <p:nvPr/>
        </p:nvSpPr>
        <p:spPr bwMode="auto">
          <a:xfrm>
            <a:off x="5343099" y="1459812"/>
            <a:ext cx="3200400" cy="762000"/>
          </a:xfrm>
          <a:prstGeom prst="rect">
            <a:avLst/>
          </a:prstGeom>
          <a:noFill/>
          <a:ln w="9525">
            <a:noFill/>
            <a:miter lim="800000"/>
            <a:headEnd/>
            <a:tailEnd/>
          </a:ln>
        </p:spPr>
        <p:txBody>
          <a:bodyPr>
            <a:spAutoFit/>
          </a:bodyPr>
          <a:lstStyle/>
          <a:p>
            <a:pPr algn="ctr"/>
            <a:r>
              <a:rPr lang="en-US" sz="1600" b="1" dirty="0">
                <a:solidFill>
                  <a:srgbClr val="000099"/>
                </a:solidFill>
              </a:rPr>
              <a:t>Bureaucratic Hierarchy </a:t>
            </a:r>
          </a:p>
          <a:p>
            <a:pPr algn="ctr"/>
            <a:r>
              <a:rPr lang="en-US" sz="1400" dirty="0"/>
              <a:t>Regulations, Risk Managing/controlling </a:t>
            </a:r>
          </a:p>
        </p:txBody>
      </p:sp>
      <p:sp>
        <p:nvSpPr>
          <p:cNvPr id="65545" name="Text Box 23"/>
          <p:cNvSpPr txBox="1">
            <a:spLocks noChangeArrowheads="1"/>
          </p:cNvSpPr>
          <p:nvPr/>
        </p:nvSpPr>
        <p:spPr bwMode="auto">
          <a:xfrm>
            <a:off x="5791200" y="4159250"/>
            <a:ext cx="2449513" cy="641350"/>
          </a:xfrm>
          <a:prstGeom prst="rect">
            <a:avLst/>
          </a:prstGeom>
          <a:noFill/>
          <a:ln w="9525">
            <a:noFill/>
            <a:miter lim="800000"/>
            <a:headEnd/>
            <a:tailEnd/>
          </a:ln>
        </p:spPr>
        <p:txBody>
          <a:bodyPr>
            <a:spAutoFit/>
          </a:bodyPr>
          <a:lstStyle/>
          <a:p>
            <a:pPr algn="ctr" rtl="1">
              <a:spcBef>
                <a:spcPct val="50000"/>
              </a:spcBef>
            </a:pPr>
            <a:r>
              <a:rPr lang="ar-BH" sz="2000" b="1">
                <a:solidFill>
                  <a:srgbClr val="000099"/>
                </a:solidFill>
                <a:latin typeface="Tahoma" pitchFamily="34" charset="0"/>
                <a:ea typeface="SimSun" pitchFamily="2" charset="-122"/>
                <a:cs typeface="AL-Mohanad" pitchFamily="2" charset="-78"/>
              </a:rPr>
              <a:t>قوى الضغط المجتمعي  </a:t>
            </a:r>
          </a:p>
          <a:p>
            <a:pPr algn="ctr" rtl="1"/>
            <a:r>
              <a:rPr lang="ar-BH" sz="1600">
                <a:latin typeface="Tahoma" pitchFamily="34" charset="0"/>
                <a:ea typeface="SimSun" pitchFamily="2" charset="-122"/>
                <a:cs typeface="AL-Mohanad" pitchFamily="2" charset="-78"/>
              </a:rPr>
              <a:t>أخذ الحذر وعدم المخاطرة</a:t>
            </a:r>
            <a:endParaRPr lang="en-US" sz="1600">
              <a:latin typeface="Tahoma" pitchFamily="34" charset="0"/>
              <a:ea typeface="SimSun" pitchFamily="2" charset="-122"/>
              <a:cs typeface="AL-Mohanad" pitchFamily="2" charset="-78"/>
            </a:endParaRPr>
          </a:p>
        </p:txBody>
      </p:sp>
      <p:sp>
        <p:nvSpPr>
          <p:cNvPr id="65546" name="Text Box 24"/>
          <p:cNvSpPr txBox="1">
            <a:spLocks noChangeArrowheads="1"/>
          </p:cNvSpPr>
          <p:nvPr/>
        </p:nvSpPr>
        <p:spPr bwMode="auto">
          <a:xfrm>
            <a:off x="5791200" y="4768850"/>
            <a:ext cx="2514600" cy="793750"/>
          </a:xfrm>
          <a:prstGeom prst="rect">
            <a:avLst/>
          </a:prstGeom>
          <a:noFill/>
          <a:ln w="9525">
            <a:noFill/>
            <a:miter lim="800000"/>
            <a:headEnd/>
            <a:tailEnd/>
          </a:ln>
        </p:spPr>
        <p:txBody>
          <a:bodyPr>
            <a:spAutoFit/>
          </a:bodyPr>
          <a:lstStyle/>
          <a:p>
            <a:pPr algn="ctr"/>
            <a:r>
              <a:rPr lang="en-US" sz="1600" b="1" dirty="0">
                <a:solidFill>
                  <a:srgbClr val="000099"/>
                </a:solidFill>
              </a:rPr>
              <a:t>Activists and Pressure Groups</a:t>
            </a:r>
          </a:p>
          <a:p>
            <a:pPr algn="ctr"/>
            <a:r>
              <a:rPr lang="en-US" sz="1400" dirty="0"/>
              <a:t>Cautionary, Risk avoiding</a:t>
            </a:r>
          </a:p>
        </p:txBody>
      </p:sp>
      <p:sp>
        <p:nvSpPr>
          <p:cNvPr id="387097" name="Text Box 25"/>
          <p:cNvSpPr txBox="1">
            <a:spLocks noChangeArrowheads="1"/>
          </p:cNvSpPr>
          <p:nvPr/>
        </p:nvSpPr>
        <p:spPr bwMode="auto">
          <a:xfrm>
            <a:off x="2866030" y="1794728"/>
            <a:ext cx="2667000" cy="1006475"/>
          </a:xfrm>
          <a:prstGeom prst="rect">
            <a:avLst/>
          </a:prstGeom>
          <a:noFill/>
          <a:ln w="9525">
            <a:noFill/>
            <a:miter lim="800000"/>
            <a:headEnd/>
            <a:tailEnd/>
          </a:ln>
        </p:spPr>
        <p:txBody>
          <a:bodyPr>
            <a:spAutoFit/>
          </a:bodyPr>
          <a:lstStyle/>
          <a:p>
            <a:pPr algn="ctr" rtl="1">
              <a:spcBef>
                <a:spcPct val="50000"/>
              </a:spcBef>
            </a:pPr>
            <a:r>
              <a:rPr lang="ar-BH" sz="2000" b="1" dirty="0">
                <a:solidFill>
                  <a:srgbClr val="FF3300"/>
                </a:solidFill>
                <a:latin typeface="Tahoma" pitchFamily="34" charset="0"/>
                <a:ea typeface="SimSun" pitchFamily="2" charset="-122"/>
                <a:cs typeface="AL-Mohanad" pitchFamily="2" charset="-78"/>
              </a:rPr>
              <a:t>منطقة الاجماع العام والسياسة المستقرة (الحل الأمثل) – التضامن المجتمعي </a:t>
            </a:r>
            <a:endParaRPr lang="en-US" sz="2000" b="1" dirty="0">
              <a:solidFill>
                <a:srgbClr val="FF3300"/>
              </a:solidFill>
              <a:latin typeface="Tahoma" pitchFamily="34" charset="0"/>
              <a:ea typeface="SimSun" pitchFamily="2" charset="-122"/>
              <a:cs typeface="AL-Mohanad" pitchFamily="2" charset="-78"/>
            </a:endParaRPr>
          </a:p>
        </p:txBody>
      </p:sp>
      <p:sp>
        <p:nvSpPr>
          <p:cNvPr id="387098" name="Text Box 26"/>
          <p:cNvSpPr txBox="1">
            <a:spLocks noChangeArrowheads="1"/>
          </p:cNvSpPr>
          <p:nvPr/>
        </p:nvSpPr>
        <p:spPr bwMode="auto">
          <a:xfrm>
            <a:off x="2501213" y="991690"/>
            <a:ext cx="3059112" cy="822325"/>
          </a:xfrm>
          <a:prstGeom prst="rect">
            <a:avLst/>
          </a:prstGeom>
          <a:noFill/>
          <a:ln w="9525">
            <a:noFill/>
            <a:miter lim="800000"/>
            <a:headEnd/>
            <a:tailEnd/>
          </a:ln>
        </p:spPr>
        <p:txBody>
          <a:bodyPr>
            <a:spAutoFit/>
          </a:bodyPr>
          <a:lstStyle/>
          <a:p>
            <a:pPr algn="ctr" rtl="1">
              <a:spcBef>
                <a:spcPct val="50000"/>
              </a:spcBef>
            </a:pPr>
            <a:r>
              <a:rPr lang="ar-BH" sz="2400" b="1" dirty="0">
                <a:solidFill>
                  <a:srgbClr val="009900"/>
                </a:solidFill>
                <a:latin typeface="Tahoma" pitchFamily="34" charset="0"/>
                <a:ea typeface="SimSun" pitchFamily="2" charset="-122"/>
                <a:cs typeface="AL-Mohanad" pitchFamily="2" charset="-78"/>
              </a:rPr>
              <a:t>ماهي الآلية للوصول إلى منطقة الاجماع العام؟</a:t>
            </a:r>
            <a:endParaRPr lang="en-US" sz="2000" b="1" dirty="0">
              <a:solidFill>
                <a:srgbClr val="009900"/>
              </a:solidFill>
              <a:latin typeface="Tahoma" pitchFamily="34" charset="0"/>
              <a:ea typeface="SimSun" pitchFamily="2" charset="-122"/>
              <a:cs typeface="AL-Mohanad" pitchFamily="2" charset="-78"/>
            </a:endParaRPr>
          </a:p>
        </p:txBody>
      </p:sp>
      <p:sp>
        <p:nvSpPr>
          <p:cNvPr id="387099" name="Text Box 27"/>
          <p:cNvSpPr txBox="1">
            <a:spLocks noChangeArrowheads="1"/>
          </p:cNvSpPr>
          <p:nvPr/>
        </p:nvSpPr>
        <p:spPr bwMode="auto">
          <a:xfrm>
            <a:off x="0" y="1064076"/>
            <a:ext cx="2667000" cy="915987"/>
          </a:xfrm>
          <a:prstGeom prst="rect">
            <a:avLst/>
          </a:prstGeom>
          <a:noFill/>
          <a:ln w="9525">
            <a:noFill/>
            <a:miter lim="800000"/>
            <a:headEnd/>
            <a:tailEnd/>
          </a:ln>
        </p:spPr>
        <p:txBody>
          <a:bodyPr>
            <a:spAutoFit/>
          </a:bodyPr>
          <a:lstStyle/>
          <a:p>
            <a:pPr algn="ctr">
              <a:spcBef>
                <a:spcPct val="50000"/>
              </a:spcBef>
            </a:pPr>
            <a:r>
              <a:rPr lang="en-US" b="1" dirty="0">
                <a:solidFill>
                  <a:srgbClr val="009900"/>
                </a:solidFill>
                <a:latin typeface="Tahoma" pitchFamily="34" charset="0"/>
              </a:rPr>
              <a:t>What is the mechanism to reach this consensus?</a:t>
            </a:r>
            <a:endParaRPr lang="en-US" sz="1600" b="1" dirty="0">
              <a:solidFill>
                <a:srgbClr val="009900"/>
              </a:solidFill>
              <a:latin typeface="Tahoma" pitchFamily="34" charset="0"/>
            </a:endParaRPr>
          </a:p>
        </p:txBody>
      </p:sp>
      <p:sp>
        <p:nvSpPr>
          <p:cNvPr id="387100" name="Line 28"/>
          <p:cNvSpPr>
            <a:spLocks noChangeShapeType="1"/>
          </p:cNvSpPr>
          <p:nvPr/>
        </p:nvSpPr>
        <p:spPr bwMode="auto">
          <a:xfrm>
            <a:off x="4495800" y="2438400"/>
            <a:ext cx="533400" cy="685800"/>
          </a:xfrm>
          <a:prstGeom prst="line">
            <a:avLst/>
          </a:prstGeom>
          <a:noFill/>
          <a:ln w="57150">
            <a:solidFill>
              <a:srgbClr val="FF3300"/>
            </a:solidFill>
            <a:round/>
            <a:headEnd/>
            <a:tailEnd type="triangle" w="med" len="med"/>
          </a:ln>
        </p:spPr>
        <p:txBody>
          <a:bodyPr/>
          <a:lstStyle/>
          <a:p>
            <a:endParaRPr lang="en-US"/>
          </a:p>
        </p:txBody>
      </p:sp>
      <p:sp>
        <p:nvSpPr>
          <p:cNvPr id="387101" name="Text Box 29"/>
          <p:cNvSpPr txBox="1">
            <a:spLocks noChangeArrowheads="1"/>
          </p:cNvSpPr>
          <p:nvPr/>
        </p:nvSpPr>
        <p:spPr bwMode="auto">
          <a:xfrm>
            <a:off x="465161" y="2000724"/>
            <a:ext cx="2438400" cy="825500"/>
          </a:xfrm>
          <a:prstGeom prst="rect">
            <a:avLst/>
          </a:prstGeom>
          <a:noFill/>
          <a:ln w="9525">
            <a:noFill/>
            <a:miter lim="800000"/>
            <a:headEnd/>
            <a:tailEnd/>
          </a:ln>
        </p:spPr>
        <p:txBody>
          <a:bodyPr>
            <a:spAutoFit/>
          </a:bodyPr>
          <a:lstStyle/>
          <a:p>
            <a:pPr algn="ctr">
              <a:spcBef>
                <a:spcPct val="50000"/>
              </a:spcBef>
            </a:pPr>
            <a:r>
              <a:rPr lang="en-US" sz="1600" b="1" dirty="0">
                <a:solidFill>
                  <a:srgbClr val="FF3300"/>
                </a:solidFill>
                <a:latin typeface="Tahoma" pitchFamily="34" charset="0"/>
              </a:rPr>
              <a:t>Consensus Area, stable policy- Community Solidarity</a:t>
            </a:r>
          </a:p>
        </p:txBody>
      </p:sp>
      <p:sp>
        <p:nvSpPr>
          <p:cNvPr id="387102" name="AutoShape 30"/>
          <p:cNvSpPr>
            <a:spLocks noChangeArrowheads="1"/>
          </p:cNvSpPr>
          <p:nvPr/>
        </p:nvSpPr>
        <p:spPr bwMode="auto">
          <a:xfrm rot="-3164022">
            <a:off x="2622952" y="1530516"/>
            <a:ext cx="288925" cy="539750"/>
          </a:xfrm>
          <a:prstGeom prst="downArrow">
            <a:avLst>
              <a:gd name="adj1" fmla="val 50000"/>
              <a:gd name="adj2" fmla="val 46703"/>
            </a:avLst>
          </a:prstGeom>
          <a:solidFill>
            <a:srgbClr val="FF3300"/>
          </a:solidFill>
          <a:ln w="9525">
            <a:solidFill>
              <a:schemeClr val="tx1"/>
            </a:solidFill>
            <a:miter lim="800000"/>
            <a:headEnd/>
            <a:tailEnd/>
          </a:ln>
        </p:spPr>
        <p:txBody>
          <a:bodyPr vert="eaVert"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7100"/>
                                        </p:tgtEl>
                                        <p:attrNameLst>
                                          <p:attrName>style.visibility</p:attrName>
                                        </p:attrNameLst>
                                      </p:cBhvr>
                                      <p:to>
                                        <p:strVal val="visible"/>
                                      </p:to>
                                    </p:set>
                                    <p:anim calcmode="lin" valueType="num">
                                      <p:cBhvr additive="base">
                                        <p:cTn id="7" dur="500" fill="hold"/>
                                        <p:tgtEl>
                                          <p:spTgt spid="387100"/>
                                        </p:tgtEl>
                                        <p:attrNameLst>
                                          <p:attrName>ppt_x</p:attrName>
                                        </p:attrNameLst>
                                      </p:cBhvr>
                                      <p:tavLst>
                                        <p:tav tm="0">
                                          <p:val>
                                            <p:strVal val="#ppt_x"/>
                                          </p:val>
                                        </p:tav>
                                        <p:tav tm="100000">
                                          <p:val>
                                            <p:strVal val="#ppt_x"/>
                                          </p:val>
                                        </p:tav>
                                      </p:tavLst>
                                    </p:anim>
                                    <p:anim calcmode="lin" valueType="num">
                                      <p:cBhvr additive="base">
                                        <p:cTn id="8" dur="500" fill="hold"/>
                                        <p:tgtEl>
                                          <p:spTgt spid="387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7097"/>
                                        </p:tgtEl>
                                        <p:attrNameLst>
                                          <p:attrName>style.visibility</p:attrName>
                                        </p:attrNameLst>
                                      </p:cBhvr>
                                      <p:to>
                                        <p:strVal val="visible"/>
                                      </p:to>
                                    </p:set>
                                    <p:anim calcmode="lin" valueType="num">
                                      <p:cBhvr additive="base">
                                        <p:cTn id="11" dur="500" fill="hold"/>
                                        <p:tgtEl>
                                          <p:spTgt spid="387097"/>
                                        </p:tgtEl>
                                        <p:attrNameLst>
                                          <p:attrName>ppt_x</p:attrName>
                                        </p:attrNameLst>
                                      </p:cBhvr>
                                      <p:tavLst>
                                        <p:tav tm="0">
                                          <p:val>
                                            <p:strVal val="#ppt_x"/>
                                          </p:val>
                                        </p:tav>
                                        <p:tav tm="100000">
                                          <p:val>
                                            <p:strVal val="#ppt_x"/>
                                          </p:val>
                                        </p:tav>
                                      </p:tavLst>
                                    </p:anim>
                                    <p:anim calcmode="lin" valueType="num">
                                      <p:cBhvr additive="base">
                                        <p:cTn id="12" dur="500" fill="hold"/>
                                        <p:tgtEl>
                                          <p:spTgt spid="38709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7101"/>
                                        </p:tgtEl>
                                        <p:attrNameLst>
                                          <p:attrName>style.visibility</p:attrName>
                                        </p:attrNameLst>
                                      </p:cBhvr>
                                      <p:to>
                                        <p:strVal val="visible"/>
                                      </p:to>
                                    </p:set>
                                    <p:anim calcmode="lin" valueType="num">
                                      <p:cBhvr additive="base">
                                        <p:cTn id="15" dur="500" fill="hold"/>
                                        <p:tgtEl>
                                          <p:spTgt spid="387101"/>
                                        </p:tgtEl>
                                        <p:attrNameLst>
                                          <p:attrName>ppt_x</p:attrName>
                                        </p:attrNameLst>
                                      </p:cBhvr>
                                      <p:tavLst>
                                        <p:tav tm="0">
                                          <p:val>
                                            <p:strVal val="#ppt_x"/>
                                          </p:val>
                                        </p:tav>
                                        <p:tav tm="100000">
                                          <p:val>
                                            <p:strVal val="#ppt_x"/>
                                          </p:val>
                                        </p:tav>
                                      </p:tavLst>
                                    </p:anim>
                                    <p:anim calcmode="lin" valueType="num">
                                      <p:cBhvr additive="base">
                                        <p:cTn id="16" dur="500" fill="hold"/>
                                        <p:tgtEl>
                                          <p:spTgt spid="38710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87102"/>
                                        </p:tgtEl>
                                        <p:attrNameLst>
                                          <p:attrName>style.visibility</p:attrName>
                                        </p:attrNameLst>
                                      </p:cBhvr>
                                      <p:to>
                                        <p:strVal val="visible"/>
                                      </p:to>
                                    </p:set>
                                    <p:anim calcmode="lin" valueType="num">
                                      <p:cBhvr additive="base">
                                        <p:cTn id="21" dur="500" fill="hold"/>
                                        <p:tgtEl>
                                          <p:spTgt spid="387102"/>
                                        </p:tgtEl>
                                        <p:attrNameLst>
                                          <p:attrName>ppt_x</p:attrName>
                                        </p:attrNameLst>
                                      </p:cBhvr>
                                      <p:tavLst>
                                        <p:tav tm="0">
                                          <p:val>
                                            <p:strVal val="0-#ppt_w/2"/>
                                          </p:val>
                                        </p:tav>
                                        <p:tav tm="100000">
                                          <p:val>
                                            <p:strVal val="#ppt_x"/>
                                          </p:val>
                                        </p:tav>
                                      </p:tavLst>
                                    </p:anim>
                                    <p:anim calcmode="lin" valueType="num">
                                      <p:cBhvr additive="base">
                                        <p:cTn id="22" dur="500" fill="hold"/>
                                        <p:tgtEl>
                                          <p:spTgt spid="38710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87098"/>
                                        </p:tgtEl>
                                        <p:attrNameLst>
                                          <p:attrName>style.visibility</p:attrName>
                                        </p:attrNameLst>
                                      </p:cBhvr>
                                      <p:to>
                                        <p:strVal val="visible"/>
                                      </p:to>
                                    </p:set>
                                    <p:anim calcmode="lin" valueType="num">
                                      <p:cBhvr additive="base">
                                        <p:cTn id="25" dur="500" fill="hold"/>
                                        <p:tgtEl>
                                          <p:spTgt spid="387098"/>
                                        </p:tgtEl>
                                        <p:attrNameLst>
                                          <p:attrName>ppt_x</p:attrName>
                                        </p:attrNameLst>
                                      </p:cBhvr>
                                      <p:tavLst>
                                        <p:tav tm="0">
                                          <p:val>
                                            <p:strVal val="0-#ppt_w/2"/>
                                          </p:val>
                                        </p:tav>
                                        <p:tav tm="100000">
                                          <p:val>
                                            <p:strVal val="#ppt_x"/>
                                          </p:val>
                                        </p:tav>
                                      </p:tavLst>
                                    </p:anim>
                                    <p:anim calcmode="lin" valueType="num">
                                      <p:cBhvr additive="base">
                                        <p:cTn id="26" dur="500" fill="hold"/>
                                        <p:tgtEl>
                                          <p:spTgt spid="38709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87099"/>
                                        </p:tgtEl>
                                        <p:attrNameLst>
                                          <p:attrName>style.visibility</p:attrName>
                                        </p:attrNameLst>
                                      </p:cBhvr>
                                      <p:to>
                                        <p:strVal val="visible"/>
                                      </p:to>
                                    </p:set>
                                    <p:anim calcmode="lin" valueType="num">
                                      <p:cBhvr additive="base">
                                        <p:cTn id="29" dur="500" fill="hold"/>
                                        <p:tgtEl>
                                          <p:spTgt spid="387099"/>
                                        </p:tgtEl>
                                        <p:attrNameLst>
                                          <p:attrName>ppt_x</p:attrName>
                                        </p:attrNameLst>
                                      </p:cBhvr>
                                      <p:tavLst>
                                        <p:tav tm="0">
                                          <p:val>
                                            <p:strVal val="0-#ppt_w/2"/>
                                          </p:val>
                                        </p:tav>
                                        <p:tav tm="100000">
                                          <p:val>
                                            <p:strVal val="#ppt_x"/>
                                          </p:val>
                                        </p:tav>
                                      </p:tavLst>
                                    </p:anim>
                                    <p:anim calcmode="lin" valueType="num">
                                      <p:cBhvr additive="base">
                                        <p:cTn id="30" dur="500" fill="hold"/>
                                        <p:tgtEl>
                                          <p:spTgt spid="387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97" grpId="0"/>
      <p:bldP spid="387098" grpId="0"/>
      <p:bldP spid="387099" grpId="0"/>
      <p:bldP spid="387100" grpId="0" animBg="1"/>
      <p:bldP spid="387101" grpId="0"/>
      <p:bldP spid="38710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a:xfrm>
            <a:off x="457200" y="1143000"/>
            <a:ext cx="8382000" cy="4953000"/>
          </a:xfrm>
        </p:spPr>
        <p:txBody>
          <a:bodyPr/>
          <a:lstStyle/>
          <a:p>
            <a:pPr eaLnBrk="1" hangingPunct="1"/>
            <a:r>
              <a:rPr lang="en-GB" sz="2800" b="1" smtClean="0">
                <a:solidFill>
                  <a:srgbClr val="000099"/>
                </a:solidFill>
              </a:rPr>
              <a:t>Driving Forces Main Categories</a:t>
            </a:r>
          </a:p>
          <a:p>
            <a:pPr lvl="1" eaLnBrk="1" hangingPunct="1"/>
            <a:r>
              <a:rPr lang="en-GB" smtClean="0">
                <a:solidFill>
                  <a:srgbClr val="000099"/>
                </a:solidFill>
              </a:rPr>
              <a:t>Governance</a:t>
            </a:r>
          </a:p>
          <a:p>
            <a:pPr lvl="1" eaLnBrk="1" hangingPunct="1"/>
            <a:r>
              <a:rPr lang="en-GB" smtClean="0">
                <a:solidFill>
                  <a:srgbClr val="000099"/>
                </a:solidFill>
              </a:rPr>
              <a:t>Demography</a:t>
            </a:r>
          </a:p>
          <a:p>
            <a:pPr lvl="1" eaLnBrk="1" hangingPunct="1"/>
            <a:r>
              <a:rPr lang="en-GB" smtClean="0">
                <a:solidFill>
                  <a:srgbClr val="000099"/>
                </a:solidFill>
              </a:rPr>
              <a:t>Economic Development</a:t>
            </a:r>
          </a:p>
          <a:p>
            <a:pPr lvl="1" eaLnBrk="1" hangingPunct="1"/>
            <a:r>
              <a:rPr lang="en-GB" smtClean="0">
                <a:solidFill>
                  <a:srgbClr val="000099"/>
                </a:solidFill>
              </a:rPr>
              <a:t>Human Development</a:t>
            </a:r>
          </a:p>
          <a:p>
            <a:pPr lvl="1" eaLnBrk="1" hangingPunct="1"/>
            <a:r>
              <a:rPr lang="en-GB" smtClean="0">
                <a:solidFill>
                  <a:srgbClr val="000099"/>
                </a:solidFill>
              </a:rPr>
              <a:t>Science and Technology</a:t>
            </a:r>
          </a:p>
          <a:p>
            <a:pPr lvl="1" eaLnBrk="1" hangingPunct="1"/>
            <a:r>
              <a:rPr lang="en-GB" smtClean="0">
                <a:solidFill>
                  <a:srgbClr val="000099"/>
                </a:solidFill>
              </a:rPr>
              <a:t>Culture</a:t>
            </a:r>
          </a:p>
          <a:p>
            <a:pPr lvl="1" eaLnBrk="1" hangingPunct="1"/>
            <a:r>
              <a:rPr lang="en-GB" smtClean="0">
                <a:solidFill>
                  <a:srgbClr val="000099"/>
                </a:solidFill>
              </a:rPr>
              <a:t>Regional Integration &amp; Cooperation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0883" name="Group 3"/>
          <p:cNvGraphicFramePr>
            <a:graphicFrameLocks noGrp="1"/>
          </p:cNvGraphicFramePr>
          <p:nvPr/>
        </p:nvGraphicFramePr>
        <p:xfrm>
          <a:off x="327545" y="1610437"/>
          <a:ext cx="8036256" cy="4920017"/>
        </p:xfrm>
        <a:graphic>
          <a:graphicData uri="http://schemas.openxmlformats.org/drawingml/2006/table">
            <a:tbl>
              <a:tblPr/>
              <a:tblGrid>
                <a:gridCol w="2007596"/>
                <a:gridCol w="2009064"/>
                <a:gridCol w="2009064"/>
                <a:gridCol w="2010532"/>
              </a:tblGrid>
              <a:tr h="402808">
                <a:tc>
                  <a:txBody>
                    <a:bodyPr/>
                    <a:lstStyle/>
                    <a:p>
                      <a:pPr marL="0" marR="0" lvl="0" indent="0" algn="ctr" defTabSz="914400" rtl="0" eaLnBrk="1" fontAlgn="base" latinLnBrk="0" hangingPunct="1">
                        <a:lnSpc>
                          <a:spcPct val="100000"/>
                        </a:lnSpc>
                        <a:spcBef>
                          <a:spcPct val="0"/>
                        </a:spcBef>
                        <a:spcAft>
                          <a:spcPct val="0"/>
                        </a:spcAft>
                        <a:buClr>
                          <a:schemeClr val="bg1"/>
                        </a:buClr>
                        <a:buSzPct val="75000"/>
                        <a:buFontTx/>
                        <a:buNone/>
                        <a:tabLst/>
                      </a:pPr>
                      <a:r>
                        <a:rPr kumimoji="0" lang="en-GB" sz="1800" b="1" i="0" u="none" strike="noStrike" cap="none" normalizeH="0" baseline="0" dirty="0" smtClean="0">
                          <a:ln>
                            <a:noFill/>
                          </a:ln>
                          <a:solidFill>
                            <a:schemeClr val="tx1"/>
                          </a:solidFill>
                          <a:effectLst/>
                          <a:latin typeface="Times New Roman" pitchFamily="18" charset="0"/>
                          <a:cs typeface="Times New Roman" pitchFamily="18" charset="0"/>
                        </a:rPr>
                        <a:t>Sub-Driver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5000"/>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Market Forces</a:t>
                      </a:r>
                      <a:endParaRPr kumimoji="0" lang="en-GB" sz="4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5000"/>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Policy Reform</a:t>
                      </a:r>
                      <a:endParaRPr kumimoji="0" lang="en-GB" sz="4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Pct val="75000"/>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Sustainability</a:t>
                      </a:r>
                      <a:endParaRPr kumimoji="0" lang="en-GB" sz="4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8670">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Dominant actor and power balance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dirty="0" smtClean="0">
                          <a:ln>
                            <a:noFill/>
                          </a:ln>
                          <a:solidFill>
                            <a:schemeClr val="tx1"/>
                          </a:solidFill>
                          <a:effectLst/>
                          <a:latin typeface="Times New Roman" pitchFamily="18" charset="0"/>
                          <a:cs typeface="Times New Roman" pitchFamily="18" charset="0"/>
                        </a:rPr>
                        <a:t>Private sector with strong government support; power more to the private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Government with civil society support; power more to the government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Balanced civil society, government, and private sector, power more to the civil society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6704">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Governance approach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Top-down (with emphasis on hierarchical structures)</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Top-down (but with stakeholders consultation)</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Balanced Bottom-up and top-down approaches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722">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Level of public participation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Low public participation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Medium public participation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High public participation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31409">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priority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Maximum economic growth (presumption: social and environmental concerns will naturally be dealt with)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Social development and environmental management and economic development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Social and environmental welfare with economic sufficiency</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6704">
                <a:tc>
                  <a:txBody>
                    <a:bodyPr/>
                    <a:lstStyle/>
                    <a:p>
                      <a:pPr marL="0" marR="0" lvl="0" indent="0" algn="l" defTabSz="914400" rtl="0" eaLnBrk="1" fontAlgn="base" latinLnBrk="0" hangingPunct="1">
                        <a:lnSpc>
                          <a:spcPct val="100000"/>
                        </a:lnSpc>
                        <a:spcBef>
                          <a:spcPct val="0"/>
                        </a:spcBef>
                        <a:spcAft>
                          <a:spcPct val="0"/>
                        </a:spcAft>
                        <a:buClr>
                          <a:schemeClr val="bg1"/>
                        </a:buClr>
                        <a:buSzPct val="75000"/>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Mainstreaming of social &amp; environmental policies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Low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Medium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Pct val="75000"/>
                        <a:buFontTx/>
                        <a:buNone/>
                        <a:tabLst/>
                      </a:pPr>
                      <a:r>
                        <a:rPr kumimoji="0" lang="en-GB" sz="1400" b="0" i="0" u="none" strike="noStrike" cap="none" normalizeH="0" baseline="0" dirty="0" smtClean="0">
                          <a:ln>
                            <a:noFill/>
                          </a:ln>
                          <a:solidFill>
                            <a:schemeClr val="tx1"/>
                          </a:solidFill>
                          <a:effectLst/>
                          <a:latin typeface="Times New Roman" pitchFamily="18" charset="0"/>
                          <a:cs typeface="Times New Roman" pitchFamily="18" charset="0"/>
                        </a:rPr>
                        <a:t>High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7623" name="Text Box 40"/>
          <p:cNvSpPr txBox="1">
            <a:spLocks noChangeArrowheads="1"/>
          </p:cNvSpPr>
          <p:nvPr/>
        </p:nvSpPr>
        <p:spPr bwMode="auto">
          <a:xfrm>
            <a:off x="218368" y="1068576"/>
            <a:ext cx="8664575" cy="519112"/>
          </a:xfrm>
          <a:prstGeom prst="rect">
            <a:avLst/>
          </a:prstGeom>
          <a:noFill/>
          <a:ln w="9525">
            <a:noFill/>
            <a:miter lim="800000"/>
            <a:headEnd/>
            <a:tailEnd/>
          </a:ln>
        </p:spPr>
        <p:txBody>
          <a:bodyPr>
            <a:spAutoFit/>
          </a:bodyPr>
          <a:lstStyle/>
          <a:p>
            <a:pPr>
              <a:spcBef>
                <a:spcPct val="50000"/>
              </a:spcBef>
            </a:pPr>
            <a:r>
              <a:rPr lang="en-US" sz="2800" dirty="0">
                <a:solidFill>
                  <a:srgbClr val="CC3300"/>
                </a:solidFill>
              </a:rPr>
              <a:t>Example of Driving </a:t>
            </a:r>
            <a:r>
              <a:rPr lang="en-US" sz="2800" dirty="0" err="1">
                <a:solidFill>
                  <a:srgbClr val="CC3300"/>
                </a:solidFill>
              </a:rPr>
              <a:t>Froce</a:t>
            </a:r>
            <a:r>
              <a:rPr lang="en-US" sz="2800" dirty="0">
                <a:solidFill>
                  <a:srgbClr val="CC3300"/>
                </a:solidFill>
              </a:rPr>
              <a:t> Analysis: Governance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68" y="216938"/>
            <a:ext cx="8548687" cy="649288"/>
          </a:xfrm>
          <a:noFill/>
        </p:spPr>
        <p:txBody>
          <a:bodyPr anchor="b"/>
          <a:lstStyle/>
          <a:p>
            <a:pPr eaLnBrk="1" hangingPunct="1"/>
            <a:r>
              <a:rPr lang="en-US" sz="2800" dirty="0" smtClean="0"/>
              <a:t>DPSIR Framework for Water Resources </a:t>
            </a:r>
          </a:p>
        </p:txBody>
      </p:sp>
      <p:sp>
        <p:nvSpPr>
          <p:cNvPr id="13315" name="Rectangle 3"/>
          <p:cNvSpPr>
            <a:spLocks noChangeArrowheads="1"/>
          </p:cNvSpPr>
          <p:nvPr/>
        </p:nvSpPr>
        <p:spPr bwMode="auto">
          <a:xfrm>
            <a:off x="1763713" y="1974850"/>
            <a:ext cx="1439862" cy="720725"/>
          </a:xfrm>
          <a:prstGeom prst="rect">
            <a:avLst/>
          </a:prstGeom>
          <a:solidFill>
            <a:srgbClr val="FFFFCC"/>
          </a:solidFill>
          <a:ln w="9525">
            <a:solidFill>
              <a:schemeClr val="tx1"/>
            </a:solidFill>
            <a:miter lim="800000"/>
            <a:headEnd/>
            <a:tailEnd/>
          </a:ln>
        </p:spPr>
        <p:txBody>
          <a:bodyPr wrap="none" anchor="ctr"/>
          <a:lstStyle/>
          <a:p>
            <a:pPr algn="ctr"/>
            <a:r>
              <a:rPr lang="en-US" sz="2000" b="1"/>
              <a:t>Drivers</a:t>
            </a:r>
          </a:p>
        </p:txBody>
      </p:sp>
      <p:sp>
        <p:nvSpPr>
          <p:cNvPr id="13316" name="Rectangle 4"/>
          <p:cNvSpPr>
            <a:spLocks noChangeArrowheads="1"/>
          </p:cNvSpPr>
          <p:nvPr/>
        </p:nvSpPr>
        <p:spPr bwMode="auto">
          <a:xfrm>
            <a:off x="1763713" y="3702050"/>
            <a:ext cx="1511300" cy="720725"/>
          </a:xfrm>
          <a:prstGeom prst="rect">
            <a:avLst/>
          </a:prstGeom>
          <a:solidFill>
            <a:srgbClr val="FFFFCC"/>
          </a:solidFill>
          <a:ln w="9525">
            <a:solidFill>
              <a:schemeClr val="tx1"/>
            </a:solidFill>
            <a:miter lim="800000"/>
            <a:headEnd/>
            <a:tailEnd/>
          </a:ln>
        </p:spPr>
        <p:txBody>
          <a:bodyPr wrap="none" anchor="ctr"/>
          <a:lstStyle/>
          <a:p>
            <a:pPr algn="ctr"/>
            <a:r>
              <a:rPr lang="en-US" sz="2000" b="1"/>
              <a:t>Pressures</a:t>
            </a:r>
          </a:p>
        </p:txBody>
      </p:sp>
      <p:sp>
        <p:nvSpPr>
          <p:cNvPr id="13317" name="Rectangle 5"/>
          <p:cNvSpPr>
            <a:spLocks noChangeArrowheads="1"/>
          </p:cNvSpPr>
          <p:nvPr/>
        </p:nvSpPr>
        <p:spPr bwMode="auto">
          <a:xfrm>
            <a:off x="3635375" y="5141913"/>
            <a:ext cx="1657350" cy="576262"/>
          </a:xfrm>
          <a:prstGeom prst="rect">
            <a:avLst/>
          </a:prstGeom>
          <a:solidFill>
            <a:srgbClr val="FFFFCC"/>
          </a:solidFill>
          <a:ln w="9525">
            <a:solidFill>
              <a:schemeClr val="tx1"/>
            </a:solidFill>
            <a:miter lim="800000"/>
            <a:headEnd/>
            <a:tailEnd/>
          </a:ln>
        </p:spPr>
        <p:txBody>
          <a:bodyPr wrap="none" anchor="ctr"/>
          <a:lstStyle/>
          <a:p>
            <a:pPr algn="ctr"/>
            <a:r>
              <a:rPr lang="en-US" sz="2000" b="1"/>
              <a:t>State</a:t>
            </a:r>
          </a:p>
        </p:txBody>
      </p:sp>
      <p:sp>
        <p:nvSpPr>
          <p:cNvPr id="13318" name="Rectangle 6"/>
          <p:cNvSpPr>
            <a:spLocks noChangeArrowheads="1"/>
          </p:cNvSpPr>
          <p:nvPr/>
        </p:nvSpPr>
        <p:spPr bwMode="auto">
          <a:xfrm>
            <a:off x="5651500" y="1974850"/>
            <a:ext cx="1584325" cy="720725"/>
          </a:xfrm>
          <a:prstGeom prst="rect">
            <a:avLst/>
          </a:prstGeom>
          <a:solidFill>
            <a:srgbClr val="FFFFCC"/>
          </a:solidFill>
          <a:ln w="9525">
            <a:solidFill>
              <a:schemeClr val="tx1"/>
            </a:solidFill>
            <a:miter lim="800000"/>
            <a:headEnd/>
            <a:tailEnd/>
          </a:ln>
        </p:spPr>
        <p:txBody>
          <a:bodyPr wrap="none" anchor="ctr"/>
          <a:lstStyle/>
          <a:p>
            <a:pPr algn="ctr"/>
            <a:r>
              <a:rPr lang="en-US" sz="2000" b="1"/>
              <a:t>Responses</a:t>
            </a:r>
          </a:p>
        </p:txBody>
      </p:sp>
      <p:sp>
        <p:nvSpPr>
          <p:cNvPr id="13319" name="Rectangle 7"/>
          <p:cNvSpPr>
            <a:spLocks noChangeArrowheads="1"/>
          </p:cNvSpPr>
          <p:nvPr/>
        </p:nvSpPr>
        <p:spPr bwMode="auto">
          <a:xfrm>
            <a:off x="5651500" y="3702050"/>
            <a:ext cx="1584325" cy="720725"/>
          </a:xfrm>
          <a:prstGeom prst="rect">
            <a:avLst/>
          </a:prstGeom>
          <a:solidFill>
            <a:srgbClr val="FFFFCC"/>
          </a:solidFill>
          <a:ln w="9525">
            <a:solidFill>
              <a:schemeClr val="tx1"/>
            </a:solidFill>
            <a:miter lim="800000"/>
            <a:headEnd/>
            <a:tailEnd/>
          </a:ln>
        </p:spPr>
        <p:txBody>
          <a:bodyPr wrap="none" anchor="ctr"/>
          <a:lstStyle/>
          <a:p>
            <a:pPr algn="ctr"/>
            <a:r>
              <a:rPr lang="en-US" sz="2000" b="1"/>
              <a:t>Impact</a:t>
            </a:r>
          </a:p>
        </p:txBody>
      </p:sp>
      <p:sp>
        <p:nvSpPr>
          <p:cNvPr id="13320" name="AutoShape 8"/>
          <p:cNvSpPr>
            <a:spLocks noChangeArrowheads="1"/>
          </p:cNvSpPr>
          <p:nvPr/>
        </p:nvSpPr>
        <p:spPr bwMode="auto">
          <a:xfrm>
            <a:off x="2197100" y="2982913"/>
            <a:ext cx="358775" cy="503237"/>
          </a:xfrm>
          <a:prstGeom prst="downArrow">
            <a:avLst>
              <a:gd name="adj1" fmla="val 50000"/>
              <a:gd name="adj2" fmla="val 35066"/>
            </a:avLst>
          </a:prstGeom>
          <a:solidFill>
            <a:schemeClr val="accent1"/>
          </a:solidFill>
          <a:ln w="9525">
            <a:solidFill>
              <a:schemeClr val="tx1"/>
            </a:solidFill>
            <a:miter lim="800000"/>
            <a:headEnd/>
            <a:tailEnd/>
          </a:ln>
        </p:spPr>
        <p:txBody>
          <a:bodyPr vert="eaVert" wrap="none" anchor="ctr"/>
          <a:lstStyle/>
          <a:p>
            <a:endParaRPr lang="en-US"/>
          </a:p>
        </p:txBody>
      </p:sp>
      <p:sp>
        <p:nvSpPr>
          <p:cNvPr id="13321" name="AutoShape 9"/>
          <p:cNvSpPr>
            <a:spLocks noChangeArrowheads="1"/>
          </p:cNvSpPr>
          <p:nvPr/>
        </p:nvSpPr>
        <p:spPr bwMode="auto">
          <a:xfrm flipV="1">
            <a:off x="6300788" y="2982913"/>
            <a:ext cx="358775" cy="503237"/>
          </a:xfrm>
          <a:prstGeom prst="downArrow">
            <a:avLst>
              <a:gd name="adj1" fmla="val 50000"/>
              <a:gd name="adj2" fmla="val 35066"/>
            </a:avLst>
          </a:prstGeom>
          <a:solidFill>
            <a:schemeClr val="accent1"/>
          </a:solidFill>
          <a:ln w="9525">
            <a:solidFill>
              <a:schemeClr val="tx1"/>
            </a:solidFill>
            <a:miter lim="800000"/>
            <a:headEnd/>
            <a:tailEnd/>
          </a:ln>
        </p:spPr>
        <p:txBody>
          <a:bodyPr vert="eaVert" wrap="none" anchor="ctr"/>
          <a:lstStyle/>
          <a:p>
            <a:endParaRPr lang="en-US"/>
          </a:p>
        </p:txBody>
      </p:sp>
      <p:sp>
        <p:nvSpPr>
          <p:cNvPr id="13322" name="AutoShape 10"/>
          <p:cNvSpPr>
            <a:spLocks noChangeArrowheads="1"/>
          </p:cNvSpPr>
          <p:nvPr/>
        </p:nvSpPr>
        <p:spPr bwMode="auto">
          <a:xfrm rot="19206130" flipH="1">
            <a:off x="2700338" y="4783138"/>
            <a:ext cx="358775" cy="503237"/>
          </a:xfrm>
          <a:prstGeom prst="downArrow">
            <a:avLst>
              <a:gd name="adj1" fmla="val 50000"/>
              <a:gd name="adj2" fmla="val 35066"/>
            </a:avLst>
          </a:prstGeom>
          <a:solidFill>
            <a:schemeClr val="accent1"/>
          </a:solidFill>
          <a:ln w="9525">
            <a:solidFill>
              <a:schemeClr val="tx1"/>
            </a:solidFill>
            <a:miter lim="800000"/>
            <a:headEnd/>
            <a:tailEnd/>
          </a:ln>
        </p:spPr>
        <p:txBody>
          <a:bodyPr vert="eaVert" wrap="none" anchor="ctr"/>
          <a:lstStyle/>
          <a:p>
            <a:endParaRPr lang="en-US"/>
          </a:p>
        </p:txBody>
      </p:sp>
      <p:sp>
        <p:nvSpPr>
          <p:cNvPr id="13323" name="AutoShape 11"/>
          <p:cNvSpPr>
            <a:spLocks noChangeArrowheads="1"/>
          </p:cNvSpPr>
          <p:nvPr/>
        </p:nvSpPr>
        <p:spPr bwMode="auto">
          <a:xfrm rot="13806130" flipH="1">
            <a:off x="5796756" y="4783932"/>
            <a:ext cx="358775" cy="503238"/>
          </a:xfrm>
          <a:prstGeom prst="downArrow">
            <a:avLst>
              <a:gd name="adj1" fmla="val 50000"/>
              <a:gd name="adj2" fmla="val 35066"/>
            </a:avLst>
          </a:prstGeom>
          <a:solidFill>
            <a:schemeClr val="accent1"/>
          </a:solidFill>
          <a:ln w="9525">
            <a:solidFill>
              <a:schemeClr val="tx1"/>
            </a:solidFill>
            <a:miter lim="800000"/>
            <a:headEnd/>
            <a:tailEnd/>
          </a:ln>
        </p:spPr>
        <p:txBody>
          <a:bodyPr vert="eaVert" wrap="none" anchor="ctr"/>
          <a:lstStyle/>
          <a:p>
            <a:endParaRPr lang="en-US"/>
          </a:p>
        </p:txBody>
      </p:sp>
      <p:sp>
        <p:nvSpPr>
          <p:cNvPr id="13324" name="Line 12"/>
          <p:cNvSpPr>
            <a:spLocks noChangeShapeType="1"/>
          </p:cNvSpPr>
          <p:nvPr/>
        </p:nvSpPr>
        <p:spPr bwMode="auto">
          <a:xfrm flipH="1">
            <a:off x="3276600" y="2335213"/>
            <a:ext cx="2303463" cy="1587"/>
          </a:xfrm>
          <a:prstGeom prst="line">
            <a:avLst/>
          </a:prstGeom>
          <a:noFill/>
          <a:ln w="57150">
            <a:solidFill>
              <a:srgbClr val="FF3300"/>
            </a:solidFill>
            <a:prstDash val="dash"/>
            <a:round/>
            <a:headEnd/>
            <a:tailEnd type="triangle" w="med" len="med"/>
          </a:ln>
        </p:spPr>
        <p:txBody>
          <a:bodyPr/>
          <a:lstStyle/>
          <a:p>
            <a:endParaRPr lang="en-US"/>
          </a:p>
        </p:txBody>
      </p:sp>
      <p:sp>
        <p:nvSpPr>
          <p:cNvPr id="13325" name="Line 13"/>
          <p:cNvSpPr>
            <a:spLocks noChangeShapeType="1"/>
          </p:cNvSpPr>
          <p:nvPr/>
        </p:nvSpPr>
        <p:spPr bwMode="auto">
          <a:xfrm flipH="1">
            <a:off x="3419475" y="2622550"/>
            <a:ext cx="2160588" cy="1296988"/>
          </a:xfrm>
          <a:prstGeom prst="line">
            <a:avLst/>
          </a:prstGeom>
          <a:noFill/>
          <a:ln w="57150">
            <a:solidFill>
              <a:srgbClr val="FF3300"/>
            </a:solidFill>
            <a:round/>
            <a:headEnd/>
            <a:tailEnd type="triangle" w="med" len="med"/>
          </a:ln>
        </p:spPr>
        <p:txBody>
          <a:bodyPr/>
          <a:lstStyle/>
          <a:p>
            <a:endParaRPr lang="en-US"/>
          </a:p>
        </p:txBody>
      </p:sp>
      <p:sp>
        <p:nvSpPr>
          <p:cNvPr id="13326" name="Line 14"/>
          <p:cNvSpPr>
            <a:spLocks noChangeShapeType="1"/>
          </p:cNvSpPr>
          <p:nvPr/>
        </p:nvSpPr>
        <p:spPr bwMode="auto">
          <a:xfrm flipH="1">
            <a:off x="4500563" y="2838450"/>
            <a:ext cx="1295400" cy="2087563"/>
          </a:xfrm>
          <a:prstGeom prst="line">
            <a:avLst/>
          </a:prstGeom>
          <a:noFill/>
          <a:ln w="57150">
            <a:solidFill>
              <a:srgbClr val="FF3300"/>
            </a:solidFill>
            <a:round/>
            <a:headEnd/>
            <a:tailEnd type="triangle" w="med" len="med"/>
          </a:ln>
        </p:spPr>
        <p:txBody>
          <a:bodyPr/>
          <a:lstStyle/>
          <a:p>
            <a:endParaRPr lang="en-US"/>
          </a:p>
        </p:txBody>
      </p:sp>
      <p:sp>
        <p:nvSpPr>
          <p:cNvPr id="13327" name="Line 15"/>
          <p:cNvSpPr>
            <a:spLocks noChangeShapeType="1"/>
          </p:cNvSpPr>
          <p:nvPr/>
        </p:nvSpPr>
        <p:spPr bwMode="auto">
          <a:xfrm flipH="1">
            <a:off x="6011863" y="2767013"/>
            <a:ext cx="0" cy="792162"/>
          </a:xfrm>
          <a:prstGeom prst="line">
            <a:avLst/>
          </a:prstGeom>
          <a:noFill/>
          <a:ln w="57150">
            <a:solidFill>
              <a:srgbClr val="FF3300"/>
            </a:solidFill>
            <a:round/>
            <a:headEnd/>
            <a:tailEnd type="triangle" w="med" len="med"/>
          </a:ln>
        </p:spPr>
        <p:txBody>
          <a:bodyPr/>
          <a:lstStyle/>
          <a:p>
            <a:endParaRPr lang="en-US"/>
          </a:p>
        </p:txBody>
      </p:sp>
      <p:sp>
        <p:nvSpPr>
          <p:cNvPr id="13328" name="Text Box 16"/>
          <p:cNvSpPr txBox="1">
            <a:spLocks noChangeArrowheads="1"/>
          </p:cNvSpPr>
          <p:nvPr/>
        </p:nvSpPr>
        <p:spPr bwMode="auto">
          <a:xfrm>
            <a:off x="2627313" y="5935663"/>
            <a:ext cx="3889375" cy="517525"/>
          </a:xfrm>
          <a:prstGeom prst="rect">
            <a:avLst/>
          </a:prstGeom>
          <a:noFill/>
          <a:ln w="9525">
            <a:noFill/>
            <a:miter lim="800000"/>
            <a:headEnd/>
            <a:tailEnd/>
          </a:ln>
        </p:spPr>
        <p:txBody>
          <a:bodyPr>
            <a:spAutoFit/>
          </a:bodyPr>
          <a:lstStyle/>
          <a:p>
            <a:pPr algn="ctr">
              <a:spcBef>
                <a:spcPct val="50000"/>
              </a:spcBef>
            </a:pPr>
            <a:r>
              <a:rPr lang="en-US" sz="1400" b="1"/>
              <a:t>Resources’ state variables (quality and quantity, per capita share)</a:t>
            </a:r>
          </a:p>
        </p:txBody>
      </p:sp>
      <p:sp>
        <p:nvSpPr>
          <p:cNvPr id="13329" name="Text Box 17"/>
          <p:cNvSpPr txBox="1">
            <a:spLocks noChangeArrowheads="1"/>
          </p:cNvSpPr>
          <p:nvPr/>
        </p:nvSpPr>
        <p:spPr bwMode="auto">
          <a:xfrm>
            <a:off x="6661150" y="4573588"/>
            <a:ext cx="2232025" cy="730250"/>
          </a:xfrm>
          <a:prstGeom prst="rect">
            <a:avLst/>
          </a:prstGeom>
          <a:noFill/>
          <a:ln w="9525">
            <a:noFill/>
            <a:miter lim="800000"/>
            <a:headEnd/>
            <a:tailEnd/>
          </a:ln>
        </p:spPr>
        <p:txBody>
          <a:bodyPr>
            <a:spAutoFit/>
          </a:bodyPr>
          <a:lstStyle/>
          <a:p>
            <a:pPr algn="ctr">
              <a:spcBef>
                <a:spcPct val="50000"/>
              </a:spcBef>
            </a:pPr>
            <a:r>
              <a:rPr lang="en-US" sz="1400" b="1"/>
              <a:t>Health, ecological, economical &amp; social losses</a:t>
            </a:r>
          </a:p>
        </p:txBody>
      </p:sp>
      <p:sp>
        <p:nvSpPr>
          <p:cNvPr id="13330" name="Text Box 18"/>
          <p:cNvSpPr txBox="1">
            <a:spLocks noChangeArrowheads="1"/>
          </p:cNvSpPr>
          <p:nvPr/>
        </p:nvSpPr>
        <p:spPr bwMode="auto">
          <a:xfrm>
            <a:off x="7451725" y="1524617"/>
            <a:ext cx="1439863" cy="1793875"/>
          </a:xfrm>
          <a:prstGeom prst="rect">
            <a:avLst/>
          </a:prstGeom>
          <a:noFill/>
          <a:ln w="9525">
            <a:noFill/>
            <a:miter lim="800000"/>
            <a:headEnd/>
            <a:tailEnd/>
          </a:ln>
        </p:spPr>
        <p:txBody>
          <a:bodyPr>
            <a:spAutoFit/>
          </a:bodyPr>
          <a:lstStyle/>
          <a:p>
            <a:pPr algn="ctr">
              <a:spcBef>
                <a:spcPct val="50000"/>
              </a:spcBef>
            </a:pPr>
            <a:r>
              <a:rPr lang="en-US" sz="1400" b="1" dirty="0"/>
              <a:t>Policies, legislation, investments, technology, awareness, tariffs, treatment and recycling, etc. </a:t>
            </a:r>
            <a:endParaRPr lang="en-US" sz="1400" b="1" dirty="0">
              <a:solidFill>
                <a:srgbClr val="FF3300"/>
              </a:solidFill>
            </a:endParaRPr>
          </a:p>
        </p:txBody>
      </p:sp>
      <p:sp>
        <p:nvSpPr>
          <p:cNvPr id="13331" name="Text Box 19"/>
          <p:cNvSpPr txBox="1">
            <a:spLocks noChangeArrowheads="1"/>
          </p:cNvSpPr>
          <p:nvPr/>
        </p:nvSpPr>
        <p:spPr bwMode="auto">
          <a:xfrm>
            <a:off x="0" y="1685925"/>
            <a:ext cx="1692275" cy="1368425"/>
          </a:xfrm>
          <a:prstGeom prst="rect">
            <a:avLst/>
          </a:prstGeom>
          <a:noFill/>
          <a:ln w="9525">
            <a:noFill/>
            <a:miter lim="800000"/>
            <a:headEnd/>
            <a:tailEnd/>
          </a:ln>
        </p:spPr>
        <p:txBody>
          <a:bodyPr>
            <a:spAutoFit/>
          </a:bodyPr>
          <a:lstStyle/>
          <a:p>
            <a:pPr algn="ctr">
              <a:spcBef>
                <a:spcPct val="50000"/>
              </a:spcBef>
            </a:pPr>
            <a:r>
              <a:rPr lang="en-US" sz="1400" b="1"/>
              <a:t>Demographic Economic development Technology Agricultural Policies</a:t>
            </a:r>
            <a:endParaRPr lang="en-US" sz="1400" b="1">
              <a:solidFill>
                <a:srgbClr val="FF3300"/>
              </a:solidFill>
            </a:endParaRPr>
          </a:p>
        </p:txBody>
      </p:sp>
      <p:sp>
        <p:nvSpPr>
          <p:cNvPr id="13332" name="Text Box 20"/>
          <p:cNvSpPr txBox="1">
            <a:spLocks noChangeArrowheads="1"/>
          </p:cNvSpPr>
          <p:nvPr/>
        </p:nvSpPr>
        <p:spPr bwMode="auto">
          <a:xfrm>
            <a:off x="34925" y="4710113"/>
            <a:ext cx="2484438" cy="1155700"/>
          </a:xfrm>
          <a:prstGeom prst="rect">
            <a:avLst/>
          </a:prstGeom>
          <a:noFill/>
          <a:ln w="9525">
            <a:noFill/>
            <a:miter lim="800000"/>
            <a:headEnd/>
            <a:tailEnd/>
          </a:ln>
        </p:spPr>
        <p:txBody>
          <a:bodyPr>
            <a:spAutoFit/>
          </a:bodyPr>
          <a:lstStyle/>
          <a:p>
            <a:pPr algn="ctr">
              <a:spcBef>
                <a:spcPct val="50000"/>
              </a:spcBef>
            </a:pPr>
            <a:r>
              <a:rPr lang="en-US" sz="1400" b="1"/>
              <a:t>Increasing scarcity, Increasing Demands , sectoral utilization &amp; competition, waste discharge</a:t>
            </a:r>
            <a:endParaRPr lang="en-US" sz="1400" b="1">
              <a:solidFill>
                <a:srgbClr val="FF3300"/>
              </a:solidFill>
            </a:endParaRPr>
          </a:p>
        </p:txBody>
      </p:sp>
      <p:sp>
        <p:nvSpPr>
          <p:cNvPr id="13333" name="AutoShape 21"/>
          <p:cNvSpPr>
            <a:spLocks noChangeArrowheads="1"/>
          </p:cNvSpPr>
          <p:nvPr/>
        </p:nvSpPr>
        <p:spPr bwMode="auto">
          <a:xfrm flipH="1" flipV="1">
            <a:off x="5029200" y="2106613"/>
            <a:ext cx="1281113" cy="12811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17" y="10733"/>
                </a:moveTo>
                <a:cubicBezTo>
                  <a:pt x="17680" y="6938"/>
                  <a:pt x="14594" y="3882"/>
                  <a:pt x="10800" y="3882"/>
                </a:cubicBezTo>
                <a:cubicBezTo>
                  <a:pt x="10678" y="3881"/>
                  <a:pt x="10557" y="3885"/>
                  <a:pt x="10436" y="3891"/>
                </a:cubicBezTo>
                <a:lnTo>
                  <a:pt x="10231" y="14"/>
                </a:lnTo>
                <a:cubicBezTo>
                  <a:pt x="10421" y="4"/>
                  <a:pt x="10610" y="-1"/>
                  <a:pt x="10800" y="0"/>
                </a:cubicBezTo>
                <a:cubicBezTo>
                  <a:pt x="16723" y="0"/>
                  <a:pt x="21542" y="4771"/>
                  <a:pt x="21599" y="10695"/>
                </a:cubicBezTo>
                <a:lnTo>
                  <a:pt x="24299" y="10669"/>
                </a:lnTo>
                <a:lnTo>
                  <a:pt x="19703" y="15355"/>
                </a:lnTo>
                <a:lnTo>
                  <a:pt x="15017" y="10759"/>
                </a:lnTo>
                <a:lnTo>
                  <a:pt x="17717" y="10733"/>
                </a:lnTo>
                <a:close/>
              </a:path>
            </a:pathLst>
          </a:custGeom>
          <a:solidFill>
            <a:schemeClr val="folHlink"/>
          </a:solidFill>
          <a:ln w="9525">
            <a:solidFill>
              <a:schemeClr val="tx1"/>
            </a:solidFill>
            <a:miter lim="800000"/>
            <a:headEnd/>
            <a:tailEnd/>
          </a:ln>
        </p:spPr>
        <p:txBody>
          <a:bodyPr rot="10800000" wrap="none" anchor="ctr"/>
          <a:lstStyle/>
          <a:p>
            <a:endParaRPr lang="en-US"/>
          </a:p>
        </p:txBody>
      </p:sp>
      <p:sp>
        <p:nvSpPr>
          <p:cNvPr id="13334" name="Text Box 22"/>
          <p:cNvSpPr txBox="1">
            <a:spLocks noChangeArrowheads="1"/>
          </p:cNvSpPr>
          <p:nvPr/>
        </p:nvSpPr>
        <p:spPr bwMode="auto">
          <a:xfrm rot="3229211">
            <a:off x="4121944" y="3024981"/>
            <a:ext cx="1493838" cy="581025"/>
          </a:xfrm>
          <a:prstGeom prst="rect">
            <a:avLst/>
          </a:prstGeom>
          <a:noFill/>
          <a:ln w="9525">
            <a:noFill/>
            <a:miter lim="800000"/>
            <a:headEnd/>
            <a:tailEnd/>
          </a:ln>
        </p:spPr>
        <p:txBody>
          <a:bodyPr wrap="none">
            <a:spAutoFit/>
          </a:bodyPr>
          <a:lstStyle/>
          <a:p>
            <a:pPr algn="ctr" rtl="1"/>
            <a:r>
              <a:rPr lang="en-US" sz="1600" b="1">
                <a:solidFill>
                  <a:srgbClr val="0066FF"/>
                </a:solidFill>
              </a:rPr>
              <a:t> Responses </a:t>
            </a:r>
          </a:p>
          <a:p>
            <a:pPr algn="ctr" rtl="1"/>
            <a:r>
              <a:rPr lang="en-US" sz="1600" b="1">
                <a:solidFill>
                  <a:srgbClr val="0066FF"/>
                </a:solidFill>
              </a:rPr>
              <a:t>Effectiveness</a:t>
            </a:r>
          </a:p>
        </p:txBody>
      </p:sp>
      <p:sp>
        <p:nvSpPr>
          <p:cNvPr id="13335" name="Text Box 23"/>
          <p:cNvSpPr txBox="1">
            <a:spLocks noChangeArrowheads="1"/>
          </p:cNvSpPr>
          <p:nvPr/>
        </p:nvSpPr>
        <p:spPr bwMode="auto">
          <a:xfrm>
            <a:off x="3352800" y="1968500"/>
            <a:ext cx="2133600" cy="366713"/>
          </a:xfrm>
          <a:prstGeom prst="rect">
            <a:avLst/>
          </a:prstGeom>
          <a:noFill/>
          <a:ln w="9525">
            <a:noFill/>
            <a:miter lim="800000"/>
            <a:headEnd/>
            <a:tailEnd/>
          </a:ln>
        </p:spPr>
        <p:txBody>
          <a:bodyPr>
            <a:spAutoFit/>
          </a:bodyPr>
          <a:lstStyle/>
          <a:p>
            <a:pPr algn="ctr">
              <a:spcBef>
                <a:spcPct val="50000"/>
              </a:spcBef>
            </a:pPr>
            <a:r>
              <a:rPr lang="en-US">
                <a:latin typeface="Tahoma" pitchFamily="34" charset="0"/>
                <a:cs typeface="Times New Roman" pitchFamily="18" charset="0"/>
              </a:rPr>
              <a:t>Partial control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34368" y="375312"/>
            <a:ext cx="8229600" cy="762000"/>
          </a:xfrm>
        </p:spPr>
        <p:txBody>
          <a:bodyPr/>
          <a:lstStyle/>
          <a:p>
            <a:pPr eaLnBrk="1" hangingPunct="1"/>
            <a:r>
              <a:rPr lang="en-US" sz="3600" dirty="0" smtClean="0"/>
              <a:t>Market Forces Scenario (Souk)</a:t>
            </a:r>
          </a:p>
        </p:txBody>
      </p:sp>
      <p:sp>
        <p:nvSpPr>
          <p:cNvPr id="68611" name="Rectangle 3"/>
          <p:cNvSpPr>
            <a:spLocks noGrp="1" noChangeArrowheads="1"/>
          </p:cNvSpPr>
          <p:nvPr>
            <p:ph idx="1"/>
          </p:nvPr>
        </p:nvSpPr>
        <p:spPr>
          <a:xfrm>
            <a:off x="457200" y="1036088"/>
            <a:ext cx="8534400" cy="5334000"/>
          </a:xfrm>
        </p:spPr>
        <p:txBody>
          <a:bodyPr/>
          <a:lstStyle/>
          <a:p>
            <a:pPr eaLnBrk="1" hangingPunct="1">
              <a:buFont typeface="Wingdings" pitchFamily="2" charset="2"/>
              <a:buNone/>
            </a:pPr>
            <a:endParaRPr lang="en-US" sz="2400" dirty="0" smtClean="0"/>
          </a:p>
          <a:p>
            <a:pPr eaLnBrk="1" hangingPunct="1">
              <a:buFont typeface="Wingdings" pitchFamily="2" charset="2"/>
              <a:buNone/>
            </a:pPr>
            <a:r>
              <a:rPr lang="en-US" sz="2400" b="1" dirty="0" smtClean="0">
                <a:solidFill>
                  <a:srgbClr val="FF3300"/>
                </a:solidFill>
              </a:rPr>
              <a:t>Overall Conclusion</a:t>
            </a:r>
          </a:p>
          <a:p>
            <a:pPr eaLnBrk="1" hangingPunct="1"/>
            <a:r>
              <a:rPr lang="en-GB" altLang="zh-CN" sz="2400" dirty="0" smtClean="0">
                <a:ea typeface="SimSun" pitchFamily="2" charset="-122"/>
              </a:rPr>
              <a:t>An environmentally depressing scenario for Abu Dhabi Emirate</a:t>
            </a:r>
          </a:p>
          <a:p>
            <a:pPr eaLnBrk="1" hangingPunct="1"/>
            <a:r>
              <a:rPr lang="en-GB" altLang="zh-CN" sz="2400" dirty="0" smtClean="0">
                <a:ea typeface="SimSun" pitchFamily="2" charset="-122"/>
              </a:rPr>
              <a:t>The Emirate will be facing considerable environmental problems, and the situation will deteriorate</a:t>
            </a:r>
          </a:p>
          <a:p>
            <a:pPr eaLnBrk="1" hangingPunct="1"/>
            <a:r>
              <a:rPr lang="en-GB" altLang="zh-CN" sz="2400" dirty="0" smtClean="0">
                <a:ea typeface="SimSun" pitchFamily="2" charset="-122"/>
              </a:rPr>
              <a:t>The environment will have least priority and will be overridden by investment and maximum economic development policies</a:t>
            </a:r>
            <a:endParaRPr lang="en-US"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97888" y="293424"/>
            <a:ext cx="8229600" cy="762000"/>
          </a:xfrm>
        </p:spPr>
        <p:txBody>
          <a:bodyPr/>
          <a:lstStyle/>
          <a:p>
            <a:pPr eaLnBrk="1" hangingPunct="1"/>
            <a:r>
              <a:rPr lang="en-US" sz="3600" dirty="0" smtClean="0"/>
              <a:t>Policy Reform Scenario (BAU)</a:t>
            </a:r>
          </a:p>
        </p:txBody>
      </p:sp>
      <p:sp>
        <p:nvSpPr>
          <p:cNvPr id="69635" name="Rectangle 3"/>
          <p:cNvSpPr>
            <a:spLocks noGrp="1" noChangeArrowheads="1"/>
          </p:cNvSpPr>
          <p:nvPr>
            <p:ph idx="1"/>
          </p:nvPr>
        </p:nvSpPr>
        <p:spPr>
          <a:xfrm>
            <a:off x="381000" y="1295400"/>
            <a:ext cx="8610600" cy="5257800"/>
          </a:xfrm>
        </p:spPr>
        <p:txBody>
          <a:bodyPr/>
          <a:lstStyle/>
          <a:p>
            <a:pPr eaLnBrk="1" hangingPunct="1">
              <a:buFont typeface="Wingdings" pitchFamily="2" charset="2"/>
              <a:buNone/>
            </a:pPr>
            <a:r>
              <a:rPr lang="en-US" sz="2400" b="1" dirty="0" smtClean="0">
                <a:solidFill>
                  <a:srgbClr val="FF3300"/>
                </a:solidFill>
              </a:rPr>
              <a:t>Overall Conclusion</a:t>
            </a:r>
            <a:r>
              <a:rPr lang="en-US" sz="2400" dirty="0" smtClean="0"/>
              <a:t> </a:t>
            </a:r>
          </a:p>
          <a:p>
            <a:pPr eaLnBrk="1" hangingPunct="1"/>
            <a:r>
              <a:rPr lang="en-US" sz="2400" dirty="0" smtClean="0"/>
              <a:t>Improvement of human well-being and decrease of environmental degradation due to assigning higher priority on human resources development, health, and the environment.</a:t>
            </a:r>
          </a:p>
          <a:p>
            <a:pPr eaLnBrk="1" hangingPunct="1"/>
            <a:r>
              <a:rPr lang="en-US" sz="2400" dirty="0" smtClean="0"/>
              <a:t>However, investment and economic development policies and population growth rates continue to exert great pressures on the environment</a:t>
            </a:r>
          </a:p>
          <a:p>
            <a:pPr eaLnBrk="1" hangingPunct="1"/>
            <a:r>
              <a:rPr lang="en-US" sz="2400" dirty="0" smtClean="0"/>
              <a:t>Governance approach remains reactive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457200"/>
            <a:ext cx="8229600" cy="762000"/>
          </a:xfrm>
        </p:spPr>
        <p:txBody>
          <a:bodyPr/>
          <a:lstStyle/>
          <a:p>
            <a:pPr eaLnBrk="1" hangingPunct="1"/>
            <a:r>
              <a:rPr lang="en-US" sz="2800" dirty="0" smtClean="0"/>
              <a:t>Sustainability Scenario (</a:t>
            </a:r>
            <a:r>
              <a:rPr lang="en-US" sz="2800" dirty="0" err="1" smtClean="0"/>
              <a:t>Zayed</a:t>
            </a:r>
            <a:r>
              <a:rPr lang="en-US" sz="2800" dirty="0" smtClean="0"/>
              <a:t> Vision)</a:t>
            </a:r>
          </a:p>
        </p:txBody>
      </p:sp>
      <p:sp>
        <p:nvSpPr>
          <p:cNvPr id="70659" name="Rectangle 3"/>
          <p:cNvSpPr>
            <a:spLocks noChangeArrowheads="1"/>
          </p:cNvSpPr>
          <p:nvPr/>
        </p:nvSpPr>
        <p:spPr bwMode="auto">
          <a:xfrm>
            <a:off x="609600" y="1952625"/>
            <a:ext cx="7924800" cy="3990975"/>
          </a:xfrm>
          <a:prstGeom prst="rect">
            <a:avLst/>
          </a:prstGeom>
          <a:noFill/>
          <a:ln w="9525">
            <a:noFill/>
            <a:miter lim="800000"/>
            <a:headEnd/>
            <a:tailEnd/>
          </a:ln>
        </p:spPr>
        <p:txBody>
          <a:bodyPr anchor="ctr">
            <a:spAutoFit/>
          </a:bodyPr>
          <a:lstStyle/>
          <a:p>
            <a:pPr algn="ctr"/>
            <a:r>
              <a:rPr lang="en-GB" sz="3200" dirty="0" err="1">
                <a:solidFill>
                  <a:srgbClr val="FF3300"/>
                </a:solidFill>
              </a:rPr>
              <a:t>Zayed</a:t>
            </a:r>
            <a:r>
              <a:rPr lang="en-GB" sz="3200" dirty="0">
                <a:solidFill>
                  <a:srgbClr val="FF3300"/>
                </a:solidFill>
              </a:rPr>
              <a:t> Al-</a:t>
            </a:r>
            <a:r>
              <a:rPr lang="en-GB" sz="3200" dirty="0" err="1">
                <a:solidFill>
                  <a:srgbClr val="FF3300"/>
                </a:solidFill>
              </a:rPr>
              <a:t>Nahyan</a:t>
            </a:r>
            <a:r>
              <a:rPr lang="en-GB" sz="3200" dirty="0">
                <a:solidFill>
                  <a:srgbClr val="FF3300"/>
                </a:solidFill>
              </a:rPr>
              <a:t> Vision</a:t>
            </a:r>
            <a:r>
              <a:rPr lang="en-GB" sz="3200" dirty="0"/>
              <a:t> </a:t>
            </a:r>
          </a:p>
          <a:p>
            <a:pPr algn="ctr"/>
            <a:r>
              <a:rPr lang="en-GB" sz="3200" dirty="0">
                <a:solidFill>
                  <a:srgbClr val="000099"/>
                </a:solidFill>
              </a:rPr>
              <a:t>"</a:t>
            </a:r>
            <a:r>
              <a:rPr lang="en-GB" sz="3200" i="1" dirty="0">
                <a:solidFill>
                  <a:srgbClr val="000099"/>
                </a:solidFill>
              </a:rPr>
              <a:t>We are responsible for taking care of our environment &amp; wildlife, protect it and preserve it not only for the sake of our current generation, but also for the sake of our children and grandchildren, it is our duty to bare loyal to our ancestors as well as our successors</a:t>
            </a:r>
            <a:r>
              <a:rPr lang="en-GB" sz="3200" dirty="0">
                <a:solidFill>
                  <a:srgbClr val="000099"/>
                </a:solidFill>
              </a:rPr>
              <a:t>"</a:t>
            </a:r>
            <a:r>
              <a:rPr lang="en-US" sz="3200" dirty="0">
                <a:solidFill>
                  <a:srgbClr val="000099"/>
                </a:solidFill>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1295400"/>
            <a:ext cx="8534400" cy="5334000"/>
          </a:xfrm>
          <a:noFill/>
        </p:spPr>
        <p:txBody>
          <a:bodyPr/>
          <a:lstStyle/>
          <a:p>
            <a:pPr eaLnBrk="1" hangingPunct="1">
              <a:buFont typeface="Wingdings" pitchFamily="2" charset="2"/>
              <a:buNone/>
            </a:pPr>
            <a:r>
              <a:rPr lang="en-US" sz="2400" b="1" dirty="0" smtClean="0">
                <a:solidFill>
                  <a:srgbClr val="FF3300"/>
                </a:solidFill>
              </a:rPr>
              <a:t>Overall Conclusion</a:t>
            </a:r>
            <a:endParaRPr lang="en-US" sz="2400" dirty="0" smtClean="0"/>
          </a:p>
          <a:p>
            <a:pPr eaLnBrk="1" hangingPunct="1"/>
            <a:r>
              <a:rPr lang="en-US" sz="2400" dirty="0" smtClean="0"/>
              <a:t>A balance is struck between natural and human managed ecosystem in the long-term</a:t>
            </a:r>
          </a:p>
          <a:p>
            <a:pPr eaLnBrk="1" hangingPunct="1"/>
            <a:r>
              <a:rPr lang="en-US" sz="2400" dirty="0" smtClean="0"/>
              <a:t>Practices will lead to conservation and efficient use of natural resources and sound management of the environment, providing an ideal conditions for human wellbeing</a:t>
            </a:r>
          </a:p>
          <a:p>
            <a:pPr eaLnBrk="1" hangingPunct="1"/>
            <a:r>
              <a:rPr lang="en-US" sz="2400" dirty="0" smtClean="0"/>
              <a:t>Although economic growth will be moderate, there will be considerable improvement in health and environmental welfare, and the cost of pollution on ADE’s GDP is reduced considerably   </a:t>
            </a:r>
          </a:p>
        </p:txBody>
      </p:sp>
      <p:sp>
        <p:nvSpPr>
          <p:cNvPr id="6" name="Rectangle 2"/>
          <p:cNvSpPr>
            <a:spLocks noGrp="1" noChangeArrowheads="1"/>
          </p:cNvSpPr>
          <p:nvPr>
            <p:ph type="title"/>
          </p:nvPr>
        </p:nvSpPr>
        <p:spPr>
          <a:xfrm>
            <a:off x="457200" y="457200"/>
            <a:ext cx="8229600" cy="762000"/>
          </a:xfrm>
        </p:spPr>
        <p:txBody>
          <a:bodyPr/>
          <a:lstStyle/>
          <a:p>
            <a:pPr eaLnBrk="1" hangingPunct="1"/>
            <a:r>
              <a:rPr lang="en-US" sz="2800" dirty="0" smtClean="0"/>
              <a:t>Sustainability Scenario (</a:t>
            </a:r>
            <a:r>
              <a:rPr lang="en-US" sz="2800" dirty="0" err="1" smtClean="0"/>
              <a:t>Zayed</a:t>
            </a:r>
            <a:r>
              <a:rPr lang="en-US" sz="2800" dirty="0" smtClean="0"/>
              <a:t> Vision)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761" name="Group 65"/>
          <p:cNvGraphicFramePr>
            <a:graphicFrameLocks noGrp="1"/>
          </p:cNvGraphicFramePr>
          <p:nvPr/>
        </p:nvGraphicFramePr>
        <p:xfrm>
          <a:off x="457200" y="1798638"/>
          <a:ext cx="8229600" cy="3911600"/>
        </p:xfrm>
        <a:graphic>
          <a:graphicData uri="http://schemas.openxmlformats.org/drawingml/2006/table">
            <a:tbl>
              <a:tblPr/>
              <a:tblGrid>
                <a:gridCol w="4495800"/>
                <a:gridCol w="1219200"/>
                <a:gridCol w="1295400"/>
                <a:gridCol w="1219200"/>
              </a:tblGrid>
              <a:tr h="4826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FF3300"/>
                          </a:solidFill>
                          <a:effectLst/>
                          <a:latin typeface="Arial" charset="0"/>
                          <a:cs typeface="Arial" charset="0"/>
                        </a:rPr>
                        <a:t>Environmental Issue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FF3300"/>
                          </a:solidFill>
                          <a:effectLst/>
                          <a:latin typeface="Arial" charset="0"/>
                          <a:cs typeface="Arial" charset="0"/>
                        </a:rPr>
                        <a:t>Souk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FF3300"/>
                          </a:solidFill>
                          <a:effectLst/>
                          <a:latin typeface="Arial" charset="0"/>
                          <a:cs typeface="Arial" charset="0"/>
                        </a:rPr>
                        <a:t>BAU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FF3300"/>
                          </a:solidFill>
                          <a:effectLst/>
                          <a:latin typeface="Arial" charset="0"/>
                          <a:cs typeface="Arial" charset="0"/>
                        </a:rPr>
                        <a:t>Zayed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99"/>
                          </a:solidFill>
                          <a:effectLst/>
                          <a:latin typeface="Arial" charset="0"/>
                          <a:cs typeface="Arial" charset="0"/>
                        </a:rPr>
                        <a:t>Water Scarcity &amp; Groundwater Quality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99"/>
                          </a:solidFill>
                          <a:effectLst/>
                          <a:latin typeface="Arial" charset="0"/>
                          <a:cs typeface="Arial" charset="0"/>
                        </a:rPr>
                        <a:t>Land Degradation &amp; Desertification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99"/>
                          </a:solidFill>
                          <a:effectLst/>
                          <a:latin typeface="Arial" charset="0"/>
                          <a:cs typeface="Arial" charset="0"/>
                        </a:rPr>
                        <a:t>Degradation of Coastal &amp; Marine 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99"/>
                          </a:solidFill>
                          <a:effectLst/>
                          <a:latin typeface="Arial" charset="0"/>
                          <a:cs typeface="Arial" charset="0"/>
                        </a:rPr>
                        <a:t>Urban Environment conditions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99"/>
                          </a:solidFill>
                          <a:effectLst/>
                          <a:latin typeface="Arial" charset="0"/>
                          <a:cs typeface="Arial" charset="0"/>
                        </a:rPr>
                        <a:t>Biodiversity Loss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rgbClr val="FF33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2743" name="Rectangle 39"/>
          <p:cNvSpPr>
            <a:spLocks noChangeArrowheads="1"/>
          </p:cNvSpPr>
          <p:nvPr/>
        </p:nvSpPr>
        <p:spPr bwMode="auto">
          <a:xfrm>
            <a:off x="7620000" y="6232525"/>
            <a:ext cx="609600" cy="381000"/>
          </a:xfrm>
          <a:prstGeom prst="rect">
            <a:avLst/>
          </a:prstGeom>
          <a:solidFill>
            <a:srgbClr val="FFFF00"/>
          </a:solidFill>
          <a:ln w="9525">
            <a:noFill/>
            <a:miter lim="800000"/>
            <a:headEnd/>
            <a:tailEnd/>
          </a:ln>
          <a:effectLst>
            <a:prstShdw prst="shdw17" dist="17961" dir="2700000">
              <a:srgbClr val="999900"/>
            </a:prstShdw>
          </a:effectLst>
        </p:spPr>
        <p:txBody>
          <a:bodyPr wrap="none" anchor="ctr"/>
          <a:lstStyle/>
          <a:p>
            <a:endParaRPr lang="en-US"/>
          </a:p>
        </p:txBody>
      </p:sp>
      <p:sp>
        <p:nvSpPr>
          <p:cNvPr id="72744" name="Rectangle 40"/>
          <p:cNvSpPr>
            <a:spLocks noChangeArrowheads="1"/>
          </p:cNvSpPr>
          <p:nvPr/>
        </p:nvSpPr>
        <p:spPr bwMode="auto">
          <a:xfrm>
            <a:off x="5791200" y="6232525"/>
            <a:ext cx="609600" cy="381000"/>
          </a:xfrm>
          <a:prstGeom prst="rect">
            <a:avLst/>
          </a:prstGeom>
          <a:solidFill>
            <a:srgbClr val="FF9900"/>
          </a:solidFill>
          <a:ln w="9525">
            <a:noFill/>
            <a:miter lim="800000"/>
            <a:headEnd/>
            <a:tailEnd/>
          </a:ln>
          <a:effectLst>
            <a:prstShdw prst="shdw17" dist="17961" dir="2700000">
              <a:srgbClr val="995C00"/>
            </a:prstShdw>
          </a:effectLst>
        </p:spPr>
        <p:txBody>
          <a:bodyPr wrap="none" anchor="ctr"/>
          <a:lstStyle/>
          <a:p>
            <a:endParaRPr lang="en-US"/>
          </a:p>
        </p:txBody>
      </p:sp>
      <p:sp>
        <p:nvSpPr>
          <p:cNvPr id="72745" name="Rectangle 41"/>
          <p:cNvSpPr>
            <a:spLocks noChangeArrowheads="1"/>
          </p:cNvSpPr>
          <p:nvPr/>
        </p:nvSpPr>
        <p:spPr bwMode="auto">
          <a:xfrm>
            <a:off x="4114800" y="6232525"/>
            <a:ext cx="609600" cy="381000"/>
          </a:xfrm>
          <a:prstGeom prst="rect">
            <a:avLst/>
          </a:prstGeom>
          <a:solidFill>
            <a:srgbClr val="FF3300"/>
          </a:solidFill>
          <a:ln w="9525">
            <a:noFill/>
            <a:miter lim="800000"/>
            <a:headEnd/>
            <a:tailEnd/>
          </a:ln>
          <a:effectLst>
            <a:prstShdw prst="shdw17" dist="17961" dir="2700000">
              <a:srgbClr val="991F00"/>
            </a:prstShdw>
          </a:effectLst>
        </p:spPr>
        <p:txBody>
          <a:bodyPr wrap="none" anchor="ctr"/>
          <a:lstStyle/>
          <a:p>
            <a:endParaRPr lang="en-US"/>
          </a:p>
        </p:txBody>
      </p:sp>
      <p:sp>
        <p:nvSpPr>
          <p:cNvPr id="72746" name="Rectangle 42"/>
          <p:cNvSpPr>
            <a:spLocks noChangeArrowheads="1"/>
          </p:cNvSpPr>
          <p:nvPr/>
        </p:nvSpPr>
        <p:spPr bwMode="auto">
          <a:xfrm>
            <a:off x="2209800" y="6232525"/>
            <a:ext cx="609600" cy="381000"/>
          </a:xfrm>
          <a:prstGeom prst="rect">
            <a:avLst/>
          </a:prstGeom>
          <a:solidFill>
            <a:srgbClr val="CC3300"/>
          </a:solidFill>
          <a:ln w="9525">
            <a:noFill/>
            <a:miter lim="800000"/>
            <a:headEnd/>
            <a:tailEnd/>
          </a:ln>
          <a:effectLst>
            <a:prstShdw prst="shdw17" dist="17961" dir="2700000">
              <a:srgbClr val="7A1F00"/>
            </a:prstShdw>
          </a:effectLst>
        </p:spPr>
        <p:txBody>
          <a:bodyPr wrap="none" anchor="ctr"/>
          <a:lstStyle/>
          <a:p>
            <a:endParaRPr lang="en-US"/>
          </a:p>
        </p:txBody>
      </p:sp>
      <p:sp>
        <p:nvSpPr>
          <p:cNvPr id="72747" name="Text Box 43"/>
          <p:cNvSpPr txBox="1">
            <a:spLocks noChangeArrowheads="1"/>
          </p:cNvSpPr>
          <p:nvPr/>
        </p:nvSpPr>
        <p:spPr bwMode="auto">
          <a:xfrm>
            <a:off x="2819400" y="6232525"/>
            <a:ext cx="14478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cs typeface="Times New Roman" pitchFamily="18" charset="0"/>
              </a:rPr>
              <a:t>very high</a:t>
            </a:r>
          </a:p>
        </p:txBody>
      </p:sp>
      <p:sp>
        <p:nvSpPr>
          <p:cNvPr id="72748" name="Text Box 44"/>
          <p:cNvSpPr txBox="1">
            <a:spLocks noChangeArrowheads="1"/>
          </p:cNvSpPr>
          <p:nvPr/>
        </p:nvSpPr>
        <p:spPr bwMode="auto">
          <a:xfrm>
            <a:off x="4800600" y="6232525"/>
            <a:ext cx="14478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cs typeface="Times New Roman" pitchFamily="18" charset="0"/>
              </a:rPr>
              <a:t>high</a:t>
            </a:r>
          </a:p>
        </p:txBody>
      </p:sp>
      <p:sp>
        <p:nvSpPr>
          <p:cNvPr id="72749" name="Text Box 45"/>
          <p:cNvSpPr txBox="1">
            <a:spLocks noChangeArrowheads="1"/>
          </p:cNvSpPr>
          <p:nvPr/>
        </p:nvSpPr>
        <p:spPr bwMode="auto">
          <a:xfrm>
            <a:off x="6400800" y="6232525"/>
            <a:ext cx="14478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cs typeface="Times New Roman" pitchFamily="18" charset="0"/>
              </a:rPr>
              <a:t>moderate</a:t>
            </a:r>
          </a:p>
        </p:txBody>
      </p:sp>
      <p:sp>
        <p:nvSpPr>
          <p:cNvPr id="72750" name="Text Box 46"/>
          <p:cNvSpPr txBox="1">
            <a:spLocks noChangeArrowheads="1"/>
          </p:cNvSpPr>
          <p:nvPr/>
        </p:nvSpPr>
        <p:spPr bwMode="auto">
          <a:xfrm>
            <a:off x="8229600" y="6232525"/>
            <a:ext cx="838200"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cs typeface="Times New Roman" pitchFamily="18" charset="0"/>
              </a:rPr>
              <a:t>low</a:t>
            </a:r>
          </a:p>
        </p:txBody>
      </p:sp>
      <p:sp>
        <p:nvSpPr>
          <p:cNvPr id="72751" name="Rectangle 47"/>
          <p:cNvSpPr>
            <a:spLocks noChangeArrowheads="1"/>
          </p:cNvSpPr>
          <p:nvPr/>
        </p:nvSpPr>
        <p:spPr bwMode="auto">
          <a:xfrm>
            <a:off x="7772400" y="2465388"/>
            <a:ext cx="609600" cy="381000"/>
          </a:xfrm>
          <a:prstGeom prst="rect">
            <a:avLst/>
          </a:prstGeom>
          <a:solidFill>
            <a:srgbClr val="FF9900"/>
          </a:solidFill>
          <a:ln w="9525">
            <a:noFill/>
            <a:miter lim="800000"/>
            <a:headEnd/>
            <a:tailEnd/>
          </a:ln>
          <a:effectLst>
            <a:prstShdw prst="shdw17" dist="17961" dir="2700000">
              <a:srgbClr val="995C00"/>
            </a:prstShdw>
          </a:effectLst>
        </p:spPr>
        <p:txBody>
          <a:bodyPr wrap="none" anchor="ctr"/>
          <a:lstStyle/>
          <a:p>
            <a:endParaRPr lang="en-US"/>
          </a:p>
        </p:txBody>
      </p:sp>
      <p:sp>
        <p:nvSpPr>
          <p:cNvPr id="72752" name="Rectangle 48"/>
          <p:cNvSpPr>
            <a:spLocks noChangeArrowheads="1"/>
          </p:cNvSpPr>
          <p:nvPr/>
        </p:nvSpPr>
        <p:spPr bwMode="auto">
          <a:xfrm>
            <a:off x="7772400" y="3151188"/>
            <a:ext cx="609600" cy="381000"/>
          </a:xfrm>
          <a:prstGeom prst="rect">
            <a:avLst/>
          </a:prstGeom>
          <a:solidFill>
            <a:srgbClr val="FFFF00"/>
          </a:solidFill>
          <a:ln w="9525">
            <a:noFill/>
            <a:miter lim="800000"/>
            <a:headEnd/>
            <a:tailEnd/>
          </a:ln>
          <a:effectLst>
            <a:prstShdw prst="shdw17" dist="17961" dir="2700000">
              <a:srgbClr val="999900"/>
            </a:prstShdw>
          </a:effectLst>
        </p:spPr>
        <p:txBody>
          <a:bodyPr wrap="none" anchor="ctr"/>
          <a:lstStyle/>
          <a:p>
            <a:endParaRPr lang="en-US"/>
          </a:p>
        </p:txBody>
      </p:sp>
      <p:sp>
        <p:nvSpPr>
          <p:cNvPr id="72753" name="Rectangle 49"/>
          <p:cNvSpPr>
            <a:spLocks noChangeArrowheads="1"/>
          </p:cNvSpPr>
          <p:nvPr/>
        </p:nvSpPr>
        <p:spPr bwMode="auto">
          <a:xfrm>
            <a:off x="6553200" y="2465388"/>
            <a:ext cx="609600" cy="381000"/>
          </a:xfrm>
          <a:prstGeom prst="rect">
            <a:avLst/>
          </a:prstGeom>
          <a:solidFill>
            <a:srgbClr val="FF3300"/>
          </a:solidFill>
          <a:ln w="9525">
            <a:noFill/>
            <a:miter lim="800000"/>
            <a:headEnd/>
            <a:tailEnd/>
          </a:ln>
          <a:effectLst>
            <a:prstShdw prst="shdw17" dist="17961" dir="2700000">
              <a:srgbClr val="991F00"/>
            </a:prstShdw>
          </a:effectLst>
        </p:spPr>
        <p:txBody>
          <a:bodyPr wrap="none" anchor="ctr"/>
          <a:lstStyle/>
          <a:p>
            <a:endParaRPr lang="en-US"/>
          </a:p>
        </p:txBody>
      </p:sp>
      <p:sp>
        <p:nvSpPr>
          <p:cNvPr id="72754" name="Rectangle 50"/>
          <p:cNvSpPr>
            <a:spLocks noChangeArrowheads="1"/>
          </p:cNvSpPr>
          <p:nvPr/>
        </p:nvSpPr>
        <p:spPr bwMode="auto">
          <a:xfrm>
            <a:off x="5257800" y="2465388"/>
            <a:ext cx="609600" cy="381000"/>
          </a:xfrm>
          <a:prstGeom prst="rect">
            <a:avLst/>
          </a:prstGeom>
          <a:solidFill>
            <a:srgbClr val="CC3300"/>
          </a:solidFill>
          <a:ln w="9525">
            <a:noFill/>
            <a:miter lim="800000"/>
            <a:headEnd/>
            <a:tailEnd/>
          </a:ln>
          <a:effectLst>
            <a:prstShdw prst="shdw17" dist="17961" dir="2700000">
              <a:srgbClr val="7A1F00"/>
            </a:prstShdw>
          </a:effectLst>
        </p:spPr>
        <p:txBody>
          <a:bodyPr wrap="none" anchor="ctr"/>
          <a:lstStyle/>
          <a:p>
            <a:endParaRPr lang="en-US"/>
          </a:p>
        </p:txBody>
      </p:sp>
      <p:sp>
        <p:nvSpPr>
          <p:cNvPr id="72755" name="Rectangle 51"/>
          <p:cNvSpPr>
            <a:spLocks noChangeArrowheads="1"/>
          </p:cNvSpPr>
          <p:nvPr/>
        </p:nvSpPr>
        <p:spPr bwMode="auto">
          <a:xfrm>
            <a:off x="5257800" y="3836988"/>
            <a:ext cx="609600" cy="381000"/>
          </a:xfrm>
          <a:prstGeom prst="rect">
            <a:avLst/>
          </a:prstGeom>
          <a:solidFill>
            <a:srgbClr val="FF3300"/>
          </a:solidFill>
          <a:ln w="9525">
            <a:noFill/>
            <a:miter lim="800000"/>
            <a:headEnd/>
            <a:tailEnd/>
          </a:ln>
          <a:effectLst>
            <a:prstShdw prst="shdw17" dist="17961" dir="2700000">
              <a:srgbClr val="991F00"/>
            </a:prstShdw>
          </a:effectLst>
        </p:spPr>
        <p:txBody>
          <a:bodyPr wrap="none" anchor="ctr"/>
          <a:lstStyle/>
          <a:p>
            <a:endParaRPr lang="en-US"/>
          </a:p>
        </p:txBody>
      </p:sp>
      <p:sp>
        <p:nvSpPr>
          <p:cNvPr id="72756" name="Rectangle 52"/>
          <p:cNvSpPr>
            <a:spLocks noChangeArrowheads="1"/>
          </p:cNvSpPr>
          <p:nvPr/>
        </p:nvSpPr>
        <p:spPr bwMode="auto">
          <a:xfrm>
            <a:off x="5257800" y="3151188"/>
            <a:ext cx="609600" cy="381000"/>
          </a:xfrm>
          <a:prstGeom prst="rect">
            <a:avLst/>
          </a:prstGeom>
          <a:solidFill>
            <a:srgbClr val="CC3300"/>
          </a:solidFill>
          <a:ln w="9525">
            <a:noFill/>
            <a:miter lim="800000"/>
            <a:headEnd/>
            <a:tailEnd/>
          </a:ln>
          <a:effectLst>
            <a:prstShdw prst="shdw17" dist="17961" dir="2700000">
              <a:srgbClr val="7A1F00"/>
            </a:prstShdw>
          </a:effectLst>
        </p:spPr>
        <p:txBody>
          <a:bodyPr wrap="none" anchor="ctr"/>
          <a:lstStyle/>
          <a:p>
            <a:endParaRPr lang="en-US"/>
          </a:p>
        </p:txBody>
      </p:sp>
      <p:sp>
        <p:nvSpPr>
          <p:cNvPr id="72757" name="Rectangle 53"/>
          <p:cNvSpPr>
            <a:spLocks noChangeArrowheads="1"/>
          </p:cNvSpPr>
          <p:nvPr/>
        </p:nvSpPr>
        <p:spPr bwMode="auto">
          <a:xfrm>
            <a:off x="6553200" y="3151188"/>
            <a:ext cx="609600" cy="381000"/>
          </a:xfrm>
          <a:prstGeom prst="rect">
            <a:avLst/>
          </a:prstGeom>
          <a:solidFill>
            <a:srgbClr val="FF9900"/>
          </a:solidFill>
          <a:ln w="9525">
            <a:noFill/>
            <a:miter lim="800000"/>
            <a:headEnd/>
            <a:tailEnd/>
          </a:ln>
          <a:effectLst>
            <a:prstShdw prst="shdw17" dist="17961" dir="2700000">
              <a:srgbClr val="995C00"/>
            </a:prstShdw>
          </a:effectLst>
        </p:spPr>
        <p:txBody>
          <a:bodyPr wrap="none" anchor="ctr"/>
          <a:lstStyle/>
          <a:p>
            <a:endParaRPr lang="en-US"/>
          </a:p>
        </p:txBody>
      </p:sp>
      <p:sp>
        <p:nvSpPr>
          <p:cNvPr id="72758" name="Rectangle 54"/>
          <p:cNvSpPr>
            <a:spLocks noChangeArrowheads="1"/>
          </p:cNvSpPr>
          <p:nvPr/>
        </p:nvSpPr>
        <p:spPr bwMode="auto">
          <a:xfrm>
            <a:off x="6553200" y="3836988"/>
            <a:ext cx="609600" cy="381000"/>
          </a:xfrm>
          <a:prstGeom prst="rect">
            <a:avLst/>
          </a:prstGeom>
          <a:solidFill>
            <a:srgbClr val="FF9900"/>
          </a:solidFill>
          <a:ln w="9525">
            <a:noFill/>
            <a:miter lim="800000"/>
            <a:headEnd/>
            <a:tailEnd/>
          </a:ln>
          <a:effectLst>
            <a:prstShdw prst="shdw17" dist="17961" dir="2700000">
              <a:srgbClr val="995C00"/>
            </a:prstShdw>
          </a:effectLst>
        </p:spPr>
        <p:txBody>
          <a:bodyPr wrap="none" anchor="ctr"/>
          <a:lstStyle/>
          <a:p>
            <a:endParaRPr lang="en-US"/>
          </a:p>
        </p:txBody>
      </p:sp>
      <p:sp>
        <p:nvSpPr>
          <p:cNvPr id="72759" name="Rectangle 55"/>
          <p:cNvSpPr>
            <a:spLocks noChangeArrowheads="1"/>
          </p:cNvSpPr>
          <p:nvPr/>
        </p:nvSpPr>
        <p:spPr bwMode="auto">
          <a:xfrm>
            <a:off x="7772400" y="3836988"/>
            <a:ext cx="609600" cy="381000"/>
          </a:xfrm>
          <a:prstGeom prst="rect">
            <a:avLst/>
          </a:prstGeom>
          <a:solidFill>
            <a:srgbClr val="FFFF00"/>
          </a:solidFill>
          <a:ln w="9525">
            <a:noFill/>
            <a:miter lim="800000"/>
            <a:headEnd/>
            <a:tailEnd/>
          </a:ln>
          <a:effectLst>
            <a:prstShdw prst="shdw17" dist="17961" dir="2700000">
              <a:srgbClr val="999900"/>
            </a:prstShdw>
          </a:effectLst>
        </p:spPr>
        <p:txBody>
          <a:bodyPr wrap="none" anchor="ctr"/>
          <a:lstStyle/>
          <a:p>
            <a:endParaRPr lang="en-US"/>
          </a:p>
        </p:txBody>
      </p:sp>
      <p:sp>
        <p:nvSpPr>
          <p:cNvPr id="72760" name="Rectangle 56"/>
          <p:cNvSpPr>
            <a:spLocks noChangeArrowheads="1"/>
          </p:cNvSpPr>
          <p:nvPr/>
        </p:nvSpPr>
        <p:spPr bwMode="auto">
          <a:xfrm>
            <a:off x="5257800" y="4522788"/>
            <a:ext cx="609600" cy="381000"/>
          </a:xfrm>
          <a:prstGeom prst="rect">
            <a:avLst/>
          </a:prstGeom>
          <a:solidFill>
            <a:srgbClr val="FF3300"/>
          </a:solidFill>
          <a:ln w="9525">
            <a:noFill/>
            <a:miter lim="800000"/>
            <a:headEnd/>
            <a:tailEnd/>
          </a:ln>
          <a:effectLst>
            <a:prstShdw prst="shdw17" dist="17961" dir="2700000">
              <a:srgbClr val="991F00"/>
            </a:prstShdw>
          </a:effectLst>
        </p:spPr>
        <p:txBody>
          <a:bodyPr wrap="none" anchor="ctr"/>
          <a:lstStyle/>
          <a:p>
            <a:endParaRPr lang="en-US"/>
          </a:p>
        </p:txBody>
      </p:sp>
      <p:sp>
        <p:nvSpPr>
          <p:cNvPr id="72761" name="Rectangle 57"/>
          <p:cNvSpPr>
            <a:spLocks noChangeArrowheads="1"/>
          </p:cNvSpPr>
          <p:nvPr/>
        </p:nvSpPr>
        <p:spPr bwMode="auto">
          <a:xfrm>
            <a:off x="6553200" y="4522788"/>
            <a:ext cx="609600" cy="381000"/>
          </a:xfrm>
          <a:prstGeom prst="rect">
            <a:avLst/>
          </a:prstGeom>
          <a:solidFill>
            <a:srgbClr val="FF9900"/>
          </a:solidFill>
          <a:ln w="9525">
            <a:noFill/>
            <a:miter lim="800000"/>
            <a:headEnd/>
            <a:tailEnd/>
          </a:ln>
          <a:effectLst>
            <a:prstShdw prst="shdw17" dist="17961" dir="2700000">
              <a:srgbClr val="995C00"/>
            </a:prstShdw>
          </a:effectLst>
        </p:spPr>
        <p:txBody>
          <a:bodyPr wrap="none" anchor="ctr"/>
          <a:lstStyle/>
          <a:p>
            <a:endParaRPr lang="en-US"/>
          </a:p>
        </p:txBody>
      </p:sp>
      <p:sp>
        <p:nvSpPr>
          <p:cNvPr id="72762" name="Rectangle 58"/>
          <p:cNvSpPr>
            <a:spLocks noChangeArrowheads="1"/>
          </p:cNvSpPr>
          <p:nvPr/>
        </p:nvSpPr>
        <p:spPr bwMode="auto">
          <a:xfrm>
            <a:off x="7772400" y="4522788"/>
            <a:ext cx="609600" cy="381000"/>
          </a:xfrm>
          <a:prstGeom prst="rect">
            <a:avLst/>
          </a:prstGeom>
          <a:solidFill>
            <a:srgbClr val="FFFF00"/>
          </a:solidFill>
          <a:ln w="9525">
            <a:noFill/>
            <a:miter lim="800000"/>
            <a:headEnd/>
            <a:tailEnd/>
          </a:ln>
          <a:effectLst>
            <a:prstShdw prst="shdw17" dist="17961" dir="2700000">
              <a:srgbClr val="999900"/>
            </a:prstShdw>
          </a:effectLst>
        </p:spPr>
        <p:txBody>
          <a:bodyPr wrap="none" anchor="ctr"/>
          <a:lstStyle/>
          <a:p>
            <a:endParaRPr lang="en-US"/>
          </a:p>
        </p:txBody>
      </p:sp>
      <p:sp>
        <p:nvSpPr>
          <p:cNvPr id="72763" name="Rectangle 59"/>
          <p:cNvSpPr>
            <a:spLocks noChangeArrowheads="1"/>
          </p:cNvSpPr>
          <p:nvPr/>
        </p:nvSpPr>
        <p:spPr bwMode="auto">
          <a:xfrm>
            <a:off x="5257800" y="5208588"/>
            <a:ext cx="609600" cy="381000"/>
          </a:xfrm>
          <a:prstGeom prst="rect">
            <a:avLst/>
          </a:prstGeom>
          <a:solidFill>
            <a:srgbClr val="CC3300"/>
          </a:solidFill>
          <a:ln w="9525">
            <a:noFill/>
            <a:miter lim="800000"/>
            <a:headEnd/>
            <a:tailEnd/>
          </a:ln>
          <a:effectLst>
            <a:prstShdw prst="shdw17" dist="17961" dir="2700000">
              <a:srgbClr val="7A1F00"/>
            </a:prstShdw>
          </a:effectLst>
        </p:spPr>
        <p:txBody>
          <a:bodyPr wrap="none" anchor="ctr"/>
          <a:lstStyle/>
          <a:p>
            <a:endParaRPr lang="en-US"/>
          </a:p>
        </p:txBody>
      </p:sp>
      <p:sp>
        <p:nvSpPr>
          <p:cNvPr id="72764" name="Rectangle 60"/>
          <p:cNvSpPr>
            <a:spLocks noChangeArrowheads="1"/>
          </p:cNvSpPr>
          <p:nvPr/>
        </p:nvSpPr>
        <p:spPr bwMode="auto">
          <a:xfrm>
            <a:off x="6553200" y="5208588"/>
            <a:ext cx="609600" cy="381000"/>
          </a:xfrm>
          <a:prstGeom prst="rect">
            <a:avLst/>
          </a:prstGeom>
          <a:solidFill>
            <a:srgbClr val="FF9900"/>
          </a:solidFill>
          <a:ln w="9525">
            <a:noFill/>
            <a:miter lim="800000"/>
            <a:headEnd/>
            <a:tailEnd/>
          </a:ln>
          <a:effectLst>
            <a:prstShdw prst="shdw17" dist="17961" dir="2700000">
              <a:srgbClr val="995C00"/>
            </a:prstShdw>
          </a:effectLst>
        </p:spPr>
        <p:txBody>
          <a:bodyPr wrap="none" anchor="ctr"/>
          <a:lstStyle/>
          <a:p>
            <a:endParaRPr lang="en-US"/>
          </a:p>
        </p:txBody>
      </p:sp>
      <p:sp>
        <p:nvSpPr>
          <p:cNvPr id="72765" name="Rectangle 61"/>
          <p:cNvSpPr>
            <a:spLocks noChangeArrowheads="1"/>
          </p:cNvSpPr>
          <p:nvPr/>
        </p:nvSpPr>
        <p:spPr bwMode="auto">
          <a:xfrm>
            <a:off x="7772400" y="5208588"/>
            <a:ext cx="609600" cy="381000"/>
          </a:xfrm>
          <a:prstGeom prst="rect">
            <a:avLst/>
          </a:prstGeom>
          <a:solidFill>
            <a:srgbClr val="FFFF00"/>
          </a:solidFill>
          <a:ln w="9525">
            <a:noFill/>
            <a:miter lim="800000"/>
            <a:headEnd/>
            <a:tailEnd/>
          </a:ln>
          <a:effectLst>
            <a:prstShdw prst="shdw17" dist="17961" dir="2700000">
              <a:srgbClr val="999900"/>
            </a:prstShdw>
          </a:effectLst>
        </p:spPr>
        <p:txBody>
          <a:bodyPr wrap="none" anchor="ctr"/>
          <a:lstStyle/>
          <a:p>
            <a:endParaRPr lang="en-US"/>
          </a:p>
        </p:txBody>
      </p:sp>
      <p:sp>
        <p:nvSpPr>
          <p:cNvPr id="72766" name="Rectangle 62"/>
          <p:cNvSpPr>
            <a:spLocks noGrp="1" noChangeArrowheads="1"/>
          </p:cNvSpPr>
          <p:nvPr>
            <p:ph type="title"/>
          </p:nvPr>
        </p:nvSpPr>
        <p:spPr>
          <a:xfrm>
            <a:off x="266131" y="40944"/>
            <a:ext cx="8229600" cy="762000"/>
          </a:xfrm>
          <a:noFill/>
        </p:spPr>
        <p:txBody>
          <a:bodyPr/>
          <a:lstStyle/>
          <a:p>
            <a:pPr eaLnBrk="1" hangingPunct="1"/>
            <a:r>
              <a:rPr lang="en-US" sz="2800" dirty="0" smtClean="0"/>
              <a:t>Summary of Scenarios Impact on </a:t>
            </a:r>
            <a:br>
              <a:rPr lang="en-US" sz="2800" dirty="0" smtClean="0"/>
            </a:br>
            <a:r>
              <a:rPr lang="en-US" sz="2800" dirty="0" smtClean="0"/>
              <a:t>ADE Main Environmental Issues</a:t>
            </a:r>
          </a:p>
        </p:txBody>
      </p:sp>
      <p:sp>
        <p:nvSpPr>
          <p:cNvPr id="72767" name="Text Box 63"/>
          <p:cNvSpPr txBox="1">
            <a:spLocks noChangeArrowheads="1"/>
          </p:cNvSpPr>
          <p:nvPr/>
        </p:nvSpPr>
        <p:spPr bwMode="auto">
          <a:xfrm>
            <a:off x="838200" y="6232525"/>
            <a:ext cx="1447800" cy="396875"/>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Legend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idx="1"/>
          </p:nvPr>
        </p:nvSpPr>
        <p:spPr>
          <a:xfrm>
            <a:off x="323850" y="1419367"/>
            <a:ext cx="8569325" cy="5060807"/>
          </a:xfrm>
        </p:spPr>
        <p:txBody>
          <a:bodyPr/>
          <a:lstStyle/>
          <a:p>
            <a:pPr eaLnBrk="1" hangingPunct="1">
              <a:spcBef>
                <a:spcPct val="35000"/>
              </a:spcBef>
            </a:pPr>
            <a:r>
              <a:rPr lang="en-GB" sz="2000" b="1" dirty="0" smtClean="0"/>
              <a:t>Key Messages for Policymakers</a:t>
            </a:r>
          </a:p>
          <a:p>
            <a:pPr lvl="1" eaLnBrk="1" hangingPunct="1">
              <a:spcBef>
                <a:spcPct val="35000"/>
              </a:spcBef>
            </a:pPr>
            <a:r>
              <a:rPr lang="en-GB" sz="2000" dirty="0" smtClean="0"/>
              <a:t>The most important choices affecting the environment in the future are not necessarily environmental choices</a:t>
            </a:r>
          </a:p>
          <a:p>
            <a:pPr lvl="1" eaLnBrk="1" hangingPunct="1">
              <a:spcBef>
                <a:spcPct val="35000"/>
              </a:spcBef>
            </a:pPr>
            <a:r>
              <a:rPr lang="en-GB" sz="2000" dirty="0" smtClean="0"/>
              <a:t>Environment policies should not be compartmentalized, they should be integrated/mainstreamed into the national socio-economic development planning</a:t>
            </a:r>
          </a:p>
          <a:p>
            <a:pPr lvl="1" eaLnBrk="1" hangingPunct="1">
              <a:spcBef>
                <a:spcPct val="35000"/>
              </a:spcBef>
            </a:pPr>
            <a:r>
              <a:rPr lang="en-GB" sz="2000" dirty="0" smtClean="0"/>
              <a:t>The path to sustainable development is long, and achieving long-term goals requires long-term thinking</a:t>
            </a:r>
          </a:p>
          <a:p>
            <a:pPr lvl="1" eaLnBrk="1" hangingPunct="1">
              <a:spcBef>
                <a:spcPct val="35000"/>
              </a:spcBef>
            </a:pPr>
            <a:r>
              <a:rPr lang="en-GB" sz="2000" dirty="0" smtClean="0"/>
              <a:t>The trend towards less environmental regulation and self-regulation (market forces scenario), can lead to the complication of many environmental problems and consequently may lead to social problems</a:t>
            </a:r>
          </a:p>
          <a:p>
            <a:pPr lvl="1" eaLnBrk="1" hangingPunct="1">
              <a:spcBef>
                <a:spcPct val="35000"/>
              </a:spcBef>
            </a:pPr>
            <a:r>
              <a:rPr lang="en-GB" sz="2000" dirty="0" smtClean="0"/>
              <a:t>There are always “short-term” trade-offs, mainly between economic growth and environmental sustainability/human wellbeing</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457200" y="1828800"/>
            <a:ext cx="8229600" cy="4800600"/>
          </a:xfrm>
        </p:spPr>
        <p:txBody>
          <a:bodyPr/>
          <a:lstStyle/>
          <a:p>
            <a:pPr eaLnBrk="1" hangingPunct="1"/>
            <a:r>
              <a:rPr lang="en-GB" sz="2000" b="1" dirty="0" smtClean="0"/>
              <a:t>Strategic Recommendations to Decision Makers</a:t>
            </a:r>
          </a:p>
          <a:p>
            <a:pPr lvl="1" eaLnBrk="1" hangingPunct="1"/>
            <a:r>
              <a:rPr lang="en-GB" sz="2000" dirty="0" smtClean="0"/>
              <a:t>Investment in Human development in the fields of education, training, and capacity building (establishing a knowledge-based society), accompanied by effective, well-planned national substitution programs</a:t>
            </a:r>
          </a:p>
          <a:p>
            <a:pPr lvl="1" eaLnBrk="1" hangingPunct="1"/>
            <a:r>
              <a:rPr lang="en-GB" sz="2000" dirty="0" smtClean="0"/>
              <a:t>Investment in R&amp;D to solve societal problems</a:t>
            </a:r>
          </a:p>
          <a:p>
            <a:pPr lvl="1" eaLnBrk="1" hangingPunct="1"/>
            <a:r>
              <a:rPr lang="en-GB" sz="2000" dirty="0" smtClean="0"/>
              <a:t>Regional integration and cooperation with the GCC countries and ultimately with the Arab countries in the field of food production, R&amp;D in desalination and water treatment technology, bio-reserves, protected areas, GMOs, and the protection of the Arabian Gulf marine environment</a:t>
            </a:r>
          </a:p>
          <a:p>
            <a:pPr lvl="1" eaLnBrk="1" hangingPunct="1"/>
            <a:endParaRPr lang="en-GB" sz="20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416256" y="-20480"/>
            <a:ext cx="8229600" cy="1100138"/>
          </a:xfrm>
        </p:spPr>
        <p:txBody>
          <a:bodyPr/>
          <a:lstStyle/>
          <a:p>
            <a:pPr eaLnBrk="1" hangingPunct="1"/>
            <a:r>
              <a:rPr lang="en-US" sz="3200" dirty="0" smtClean="0">
                <a:solidFill>
                  <a:schemeClr val="tx1"/>
                </a:solidFill>
              </a:rPr>
              <a:t>The GCC Countries and the World</a:t>
            </a:r>
            <a:br>
              <a:rPr lang="en-US" sz="3200" dirty="0" smtClean="0">
                <a:solidFill>
                  <a:schemeClr val="tx1"/>
                </a:solidFill>
              </a:rPr>
            </a:br>
            <a:r>
              <a:rPr lang="en-US" sz="3200" dirty="0" smtClean="0">
                <a:solidFill>
                  <a:schemeClr val="tx1"/>
                </a:solidFill>
              </a:rPr>
              <a:t>Scenarios to 2025</a:t>
            </a:r>
          </a:p>
        </p:txBody>
      </p:sp>
      <p:pic>
        <p:nvPicPr>
          <p:cNvPr id="75779" name="Picture 6"/>
          <p:cNvPicPr>
            <a:picLocks noChangeAspect="1" noChangeArrowheads="1"/>
          </p:cNvPicPr>
          <p:nvPr/>
        </p:nvPicPr>
        <p:blipFill>
          <a:blip r:embed="rId2" cstate="print"/>
          <a:srcRect/>
          <a:stretch>
            <a:fillRect/>
          </a:stretch>
        </p:blipFill>
        <p:spPr bwMode="auto">
          <a:xfrm>
            <a:off x="2260600" y="1517123"/>
            <a:ext cx="4832350" cy="48974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457200" y="1700213"/>
            <a:ext cx="8229600" cy="4608512"/>
          </a:xfrm>
        </p:spPr>
        <p:txBody>
          <a:bodyPr/>
          <a:lstStyle/>
          <a:p>
            <a:pPr eaLnBrk="1" hangingPunct="1"/>
            <a:r>
              <a:rPr lang="en-US" sz="2800" b="1" smtClean="0"/>
              <a:t>2 Key Scenarios Questions</a:t>
            </a:r>
          </a:p>
          <a:p>
            <a:pPr lvl="1" eaLnBrk="1" hangingPunct="1"/>
            <a:r>
              <a:rPr lang="en-US" smtClean="0"/>
              <a:t>Will leaders in the GCC countries be willing and able to implement the necessary economic and political reforms and enforce the rule of law, both in public and in private governance?</a:t>
            </a:r>
          </a:p>
          <a:p>
            <a:pPr lvl="1" eaLnBrk="1" hangingPunct="1"/>
            <a:r>
              <a:rPr lang="en-US" smtClean="0"/>
              <a:t>How can the GCC countries maintain internal order and stability, in particular vis-à-vis a complex and uncertain regional situation?</a:t>
            </a:r>
          </a:p>
        </p:txBody>
      </p:sp>
      <p:sp>
        <p:nvSpPr>
          <p:cNvPr id="5" name="Rectangle 4"/>
          <p:cNvSpPr>
            <a:spLocks noGrp="1" noChangeArrowheads="1"/>
          </p:cNvSpPr>
          <p:nvPr>
            <p:ph type="title"/>
          </p:nvPr>
        </p:nvSpPr>
        <p:spPr>
          <a:xfrm>
            <a:off x="416256" y="-20480"/>
            <a:ext cx="8229600" cy="1100138"/>
          </a:xfrm>
        </p:spPr>
        <p:txBody>
          <a:bodyPr/>
          <a:lstStyle/>
          <a:p>
            <a:pPr eaLnBrk="1" hangingPunct="1"/>
            <a:r>
              <a:rPr lang="en-US" sz="3200" dirty="0" smtClean="0">
                <a:solidFill>
                  <a:schemeClr val="tx1"/>
                </a:solidFill>
              </a:rPr>
              <a:t>The GCC Countries and the World</a:t>
            </a:r>
            <a:br>
              <a:rPr lang="en-US" sz="3200" dirty="0" smtClean="0">
                <a:solidFill>
                  <a:schemeClr val="tx1"/>
                </a:solidFill>
              </a:rPr>
            </a:br>
            <a:r>
              <a:rPr lang="en-US" sz="3200" dirty="0" smtClean="0">
                <a:solidFill>
                  <a:schemeClr val="tx1"/>
                </a:solidFill>
              </a:rPr>
              <a:t>Scenarios to 2025</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52480" y="319727"/>
            <a:ext cx="8229600" cy="792163"/>
          </a:xfrm>
        </p:spPr>
        <p:txBody>
          <a:bodyPr/>
          <a:lstStyle/>
          <a:p>
            <a:pPr eaLnBrk="1" hangingPunct="1"/>
            <a:r>
              <a:rPr lang="en-US" sz="2800" dirty="0" smtClean="0">
                <a:solidFill>
                  <a:schemeClr val="tx1"/>
                </a:solidFill>
              </a:rPr>
              <a:t>The GCC Countries and the World: 2025</a:t>
            </a:r>
          </a:p>
        </p:txBody>
      </p:sp>
      <p:sp>
        <p:nvSpPr>
          <p:cNvPr id="77827" name="Rectangle 3"/>
          <p:cNvSpPr>
            <a:spLocks noGrp="1" noChangeArrowheads="1"/>
          </p:cNvSpPr>
          <p:nvPr>
            <p:ph idx="1"/>
          </p:nvPr>
        </p:nvSpPr>
        <p:spPr>
          <a:xfrm>
            <a:off x="323850" y="1583140"/>
            <a:ext cx="8569325" cy="5014509"/>
          </a:xfrm>
        </p:spPr>
        <p:txBody>
          <a:bodyPr/>
          <a:lstStyle/>
          <a:p>
            <a:pPr eaLnBrk="1" hangingPunct="1"/>
            <a:r>
              <a:rPr lang="en-US" sz="2300" b="1" dirty="0" smtClean="0"/>
              <a:t>2 Key themes as being crucial to the future of the GCC countries, driving forces (</a:t>
            </a:r>
            <a:r>
              <a:rPr lang="en-US" sz="2300" b="1" dirty="0" smtClean="0">
                <a:solidFill>
                  <a:srgbClr val="FF3300"/>
                </a:solidFill>
              </a:rPr>
              <a:t>critical uncertainties</a:t>
            </a:r>
            <a:r>
              <a:rPr lang="en-US" sz="2300" b="1" dirty="0" smtClean="0"/>
              <a:t>)</a:t>
            </a:r>
          </a:p>
          <a:p>
            <a:pPr lvl="1" eaLnBrk="1" hangingPunct="1"/>
            <a:r>
              <a:rPr lang="en-US" sz="2300" b="1" dirty="0" smtClean="0">
                <a:solidFill>
                  <a:srgbClr val="0066CC"/>
                </a:solidFill>
              </a:rPr>
              <a:t>Education and Innovation</a:t>
            </a:r>
          </a:p>
          <a:p>
            <a:pPr lvl="2" eaLnBrk="1" hangingPunct="1"/>
            <a:r>
              <a:rPr lang="en-US" sz="2300" dirty="0" smtClean="0"/>
              <a:t>Moving away from oil dependence; diversification, but existing skills low; little research, development and innovation; import of foreign workers and technologies; Education policies to develop an innovative-based economies that do not rely on natural resources   </a:t>
            </a:r>
          </a:p>
          <a:p>
            <a:pPr lvl="1" eaLnBrk="1" hangingPunct="1"/>
            <a:r>
              <a:rPr lang="en-US" sz="2300" b="1" dirty="0" smtClean="0">
                <a:solidFill>
                  <a:srgbClr val="0066CC"/>
                </a:solidFill>
              </a:rPr>
              <a:t>Leadership and Governance</a:t>
            </a:r>
          </a:p>
          <a:p>
            <a:pPr lvl="2" eaLnBrk="1" hangingPunct="1"/>
            <a:r>
              <a:rPr lang="en-US" sz="2300" dirty="0" smtClean="0"/>
              <a:t>Traditionally-organized family groups; political reforms with varying degrees; managing internal stability and reforms, and leadership will play critical role in the future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64776" y="0"/>
            <a:ext cx="5677469" cy="1143000"/>
          </a:xfrm>
        </p:spPr>
        <p:txBody>
          <a:bodyPr/>
          <a:lstStyle/>
          <a:p>
            <a:pPr eaLnBrk="1" hangingPunct="1"/>
            <a:r>
              <a:rPr lang="en-US" sz="2800" dirty="0" smtClean="0"/>
              <a:t>Why Do We Want to Think about the Future?</a:t>
            </a:r>
          </a:p>
        </p:txBody>
      </p:sp>
      <p:sp>
        <p:nvSpPr>
          <p:cNvPr id="14339" name="Rectangle 3"/>
          <p:cNvSpPr>
            <a:spLocks noGrp="1" noChangeArrowheads="1"/>
          </p:cNvSpPr>
          <p:nvPr>
            <p:ph idx="1"/>
          </p:nvPr>
        </p:nvSpPr>
        <p:spPr>
          <a:xfrm>
            <a:off x="468313" y="1628775"/>
            <a:ext cx="8229600" cy="4525963"/>
          </a:xfrm>
        </p:spPr>
        <p:txBody>
          <a:bodyPr/>
          <a:lstStyle/>
          <a:p>
            <a:pPr eaLnBrk="1" hangingPunct="1"/>
            <a:r>
              <a:rPr lang="en-US" dirty="0" smtClean="0"/>
              <a:t>To illuminate potential problems, and bring future problems into focus</a:t>
            </a:r>
          </a:p>
          <a:p>
            <a:pPr eaLnBrk="1" hangingPunct="1"/>
            <a:r>
              <a:rPr lang="en-US" dirty="0" smtClean="0"/>
              <a:t>To explore alternatives in the face of uncertainty</a:t>
            </a:r>
          </a:p>
          <a:p>
            <a:pPr eaLnBrk="1" hangingPunct="1"/>
            <a:r>
              <a:rPr lang="en-US" dirty="0" smtClean="0"/>
              <a:t>To share understanding and concerns</a:t>
            </a:r>
          </a:p>
          <a:p>
            <a:pPr eaLnBrk="1" hangingPunct="1"/>
            <a:r>
              <a:rPr lang="en-US" dirty="0" smtClean="0"/>
              <a:t>To uncover assumptions and rigorously test them</a:t>
            </a:r>
          </a:p>
          <a:p>
            <a:pPr eaLnBrk="1" hangingPunct="1"/>
            <a:r>
              <a:rPr lang="en-US" dirty="0" smtClean="0"/>
              <a:t>To help identify choices and make decisions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014223" y="0"/>
            <a:ext cx="6614875" cy="1063625"/>
          </a:xfrm>
        </p:spPr>
        <p:txBody>
          <a:bodyPr/>
          <a:lstStyle/>
          <a:p>
            <a:pPr eaLnBrk="1" hangingPunct="1"/>
            <a:r>
              <a:rPr lang="en-US" sz="2800" dirty="0" smtClean="0"/>
              <a:t>Medium Term Regional &amp; Global Scenarios - </a:t>
            </a:r>
            <a:r>
              <a:rPr lang="en-US" sz="2400" dirty="0" smtClean="0">
                <a:solidFill>
                  <a:srgbClr val="FF3300"/>
                </a:solidFill>
              </a:rPr>
              <a:t>UNEP GEO-3 Scenarios</a:t>
            </a:r>
            <a:r>
              <a:rPr lang="en-US" sz="3200" dirty="0" smtClean="0"/>
              <a:t> </a:t>
            </a:r>
          </a:p>
        </p:txBody>
      </p:sp>
      <p:sp>
        <p:nvSpPr>
          <p:cNvPr id="78851" name="Rectangle 3"/>
          <p:cNvSpPr>
            <a:spLocks noGrp="1" noChangeArrowheads="1"/>
          </p:cNvSpPr>
          <p:nvPr>
            <p:ph idx="1"/>
          </p:nvPr>
        </p:nvSpPr>
        <p:spPr>
          <a:xfrm>
            <a:off x="468313" y="1773238"/>
            <a:ext cx="8229600" cy="4824412"/>
          </a:xfrm>
        </p:spPr>
        <p:txBody>
          <a:bodyPr/>
          <a:lstStyle/>
          <a:p>
            <a:pPr eaLnBrk="1" hangingPunct="1">
              <a:lnSpc>
                <a:spcPct val="90000"/>
              </a:lnSpc>
              <a:spcBef>
                <a:spcPct val="0"/>
              </a:spcBef>
              <a:spcAft>
                <a:spcPct val="35000"/>
              </a:spcAft>
            </a:pPr>
            <a:r>
              <a:rPr lang="en-US" sz="2400" smtClean="0"/>
              <a:t>A set of scenarios built on pre-existing                             exercises including work by the </a:t>
            </a:r>
            <a:r>
              <a:rPr lang="en-US" sz="2400" b="1" smtClean="0"/>
              <a:t>Global              Scenario Group</a:t>
            </a:r>
            <a:r>
              <a:rPr lang="en-US" sz="2400" smtClean="0"/>
              <a:t> and the </a:t>
            </a:r>
            <a:r>
              <a:rPr lang="en-US" sz="2400" b="1" smtClean="0"/>
              <a:t>IPCC</a:t>
            </a:r>
          </a:p>
          <a:p>
            <a:pPr eaLnBrk="1" hangingPunct="1">
              <a:lnSpc>
                <a:spcPct val="90000"/>
              </a:lnSpc>
              <a:spcBef>
                <a:spcPct val="0"/>
              </a:spcBef>
              <a:spcAft>
                <a:spcPct val="35000"/>
              </a:spcAft>
            </a:pPr>
            <a:r>
              <a:rPr lang="en-US" sz="2400" smtClean="0"/>
              <a:t>Each scenario was developed at regional                                      and sub-regional levels for the period                          </a:t>
            </a:r>
            <a:r>
              <a:rPr lang="en-US" sz="2400" b="1" smtClean="0"/>
              <a:t>2002-2032</a:t>
            </a:r>
            <a:endParaRPr lang="en-US" sz="2400" smtClean="0"/>
          </a:p>
          <a:p>
            <a:pPr eaLnBrk="1" hangingPunct="1">
              <a:lnSpc>
                <a:spcPct val="90000"/>
              </a:lnSpc>
              <a:spcBef>
                <a:spcPct val="0"/>
              </a:spcBef>
              <a:spcAft>
                <a:spcPct val="35000"/>
              </a:spcAft>
            </a:pPr>
            <a:r>
              <a:rPr lang="en-US" sz="2400" smtClean="0"/>
              <a:t>Scenarios included all aspects of sustainable development with an emphasis on </a:t>
            </a:r>
            <a:r>
              <a:rPr lang="en-US" sz="2400" b="1" smtClean="0"/>
              <a:t>environmental descriptions</a:t>
            </a:r>
            <a:r>
              <a:rPr lang="en-US" sz="2400" smtClean="0"/>
              <a:t> </a:t>
            </a:r>
            <a:r>
              <a:rPr lang="en-US" sz="2400" b="1" smtClean="0"/>
              <a:t>and policies</a:t>
            </a:r>
            <a:endParaRPr lang="en-US" sz="2400" smtClean="0"/>
          </a:p>
          <a:p>
            <a:pPr eaLnBrk="1" hangingPunct="1">
              <a:lnSpc>
                <a:spcPct val="90000"/>
              </a:lnSpc>
              <a:spcBef>
                <a:spcPct val="0"/>
              </a:spcBef>
              <a:spcAft>
                <a:spcPct val="35000"/>
              </a:spcAft>
            </a:pPr>
            <a:r>
              <a:rPr lang="en-US" sz="2400" b="1" smtClean="0"/>
              <a:t>Scenario drivers</a:t>
            </a:r>
            <a:r>
              <a:rPr lang="en-US" sz="2400" smtClean="0"/>
              <a:t> included demographic, economic, social, technological, environmental, cultural, and political</a:t>
            </a:r>
          </a:p>
        </p:txBody>
      </p:sp>
      <p:pic>
        <p:nvPicPr>
          <p:cNvPr id="78852" name="Picture 4" descr="geo-3"/>
          <p:cNvPicPr>
            <a:picLocks noChangeAspect="1" noChangeArrowheads="1"/>
          </p:cNvPicPr>
          <p:nvPr/>
        </p:nvPicPr>
        <p:blipFill>
          <a:blip r:embed="rId3" cstate="print"/>
          <a:srcRect/>
          <a:stretch>
            <a:fillRect/>
          </a:stretch>
        </p:blipFill>
        <p:spPr bwMode="auto">
          <a:xfrm>
            <a:off x="7083425" y="1700213"/>
            <a:ext cx="1809750"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58603" y="1446889"/>
            <a:ext cx="3234519" cy="1845860"/>
            <a:chOff x="2880" y="144"/>
            <a:chExt cx="2880" cy="2160"/>
          </a:xfrm>
        </p:grpSpPr>
        <p:sp>
          <p:nvSpPr>
            <p:cNvPr id="79887" name="Rectangle 3"/>
            <p:cNvSpPr>
              <a:spLocks noChangeArrowheads="1"/>
            </p:cNvSpPr>
            <p:nvPr/>
          </p:nvSpPr>
          <p:spPr bwMode="auto">
            <a:xfrm>
              <a:off x="2880" y="144"/>
              <a:ext cx="2880" cy="2160"/>
            </a:xfrm>
            <a:prstGeom prst="rect">
              <a:avLst/>
            </a:prstGeom>
            <a:gradFill rotWithShape="0">
              <a:gsLst>
                <a:gs pos="0">
                  <a:schemeClr val="bg1"/>
                </a:gs>
                <a:gs pos="100000">
                  <a:srgbClr val="FF0000"/>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79888" name="Rectangle 4"/>
            <p:cNvSpPr>
              <a:spLocks noChangeArrowheads="1"/>
            </p:cNvSpPr>
            <p:nvPr/>
          </p:nvSpPr>
          <p:spPr bwMode="auto">
            <a:xfrm>
              <a:off x="2880" y="720"/>
              <a:ext cx="2880" cy="720"/>
            </a:xfrm>
            <a:prstGeom prst="rect">
              <a:avLst/>
            </a:prstGeom>
            <a:noFill/>
            <a:ln w="9525">
              <a:noFill/>
              <a:miter lim="800000"/>
              <a:headEnd/>
              <a:tailEnd/>
            </a:ln>
          </p:spPr>
          <p:txBody>
            <a:bodyPr anchor="ctr"/>
            <a:lstStyle/>
            <a:p>
              <a:pPr algn="ctr"/>
              <a:r>
                <a:rPr lang="en-US" sz="4000" dirty="0">
                  <a:solidFill>
                    <a:schemeClr val="tx2"/>
                  </a:solidFill>
                  <a:latin typeface="Times New Roman" pitchFamily="18" charset="0"/>
                </a:rPr>
                <a:t>Security First</a:t>
              </a:r>
            </a:p>
          </p:txBody>
        </p:sp>
        <p:pic>
          <p:nvPicPr>
            <p:cNvPr id="79889" name="Picture 5"/>
            <p:cNvPicPr>
              <a:picLocks noChangeAspect="1" noChangeArrowheads="1"/>
            </p:cNvPicPr>
            <p:nvPr/>
          </p:nvPicPr>
          <p:blipFill>
            <a:blip r:embed="rId2" cstate="print"/>
            <a:srcRect/>
            <a:stretch>
              <a:fillRect/>
            </a:stretch>
          </p:blipFill>
          <p:spPr bwMode="auto">
            <a:xfrm>
              <a:off x="4083" y="1306"/>
              <a:ext cx="474" cy="588"/>
            </a:xfrm>
            <a:prstGeom prst="rect">
              <a:avLst/>
            </a:prstGeom>
            <a:solidFill>
              <a:srgbClr val="FF0000"/>
            </a:solidFill>
            <a:ln w="9525">
              <a:noFill/>
              <a:miter lim="800000"/>
              <a:headEnd/>
              <a:tailEnd/>
            </a:ln>
          </p:spPr>
        </p:pic>
      </p:grpSp>
      <p:grpSp>
        <p:nvGrpSpPr>
          <p:cNvPr id="79875" name="Group 6"/>
          <p:cNvGrpSpPr>
            <a:grpSpLocks/>
          </p:cNvGrpSpPr>
          <p:nvPr/>
        </p:nvGrpSpPr>
        <p:grpSpPr bwMode="auto">
          <a:xfrm>
            <a:off x="1187327" y="1405870"/>
            <a:ext cx="3234519" cy="1845860"/>
            <a:chOff x="802" y="96"/>
            <a:chExt cx="2880" cy="2160"/>
          </a:xfrm>
        </p:grpSpPr>
        <p:sp>
          <p:nvSpPr>
            <p:cNvPr id="79884" name="Rectangle 7"/>
            <p:cNvSpPr>
              <a:spLocks noChangeArrowheads="1"/>
            </p:cNvSpPr>
            <p:nvPr/>
          </p:nvSpPr>
          <p:spPr bwMode="auto">
            <a:xfrm>
              <a:off x="802" y="96"/>
              <a:ext cx="2880" cy="2160"/>
            </a:xfrm>
            <a:prstGeom prst="rect">
              <a:avLst/>
            </a:prstGeom>
            <a:gradFill rotWithShape="0">
              <a:gsLst>
                <a:gs pos="0">
                  <a:schemeClr val="bg1"/>
                </a:gs>
                <a:gs pos="100000">
                  <a:srgbClr val="FF9900"/>
                </a:gs>
              </a:gsLst>
              <a:path path="shape">
                <a:fillToRect l="50000" t="50000" r="50000" b="50000"/>
              </a:path>
            </a:gradFill>
            <a:ln w="9525">
              <a:solidFill>
                <a:schemeClr val="tx1"/>
              </a:solidFill>
              <a:miter lim="800000"/>
              <a:headEnd/>
              <a:tailEnd/>
            </a:ln>
          </p:spPr>
          <p:txBody>
            <a:bodyPr wrap="none" anchor="ctr"/>
            <a:lstStyle/>
            <a:p>
              <a:pPr algn="ctr"/>
              <a:endParaRPr lang="en-GB" sz="2400">
                <a:latin typeface="Times New Roman" pitchFamily="18" charset="0"/>
              </a:endParaRPr>
            </a:p>
          </p:txBody>
        </p:sp>
        <p:sp>
          <p:nvSpPr>
            <p:cNvPr id="79885" name="Rectangle 8"/>
            <p:cNvSpPr>
              <a:spLocks noChangeArrowheads="1"/>
            </p:cNvSpPr>
            <p:nvPr/>
          </p:nvSpPr>
          <p:spPr bwMode="auto">
            <a:xfrm>
              <a:off x="802" y="816"/>
              <a:ext cx="2880" cy="720"/>
            </a:xfrm>
            <a:prstGeom prst="rect">
              <a:avLst/>
            </a:prstGeom>
            <a:noFill/>
            <a:ln w="9525">
              <a:noFill/>
              <a:miter lim="800000"/>
              <a:headEnd/>
              <a:tailEnd/>
            </a:ln>
          </p:spPr>
          <p:txBody>
            <a:bodyPr anchor="ctr"/>
            <a:lstStyle/>
            <a:p>
              <a:pPr algn="ctr"/>
              <a:r>
                <a:rPr lang="en-US" sz="4000" dirty="0">
                  <a:solidFill>
                    <a:schemeClr val="tx2"/>
                  </a:solidFill>
                  <a:latin typeface="Times New Roman" pitchFamily="18" charset="0"/>
                </a:rPr>
                <a:t>Markets First</a:t>
              </a:r>
            </a:p>
          </p:txBody>
        </p:sp>
        <p:pic>
          <p:nvPicPr>
            <p:cNvPr id="79886" name="Picture 9"/>
            <p:cNvPicPr>
              <a:picLocks noChangeAspect="1" noChangeArrowheads="1"/>
            </p:cNvPicPr>
            <p:nvPr/>
          </p:nvPicPr>
          <p:blipFill>
            <a:blip r:embed="rId3" cstate="print"/>
            <a:srcRect/>
            <a:stretch>
              <a:fillRect/>
            </a:stretch>
          </p:blipFill>
          <p:spPr bwMode="auto">
            <a:xfrm>
              <a:off x="1954" y="1420"/>
              <a:ext cx="576" cy="552"/>
            </a:xfrm>
            <a:prstGeom prst="rect">
              <a:avLst/>
            </a:prstGeom>
            <a:noFill/>
            <a:ln w="9525">
              <a:noFill/>
              <a:miter lim="800000"/>
              <a:headEnd/>
              <a:tailEnd/>
            </a:ln>
          </p:spPr>
        </p:pic>
      </p:grpSp>
      <p:grpSp>
        <p:nvGrpSpPr>
          <p:cNvPr id="4" name="Group 10"/>
          <p:cNvGrpSpPr>
            <a:grpSpLocks/>
          </p:cNvGrpSpPr>
          <p:nvPr/>
        </p:nvGrpSpPr>
        <p:grpSpPr bwMode="auto">
          <a:xfrm>
            <a:off x="1187242" y="3797130"/>
            <a:ext cx="3234519" cy="1845860"/>
            <a:chOff x="328" y="1393"/>
            <a:chExt cx="2880" cy="2160"/>
          </a:xfrm>
        </p:grpSpPr>
        <p:sp>
          <p:nvSpPr>
            <p:cNvPr id="79881" name="Rectangle 11"/>
            <p:cNvSpPr>
              <a:spLocks noChangeArrowheads="1"/>
            </p:cNvSpPr>
            <p:nvPr/>
          </p:nvSpPr>
          <p:spPr bwMode="auto">
            <a:xfrm>
              <a:off x="328" y="1393"/>
              <a:ext cx="2880" cy="2160"/>
            </a:xfrm>
            <a:prstGeom prst="rect">
              <a:avLst/>
            </a:prstGeom>
            <a:gradFill rotWithShape="0">
              <a:gsLst>
                <a:gs pos="0">
                  <a:schemeClr val="bg1"/>
                </a:gs>
                <a:gs pos="100000">
                  <a:srgbClr val="FFCC99"/>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79882" name="Rectangle 12"/>
            <p:cNvSpPr>
              <a:spLocks noChangeArrowheads="1"/>
            </p:cNvSpPr>
            <p:nvPr/>
          </p:nvSpPr>
          <p:spPr bwMode="auto">
            <a:xfrm>
              <a:off x="328" y="2113"/>
              <a:ext cx="2880" cy="720"/>
            </a:xfrm>
            <a:prstGeom prst="rect">
              <a:avLst/>
            </a:prstGeom>
            <a:noFill/>
            <a:ln w="9525">
              <a:noFill/>
              <a:miter lim="800000"/>
              <a:headEnd/>
              <a:tailEnd/>
            </a:ln>
          </p:spPr>
          <p:txBody>
            <a:bodyPr anchor="ctr"/>
            <a:lstStyle/>
            <a:p>
              <a:pPr algn="ctr"/>
              <a:r>
                <a:rPr lang="en-US" sz="4000" dirty="0">
                  <a:solidFill>
                    <a:schemeClr val="tx2"/>
                  </a:solidFill>
                  <a:latin typeface="Times New Roman" pitchFamily="18" charset="0"/>
                </a:rPr>
                <a:t>Policy First</a:t>
              </a:r>
            </a:p>
          </p:txBody>
        </p:sp>
        <p:pic>
          <p:nvPicPr>
            <p:cNvPr id="79883" name="Picture 13"/>
            <p:cNvPicPr>
              <a:picLocks noChangeAspect="1" noChangeArrowheads="1"/>
            </p:cNvPicPr>
            <p:nvPr/>
          </p:nvPicPr>
          <p:blipFill>
            <a:blip r:embed="rId4" cstate="print"/>
            <a:srcRect/>
            <a:stretch>
              <a:fillRect/>
            </a:stretch>
          </p:blipFill>
          <p:spPr bwMode="auto">
            <a:xfrm>
              <a:off x="1580" y="2814"/>
              <a:ext cx="474" cy="588"/>
            </a:xfrm>
            <a:prstGeom prst="rect">
              <a:avLst/>
            </a:prstGeom>
            <a:noFill/>
            <a:ln w="9525">
              <a:noFill/>
              <a:miter lim="800000"/>
              <a:headEnd/>
              <a:tailEnd/>
            </a:ln>
          </p:spPr>
        </p:pic>
      </p:grpSp>
      <p:grpSp>
        <p:nvGrpSpPr>
          <p:cNvPr id="5" name="Group 14"/>
          <p:cNvGrpSpPr>
            <a:grpSpLocks/>
          </p:cNvGrpSpPr>
          <p:nvPr/>
        </p:nvGrpSpPr>
        <p:grpSpPr bwMode="auto">
          <a:xfrm>
            <a:off x="4980991" y="3775129"/>
            <a:ext cx="3289551" cy="1840733"/>
            <a:chOff x="2831" y="2400"/>
            <a:chExt cx="2929" cy="2160"/>
          </a:xfrm>
        </p:grpSpPr>
        <p:sp>
          <p:nvSpPr>
            <p:cNvPr id="79878" name="Rectangle 15"/>
            <p:cNvSpPr>
              <a:spLocks noChangeArrowheads="1"/>
            </p:cNvSpPr>
            <p:nvPr/>
          </p:nvSpPr>
          <p:spPr bwMode="auto">
            <a:xfrm>
              <a:off x="2831" y="2400"/>
              <a:ext cx="2880" cy="2160"/>
            </a:xfrm>
            <a:prstGeom prst="rect">
              <a:avLst/>
            </a:prstGeom>
            <a:gradFill rotWithShape="0">
              <a:gsLst>
                <a:gs pos="0">
                  <a:schemeClr val="bg1"/>
                </a:gs>
                <a:gs pos="100000">
                  <a:srgbClr val="009900"/>
                </a:gs>
              </a:gsLst>
              <a:path path="shape">
                <a:fillToRect l="50000" t="50000" r="50000" b="50000"/>
              </a:path>
            </a:gradFill>
            <a:ln w="9525">
              <a:solidFill>
                <a:schemeClr val="tx1"/>
              </a:solidFill>
              <a:miter lim="800000"/>
              <a:headEnd/>
              <a:tailEnd/>
            </a:ln>
          </p:spPr>
          <p:txBody>
            <a:bodyPr wrap="none" anchor="ctr"/>
            <a:lstStyle/>
            <a:p>
              <a:pPr algn="ctr"/>
              <a:endParaRPr lang="en-GB" sz="2400">
                <a:latin typeface="Times New Roman" pitchFamily="18" charset="0"/>
              </a:endParaRPr>
            </a:p>
          </p:txBody>
        </p:sp>
        <p:sp>
          <p:nvSpPr>
            <p:cNvPr id="79879" name="Rectangle 16"/>
            <p:cNvSpPr>
              <a:spLocks noChangeArrowheads="1"/>
            </p:cNvSpPr>
            <p:nvPr/>
          </p:nvSpPr>
          <p:spPr bwMode="auto">
            <a:xfrm>
              <a:off x="2880" y="2880"/>
              <a:ext cx="2880" cy="720"/>
            </a:xfrm>
            <a:prstGeom prst="rect">
              <a:avLst/>
            </a:prstGeom>
            <a:noFill/>
            <a:ln w="9525">
              <a:noFill/>
              <a:miter lim="800000"/>
              <a:headEnd/>
              <a:tailEnd/>
            </a:ln>
          </p:spPr>
          <p:txBody>
            <a:bodyPr anchor="ctr"/>
            <a:lstStyle/>
            <a:p>
              <a:pPr algn="ctr"/>
              <a:r>
                <a:rPr lang="en-US" sz="4000" dirty="0">
                  <a:solidFill>
                    <a:schemeClr val="tx2"/>
                  </a:solidFill>
                  <a:latin typeface="Times New Roman" pitchFamily="18" charset="0"/>
                </a:rPr>
                <a:t>Sustainability First</a:t>
              </a:r>
            </a:p>
          </p:txBody>
        </p:sp>
        <p:pic>
          <p:nvPicPr>
            <p:cNvPr id="79880" name="Picture 17"/>
            <p:cNvPicPr>
              <a:picLocks noChangeAspect="1" noChangeArrowheads="1"/>
            </p:cNvPicPr>
            <p:nvPr/>
          </p:nvPicPr>
          <p:blipFill>
            <a:blip r:embed="rId5" cstate="print"/>
            <a:srcRect/>
            <a:stretch>
              <a:fillRect/>
            </a:stretch>
          </p:blipFill>
          <p:spPr bwMode="auto">
            <a:xfrm>
              <a:off x="4002" y="3455"/>
              <a:ext cx="636" cy="582"/>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3200" smtClean="0"/>
              <a:t>IPCC Scenarios</a:t>
            </a:r>
          </a:p>
        </p:txBody>
      </p:sp>
      <p:sp>
        <p:nvSpPr>
          <p:cNvPr id="80899" name="Rectangle 3"/>
          <p:cNvSpPr>
            <a:spLocks noGrp="1" noChangeArrowheads="1"/>
          </p:cNvSpPr>
          <p:nvPr>
            <p:ph idx="1"/>
          </p:nvPr>
        </p:nvSpPr>
        <p:spPr>
          <a:xfrm>
            <a:off x="386425" y="1410407"/>
            <a:ext cx="8229600" cy="4525963"/>
          </a:xfrm>
        </p:spPr>
        <p:txBody>
          <a:bodyPr/>
          <a:lstStyle/>
          <a:p>
            <a:pPr eaLnBrk="1" hangingPunct="1">
              <a:buFontTx/>
              <a:buNone/>
            </a:pPr>
            <a:r>
              <a:rPr lang="en-US" sz="2400" dirty="0" smtClean="0"/>
              <a:t>A1: Rapid economic growth, a global population that peaks in mid 2100s and declines, and rapid introduction of new technologies. </a:t>
            </a:r>
          </a:p>
          <a:p>
            <a:pPr eaLnBrk="1" hangingPunct="1">
              <a:buFontTx/>
              <a:buNone/>
            </a:pPr>
            <a:r>
              <a:rPr lang="en-US" sz="2400" dirty="0" smtClean="0"/>
              <a:t>A2: Heterogeneous work with themes of self-reliance and preservation of local identities. A continuously increasing global population; economic growth is regional. </a:t>
            </a:r>
          </a:p>
          <a:p>
            <a:pPr eaLnBrk="1" hangingPunct="1">
              <a:buFontTx/>
              <a:buNone/>
            </a:pPr>
            <a:r>
              <a:rPr lang="en-US" sz="2400" dirty="0" smtClean="0"/>
              <a:t>B1: Rapid changes in economic structure toward service and information economy, reduction in material intensity and introduction of resource-efficient technologies. </a:t>
            </a:r>
          </a:p>
          <a:p>
            <a:pPr eaLnBrk="1" hangingPunct="1">
              <a:buFontTx/>
              <a:buNone/>
            </a:pPr>
            <a:r>
              <a:rPr lang="en-US" sz="2400" dirty="0" smtClean="0"/>
              <a:t>B2: Emphasis is on local solutions to economic, social and environmental sustainability. Intermediate level of economic development, less rapid and more diverse technological change than in B1 and A1.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468313" y="1773238"/>
            <a:ext cx="8229600" cy="4824412"/>
          </a:xfrm>
        </p:spPr>
        <p:txBody>
          <a:bodyPr/>
          <a:lstStyle/>
          <a:p>
            <a:pPr eaLnBrk="1" hangingPunct="1">
              <a:lnSpc>
                <a:spcPct val="90000"/>
              </a:lnSpc>
              <a:spcBef>
                <a:spcPct val="100000"/>
              </a:spcBef>
            </a:pPr>
            <a:r>
              <a:rPr lang="en-US" sz="2400" smtClean="0"/>
              <a:t>A set of scenarios built on pre-existing exercises including work by the </a:t>
            </a:r>
            <a:r>
              <a:rPr lang="en-US" sz="2400" b="1" smtClean="0"/>
              <a:t>Global Scenario Group</a:t>
            </a:r>
            <a:r>
              <a:rPr lang="en-US" sz="2400" smtClean="0"/>
              <a:t> and the </a:t>
            </a:r>
            <a:r>
              <a:rPr lang="en-US" sz="2400" b="1" smtClean="0"/>
              <a:t>Intergovernmental Panel on Climate Change</a:t>
            </a:r>
            <a:r>
              <a:rPr lang="en-US" sz="2400" smtClean="0"/>
              <a:t>.</a:t>
            </a:r>
          </a:p>
          <a:p>
            <a:pPr eaLnBrk="1" hangingPunct="1">
              <a:lnSpc>
                <a:spcPct val="90000"/>
              </a:lnSpc>
              <a:spcBef>
                <a:spcPct val="100000"/>
              </a:spcBef>
            </a:pPr>
            <a:r>
              <a:rPr lang="en-US" sz="2400" smtClean="0"/>
              <a:t>Each scenario was developed at regional and sub-regional levels for the period </a:t>
            </a:r>
            <a:r>
              <a:rPr lang="en-US" sz="2400" b="1" smtClean="0"/>
              <a:t>2002–2032</a:t>
            </a:r>
            <a:r>
              <a:rPr lang="en-US" sz="2400" smtClean="0"/>
              <a:t>.</a:t>
            </a:r>
          </a:p>
          <a:p>
            <a:pPr eaLnBrk="1" hangingPunct="1">
              <a:lnSpc>
                <a:spcPct val="90000"/>
              </a:lnSpc>
              <a:spcBef>
                <a:spcPct val="100000"/>
              </a:spcBef>
            </a:pPr>
            <a:r>
              <a:rPr lang="en-US" sz="2400" smtClean="0"/>
              <a:t>Scenarios included all aspects of sustainable development with an emphasis on </a:t>
            </a:r>
            <a:r>
              <a:rPr lang="en-US" sz="2400" b="1" smtClean="0"/>
              <a:t>environmental descriptions</a:t>
            </a:r>
            <a:r>
              <a:rPr lang="en-US" sz="2400" smtClean="0"/>
              <a:t> </a:t>
            </a:r>
            <a:r>
              <a:rPr lang="en-US" sz="2400" b="1" smtClean="0"/>
              <a:t>and policies</a:t>
            </a:r>
            <a:r>
              <a:rPr lang="en-US" sz="2400" smtClean="0"/>
              <a:t>. </a:t>
            </a:r>
          </a:p>
          <a:p>
            <a:pPr eaLnBrk="1" hangingPunct="1">
              <a:lnSpc>
                <a:spcPct val="90000"/>
              </a:lnSpc>
              <a:spcBef>
                <a:spcPct val="100000"/>
              </a:spcBef>
            </a:pPr>
            <a:r>
              <a:rPr lang="en-US" sz="2400" b="1" smtClean="0"/>
              <a:t>Scenario drivers</a:t>
            </a:r>
            <a:r>
              <a:rPr lang="en-US" sz="2400" smtClean="0"/>
              <a:t> included demographic, economic, social, technological, environmental, cultural, and political drivers. </a:t>
            </a:r>
          </a:p>
          <a:p>
            <a:pPr eaLnBrk="1" hangingPunct="1">
              <a:lnSpc>
                <a:spcPct val="90000"/>
              </a:lnSpc>
              <a:spcBef>
                <a:spcPct val="100000"/>
              </a:spcBef>
            </a:pPr>
            <a:endParaRPr lang="en-US" sz="2400" smtClean="0"/>
          </a:p>
        </p:txBody>
      </p:sp>
      <p:sp>
        <p:nvSpPr>
          <p:cNvPr id="5" name="Rectangle 2"/>
          <p:cNvSpPr>
            <a:spLocks noGrp="1" noChangeArrowheads="1"/>
          </p:cNvSpPr>
          <p:nvPr>
            <p:ph type="title"/>
          </p:nvPr>
        </p:nvSpPr>
        <p:spPr>
          <a:xfrm>
            <a:off x="1014223" y="13648"/>
            <a:ext cx="6614875" cy="1063625"/>
          </a:xfrm>
        </p:spPr>
        <p:txBody>
          <a:bodyPr/>
          <a:lstStyle/>
          <a:p>
            <a:pPr eaLnBrk="1" hangingPunct="1"/>
            <a:r>
              <a:rPr lang="en-US" sz="2800" dirty="0" smtClean="0"/>
              <a:t>Medium Term Regional &amp; Global Scenarios - </a:t>
            </a:r>
            <a:r>
              <a:rPr lang="en-US" sz="2400" dirty="0" smtClean="0">
                <a:solidFill>
                  <a:srgbClr val="FF3300"/>
                </a:solidFill>
              </a:rPr>
              <a:t>UNEP GEO-3 Scenarios</a:t>
            </a:r>
            <a:r>
              <a:rPr lang="en-US" sz="3200" dirty="0" smtClean="0"/>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smtClean="0"/>
              <a:t>UNEP GEO-3 Scenarios</a:t>
            </a:r>
          </a:p>
        </p:txBody>
      </p:sp>
      <p:sp>
        <p:nvSpPr>
          <p:cNvPr id="150531" name="Rectangle 3"/>
          <p:cNvSpPr>
            <a:spLocks noGrp="1" noChangeArrowheads="1"/>
          </p:cNvSpPr>
          <p:nvPr>
            <p:ph idx="1"/>
          </p:nvPr>
        </p:nvSpPr>
        <p:spPr>
          <a:xfrm>
            <a:off x="443552" y="1204408"/>
            <a:ext cx="8229600" cy="4781550"/>
          </a:xfrm>
        </p:spPr>
        <p:txBody>
          <a:bodyPr/>
          <a:lstStyle/>
          <a:p>
            <a:pPr marL="609600" indent="-609600" eaLnBrk="1" hangingPunct="1">
              <a:buFontTx/>
              <a:buAutoNum type="arabicPeriod"/>
              <a:defRPr/>
            </a:pPr>
            <a:r>
              <a:rPr lang="en-US" sz="2800" b="1" dirty="0" smtClean="0">
                <a:effectLst>
                  <a:outerShdw blurRad="38100" dist="38100" dir="2700000" algn="tl">
                    <a:srgbClr val="C0C0C0"/>
                  </a:outerShdw>
                </a:effectLst>
              </a:rPr>
              <a:t>Market First</a:t>
            </a:r>
            <a:r>
              <a:rPr lang="en-US" sz="2800" dirty="0" smtClean="0"/>
              <a:t> </a:t>
            </a:r>
          </a:p>
          <a:p>
            <a:pPr marL="609600" indent="-609600" eaLnBrk="1" hangingPunct="1">
              <a:spcBef>
                <a:spcPct val="50000"/>
              </a:spcBef>
              <a:buFontTx/>
              <a:buNone/>
              <a:defRPr/>
            </a:pPr>
            <a:r>
              <a:rPr lang="en-US" sz="2400" dirty="0" smtClean="0"/>
              <a:t>	Most of the world adopts values and expectations prevailing in </a:t>
            </a:r>
            <a:r>
              <a:rPr lang="en-US" sz="2400" b="1" dirty="0" smtClean="0"/>
              <a:t>industrialized countries</a:t>
            </a:r>
            <a:r>
              <a:rPr lang="en-US" sz="2400" dirty="0" smtClean="0"/>
              <a:t>. </a:t>
            </a:r>
          </a:p>
          <a:p>
            <a:pPr marL="609600" indent="-609600" eaLnBrk="1" hangingPunct="1">
              <a:spcBef>
                <a:spcPct val="50000"/>
              </a:spcBef>
              <a:buFontTx/>
              <a:buNone/>
              <a:defRPr/>
            </a:pPr>
            <a:r>
              <a:rPr lang="en-US" sz="2400" dirty="0" smtClean="0"/>
              <a:t>	Trust is placed in </a:t>
            </a:r>
            <a:r>
              <a:rPr lang="en-US" sz="2400" b="1" dirty="0" smtClean="0"/>
              <a:t>globalization and liberalization</a:t>
            </a:r>
            <a:r>
              <a:rPr lang="en-US" sz="2400" dirty="0" smtClean="0"/>
              <a:t> as this will enhanced corporate wealth, create new enterprises and employment, and ultimately help people and communities insure                                   against or </a:t>
            </a:r>
            <a:r>
              <a:rPr lang="en-US" sz="2400" b="1" dirty="0" smtClean="0"/>
              <a:t>fix social and                                     environmental problems</a:t>
            </a:r>
            <a:r>
              <a:rPr lang="en-US" sz="2400" dirty="0" smtClean="0"/>
              <a:t>. </a:t>
            </a:r>
          </a:p>
          <a:p>
            <a:pPr marL="609600" indent="-609600" eaLnBrk="1" hangingPunct="1">
              <a:spcBef>
                <a:spcPct val="50000"/>
              </a:spcBef>
              <a:buFontTx/>
              <a:buNone/>
              <a:defRPr/>
            </a:pPr>
            <a:r>
              <a:rPr lang="en-US" sz="2400" dirty="0" smtClean="0"/>
              <a:t>	</a:t>
            </a:r>
            <a:r>
              <a:rPr lang="en-US" sz="2400" b="1" dirty="0" smtClean="0"/>
              <a:t>Economic imperatives</a:t>
            </a:r>
            <a:r>
              <a:rPr lang="en-US" sz="2400" dirty="0" smtClean="0"/>
              <a:t>                                    undermine corrective influences,                              such as ethical investing. </a:t>
            </a:r>
          </a:p>
        </p:txBody>
      </p:sp>
      <p:pic>
        <p:nvPicPr>
          <p:cNvPr id="82948" name="Picture 5" descr="Market_Toon1"/>
          <p:cNvPicPr>
            <a:picLocks noChangeAspect="1" noChangeArrowheads="1"/>
          </p:cNvPicPr>
          <p:nvPr/>
        </p:nvPicPr>
        <p:blipFill>
          <a:blip r:embed="rId3" cstate="print"/>
          <a:srcRect/>
          <a:stretch>
            <a:fillRect/>
          </a:stretch>
        </p:blipFill>
        <p:spPr bwMode="auto">
          <a:xfrm>
            <a:off x="5643563" y="4376452"/>
            <a:ext cx="3438525" cy="2335212"/>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421944" y="1158634"/>
            <a:ext cx="8366125" cy="5207000"/>
          </a:xfrm>
        </p:spPr>
        <p:txBody>
          <a:bodyPr/>
          <a:lstStyle/>
          <a:p>
            <a:pPr eaLnBrk="1" hangingPunct="1">
              <a:buFontTx/>
              <a:buNone/>
              <a:defRPr/>
            </a:pPr>
            <a:r>
              <a:rPr lang="en-US" sz="2400" b="1" dirty="0" smtClean="0">
                <a:effectLst>
                  <a:outerShdw blurRad="38100" dist="38100" dir="2700000" algn="tl">
                    <a:srgbClr val="C0C0C0"/>
                  </a:outerShdw>
                </a:effectLst>
              </a:rPr>
              <a:t>2. </a:t>
            </a:r>
            <a:r>
              <a:rPr lang="en-US" sz="2800" b="1" dirty="0" smtClean="0">
                <a:effectLst>
                  <a:outerShdw blurRad="38100" dist="38100" dir="2700000" algn="tl">
                    <a:srgbClr val="C0C0C0"/>
                  </a:outerShdw>
                </a:effectLst>
              </a:rPr>
              <a:t>Policy First</a:t>
            </a:r>
          </a:p>
          <a:p>
            <a:pPr eaLnBrk="1" hangingPunct="1">
              <a:spcBef>
                <a:spcPct val="0"/>
              </a:spcBef>
              <a:buFontTx/>
              <a:buNone/>
              <a:defRPr/>
            </a:pPr>
            <a:r>
              <a:rPr lang="en-GB" altLang="ja-JP" sz="3600" dirty="0" smtClean="0">
                <a:ea typeface="MS PGothic" pitchFamily="34" charset="-128"/>
              </a:rPr>
              <a:t>	</a:t>
            </a:r>
            <a:r>
              <a:rPr lang="en-GB" altLang="ja-JP" sz="2400" dirty="0" smtClean="0">
                <a:ea typeface="MS PGothic" pitchFamily="34" charset="-128"/>
              </a:rPr>
              <a:t>Environmental and social costs and gains are factored into </a:t>
            </a:r>
            <a:r>
              <a:rPr lang="en-GB" altLang="ja-JP" sz="2400" b="1" dirty="0" smtClean="0">
                <a:ea typeface="MS PGothic" pitchFamily="34" charset="-128"/>
              </a:rPr>
              <a:t>policy measures, regulatory frameworks and planning processes</a:t>
            </a:r>
            <a:r>
              <a:rPr lang="en-GB" altLang="ja-JP" sz="2400" dirty="0" smtClean="0">
                <a:ea typeface="MS PGothic" pitchFamily="34" charset="-128"/>
              </a:rPr>
              <a:t>. All these are reinforced by fiscal levers and incentives, e.g., carbon taxes and tax breaks.</a:t>
            </a:r>
          </a:p>
          <a:p>
            <a:pPr eaLnBrk="1" hangingPunct="1">
              <a:spcBef>
                <a:spcPct val="50000"/>
              </a:spcBef>
              <a:buFontTx/>
              <a:buNone/>
              <a:defRPr/>
            </a:pPr>
            <a:r>
              <a:rPr lang="en-GB" altLang="ja-JP" sz="2400" dirty="0" smtClean="0">
                <a:ea typeface="MS PGothic" pitchFamily="34" charset="-128"/>
              </a:rPr>
              <a:t>	</a:t>
            </a:r>
            <a:r>
              <a:rPr lang="en-GB" altLang="ja-JP" sz="2400" b="1" dirty="0" smtClean="0">
                <a:ea typeface="MS PGothic" pitchFamily="34" charset="-128"/>
              </a:rPr>
              <a:t>International “soft law” treaties and binding instruments</a:t>
            </a:r>
            <a:r>
              <a:rPr lang="en-GB" altLang="ja-JP" sz="2400" dirty="0" smtClean="0">
                <a:ea typeface="MS PGothic" pitchFamily="34" charset="-128"/>
              </a:rPr>
              <a:t> affecting environment                               and development are integrated                                        into unified blueprints, and their                                          status in law is upgraded. Fresh                                          provision is made for </a:t>
            </a:r>
            <a:r>
              <a:rPr lang="en-GB" altLang="ja-JP" sz="2400" b="1" dirty="0" smtClean="0">
                <a:ea typeface="MS PGothic" pitchFamily="34" charset="-128"/>
              </a:rPr>
              <a:t>open                                                       consultation processes</a:t>
            </a:r>
            <a:r>
              <a:rPr lang="en-GB" altLang="ja-JP" sz="2400" dirty="0" smtClean="0">
                <a:ea typeface="MS PGothic" pitchFamily="34" charset="-128"/>
              </a:rPr>
              <a:t> to allow                                          for regional and local variants.</a:t>
            </a:r>
            <a:endParaRPr lang="en-US" dirty="0" smtClean="0"/>
          </a:p>
        </p:txBody>
      </p:sp>
      <p:pic>
        <p:nvPicPr>
          <p:cNvPr id="83972" name="Picture 5" descr="policy_Toon6"/>
          <p:cNvPicPr>
            <a:picLocks noChangeAspect="1" noChangeArrowheads="1"/>
          </p:cNvPicPr>
          <p:nvPr/>
        </p:nvPicPr>
        <p:blipFill>
          <a:blip r:embed="rId3" cstate="print"/>
          <a:srcRect/>
          <a:stretch>
            <a:fillRect/>
          </a:stretch>
        </p:blipFill>
        <p:spPr bwMode="auto">
          <a:xfrm>
            <a:off x="5673725" y="4418013"/>
            <a:ext cx="3375025" cy="2344737"/>
          </a:xfrm>
          <a:prstGeom prst="rect">
            <a:avLst/>
          </a:prstGeom>
          <a:noFill/>
          <a:ln w="9525">
            <a:solidFill>
              <a:srgbClr val="000000"/>
            </a:solidFill>
            <a:miter lim="800000"/>
            <a:headEnd/>
            <a:tailEnd/>
          </a:ln>
        </p:spPr>
      </p:pic>
      <p:sp>
        <p:nvSpPr>
          <p:cNvPr id="6" name="Rectangle 2"/>
          <p:cNvSpPr>
            <a:spLocks noGrp="1" noChangeArrowheads="1"/>
          </p:cNvSpPr>
          <p:nvPr>
            <p:ph type="title"/>
          </p:nvPr>
        </p:nvSpPr>
        <p:spPr>
          <a:xfrm>
            <a:off x="457200" y="274638"/>
            <a:ext cx="8229600" cy="1143000"/>
          </a:xfrm>
        </p:spPr>
        <p:txBody>
          <a:bodyPr/>
          <a:lstStyle/>
          <a:p>
            <a:pPr eaLnBrk="1" hangingPunct="1"/>
            <a:r>
              <a:rPr lang="en-US" sz="4000" dirty="0" smtClean="0"/>
              <a:t>UNEP GEO-3 Scenarios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292100" y="1030641"/>
            <a:ext cx="8851900" cy="5305425"/>
          </a:xfrm>
          <a:prstGeom prst="rect">
            <a:avLst/>
          </a:prstGeom>
          <a:noFill/>
          <a:ln w="9525">
            <a:noFill/>
            <a:miter lim="800000"/>
            <a:headEnd/>
            <a:tailEnd/>
          </a:ln>
        </p:spPr>
        <p:txBody>
          <a:bodyPr/>
          <a:lstStyle/>
          <a:p>
            <a:pPr marL="342900" indent="-342900">
              <a:spcBef>
                <a:spcPct val="20000"/>
              </a:spcBef>
              <a:defRPr/>
            </a:pPr>
            <a:r>
              <a:rPr lang="en-US" sz="2400" b="1" dirty="0">
                <a:effectLst>
                  <a:outerShdw blurRad="38100" dist="38100" dir="2700000" algn="tl">
                    <a:srgbClr val="C0C0C0"/>
                  </a:outerShdw>
                </a:effectLst>
              </a:rPr>
              <a:t>3. </a:t>
            </a:r>
            <a:r>
              <a:rPr lang="en-US" sz="2800" b="1" dirty="0">
                <a:effectLst>
                  <a:outerShdw blurRad="38100" dist="38100" dir="2700000" algn="tl">
                    <a:srgbClr val="C0C0C0"/>
                  </a:outerShdw>
                </a:effectLst>
              </a:rPr>
              <a:t>Security First</a:t>
            </a:r>
          </a:p>
          <a:p>
            <a:pPr marL="342900" indent="-342900">
              <a:defRPr/>
            </a:pPr>
            <a:r>
              <a:rPr lang="en-GB" altLang="ja-JP" sz="3600" dirty="0">
                <a:ea typeface="MS PGothic" pitchFamily="34" charset="-128"/>
              </a:rPr>
              <a:t>	</a:t>
            </a:r>
            <a:r>
              <a:rPr lang="en-GB" altLang="ja-JP" sz="2300" dirty="0">
                <a:ea typeface="MS PGothic" pitchFamily="34" charset="-128"/>
              </a:rPr>
              <a:t>Assumes a world of striking disparities, where inequality and conflict prevail. Socio-economic and environmental stresses give rise to </a:t>
            </a:r>
            <a:r>
              <a:rPr lang="en-GB" altLang="ja-JP" sz="2300" b="1" dirty="0">
                <a:ea typeface="MS PGothic" pitchFamily="34" charset="-128"/>
              </a:rPr>
              <a:t>waves of protest and counteraction</a:t>
            </a:r>
            <a:r>
              <a:rPr lang="en-GB" altLang="ja-JP" sz="2300" dirty="0">
                <a:ea typeface="MS PGothic" pitchFamily="34" charset="-128"/>
              </a:rPr>
              <a:t>.</a:t>
            </a:r>
            <a:r>
              <a:rPr lang="en-GB" altLang="ja-JP" sz="2300" b="1" dirty="0">
                <a:ea typeface="MS PGothic" pitchFamily="34" charset="-128"/>
              </a:rPr>
              <a:t> </a:t>
            </a:r>
          </a:p>
          <a:p>
            <a:pPr marL="342900" indent="-342900">
              <a:spcBef>
                <a:spcPct val="50000"/>
              </a:spcBef>
              <a:defRPr/>
            </a:pPr>
            <a:r>
              <a:rPr lang="en-GB" altLang="ja-JP" sz="2300" dirty="0">
                <a:ea typeface="MS PGothic" pitchFamily="34" charset="-128"/>
              </a:rPr>
              <a:t>	Powerful and wealthy groups focus on </a:t>
            </a:r>
            <a:r>
              <a:rPr lang="en-GB" altLang="ja-JP" sz="2300" b="1" dirty="0">
                <a:ea typeface="MS PGothic" pitchFamily="34" charset="-128"/>
              </a:rPr>
              <a:t>self-protection</a:t>
            </a:r>
            <a:r>
              <a:rPr lang="en-GB" altLang="ja-JP" sz="2300" dirty="0">
                <a:ea typeface="MS PGothic" pitchFamily="34" charset="-128"/>
              </a:rPr>
              <a:t>, creating  islands of advantage. Nearby and dependent communities </a:t>
            </a:r>
            <a:r>
              <a:rPr lang="en-GB" altLang="ja-JP" sz="2300" dirty="0" smtClean="0">
                <a:ea typeface="MS PGothic" pitchFamily="34" charset="-128"/>
              </a:rPr>
              <a:t>experience </a:t>
            </a:r>
            <a:r>
              <a:rPr lang="en-GB" altLang="ja-JP" sz="2300" dirty="0">
                <a:ea typeface="MS PGothic" pitchFamily="34" charset="-128"/>
              </a:rPr>
              <a:t>enhanced security and economic </a:t>
            </a:r>
            <a:r>
              <a:rPr lang="en-GB" altLang="ja-JP" sz="2300" dirty="0" smtClean="0">
                <a:ea typeface="MS PGothic" pitchFamily="34" charset="-128"/>
              </a:rPr>
              <a:t>benefits</a:t>
            </a:r>
            <a:r>
              <a:rPr lang="en-GB" altLang="ja-JP" sz="2300" dirty="0">
                <a:ea typeface="MS PGothic" pitchFamily="34" charset="-128"/>
              </a:rPr>
              <a:t>, but </a:t>
            </a:r>
            <a:r>
              <a:rPr lang="en-GB" altLang="ja-JP" sz="2300" b="1" dirty="0">
                <a:ea typeface="MS PGothic" pitchFamily="34" charset="-128"/>
              </a:rPr>
              <a:t>the </a:t>
            </a:r>
            <a:r>
              <a:rPr lang="en-GB" altLang="ja-JP" sz="2300" b="1" dirty="0" smtClean="0">
                <a:ea typeface="MS PGothic" pitchFamily="34" charset="-128"/>
              </a:rPr>
              <a:t>disadvantaged </a:t>
            </a:r>
            <a:r>
              <a:rPr lang="en-GB" altLang="ja-JP" sz="2300" b="1" dirty="0">
                <a:ea typeface="MS PGothic" pitchFamily="34" charset="-128"/>
              </a:rPr>
              <a:t>mass of outsiders</a:t>
            </a:r>
            <a:r>
              <a:rPr lang="en-GB" altLang="ja-JP" sz="2300" dirty="0">
                <a:ea typeface="MS PGothic" pitchFamily="34" charset="-128"/>
              </a:rPr>
              <a:t> </a:t>
            </a:r>
            <a:r>
              <a:rPr lang="en-GB" altLang="ja-JP" sz="2300" b="1" dirty="0">
                <a:ea typeface="MS PGothic" pitchFamily="34" charset="-128"/>
              </a:rPr>
              <a:t>are excluded</a:t>
            </a:r>
            <a:r>
              <a:rPr lang="en-GB" altLang="ja-JP" sz="2300" dirty="0">
                <a:ea typeface="MS PGothic" pitchFamily="34" charset="-128"/>
              </a:rPr>
              <a:t>.</a:t>
            </a:r>
            <a:r>
              <a:rPr lang="en-GB" altLang="ja-JP" sz="2300" b="1" dirty="0">
                <a:ea typeface="MS PGothic" pitchFamily="34" charset="-128"/>
              </a:rPr>
              <a:t> </a:t>
            </a:r>
          </a:p>
          <a:p>
            <a:pPr marL="342900" indent="-342900">
              <a:spcBef>
                <a:spcPct val="50000"/>
              </a:spcBef>
              <a:defRPr/>
            </a:pPr>
            <a:r>
              <a:rPr lang="en-GB" altLang="ja-JP" sz="2300" dirty="0">
                <a:ea typeface="MS PGothic" pitchFamily="34" charset="-128"/>
              </a:rPr>
              <a:t>	</a:t>
            </a:r>
            <a:r>
              <a:rPr lang="en-GB" altLang="ja-JP" sz="2300" b="1" dirty="0">
                <a:ea typeface="MS PGothic" pitchFamily="34" charset="-128"/>
              </a:rPr>
              <a:t>Welfare and regulatory services                                          fall into disuse, but markets                                            continue to operate outside the                                         walls</a:t>
            </a:r>
            <a:r>
              <a:rPr lang="en-GB" altLang="ja-JP" sz="2300" dirty="0">
                <a:ea typeface="MS PGothic" pitchFamily="34" charset="-128"/>
              </a:rPr>
              <a:t>.</a:t>
            </a:r>
            <a:endParaRPr lang="en-US" sz="2300" dirty="0"/>
          </a:p>
          <a:p>
            <a:pPr marL="342900" indent="-342900">
              <a:spcBef>
                <a:spcPct val="50000"/>
              </a:spcBef>
              <a:defRPr/>
            </a:pPr>
            <a:endParaRPr lang="en-GB" altLang="ja-JP" sz="2400" dirty="0">
              <a:ea typeface="MS PGothic" pitchFamily="34" charset="-128"/>
            </a:endParaRPr>
          </a:p>
        </p:txBody>
      </p:sp>
      <p:pic>
        <p:nvPicPr>
          <p:cNvPr id="84996" name="Picture 7" descr="security_Toon2"/>
          <p:cNvPicPr>
            <a:picLocks noChangeAspect="1" noChangeArrowheads="1"/>
          </p:cNvPicPr>
          <p:nvPr/>
        </p:nvPicPr>
        <p:blipFill>
          <a:blip r:embed="rId3" cstate="print"/>
          <a:srcRect/>
          <a:stretch>
            <a:fillRect/>
          </a:stretch>
        </p:blipFill>
        <p:spPr bwMode="auto">
          <a:xfrm>
            <a:off x="5497513" y="4369086"/>
            <a:ext cx="3524250" cy="2449513"/>
          </a:xfrm>
          <a:prstGeom prst="rect">
            <a:avLst/>
          </a:prstGeom>
          <a:noFill/>
          <a:ln w="9525">
            <a:solidFill>
              <a:srgbClr val="000000"/>
            </a:solidFill>
            <a:miter lim="800000"/>
            <a:headEnd/>
            <a:tailEnd/>
          </a:ln>
        </p:spPr>
      </p:pic>
      <p:sp>
        <p:nvSpPr>
          <p:cNvPr id="6" name="Rectangle 2"/>
          <p:cNvSpPr>
            <a:spLocks noGrp="1" noChangeArrowheads="1"/>
          </p:cNvSpPr>
          <p:nvPr>
            <p:ph type="title"/>
          </p:nvPr>
        </p:nvSpPr>
        <p:spPr>
          <a:xfrm>
            <a:off x="457200" y="274638"/>
            <a:ext cx="8229600" cy="1143000"/>
          </a:xfrm>
        </p:spPr>
        <p:txBody>
          <a:bodyPr/>
          <a:lstStyle/>
          <a:p>
            <a:pPr eaLnBrk="1" hangingPunct="1"/>
            <a:r>
              <a:rPr lang="en-US" sz="4000" dirty="0" smtClean="0"/>
              <a:t>UNEP GEO-3 Scenarios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231775" y="1069975"/>
            <a:ext cx="8701088" cy="5527675"/>
          </a:xfrm>
          <a:prstGeom prst="rect">
            <a:avLst/>
          </a:prstGeom>
          <a:noFill/>
          <a:ln w="9525">
            <a:noFill/>
            <a:miter lim="800000"/>
            <a:headEnd/>
            <a:tailEnd/>
          </a:ln>
        </p:spPr>
        <p:txBody>
          <a:bodyPr/>
          <a:lstStyle/>
          <a:p>
            <a:pPr marL="342900" indent="-342900">
              <a:spcBef>
                <a:spcPct val="20000"/>
              </a:spcBef>
              <a:defRPr/>
            </a:pPr>
            <a:r>
              <a:rPr lang="en-US" sz="2400" b="1" dirty="0">
                <a:effectLst>
                  <a:outerShdw blurRad="38100" dist="38100" dir="2700000" algn="tl">
                    <a:srgbClr val="C0C0C0"/>
                  </a:outerShdw>
                </a:effectLst>
              </a:rPr>
              <a:t>4. </a:t>
            </a:r>
            <a:r>
              <a:rPr lang="en-US" sz="2800" b="1" dirty="0">
                <a:effectLst>
                  <a:outerShdw blurRad="38100" dist="38100" dir="2700000" algn="tl">
                    <a:srgbClr val="C0C0C0"/>
                  </a:outerShdw>
                </a:effectLst>
              </a:rPr>
              <a:t>Sustainability First</a:t>
            </a:r>
          </a:p>
          <a:p>
            <a:pPr marL="342900" indent="-342900">
              <a:defRPr/>
            </a:pPr>
            <a:r>
              <a:rPr lang="en-GB" altLang="ja-JP" sz="3600" dirty="0">
                <a:ea typeface="MS PGothic" pitchFamily="34" charset="-128"/>
              </a:rPr>
              <a:t>	</a:t>
            </a:r>
            <a:r>
              <a:rPr lang="en-GB" altLang="ja-JP" sz="2100" dirty="0">
                <a:ea typeface="MS PGothic" pitchFamily="34" charset="-128"/>
              </a:rPr>
              <a:t>A new environment and development emerges, supported by </a:t>
            </a:r>
            <a:r>
              <a:rPr lang="en-GB" altLang="ja-JP" sz="2100" b="1" dirty="0">
                <a:ea typeface="MS PGothic" pitchFamily="34" charset="-128"/>
              </a:rPr>
              <a:t>more equitable values and institutions</a:t>
            </a:r>
            <a:r>
              <a:rPr lang="en-GB" altLang="ja-JP" sz="2100" dirty="0">
                <a:ea typeface="MS PGothic" pitchFamily="34" charset="-128"/>
              </a:rPr>
              <a:t>. Radical shifts in the way people interact with one another and with the world around them stimulate and support </a:t>
            </a:r>
            <a:r>
              <a:rPr lang="en-GB" altLang="ja-JP" sz="2100" b="1" dirty="0">
                <a:ea typeface="MS PGothic" pitchFamily="34" charset="-128"/>
              </a:rPr>
              <a:t>sustainable policy </a:t>
            </a:r>
            <a:r>
              <a:rPr lang="en-GB" altLang="ja-JP" sz="2100" b="1" dirty="0" smtClean="0">
                <a:ea typeface="MS PGothic" pitchFamily="34" charset="-128"/>
              </a:rPr>
              <a:t>measures</a:t>
            </a:r>
            <a:r>
              <a:rPr lang="en-GB" altLang="ja-JP" sz="2100" dirty="0" smtClean="0">
                <a:ea typeface="MS PGothic" pitchFamily="34" charset="-128"/>
              </a:rPr>
              <a:t> </a:t>
            </a:r>
            <a:r>
              <a:rPr lang="en-GB" altLang="ja-JP" sz="2100" dirty="0">
                <a:ea typeface="MS PGothic" pitchFamily="34" charset="-128"/>
              </a:rPr>
              <a:t>and </a:t>
            </a:r>
            <a:r>
              <a:rPr lang="en-GB" altLang="ja-JP" sz="2100" b="1" dirty="0">
                <a:ea typeface="MS PGothic" pitchFamily="34" charset="-128"/>
              </a:rPr>
              <a:t>accountable corporate </a:t>
            </a:r>
            <a:r>
              <a:rPr lang="en-GB" altLang="ja-JP" sz="2100" b="1" dirty="0" smtClean="0">
                <a:ea typeface="MS PGothic" pitchFamily="34" charset="-128"/>
              </a:rPr>
              <a:t>behaviour</a:t>
            </a:r>
            <a:r>
              <a:rPr lang="en-GB" altLang="ja-JP" sz="2100" dirty="0">
                <a:ea typeface="MS PGothic" pitchFamily="34" charset="-128"/>
              </a:rPr>
              <a:t>.</a:t>
            </a:r>
          </a:p>
          <a:p>
            <a:pPr marL="342900" indent="-342900">
              <a:spcBef>
                <a:spcPct val="50000"/>
              </a:spcBef>
              <a:defRPr/>
            </a:pPr>
            <a:r>
              <a:rPr lang="en-GB" altLang="ja-JP" sz="2100" dirty="0">
                <a:ea typeface="MS PGothic" pitchFamily="34" charset="-128"/>
              </a:rPr>
              <a:t>	There is </a:t>
            </a:r>
            <a:r>
              <a:rPr lang="en-GB" altLang="ja-JP" sz="2100" b="1" dirty="0">
                <a:ea typeface="MS PGothic" pitchFamily="34" charset="-128"/>
              </a:rPr>
              <a:t>fuller collaboration</a:t>
            </a:r>
            <a:r>
              <a:rPr lang="en-GB" altLang="ja-JP" sz="2100" dirty="0">
                <a:ea typeface="MS PGothic" pitchFamily="34" charset="-128"/>
              </a:rPr>
              <a:t> among                                  governments, citizens and  other stakeholder                                   groups in decision-making on issues of                                        common concern. </a:t>
            </a:r>
          </a:p>
          <a:p>
            <a:pPr marL="342900" indent="-342900">
              <a:spcBef>
                <a:spcPct val="50000"/>
              </a:spcBef>
              <a:defRPr/>
            </a:pPr>
            <a:r>
              <a:rPr lang="en-GB" altLang="ja-JP" sz="2100" dirty="0">
                <a:ea typeface="MS PGothic" pitchFamily="34" charset="-128"/>
              </a:rPr>
              <a:t>	</a:t>
            </a:r>
            <a:r>
              <a:rPr lang="en-GB" altLang="ja-JP" sz="2100" b="1" dirty="0">
                <a:ea typeface="MS PGothic" pitchFamily="34" charset="-128"/>
              </a:rPr>
              <a:t>A consensus is reached on what needs to                                  be done to satisfy basic needs and to realize                           personal goals without beggaring others or                                    spoiling the outlook for posterity.</a:t>
            </a:r>
            <a:r>
              <a:rPr lang="en-GB" altLang="ja-JP" sz="2100" dirty="0">
                <a:ea typeface="MS PGothic" pitchFamily="34" charset="-128"/>
              </a:rPr>
              <a:t> </a:t>
            </a:r>
            <a:endParaRPr lang="en-US" sz="2100" dirty="0">
              <a:ea typeface="MS PGothic" pitchFamily="34" charset="-128"/>
            </a:endParaRPr>
          </a:p>
        </p:txBody>
      </p:sp>
      <p:pic>
        <p:nvPicPr>
          <p:cNvPr id="86020" name="Picture 6" descr="sustainablity_Toon4"/>
          <p:cNvPicPr>
            <a:picLocks noChangeAspect="1" noChangeArrowheads="1"/>
          </p:cNvPicPr>
          <p:nvPr/>
        </p:nvPicPr>
        <p:blipFill>
          <a:blip r:embed="rId3" cstate="print"/>
          <a:srcRect/>
          <a:stretch>
            <a:fillRect/>
          </a:stretch>
        </p:blipFill>
        <p:spPr bwMode="auto">
          <a:xfrm>
            <a:off x="6659563" y="3343275"/>
            <a:ext cx="2408237" cy="3463925"/>
          </a:xfrm>
          <a:prstGeom prst="rect">
            <a:avLst/>
          </a:prstGeom>
          <a:noFill/>
          <a:ln w="9525">
            <a:solidFill>
              <a:srgbClr val="000000"/>
            </a:solidFill>
            <a:miter lim="800000"/>
            <a:headEnd/>
            <a:tailEnd/>
          </a:ln>
        </p:spPr>
      </p:pic>
      <p:sp>
        <p:nvSpPr>
          <p:cNvPr id="6" name="Rectangle 2"/>
          <p:cNvSpPr>
            <a:spLocks noGrp="1" noChangeArrowheads="1"/>
          </p:cNvSpPr>
          <p:nvPr>
            <p:ph type="title"/>
          </p:nvPr>
        </p:nvSpPr>
        <p:spPr>
          <a:xfrm>
            <a:off x="457200" y="274638"/>
            <a:ext cx="8229600" cy="1143000"/>
          </a:xfrm>
        </p:spPr>
        <p:txBody>
          <a:bodyPr/>
          <a:lstStyle/>
          <a:p>
            <a:pPr eaLnBrk="1" hangingPunct="1"/>
            <a:r>
              <a:rPr lang="en-US" sz="4000" dirty="0" smtClean="0"/>
              <a:t>UNEP GEO-3 Scenarios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9088" y="206398"/>
            <a:ext cx="7308382" cy="1143000"/>
          </a:xfrm>
        </p:spPr>
        <p:txBody>
          <a:bodyPr/>
          <a:lstStyle/>
          <a:p>
            <a:pPr eaLnBrk="1" hangingPunct="1"/>
            <a:r>
              <a:rPr lang="en-US" sz="2400" dirty="0" smtClean="0"/>
              <a:t>Exercise: Looking for Images of the Future in the Present </a:t>
            </a:r>
          </a:p>
        </p:txBody>
      </p:sp>
      <p:sp>
        <p:nvSpPr>
          <p:cNvPr id="87043" name="Rectangle 3"/>
          <p:cNvSpPr>
            <a:spLocks noGrp="1" noChangeArrowheads="1"/>
          </p:cNvSpPr>
          <p:nvPr>
            <p:ph idx="1"/>
          </p:nvPr>
        </p:nvSpPr>
        <p:spPr/>
        <p:txBody>
          <a:bodyPr/>
          <a:lstStyle/>
          <a:p>
            <a:pPr marL="0" indent="0" algn="ctr" eaLnBrk="1" hangingPunct="1">
              <a:buFontTx/>
              <a:buNone/>
            </a:pPr>
            <a:r>
              <a:rPr lang="en-US" smtClean="0"/>
              <a:t> Which of the four scenarios described in GEO-3 do you feel is currently unfolding?</a:t>
            </a:r>
          </a:p>
          <a:p>
            <a:pPr marL="0" indent="0" algn="ctr" eaLnBrk="1" hangingPunct="1">
              <a:buFontTx/>
              <a:buNone/>
            </a:pPr>
            <a:endParaRPr lang="en-US" smtClean="0"/>
          </a:p>
          <a:p>
            <a:pPr marL="0" indent="0" algn="ctr" eaLnBrk="1" hangingPunct="1">
              <a:buFontTx/>
              <a:buNone/>
            </a:pPr>
            <a:r>
              <a:rPr lang="en-US" sz="2800" smtClean="0"/>
              <a:t>Illustrate this with an example of a situation or event in the recent past or present that you think represents a characteristic of the future as described by your chosen scenario.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Overview</a:t>
            </a:r>
          </a:p>
        </p:txBody>
      </p:sp>
      <p:sp>
        <p:nvSpPr>
          <p:cNvPr id="88067" name="Rectangle 3"/>
          <p:cNvSpPr>
            <a:spLocks noGrp="1" noChangeArrowheads="1"/>
          </p:cNvSpPr>
          <p:nvPr>
            <p:ph idx="1"/>
          </p:nvPr>
        </p:nvSpPr>
        <p:spPr>
          <a:xfrm>
            <a:off x="468313" y="1628775"/>
            <a:ext cx="8424862" cy="4824413"/>
          </a:xfrm>
        </p:spPr>
        <p:txBody>
          <a:bodyPr/>
          <a:lstStyle/>
          <a:p>
            <a:pPr eaLnBrk="1" hangingPunct="1"/>
            <a:r>
              <a:rPr lang="en-US" smtClean="0">
                <a:solidFill>
                  <a:schemeClr val="bg2"/>
                </a:solidFill>
              </a:rPr>
              <a:t>Session 1: What is a Scenario?</a:t>
            </a:r>
          </a:p>
          <a:p>
            <a:pPr eaLnBrk="1" hangingPunct="1"/>
            <a:r>
              <a:rPr lang="en-US" smtClean="0">
                <a:solidFill>
                  <a:schemeClr val="bg2"/>
                </a:solidFill>
              </a:rPr>
              <a:t>Session 2: Examples</a:t>
            </a:r>
          </a:p>
          <a:p>
            <a:pPr eaLnBrk="1" hangingPunct="1"/>
            <a:r>
              <a:rPr lang="en-US" smtClean="0">
                <a:solidFill>
                  <a:srgbClr val="FF3300"/>
                </a:solidFill>
              </a:rPr>
              <a:t>Session 3: Purpose, Process and 				     Substance</a:t>
            </a:r>
          </a:p>
          <a:p>
            <a:pPr eaLnBrk="1" hangingPunct="1"/>
            <a:r>
              <a:rPr lang="en-US" smtClean="0">
                <a:solidFill>
                  <a:schemeClr val="bg2"/>
                </a:solidFill>
              </a:rPr>
              <a:t>Session 4: Policy Analysis</a:t>
            </a:r>
          </a:p>
          <a:p>
            <a:pPr eaLnBrk="1" hangingPunct="1"/>
            <a:r>
              <a:rPr lang="en-US" smtClean="0">
                <a:solidFill>
                  <a:schemeClr val="bg2"/>
                </a:solidFill>
              </a:rPr>
              <a:t>Session 5: Developing Scenarios</a:t>
            </a:r>
          </a:p>
          <a:p>
            <a:pPr eaLnBrk="1" hangingPunct="1"/>
            <a:r>
              <a:rPr lang="en-US" smtClean="0">
                <a:solidFill>
                  <a:schemeClr val="bg2"/>
                </a:solidFill>
              </a:rPr>
              <a:t>Session 6: Exercise on Scenario  				     Development</a:t>
            </a:r>
            <a:endParaRPr lang="en-US" sz="2400" smtClean="0">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46513" y="1463675"/>
            <a:ext cx="4375150" cy="4521200"/>
          </a:xfrm>
          <a:prstGeom prst="rect">
            <a:avLst/>
          </a:prstGeom>
          <a:noFill/>
          <a:ln w="9525">
            <a:noFill/>
            <a:miter lim="800000"/>
            <a:headEnd/>
            <a:tailEnd/>
          </a:ln>
        </p:spPr>
        <p:txBody>
          <a:bodyPr/>
          <a:lstStyle/>
          <a:p>
            <a:endParaRPr lang="en-US"/>
          </a:p>
        </p:txBody>
      </p:sp>
      <p:sp>
        <p:nvSpPr>
          <p:cNvPr id="15363" name="Rectangle 3"/>
          <p:cNvSpPr>
            <a:spLocks noGrp="1" noChangeArrowheads="1"/>
          </p:cNvSpPr>
          <p:nvPr>
            <p:ph type="title"/>
          </p:nvPr>
        </p:nvSpPr>
        <p:spPr>
          <a:xfrm>
            <a:off x="880281" y="0"/>
            <a:ext cx="6844352" cy="1143000"/>
          </a:xfrm>
        </p:spPr>
        <p:txBody>
          <a:bodyPr/>
          <a:lstStyle/>
          <a:p>
            <a:pPr eaLnBrk="1" hangingPunct="1"/>
            <a:r>
              <a:rPr lang="en-US" sz="2800" dirty="0" smtClean="0"/>
              <a:t>What Makes it Difficult to Think about the Future?</a:t>
            </a:r>
          </a:p>
        </p:txBody>
      </p:sp>
      <p:sp>
        <p:nvSpPr>
          <p:cNvPr id="15364" name="Rectangle 4"/>
          <p:cNvSpPr>
            <a:spLocks noGrp="1" noChangeArrowheads="1"/>
          </p:cNvSpPr>
          <p:nvPr>
            <p:ph idx="1"/>
          </p:nvPr>
        </p:nvSpPr>
        <p:spPr>
          <a:xfrm>
            <a:off x="446088" y="1196975"/>
            <a:ext cx="8229600" cy="4525963"/>
          </a:xfrm>
        </p:spPr>
        <p:txBody>
          <a:bodyPr/>
          <a:lstStyle/>
          <a:p>
            <a:pPr eaLnBrk="1" hangingPunct="1"/>
            <a:r>
              <a:rPr lang="en-US" i="1" dirty="0" smtClean="0">
                <a:solidFill>
                  <a:srgbClr val="CC6600"/>
                </a:solidFill>
              </a:rPr>
              <a:t>Ignorance</a:t>
            </a:r>
            <a:br>
              <a:rPr lang="en-US" i="1" dirty="0" smtClean="0">
                <a:solidFill>
                  <a:srgbClr val="CC6600"/>
                </a:solidFill>
              </a:rPr>
            </a:br>
            <a:r>
              <a:rPr lang="en-US" i="1" dirty="0" smtClean="0">
                <a:solidFill>
                  <a:srgbClr val="CC6600"/>
                </a:solidFill>
              </a:rPr>
              <a:t> </a:t>
            </a:r>
            <a:r>
              <a:rPr lang="en-US" dirty="0" smtClean="0">
                <a:solidFill>
                  <a:srgbClr val="000000"/>
                </a:solidFill>
              </a:rPr>
              <a:t>Our understanding is limited</a:t>
            </a:r>
          </a:p>
          <a:p>
            <a:pPr eaLnBrk="1" hangingPunct="1"/>
            <a:r>
              <a:rPr lang="en-US" i="1" dirty="0" smtClean="0">
                <a:solidFill>
                  <a:srgbClr val="CC6600"/>
                </a:solidFill>
              </a:rPr>
              <a:t>Surprise</a:t>
            </a:r>
            <a:br>
              <a:rPr lang="en-US" i="1" dirty="0" smtClean="0">
                <a:solidFill>
                  <a:srgbClr val="CC6600"/>
                </a:solidFill>
              </a:rPr>
            </a:br>
            <a:r>
              <a:rPr lang="en-US" i="1" dirty="0" smtClean="0">
                <a:solidFill>
                  <a:srgbClr val="CC6600"/>
                </a:solidFill>
              </a:rPr>
              <a:t> </a:t>
            </a:r>
            <a:r>
              <a:rPr lang="en-US" dirty="0" smtClean="0">
                <a:solidFill>
                  <a:srgbClr val="000000"/>
                </a:solidFill>
              </a:rPr>
              <a:t>The unexpected and the novel</a:t>
            </a:r>
          </a:p>
          <a:p>
            <a:pPr eaLnBrk="1" hangingPunct="1"/>
            <a:r>
              <a:rPr lang="en-US" i="1" dirty="0" smtClean="0">
                <a:solidFill>
                  <a:srgbClr val="CC6600"/>
                </a:solidFill>
              </a:rPr>
              <a:t>Volition</a:t>
            </a:r>
            <a:br>
              <a:rPr lang="en-US" i="1" dirty="0" smtClean="0">
                <a:solidFill>
                  <a:srgbClr val="CC6600"/>
                </a:solidFill>
              </a:rPr>
            </a:br>
            <a:r>
              <a:rPr lang="en-US" i="1" dirty="0" smtClean="0">
                <a:solidFill>
                  <a:srgbClr val="CC6600"/>
                </a:solidFill>
              </a:rPr>
              <a:t> </a:t>
            </a:r>
            <a:r>
              <a:rPr lang="en-US" dirty="0" smtClean="0">
                <a:solidFill>
                  <a:srgbClr val="000000"/>
                </a:solidFill>
              </a:rPr>
              <a:t>Human choice matters</a:t>
            </a:r>
          </a:p>
        </p:txBody>
      </p:sp>
      <p:sp>
        <p:nvSpPr>
          <p:cNvPr id="234501" name="Text Box 5"/>
          <p:cNvSpPr txBox="1">
            <a:spLocks noChangeArrowheads="1"/>
          </p:cNvSpPr>
          <p:nvPr/>
        </p:nvSpPr>
        <p:spPr bwMode="auto">
          <a:xfrm>
            <a:off x="0" y="4940300"/>
            <a:ext cx="9144000" cy="1917700"/>
          </a:xfrm>
          <a:prstGeom prst="rect">
            <a:avLst/>
          </a:prstGeom>
          <a:noFill/>
          <a:ln w="9525">
            <a:noFill/>
            <a:miter lim="800000"/>
            <a:headEnd/>
            <a:tailEnd/>
          </a:ln>
        </p:spPr>
        <p:txBody>
          <a:bodyPr>
            <a:spAutoFit/>
          </a:bodyPr>
          <a:lstStyle/>
          <a:p>
            <a:pPr algn="ctr"/>
            <a:r>
              <a:rPr lang="en-US" sz="2400">
                <a:latin typeface="Times New Roman" pitchFamily="18" charset="0"/>
              </a:rPr>
              <a:t>“Human beings are rarely passive witnesses of threatening situations. </a:t>
            </a:r>
          </a:p>
          <a:p>
            <a:pPr algn="ctr"/>
            <a:r>
              <a:rPr lang="en-US" sz="2400">
                <a:latin typeface="Times New Roman" pitchFamily="18" charset="0"/>
              </a:rPr>
              <a:t>Their responses to threats may be unwise, but they inevitably alter the course of events and make mockery of any attempt to predict the future from extrapolation of existing trends.”</a:t>
            </a:r>
            <a:endParaRPr lang="en-US" sz="2400">
              <a:latin typeface="Times New Roman" pitchFamily="18" charset="0"/>
              <a:cs typeface="Times New Roman" pitchFamily="18" charset="0"/>
            </a:endParaRPr>
          </a:p>
          <a:p>
            <a:pPr algn="r"/>
            <a:r>
              <a:rPr lang="en-US" sz="2400" i="1">
                <a:latin typeface="Times New Roman" pitchFamily="18" charset="0"/>
                <a:cs typeface="Times New Roman" pitchFamily="18" charset="0"/>
              </a:rPr>
              <a:t>René Dubos</a:t>
            </a:r>
            <a:endParaRPr lang="en-US" sz="2400" i="1">
              <a:latin typeface="Times New Roman" pitchFamily="18" charset="0"/>
            </a:endParaRPr>
          </a:p>
        </p:txBody>
      </p:sp>
      <p:pic>
        <p:nvPicPr>
          <p:cNvPr id="15366" name="Picture 7"/>
          <p:cNvPicPr>
            <a:picLocks noChangeAspect="1" noChangeArrowheads="1"/>
          </p:cNvPicPr>
          <p:nvPr/>
        </p:nvPicPr>
        <p:blipFill>
          <a:blip r:embed="rId3" cstate="print"/>
          <a:srcRect/>
          <a:stretch>
            <a:fillRect/>
          </a:stretch>
        </p:blipFill>
        <p:spPr bwMode="auto">
          <a:xfrm>
            <a:off x="6675438" y="1782763"/>
            <a:ext cx="2159000" cy="2584450"/>
          </a:xfrm>
          <a:prstGeom prst="rect">
            <a:avLst/>
          </a:prstGeom>
          <a:noFill/>
          <a:ln w="9525">
            <a:noFill/>
            <a:miter lim="800000"/>
            <a:headEnd/>
            <a:tailEnd/>
          </a:ln>
        </p:spPr>
      </p:pic>
      <p:sp>
        <p:nvSpPr>
          <p:cNvPr id="15367" name="Text Box 8"/>
          <p:cNvSpPr txBox="1">
            <a:spLocks noChangeArrowheads="1"/>
          </p:cNvSpPr>
          <p:nvPr/>
        </p:nvSpPr>
        <p:spPr bwMode="auto">
          <a:xfrm>
            <a:off x="7883525" y="1909763"/>
            <a:ext cx="679450" cy="36512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b="1">
                <a:solidFill>
                  <a:srgbClr val="FFFF0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2352" y="247342"/>
            <a:ext cx="8229600" cy="1143000"/>
          </a:xfrm>
        </p:spPr>
        <p:txBody>
          <a:bodyPr/>
          <a:lstStyle/>
          <a:p>
            <a:pPr eaLnBrk="1" hangingPunct="1"/>
            <a:r>
              <a:rPr lang="en-US" sz="3200" dirty="0" smtClean="0"/>
              <a:t>Purpose, Process and Substance</a:t>
            </a:r>
          </a:p>
        </p:txBody>
      </p:sp>
      <p:graphicFrame>
        <p:nvGraphicFramePr>
          <p:cNvPr id="178181" name="Group 5"/>
          <p:cNvGraphicFramePr>
            <a:graphicFrameLocks noGrp="1"/>
          </p:cNvGraphicFramePr>
          <p:nvPr/>
        </p:nvGraphicFramePr>
        <p:xfrm>
          <a:off x="457200" y="1600200"/>
          <a:ext cx="8229600" cy="4525963"/>
        </p:xfrm>
        <a:graphic>
          <a:graphicData uri="http://schemas.openxmlformats.org/drawingml/2006/table">
            <a:tbl>
              <a:tblPr/>
              <a:tblGrid>
                <a:gridCol w="4114800"/>
                <a:gridCol w="4114800"/>
              </a:tblGrid>
              <a:tr h="1508125">
                <a:tc>
                  <a:txBody>
                    <a:bodyPr/>
                    <a:lstStyle/>
                    <a:p>
                      <a:pPr marL="533400" marR="0" lvl="0" indent="-53340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0000"/>
                          </a:solidFill>
                          <a:effectLst/>
                          <a:latin typeface="Arial" charset="0"/>
                          <a:cs typeface="Arial" charset="0"/>
                        </a:rPr>
                        <a:t>Why? Purpose</a:t>
                      </a:r>
                      <a:endParaRPr kumimoji="0" lang="en-US" sz="28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0000"/>
                          </a:solidFill>
                          <a:effectLst/>
                          <a:latin typeface="Arial" charset="0"/>
                          <a:cs typeface="Arial" charset="0"/>
                        </a:rPr>
                        <a:t>Open</a:t>
                      </a:r>
                      <a:br>
                        <a:rPr kumimoji="0" lang="en-GB" sz="2800" b="0" i="0" u="none" strike="noStrike" cap="none" normalizeH="0" baseline="0" smtClean="0">
                          <a:ln>
                            <a:noFill/>
                          </a:ln>
                          <a:solidFill>
                            <a:srgbClr val="000000"/>
                          </a:solidFill>
                          <a:effectLst/>
                          <a:latin typeface="Arial" charset="0"/>
                          <a:cs typeface="Arial" charset="0"/>
                        </a:rPr>
                      </a:br>
                      <a:r>
                        <a:rPr kumimoji="0" lang="en-GB" sz="2800" b="0" i="0" u="none" strike="noStrike" cap="none" normalizeH="0" baseline="0" smtClean="0">
                          <a:ln>
                            <a:noFill/>
                          </a:ln>
                          <a:solidFill>
                            <a:srgbClr val="000000"/>
                          </a:solidFill>
                          <a:effectLst/>
                          <a:latin typeface="Arial" charset="0"/>
                          <a:cs typeface="Arial" charset="0"/>
                        </a:rPr>
                        <a:t>exploration or</a:t>
                      </a:r>
                      <a:br>
                        <a:rPr kumimoji="0" lang="en-GB" sz="2800" b="0" i="0" u="none" strike="noStrike" cap="none" normalizeH="0" baseline="0" smtClean="0">
                          <a:ln>
                            <a:noFill/>
                          </a:ln>
                          <a:solidFill>
                            <a:srgbClr val="000000"/>
                          </a:solidFill>
                          <a:effectLst/>
                          <a:latin typeface="Arial" charset="0"/>
                          <a:cs typeface="Arial" charset="0"/>
                        </a:rPr>
                      </a:br>
                      <a:r>
                        <a:rPr kumimoji="0" lang="en-GB" sz="2800" b="0" i="0" u="none" strike="noStrike" cap="none" normalizeH="0" baseline="0" smtClean="0">
                          <a:ln>
                            <a:noFill/>
                          </a:ln>
                          <a:solidFill>
                            <a:srgbClr val="000000"/>
                          </a:solidFill>
                          <a:effectLst/>
                          <a:latin typeface="Arial" charset="0"/>
                          <a:cs typeface="Arial" charset="0"/>
                        </a:rPr>
                        <a:t>decision support?</a:t>
                      </a: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000000"/>
                          </a:solidFill>
                          <a:effectLst/>
                          <a:latin typeface="Arial" charset="0"/>
                          <a:cs typeface="Arial" charset="0"/>
                        </a:rPr>
                        <a:t>How? Process</a:t>
                      </a:r>
                      <a:endParaRPr kumimoji="0" lang="en-US" sz="2800" b="0" i="0" u="none" strike="noStrike" cap="none" normalizeH="0" baseline="0" smtClean="0">
                        <a:ln>
                          <a:noFill/>
                        </a:ln>
                        <a:solidFill>
                          <a:srgbClr val="00000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smtClean="0">
                          <a:ln>
                            <a:noFill/>
                          </a:ln>
                          <a:solidFill>
                            <a:srgbClr val="000000"/>
                          </a:solidFill>
                          <a:effectLst/>
                          <a:latin typeface="Arial" charset="0"/>
                          <a:cs typeface="Arial" charset="0"/>
                        </a:rPr>
                        <a:t>Metaphorical Imagination or Cartesian (left brain – right brain)</a:t>
                      </a:r>
                      <a:r>
                        <a:rPr kumimoji="0" lang="en-US" sz="2800" b="0" i="0" u="none" strike="noStrike" cap="none" normalizeH="0" baseline="0" smtClean="0">
                          <a:ln>
                            <a:noFill/>
                          </a:ln>
                          <a:solidFill>
                            <a:schemeClr val="tx1"/>
                          </a:solidFill>
                          <a:effectLst/>
                          <a:latin typeface="Arial" charset="0"/>
                          <a:cs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000000"/>
                          </a:solidFill>
                          <a:effectLst/>
                          <a:latin typeface="Arial" charset="0"/>
                          <a:cs typeface="Arial" charset="0"/>
                        </a:rPr>
                        <a:t>What? Substance</a:t>
                      </a:r>
                      <a:endParaRPr kumimoji="0" lang="en-US" sz="2800" b="0" i="0" u="none" strike="noStrike" cap="none" normalizeH="0" baseline="0" smtClean="0">
                        <a:ln>
                          <a:noFill/>
                        </a:ln>
                        <a:solidFill>
                          <a:srgbClr val="00000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S</a:t>
                      </a:r>
                      <a:r>
                        <a:rPr kumimoji="0" lang="en-GB" sz="2800" b="0" i="0" u="none" strike="noStrike" cap="none" normalizeH="0" baseline="0" dirty="0" smtClean="0">
                          <a:ln>
                            <a:noFill/>
                          </a:ln>
                          <a:solidFill>
                            <a:srgbClr val="000000"/>
                          </a:solidFill>
                          <a:effectLst/>
                          <a:latin typeface="Arial" charset="0"/>
                          <a:cs typeface="Arial" charset="0"/>
                        </a:rPr>
                        <a:t>imple or complex?</a:t>
                      </a:r>
                      <a:endParaRPr kumimoji="0" lang="en-US" sz="2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115888"/>
            <a:ext cx="8229600" cy="1143000"/>
          </a:xfrm>
        </p:spPr>
        <p:txBody>
          <a:bodyPr/>
          <a:lstStyle/>
          <a:p>
            <a:pPr eaLnBrk="1" hangingPunct="1"/>
            <a:r>
              <a:rPr lang="en-US" sz="4000" dirty="0" smtClean="0"/>
              <a:t>Alternative Objectives</a:t>
            </a:r>
          </a:p>
        </p:txBody>
      </p:sp>
      <p:sp>
        <p:nvSpPr>
          <p:cNvPr id="90115" name="Rectangle 3"/>
          <p:cNvSpPr>
            <a:spLocks noGrp="1" noChangeArrowheads="1"/>
          </p:cNvSpPr>
          <p:nvPr>
            <p:ph idx="1"/>
          </p:nvPr>
        </p:nvSpPr>
        <p:spPr>
          <a:xfrm>
            <a:off x="468313" y="1191312"/>
            <a:ext cx="8229600" cy="4924425"/>
          </a:xfrm>
        </p:spPr>
        <p:txBody>
          <a:bodyPr/>
          <a:lstStyle/>
          <a:p>
            <a:pPr eaLnBrk="1" hangingPunct="1">
              <a:lnSpc>
                <a:spcPct val="80000"/>
              </a:lnSpc>
            </a:pPr>
            <a:r>
              <a:rPr lang="en-US" sz="2800" dirty="0" smtClean="0"/>
              <a:t>Exploration </a:t>
            </a:r>
          </a:p>
          <a:p>
            <a:pPr lvl="1" eaLnBrk="1" hangingPunct="1">
              <a:lnSpc>
                <a:spcPct val="80000"/>
              </a:lnSpc>
              <a:buFontTx/>
              <a:buChar char="•"/>
            </a:pPr>
            <a:r>
              <a:rPr lang="en-US" sz="2400" dirty="0" smtClean="0"/>
              <a:t>Awareness raising</a:t>
            </a:r>
          </a:p>
          <a:p>
            <a:pPr lvl="1" eaLnBrk="1" hangingPunct="1">
              <a:lnSpc>
                <a:spcPct val="80000"/>
              </a:lnSpc>
              <a:buFontTx/>
              <a:buChar char="•"/>
            </a:pPr>
            <a:r>
              <a:rPr lang="en-US" sz="2400" dirty="0" smtClean="0"/>
              <a:t>Stimulation of creative thinking</a:t>
            </a:r>
          </a:p>
          <a:p>
            <a:pPr lvl="1" eaLnBrk="1" hangingPunct="1">
              <a:lnSpc>
                <a:spcPct val="80000"/>
              </a:lnSpc>
              <a:buFontTx/>
              <a:buChar char="•"/>
            </a:pPr>
            <a:r>
              <a:rPr lang="en-US" sz="2400" dirty="0" smtClean="0"/>
              <a:t>Insight into the way societal processes influence each other.</a:t>
            </a:r>
          </a:p>
          <a:p>
            <a:pPr lvl="1" eaLnBrk="1" hangingPunct="1">
              <a:lnSpc>
                <a:spcPct val="80000"/>
              </a:lnSpc>
              <a:buFontTx/>
              <a:buNone/>
            </a:pPr>
            <a:r>
              <a:rPr lang="en-US" sz="2400" dirty="0" smtClean="0"/>
              <a:t>	</a:t>
            </a:r>
          </a:p>
          <a:p>
            <a:pPr eaLnBrk="1" hangingPunct="1">
              <a:lnSpc>
                <a:spcPct val="80000"/>
              </a:lnSpc>
            </a:pPr>
            <a:r>
              <a:rPr lang="en-US" sz="2800" dirty="0" smtClean="0"/>
              <a:t>Decision Support</a:t>
            </a:r>
          </a:p>
          <a:p>
            <a:pPr lvl="1" eaLnBrk="1" hangingPunct="1">
              <a:lnSpc>
                <a:spcPct val="80000"/>
              </a:lnSpc>
              <a:buFontTx/>
              <a:buChar char="•"/>
            </a:pPr>
            <a:r>
              <a:rPr lang="en-US" sz="2400" dirty="0" smtClean="0"/>
              <a:t>Concrete strategic options</a:t>
            </a:r>
          </a:p>
          <a:p>
            <a:pPr lvl="1" eaLnBrk="1" hangingPunct="1">
              <a:lnSpc>
                <a:spcPct val="80000"/>
              </a:lnSpc>
              <a:buFontTx/>
              <a:buChar char="•"/>
            </a:pPr>
            <a:r>
              <a:rPr lang="en-US" sz="2400" dirty="0" smtClean="0"/>
              <a:t>Scenarios with a range of options from desirable, middle of the road and undesirable.</a:t>
            </a:r>
          </a:p>
          <a:p>
            <a:pPr lvl="1" eaLnBrk="1" hangingPunct="1">
              <a:lnSpc>
                <a:spcPct val="80000"/>
              </a:lnSpc>
              <a:buFontTx/>
              <a:buChar char="•"/>
            </a:pPr>
            <a:endParaRPr lang="en-US" sz="2400" dirty="0" smtClean="0"/>
          </a:p>
          <a:p>
            <a:pPr eaLnBrk="1" hangingPunct="1">
              <a:lnSpc>
                <a:spcPct val="80000"/>
              </a:lnSpc>
              <a:buFontTx/>
              <a:buNone/>
            </a:pPr>
            <a:r>
              <a:rPr lang="en-US" sz="2800" dirty="0" smtClean="0"/>
              <a:t>Keep in Mind</a:t>
            </a:r>
          </a:p>
          <a:p>
            <a:pPr lvl="1" eaLnBrk="1" hangingPunct="1">
              <a:lnSpc>
                <a:spcPct val="80000"/>
              </a:lnSpc>
              <a:buFont typeface="Wingdings" pitchFamily="2" charset="2"/>
              <a:buNone/>
            </a:pPr>
            <a:r>
              <a:rPr lang="en-US" sz="2400" dirty="0" smtClean="0"/>
              <a:t>... most exercises will have a bit of both objectives</a:t>
            </a:r>
          </a:p>
          <a:p>
            <a:pPr lvl="1" eaLnBrk="1" hangingPunct="1">
              <a:lnSpc>
                <a:spcPct val="80000"/>
              </a:lnSpc>
              <a:buFont typeface="Wingdings" pitchFamily="2" charset="2"/>
              <a:buNone/>
            </a:pPr>
            <a:r>
              <a:rPr lang="en-US" sz="2400" dirty="0" smtClean="0"/>
              <a:t>…especially in the former, the process is as important as the product.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115888"/>
            <a:ext cx="8229600" cy="1143000"/>
          </a:xfrm>
        </p:spPr>
        <p:txBody>
          <a:bodyPr/>
          <a:lstStyle/>
          <a:p>
            <a:pPr eaLnBrk="1" hangingPunct="1"/>
            <a:r>
              <a:rPr lang="en-US" sz="4000" dirty="0" smtClean="0"/>
              <a:t>Alternative Approaches</a:t>
            </a:r>
          </a:p>
        </p:txBody>
      </p:sp>
      <p:sp>
        <p:nvSpPr>
          <p:cNvPr id="91139" name="Rectangle 3"/>
          <p:cNvSpPr>
            <a:spLocks noGrp="1" noChangeArrowheads="1"/>
          </p:cNvSpPr>
          <p:nvPr>
            <p:ph idx="1"/>
          </p:nvPr>
        </p:nvSpPr>
        <p:spPr>
          <a:xfrm>
            <a:off x="457200" y="1196975"/>
            <a:ext cx="8229600" cy="4997450"/>
          </a:xfrm>
        </p:spPr>
        <p:txBody>
          <a:bodyPr/>
          <a:lstStyle/>
          <a:p>
            <a:pPr eaLnBrk="1" hangingPunct="1">
              <a:lnSpc>
                <a:spcPct val="80000"/>
              </a:lnSpc>
              <a:spcBef>
                <a:spcPct val="50000"/>
              </a:spcBef>
            </a:pPr>
            <a:r>
              <a:rPr lang="en-US" sz="2800" dirty="0" smtClean="0"/>
              <a:t>Intuitive</a:t>
            </a:r>
          </a:p>
          <a:p>
            <a:pPr lvl="1" eaLnBrk="1" hangingPunct="1">
              <a:lnSpc>
                <a:spcPct val="80000"/>
              </a:lnSpc>
              <a:spcBef>
                <a:spcPct val="50000"/>
              </a:spcBef>
            </a:pPr>
            <a:r>
              <a:rPr lang="en-US" sz="2400" dirty="0" smtClean="0"/>
              <a:t>Scenario development viewed as an art form and qualitative knowledge and insights are used. </a:t>
            </a:r>
          </a:p>
          <a:p>
            <a:pPr lvl="1" eaLnBrk="1" hangingPunct="1">
              <a:lnSpc>
                <a:spcPct val="80000"/>
              </a:lnSpc>
              <a:spcBef>
                <a:spcPct val="50000"/>
              </a:spcBef>
            </a:pPr>
            <a:r>
              <a:rPr lang="en-US" sz="2400" dirty="0" smtClean="0"/>
              <a:t>Involves development of storylines, collages and interactive group sessions with diverse participants. </a:t>
            </a:r>
          </a:p>
          <a:p>
            <a:pPr eaLnBrk="1" hangingPunct="1">
              <a:lnSpc>
                <a:spcPct val="80000"/>
              </a:lnSpc>
              <a:spcBef>
                <a:spcPct val="50000"/>
              </a:spcBef>
            </a:pPr>
            <a:r>
              <a:rPr lang="en-US" sz="2800" dirty="0" smtClean="0"/>
              <a:t>Technical</a:t>
            </a:r>
          </a:p>
          <a:p>
            <a:pPr lvl="1" eaLnBrk="1" hangingPunct="1">
              <a:lnSpc>
                <a:spcPct val="80000"/>
              </a:lnSpc>
              <a:spcBef>
                <a:spcPct val="50000"/>
              </a:spcBef>
            </a:pPr>
            <a:r>
              <a:rPr lang="en-US" sz="2400" dirty="0" smtClean="0"/>
              <a:t>Scenario development viewed as a rational and analytical exercise. </a:t>
            </a:r>
          </a:p>
          <a:p>
            <a:pPr lvl="1" eaLnBrk="1" hangingPunct="1">
              <a:lnSpc>
                <a:spcPct val="80000"/>
              </a:lnSpc>
              <a:spcBef>
                <a:spcPct val="50000"/>
              </a:spcBef>
            </a:pPr>
            <a:r>
              <a:rPr lang="en-US" sz="2400" dirty="0" smtClean="0"/>
              <a:t>Involves use of quantified knowledge and computer models. </a:t>
            </a:r>
          </a:p>
          <a:p>
            <a:pPr eaLnBrk="1" hangingPunct="1">
              <a:lnSpc>
                <a:spcPct val="80000"/>
              </a:lnSpc>
              <a:buFontTx/>
              <a:buNone/>
            </a:pPr>
            <a:r>
              <a:rPr lang="en-US" sz="2800" dirty="0" smtClean="0"/>
              <a:t>Keep in Mind</a:t>
            </a:r>
          </a:p>
          <a:p>
            <a:pPr lvl="1" eaLnBrk="1" hangingPunct="1">
              <a:lnSpc>
                <a:spcPct val="80000"/>
              </a:lnSpc>
              <a:buFont typeface="Wingdings" pitchFamily="2" charset="2"/>
              <a:buNone/>
            </a:pPr>
            <a:r>
              <a:rPr lang="en-US" sz="2400" dirty="0" smtClean="0"/>
              <a:t>... the two approaches have complementary strengths and weaknesses</a:t>
            </a:r>
          </a:p>
          <a:p>
            <a:pPr lvl="1" eaLnBrk="1" hangingPunct="1">
              <a:lnSpc>
                <a:spcPct val="80000"/>
              </a:lnSpc>
              <a:buFont typeface="Wingdings" pitchFamily="2" charset="2"/>
              <a:buNone/>
            </a:pPr>
            <a:r>
              <a:rPr lang="en-US" sz="2400" dirty="0" smtClean="0"/>
              <a:t>…most recent exercise attempt to combine the two</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z="4000" dirty="0" smtClean="0"/>
              <a:t>Alternative Levels of Detail</a:t>
            </a:r>
          </a:p>
        </p:txBody>
      </p:sp>
      <p:sp>
        <p:nvSpPr>
          <p:cNvPr id="92163" name="Rectangle 3"/>
          <p:cNvSpPr>
            <a:spLocks noGrp="1" noChangeArrowheads="1"/>
          </p:cNvSpPr>
          <p:nvPr>
            <p:ph idx="1"/>
          </p:nvPr>
        </p:nvSpPr>
        <p:spPr/>
        <p:txBody>
          <a:bodyPr/>
          <a:lstStyle/>
          <a:p>
            <a:pPr marL="365125" indent="-365125" eaLnBrk="1" hangingPunct="1">
              <a:lnSpc>
                <a:spcPct val="80000"/>
              </a:lnSpc>
            </a:pPr>
            <a:r>
              <a:rPr lang="en-US" sz="2800" dirty="0" smtClean="0"/>
              <a:t>Complex stories</a:t>
            </a:r>
          </a:p>
          <a:p>
            <a:pPr marL="830263" lvl="1" eaLnBrk="1" hangingPunct="1">
              <a:lnSpc>
                <a:spcPct val="80000"/>
              </a:lnSpc>
              <a:spcBef>
                <a:spcPct val="50000"/>
              </a:spcBef>
            </a:pPr>
            <a:r>
              <a:rPr lang="en-US" sz="2400" dirty="0" smtClean="0"/>
              <a:t>intricate webs of variables and linkages, multiple issues, multiple scales</a:t>
            </a:r>
          </a:p>
          <a:p>
            <a:pPr marL="365125" indent="-365125" eaLnBrk="1" hangingPunct="1">
              <a:lnSpc>
                <a:spcPct val="80000"/>
              </a:lnSpc>
              <a:spcBef>
                <a:spcPct val="50000"/>
              </a:spcBef>
            </a:pPr>
            <a:r>
              <a:rPr lang="en-US" sz="2800" dirty="0" smtClean="0"/>
              <a:t>Simple stories</a:t>
            </a:r>
          </a:p>
          <a:p>
            <a:pPr marL="830263" lvl="1" eaLnBrk="1" hangingPunct="1">
              <a:lnSpc>
                <a:spcPct val="80000"/>
              </a:lnSpc>
              <a:spcBef>
                <a:spcPct val="50000"/>
              </a:spcBef>
            </a:pPr>
            <a:r>
              <a:rPr lang="en-US" sz="2400" dirty="0" smtClean="0"/>
              <a:t>small set of variables and few linkages, may focus on a single issue at a single scale</a:t>
            </a:r>
          </a:p>
          <a:p>
            <a:pPr marL="830263" lvl="1" eaLnBrk="1" hangingPunct="1">
              <a:lnSpc>
                <a:spcPct val="80000"/>
              </a:lnSpc>
              <a:spcBef>
                <a:spcPct val="50000"/>
              </a:spcBef>
            </a:pPr>
            <a:endParaRPr lang="en-US" sz="2400" dirty="0" smtClean="0"/>
          </a:p>
          <a:p>
            <a:pPr marL="365125" indent="-365125" eaLnBrk="1" hangingPunct="1">
              <a:lnSpc>
                <a:spcPct val="80000"/>
              </a:lnSpc>
              <a:spcBef>
                <a:spcPct val="50000"/>
              </a:spcBef>
              <a:buFontTx/>
              <a:buChar char="–"/>
            </a:pPr>
            <a:endParaRPr lang="en-US" sz="2400"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z="4000" smtClean="0"/>
              <a:t>Keep in Mind</a:t>
            </a:r>
          </a:p>
        </p:txBody>
      </p:sp>
      <p:sp>
        <p:nvSpPr>
          <p:cNvPr id="93187" name="Rectangle 3"/>
          <p:cNvSpPr>
            <a:spLocks noGrp="1" noChangeArrowheads="1"/>
          </p:cNvSpPr>
          <p:nvPr>
            <p:ph idx="1"/>
          </p:nvPr>
        </p:nvSpPr>
        <p:spPr>
          <a:xfrm>
            <a:off x="468313" y="1916113"/>
            <a:ext cx="8229600" cy="3817937"/>
          </a:xfrm>
        </p:spPr>
        <p:txBody>
          <a:bodyPr/>
          <a:lstStyle/>
          <a:p>
            <a:pPr lvl="1" eaLnBrk="1" hangingPunct="1">
              <a:buFont typeface="Wingdings" pitchFamily="2" charset="2"/>
              <a:buNone/>
            </a:pPr>
            <a:r>
              <a:rPr lang="en-US" sz="3200" dirty="0" smtClean="0"/>
              <a:t>… theories should be as simple as possible, but no simpler (simple does not imply simplistic)</a:t>
            </a:r>
          </a:p>
          <a:p>
            <a:pPr lvl="1" eaLnBrk="1" hangingPunct="1">
              <a:buFont typeface="Wingdings" pitchFamily="2" charset="2"/>
              <a:buNone/>
            </a:pPr>
            <a:r>
              <a:rPr lang="en-US" sz="3200" dirty="0" smtClean="0"/>
              <a:t>... your scenario should not be harder to communicate than the real world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887104" y="179102"/>
            <a:ext cx="6960359" cy="1143000"/>
          </a:xfrm>
        </p:spPr>
        <p:txBody>
          <a:bodyPr/>
          <a:lstStyle/>
          <a:p>
            <a:pPr eaLnBrk="1" hangingPunct="1"/>
            <a:r>
              <a:rPr lang="en-US" sz="2400" dirty="0" smtClean="0"/>
              <a:t>Thinking about Scenarios from a Policy Perspective</a:t>
            </a:r>
          </a:p>
        </p:txBody>
      </p:sp>
      <p:sp>
        <p:nvSpPr>
          <p:cNvPr id="94211" name="Rectangle 3"/>
          <p:cNvSpPr>
            <a:spLocks noGrp="1" noChangeArrowheads="1"/>
          </p:cNvSpPr>
          <p:nvPr>
            <p:ph idx="1"/>
          </p:nvPr>
        </p:nvSpPr>
        <p:spPr>
          <a:xfrm>
            <a:off x="457200" y="1855788"/>
            <a:ext cx="8229600" cy="4525962"/>
          </a:xfrm>
        </p:spPr>
        <p:txBody>
          <a:bodyPr/>
          <a:lstStyle/>
          <a:p>
            <a:pPr eaLnBrk="1" hangingPunct="1"/>
            <a:r>
              <a:rPr lang="en-US" altLang="ja-JP" sz="3600" dirty="0" smtClean="0">
                <a:ea typeface="MS PGothic" pitchFamily="34" charset="-128"/>
              </a:rPr>
              <a:t>Are there existing policies you wish to explore as part of the scenario exercise?</a:t>
            </a:r>
            <a:br>
              <a:rPr lang="en-US" altLang="ja-JP" sz="3600" dirty="0" smtClean="0">
                <a:ea typeface="MS PGothic" pitchFamily="34" charset="-128"/>
              </a:rPr>
            </a:br>
            <a:endParaRPr lang="en-US" altLang="ja-JP" sz="3600" dirty="0" smtClean="0">
              <a:ea typeface="MS PGothic" pitchFamily="34" charset="-12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16256" y="97214"/>
            <a:ext cx="8229600" cy="1143000"/>
          </a:xfrm>
        </p:spPr>
        <p:txBody>
          <a:bodyPr/>
          <a:lstStyle/>
          <a:p>
            <a:pPr eaLnBrk="1" hangingPunct="1"/>
            <a:r>
              <a:rPr lang="en-US" sz="2800" dirty="0" smtClean="0"/>
              <a:t>Thinking about Scenarios from a Policy Perspective</a:t>
            </a:r>
          </a:p>
        </p:txBody>
      </p:sp>
      <p:sp>
        <p:nvSpPr>
          <p:cNvPr id="95235" name="Rectangle 3"/>
          <p:cNvSpPr>
            <a:spLocks noGrp="1" noChangeArrowheads="1"/>
          </p:cNvSpPr>
          <p:nvPr>
            <p:ph idx="1"/>
          </p:nvPr>
        </p:nvSpPr>
        <p:spPr>
          <a:xfrm>
            <a:off x="473075" y="2011363"/>
            <a:ext cx="8229600" cy="3859212"/>
          </a:xfrm>
        </p:spPr>
        <p:txBody>
          <a:bodyPr/>
          <a:lstStyle/>
          <a:p>
            <a:pPr eaLnBrk="1" hangingPunct="1"/>
            <a:r>
              <a:rPr lang="en-US" smtClean="0"/>
              <a:t>Is there a preconceived end vision, or at least some aspects of a vision, i.e., specific targets?</a:t>
            </a:r>
          </a:p>
          <a:p>
            <a:pPr eaLnBrk="1" hangingPunct="1">
              <a:buFontTx/>
              <a:buNone/>
            </a:pPr>
            <a:endParaRPr lang="en-US" smtClean="0"/>
          </a:p>
          <a:p>
            <a:pPr eaLnBrk="1" hangingPunct="1"/>
            <a:r>
              <a:rPr lang="en-US" altLang="ja-JP" smtClean="0">
                <a:ea typeface="MS PGothic" pitchFamily="34" charset="-128"/>
              </a:rPr>
              <a:t>Are the effects of a policy of such magnitude that they would fundamentally alter the basic structure of the scenario? </a:t>
            </a:r>
            <a:endParaRPr lang="en-US"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4450"/>
            <a:ext cx="8229600" cy="1143000"/>
          </a:xfrm>
          <a:noFill/>
        </p:spPr>
        <p:txBody>
          <a:bodyPr/>
          <a:lstStyle/>
          <a:p>
            <a:pPr eaLnBrk="1" hangingPunct="1"/>
            <a:r>
              <a:rPr lang="en-US" sz="3600" dirty="0" smtClean="0"/>
              <a:t>Forecasting and </a:t>
            </a:r>
            <a:r>
              <a:rPr lang="en-US" sz="3600" dirty="0" err="1" smtClean="0"/>
              <a:t>Backcasting</a:t>
            </a:r>
            <a:endParaRPr lang="en-US" sz="3600" dirty="0" smtClean="0"/>
          </a:p>
        </p:txBody>
      </p:sp>
      <p:pic>
        <p:nvPicPr>
          <p:cNvPr id="96271" name="Picture 20" descr="j0335112"/>
          <p:cNvPicPr>
            <a:picLocks noGrp="1" noChangeAspect="1" noChangeArrowheads="1"/>
          </p:cNvPicPr>
          <p:nvPr>
            <p:ph sz="half" idx="4294967295"/>
          </p:nvPr>
        </p:nvPicPr>
        <p:blipFill>
          <a:blip r:embed="rId3" cstate="print"/>
          <a:srcRect/>
          <a:stretch>
            <a:fillRect/>
          </a:stretch>
        </p:blipFill>
        <p:spPr>
          <a:xfrm>
            <a:off x="0" y="1484313"/>
            <a:ext cx="895350" cy="895350"/>
          </a:xfrm>
          <a:noFill/>
        </p:spPr>
      </p:pic>
      <p:pic>
        <p:nvPicPr>
          <p:cNvPr id="96272" name="Picture 21" descr="j0335112"/>
          <p:cNvPicPr>
            <a:picLocks noGrp="1" noChangeAspect="1" noChangeArrowheads="1"/>
          </p:cNvPicPr>
          <p:nvPr>
            <p:ph sz="quarter" idx="4294967295"/>
          </p:nvPr>
        </p:nvPicPr>
        <p:blipFill>
          <a:blip r:embed="rId3" cstate="print"/>
          <a:srcRect/>
          <a:stretch>
            <a:fillRect/>
          </a:stretch>
        </p:blipFill>
        <p:spPr>
          <a:xfrm>
            <a:off x="0" y="5313363"/>
            <a:ext cx="895350" cy="895350"/>
          </a:xfrm>
          <a:noFill/>
        </p:spPr>
      </p:pic>
      <p:sp>
        <p:nvSpPr>
          <p:cNvPr id="96259" name="Rectangle 5"/>
          <p:cNvSpPr>
            <a:spLocks noChangeArrowheads="1"/>
          </p:cNvSpPr>
          <p:nvPr/>
        </p:nvSpPr>
        <p:spPr bwMode="auto">
          <a:xfrm>
            <a:off x="5795963" y="5200650"/>
            <a:ext cx="300037" cy="685800"/>
          </a:xfrm>
          <a:prstGeom prst="rect">
            <a:avLst/>
          </a:prstGeom>
          <a:noFill/>
          <a:ln w="9525">
            <a:noFill/>
            <a:miter lim="800000"/>
            <a:headEnd/>
            <a:tailEnd/>
          </a:ln>
        </p:spPr>
        <p:txBody>
          <a:bodyPr wrap="none" lIns="0" tIns="0" rIns="0" bIns="0">
            <a:spAutoFit/>
          </a:bodyPr>
          <a:lstStyle/>
          <a:p>
            <a:r>
              <a:rPr lang="en-US" sz="4500">
                <a:solidFill>
                  <a:srgbClr val="FF9900"/>
                </a:solidFill>
                <a:latin typeface="Comic Sans MS" pitchFamily="66" charset="0"/>
              </a:rPr>
              <a:t>?</a:t>
            </a:r>
            <a:endParaRPr lang="en-US" sz="2400">
              <a:latin typeface="Times New Roman" pitchFamily="18" charset="0"/>
            </a:endParaRPr>
          </a:p>
        </p:txBody>
      </p:sp>
      <p:sp>
        <p:nvSpPr>
          <p:cNvPr id="96260" name="Rectangle 6"/>
          <p:cNvSpPr>
            <a:spLocks noChangeArrowheads="1"/>
          </p:cNvSpPr>
          <p:nvPr/>
        </p:nvSpPr>
        <p:spPr bwMode="auto">
          <a:xfrm>
            <a:off x="3382963" y="1627188"/>
            <a:ext cx="66675" cy="320675"/>
          </a:xfrm>
          <a:prstGeom prst="rect">
            <a:avLst/>
          </a:prstGeom>
          <a:noFill/>
          <a:ln w="9525">
            <a:noFill/>
            <a:miter lim="800000"/>
            <a:headEnd/>
            <a:tailEnd/>
          </a:ln>
        </p:spPr>
        <p:txBody>
          <a:bodyPr wrap="none" lIns="0" tIns="0" rIns="0" bIns="0">
            <a:spAutoFit/>
          </a:bodyPr>
          <a:lstStyle/>
          <a:p>
            <a:r>
              <a:rPr lang="en-US" sz="2100">
                <a:solidFill>
                  <a:srgbClr val="000000"/>
                </a:solidFill>
                <a:latin typeface="Garamond" pitchFamily="18" charset="0"/>
              </a:rPr>
              <a:t> </a:t>
            </a:r>
            <a:endParaRPr lang="en-US" sz="2400">
              <a:latin typeface="Times New Roman" pitchFamily="18" charset="0"/>
            </a:endParaRPr>
          </a:p>
        </p:txBody>
      </p:sp>
      <p:sp>
        <p:nvSpPr>
          <p:cNvPr id="96261" name="Rectangle 7"/>
          <p:cNvSpPr>
            <a:spLocks noChangeArrowheads="1"/>
          </p:cNvSpPr>
          <p:nvPr/>
        </p:nvSpPr>
        <p:spPr bwMode="auto">
          <a:xfrm>
            <a:off x="1000125" y="1974850"/>
            <a:ext cx="74613" cy="320675"/>
          </a:xfrm>
          <a:prstGeom prst="rect">
            <a:avLst/>
          </a:prstGeom>
          <a:noFill/>
          <a:ln w="9525">
            <a:noFill/>
            <a:miter lim="800000"/>
            <a:headEnd/>
            <a:tailEnd/>
          </a:ln>
        </p:spPr>
        <p:txBody>
          <a:bodyPr wrap="none" lIns="0" tIns="0" rIns="0" bIns="0">
            <a:spAutoFit/>
          </a:bodyPr>
          <a:lstStyle/>
          <a:p>
            <a:r>
              <a:rPr lang="en-US" sz="2100">
                <a:solidFill>
                  <a:srgbClr val="CC6600"/>
                </a:solidFill>
              </a:rPr>
              <a:t> </a:t>
            </a:r>
            <a:endParaRPr lang="en-US" sz="2400">
              <a:latin typeface="Times New Roman" pitchFamily="18" charset="0"/>
            </a:endParaRPr>
          </a:p>
        </p:txBody>
      </p:sp>
      <p:sp>
        <p:nvSpPr>
          <p:cNvPr id="96262" name="Rectangle 8"/>
          <p:cNvSpPr>
            <a:spLocks noChangeArrowheads="1"/>
          </p:cNvSpPr>
          <p:nvPr/>
        </p:nvSpPr>
        <p:spPr bwMode="auto">
          <a:xfrm>
            <a:off x="5943600" y="1628113"/>
            <a:ext cx="3076575" cy="739775"/>
          </a:xfrm>
          <a:prstGeom prst="rect">
            <a:avLst/>
          </a:prstGeom>
          <a:noFill/>
          <a:ln w="9525">
            <a:solidFill>
              <a:schemeClr val="bg2"/>
            </a:solidFill>
            <a:miter lim="800000"/>
            <a:headEnd/>
            <a:tailEnd/>
          </a:ln>
        </p:spPr>
        <p:txBody>
          <a:bodyPr wrap="none" lIns="0" tIns="0" rIns="0" bIns="0">
            <a:spAutoFit/>
          </a:bodyPr>
          <a:lstStyle/>
          <a:p>
            <a:r>
              <a:rPr lang="en-US" sz="2400" dirty="0">
                <a:solidFill>
                  <a:srgbClr val="CC6600"/>
                </a:solidFill>
                <a:latin typeface="Arial Black" pitchFamily="34" charset="0"/>
              </a:rPr>
              <a:t>   Forecasting</a:t>
            </a:r>
          </a:p>
          <a:p>
            <a:r>
              <a:rPr lang="en-US" sz="2400" dirty="0">
                <a:solidFill>
                  <a:srgbClr val="000000"/>
                </a:solidFill>
                <a:latin typeface="Garamond" pitchFamily="18" charset="0"/>
              </a:rPr>
              <a:t>  Where is society going?  </a:t>
            </a:r>
          </a:p>
        </p:txBody>
      </p:sp>
      <p:sp>
        <p:nvSpPr>
          <p:cNvPr id="96263" name="Rectangle 9"/>
          <p:cNvSpPr>
            <a:spLocks noChangeArrowheads="1"/>
          </p:cNvSpPr>
          <p:nvPr/>
        </p:nvSpPr>
        <p:spPr bwMode="auto">
          <a:xfrm>
            <a:off x="2447925" y="1922463"/>
            <a:ext cx="88900" cy="320675"/>
          </a:xfrm>
          <a:prstGeom prst="rect">
            <a:avLst/>
          </a:prstGeom>
          <a:noFill/>
          <a:ln w="9525">
            <a:noFill/>
            <a:miter lim="800000"/>
            <a:headEnd/>
            <a:tailEnd/>
          </a:ln>
        </p:spPr>
        <p:txBody>
          <a:bodyPr wrap="none" lIns="0" tIns="0" rIns="0" bIns="0">
            <a:spAutoFit/>
          </a:bodyPr>
          <a:lstStyle/>
          <a:p>
            <a:r>
              <a:rPr lang="en-US" sz="2100">
                <a:solidFill>
                  <a:srgbClr val="CC6600"/>
                </a:solidFill>
                <a:latin typeface="Arial Black" pitchFamily="34" charset="0"/>
              </a:rPr>
              <a:t> </a:t>
            </a:r>
            <a:endParaRPr lang="en-US" sz="2400">
              <a:latin typeface="Times New Roman" pitchFamily="18" charset="0"/>
            </a:endParaRPr>
          </a:p>
        </p:txBody>
      </p:sp>
      <p:sp>
        <p:nvSpPr>
          <p:cNvPr id="96264" name="Rectangle 10"/>
          <p:cNvSpPr>
            <a:spLocks noChangeArrowheads="1"/>
          </p:cNvSpPr>
          <p:nvPr/>
        </p:nvSpPr>
        <p:spPr bwMode="auto">
          <a:xfrm>
            <a:off x="4987925" y="4637088"/>
            <a:ext cx="2578100" cy="1292225"/>
          </a:xfrm>
          <a:prstGeom prst="rect">
            <a:avLst/>
          </a:prstGeom>
          <a:noFill/>
          <a:ln w="9525">
            <a:noFill/>
            <a:miter lim="800000"/>
            <a:headEnd/>
            <a:tailEnd/>
          </a:ln>
        </p:spPr>
        <p:txBody>
          <a:bodyPr/>
          <a:lstStyle/>
          <a:p>
            <a:endParaRPr lang="en-US"/>
          </a:p>
        </p:txBody>
      </p:sp>
      <p:sp>
        <p:nvSpPr>
          <p:cNvPr id="96265" name="Rectangle 11"/>
          <p:cNvSpPr>
            <a:spLocks noChangeArrowheads="1"/>
          </p:cNvSpPr>
          <p:nvPr/>
        </p:nvSpPr>
        <p:spPr bwMode="auto">
          <a:xfrm>
            <a:off x="6796088" y="5186363"/>
            <a:ext cx="66675" cy="320675"/>
          </a:xfrm>
          <a:prstGeom prst="rect">
            <a:avLst/>
          </a:prstGeom>
          <a:noFill/>
          <a:ln w="9525">
            <a:noFill/>
            <a:miter lim="800000"/>
            <a:headEnd/>
            <a:tailEnd/>
          </a:ln>
        </p:spPr>
        <p:txBody>
          <a:bodyPr wrap="none" lIns="0" tIns="0" rIns="0" bIns="0">
            <a:spAutoFit/>
          </a:bodyPr>
          <a:lstStyle/>
          <a:p>
            <a:r>
              <a:rPr lang="en-US" sz="2100">
                <a:solidFill>
                  <a:srgbClr val="000000"/>
                </a:solidFill>
                <a:latin typeface="Garamond" pitchFamily="18" charset="0"/>
              </a:rPr>
              <a:t> </a:t>
            </a:r>
            <a:endParaRPr lang="en-US" sz="2400">
              <a:latin typeface="Times New Roman" pitchFamily="18" charset="0"/>
            </a:endParaRPr>
          </a:p>
        </p:txBody>
      </p:sp>
      <p:sp>
        <p:nvSpPr>
          <p:cNvPr id="96266" name="Rectangle 12"/>
          <p:cNvSpPr>
            <a:spLocks noChangeArrowheads="1"/>
          </p:cNvSpPr>
          <p:nvPr/>
        </p:nvSpPr>
        <p:spPr bwMode="auto">
          <a:xfrm>
            <a:off x="7478713" y="4681538"/>
            <a:ext cx="66675" cy="320675"/>
          </a:xfrm>
          <a:prstGeom prst="rect">
            <a:avLst/>
          </a:prstGeom>
          <a:noFill/>
          <a:ln w="9525">
            <a:noFill/>
            <a:miter lim="800000"/>
            <a:headEnd/>
            <a:tailEnd/>
          </a:ln>
        </p:spPr>
        <p:txBody>
          <a:bodyPr wrap="none" lIns="0" tIns="0" rIns="0" bIns="0">
            <a:spAutoFit/>
          </a:bodyPr>
          <a:lstStyle/>
          <a:p>
            <a:r>
              <a:rPr lang="en-US" sz="2100">
                <a:solidFill>
                  <a:srgbClr val="000000"/>
                </a:solidFill>
                <a:latin typeface="Garamond" pitchFamily="18" charset="0"/>
              </a:rPr>
              <a:t> </a:t>
            </a:r>
            <a:endParaRPr lang="en-US" sz="2400">
              <a:latin typeface="Times New Roman" pitchFamily="18" charset="0"/>
            </a:endParaRPr>
          </a:p>
        </p:txBody>
      </p:sp>
      <p:sp>
        <p:nvSpPr>
          <p:cNvPr id="96267" name="Rectangle 14"/>
          <p:cNvSpPr>
            <a:spLocks noChangeArrowheads="1"/>
          </p:cNvSpPr>
          <p:nvPr/>
        </p:nvSpPr>
        <p:spPr bwMode="auto">
          <a:xfrm>
            <a:off x="7478713" y="4976813"/>
            <a:ext cx="66675" cy="320675"/>
          </a:xfrm>
          <a:prstGeom prst="rect">
            <a:avLst/>
          </a:prstGeom>
          <a:noFill/>
          <a:ln w="9525">
            <a:noFill/>
            <a:miter lim="800000"/>
            <a:headEnd/>
            <a:tailEnd/>
          </a:ln>
        </p:spPr>
        <p:txBody>
          <a:bodyPr wrap="none" lIns="0" tIns="0" rIns="0" bIns="0">
            <a:spAutoFit/>
          </a:bodyPr>
          <a:lstStyle/>
          <a:p>
            <a:r>
              <a:rPr lang="en-US" sz="2100">
                <a:solidFill>
                  <a:srgbClr val="000000"/>
                </a:solidFill>
                <a:latin typeface="Garamond" pitchFamily="18" charset="0"/>
              </a:rPr>
              <a:t> </a:t>
            </a:r>
            <a:endParaRPr lang="en-US" sz="2400">
              <a:latin typeface="Times New Roman" pitchFamily="18" charset="0"/>
            </a:endParaRPr>
          </a:p>
        </p:txBody>
      </p:sp>
      <p:sp>
        <p:nvSpPr>
          <p:cNvPr id="96268" name="Rectangle 16"/>
          <p:cNvSpPr>
            <a:spLocks noChangeArrowheads="1"/>
          </p:cNvSpPr>
          <p:nvPr/>
        </p:nvSpPr>
        <p:spPr bwMode="auto">
          <a:xfrm>
            <a:off x="7478713" y="5243513"/>
            <a:ext cx="96837" cy="350837"/>
          </a:xfrm>
          <a:prstGeom prst="rect">
            <a:avLst/>
          </a:prstGeom>
          <a:noFill/>
          <a:ln w="9525">
            <a:noFill/>
            <a:miter lim="800000"/>
            <a:headEnd/>
            <a:tailEnd/>
          </a:ln>
        </p:spPr>
        <p:txBody>
          <a:bodyPr wrap="none" lIns="0" tIns="0" rIns="0" bIns="0">
            <a:spAutoFit/>
          </a:bodyPr>
          <a:lstStyle/>
          <a:p>
            <a:r>
              <a:rPr lang="en-US" sz="2300">
                <a:solidFill>
                  <a:srgbClr val="CC6600"/>
                </a:solidFill>
                <a:latin typeface="Arial Black" pitchFamily="34" charset="0"/>
              </a:rPr>
              <a:t> </a:t>
            </a:r>
            <a:endParaRPr lang="en-US" sz="2400">
              <a:latin typeface="Times New Roman" pitchFamily="18" charset="0"/>
            </a:endParaRPr>
          </a:p>
        </p:txBody>
      </p:sp>
      <p:sp>
        <p:nvSpPr>
          <p:cNvPr id="96269" name="Rectangle 17"/>
          <p:cNvSpPr>
            <a:spLocks noChangeArrowheads="1"/>
          </p:cNvSpPr>
          <p:nvPr/>
        </p:nvSpPr>
        <p:spPr bwMode="auto">
          <a:xfrm>
            <a:off x="7705725" y="5872163"/>
            <a:ext cx="6350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Times New Roman" pitchFamily="18" charset="0"/>
              </a:rPr>
              <a:t> </a:t>
            </a:r>
            <a:endParaRPr lang="en-US" sz="2400">
              <a:latin typeface="Times New Roman" pitchFamily="18" charset="0"/>
            </a:endParaRPr>
          </a:p>
        </p:txBody>
      </p:sp>
      <p:sp>
        <p:nvSpPr>
          <p:cNvPr id="96270" name="Text Box 18"/>
          <p:cNvSpPr txBox="1">
            <a:spLocks noChangeArrowheads="1"/>
          </p:cNvSpPr>
          <p:nvPr/>
        </p:nvSpPr>
        <p:spPr bwMode="auto">
          <a:xfrm>
            <a:off x="468313" y="3213100"/>
            <a:ext cx="4267200" cy="1812925"/>
          </a:xfrm>
          <a:prstGeom prst="rect">
            <a:avLst/>
          </a:prstGeom>
          <a:noFill/>
          <a:ln w="9525">
            <a:solidFill>
              <a:schemeClr val="bg2"/>
            </a:solidFill>
            <a:miter lim="800000"/>
            <a:headEnd/>
            <a:tailEnd/>
          </a:ln>
        </p:spPr>
        <p:txBody>
          <a:bodyPr>
            <a:spAutoFit/>
          </a:bodyPr>
          <a:lstStyle/>
          <a:p>
            <a:pPr>
              <a:lnSpc>
                <a:spcPct val="80000"/>
              </a:lnSpc>
            </a:pPr>
            <a:r>
              <a:rPr lang="en-US" sz="2400">
                <a:solidFill>
                  <a:srgbClr val="CC6600"/>
                </a:solidFill>
                <a:latin typeface="Arial Black" pitchFamily="34" charset="0"/>
              </a:rPr>
              <a:t>  Backcasting</a:t>
            </a:r>
            <a:r>
              <a:rPr lang="en-US" sz="2400">
                <a:solidFill>
                  <a:srgbClr val="000000"/>
                </a:solidFill>
                <a:latin typeface="Garamond" pitchFamily="18" charset="0"/>
              </a:rPr>
              <a:t> </a:t>
            </a:r>
          </a:p>
          <a:p>
            <a:pPr>
              <a:lnSpc>
                <a:spcPct val="80000"/>
              </a:lnSpc>
            </a:pPr>
            <a:r>
              <a:rPr lang="en-US" sz="2400">
                <a:solidFill>
                  <a:srgbClr val="000000"/>
                </a:solidFill>
                <a:latin typeface="Garamond" pitchFamily="18" charset="0"/>
              </a:rPr>
              <a:t> Where do we want to go? </a:t>
            </a:r>
          </a:p>
          <a:p>
            <a:pPr>
              <a:lnSpc>
                <a:spcPct val="80000"/>
              </a:lnSpc>
            </a:pPr>
            <a:r>
              <a:rPr lang="en-US" sz="2400">
                <a:solidFill>
                  <a:srgbClr val="000000"/>
                </a:solidFill>
                <a:latin typeface="Garamond" pitchFamily="18" charset="0"/>
              </a:rPr>
              <a:t> How do we </a:t>
            </a:r>
            <a:r>
              <a:rPr lang="en-US" sz="2400" b="1" i="1">
                <a:solidFill>
                  <a:srgbClr val="0000CC"/>
                </a:solidFill>
                <a:latin typeface="Garamond" pitchFamily="18" charset="0"/>
              </a:rPr>
              <a:t>get</a:t>
            </a:r>
            <a:r>
              <a:rPr lang="en-US" sz="2400" b="1" i="1">
                <a:solidFill>
                  <a:srgbClr val="000000"/>
                </a:solidFill>
                <a:latin typeface="Garamond" pitchFamily="18" charset="0"/>
              </a:rPr>
              <a:t> </a:t>
            </a:r>
            <a:r>
              <a:rPr lang="en-US" sz="2400">
                <a:solidFill>
                  <a:srgbClr val="000000"/>
                </a:solidFill>
                <a:latin typeface="Garamond" pitchFamily="18" charset="0"/>
              </a:rPr>
              <a:t>there?</a:t>
            </a:r>
          </a:p>
          <a:p>
            <a:pPr>
              <a:lnSpc>
                <a:spcPct val="80000"/>
              </a:lnSpc>
            </a:pPr>
            <a:endParaRPr lang="en-US" sz="2400">
              <a:solidFill>
                <a:srgbClr val="000000"/>
              </a:solidFill>
              <a:latin typeface="Garamond" pitchFamily="18" charset="0"/>
            </a:endParaRPr>
          </a:p>
          <a:p>
            <a:pPr>
              <a:lnSpc>
                <a:spcPct val="70000"/>
              </a:lnSpc>
            </a:pPr>
            <a:r>
              <a:rPr lang="en-US" sz="2400">
                <a:solidFill>
                  <a:srgbClr val="000000"/>
                </a:solidFill>
                <a:latin typeface="Garamond" pitchFamily="18" charset="0"/>
              </a:rPr>
              <a:t> Where do we want not to go?</a:t>
            </a:r>
          </a:p>
          <a:p>
            <a:pPr>
              <a:lnSpc>
                <a:spcPct val="70000"/>
              </a:lnSpc>
            </a:pPr>
            <a:r>
              <a:rPr lang="en-US" sz="2400">
                <a:solidFill>
                  <a:srgbClr val="000000"/>
                </a:solidFill>
                <a:latin typeface="Garamond" pitchFamily="18" charset="0"/>
              </a:rPr>
              <a:t> How do we </a:t>
            </a:r>
            <a:r>
              <a:rPr lang="en-US" sz="2400" b="1" i="1">
                <a:solidFill>
                  <a:srgbClr val="0000CC"/>
                </a:solidFill>
                <a:latin typeface="Garamond" pitchFamily="18" charset="0"/>
              </a:rPr>
              <a:t>avoid getting</a:t>
            </a:r>
            <a:r>
              <a:rPr lang="en-US" sz="2400" b="1" i="1">
                <a:solidFill>
                  <a:srgbClr val="000000"/>
                </a:solidFill>
                <a:latin typeface="Garamond" pitchFamily="18" charset="0"/>
              </a:rPr>
              <a:t> </a:t>
            </a:r>
            <a:r>
              <a:rPr lang="en-US" sz="2400">
                <a:solidFill>
                  <a:srgbClr val="000000"/>
                </a:solidFill>
                <a:latin typeface="Garamond" pitchFamily="18" charset="0"/>
              </a:rPr>
              <a:t>there?</a:t>
            </a:r>
          </a:p>
        </p:txBody>
      </p:sp>
      <p:sp>
        <p:nvSpPr>
          <p:cNvPr id="96273" name="Rectangle 22"/>
          <p:cNvSpPr>
            <a:spLocks noChangeArrowheads="1"/>
          </p:cNvSpPr>
          <p:nvPr/>
        </p:nvSpPr>
        <p:spPr bwMode="auto">
          <a:xfrm>
            <a:off x="5386388" y="5235575"/>
            <a:ext cx="0" cy="365125"/>
          </a:xfrm>
          <a:prstGeom prst="rect">
            <a:avLst/>
          </a:prstGeom>
          <a:noFill/>
          <a:ln w="9525">
            <a:noFill/>
            <a:miter lim="800000"/>
            <a:headEnd/>
            <a:tailEnd/>
          </a:ln>
        </p:spPr>
        <p:txBody>
          <a:bodyPr wrap="none" lIns="0" tIns="0" rIns="0" bIns="0">
            <a:spAutoFit/>
          </a:bodyPr>
          <a:lstStyle/>
          <a:p>
            <a:endParaRPr lang="en-GB" sz="2400">
              <a:latin typeface="Times New Roman" pitchFamily="18" charset="0"/>
            </a:endParaRPr>
          </a:p>
        </p:txBody>
      </p:sp>
      <p:sp>
        <p:nvSpPr>
          <p:cNvPr id="96274" name="Rectangle 23"/>
          <p:cNvSpPr>
            <a:spLocks noChangeArrowheads="1"/>
          </p:cNvSpPr>
          <p:nvPr/>
        </p:nvSpPr>
        <p:spPr bwMode="auto">
          <a:xfrm>
            <a:off x="5899150" y="5583238"/>
            <a:ext cx="0" cy="365125"/>
          </a:xfrm>
          <a:prstGeom prst="rect">
            <a:avLst/>
          </a:prstGeom>
          <a:noFill/>
          <a:ln w="9525">
            <a:noFill/>
            <a:miter lim="800000"/>
            <a:headEnd/>
            <a:tailEnd/>
          </a:ln>
        </p:spPr>
        <p:txBody>
          <a:bodyPr wrap="none" lIns="0" tIns="0" rIns="0" bIns="0">
            <a:spAutoFit/>
          </a:bodyPr>
          <a:lstStyle/>
          <a:p>
            <a:endParaRPr lang="en-GB" sz="2400">
              <a:latin typeface="Times New Roman" pitchFamily="18" charset="0"/>
            </a:endParaRPr>
          </a:p>
        </p:txBody>
      </p:sp>
      <p:sp>
        <p:nvSpPr>
          <p:cNvPr id="96275" name="Freeform 24"/>
          <p:cNvSpPr>
            <a:spLocks/>
          </p:cNvSpPr>
          <p:nvPr/>
        </p:nvSpPr>
        <p:spPr bwMode="auto">
          <a:xfrm>
            <a:off x="1909763" y="1268413"/>
            <a:ext cx="3600450" cy="731837"/>
          </a:xfrm>
          <a:custGeom>
            <a:avLst/>
            <a:gdLst>
              <a:gd name="T0" fmla="*/ 0 w 2132"/>
              <a:gd name="T1" fmla="*/ 2147483647 h 461"/>
              <a:gd name="T2" fmla="*/ 2147483647 w 2132"/>
              <a:gd name="T3" fmla="*/ 2147483647 h 461"/>
              <a:gd name="T4" fmla="*/ 2147483647 w 2132"/>
              <a:gd name="T5" fmla="*/ 2147483647 h 461"/>
              <a:gd name="T6" fmla="*/ 2147483647 w 2132"/>
              <a:gd name="T7" fmla="*/ 2147483647 h 461"/>
              <a:gd name="T8" fmla="*/ 2147483647 w 2132"/>
              <a:gd name="T9" fmla="*/ 0 h 461"/>
              <a:gd name="T10" fmla="*/ 0 60000 65536"/>
              <a:gd name="T11" fmla="*/ 0 60000 65536"/>
              <a:gd name="T12" fmla="*/ 0 60000 65536"/>
              <a:gd name="T13" fmla="*/ 0 60000 65536"/>
              <a:gd name="T14" fmla="*/ 0 60000 65536"/>
              <a:gd name="T15" fmla="*/ 0 w 2132"/>
              <a:gd name="T16" fmla="*/ 0 h 461"/>
              <a:gd name="T17" fmla="*/ 2132 w 2132"/>
              <a:gd name="T18" fmla="*/ 461 h 461"/>
            </a:gdLst>
            <a:ahLst/>
            <a:cxnLst>
              <a:cxn ang="T10">
                <a:pos x="T0" y="T1"/>
              </a:cxn>
              <a:cxn ang="T11">
                <a:pos x="T2" y="T3"/>
              </a:cxn>
              <a:cxn ang="T12">
                <a:pos x="T4" y="T5"/>
              </a:cxn>
              <a:cxn ang="T13">
                <a:pos x="T6" y="T7"/>
              </a:cxn>
              <a:cxn ang="T14">
                <a:pos x="T8" y="T9"/>
              </a:cxn>
            </a:cxnLst>
            <a:rect l="T15" t="T16" r="T17" b="T18"/>
            <a:pathLst>
              <a:path w="2132" h="461">
                <a:moveTo>
                  <a:pt x="0" y="408"/>
                </a:moveTo>
                <a:cubicBezTo>
                  <a:pt x="102" y="434"/>
                  <a:pt x="204" y="461"/>
                  <a:pt x="408" y="408"/>
                </a:cubicBezTo>
                <a:cubicBezTo>
                  <a:pt x="612" y="355"/>
                  <a:pt x="1012" y="143"/>
                  <a:pt x="1224" y="90"/>
                </a:cubicBezTo>
                <a:cubicBezTo>
                  <a:pt x="1436" y="37"/>
                  <a:pt x="1527" y="105"/>
                  <a:pt x="1678" y="90"/>
                </a:cubicBezTo>
                <a:cubicBezTo>
                  <a:pt x="1829" y="75"/>
                  <a:pt x="2057" y="15"/>
                  <a:pt x="2132" y="0"/>
                </a:cubicBezTo>
              </a:path>
            </a:pathLst>
          </a:custGeom>
          <a:noFill/>
          <a:ln w="25400">
            <a:solidFill>
              <a:schemeClr val="tx1"/>
            </a:solidFill>
            <a:prstDash val="dash"/>
            <a:round/>
            <a:headEnd/>
            <a:tailEnd type="stealth" w="lg" len="lg"/>
          </a:ln>
        </p:spPr>
        <p:txBody>
          <a:bodyPr/>
          <a:lstStyle/>
          <a:p>
            <a:endParaRPr lang="en-US"/>
          </a:p>
        </p:txBody>
      </p:sp>
      <p:sp>
        <p:nvSpPr>
          <p:cNvPr id="96276" name="Freeform 25"/>
          <p:cNvSpPr>
            <a:spLocks/>
          </p:cNvSpPr>
          <p:nvPr/>
        </p:nvSpPr>
        <p:spPr bwMode="auto">
          <a:xfrm>
            <a:off x="1909763" y="1916113"/>
            <a:ext cx="3600450" cy="1008062"/>
          </a:xfrm>
          <a:custGeom>
            <a:avLst/>
            <a:gdLst>
              <a:gd name="T0" fmla="*/ 0 w 2268"/>
              <a:gd name="T1" fmla="*/ 0 h 635"/>
              <a:gd name="T2" fmla="*/ 2147483647 w 2268"/>
              <a:gd name="T3" fmla="*/ 2147483647 h 635"/>
              <a:gd name="T4" fmla="*/ 2147483647 w 2268"/>
              <a:gd name="T5" fmla="*/ 2147483647 h 635"/>
              <a:gd name="T6" fmla="*/ 2147483647 w 2268"/>
              <a:gd name="T7" fmla="*/ 2147483647 h 635"/>
              <a:gd name="T8" fmla="*/ 2147483647 w 2268"/>
              <a:gd name="T9" fmla="*/ 2147483647 h 635"/>
              <a:gd name="T10" fmla="*/ 2147483647 w 2268"/>
              <a:gd name="T11" fmla="*/ 2147483647 h 635"/>
              <a:gd name="T12" fmla="*/ 2147483647 w 2268"/>
              <a:gd name="T13" fmla="*/ 2147483647 h 635"/>
              <a:gd name="T14" fmla="*/ 0 60000 65536"/>
              <a:gd name="T15" fmla="*/ 0 60000 65536"/>
              <a:gd name="T16" fmla="*/ 0 60000 65536"/>
              <a:gd name="T17" fmla="*/ 0 60000 65536"/>
              <a:gd name="T18" fmla="*/ 0 60000 65536"/>
              <a:gd name="T19" fmla="*/ 0 60000 65536"/>
              <a:gd name="T20" fmla="*/ 0 60000 65536"/>
              <a:gd name="T21" fmla="*/ 0 w 2268"/>
              <a:gd name="T22" fmla="*/ 0 h 635"/>
              <a:gd name="T23" fmla="*/ 2268 w 2268"/>
              <a:gd name="T24" fmla="*/ 635 h 6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8" h="635">
                <a:moveTo>
                  <a:pt x="0" y="0"/>
                </a:moveTo>
                <a:cubicBezTo>
                  <a:pt x="128" y="11"/>
                  <a:pt x="257" y="22"/>
                  <a:pt x="363" y="45"/>
                </a:cubicBezTo>
                <a:cubicBezTo>
                  <a:pt x="469" y="68"/>
                  <a:pt x="529" y="106"/>
                  <a:pt x="635" y="136"/>
                </a:cubicBezTo>
                <a:cubicBezTo>
                  <a:pt x="741" y="166"/>
                  <a:pt x="862" y="189"/>
                  <a:pt x="998" y="227"/>
                </a:cubicBezTo>
                <a:cubicBezTo>
                  <a:pt x="1134" y="265"/>
                  <a:pt x="1285" y="302"/>
                  <a:pt x="1451" y="363"/>
                </a:cubicBezTo>
                <a:cubicBezTo>
                  <a:pt x="1617" y="424"/>
                  <a:pt x="1860" y="545"/>
                  <a:pt x="1996" y="590"/>
                </a:cubicBezTo>
                <a:cubicBezTo>
                  <a:pt x="2132" y="635"/>
                  <a:pt x="2200" y="635"/>
                  <a:pt x="2268" y="635"/>
                </a:cubicBezTo>
              </a:path>
            </a:pathLst>
          </a:custGeom>
          <a:noFill/>
          <a:ln w="25400">
            <a:solidFill>
              <a:srgbClr val="003300"/>
            </a:solidFill>
            <a:prstDash val="dash"/>
            <a:round/>
            <a:headEnd/>
            <a:tailEnd type="stealth" w="lg" len="lg"/>
          </a:ln>
        </p:spPr>
        <p:txBody>
          <a:bodyPr/>
          <a:lstStyle/>
          <a:p>
            <a:endParaRPr lang="en-US"/>
          </a:p>
        </p:txBody>
      </p:sp>
      <p:sp>
        <p:nvSpPr>
          <p:cNvPr id="96277" name="Freeform 26"/>
          <p:cNvSpPr>
            <a:spLocks/>
          </p:cNvSpPr>
          <p:nvPr/>
        </p:nvSpPr>
        <p:spPr bwMode="auto">
          <a:xfrm>
            <a:off x="1909763" y="1363663"/>
            <a:ext cx="3600450" cy="1128712"/>
          </a:xfrm>
          <a:custGeom>
            <a:avLst/>
            <a:gdLst>
              <a:gd name="T0" fmla="*/ 0 w 2268"/>
              <a:gd name="T1" fmla="*/ 2147483647 h 711"/>
              <a:gd name="T2" fmla="*/ 2147483647 w 2268"/>
              <a:gd name="T3" fmla="*/ 2147483647 h 711"/>
              <a:gd name="T4" fmla="*/ 2147483647 w 2268"/>
              <a:gd name="T5" fmla="*/ 2147483647 h 711"/>
              <a:gd name="T6" fmla="*/ 2147483647 w 2268"/>
              <a:gd name="T7" fmla="*/ 2147483647 h 711"/>
              <a:gd name="T8" fmla="*/ 2147483647 w 2268"/>
              <a:gd name="T9" fmla="*/ 2147483647 h 711"/>
              <a:gd name="T10" fmla="*/ 2147483647 w 2268"/>
              <a:gd name="T11" fmla="*/ 2147483647 h 711"/>
              <a:gd name="T12" fmla="*/ 0 60000 65536"/>
              <a:gd name="T13" fmla="*/ 0 60000 65536"/>
              <a:gd name="T14" fmla="*/ 0 60000 65536"/>
              <a:gd name="T15" fmla="*/ 0 60000 65536"/>
              <a:gd name="T16" fmla="*/ 0 60000 65536"/>
              <a:gd name="T17" fmla="*/ 0 60000 65536"/>
              <a:gd name="T18" fmla="*/ 0 w 2268"/>
              <a:gd name="T19" fmla="*/ 0 h 711"/>
              <a:gd name="T20" fmla="*/ 2268 w 2268"/>
              <a:gd name="T21" fmla="*/ 711 h 711"/>
            </a:gdLst>
            <a:ahLst/>
            <a:cxnLst>
              <a:cxn ang="T12">
                <a:pos x="T0" y="T1"/>
              </a:cxn>
              <a:cxn ang="T13">
                <a:pos x="T2" y="T3"/>
              </a:cxn>
              <a:cxn ang="T14">
                <a:pos x="T4" y="T5"/>
              </a:cxn>
              <a:cxn ang="T15">
                <a:pos x="T6" y="T7"/>
              </a:cxn>
              <a:cxn ang="T16">
                <a:pos x="T8" y="T9"/>
              </a:cxn>
              <a:cxn ang="T17">
                <a:pos x="T10" y="T11"/>
              </a:cxn>
            </a:cxnLst>
            <a:rect l="T18" t="T19" r="T20" b="T21"/>
            <a:pathLst>
              <a:path w="2268" h="711">
                <a:moveTo>
                  <a:pt x="0" y="348"/>
                </a:moveTo>
                <a:cubicBezTo>
                  <a:pt x="128" y="329"/>
                  <a:pt x="257" y="310"/>
                  <a:pt x="408" y="257"/>
                </a:cubicBezTo>
                <a:cubicBezTo>
                  <a:pt x="559" y="204"/>
                  <a:pt x="748" y="60"/>
                  <a:pt x="907" y="30"/>
                </a:cubicBezTo>
                <a:cubicBezTo>
                  <a:pt x="1066" y="0"/>
                  <a:pt x="1224" y="23"/>
                  <a:pt x="1360" y="76"/>
                </a:cubicBezTo>
                <a:cubicBezTo>
                  <a:pt x="1496" y="129"/>
                  <a:pt x="1572" y="242"/>
                  <a:pt x="1723" y="348"/>
                </a:cubicBezTo>
                <a:cubicBezTo>
                  <a:pt x="1874" y="454"/>
                  <a:pt x="2177" y="651"/>
                  <a:pt x="2268" y="711"/>
                </a:cubicBezTo>
              </a:path>
            </a:pathLst>
          </a:custGeom>
          <a:noFill/>
          <a:ln w="25400">
            <a:solidFill>
              <a:srgbClr val="993300"/>
            </a:solidFill>
            <a:prstDash val="dash"/>
            <a:round/>
            <a:headEnd/>
            <a:tailEnd type="stealth" w="lg" len="lg"/>
          </a:ln>
        </p:spPr>
        <p:txBody>
          <a:bodyPr/>
          <a:lstStyle/>
          <a:p>
            <a:endParaRPr lang="en-US"/>
          </a:p>
        </p:txBody>
      </p:sp>
      <p:grpSp>
        <p:nvGrpSpPr>
          <p:cNvPr id="96278" name="Group 27"/>
          <p:cNvGrpSpPr>
            <a:grpSpLocks noChangeAspect="1"/>
          </p:cNvGrpSpPr>
          <p:nvPr/>
        </p:nvGrpSpPr>
        <p:grpSpPr bwMode="auto">
          <a:xfrm>
            <a:off x="5478463" y="5056188"/>
            <a:ext cx="895350" cy="895350"/>
            <a:chOff x="3424" y="3158"/>
            <a:chExt cx="564" cy="564"/>
          </a:xfrm>
        </p:grpSpPr>
        <p:sp>
          <p:nvSpPr>
            <p:cNvPr id="96282" name="AutoShape 28"/>
            <p:cNvSpPr>
              <a:spLocks noChangeAspect="1" noChangeArrowheads="1" noTextEdit="1"/>
            </p:cNvSpPr>
            <p:nvPr/>
          </p:nvSpPr>
          <p:spPr bwMode="auto">
            <a:xfrm>
              <a:off x="3424" y="3158"/>
              <a:ext cx="564" cy="564"/>
            </a:xfrm>
            <a:prstGeom prst="rect">
              <a:avLst/>
            </a:prstGeom>
            <a:noFill/>
            <a:ln w="9525">
              <a:noFill/>
              <a:miter lim="800000"/>
              <a:headEnd/>
              <a:tailEnd/>
            </a:ln>
          </p:spPr>
          <p:txBody>
            <a:bodyPr/>
            <a:lstStyle/>
            <a:p>
              <a:endParaRPr lang="en-US"/>
            </a:p>
          </p:txBody>
        </p:sp>
        <p:sp>
          <p:nvSpPr>
            <p:cNvPr id="96283" name="Freeform 29"/>
            <p:cNvSpPr>
              <a:spLocks/>
            </p:cNvSpPr>
            <p:nvPr/>
          </p:nvSpPr>
          <p:spPr bwMode="auto">
            <a:xfrm>
              <a:off x="3424" y="3158"/>
              <a:ext cx="564" cy="564"/>
            </a:xfrm>
            <a:custGeom>
              <a:avLst/>
              <a:gdLst>
                <a:gd name="T0" fmla="*/ 2 w 1128"/>
                <a:gd name="T1" fmla="*/ 4 h 1128"/>
                <a:gd name="T2" fmla="*/ 3 w 1128"/>
                <a:gd name="T3" fmla="*/ 4 h 1128"/>
                <a:gd name="T4" fmla="*/ 3 w 1128"/>
                <a:gd name="T5" fmla="*/ 4 h 1128"/>
                <a:gd name="T6" fmla="*/ 3 w 1128"/>
                <a:gd name="T7" fmla="*/ 4 h 1128"/>
                <a:gd name="T8" fmla="*/ 4 w 1128"/>
                <a:gd name="T9" fmla="*/ 3 h 1128"/>
                <a:gd name="T10" fmla="*/ 4 w 1128"/>
                <a:gd name="T11" fmla="*/ 3 h 1128"/>
                <a:gd name="T12" fmla="*/ 4 w 1128"/>
                <a:gd name="T13" fmla="*/ 3 h 1128"/>
                <a:gd name="T14" fmla="*/ 4 w 1128"/>
                <a:gd name="T15" fmla="*/ 2 h 1128"/>
                <a:gd name="T16" fmla="*/ 4 w 1128"/>
                <a:gd name="T17" fmla="*/ 2 h 1128"/>
                <a:gd name="T18" fmla="*/ 4 w 1128"/>
                <a:gd name="T19" fmla="*/ 1 h 1128"/>
                <a:gd name="T20" fmla="*/ 4 w 1128"/>
                <a:gd name="T21" fmla="*/ 1 h 1128"/>
                <a:gd name="T22" fmla="*/ 4 w 1128"/>
                <a:gd name="T23" fmla="*/ 1 h 1128"/>
                <a:gd name="T24" fmla="*/ 3 w 1128"/>
                <a:gd name="T25" fmla="*/ 1 h 1128"/>
                <a:gd name="T26" fmla="*/ 3 w 1128"/>
                <a:gd name="T27" fmla="*/ 1 h 1128"/>
                <a:gd name="T28" fmla="*/ 3 w 1128"/>
                <a:gd name="T29" fmla="*/ 1 h 1128"/>
                <a:gd name="T30" fmla="*/ 2 w 1128"/>
                <a:gd name="T31" fmla="*/ 1 h 1128"/>
                <a:gd name="T32" fmla="*/ 2 w 1128"/>
                <a:gd name="T33" fmla="*/ 1 h 1128"/>
                <a:gd name="T34" fmla="*/ 1 w 1128"/>
                <a:gd name="T35" fmla="*/ 1 h 1128"/>
                <a:gd name="T36" fmla="*/ 1 w 1128"/>
                <a:gd name="T37" fmla="*/ 1 h 1128"/>
                <a:gd name="T38" fmla="*/ 1 w 1128"/>
                <a:gd name="T39" fmla="*/ 1 h 1128"/>
                <a:gd name="T40" fmla="*/ 1 w 1128"/>
                <a:gd name="T41" fmla="*/ 1 h 1128"/>
                <a:gd name="T42" fmla="*/ 1 w 1128"/>
                <a:gd name="T43" fmla="*/ 1 h 1128"/>
                <a:gd name="T44" fmla="*/ 1 w 1128"/>
                <a:gd name="T45" fmla="*/ 1 h 1128"/>
                <a:gd name="T46" fmla="*/ 1 w 1128"/>
                <a:gd name="T47" fmla="*/ 2 h 1128"/>
                <a:gd name="T48" fmla="*/ 1 w 1128"/>
                <a:gd name="T49" fmla="*/ 2 h 1128"/>
                <a:gd name="T50" fmla="*/ 1 w 1128"/>
                <a:gd name="T51" fmla="*/ 3 h 1128"/>
                <a:gd name="T52" fmla="*/ 1 w 1128"/>
                <a:gd name="T53" fmla="*/ 3 h 1128"/>
                <a:gd name="T54" fmla="*/ 1 w 1128"/>
                <a:gd name="T55" fmla="*/ 3 h 1128"/>
                <a:gd name="T56" fmla="*/ 1 w 1128"/>
                <a:gd name="T57" fmla="*/ 4 h 1128"/>
                <a:gd name="T58" fmla="*/ 1 w 1128"/>
                <a:gd name="T59" fmla="*/ 4 h 1128"/>
                <a:gd name="T60" fmla="*/ 1 w 1128"/>
                <a:gd name="T61" fmla="*/ 4 h 1128"/>
                <a:gd name="T62" fmla="*/ 2 w 1128"/>
                <a:gd name="T63" fmla="*/ 4 h 1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8"/>
                <a:gd name="T97" fmla="*/ 0 h 1128"/>
                <a:gd name="T98" fmla="*/ 1128 w 1128"/>
                <a:gd name="T99" fmla="*/ 1128 h 1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8" h="1128">
                  <a:moveTo>
                    <a:pt x="563" y="1128"/>
                  </a:moveTo>
                  <a:lnTo>
                    <a:pt x="621" y="1125"/>
                  </a:lnTo>
                  <a:lnTo>
                    <a:pt x="677" y="1116"/>
                  </a:lnTo>
                  <a:lnTo>
                    <a:pt x="730" y="1103"/>
                  </a:lnTo>
                  <a:lnTo>
                    <a:pt x="782" y="1083"/>
                  </a:lnTo>
                  <a:lnTo>
                    <a:pt x="832" y="1060"/>
                  </a:lnTo>
                  <a:lnTo>
                    <a:pt x="879" y="1031"/>
                  </a:lnTo>
                  <a:lnTo>
                    <a:pt x="922" y="999"/>
                  </a:lnTo>
                  <a:lnTo>
                    <a:pt x="962" y="962"/>
                  </a:lnTo>
                  <a:lnTo>
                    <a:pt x="999" y="922"/>
                  </a:lnTo>
                  <a:lnTo>
                    <a:pt x="1031" y="879"/>
                  </a:lnTo>
                  <a:lnTo>
                    <a:pt x="1060" y="832"/>
                  </a:lnTo>
                  <a:lnTo>
                    <a:pt x="1083" y="782"/>
                  </a:lnTo>
                  <a:lnTo>
                    <a:pt x="1103" y="730"/>
                  </a:lnTo>
                  <a:lnTo>
                    <a:pt x="1116" y="677"/>
                  </a:lnTo>
                  <a:lnTo>
                    <a:pt x="1125" y="621"/>
                  </a:lnTo>
                  <a:lnTo>
                    <a:pt x="1128" y="563"/>
                  </a:lnTo>
                  <a:lnTo>
                    <a:pt x="1125" y="506"/>
                  </a:lnTo>
                  <a:lnTo>
                    <a:pt x="1116" y="451"/>
                  </a:lnTo>
                  <a:lnTo>
                    <a:pt x="1103" y="396"/>
                  </a:lnTo>
                  <a:lnTo>
                    <a:pt x="1083" y="345"/>
                  </a:lnTo>
                  <a:lnTo>
                    <a:pt x="1060" y="295"/>
                  </a:lnTo>
                  <a:lnTo>
                    <a:pt x="1031" y="249"/>
                  </a:lnTo>
                  <a:lnTo>
                    <a:pt x="999" y="205"/>
                  </a:lnTo>
                  <a:lnTo>
                    <a:pt x="962" y="166"/>
                  </a:lnTo>
                  <a:lnTo>
                    <a:pt x="922" y="129"/>
                  </a:lnTo>
                  <a:lnTo>
                    <a:pt x="879" y="97"/>
                  </a:lnTo>
                  <a:lnTo>
                    <a:pt x="832" y="68"/>
                  </a:lnTo>
                  <a:lnTo>
                    <a:pt x="782" y="45"/>
                  </a:lnTo>
                  <a:lnTo>
                    <a:pt x="730" y="25"/>
                  </a:lnTo>
                  <a:lnTo>
                    <a:pt x="677" y="12"/>
                  </a:lnTo>
                  <a:lnTo>
                    <a:pt x="621" y="3"/>
                  </a:lnTo>
                  <a:lnTo>
                    <a:pt x="563" y="0"/>
                  </a:lnTo>
                  <a:lnTo>
                    <a:pt x="506" y="3"/>
                  </a:lnTo>
                  <a:lnTo>
                    <a:pt x="451" y="12"/>
                  </a:lnTo>
                  <a:lnTo>
                    <a:pt x="396" y="25"/>
                  </a:lnTo>
                  <a:lnTo>
                    <a:pt x="345" y="45"/>
                  </a:lnTo>
                  <a:lnTo>
                    <a:pt x="295" y="68"/>
                  </a:lnTo>
                  <a:lnTo>
                    <a:pt x="249" y="97"/>
                  </a:lnTo>
                  <a:lnTo>
                    <a:pt x="205" y="129"/>
                  </a:lnTo>
                  <a:lnTo>
                    <a:pt x="166" y="166"/>
                  </a:lnTo>
                  <a:lnTo>
                    <a:pt x="129" y="205"/>
                  </a:lnTo>
                  <a:lnTo>
                    <a:pt x="97" y="249"/>
                  </a:lnTo>
                  <a:lnTo>
                    <a:pt x="68" y="295"/>
                  </a:lnTo>
                  <a:lnTo>
                    <a:pt x="45" y="345"/>
                  </a:lnTo>
                  <a:lnTo>
                    <a:pt x="25" y="396"/>
                  </a:lnTo>
                  <a:lnTo>
                    <a:pt x="12" y="451"/>
                  </a:lnTo>
                  <a:lnTo>
                    <a:pt x="3" y="506"/>
                  </a:lnTo>
                  <a:lnTo>
                    <a:pt x="0" y="563"/>
                  </a:lnTo>
                  <a:lnTo>
                    <a:pt x="3" y="621"/>
                  </a:lnTo>
                  <a:lnTo>
                    <a:pt x="12" y="677"/>
                  </a:lnTo>
                  <a:lnTo>
                    <a:pt x="25" y="730"/>
                  </a:lnTo>
                  <a:lnTo>
                    <a:pt x="45" y="782"/>
                  </a:lnTo>
                  <a:lnTo>
                    <a:pt x="68" y="832"/>
                  </a:lnTo>
                  <a:lnTo>
                    <a:pt x="97" y="879"/>
                  </a:lnTo>
                  <a:lnTo>
                    <a:pt x="129" y="922"/>
                  </a:lnTo>
                  <a:lnTo>
                    <a:pt x="166" y="962"/>
                  </a:lnTo>
                  <a:lnTo>
                    <a:pt x="205" y="999"/>
                  </a:lnTo>
                  <a:lnTo>
                    <a:pt x="249" y="1031"/>
                  </a:lnTo>
                  <a:lnTo>
                    <a:pt x="295" y="1060"/>
                  </a:lnTo>
                  <a:lnTo>
                    <a:pt x="345" y="1083"/>
                  </a:lnTo>
                  <a:lnTo>
                    <a:pt x="396" y="1103"/>
                  </a:lnTo>
                  <a:lnTo>
                    <a:pt x="451" y="1116"/>
                  </a:lnTo>
                  <a:lnTo>
                    <a:pt x="506" y="1125"/>
                  </a:lnTo>
                  <a:lnTo>
                    <a:pt x="563" y="1128"/>
                  </a:lnTo>
                  <a:close/>
                </a:path>
              </a:pathLst>
            </a:custGeom>
            <a:solidFill>
              <a:srgbClr val="FC0A16"/>
            </a:solidFill>
            <a:ln w="9525">
              <a:noFill/>
              <a:round/>
              <a:headEnd/>
              <a:tailEnd/>
            </a:ln>
          </p:spPr>
          <p:txBody>
            <a:bodyPr/>
            <a:lstStyle/>
            <a:p>
              <a:endParaRPr lang="en-US"/>
            </a:p>
          </p:txBody>
        </p:sp>
        <p:sp>
          <p:nvSpPr>
            <p:cNvPr id="96284" name="Freeform 30"/>
            <p:cNvSpPr>
              <a:spLocks/>
            </p:cNvSpPr>
            <p:nvPr/>
          </p:nvSpPr>
          <p:spPr bwMode="auto">
            <a:xfrm>
              <a:off x="3449" y="3184"/>
              <a:ext cx="513" cy="512"/>
            </a:xfrm>
            <a:custGeom>
              <a:avLst/>
              <a:gdLst>
                <a:gd name="T0" fmla="*/ 1 w 1025"/>
                <a:gd name="T1" fmla="*/ 2 h 1024"/>
                <a:gd name="T2" fmla="*/ 1 w 1025"/>
                <a:gd name="T3" fmla="*/ 1 h 1024"/>
                <a:gd name="T4" fmla="*/ 1 w 1025"/>
                <a:gd name="T5" fmla="*/ 1 h 1024"/>
                <a:gd name="T6" fmla="*/ 1 w 1025"/>
                <a:gd name="T7" fmla="*/ 1 h 1024"/>
                <a:gd name="T8" fmla="*/ 1 w 1025"/>
                <a:gd name="T9" fmla="*/ 1 h 1024"/>
                <a:gd name="T10" fmla="*/ 2 w 1025"/>
                <a:gd name="T11" fmla="*/ 1 h 1024"/>
                <a:gd name="T12" fmla="*/ 2 w 1025"/>
                <a:gd name="T13" fmla="*/ 1 h 1024"/>
                <a:gd name="T14" fmla="*/ 2 w 1025"/>
                <a:gd name="T15" fmla="*/ 1 h 1024"/>
                <a:gd name="T16" fmla="*/ 3 w 1025"/>
                <a:gd name="T17" fmla="*/ 1 h 1024"/>
                <a:gd name="T18" fmla="*/ 3 w 1025"/>
                <a:gd name="T19" fmla="*/ 1 h 1024"/>
                <a:gd name="T20" fmla="*/ 3 w 1025"/>
                <a:gd name="T21" fmla="*/ 1 h 1024"/>
                <a:gd name="T22" fmla="*/ 4 w 1025"/>
                <a:gd name="T23" fmla="*/ 1 h 1024"/>
                <a:gd name="T24" fmla="*/ 4 w 1025"/>
                <a:gd name="T25" fmla="*/ 1 h 1024"/>
                <a:gd name="T26" fmla="*/ 4 w 1025"/>
                <a:gd name="T27" fmla="*/ 1 h 1024"/>
                <a:gd name="T28" fmla="*/ 4 w 1025"/>
                <a:gd name="T29" fmla="*/ 1 h 1024"/>
                <a:gd name="T30" fmla="*/ 4 w 1025"/>
                <a:gd name="T31" fmla="*/ 2 h 1024"/>
                <a:gd name="T32" fmla="*/ 4 w 1025"/>
                <a:gd name="T33" fmla="*/ 2 h 1024"/>
                <a:gd name="T34" fmla="*/ 4 w 1025"/>
                <a:gd name="T35" fmla="*/ 2 h 1024"/>
                <a:gd name="T36" fmla="*/ 4 w 1025"/>
                <a:gd name="T37" fmla="*/ 3 h 1024"/>
                <a:gd name="T38" fmla="*/ 4 w 1025"/>
                <a:gd name="T39" fmla="*/ 3 h 1024"/>
                <a:gd name="T40" fmla="*/ 4 w 1025"/>
                <a:gd name="T41" fmla="*/ 3 h 1024"/>
                <a:gd name="T42" fmla="*/ 3 w 1025"/>
                <a:gd name="T43" fmla="*/ 4 h 1024"/>
                <a:gd name="T44" fmla="*/ 3 w 1025"/>
                <a:gd name="T45" fmla="*/ 4 h 1024"/>
                <a:gd name="T46" fmla="*/ 3 w 1025"/>
                <a:gd name="T47" fmla="*/ 4 h 1024"/>
                <a:gd name="T48" fmla="*/ 2 w 1025"/>
                <a:gd name="T49" fmla="*/ 4 h 1024"/>
                <a:gd name="T50" fmla="*/ 2 w 1025"/>
                <a:gd name="T51" fmla="*/ 4 h 1024"/>
                <a:gd name="T52" fmla="*/ 2 w 1025"/>
                <a:gd name="T53" fmla="*/ 4 h 1024"/>
                <a:gd name="T54" fmla="*/ 1 w 1025"/>
                <a:gd name="T55" fmla="*/ 3 h 1024"/>
                <a:gd name="T56" fmla="*/ 1 w 1025"/>
                <a:gd name="T57" fmla="*/ 3 h 1024"/>
                <a:gd name="T58" fmla="*/ 1 w 1025"/>
                <a:gd name="T59" fmla="*/ 3 h 1024"/>
                <a:gd name="T60" fmla="*/ 1 w 1025"/>
                <a:gd name="T61" fmla="*/ 2 h 1024"/>
                <a:gd name="T62" fmla="*/ 1 w 1025"/>
                <a:gd name="T63" fmla="*/ 2 h 10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5"/>
                <a:gd name="T97" fmla="*/ 0 h 1024"/>
                <a:gd name="T98" fmla="*/ 1025 w 1025"/>
                <a:gd name="T99" fmla="*/ 1024 h 10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5" h="1024">
                  <a:moveTo>
                    <a:pt x="0" y="511"/>
                  </a:moveTo>
                  <a:lnTo>
                    <a:pt x="2" y="460"/>
                  </a:lnTo>
                  <a:lnTo>
                    <a:pt x="10" y="409"/>
                  </a:lnTo>
                  <a:lnTo>
                    <a:pt x="23" y="359"/>
                  </a:lnTo>
                  <a:lnTo>
                    <a:pt x="40" y="312"/>
                  </a:lnTo>
                  <a:lnTo>
                    <a:pt x="62" y="267"/>
                  </a:lnTo>
                  <a:lnTo>
                    <a:pt x="87" y="226"/>
                  </a:lnTo>
                  <a:lnTo>
                    <a:pt x="117" y="187"/>
                  </a:lnTo>
                  <a:lnTo>
                    <a:pt x="151" y="150"/>
                  </a:lnTo>
                  <a:lnTo>
                    <a:pt x="186" y="116"/>
                  </a:lnTo>
                  <a:lnTo>
                    <a:pt x="227" y="87"/>
                  </a:lnTo>
                  <a:lnTo>
                    <a:pt x="268" y="62"/>
                  </a:lnTo>
                  <a:lnTo>
                    <a:pt x="313" y="40"/>
                  </a:lnTo>
                  <a:lnTo>
                    <a:pt x="360" y="23"/>
                  </a:lnTo>
                  <a:lnTo>
                    <a:pt x="410" y="10"/>
                  </a:lnTo>
                  <a:lnTo>
                    <a:pt x="461" y="2"/>
                  </a:lnTo>
                  <a:lnTo>
                    <a:pt x="512" y="0"/>
                  </a:lnTo>
                  <a:lnTo>
                    <a:pt x="564" y="2"/>
                  </a:lnTo>
                  <a:lnTo>
                    <a:pt x="615" y="10"/>
                  </a:lnTo>
                  <a:lnTo>
                    <a:pt x="665" y="23"/>
                  </a:lnTo>
                  <a:lnTo>
                    <a:pt x="712" y="40"/>
                  </a:lnTo>
                  <a:lnTo>
                    <a:pt x="757" y="62"/>
                  </a:lnTo>
                  <a:lnTo>
                    <a:pt x="798" y="87"/>
                  </a:lnTo>
                  <a:lnTo>
                    <a:pt x="838" y="116"/>
                  </a:lnTo>
                  <a:lnTo>
                    <a:pt x="874" y="150"/>
                  </a:lnTo>
                  <a:lnTo>
                    <a:pt x="908" y="187"/>
                  </a:lnTo>
                  <a:lnTo>
                    <a:pt x="938" y="226"/>
                  </a:lnTo>
                  <a:lnTo>
                    <a:pt x="963" y="267"/>
                  </a:lnTo>
                  <a:lnTo>
                    <a:pt x="985" y="312"/>
                  </a:lnTo>
                  <a:lnTo>
                    <a:pt x="1002" y="359"/>
                  </a:lnTo>
                  <a:lnTo>
                    <a:pt x="1015" y="409"/>
                  </a:lnTo>
                  <a:lnTo>
                    <a:pt x="1023" y="460"/>
                  </a:lnTo>
                  <a:lnTo>
                    <a:pt x="1025" y="511"/>
                  </a:lnTo>
                  <a:lnTo>
                    <a:pt x="1023" y="563"/>
                  </a:lnTo>
                  <a:lnTo>
                    <a:pt x="1015" y="614"/>
                  </a:lnTo>
                  <a:lnTo>
                    <a:pt x="1002" y="664"/>
                  </a:lnTo>
                  <a:lnTo>
                    <a:pt x="985" y="711"/>
                  </a:lnTo>
                  <a:lnTo>
                    <a:pt x="963" y="756"/>
                  </a:lnTo>
                  <a:lnTo>
                    <a:pt x="938" y="797"/>
                  </a:lnTo>
                  <a:lnTo>
                    <a:pt x="908" y="837"/>
                  </a:lnTo>
                  <a:lnTo>
                    <a:pt x="874" y="873"/>
                  </a:lnTo>
                  <a:lnTo>
                    <a:pt x="838" y="907"/>
                  </a:lnTo>
                  <a:lnTo>
                    <a:pt x="798" y="937"/>
                  </a:lnTo>
                  <a:lnTo>
                    <a:pt x="757" y="962"/>
                  </a:lnTo>
                  <a:lnTo>
                    <a:pt x="712" y="984"/>
                  </a:lnTo>
                  <a:lnTo>
                    <a:pt x="665" y="1001"/>
                  </a:lnTo>
                  <a:lnTo>
                    <a:pt x="615" y="1014"/>
                  </a:lnTo>
                  <a:lnTo>
                    <a:pt x="564" y="1022"/>
                  </a:lnTo>
                  <a:lnTo>
                    <a:pt x="512" y="1024"/>
                  </a:lnTo>
                  <a:lnTo>
                    <a:pt x="461" y="1022"/>
                  </a:lnTo>
                  <a:lnTo>
                    <a:pt x="410" y="1014"/>
                  </a:lnTo>
                  <a:lnTo>
                    <a:pt x="360" y="1001"/>
                  </a:lnTo>
                  <a:lnTo>
                    <a:pt x="313" y="984"/>
                  </a:lnTo>
                  <a:lnTo>
                    <a:pt x="268" y="962"/>
                  </a:lnTo>
                  <a:lnTo>
                    <a:pt x="227" y="937"/>
                  </a:lnTo>
                  <a:lnTo>
                    <a:pt x="186" y="907"/>
                  </a:lnTo>
                  <a:lnTo>
                    <a:pt x="151" y="873"/>
                  </a:lnTo>
                  <a:lnTo>
                    <a:pt x="117" y="837"/>
                  </a:lnTo>
                  <a:lnTo>
                    <a:pt x="87" y="797"/>
                  </a:lnTo>
                  <a:lnTo>
                    <a:pt x="62" y="756"/>
                  </a:lnTo>
                  <a:lnTo>
                    <a:pt x="40" y="711"/>
                  </a:lnTo>
                  <a:lnTo>
                    <a:pt x="23" y="664"/>
                  </a:lnTo>
                  <a:lnTo>
                    <a:pt x="10" y="614"/>
                  </a:lnTo>
                  <a:lnTo>
                    <a:pt x="2" y="563"/>
                  </a:lnTo>
                  <a:lnTo>
                    <a:pt x="0" y="511"/>
                  </a:lnTo>
                  <a:close/>
                </a:path>
              </a:pathLst>
            </a:custGeom>
            <a:solidFill>
              <a:srgbClr val="000000"/>
            </a:solidFill>
            <a:ln w="9525">
              <a:noFill/>
              <a:round/>
              <a:headEnd/>
              <a:tailEnd/>
            </a:ln>
          </p:spPr>
          <p:txBody>
            <a:bodyPr/>
            <a:lstStyle/>
            <a:p>
              <a:endParaRPr lang="en-US"/>
            </a:p>
          </p:txBody>
        </p:sp>
        <p:sp>
          <p:nvSpPr>
            <p:cNvPr id="96285" name="Freeform 31"/>
            <p:cNvSpPr>
              <a:spLocks/>
            </p:cNvSpPr>
            <p:nvPr/>
          </p:nvSpPr>
          <p:spPr bwMode="auto">
            <a:xfrm>
              <a:off x="3470" y="3205"/>
              <a:ext cx="470" cy="470"/>
            </a:xfrm>
            <a:custGeom>
              <a:avLst/>
              <a:gdLst>
                <a:gd name="T0" fmla="*/ 3 w 939"/>
                <a:gd name="T1" fmla="*/ 3 h 941"/>
                <a:gd name="T2" fmla="*/ 3 w 939"/>
                <a:gd name="T3" fmla="*/ 3 h 941"/>
                <a:gd name="T4" fmla="*/ 3 w 939"/>
                <a:gd name="T5" fmla="*/ 3 h 941"/>
                <a:gd name="T6" fmla="*/ 3 w 939"/>
                <a:gd name="T7" fmla="*/ 3 h 941"/>
                <a:gd name="T8" fmla="*/ 4 w 939"/>
                <a:gd name="T9" fmla="*/ 3 h 941"/>
                <a:gd name="T10" fmla="*/ 4 w 939"/>
                <a:gd name="T11" fmla="*/ 2 h 941"/>
                <a:gd name="T12" fmla="*/ 4 w 939"/>
                <a:gd name="T13" fmla="*/ 2 h 941"/>
                <a:gd name="T14" fmla="*/ 4 w 939"/>
                <a:gd name="T15" fmla="*/ 2 h 941"/>
                <a:gd name="T16" fmla="*/ 4 w 939"/>
                <a:gd name="T17" fmla="*/ 1 h 941"/>
                <a:gd name="T18" fmla="*/ 4 w 939"/>
                <a:gd name="T19" fmla="*/ 1 h 941"/>
                <a:gd name="T20" fmla="*/ 4 w 939"/>
                <a:gd name="T21" fmla="*/ 0 h 941"/>
                <a:gd name="T22" fmla="*/ 4 w 939"/>
                <a:gd name="T23" fmla="*/ 0 h 941"/>
                <a:gd name="T24" fmla="*/ 3 w 939"/>
                <a:gd name="T25" fmla="*/ 0 h 941"/>
                <a:gd name="T26" fmla="*/ 3 w 939"/>
                <a:gd name="T27" fmla="*/ 0 h 941"/>
                <a:gd name="T28" fmla="*/ 3 w 939"/>
                <a:gd name="T29" fmla="*/ 0 h 941"/>
                <a:gd name="T30" fmla="*/ 3 w 939"/>
                <a:gd name="T31" fmla="*/ 0 h 941"/>
                <a:gd name="T32" fmla="*/ 2 w 939"/>
                <a:gd name="T33" fmla="*/ 0 h 941"/>
                <a:gd name="T34" fmla="*/ 2 w 939"/>
                <a:gd name="T35" fmla="*/ 0 h 941"/>
                <a:gd name="T36" fmla="*/ 1 w 939"/>
                <a:gd name="T37" fmla="*/ 0 h 941"/>
                <a:gd name="T38" fmla="*/ 1 w 939"/>
                <a:gd name="T39" fmla="*/ 0 h 941"/>
                <a:gd name="T40" fmla="*/ 1 w 939"/>
                <a:gd name="T41" fmla="*/ 0 h 941"/>
                <a:gd name="T42" fmla="*/ 1 w 939"/>
                <a:gd name="T43" fmla="*/ 0 h 941"/>
                <a:gd name="T44" fmla="*/ 1 w 939"/>
                <a:gd name="T45" fmla="*/ 1 h 941"/>
                <a:gd name="T46" fmla="*/ 1 w 939"/>
                <a:gd name="T47" fmla="*/ 1 h 941"/>
                <a:gd name="T48" fmla="*/ 1 w 939"/>
                <a:gd name="T49" fmla="*/ 2 h 941"/>
                <a:gd name="T50" fmla="*/ 1 w 939"/>
                <a:gd name="T51" fmla="*/ 2 h 941"/>
                <a:gd name="T52" fmla="*/ 1 w 939"/>
                <a:gd name="T53" fmla="*/ 2 h 941"/>
                <a:gd name="T54" fmla="*/ 1 w 939"/>
                <a:gd name="T55" fmla="*/ 3 h 941"/>
                <a:gd name="T56" fmla="*/ 1 w 939"/>
                <a:gd name="T57" fmla="*/ 3 h 941"/>
                <a:gd name="T58" fmla="*/ 1 w 939"/>
                <a:gd name="T59" fmla="*/ 3 h 941"/>
                <a:gd name="T60" fmla="*/ 2 w 939"/>
                <a:gd name="T61" fmla="*/ 3 h 941"/>
                <a:gd name="T62" fmla="*/ 2 w 939"/>
                <a:gd name="T63" fmla="*/ 3 h 9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9"/>
                <a:gd name="T97" fmla="*/ 0 h 941"/>
                <a:gd name="T98" fmla="*/ 939 w 939"/>
                <a:gd name="T99" fmla="*/ 941 h 9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9" h="941">
                  <a:moveTo>
                    <a:pt x="469" y="941"/>
                  </a:moveTo>
                  <a:lnTo>
                    <a:pt x="518" y="938"/>
                  </a:lnTo>
                  <a:lnTo>
                    <a:pt x="564" y="931"/>
                  </a:lnTo>
                  <a:lnTo>
                    <a:pt x="609" y="920"/>
                  </a:lnTo>
                  <a:lnTo>
                    <a:pt x="652" y="904"/>
                  </a:lnTo>
                  <a:lnTo>
                    <a:pt x="693" y="884"/>
                  </a:lnTo>
                  <a:lnTo>
                    <a:pt x="732" y="860"/>
                  </a:lnTo>
                  <a:lnTo>
                    <a:pt x="768" y="833"/>
                  </a:lnTo>
                  <a:lnTo>
                    <a:pt x="801" y="802"/>
                  </a:lnTo>
                  <a:lnTo>
                    <a:pt x="832" y="769"/>
                  </a:lnTo>
                  <a:lnTo>
                    <a:pt x="859" y="733"/>
                  </a:lnTo>
                  <a:lnTo>
                    <a:pt x="883" y="694"/>
                  </a:lnTo>
                  <a:lnTo>
                    <a:pt x="902" y="654"/>
                  </a:lnTo>
                  <a:lnTo>
                    <a:pt x="918" y="610"/>
                  </a:lnTo>
                  <a:lnTo>
                    <a:pt x="930" y="565"/>
                  </a:lnTo>
                  <a:lnTo>
                    <a:pt x="937" y="519"/>
                  </a:lnTo>
                  <a:lnTo>
                    <a:pt x="939" y="470"/>
                  </a:lnTo>
                  <a:lnTo>
                    <a:pt x="937" y="422"/>
                  </a:lnTo>
                  <a:lnTo>
                    <a:pt x="930" y="376"/>
                  </a:lnTo>
                  <a:lnTo>
                    <a:pt x="918" y="331"/>
                  </a:lnTo>
                  <a:lnTo>
                    <a:pt x="902" y="287"/>
                  </a:lnTo>
                  <a:lnTo>
                    <a:pt x="883" y="247"/>
                  </a:lnTo>
                  <a:lnTo>
                    <a:pt x="859" y="208"/>
                  </a:lnTo>
                  <a:lnTo>
                    <a:pt x="832" y="172"/>
                  </a:lnTo>
                  <a:lnTo>
                    <a:pt x="801" y="139"/>
                  </a:lnTo>
                  <a:lnTo>
                    <a:pt x="768" y="107"/>
                  </a:lnTo>
                  <a:lnTo>
                    <a:pt x="732" y="81"/>
                  </a:lnTo>
                  <a:lnTo>
                    <a:pt x="693" y="57"/>
                  </a:lnTo>
                  <a:lnTo>
                    <a:pt x="652" y="37"/>
                  </a:lnTo>
                  <a:lnTo>
                    <a:pt x="609" y="21"/>
                  </a:lnTo>
                  <a:lnTo>
                    <a:pt x="564" y="10"/>
                  </a:lnTo>
                  <a:lnTo>
                    <a:pt x="518" y="3"/>
                  </a:lnTo>
                  <a:lnTo>
                    <a:pt x="469" y="0"/>
                  </a:lnTo>
                  <a:lnTo>
                    <a:pt x="422" y="3"/>
                  </a:lnTo>
                  <a:lnTo>
                    <a:pt x="375" y="10"/>
                  </a:lnTo>
                  <a:lnTo>
                    <a:pt x="330" y="21"/>
                  </a:lnTo>
                  <a:lnTo>
                    <a:pt x="287" y="37"/>
                  </a:lnTo>
                  <a:lnTo>
                    <a:pt x="246" y="57"/>
                  </a:lnTo>
                  <a:lnTo>
                    <a:pt x="208" y="81"/>
                  </a:lnTo>
                  <a:lnTo>
                    <a:pt x="171" y="107"/>
                  </a:lnTo>
                  <a:lnTo>
                    <a:pt x="138" y="139"/>
                  </a:lnTo>
                  <a:lnTo>
                    <a:pt x="107" y="172"/>
                  </a:lnTo>
                  <a:lnTo>
                    <a:pt x="81" y="208"/>
                  </a:lnTo>
                  <a:lnTo>
                    <a:pt x="57" y="247"/>
                  </a:lnTo>
                  <a:lnTo>
                    <a:pt x="37" y="287"/>
                  </a:lnTo>
                  <a:lnTo>
                    <a:pt x="21" y="331"/>
                  </a:lnTo>
                  <a:lnTo>
                    <a:pt x="9" y="376"/>
                  </a:lnTo>
                  <a:lnTo>
                    <a:pt x="2" y="422"/>
                  </a:lnTo>
                  <a:lnTo>
                    <a:pt x="0" y="470"/>
                  </a:lnTo>
                  <a:lnTo>
                    <a:pt x="2" y="519"/>
                  </a:lnTo>
                  <a:lnTo>
                    <a:pt x="9" y="565"/>
                  </a:lnTo>
                  <a:lnTo>
                    <a:pt x="21" y="610"/>
                  </a:lnTo>
                  <a:lnTo>
                    <a:pt x="37" y="654"/>
                  </a:lnTo>
                  <a:lnTo>
                    <a:pt x="57" y="694"/>
                  </a:lnTo>
                  <a:lnTo>
                    <a:pt x="81" y="733"/>
                  </a:lnTo>
                  <a:lnTo>
                    <a:pt x="107" y="769"/>
                  </a:lnTo>
                  <a:lnTo>
                    <a:pt x="138" y="802"/>
                  </a:lnTo>
                  <a:lnTo>
                    <a:pt x="171" y="833"/>
                  </a:lnTo>
                  <a:lnTo>
                    <a:pt x="208" y="860"/>
                  </a:lnTo>
                  <a:lnTo>
                    <a:pt x="246" y="884"/>
                  </a:lnTo>
                  <a:lnTo>
                    <a:pt x="287" y="904"/>
                  </a:lnTo>
                  <a:lnTo>
                    <a:pt x="330" y="920"/>
                  </a:lnTo>
                  <a:lnTo>
                    <a:pt x="375" y="931"/>
                  </a:lnTo>
                  <a:lnTo>
                    <a:pt x="422" y="938"/>
                  </a:lnTo>
                  <a:lnTo>
                    <a:pt x="469" y="941"/>
                  </a:lnTo>
                  <a:close/>
                </a:path>
              </a:pathLst>
            </a:custGeom>
            <a:solidFill>
              <a:srgbClr val="FC0A16"/>
            </a:solidFill>
            <a:ln w="9525">
              <a:noFill/>
              <a:round/>
              <a:headEnd/>
              <a:tailEnd/>
            </a:ln>
          </p:spPr>
          <p:txBody>
            <a:bodyPr/>
            <a:lstStyle/>
            <a:p>
              <a:endParaRPr lang="en-US"/>
            </a:p>
          </p:txBody>
        </p:sp>
        <p:sp>
          <p:nvSpPr>
            <p:cNvPr id="96286" name="Freeform 32"/>
            <p:cNvSpPr>
              <a:spLocks/>
            </p:cNvSpPr>
            <p:nvPr/>
          </p:nvSpPr>
          <p:spPr bwMode="auto">
            <a:xfrm>
              <a:off x="3424" y="3158"/>
              <a:ext cx="564" cy="564"/>
            </a:xfrm>
            <a:custGeom>
              <a:avLst/>
              <a:gdLst>
                <a:gd name="T0" fmla="*/ 2 w 1128"/>
                <a:gd name="T1" fmla="*/ 4 h 1128"/>
                <a:gd name="T2" fmla="*/ 3 w 1128"/>
                <a:gd name="T3" fmla="*/ 4 h 1128"/>
                <a:gd name="T4" fmla="*/ 3 w 1128"/>
                <a:gd name="T5" fmla="*/ 4 h 1128"/>
                <a:gd name="T6" fmla="*/ 3 w 1128"/>
                <a:gd name="T7" fmla="*/ 4 h 1128"/>
                <a:gd name="T8" fmla="*/ 4 w 1128"/>
                <a:gd name="T9" fmla="*/ 3 h 1128"/>
                <a:gd name="T10" fmla="*/ 4 w 1128"/>
                <a:gd name="T11" fmla="*/ 3 h 1128"/>
                <a:gd name="T12" fmla="*/ 4 w 1128"/>
                <a:gd name="T13" fmla="*/ 3 h 1128"/>
                <a:gd name="T14" fmla="*/ 4 w 1128"/>
                <a:gd name="T15" fmla="*/ 2 h 1128"/>
                <a:gd name="T16" fmla="*/ 4 w 1128"/>
                <a:gd name="T17" fmla="*/ 2 h 1128"/>
                <a:gd name="T18" fmla="*/ 4 w 1128"/>
                <a:gd name="T19" fmla="*/ 1 h 1128"/>
                <a:gd name="T20" fmla="*/ 4 w 1128"/>
                <a:gd name="T21" fmla="*/ 1 h 1128"/>
                <a:gd name="T22" fmla="*/ 4 w 1128"/>
                <a:gd name="T23" fmla="*/ 1 h 1128"/>
                <a:gd name="T24" fmla="*/ 3 w 1128"/>
                <a:gd name="T25" fmla="*/ 1 h 1128"/>
                <a:gd name="T26" fmla="*/ 3 w 1128"/>
                <a:gd name="T27" fmla="*/ 1 h 1128"/>
                <a:gd name="T28" fmla="*/ 3 w 1128"/>
                <a:gd name="T29" fmla="*/ 1 h 1128"/>
                <a:gd name="T30" fmla="*/ 2 w 1128"/>
                <a:gd name="T31" fmla="*/ 1 h 1128"/>
                <a:gd name="T32" fmla="*/ 2 w 1128"/>
                <a:gd name="T33" fmla="*/ 1 h 1128"/>
                <a:gd name="T34" fmla="*/ 1 w 1128"/>
                <a:gd name="T35" fmla="*/ 1 h 1128"/>
                <a:gd name="T36" fmla="*/ 1 w 1128"/>
                <a:gd name="T37" fmla="*/ 1 h 1128"/>
                <a:gd name="T38" fmla="*/ 1 w 1128"/>
                <a:gd name="T39" fmla="*/ 1 h 1128"/>
                <a:gd name="T40" fmla="*/ 1 w 1128"/>
                <a:gd name="T41" fmla="*/ 1 h 1128"/>
                <a:gd name="T42" fmla="*/ 1 w 1128"/>
                <a:gd name="T43" fmla="*/ 1 h 1128"/>
                <a:gd name="T44" fmla="*/ 1 w 1128"/>
                <a:gd name="T45" fmla="*/ 1 h 1128"/>
                <a:gd name="T46" fmla="*/ 1 w 1128"/>
                <a:gd name="T47" fmla="*/ 2 h 1128"/>
                <a:gd name="T48" fmla="*/ 1 w 1128"/>
                <a:gd name="T49" fmla="*/ 2 h 1128"/>
                <a:gd name="T50" fmla="*/ 1 w 1128"/>
                <a:gd name="T51" fmla="*/ 3 h 1128"/>
                <a:gd name="T52" fmla="*/ 1 w 1128"/>
                <a:gd name="T53" fmla="*/ 3 h 1128"/>
                <a:gd name="T54" fmla="*/ 1 w 1128"/>
                <a:gd name="T55" fmla="*/ 3 h 1128"/>
                <a:gd name="T56" fmla="*/ 1 w 1128"/>
                <a:gd name="T57" fmla="*/ 4 h 1128"/>
                <a:gd name="T58" fmla="*/ 1 w 1128"/>
                <a:gd name="T59" fmla="*/ 4 h 1128"/>
                <a:gd name="T60" fmla="*/ 1 w 1128"/>
                <a:gd name="T61" fmla="*/ 4 h 1128"/>
                <a:gd name="T62" fmla="*/ 2 w 1128"/>
                <a:gd name="T63" fmla="*/ 4 h 1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8"/>
                <a:gd name="T97" fmla="*/ 0 h 1128"/>
                <a:gd name="T98" fmla="*/ 1128 w 1128"/>
                <a:gd name="T99" fmla="*/ 1128 h 1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8" h="1128">
                  <a:moveTo>
                    <a:pt x="563" y="1128"/>
                  </a:moveTo>
                  <a:lnTo>
                    <a:pt x="621" y="1125"/>
                  </a:lnTo>
                  <a:lnTo>
                    <a:pt x="677" y="1116"/>
                  </a:lnTo>
                  <a:lnTo>
                    <a:pt x="730" y="1103"/>
                  </a:lnTo>
                  <a:lnTo>
                    <a:pt x="782" y="1083"/>
                  </a:lnTo>
                  <a:lnTo>
                    <a:pt x="832" y="1060"/>
                  </a:lnTo>
                  <a:lnTo>
                    <a:pt x="879" y="1031"/>
                  </a:lnTo>
                  <a:lnTo>
                    <a:pt x="922" y="999"/>
                  </a:lnTo>
                  <a:lnTo>
                    <a:pt x="962" y="962"/>
                  </a:lnTo>
                  <a:lnTo>
                    <a:pt x="999" y="922"/>
                  </a:lnTo>
                  <a:lnTo>
                    <a:pt x="1031" y="879"/>
                  </a:lnTo>
                  <a:lnTo>
                    <a:pt x="1060" y="832"/>
                  </a:lnTo>
                  <a:lnTo>
                    <a:pt x="1083" y="782"/>
                  </a:lnTo>
                  <a:lnTo>
                    <a:pt x="1103" y="730"/>
                  </a:lnTo>
                  <a:lnTo>
                    <a:pt x="1116" y="677"/>
                  </a:lnTo>
                  <a:lnTo>
                    <a:pt x="1125" y="621"/>
                  </a:lnTo>
                  <a:lnTo>
                    <a:pt x="1128" y="563"/>
                  </a:lnTo>
                  <a:lnTo>
                    <a:pt x="1125" y="506"/>
                  </a:lnTo>
                  <a:lnTo>
                    <a:pt x="1116" y="451"/>
                  </a:lnTo>
                  <a:lnTo>
                    <a:pt x="1103" y="396"/>
                  </a:lnTo>
                  <a:lnTo>
                    <a:pt x="1083" y="345"/>
                  </a:lnTo>
                  <a:lnTo>
                    <a:pt x="1060" y="295"/>
                  </a:lnTo>
                  <a:lnTo>
                    <a:pt x="1031" y="249"/>
                  </a:lnTo>
                  <a:lnTo>
                    <a:pt x="999" y="205"/>
                  </a:lnTo>
                  <a:lnTo>
                    <a:pt x="962" y="166"/>
                  </a:lnTo>
                  <a:lnTo>
                    <a:pt x="922" y="129"/>
                  </a:lnTo>
                  <a:lnTo>
                    <a:pt x="879" y="97"/>
                  </a:lnTo>
                  <a:lnTo>
                    <a:pt x="832" y="68"/>
                  </a:lnTo>
                  <a:lnTo>
                    <a:pt x="782" y="45"/>
                  </a:lnTo>
                  <a:lnTo>
                    <a:pt x="730" y="25"/>
                  </a:lnTo>
                  <a:lnTo>
                    <a:pt x="677" y="12"/>
                  </a:lnTo>
                  <a:lnTo>
                    <a:pt x="621" y="3"/>
                  </a:lnTo>
                  <a:lnTo>
                    <a:pt x="563" y="0"/>
                  </a:lnTo>
                  <a:lnTo>
                    <a:pt x="506" y="3"/>
                  </a:lnTo>
                  <a:lnTo>
                    <a:pt x="451" y="12"/>
                  </a:lnTo>
                  <a:lnTo>
                    <a:pt x="396" y="25"/>
                  </a:lnTo>
                  <a:lnTo>
                    <a:pt x="345" y="45"/>
                  </a:lnTo>
                  <a:lnTo>
                    <a:pt x="295" y="68"/>
                  </a:lnTo>
                  <a:lnTo>
                    <a:pt x="249" y="97"/>
                  </a:lnTo>
                  <a:lnTo>
                    <a:pt x="205" y="129"/>
                  </a:lnTo>
                  <a:lnTo>
                    <a:pt x="166" y="166"/>
                  </a:lnTo>
                  <a:lnTo>
                    <a:pt x="129" y="205"/>
                  </a:lnTo>
                  <a:lnTo>
                    <a:pt x="97" y="249"/>
                  </a:lnTo>
                  <a:lnTo>
                    <a:pt x="68" y="295"/>
                  </a:lnTo>
                  <a:lnTo>
                    <a:pt x="45" y="345"/>
                  </a:lnTo>
                  <a:lnTo>
                    <a:pt x="25" y="396"/>
                  </a:lnTo>
                  <a:lnTo>
                    <a:pt x="12" y="451"/>
                  </a:lnTo>
                  <a:lnTo>
                    <a:pt x="3" y="506"/>
                  </a:lnTo>
                  <a:lnTo>
                    <a:pt x="0" y="563"/>
                  </a:lnTo>
                  <a:lnTo>
                    <a:pt x="3" y="621"/>
                  </a:lnTo>
                  <a:lnTo>
                    <a:pt x="12" y="677"/>
                  </a:lnTo>
                  <a:lnTo>
                    <a:pt x="25" y="730"/>
                  </a:lnTo>
                  <a:lnTo>
                    <a:pt x="45" y="782"/>
                  </a:lnTo>
                  <a:lnTo>
                    <a:pt x="68" y="832"/>
                  </a:lnTo>
                  <a:lnTo>
                    <a:pt x="97" y="879"/>
                  </a:lnTo>
                  <a:lnTo>
                    <a:pt x="129" y="922"/>
                  </a:lnTo>
                  <a:lnTo>
                    <a:pt x="166" y="962"/>
                  </a:lnTo>
                  <a:lnTo>
                    <a:pt x="205" y="999"/>
                  </a:lnTo>
                  <a:lnTo>
                    <a:pt x="249" y="1031"/>
                  </a:lnTo>
                  <a:lnTo>
                    <a:pt x="295" y="1060"/>
                  </a:lnTo>
                  <a:lnTo>
                    <a:pt x="345" y="1083"/>
                  </a:lnTo>
                  <a:lnTo>
                    <a:pt x="396" y="1103"/>
                  </a:lnTo>
                  <a:lnTo>
                    <a:pt x="451" y="1116"/>
                  </a:lnTo>
                  <a:lnTo>
                    <a:pt x="506" y="1125"/>
                  </a:lnTo>
                  <a:lnTo>
                    <a:pt x="563" y="1128"/>
                  </a:lnTo>
                  <a:close/>
                </a:path>
              </a:pathLst>
            </a:custGeom>
            <a:solidFill>
              <a:srgbClr val="99CC00"/>
            </a:solidFill>
            <a:ln w="9525">
              <a:noFill/>
              <a:round/>
              <a:headEnd/>
              <a:tailEnd/>
            </a:ln>
          </p:spPr>
          <p:txBody>
            <a:bodyPr/>
            <a:lstStyle/>
            <a:p>
              <a:endParaRPr lang="en-US"/>
            </a:p>
          </p:txBody>
        </p:sp>
        <p:sp>
          <p:nvSpPr>
            <p:cNvPr id="96287" name="Freeform 33"/>
            <p:cNvSpPr>
              <a:spLocks/>
            </p:cNvSpPr>
            <p:nvPr/>
          </p:nvSpPr>
          <p:spPr bwMode="auto">
            <a:xfrm>
              <a:off x="3449" y="3184"/>
              <a:ext cx="513" cy="512"/>
            </a:xfrm>
            <a:custGeom>
              <a:avLst/>
              <a:gdLst>
                <a:gd name="T0" fmla="*/ 1 w 1025"/>
                <a:gd name="T1" fmla="*/ 2 h 1024"/>
                <a:gd name="T2" fmla="*/ 1 w 1025"/>
                <a:gd name="T3" fmla="*/ 1 h 1024"/>
                <a:gd name="T4" fmla="*/ 1 w 1025"/>
                <a:gd name="T5" fmla="*/ 1 h 1024"/>
                <a:gd name="T6" fmla="*/ 1 w 1025"/>
                <a:gd name="T7" fmla="*/ 1 h 1024"/>
                <a:gd name="T8" fmla="*/ 1 w 1025"/>
                <a:gd name="T9" fmla="*/ 1 h 1024"/>
                <a:gd name="T10" fmla="*/ 2 w 1025"/>
                <a:gd name="T11" fmla="*/ 1 h 1024"/>
                <a:gd name="T12" fmla="*/ 2 w 1025"/>
                <a:gd name="T13" fmla="*/ 1 h 1024"/>
                <a:gd name="T14" fmla="*/ 2 w 1025"/>
                <a:gd name="T15" fmla="*/ 1 h 1024"/>
                <a:gd name="T16" fmla="*/ 3 w 1025"/>
                <a:gd name="T17" fmla="*/ 1 h 1024"/>
                <a:gd name="T18" fmla="*/ 3 w 1025"/>
                <a:gd name="T19" fmla="*/ 1 h 1024"/>
                <a:gd name="T20" fmla="*/ 3 w 1025"/>
                <a:gd name="T21" fmla="*/ 1 h 1024"/>
                <a:gd name="T22" fmla="*/ 4 w 1025"/>
                <a:gd name="T23" fmla="*/ 1 h 1024"/>
                <a:gd name="T24" fmla="*/ 4 w 1025"/>
                <a:gd name="T25" fmla="*/ 1 h 1024"/>
                <a:gd name="T26" fmla="*/ 4 w 1025"/>
                <a:gd name="T27" fmla="*/ 1 h 1024"/>
                <a:gd name="T28" fmla="*/ 4 w 1025"/>
                <a:gd name="T29" fmla="*/ 1 h 1024"/>
                <a:gd name="T30" fmla="*/ 4 w 1025"/>
                <a:gd name="T31" fmla="*/ 2 h 1024"/>
                <a:gd name="T32" fmla="*/ 4 w 1025"/>
                <a:gd name="T33" fmla="*/ 2 h 1024"/>
                <a:gd name="T34" fmla="*/ 4 w 1025"/>
                <a:gd name="T35" fmla="*/ 2 h 1024"/>
                <a:gd name="T36" fmla="*/ 4 w 1025"/>
                <a:gd name="T37" fmla="*/ 3 h 1024"/>
                <a:gd name="T38" fmla="*/ 4 w 1025"/>
                <a:gd name="T39" fmla="*/ 3 h 1024"/>
                <a:gd name="T40" fmla="*/ 4 w 1025"/>
                <a:gd name="T41" fmla="*/ 3 h 1024"/>
                <a:gd name="T42" fmla="*/ 3 w 1025"/>
                <a:gd name="T43" fmla="*/ 4 h 1024"/>
                <a:gd name="T44" fmla="*/ 3 w 1025"/>
                <a:gd name="T45" fmla="*/ 4 h 1024"/>
                <a:gd name="T46" fmla="*/ 3 w 1025"/>
                <a:gd name="T47" fmla="*/ 4 h 1024"/>
                <a:gd name="T48" fmla="*/ 2 w 1025"/>
                <a:gd name="T49" fmla="*/ 4 h 1024"/>
                <a:gd name="T50" fmla="*/ 2 w 1025"/>
                <a:gd name="T51" fmla="*/ 4 h 1024"/>
                <a:gd name="T52" fmla="*/ 2 w 1025"/>
                <a:gd name="T53" fmla="*/ 4 h 1024"/>
                <a:gd name="T54" fmla="*/ 1 w 1025"/>
                <a:gd name="T55" fmla="*/ 3 h 1024"/>
                <a:gd name="T56" fmla="*/ 1 w 1025"/>
                <a:gd name="T57" fmla="*/ 3 h 1024"/>
                <a:gd name="T58" fmla="*/ 1 w 1025"/>
                <a:gd name="T59" fmla="*/ 3 h 1024"/>
                <a:gd name="T60" fmla="*/ 1 w 1025"/>
                <a:gd name="T61" fmla="*/ 2 h 1024"/>
                <a:gd name="T62" fmla="*/ 1 w 1025"/>
                <a:gd name="T63" fmla="*/ 2 h 10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5"/>
                <a:gd name="T97" fmla="*/ 0 h 1024"/>
                <a:gd name="T98" fmla="*/ 1025 w 1025"/>
                <a:gd name="T99" fmla="*/ 1024 h 10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5" h="1024">
                  <a:moveTo>
                    <a:pt x="0" y="511"/>
                  </a:moveTo>
                  <a:lnTo>
                    <a:pt x="2" y="460"/>
                  </a:lnTo>
                  <a:lnTo>
                    <a:pt x="10" y="409"/>
                  </a:lnTo>
                  <a:lnTo>
                    <a:pt x="23" y="359"/>
                  </a:lnTo>
                  <a:lnTo>
                    <a:pt x="40" y="312"/>
                  </a:lnTo>
                  <a:lnTo>
                    <a:pt x="62" y="267"/>
                  </a:lnTo>
                  <a:lnTo>
                    <a:pt x="87" y="226"/>
                  </a:lnTo>
                  <a:lnTo>
                    <a:pt x="117" y="187"/>
                  </a:lnTo>
                  <a:lnTo>
                    <a:pt x="151" y="150"/>
                  </a:lnTo>
                  <a:lnTo>
                    <a:pt x="186" y="116"/>
                  </a:lnTo>
                  <a:lnTo>
                    <a:pt x="227" y="87"/>
                  </a:lnTo>
                  <a:lnTo>
                    <a:pt x="268" y="62"/>
                  </a:lnTo>
                  <a:lnTo>
                    <a:pt x="313" y="40"/>
                  </a:lnTo>
                  <a:lnTo>
                    <a:pt x="360" y="23"/>
                  </a:lnTo>
                  <a:lnTo>
                    <a:pt x="410" y="10"/>
                  </a:lnTo>
                  <a:lnTo>
                    <a:pt x="461" y="2"/>
                  </a:lnTo>
                  <a:lnTo>
                    <a:pt x="512" y="0"/>
                  </a:lnTo>
                  <a:lnTo>
                    <a:pt x="564" y="2"/>
                  </a:lnTo>
                  <a:lnTo>
                    <a:pt x="615" y="10"/>
                  </a:lnTo>
                  <a:lnTo>
                    <a:pt x="665" y="23"/>
                  </a:lnTo>
                  <a:lnTo>
                    <a:pt x="712" y="40"/>
                  </a:lnTo>
                  <a:lnTo>
                    <a:pt x="757" y="62"/>
                  </a:lnTo>
                  <a:lnTo>
                    <a:pt x="798" y="87"/>
                  </a:lnTo>
                  <a:lnTo>
                    <a:pt x="838" y="116"/>
                  </a:lnTo>
                  <a:lnTo>
                    <a:pt x="874" y="150"/>
                  </a:lnTo>
                  <a:lnTo>
                    <a:pt x="908" y="187"/>
                  </a:lnTo>
                  <a:lnTo>
                    <a:pt x="938" y="226"/>
                  </a:lnTo>
                  <a:lnTo>
                    <a:pt x="963" y="267"/>
                  </a:lnTo>
                  <a:lnTo>
                    <a:pt x="985" y="312"/>
                  </a:lnTo>
                  <a:lnTo>
                    <a:pt x="1002" y="359"/>
                  </a:lnTo>
                  <a:lnTo>
                    <a:pt x="1015" y="409"/>
                  </a:lnTo>
                  <a:lnTo>
                    <a:pt x="1023" y="460"/>
                  </a:lnTo>
                  <a:lnTo>
                    <a:pt x="1025" y="511"/>
                  </a:lnTo>
                  <a:lnTo>
                    <a:pt x="1023" y="563"/>
                  </a:lnTo>
                  <a:lnTo>
                    <a:pt x="1015" y="614"/>
                  </a:lnTo>
                  <a:lnTo>
                    <a:pt x="1002" y="664"/>
                  </a:lnTo>
                  <a:lnTo>
                    <a:pt x="985" y="711"/>
                  </a:lnTo>
                  <a:lnTo>
                    <a:pt x="963" y="756"/>
                  </a:lnTo>
                  <a:lnTo>
                    <a:pt x="938" y="797"/>
                  </a:lnTo>
                  <a:lnTo>
                    <a:pt x="908" y="837"/>
                  </a:lnTo>
                  <a:lnTo>
                    <a:pt x="874" y="873"/>
                  </a:lnTo>
                  <a:lnTo>
                    <a:pt x="838" y="907"/>
                  </a:lnTo>
                  <a:lnTo>
                    <a:pt x="798" y="937"/>
                  </a:lnTo>
                  <a:lnTo>
                    <a:pt x="757" y="962"/>
                  </a:lnTo>
                  <a:lnTo>
                    <a:pt x="712" y="984"/>
                  </a:lnTo>
                  <a:lnTo>
                    <a:pt x="665" y="1001"/>
                  </a:lnTo>
                  <a:lnTo>
                    <a:pt x="615" y="1014"/>
                  </a:lnTo>
                  <a:lnTo>
                    <a:pt x="564" y="1022"/>
                  </a:lnTo>
                  <a:lnTo>
                    <a:pt x="512" y="1024"/>
                  </a:lnTo>
                  <a:lnTo>
                    <a:pt x="461" y="1022"/>
                  </a:lnTo>
                  <a:lnTo>
                    <a:pt x="410" y="1014"/>
                  </a:lnTo>
                  <a:lnTo>
                    <a:pt x="360" y="1001"/>
                  </a:lnTo>
                  <a:lnTo>
                    <a:pt x="313" y="984"/>
                  </a:lnTo>
                  <a:lnTo>
                    <a:pt x="268" y="962"/>
                  </a:lnTo>
                  <a:lnTo>
                    <a:pt x="227" y="937"/>
                  </a:lnTo>
                  <a:lnTo>
                    <a:pt x="186" y="907"/>
                  </a:lnTo>
                  <a:lnTo>
                    <a:pt x="151" y="873"/>
                  </a:lnTo>
                  <a:lnTo>
                    <a:pt x="117" y="837"/>
                  </a:lnTo>
                  <a:lnTo>
                    <a:pt x="87" y="797"/>
                  </a:lnTo>
                  <a:lnTo>
                    <a:pt x="62" y="756"/>
                  </a:lnTo>
                  <a:lnTo>
                    <a:pt x="40" y="711"/>
                  </a:lnTo>
                  <a:lnTo>
                    <a:pt x="23" y="664"/>
                  </a:lnTo>
                  <a:lnTo>
                    <a:pt x="10" y="614"/>
                  </a:lnTo>
                  <a:lnTo>
                    <a:pt x="2" y="563"/>
                  </a:lnTo>
                  <a:lnTo>
                    <a:pt x="0" y="511"/>
                  </a:lnTo>
                  <a:close/>
                </a:path>
              </a:pathLst>
            </a:custGeom>
            <a:solidFill>
              <a:srgbClr val="000000"/>
            </a:solidFill>
            <a:ln w="9525">
              <a:noFill/>
              <a:round/>
              <a:headEnd/>
              <a:tailEnd/>
            </a:ln>
          </p:spPr>
          <p:txBody>
            <a:bodyPr/>
            <a:lstStyle/>
            <a:p>
              <a:endParaRPr lang="en-US"/>
            </a:p>
          </p:txBody>
        </p:sp>
        <p:sp>
          <p:nvSpPr>
            <p:cNvPr id="96288" name="Freeform 34"/>
            <p:cNvSpPr>
              <a:spLocks/>
            </p:cNvSpPr>
            <p:nvPr/>
          </p:nvSpPr>
          <p:spPr bwMode="auto">
            <a:xfrm>
              <a:off x="3470" y="3205"/>
              <a:ext cx="470" cy="470"/>
            </a:xfrm>
            <a:custGeom>
              <a:avLst/>
              <a:gdLst>
                <a:gd name="T0" fmla="*/ 3 w 939"/>
                <a:gd name="T1" fmla="*/ 3 h 941"/>
                <a:gd name="T2" fmla="*/ 3 w 939"/>
                <a:gd name="T3" fmla="*/ 3 h 941"/>
                <a:gd name="T4" fmla="*/ 3 w 939"/>
                <a:gd name="T5" fmla="*/ 3 h 941"/>
                <a:gd name="T6" fmla="*/ 3 w 939"/>
                <a:gd name="T7" fmla="*/ 3 h 941"/>
                <a:gd name="T8" fmla="*/ 4 w 939"/>
                <a:gd name="T9" fmla="*/ 3 h 941"/>
                <a:gd name="T10" fmla="*/ 4 w 939"/>
                <a:gd name="T11" fmla="*/ 2 h 941"/>
                <a:gd name="T12" fmla="*/ 4 w 939"/>
                <a:gd name="T13" fmla="*/ 2 h 941"/>
                <a:gd name="T14" fmla="*/ 4 w 939"/>
                <a:gd name="T15" fmla="*/ 2 h 941"/>
                <a:gd name="T16" fmla="*/ 4 w 939"/>
                <a:gd name="T17" fmla="*/ 1 h 941"/>
                <a:gd name="T18" fmla="*/ 4 w 939"/>
                <a:gd name="T19" fmla="*/ 1 h 941"/>
                <a:gd name="T20" fmla="*/ 4 w 939"/>
                <a:gd name="T21" fmla="*/ 0 h 941"/>
                <a:gd name="T22" fmla="*/ 4 w 939"/>
                <a:gd name="T23" fmla="*/ 0 h 941"/>
                <a:gd name="T24" fmla="*/ 3 w 939"/>
                <a:gd name="T25" fmla="*/ 0 h 941"/>
                <a:gd name="T26" fmla="*/ 3 w 939"/>
                <a:gd name="T27" fmla="*/ 0 h 941"/>
                <a:gd name="T28" fmla="*/ 3 w 939"/>
                <a:gd name="T29" fmla="*/ 0 h 941"/>
                <a:gd name="T30" fmla="*/ 3 w 939"/>
                <a:gd name="T31" fmla="*/ 0 h 941"/>
                <a:gd name="T32" fmla="*/ 2 w 939"/>
                <a:gd name="T33" fmla="*/ 0 h 941"/>
                <a:gd name="T34" fmla="*/ 2 w 939"/>
                <a:gd name="T35" fmla="*/ 0 h 941"/>
                <a:gd name="T36" fmla="*/ 1 w 939"/>
                <a:gd name="T37" fmla="*/ 0 h 941"/>
                <a:gd name="T38" fmla="*/ 1 w 939"/>
                <a:gd name="T39" fmla="*/ 0 h 941"/>
                <a:gd name="T40" fmla="*/ 1 w 939"/>
                <a:gd name="T41" fmla="*/ 0 h 941"/>
                <a:gd name="T42" fmla="*/ 1 w 939"/>
                <a:gd name="T43" fmla="*/ 0 h 941"/>
                <a:gd name="T44" fmla="*/ 1 w 939"/>
                <a:gd name="T45" fmla="*/ 1 h 941"/>
                <a:gd name="T46" fmla="*/ 1 w 939"/>
                <a:gd name="T47" fmla="*/ 1 h 941"/>
                <a:gd name="T48" fmla="*/ 1 w 939"/>
                <a:gd name="T49" fmla="*/ 2 h 941"/>
                <a:gd name="T50" fmla="*/ 1 w 939"/>
                <a:gd name="T51" fmla="*/ 2 h 941"/>
                <a:gd name="T52" fmla="*/ 1 w 939"/>
                <a:gd name="T53" fmla="*/ 2 h 941"/>
                <a:gd name="T54" fmla="*/ 1 w 939"/>
                <a:gd name="T55" fmla="*/ 3 h 941"/>
                <a:gd name="T56" fmla="*/ 1 w 939"/>
                <a:gd name="T57" fmla="*/ 3 h 941"/>
                <a:gd name="T58" fmla="*/ 1 w 939"/>
                <a:gd name="T59" fmla="*/ 3 h 941"/>
                <a:gd name="T60" fmla="*/ 2 w 939"/>
                <a:gd name="T61" fmla="*/ 3 h 941"/>
                <a:gd name="T62" fmla="*/ 2 w 939"/>
                <a:gd name="T63" fmla="*/ 3 h 9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9"/>
                <a:gd name="T97" fmla="*/ 0 h 941"/>
                <a:gd name="T98" fmla="*/ 939 w 939"/>
                <a:gd name="T99" fmla="*/ 941 h 9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9" h="941">
                  <a:moveTo>
                    <a:pt x="469" y="941"/>
                  </a:moveTo>
                  <a:lnTo>
                    <a:pt x="518" y="938"/>
                  </a:lnTo>
                  <a:lnTo>
                    <a:pt x="564" y="931"/>
                  </a:lnTo>
                  <a:lnTo>
                    <a:pt x="609" y="920"/>
                  </a:lnTo>
                  <a:lnTo>
                    <a:pt x="652" y="904"/>
                  </a:lnTo>
                  <a:lnTo>
                    <a:pt x="693" y="884"/>
                  </a:lnTo>
                  <a:lnTo>
                    <a:pt x="732" y="860"/>
                  </a:lnTo>
                  <a:lnTo>
                    <a:pt x="768" y="833"/>
                  </a:lnTo>
                  <a:lnTo>
                    <a:pt x="801" y="802"/>
                  </a:lnTo>
                  <a:lnTo>
                    <a:pt x="832" y="769"/>
                  </a:lnTo>
                  <a:lnTo>
                    <a:pt x="859" y="733"/>
                  </a:lnTo>
                  <a:lnTo>
                    <a:pt x="883" y="694"/>
                  </a:lnTo>
                  <a:lnTo>
                    <a:pt x="902" y="654"/>
                  </a:lnTo>
                  <a:lnTo>
                    <a:pt x="918" y="610"/>
                  </a:lnTo>
                  <a:lnTo>
                    <a:pt x="930" y="565"/>
                  </a:lnTo>
                  <a:lnTo>
                    <a:pt x="937" y="519"/>
                  </a:lnTo>
                  <a:lnTo>
                    <a:pt x="939" y="470"/>
                  </a:lnTo>
                  <a:lnTo>
                    <a:pt x="937" y="422"/>
                  </a:lnTo>
                  <a:lnTo>
                    <a:pt x="930" y="376"/>
                  </a:lnTo>
                  <a:lnTo>
                    <a:pt x="918" y="331"/>
                  </a:lnTo>
                  <a:lnTo>
                    <a:pt x="902" y="287"/>
                  </a:lnTo>
                  <a:lnTo>
                    <a:pt x="883" y="247"/>
                  </a:lnTo>
                  <a:lnTo>
                    <a:pt x="859" y="208"/>
                  </a:lnTo>
                  <a:lnTo>
                    <a:pt x="832" y="172"/>
                  </a:lnTo>
                  <a:lnTo>
                    <a:pt x="801" y="139"/>
                  </a:lnTo>
                  <a:lnTo>
                    <a:pt x="768" y="107"/>
                  </a:lnTo>
                  <a:lnTo>
                    <a:pt x="732" y="81"/>
                  </a:lnTo>
                  <a:lnTo>
                    <a:pt x="693" y="57"/>
                  </a:lnTo>
                  <a:lnTo>
                    <a:pt x="652" y="37"/>
                  </a:lnTo>
                  <a:lnTo>
                    <a:pt x="609" y="21"/>
                  </a:lnTo>
                  <a:lnTo>
                    <a:pt x="564" y="10"/>
                  </a:lnTo>
                  <a:lnTo>
                    <a:pt x="518" y="3"/>
                  </a:lnTo>
                  <a:lnTo>
                    <a:pt x="469" y="0"/>
                  </a:lnTo>
                  <a:lnTo>
                    <a:pt x="422" y="3"/>
                  </a:lnTo>
                  <a:lnTo>
                    <a:pt x="375" y="10"/>
                  </a:lnTo>
                  <a:lnTo>
                    <a:pt x="330" y="21"/>
                  </a:lnTo>
                  <a:lnTo>
                    <a:pt x="287" y="37"/>
                  </a:lnTo>
                  <a:lnTo>
                    <a:pt x="246" y="57"/>
                  </a:lnTo>
                  <a:lnTo>
                    <a:pt x="208" y="81"/>
                  </a:lnTo>
                  <a:lnTo>
                    <a:pt x="171" y="107"/>
                  </a:lnTo>
                  <a:lnTo>
                    <a:pt x="138" y="139"/>
                  </a:lnTo>
                  <a:lnTo>
                    <a:pt x="107" y="172"/>
                  </a:lnTo>
                  <a:lnTo>
                    <a:pt x="81" y="208"/>
                  </a:lnTo>
                  <a:lnTo>
                    <a:pt x="57" y="247"/>
                  </a:lnTo>
                  <a:lnTo>
                    <a:pt x="37" y="287"/>
                  </a:lnTo>
                  <a:lnTo>
                    <a:pt x="21" y="331"/>
                  </a:lnTo>
                  <a:lnTo>
                    <a:pt x="9" y="376"/>
                  </a:lnTo>
                  <a:lnTo>
                    <a:pt x="2" y="422"/>
                  </a:lnTo>
                  <a:lnTo>
                    <a:pt x="0" y="470"/>
                  </a:lnTo>
                  <a:lnTo>
                    <a:pt x="2" y="519"/>
                  </a:lnTo>
                  <a:lnTo>
                    <a:pt x="9" y="565"/>
                  </a:lnTo>
                  <a:lnTo>
                    <a:pt x="21" y="610"/>
                  </a:lnTo>
                  <a:lnTo>
                    <a:pt x="37" y="654"/>
                  </a:lnTo>
                  <a:lnTo>
                    <a:pt x="57" y="694"/>
                  </a:lnTo>
                  <a:lnTo>
                    <a:pt x="81" y="733"/>
                  </a:lnTo>
                  <a:lnTo>
                    <a:pt x="107" y="769"/>
                  </a:lnTo>
                  <a:lnTo>
                    <a:pt x="138" y="802"/>
                  </a:lnTo>
                  <a:lnTo>
                    <a:pt x="171" y="833"/>
                  </a:lnTo>
                  <a:lnTo>
                    <a:pt x="208" y="860"/>
                  </a:lnTo>
                  <a:lnTo>
                    <a:pt x="246" y="884"/>
                  </a:lnTo>
                  <a:lnTo>
                    <a:pt x="287" y="904"/>
                  </a:lnTo>
                  <a:lnTo>
                    <a:pt x="330" y="920"/>
                  </a:lnTo>
                  <a:lnTo>
                    <a:pt x="375" y="931"/>
                  </a:lnTo>
                  <a:lnTo>
                    <a:pt x="422" y="938"/>
                  </a:lnTo>
                  <a:lnTo>
                    <a:pt x="469" y="941"/>
                  </a:lnTo>
                  <a:close/>
                </a:path>
              </a:pathLst>
            </a:custGeom>
            <a:solidFill>
              <a:srgbClr val="339966"/>
            </a:solidFill>
            <a:ln w="9525">
              <a:noFill/>
              <a:round/>
              <a:headEnd/>
              <a:tailEnd/>
            </a:ln>
          </p:spPr>
          <p:txBody>
            <a:bodyPr/>
            <a:lstStyle/>
            <a:p>
              <a:endParaRPr lang="en-US"/>
            </a:p>
          </p:txBody>
        </p:sp>
        <p:sp>
          <p:nvSpPr>
            <p:cNvPr id="96289" name="Freeform 35"/>
            <p:cNvSpPr>
              <a:spLocks/>
            </p:cNvSpPr>
            <p:nvPr/>
          </p:nvSpPr>
          <p:spPr bwMode="auto">
            <a:xfrm>
              <a:off x="3589" y="3384"/>
              <a:ext cx="302" cy="271"/>
            </a:xfrm>
            <a:custGeom>
              <a:avLst/>
              <a:gdLst>
                <a:gd name="T0" fmla="*/ 3 w 602"/>
                <a:gd name="T1" fmla="*/ 1 h 540"/>
                <a:gd name="T2" fmla="*/ 3 w 602"/>
                <a:gd name="T3" fmla="*/ 1 h 540"/>
                <a:gd name="T4" fmla="*/ 3 w 602"/>
                <a:gd name="T5" fmla="*/ 1 h 540"/>
                <a:gd name="T6" fmla="*/ 3 w 602"/>
                <a:gd name="T7" fmla="*/ 2 h 540"/>
                <a:gd name="T8" fmla="*/ 2 w 602"/>
                <a:gd name="T9" fmla="*/ 2 h 540"/>
                <a:gd name="T10" fmla="*/ 2 w 602"/>
                <a:gd name="T11" fmla="*/ 2 h 540"/>
                <a:gd name="T12" fmla="*/ 2 w 602"/>
                <a:gd name="T13" fmla="*/ 2 h 540"/>
                <a:gd name="T14" fmla="*/ 2 w 602"/>
                <a:gd name="T15" fmla="*/ 2 h 540"/>
                <a:gd name="T16" fmla="*/ 2 w 602"/>
                <a:gd name="T17" fmla="*/ 2 h 540"/>
                <a:gd name="T18" fmla="*/ 2 w 602"/>
                <a:gd name="T19" fmla="*/ 2 h 540"/>
                <a:gd name="T20" fmla="*/ 2 w 602"/>
                <a:gd name="T21" fmla="*/ 1 h 540"/>
                <a:gd name="T22" fmla="*/ 3 w 602"/>
                <a:gd name="T23" fmla="*/ 1 h 540"/>
                <a:gd name="T24" fmla="*/ 3 w 602"/>
                <a:gd name="T25" fmla="*/ 1 h 540"/>
                <a:gd name="T26" fmla="*/ 3 w 602"/>
                <a:gd name="T27" fmla="*/ 1 h 540"/>
                <a:gd name="T28" fmla="*/ 1 w 602"/>
                <a:gd name="T29" fmla="*/ 1 h 540"/>
                <a:gd name="T30" fmla="*/ 0 w 602"/>
                <a:gd name="T31" fmla="*/ 1 h 540"/>
                <a:gd name="T32" fmla="*/ 1 w 602"/>
                <a:gd name="T33" fmla="*/ 1 h 540"/>
                <a:gd name="T34" fmla="*/ 1 w 602"/>
                <a:gd name="T35" fmla="*/ 1 h 540"/>
                <a:gd name="T36" fmla="*/ 1 w 602"/>
                <a:gd name="T37" fmla="*/ 2 h 540"/>
                <a:gd name="T38" fmla="*/ 1 w 602"/>
                <a:gd name="T39" fmla="*/ 2 h 540"/>
                <a:gd name="T40" fmla="*/ 1 w 602"/>
                <a:gd name="T41" fmla="*/ 2 h 540"/>
                <a:gd name="T42" fmla="*/ 2 w 602"/>
                <a:gd name="T43" fmla="*/ 2 h 540"/>
                <a:gd name="T44" fmla="*/ 1 w 602"/>
                <a:gd name="T45" fmla="*/ 2 h 540"/>
                <a:gd name="T46" fmla="*/ 1 w 602"/>
                <a:gd name="T47" fmla="*/ 2 h 540"/>
                <a:gd name="T48" fmla="*/ 1 w 602"/>
                <a:gd name="T49" fmla="*/ 2 h 540"/>
                <a:gd name="T50" fmla="*/ 1 w 602"/>
                <a:gd name="T51" fmla="*/ 2 h 540"/>
                <a:gd name="T52" fmla="*/ 1 w 602"/>
                <a:gd name="T53" fmla="*/ 2 h 540"/>
                <a:gd name="T54" fmla="*/ 1 w 602"/>
                <a:gd name="T55" fmla="*/ 2 h 540"/>
                <a:gd name="T56" fmla="*/ 1 w 602"/>
                <a:gd name="T57" fmla="*/ 2 h 540"/>
                <a:gd name="T58" fmla="*/ 1 w 602"/>
                <a:gd name="T59" fmla="*/ 2 h 540"/>
                <a:gd name="T60" fmla="*/ 1 w 602"/>
                <a:gd name="T61" fmla="*/ 2 h 540"/>
                <a:gd name="T62" fmla="*/ 1 w 602"/>
                <a:gd name="T63" fmla="*/ 3 h 540"/>
                <a:gd name="T64" fmla="*/ 1 w 602"/>
                <a:gd name="T65" fmla="*/ 3 h 540"/>
                <a:gd name="T66" fmla="*/ 2 w 602"/>
                <a:gd name="T67" fmla="*/ 3 h 540"/>
                <a:gd name="T68" fmla="*/ 2 w 602"/>
                <a:gd name="T69" fmla="*/ 3 h 540"/>
                <a:gd name="T70" fmla="*/ 2 w 602"/>
                <a:gd name="T71" fmla="*/ 3 h 540"/>
                <a:gd name="T72" fmla="*/ 2 w 602"/>
                <a:gd name="T73" fmla="*/ 2 h 540"/>
                <a:gd name="T74" fmla="*/ 2 w 602"/>
                <a:gd name="T75" fmla="*/ 2 h 540"/>
                <a:gd name="T76" fmla="*/ 2 w 602"/>
                <a:gd name="T77" fmla="*/ 2 h 540"/>
                <a:gd name="T78" fmla="*/ 2 w 602"/>
                <a:gd name="T79" fmla="*/ 2 h 540"/>
                <a:gd name="T80" fmla="*/ 2 w 602"/>
                <a:gd name="T81" fmla="*/ 2 h 540"/>
                <a:gd name="T82" fmla="*/ 2 w 602"/>
                <a:gd name="T83" fmla="*/ 2 h 540"/>
                <a:gd name="T84" fmla="*/ 3 w 602"/>
                <a:gd name="T85" fmla="*/ 2 h 540"/>
                <a:gd name="T86" fmla="*/ 3 w 602"/>
                <a:gd name="T87" fmla="*/ 1 h 540"/>
                <a:gd name="T88" fmla="*/ 3 w 602"/>
                <a:gd name="T89" fmla="*/ 1 h 540"/>
                <a:gd name="T90" fmla="*/ 3 w 602"/>
                <a:gd name="T91" fmla="*/ 1 h 5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2"/>
                <a:gd name="T139" fmla="*/ 0 h 540"/>
                <a:gd name="T140" fmla="*/ 602 w 602"/>
                <a:gd name="T141" fmla="*/ 540 h 5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2" h="540">
                  <a:moveTo>
                    <a:pt x="564" y="30"/>
                  </a:moveTo>
                  <a:lnTo>
                    <a:pt x="569" y="47"/>
                  </a:lnTo>
                  <a:lnTo>
                    <a:pt x="572" y="65"/>
                  </a:lnTo>
                  <a:lnTo>
                    <a:pt x="575" y="85"/>
                  </a:lnTo>
                  <a:lnTo>
                    <a:pt x="576" y="104"/>
                  </a:lnTo>
                  <a:lnTo>
                    <a:pt x="575" y="131"/>
                  </a:lnTo>
                  <a:lnTo>
                    <a:pt x="570" y="159"/>
                  </a:lnTo>
                  <a:lnTo>
                    <a:pt x="563" y="185"/>
                  </a:lnTo>
                  <a:lnTo>
                    <a:pt x="554" y="211"/>
                  </a:lnTo>
                  <a:lnTo>
                    <a:pt x="542" y="235"/>
                  </a:lnTo>
                  <a:lnTo>
                    <a:pt x="529" y="258"/>
                  </a:lnTo>
                  <a:lnTo>
                    <a:pt x="514" y="280"/>
                  </a:lnTo>
                  <a:lnTo>
                    <a:pt x="495" y="301"/>
                  </a:lnTo>
                  <a:lnTo>
                    <a:pt x="476" y="319"/>
                  </a:lnTo>
                  <a:lnTo>
                    <a:pt x="455" y="335"/>
                  </a:lnTo>
                  <a:lnTo>
                    <a:pt x="432" y="350"/>
                  </a:lnTo>
                  <a:lnTo>
                    <a:pt x="408" y="363"/>
                  </a:lnTo>
                  <a:lnTo>
                    <a:pt x="382" y="374"/>
                  </a:lnTo>
                  <a:lnTo>
                    <a:pt x="356" y="382"/>
                  </a:lnTo>
                  <a:lnTo>
                    <a:pt x="328" y="388"/>
                  </a:lnTo>
                  <a:lnTo>
                    <a:pt x="299" y="392"/>
                  </a:lnTo>
                  <a:lnTo>
                    <a:pt x="299" y="379"/>
                  </a:lnTo>
                  <a:lnTo>
                    <a:pt x="322" y="375"/>
                  </a:lnTo>
                  <a:lnTo>
                    <a:pt x="345" y="371"/>
                  </a:lnTo>
                  <a:lnTo>
                    <a:pt x="367" y="364"/>
                  </a:lnTo>
                  <a:lnTo>
                    <a:pt x="389" y="356"/>
                  </a:lnTo>
                  <a:lnTo>
                    <a:pt x="410" y="345"/>
                  </a:lnTo>
                  <a:lnTo>
                    <a:pt x="429" y="334"/>
                  </a:lnTo>
                  <a:lnTo>
                    <a:pt x="448" y="320"/>
                  </a:lnTo>
                  <a:lnTo>
                    <a:pt x="465" y="305"/>
                  </a:lnTo>
                  <a:lnTo>
                    <a:pt x="481" y="289"/>
                  </a:lnTo>
                  <a:lnTo>
                    <a:pt x="495" y="271"/>
                  </a:lnTo>
                  <a:lnTo>
                    <a:pt x="509" y="252"/>
                  </a:lnTo>
                  <a:lnTo>
                    <a:pt x="520" y="231"/>
                  </a:lnTo>
                  <a:lnTo>
                    <a:pt x="531" y="211"/>
                  </a:lnTo>
                  <a:lnTo>
                    <a:pt x="539" y="188"/>
                  </a:lnTo>
                  <a:lnTo>
                    <a:pt x="545" y="165"/>
                  </a:lnTo>
                  <a:lnTo>
                    <a:pt x="549" y="140"/>
                  </a:lnTo>
                  <a:lnTo>
                    <a:pt x="552" y="112"/>
                  </a:lnTo>
                  <a:lnTo>
                    <a:pt x="552" y="83"/>
                  </a:lnTo>
                  <a:lnTo>
                    <a:pt x="548" y="55"/>
                  </a:lnTo>
                  <a:lnTo>
                    <a:pt x="542" y="29"/>
                  </a:lnTo>
                  <a:lnTo>
                    <a:pt x="19" y="0"/>
                  </a:lnTo>
                  <a:lnTo>
                    <a:pt x="14" y="16"/>
                  </a:lnTo>
                  <a:lnTo>
                    <a:pt x="9" y="31"/>
                  </a:lnTo>
                  <a:lnTo>
                    <a:pt x="4" y="48"/>
                  </a:lnTo>
                  <a:lnTo>
                    <a:pt x="2" y="65"/>
                  </a:lnTo>
                  <a:lnTo>
                    <a:pt x="0" y="93"/>
                  </a:lnTo>
                  <a:lnTo>
                    <a:pt x="0" y="122"/>
                  </a:lnTo>
                  <a:lnTo>
                    <a:pt x="3" y="148"/>
                  </a:lnTo>
                  <a:lnTo>
                    <a:pt x="9" y="175"/>
                  </a:lnTo>
                  <a:lnTo>
                    <a:pt x="17" y="200"/>
                  </a:lnTo>
                  <a:lnTo>
                    <a:pt x="27" y="226"/>
                  </a:lnTo>
                  <a:lnTo>
                    <a:pt x="41" y="249"/>
                  </a:lnTo>
                  <a:lnTo>
                    <a:pt x="56" y="271"/>
                  </a:lnTo>
                  <a:lnTo>
                    <a:pt x="72" y="291"/>
                  </a:lnTo>
                  <a:lnTo>
                    <a:pt x="92" y="310"/>
                  </a:lnTo>
                  <a:lnTo>
                    <a:pt x="111" y="327"/>
                  </a:lnTo>
                  <a:lnTo>
                    <a:pt x="134" y="341"/>
                  </a:lnTo>
                  <a:lnTo>
                    <a:pt x="158" y="355"/>
                  </a:lnTo>
                  <a:lnTo>
                    <a:pt x="183" y="365"/>
                  </a:lnTo>
                  <a:lnTo>
                    <a:pt x="209" y="372"/>
                  </a:lnTo>
                  <a:lnTo>
                    <a:pt x="237" y="378"/>
                  </a:lnTo>
                  <a:lnTo>
                    <a:pt x="245" y="379"/>
                  </a:lnTo>
                  <a:lnTo>
                    <a:pt x="252" y="379"/>
                  </a:lnTo>
                  <a:lnTo>
                    <a:pt x="260" y="380"/>
                  </a:lnTo>
                  <a:lnTo>
                    <a:pt x="267" y="380"/>
                  </a:lnTo>
                  <a:lnTo>
                    <a:pt x="267" y="394"/>
                  </a:lnTo>
                  <a:lnTo>
                    <a:pt x="246" y="393"/>
                  </a:lnTo>
                  <a:lnTo>
                    <a:pt x="227" y="390"/>
                  </a:lnTo>
                  <a:lnTo>
                    <a:pt x="206" y="387"/>
                  </a:lnTo>
                  <a:lnTo>
                    <a:pt x="186" y="382"/>
                  </a:lnTo>
                  <a:lnTo>
                    <a:pt x="166" y="375"/>
                  </a:lnTo>
                  <a:lnTo>
                    <a:pt x="147" y="367"/>
                  </a:lnTo>
                  <a:lnTo>
                    <a:pt x="128" y="358"/>
                  </a:lnTo>
                  <a:lnTo>
                    <a:pt x="109" y="348"/>
                  </a:lnTo>
                  <a:lnTo>
                    <a:pt x="95" y="370"/>
                  </a:lnTo>
                  <a:lnTo>
                    <a:pt x="116" y="381"/>
                  </a:lnTo>
                  <a:lnTo>
                    <a:pt x="137" y="392"/>
                  </a:lnTo>
                  <a:lnTo>
                    <a:pt x="158" y="400"/>
                  </a:lnTo>
                  <a:lnTo>
                    <a:pt x="179" y="407"/>
                  </a:lnTo>
                  <a:lnTo>
                    <a:pt x="201" y="412"/>
                  </a:lnTo>
                  <a:lnTo>
                    <a:pt x="223" y="417"/>
                  </a:lnTo>
                  <a:lnTo>
                    <a:pt x="245" y="419"/>
                  </a:lnTo>
                  <a:lnTo>
                    <a:pt x="267" y="420"/>
                  </a:lnTo>
                  <a:lnTo>
                    <a:pt x="267" y="430"/>
                  </a:lnTo>
                  <a:lnTo>
                    <a:pt x="249" y="433"/>
                  </a:lnTo>
                  <a:lnTo>
                    <a:pt x="231" y="438"/>
                  </a:lnTo>
                  <a:lnTo>
                    <a:pt x="215" y="445"/>
                  </a:lnTo>
                  <a:lnTo>
                    <a:pt x="201" y="454"/>
                  </a:lnTo>
                  <a:lnTo>
                    <a:pt x="189" y="465"/>
                  </a:lnTo>
                  <a:lnTo>
                    <a:pt x="177" y="477"/>
                  </a:lnTo>
                  <a:lnTo>
                    <a:pt x="169" y="491"/>
                  </a:lnTo>
                  <a:lnTo>
                    <a:pt x="162" y="504"/>
                  </a:lnTo>
                  <a:lnTo>
                    <a:pt x="174" y="513"/>
                  </a:lnTo>
                  <a:lnTo>
                    <a:pt x="186" y="519"/>
                  </a:lnTo>
                  <a:lnTo>
                    <a:pt x="200" y="525"/>
                  </a:lnTo>
                  <a:lnTo>
                    <a:pt x="215" y="531"/>
                  </a:lnTo>
                  <a:lnTo>
                    <a:pt x="230" y="534"/>
                  </a:lnTo>
                  <a:lnTo>
                    <a:pt x="246" y="538"/>
                  </a:lnTo>
                  <a:lnTo>
                    <a:pt x="264" y="539"/>
                  </a:lnTo>
                  <a:lnTo>
                    <a:pt x="281" y="540"/>
                  </a:lnTo>
                  <a:lnTo>
                    <a:pt x="298" y="539"/>
                  </a:lnTo>
                  <a:lnTo>
                    <a:pt x="315" y="538"/>
                  </a:lnTo>
                  <a:lnTo>
                    <a:pt x="332" y="534"/>
                  </a:lnTo>
                  <a:lnTo>
                    <a:pt x="348" y="531"/>
                  </a:lnTo>
                  <a:lnTo>
                    <a:pt x="361" y="525"/>
                  </a:lnTo>
                  <a:lnTo>
                    <a:pt x="376" y="519"/>
                  </a:lnTo>
                  <a:lnTo>
                    <a:pt x="389" y="513"/>
                  </a:lnTo>
                  <a:lnTo>
                    <a:pt x="401" y="506"/>
                  </a:lnTo>
                  <a:lnTo>
                    <a:pt x="394" y="491"/>
                  </a:lnTo>
                  <a:lnTo>
                    <a:pt x="386" y="478"/>
                  </a:lnTo>
                  <a:lnTo>
                    <a:pt x="375" y="465"/>
                  </a:lnTo>
                  <a:lnTo>
                    <a:pt x="363" y="455"/>
                  </a:lnTo>
                  <a:lnTo>
                    <a:pt x="349" y="446"/>
                  </a:lnTo>
                  <a:lnTo>
                    <a:pt x="334" y="438"/>
                  </a:lnTo>
                  <a:lnTo>
                    <a:pt x="317" y="433"/>
                  </a:lnTo>
                  <a:lnTo>
                    <a:pt x="299" y="430"/>
                  </a:lnTo>
                  <a:lnTo>
                    <a:pt x="299" y="418"/>
                  </a:lnTo>
                  <a:lnTo>
                    <a:pt x="330" y="415"/>
                  </a:lnTo>
                  <a:lnTo>
                    <a:pt x="361" y="408"/>
                  </a:lnTo>
                  <a:lnTo>
                    <a:pt x="390" y="398"/>
                  </a:lnTo>
                  <a:lnTo>
                    <a:pt x="418" y="387"/>
                  </a:lnTo>
                  <a:lnTo>
                    <a:pt x="444" y="373"/>
                  </a:lnTo>
                  <a:lnTo>
                    <a:pt x="470" y="357"/>
                  </a:lnTo>
                  <a:lnTo>
                    <a:pt x="493" y="339"/>
                  </a:lnTo>
                  <a:lnTo>
                    <a:pt x="515" y="319"/>
                  </a:lnTo>
                  <a:lnTo>
                    <a:pt x="534" y="297"/>
                  </a:lnTo>
                  <a:lnTo>
                    <a:pt x="552" y="273"/>
                  </a:lnTo>
                  <a:lnTo>
                    <a:pt x="567" y="248"/>
                  </a:lnTo>
                  <a:lnTo>
                    <a:pt x="579" y="221"/>
                  </a:lnTo>
                  <a:lnTo>
                    <a:pt x="588" y="193"/>
                  </a:lnTo>
                  <a:lnTo>
                    <a:pt x="597" y="165"/>
                  </a:lnTo>
                  <a:lnTo>
                    <a:pt x="601" y="135"/>
                  </a:lnTo>
                  <a:lnTo>
                    <a:pt x="602" y="104"/>
                  </a:lnTo>
                  <a:lnTo>
                    <a:pt x="601" y="85"/>
                  </a:lnTo>
                  <a:lnTo>
                    <a:pt x="600" y="67"/>
                  </a:lnTo>
                  <a:lnTo>
                    <a:pt x="597" y="48"/>
                  </a:lnTo>
                  <a:lnTo>
                    <a:pt x="593" y="31"/>
                  </a:lnTo>
                  <a:lnTo>
                    <a:pt x="564" y="30"/>
                  </a:lnTo>
                  <a:close/>
                </a:path>
              </a:pathLst>
            </a:custGeom>
            <a:solidFill>
              <a:srgbClr val="CC0202"/>
            </a:solidFill>
            <a:ln w="9525">
              <a:noFill/>
              <a:round/>
              <a:headEnd/>
              <a:tailEnd/>
            </a:ln>
          </p:spPr>
          <p:txBody>
            <a:bodyPr/>
            <a:lstStyle/>
            <a:p>
              <a:endParaRPr lang="en-US"/>
            </a:p>
          </p:txBody>
        </p:sp>
        <p:sp>
          <p:nvSpPr>
            <p:cNvPr id="96290" name="Freeform 36"/>
            <p:cNvSpPr>
              <a:spLocks/>
            </p:cNvSpPr>
            <p:nvPr/>
          </p:nvSpPr>
          <p:spPr bwMode="auto">
            <a:xfrm>
              <a:off x="3599" y="3248"/>
              <a:ext cx="287" cy="152"/>
            </a:xfrm>
            <a:custGeom>
              <a:avLst/>
              <a:gdLst>
                <a:gd name="T0" fmla="*/ 1 w 574"/>
                <a:gd name="T1" fmla="*/ 1 h 304"/>
                <a:gd name="T2" fmla="*/ 1 w 574"/>
                <a:gd name="T3" fmla="*/ 1 h 304"/>
                <a:gd name="T4" fmla="*/ 1 w 574"/>
                <a:gd name="T5" fmla="*/ 1 h 304"/>
                <a:gd name="T6" fmla="*/ 1 w 574"/>
                <a:gd name="T7" fmla="*/ 1 h 304"/>
                <a:gd name="T8" fmla="*/ 1 w 574"/>
                <a:gd name="T9" fmla="*/ 1 h 304"/>
                <a:gd name="T10" fmla="*/ 1 w 574"/>
                <a:gd name="T11" fmla="*/ 1 h 304"/>
                <a:gd name="T12" fmla="*/ 2 w 574"/>
                <a:gd name="T13" fmla="*/ 1 h 304"/>
                <a:gd name="T14" fmla="*/ 2 w 574"/>
                <a:gd name="T15" fmla="*/ 1 h 304"/>
                <a:gd name="T16" fmla="*/ 2 w 574"/>
                <a:gd name="T17" fmla="*/ 1 h 304"/>
                <a:gd name="T18" fmla="*/ 2 w 574"/>
                <a:gd name="T19" fmla="*/ 1 h 304"/>
                <a:gd name="T20" fmla="*/ 2 w 574"/>
                <a:gd name="T21" fmla="*/ 1 h 304"/>
                <a:gd name="T22" fmla="*/ 2 w 574"/>
                <a:gd name="T23" fmla="*/ 1 h 304"/>
                <a:gd name="T24" fmla="*/ 2 w 574"/>
                <a:gd name="T25" fmla="*/ 1 h 304"/>
                <a:gd name="T26" fmla="*/ 2 w 574"/>
                <a:gd name="T27" fmla="*/ 1 h 304"/>
                <a:gd name="T28" fmla="*/ 2 w 574"/>
                <a:gd name="T29" fmla="*/ 1 h 304"/>
                <a:gd name="T30" fmla="*/ 2 w 574"/>
                <a:gd name="T31" fmla="*/ 1 h 304"/>
                <a:gd name="T32" fmla="*/ 1 w 574"/>
                <a:gd name="T33" fmla="*/ 1 h 304"/>
                <a:gd name="T34" fmla="*/ 1 w 574"/>
                <a:gd name="T35" fmla="*/ 1 h 304"/>
                <a:gd name="T36" fmla="*/ 1 w 574"/>
                <a:gd name="T37" fmla="*/ 1 h 304"/>
                <a:gd name="T38" fmla="*/ 1 w 574"/>
                <a:gd name="T39" fmla="*/ 1 h 304"/>
                <a:gd name="T40" fmla="*/ 1 w 574"/>
                <a:gd name="T41" fmla="*/ 1 h 304"/>
                <a:gd name="T42" fmla="*/ 1 w 574"/>
                <a:gd name="T43" fmla="*/ 1 h 304"/>
                <a:gd name="T44" fmla="*/ 1 w 574"/>
                <a:gd name="T45" fmla="*/ 1 h 304"/>
                <a:gd name="T46" fmla="*/ 1 w 574"/>
                <a:gd name="T47" fmla="*/ 1 h 304"/>
                <a:gd name="T48" fmla="*/ 1 w 574"/>
                <a:gd name="T49" fmla="*/ 1 h 304"/>
                <a:gd name="T50" fmla="*/ 1 w 574"/>
                <a:gd name="T51" fmla="*/ 1 h 304"/>
                <a:gd name="T52" fmla="*/ 1 w 574"/>
                <a:gd name="T53" fmla="*/ 1 h 304"/>
                <a:gd name="T54" fmla="*/ 1 w 574"/>
                <a:gd name="T55" fmla="*/ 1 h 304"/>
                <a:gd name="T56" fmla="*/ 1 w 574"/>
                <a:gd name="T57" fmla="*/ 1 h 304"/>
                <a:gd name="T58" fmla="*/ 1 w 574"/>
                <a:gd name="T59" fmla="*/ 1 h 304"/>
                <a:gd name="T60" fmla="*/ 1 w 574"/>
                <a:gd name="T61" fmla="*/ 1 h 304"/>
                <a:gd name="T62" fmla="*/ 1 w 574"/>
                <a:gd name="T63" fmla="*/ 1 h 304"/>
                <a:gd name="T64" fmla="*/ 1 w 574"/>
                <a:gd name="T65" fmla="*/ 1 h 304"/>
                <a:gd name="T66" fmla="*/ 1 w 574"/>
                <a:gd name="T67" fmla="*/ 1 h 304"/>
                <a:gd name="T68" fmla="*/ 1 w 574"/>
                <a:gd name="T69" fmla="*/ 1 h 304"/>
                <a:gd name="T70" fmla="*/ 0 w 574"/>
                <a:gd name="T71" fmla="*/ 1 h 304"/>
                <a:gd name="T72" fmla="*/ 2 w 574"/>
                <a:gd name="T73" fmla="*/ 1 h 304"/>
                <a:gd name="T74" fmla="*/ 2 w 574"/>
                <a:gd name="T75" fmla="*/ 1 h 304"/>
                <a:gd name="T76" fmla="*/ 2 w 574"/>
                <a:gd name="T77" fmla="*/ 1 h 304"/>
                <a:gd name="T78" fmla="*/ 2 w 574"/>
                <a:gd name="T79" fmla="*/ 1 h 304"/>
                <a:gd name="T80" fmla="*/ 1 w 574"/>
                <a:gd name="T81" fmla="*/ 1 h 304"/>
                <a:gd name="T82" fmla="*/ 1 w 574"/>
                <a:gd name="T83" fmla="*/ 1 h 304"/>
                <a:gd name="T84" fmla="*/ 1 w 574"/>
                <a:gd name="T85" fmla="*/ 1 h 304"/>
                <a:gd name="T86" fmla="*/ 1 w 574"/>
                <a:gd name="T87" fmla="*/ 1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4"/>
                <a:gd name="T133" fmla="*/ 0 h 304"/>
                <a:gd name="T134" fmla="*/ 574 w 57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4" h="304">
                  <a:moveTo>
                    <a:pt x="294" y="102"/>
                  </a:moveTo>
                  <a:lnTo>
                    <a:pt x="291" y="101"/>
                  </a:lnTo>
                  <a:lnTo>
                    <a:pt x="287" y="101"/>
                  </a:lnTo>
                  <a:lnTo>
                    <a:pt x="284" y="101"/>
                  </a:lnTo>
                  <a:lnTo>
                    <a:pt x="280" y="101"/>
                  </a:lnTo>
                  <a:lnTo>
                    <a:pt x="280" y="84"/>
                  </a:lnTo>
                  <a:lnTo>
                    <a:pt x="304" y="87"/>
                  </a:lnTo>
                  <a:lnTo>
                    <a:pt x="327" y="93"/>
                  </a:lnTo>
                  <a:lnTo>
                    <a:pt x="349" y="100"/>
                  </a:lnTo>
                  <a:lnTo>
                    <a:pt x="371" y="108"/>
                  </a:lnTo>
                  <a:lnTo>
                    <a:pt x="392" y="117"/>
                  </a:lnTo>
                  <a:lnTo>
                    <a:pt x="412" y="129"/>
                  </a:lnTo>
                  <a:lnTo>
                    <a:pt x="431" y="141"/>
                  </a:lnTo>
                  <a:lnTo>
                    <a:pt x="448" y="155"/>
                  </a:lnTo>
                  <a:lnTo>
                    <a:pt x="466" y="170"/>
                  </a:lnTo>
                  <a:lnTo>
                    <a:pt x="481" y="186"/>
                  </a:lnTo>
                  <a:lnTo>
                    <a:pt x="496" y="204"/>
                  </a:lnTo>
                  <a:lnTo>
                    <a:pt x="508" y="222"/>
                  </a:lnTo>
                  <a:lnTo>
                    <a:pt x="520" y="241"/>
                  </a:lnTo>
                  <a:lnTo>
                    <a:pt x="530" y="260"/>
                  </a:lnTo>
                  <a:lnTo>
                    <a:pt x="538" y="281"/>
                  </a:lnTo>
                  <a:lnTo>
                    <a:pt x="545" y="303"/>
                  </a:lnTo>
                  <a:lnTo>
                    <a:pt x="574" y="304"/>
                  </a:lnTo>
                  <a:lnTo>
                    <a:pt x="567" y="280"/>
                  </a:lnTo>
                  <a:lnTo>
                    <a:pt x="558" y="257"/>
                  </a:lnTo>
                  <a:lnTo>
                    <a:pt x="548" y="235"/>
                  </a:lnTo>
                  <a:lnTo>
                    <a:pt x="535" y="214"/>
                  </a:lnTo>
                  <a:lnTo>
                    <a:pt x="521" y="193"/>
                  </a:lnTo>
                  <a:lnTo>
                    <a:pt x="506" y="174"/>
                  </a:lnTo>
                  <a:lnTo>
                    <a:pt x="489" y="156"/>
                  </a:lnTo>
                  <a:lnTo>
                    <a:pt x="470" y="139"/>
                  </a:lnTo>
                  <a:lnTo>
                    <a:pt x="451" y="124"/>
                  </a:lnTo>
                  <a:lnTo>
                    <a:pt x="430" y="109"/>
                  </a:lnTo>
                  <a:lnTo>
                    <a:pt x="408" y="97"/>
                  </a:lnTo>
                  <a:lnTo>
                    <a:pt x="385" y="86"/>
                  </a:lnTo>
                  <a:lnTo>
                    <a:pt x="361" y="77"/>
                  </a:lnTo>
                  <a:lnTo>
                    <a:pt x="337" y="69"/>
                  </a:lnTo>
                  <a:lnTo>
                    <a:pt x="311" y="63"/>
                  </a:lnTo>
                  <a:lnTo>
                    <a:pt x="285" y="59"/>
                  </a:lnTo>
                  <a:lnTo>
                    <a:pt x="289" y="54"/>
                  </a:lnTo>
                  <a:lnTo>
                    <a:pt x="293" y="47"/>
                  </a:lnTo>
                  <a:lnTo>
                    <a:pt x="295" y="41"/>
                  </a:lnTo>
                  <a:lnTo>
                    <a:pt x="296" y="33"/>
                  </a:lnTo>
                  <a:lnTo>
                    <a:pt x="294" y="20"/>
                  </a:lnTo>
                  <a:lnTo>
                    <a:pt x="287" y="9"/>
                  </a:lnTo>
                  <a:lnTo>
                    <a:pt x="277" y="2"/>
                  </a:lnTo>
                  <a:lnTo>
                    <a:pt x="264" y="0"/>
                  </a:lnTo>
                  <a:lnTo>
                    <a:pt x="251" y="2"/>
                  </a:lnTo>
                  <a:lnTo>
                    <a:pt x="241" y="9"/>
                  </a:lnTo>
                  <a:lnTo>
                    <a:pt x="233" y="20"/>
                  </a:lnTo>
                  <a:lnTo>
                    <a:pt x="231" y="33"/>
                  </a:lnTo>
                  <a:lnTo>
                    <a:pt x="232" y="42"/>
                  </a:lnTo>
                  <a:lnTo>
                    <a:pt x="235" y="50"/>
                  </a:lnTo>
                  <a:lnTo>
                    <a:pt x="241" y="57"/>
                  </a:lnTo>
                  <a:lnTo>
                    <a:pt x="248" y="62"/>
                  </a:lnTo>
                  <a:lnTo>
                    <a:pt x="248" y="100"/>
                  </a:lnTo>
                  <a:lnTo>
                    <a:pt x="227" y="101"/>
                  </a:lnTo>
                  <a:lnTo>
                    <a:pt x="208" y="105"/>
                  </a:lnTo>
                  <a:lnTo>
                    <a:pt x="188" y="108"/>
                  </a:lnTo>
                  <a:lnTo>
                    <a:pt x="168" y="114"/>
                  </a:lnTo>
                  <a:lnTo>
                    <a:pt x="150" y="121"/>
                  </a:lnTo>
                  <a:lnTo>
                    <a:pt x="132" y="130"/>
                  </a:lnTo>
                  <a:lnTo>
                    <a:pt x="114" y="139"/>
                  </a:lnTo>
                  <a:lnTo>
                    <a:pt x="98" y="150"/>
                  </a:lnTo>
                  <a:lnTo>
                    <a:pt x="82" y="161"/>
                  </a:lnTo>
                  <a:lnTo>
                    <a:pt x="67" y="175"/>
                  </a:lnTo>
                  <a:lnTo>
                    <a:pt x="53" y="189"/>
                  </a:lnTo>
                  <a:lnTo>
                    <a:pt x="41" y="204"/>
                  </a:lnTo>
                  <a:lnTo>
                    <a:pt x="29" y="220"/>
                  </a:lnTo>
                  <a:lnTo>
                    <a:pt x="18" y="236"/>
                  </a:lnTo>
                  <a:lnTo>
                    <a:pt x="8" y="254"/>
                  </a:lnTo>
                  <a:lnTo>
                    <a:pt x="0" y="273"/>
                  </a:lnTo>
                  <a:lnTo>
                    <a:pt x="523" y="302"/>
                  </a:lnTo>
                  <a:lnTo>
                    <a:pt x="518" y="283"/>
                  </a:lnTo>
                  <a:lnTo>
                    <a:pt x="510" y="265"/>
                  </a:lnTo>
                  <a:lnTo>
                    <a:pt x="500" y="246"/>
                  </a:lnTo>
                  <a:lnTo>
                    <a:pt x="491" y="229"/>
                  </a:lnTo>
                  <a:lnTo>
                    <a:pt x="480" y="213"/>
                  </a:lnTo>
                  <a:lnTo>
                    <a:pt x="467" y="198"/>
                  </a:lnTo>
                  <a:lnTo>
                    <a:pt x="454" y="183"/>
                  </a:lnTo>
                  <a:lnTo>
                    <a:pt x="440" y="169"/>
                  </a:lnTo>
                  <a:lnTo>
                    <a:pt x="424" y="156"/>
                  </a:lnTo>
                  <a:lnTo>
                    <a:pt x="408" y="145"/>
                  </a:lnTo>
                  <a:lnTo>
                    <a:pt x="391" y="135"/>
                  </a:lnTo>
                  <a:lnTo>
                    <a:pt x="374" y="125"/>
                  </a:lnTo>
                  <a:lnTo>
                    <a:pt x="355" y="117"/>
                  </a:lnTo>
                  <a:lnTo>
                    <a:pt x="336" y="112"/>
                  </a:lnTo>
                  <a:lnTo>
                    <a:pt x="315" y="106"/>
                  </a:lnTo>
                  <a:lnTo>
                    <a:pt x="294" y="102"/>
                  </a:lnTo>
                  <a:close/>
                </a:path>
              </a:pathLst>
            </a:custGeom>
            <a:solidFill>
              <a:srgbClr val="CC0202"/>
            </a:solidFill>
            <a:ln w="9525">
              <a:noFill/>
              <a:round/>
              <a:headEnd/>
              <a:tailEnd/>
            </a:ln>
          </p:spPr>
          <p:txBody>
            <a:bodyPr/>
            <a:lstStyle/>
            <a:p>
              <a:endParaRPr lang="en-US"/>
            </a:p>
          </p:txBody>
        </p:sp>
        <p:sp>
          <p:nvSpPr>
            <p:cNvPr id="96291" name="Freeform 37"/>
            <p:cNvSpPr>
              <a:spLocks/>
            </p:cNvSpPr>
            <p:nvPr/>
          </p:nvSpPr>
          <p:spPr bwMode="auto">
            <a:xfrm>
              <a:off x="3565" y="3285"/>
              <a:ext cx="277" cy="277"/>
            </a:xfrm>
            <a:custGeom>
              <a:avLst/>
              <a:gdLst>
                <a:gd name="T0" fmla="*/ 3 w 553"/>
                <a:gd name="T1" fmla="*/ 2 h 553"/>
                <a:gd name="T2" fmla="*/ 3 w 553"/>
                <a:gd name="T3" fmla="*/ 2 h 553"/>
                <a:gd name="T4" fmla="*/ 2 w 553"/>
                <a:gd name="T5" fmla="*/ 2 h 553"/>
                <a:gd name="T6" fmla="*/ 2 w 553"/>
                <a:gd name="T7" fmla="*/ 2 h 553"/>
                <a:gd name="T8" fmla="*/ 2 w 553"/>
                <a:gd name="T9" fmla="*/ 2 h 553"/>
                <a:gd name="T10" fmla="*/ 2 w 553"/>
                <a:gd name="T11" fmla="*/ 3 h 553"/>
                <a:gd name="T12" fmla="*/ 2 w 553"/>
                <a:gd name="T13" fmla="*/ 3 h 553"/>
                <a:gd name="T14" fmla="*/ 2 w 553"/>
                <a:gd name="T15" fmla="*/ 3 h 553"/>
                <a:gd name="T16" fmla="*/ 1 w 553"/>
                <a:gd name="T17" fmla="*/ 3 h 553"/>
                <a:gd name="T18" fmla="*/ 1 w 553"/>
                <a:gd name="T19" fmla="*/ 3 h 553"/>
                <a:gd name="T20" fmla="*/ 1 w 553"/>
                <a:gd name="T21" fmla="*/ 2 h 553"/>
                <a:gd name="T22" fmla="*/ 1 w 553"/>
                <a:gd name="T23" fmla="*/ 2 h 553"/>
                <a:gd name="T24" fmla="*/ 1 w 553"/>
                <a:gd name="T25" fmla="*/ 2 h 553"/>
                <a:gd name="T26" fmla="*/ 1 w 553"/>
                <a:gd name="T27" fmla="*/ 2 h 553"/>
                <a:gd name="T28" fmla="*/ 1 w 553"/>
                <a:gd name="T29" fmla="*/ 2 h 553"/>
                <a:gd name="T30" fmla="*/ 0 w 553"/>
                <a:gd name="T31" fmla="*/ 2 h 553"/>
                <a:gd name="T32" fmla="*/ 1 w 553"/>
                <a:gd name="T33" fmla="*/ 1 h 553"/>
                <a:gd name="T34" fmla="*/ 1 w 553"/>
                <a:gd name="T35" fmla="*/ 1 h 553"/>
                <a:gd name="T36" fmla="*/ 1 w 553"/>
                <a:gd name="T37" fmla="*/ 1 h 553"/>
                <a:gd name="T38" fmla="*/ 1 w 553"/>
                <a:gd name="T39" fmla="*/ 1 h 553"/>
                <a:gd name="T40" fmla="*/ 1 w 553"/>
                <a:gd name="T41" fmla="*/ 1 h 553"/>
                <a:gd name="T42" fmla="*/ 1 w 553"/>
                <a:gd name="T43" fmla="*/ 1 h 553"/>
                <a:gd name="T44" fmla="*/ 1 w 553"/>
                <a:gd name="T45" fmla="*/ 1 h 553"/>
                <a:gd name="T46" fmla="*/ 2 w 553"/>
                <a:gd name="T47" fmla="*/ 0 h 553"/>
                <a:gd name="T48" fmla="*/ 2 w 553"/>
                <a:gd name="T49" fmla="*/ 1 h 553"/>
                <a:gd name="T50" fmla="*/ 2 w 553"/>
                <a:gd name="T51" fmla="*/ 1 h 553"/>
                <a:gd name="T52" fmla="*/ 2 w 553"/>
                <a:gd name="T53" fmla="*/ 1 h 553"/>
                <a:gd name="T54" fmla="*/ 2 w 553"/>
                <a:gd name="T55" fmla="*/ 1 h 553"/>
                <a:gd name="T56" fmla="*/ 2 w 553"/>
                <a:gd name="T57" fmla="*/ 1 h 553"/>
                <a:gd name="T58" fmla="*/ 3 w 553"/>
                <a:gd name="T59" fmla="*/ 1 h 553"/>
                <a:gd name="T60" fmla="*/ 3 w 553"/>
                <a:gd name="T61" fmla="*/ 1 h 553"/>
                <a:gd name="T62" fmla="*/ 3 w 553"/>
                <a:gd name="T63" fmla="*/ 2 h 5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3"/>
                <a:gd name="T97" fmla="*/ 0 h 553"/>
                <a:gd name="T98" fmla="*/ 553 w 553"/>
                <a:gd name="T99" fmla="*/ 553 h 5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3" h="553">
                  <a:moveTo>
                    <a:pt x="551" y="313"/>
                  </a:moveTo>
                  <a:lnTo>
                    <a:pt x="545" y="341"/>
                  </a:lnTo>
                  <a:lnTo>
                    <a:pt x="538" y="367"/>
                  </a:lnTo>
                  <a:lnTo>
                    <a:pt x="528" y="394"/>
                  </a:lnTo>
                  <a:lnTo>
                    <a:pt x="515" y="417"/>
                  </a:lnTo>
                  <a:lnTo>
                    <a:pt x="500" y="440"/>
                  </a:lnTo>
                  <a:lnTo>
                    <a:pt x="483" y="461"/>
                  </a:lnTo>
                  <a:lnTo>
                    <a:pt x="465" y="479"/>
                  </a:lnTo>
                  <a:lnTo>
                    <a:pt x="444" y="496"/>
                  </a:lnTo>
                  <a:lnTo>
                    <a:pt x="422" y="511"/>
                  </a:lnTo>
                  <a:lnTo>
                    <a:pt x="399" y="525"/>
                  </a:lnTo>
                  <a:lnTo>
                    <a:pt x="375" y="535"/>
                  </a:lnTo>
                  <a:lnTo>
                    <a:pt x="349" y="543"/>
                  </a:lnTo>
                  <a:lnTo>
                    <a:pt x="322" y="549"/>
                  </a:lnTo>
                  <a:lnTo>
                    <a:pt x="295" y="553"/>
                  </a:lnTo>
                  <a:lnTo>
                    <a:pt x="268" y="553"/>
                  </a:lnTo>
                  <a:lnTo>
                    <a:pt x="239" y="550"/>
                  </a:lnTo>
                  <a:lnTo>
                    <a:pt x="211" y="545"/>
                  </a:lnTo>
                  <a:lnTo>
                    <a:pt x="185" y="538"/>
                  </a:lnTo>
                  <a:lnTo>
                    <a:pt x="159" y="527"/>
                  </a:lnTo>
                  <a:lnTo>
                    <a:pt x="135" y="514"/>
                  </a:lnTo>
                  <a:lnTo>
                    <a:pt x="113" y="500"/>
                  </a:lnTo>
                  <a:lnTo>
                    <a:pt x="92" y="482"/>
                  </a:lnTo>
                  <a:lnTo>
                    <a:pt x="73" y="464"/>
                  </a:lnTo>
                  <a:lnTo>
                    <a:pt x="57" y="443"/>
                  </a:lnTo>
                  <a:lnTo>
                    <a:pt x="42" y="421"/>
                  </a:lnTo>
                  <a:lnTo>
                    <a:pt x="28" y="397"/>
                  </a:lnTo>
                  <a:lnTo>
                    <a:pt x="18" y="373"/>
                  </a:lnTo>
                  <a:lnTo>
                    <a:pt x="10" y="348"/>
                  </a:lnTo>
                  <a:lnTo>
                    <a:pt x="4" y="321"/>
                  </a:lnTo>
                  <a:lnTo>
                    <a:pt x="0" y="293"/>
                  </a:lnTo>
                  <a:lnTo>
                    <a:pt x="0" y="266"/>
                  </a:lnTo>
                  <a:lnTo>
                    <a:pt x="3" y="237"/>
                  </a:lnTo>
                  <a:lnTo>
                    <a:pt x="8" y="209"/>
                  </a:lnTo>
                  <a:lnTo>
                    <a:pt x="15" y="183"/>
                  </a:lnTo>
                  <a:lnTo>
                    <a:pt x="26" y="157"/>
                  </a:lnTo>
                  <a:lnTo>
                    <a:pt x="39" y="134"/>
                  </a:lnTo>
                  <a:lnTo>
                    <a:pt x="53" y="111"/>
                  </a:lnTo>
                  <a:lnTo>
                    <a:pt x="71" y="92"/>
                  </a:lnTo>
                  <a:lnTo>
                    <a:pt x="89" y="72"/>
                  </a:lnTo>
                  <a:lnTo>
                    <a:pt x="110" y="55"/>
                  </a:lnTo>
                  <a:lnTo>
                    <a:pt x="132" y="41"/>
                  </a:lnTo>
                  <a:lnTo>
                    <a:pt x="155" y="27"/>
                  </a:lnTo>
                  <a:lnTo>
                    <a:pt x="179" y="17"/>
                  </a:lnTo>
                  <a:lnTo>
                    <a:pt x="205" y="9"/>
                  </a:lnTo>
                  <a:lnTo>
                    <a:pt x="231" y="3"/>
                  </a:lnTo>
                  <a:lnTo>
                    <a:pt x="258" y="0"/>
                  </a:lnTo>
                  <a:lnTo>
                    <a:pt x="286" y="0"/>
                  </a:lnTo>
                  <a:lnTo>
                    <a:pt x="314" y="2"/>
                  </a:lnTo>
                  <a:lnTo>
                    <a:pt x="341" y="8"/>
                  </a:lnTo>
                  <a:lnTo>
                    <a:pt x="368" y="15"/>
                  </a:lnTo>
                  <a:lnTo>
                    <a:pt x="394" y="25"/>
                  </a:lnTo>
                  <a:lnTo>
                    <a:pt x="417" y="38"/>
                  </a:lnTo>
                  <a:lnTo>
                    <a:pt x="440" y="53"/>
                  </a:lnTo>
                  <a:lnTo>
                    <a:pt x="461" y="70"/>
                  </a:lnTo>
                  <a:lnTo>
                    <a:pt x="480" y="88"/>
                  </a:lnTo>
                  <a:lnTo>
                    <a:pt x="497" y="109"/>
                  </a:lnTo>
                  <a:lnTo>
                    <a:pt x="512" y="131"/>
                  </a:lnTo>
                  <a:lnTo>
                    <a:pt x="526" y="154"/>
                  </a:lnTo>
                  <a:lnTo>
                    <a:pt x="536" y="178"/>
                  </a:lnTo>
                  <a:lnTo>
                    <a:pt x="544" y="204"/>
                  </a:lnTo>
                  <a:lnTo>
                    <a:pt x="550" y="230"/>
                  </a:lnTo>
                  <a:lnTo>
                    <a:pt x="553" y="258"/>
                  </a:lnTo>
                  <a:lnTo>
                    <a:pt x="553" y="285"/>
                  </a:lnTo>
                  <a:lnTo>
                    <a:pt x="551" y="313"/>
                  </a:lnTo>
                  <a:close/>
                </a:path>
              </a:pathLst>
            </a:custGeom>
            <a:solidFill>
              <a:srgbClr val="000000"/>
            </a:solidFill>
            <a:ln w="9525">
              <a:noFill/>
              <a:round/>
              <a:headEnd/>
              <a:tailEnd/>
            </a:ln>
          </p:spPr>
          <p:txBody>
            <a:bodyPr/>
            <a:lstStyle/>
            <a:p>
              <a:endParaRPr lang="en-US"/>
            </a:p>
          </p:txBody>
        </p:sp>
        <p:sp>
          <p:nvSpPr>
            <p:cNvPr id="96292" name="Freeform 38"/>
            <p:cNvSpPr>
              <a:spLocks/>
            </p:cNvSpPr>
            <p:nvPr/>
          </p:nvSpPr>
          <p:spPr bwMode="auto">
            <a:xfrm>
              <a:off x="3608" y="3318"/>
              <a:ext cx="217" cy="227"/>
            </a:xfrm>
            <a:custGeom>
              <a:avLst/>
              <a:gdLst>
                <a:gd name="T0" fmla="*/ 2 w 434"/>
                <a:gd name="T1" fmla="*/ 1 h 454"/>
                <a:gd name="T2" fmla="*/ 2 w 434"/>
                <a:gd name="T3" fmla="*/ 1 h 454"/>
                <a:gd name="T4" fmla="*/ 2 w 434"/>
                <a:gd name="T5" fmla="*/ 1 h 454"/>
                <a:gd name="T6" fmla="*/ 2 w 434"/>
                <a:gd name="T7" fmla="*/ 1 h 454"/>
                <a:gd name="T8" fmla="*/ 2 w 434"/>
                <a:gd name="T9" fmla="*/ 1 h 454"/>
                <a:gd name="T10" fmla="*/ 2 w 434"/>
                <a:gd name="T11" fmla="*/ 1 h 454"/>
                <a:gd name="T12" fmla="*/ 2 w 434"/>
                <a:gd name="T13" fmla="*/ 1 h 454"/>
                <a:gd name="T14" fmla="*/ 2 w 434"/>
                <a:gd name="T15" fmla="*/ 1 h 454"/>
                <a:gd name="T16" fmla="*/ 2 w 434"/>
                <a:gd name="T17" fmla="*/ 1 h 454"/>
                <a:gd name="T18" fmla="*/ 2 w 434"/>
                <a:gd name="T19" fmla="*/ 1 h 454"/>
                <a:gd name="T20" fmla="*/ 2 w 434"/>
                <a:gd name="T21" fmla="*/ 2 h 454"/>
                <a:gd name="T22" fmla="*/ 2 w 434"/>
                <a:gd name="T23" fmla="*/ 2 h 454"/>
                <a:gd name="T24" fmla="*/ 1 w 434"/>
                <a:gd name="T25" fmla="*/ 2 h 454"/>
                <a:gd name="T26" fmla="*/ 1 w 434"/>
                <a:gd name="T27" fmla="*/ 2 h 454"/>
                <a:gd name="T28" fmla="*/ 1 w 434"/>
                <a:gd name="T29" fmla="*/ 2 h 454"/>
                <a:gd name="T30" fmla="*/ 1 w 434"/>
                <a:gd name="T31" fmla="*/ 2 h 454"/>
                <a:gd name="T32" fmla="*/ 1 w 434"/>
                <a:gd name="T33" fmla="*/ 2 h 454"/>
                <a:gd name="T34" fmla="*/ 1 w 434"/>
                <a:gd name="T35" fmla="*/ 2 h 454"/>
                <a:gd name="T36" fmla="*/ 1 w 434"/>
                <a:gd name="T37" fmla="*/ 2 h 454"/>
                <a:gd name="T38" fmla="*/ 1 w 434"/>
                <a:gd name="T39" fmla="*/ 2 h 454"/>
                <a:gd name="T40" fmla="*/ 1 w 434"/>
                <a:gd name="T41" fmla="*/ 2 h 454"/>
                <a:gd name="T42" fmla="*/ 1 w 434"/>
                <a:gd name="T43" fmla="*/ 2 h 454"/>
                <a:gd name="T44" fmla="*/ 1 w 434"/>
                <a:gd name="T45" fmla="*/ 2 h 454"/>
                <a:gd name="T46" fmla="*/ 1 w 434"/>
                <a:gd name="T47" fmla="*/ 2 h 454"/>
                <a:gd name="T48" fmla="*/ 1 w 434"/>
                <a:gd name="T49" fmla="*/ 2 h 454"/>
                <a:gd name="T50" fmla="*/ 1 w 434"/>
                <a:gd name="T51" fmla="*/ 2 h 454"/>
                <a:gd name="T52" fmla="*/ 2 w 434"/>
                <a:gd name="T53" fmla="*/ 2 h 454"/>
                <a:gd name="T54" fmla="*/ 2 w 434"/>
                <a:gd name="T55" fmla="*/ 2 h 454"/>
                <a:gd name="T56" fmla="*/ 2 w 434"/>
                <a:gd name="T57" fmla="*/ 2 h 454"/>
                <a:gd name="T58" fmla="*/ 2 w 434"/>
                <a:gd name="T59" fmla="*/ 2 h 454"/>
                <a:gd name="T60" fmla="*/ 2 w 434"/>
                <a:gd name="T61" fmla="*/ 2 h 454"/>
                <a:gd name="T62" fmla="*/ 2 w 434"/>
                <a:gd name="T63" fmla="*/ 2 h 4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4"/>
                <a:gd name="T97" fmla="*/ 0 h 454"/>
                <a:gd name="T98" fmla="*/ 434 w 434"/>
                <a:gd name="T99" fmla="*/ 454 h 4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4" h="454">
                  <a:moveTo>
                    <a:pt x="432" y="243"/>
                  </a:moveTo>
                  <a:lnTo>
                    <a:pt x="434" y="207"/>
                  </a:lnTo>
                  <a:lnTo>
                    <a:pt x="430" y="170"/>
                  </a:lnTo>
                  <a:lnTo>
                    <a:pt x="422" y="135"/>
                  </a:lnTo>
                  <a:lnTo>
                    <a:pt x="409" y="103"/>
                  </a:lnTo>
                  <a:lnTo>
                    <a:pt x="390" y="72"/>
                  </a:lnTo>
                  <a:lnTo>
                    <a:pt x="368" y="44"/>
                  </a:lnTo>
                  <a:lnTo>
                    <a:pt x="343" y="21"/>
                  </a:lnTo>
                  <a:lnTo>
                    <a:pt x="313" y="0"/>
                  </a:lnTo>
                  <a:lnTo>
                    <a:pt x="327" y="20"/>
                  </a:lnTo>
                  <a:lnTo>
                    <a:pt x="338" y="41"/>
                  </a:lnTo>
                  <a:lnTo>
                    <a:pt x="349" y="63"/>
                  </a:lnTo>
                  <a:lnTo>
                    <a:pt x="356" y="86"/>
                  </a:lnTo>
                  <a:lnTo>
                    <a:pt x="361" y="109"/>
                  </a:lnTo>
                  <a:lnTo>
                    <a:pt x="364" y="133"/>
                  </a:lnTo>
                  <a:lnTo>
                    <a:pt x="364" y="157"/>
                  </a:lnTo>
                  <a:lnTo>
                    <a:pt x="361" y="182"/>
                  </a:lnTo>
                  <a:lnTo>
                    <a:pt x="357" y="207"/>
                  </a:lnTo>
                  <a:lnTo>
                    <a:pt x="350" y="230"/>
                  </a:lnTo>
                  <a:lnTo>
                    <a:pt x="341" y="253"/>
                  </a:lnTo>
                  <a:lnTo>
                    <a:pt x="330" y="273"/>
                  </a:lnTo>
                  <a:lnTo>
                    <a:pt x="318" y="293"/>
                  </a:lnTo>
                  <a:lnTo>
                    <a:pt x="303" y="311"/>
                  </a:lnTo>
                  <a:lnTo>
                    <a:pt x="286" y="328"/>
                  </a:lnTo>
                  <a:lnTo>
                    <a:pt x="268" y="343"/>
                  </a:lnTo>
                  <a:lnTo>
                    <a:pt x="248" y="356"/>
                  </a:lnTo>
                  <a:lnTo>
                    <a:pt x="229" y="368"/>
                  </a:lnTo>
                  <a:lnTo>
                    <a:pt x="207" y="377"/>
                  </a:lnTo>
                  <a:lnTo>
                    <a:pt x="184" y="384"/>
                  </a:lnTo>
                  <a:lnTo>
                    <a:pt x="161" y="390"/>
                  </a:lnTo>
                  <a:lnTo>
                    <a:pt x="138" y="392"/>
                  </a:lnTo>
                  <a:lnTo>
                    <a:pt x="112" y="393"/>
                  </a:lnTo>
                  <a:lnTo>
                    <a:pt x="88" y="391"/>
                  </a:lnTo>
                  <a:lnTo>
                    <a:pt x="77" y="389"/>
                  </a:lnTo>
                  <a:lnTo>
                    <a:pt x="64" y="386"/>
                  </a:lnTo>
                  <a:lnTo>
                    <a:pt x="53" y="383"/>
                  </a:lnTo>
                  <a:lnTo>
                    <a:pt x="42" y="379"/>
                  </a:lnTo>
                  <a:lnTo>
                    <a:pt x="31" y="375"/>
                  </a:lnTo>
                  <a:lnTo>
                    <a:pt x="20" y="370"/>
                  </a:lnTo>
                  <a:lnTo>
                    <a:pt x="10" y="366"/>
                  </a:lnTo>
                  <a:lnTo>
                    <a:pt x="0" y="360"/>
                  </a:lnTo>
                  <a:lnTo>
                    <a:pt x="15" y="377"/>
                  </a:lnTo>
                  <a:lnTo>
                    <a:pt x="31" y="393"/>
                  </a:lnTo>
                  <a:lnTo>
                    <a:pt x="49" y="408"/>
                  </a:lnTo>
                  <a:lnTo>
                    <a:pt x="69" y="421"/>
                  </a:lnTo>
                  <a:lnTo>
                    <a:pt x="88" y="431"/>
                  </a:lnTo>
                  <a:lnTo>
                    <a:pt x="110" y="440"/>
                  </a:lnTo>
                  <a:lnTo>
                    <a:pt x="133" y="447"/>
                  </a:lnTo>
                  <a:lnTo>
                    <a:pt x="157" y="452"/>
                  </a:lnTo>
                  <a:lnTo>
                    <a:pt x="183" y="454"/>
                  </a:lnTo>
                  <a:lnTo>
                    <a:pt x="207" y="454"/>
                  </a:lnTo>
                  <a:lnTo>
                    <a:pt x="231" y="451"/>
                  </a:lnTo>
                  <a:lnTo>
                    <a:pt x="254" y="446"/>
                  </a:lnTo>
                  <a:lnTo>
                    <a:pt x="276" y="438"/>
                  </a:lnTo>
                  <a:lnTo>
                    <a:pt x="298" y="429"/>
                  </a:lnTo>
                  <a:lnTo>
                    <a:pt x="319" y="417"/>
                  </a:lnTo>
                  <a:lnTo>
                    <a:pt x="338" y="405"/>
                  </a:lnTo>
                  <a:lnTo>
                    <a:pt x="356" y="390"/>
                  </a:lnTo>
                  <a:lnTo>
                    <a:pt x="372" y="372"/>
                  </a:lnTo>
                  <a:lnTo>
                    <a:pt x="387" y="355"/>
                  </a:lnTo>
                  <a:lnTo>
                    <a:pt x="399" y="334"/>
                  </a:lnTo>
                  <a:lnTo>
                    <a:pt x="411" y="314"/>
                  </a:lnTo>
                  <a:lnTo>
                    <a:pt x="420" y="292"/>
                  </a:lnTo>
                  <a:lnTo>
                    <a:pt x="427" y="268"/>
                  </a:lnTo>
                  <a:lnTo>
                    <a:pt x="432" y="243"/>
                  </a:lnTo>
                  <a:close/>
                </a:path>
              </a:pathLst>
            </a:custGeom>
            <a:solidFill>
              <a:srgbClr val="60C6F7"/>
            </a:solidFill>
            <a:ln w="9525">
              <a:noFill/>
              <a:round/>
              <a:headEnd/>
              <a:tailEnd/>
            </a:ln>
          </p:spPr>
          <p:txBody>
            <a:bodyPr/>
            <a:lstStyle/>
            <a:p>
              <a:endParaRPr lang="en-US"/>
            </a:p>
          </p:txBody>
        </p:sp>
        <p:sp>
          <p:nvSpPr>
            <p:cNvPr id="96293" name="Freeform 39"/>
            <p:cNvSpPr>
              <a:spLocks/>
            </p:cNvSpPr>
            <p:nvPr/>
          </p:nvSpPr>
          <p:spPr bwMode="auto">
            <a:xfrm>
              <a:off x="3582" y="3302"/>
              <a:ext cx="208" cy="213"/>
            </a:xfrm>
            <a:custGeom>
              <a:avLst/>
              <a:gdLst>
                <a:gd name="T0" fmla="*/ 1 w 416"/>
                <a:gd name="T1" fmla="*/ 2 h 425"/>
                <a:gd name="T2" fmla="*/ 1 w 416"/>
                <a:gd name="T3" fmla="*/ 2 h 425"/>
                <a:gd name="T4" fmla="*/ 2 w 416"/>
                <a:gd name="T5" fmla="*/ 2 h 425"/>
                <a:gd name="T6" fmla="*/ 2 w 416"/>
                <a:gd name="T7" fmla="*/ 2 h 425"/>
                <a:gd name="T8" fmla="*/ 2 w 416"/>
                <a:gd name="T9" fmla="*/ 2 h 425"/>
                <a:gd name="T10" fmla="*/ 2 w 416"/>
                <a:gd name="T11" fmla="*/ 2 h 425"/>
                <a:gd name="T12" fmla="*/ 2 w 416"/>
                <a:gd name="T13" fmla="*/ 2 h 425"/>
                <a:gd name="T14" fmla="*/ 2 w 416"/>
                <a:gd name="T15" fmla="*/ 1 h 425"/>
                <a:gd name="T16" fmla="*/ 2 w 416"/>
                <a:gd name="T17" fmla="*/ 1 h 425"/>
                <a:gd name="T18" fmla="*/ 2 w 416"/>
                <a:gd name="T19" fmla="*/ 1 h 425"/>
                <a:gd name="T20" fmla="*/ 2 w 416"/>
                <a:gd name="T21" fmla="*/ 1 h 425"/>
                <a:gd name="T22" fmla="*/ 2 w 416"/>
                <a:gd name="T23" fmla="*/ 1 h 425"/>
                <a:gd name="T24" fmla="*/ 2 w 416"/>
                <a:gd name="T25" fmla="*/ 1 h 425"/>
                <a:gd name="T26" fmla="*/ 2 w 416"/>
                <a:gd name="T27" fmla="*/ 1 h 425"/>
                <a:gd name="T28" fmla="*/ 2 w 416"/>
                <a:gd name="T29" fmla="*/ 1 h 425"/>
                <a:gd name="T30" fmla="*/ 2 w 416"/>
                <a:gd name="T31" fmla="*/ 1 h 425"/>
                <a:gd name="T32" fmla="*/ 1 w 416"/>
                <a:gd name="T33" fmla="*/ 0 h 425"/>
                <a:gd name="T34" fmla="*/ 1 w 416"/>
                <a:gd name="T35" fmla="*/ 1 h 425"/>
                <a:gd name="T36" fmla="*/ 1 w 416"/>
                <a:gd name="T37" fmla="*/ 1 h 425"/>
                <a:gd name="T38" fmla="*/ 1 w 416"/>
                <a:gd name="T39" fmla="*/ 1 h 425"/>
                <a:gd name="T40" fmla="*/ 1 w 416"/>
                <a:gd name="T41" fmla="*/ 1 h 425"/>
                <a:gd name="T42" fmla="*/ 1 w 416"/>
                <a:gd name="T43" fmla="*/ 1 h 425"/>
                <a:gd name="T44" fmla="*/ 1 w 416"/>
                <a:gd name="T45" fmla="*/ 1 h 425"/>
                <a:gd name="T46" fmla="*/ 1 w 416"/>
                <a:gd name="T47" fmla="*/ 1 h 425"/>
                <a:gd name="T48" fmla="*/ 0 w 416"/>
                <a:gd name="T49" fmla="*/ 1 h 425"/>
                <a:gd name="T50" fmla="*/ 1 w 416"/>
                <a:gd name="T51" fmla="*/ 2 h 425"/>
                <a:gd name="T52" fmla="*/ 1 w 416"/>
                <a:gd name="T53" fmla="*/ 2 h 425"/>
                <a:gd name="T54" fmla="*/ 1 w 416"/>
                <a:gd name="T55" fmla="*/ 2 h 425"/>
                <a:gd name="T56" fmla="*/ 1 w 416"/>
                <a:gd name="T57" fmla="*/ 2 h 425"/>
                <a:gd name="T58" fmla="*/ 1 w 416"/>
                <a:gd name="T59" fmla="*/ 2 h 425"/>
                <a:gd name="T60" fmla="*/ 1 w 416"/>
                <a:gd name="T61" fmla="*/ 2 h 425"/>
                <a:gd name="T62" fmla="*/ 1 w 416"/>
                <a:gd name="T63" fmla="*/ 2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6"/>
                <a:gd name="T97" fmla="*/ 0 h 425"/>
                <a:gd name="T98" fmla="*/ 416 w 416"/>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6" h="425">
                  <a:moveTo>
                    <a:pt x="140" y="423"/>
                  </a:moveTo>
                  <a:lnTo>
                    <a:pt x="164" y="425"/>
                  </a:lnTo>
                  <a:lnTo>
                    <a:pt x="190" y="424"/>
                  </a:lnTo>
                  <a:lnTo>
                    <a:pt x="213" y="422"/>
                  </a:lnTo>
                  <a:lnTo>
                    <a:pt x="236" y="416"/>
                  </a:lnTo>
                  <a:lnTo>
                    <a:pt x="259" y="409"/>
                  </a:lnTo>
                  <a:lnTo>
                    <a:pt x="281" y="400"/>
                  </a:lnTo>
                  <a:lnTo>
                    <a:pt x="300" y="388"/>
                  </a:lnTo>
                  <a:lnTo>
                    <a:pt x="320" y="375"/>
                  </a:lnTo>
                  <a:lnTo>
                    <a:pt x="338" y="360"/>
                  </a:lnTo>
                  <a:lnTo>
                    <a:pt x="355" y="343"/>
                  </a:lnTo>
                  <a:lnTo>
                    <a:pt x="370" y="325"/>
                  </a:lnTo>
                  <a:lnTo>
                    <a:pt x="382" y="305"/>
                  </a:lnTo>
                  <a:lnTo>
                    <a:pt x="393" y="285"/>
                  </a:lnTo>
                  <a:lnTo>
                    <a:pt x="402" y="262"/>
                  </a:lnTo>
                  <a:lnTo>
                    <a:pt x="409" y="239"/>
                  </a:lnTo>
                  <a:lnTo>
                    <a:pt x="413" y="214"/>
                  </a:lnTo>
                  <a:lnTo>
                    <a:pt x="416" y="189"/>
                  </a:lnTo>
                  <a:lnTo>
                    <a:pt x="416" y="165"/>
                  </a:lnTo>
                  <a:lnTo>
                    <a:pt x="413" y="141"/>
                  </a:lnTo>
                  <a:lnTo>
                    <a:pt x="408" y="118"/>
                  </a:lnTo>
                  <a:lnTo>
                    <a:pt x="401" y="95"/>
                  </a:lnTo>
                  <a:lnTo>
                    <a:pt x="390" y="73"/>
                  </a:lnTo>
                  <a:lnTo>
                    <a:pt x="379" y="52"/>
                  </a:lnTo>
                  <a:lnTo>
                    <a:pt x="365" y="32"/>
                  </a:lnTo>
                  <a:lnTo>
                    <a:pt x="355" y="27"/>
                  </a:lnTo>
                  <a:lnTo>
                    <a:pt x="344" y="22"/>
                  </a:lnTo>
                  <a:lnTo>
                    <a:pt x="334" y="17"/>
                  </a:lnTo>
                  <a:lnTo>
                    <a:pt x="322" y="13"/>
                  </a:lnTo>
                  <a:lnTo>
                    <a:pt x="311" y="9"/>
                  </a:lnTo>
                  <a:lnTo>
                    <a:pt x="299" y="6"/>
                  </a:lnTo>
                  <a:lnTo>
                    <a:pt x="288" y="4"/>
                  </a:lnTo>
                  <a:lnTo>
                    <a:pt x="275" y="2"/>
                  </a:lnTo>
                  <a:lnTo>
                    <a:pt x="251" y="0"/>
                  </a:lnTo>
                  <a:lnTo>
                    <a:pt x="227" y="0"/>
                  </a:lnTo>
                  <a:lnTo>
                    <a:pt x="202" y="4"/>
                  </a:lnTo>
                  <a:lnTo>
                    <a:pt x="179" y="8"/>
                  </a:lnTo>
                  <a:lnTo>
                    <a:pt x="158" y="15"/>
                  </a:lnTo>
                  <a:lnTo>
                    <a:pt x="136" y="25"/>
                  </a:lnTo>
                  <a:lnTo>
                    <a:pt x="115" y="36"/>
                  </a:lnTo>
                  <a:lnTo>
                    <a:pt x="96" y="50"/>
                  </a:lnTo>
                  <a:lnTo>
                    <a:pt x="78" y="65"/>
                  </a:lnTo>
                  <a:lnTo>
                    <a:pt x="62" y="81"/>
                  </a:lnTo>
                  <a:lnTo>
                    <a:pt x="47" y="99"/>
                  </a:lnTo>
                  <a:lnTo>
                    <a:pt x="34" y="119"/>
                  </a:lnTo>
                  <a:lnTo>
                    <a:pt x="23" y="139"/>
                  </a:lnTo>
                  <a:lnTo>
                    <a:pt x="14" y="161"/>
                  </a:lnTo>
                  <a:lnTo>
                    <a:pt x="7" y="184"/>
                  </a:lnTo>
                  <a:lnTo>
                    <a:pt x="2" y="209"/>
                  </a:lnTo>
                  <a:lnTo>
                    <a:pt x="0" y="234"/>
                  </a:lnTo>
                  <a:lnTo>
                    <a:pt x="1" y="259"/>
                  </a:lnTo>
                  <a:lnTo>
                    <a:pt x="3" y="283"/>
                  </a:lnTo>
                  <a:lnTo>
                    <a:pt x="9" y="307"/>
                  </a:lnTo>
                  <a:lnTo>
                    <a:pt x="16" y="330"/>
                  </a:lnTo>
                  <a:lnTo>
                    <a:pt x="26" y="351"/>
                  </a:lnTo>
                  <a:lnTo>
                    <a:pt x="38" y="372"/>
                  </a:lnTo>
                  <a:lnTo>
                    <a:pt x="52" y="392"/>
                  </a:lnTo>
                  <a:lnTo>
                    <a:pt x="62" y="398"/>
                  </a:lnTo>
                  <a:lnTo>
                    <a:pt x="72" y="402"/>
                  </a:lnTo>
                  <a:lnTo>
                    <a:pt x="83" y="407"/>
                  </a:lnTo>
                  <a:lnTo>
                    <a:pt x="94" y="411"/>
                  </a:lnTo>
                  <a:lnTo>
                    <a:pt x="105" y="415"/>
                  </a:lnTo>
                  <a:lnTo>
                    <a:pt x="116" y="418"/>
                  </a:lnTo>
                  <a:lnTo>
                    <a:pt x="129" y="421"/>
                  </a:lnTo>
                  <a:lnTo>
                    <a:pt x="140" y="423"/>
                  </a:lnTo>
                  <a:close/>
                </a:path>
              </a:pathLst>
            </a:custGeom>
            <a:solidFill>
              <a:srgbClr val="9BEDFF"/>
            </a:solidFill>
            <a:ln w="9525">
              <a:noFill/>
              <a:round/>
              <a:headEnd/>
              <a:tailEnd/>
            </a:ln>
          </p:spPr>
          <p:txBody>
            <a:bodyPr/>
            <a:lstStyle/>
            <a:p>
              <a:endParaRPr lang="en-US"/>
            </a:p>
          </p:txBody>
        </p:sp>
        <p:sp>
          <p:nvSpPr>
            <p:cNvPr id="96294" name="Freeform 40"/>
            <p:cNvSpPr>
              <a:spLocks/>
            </p:cNvSpPr>
            <p:nvPr/>
          </p:nvSpPr>
          <p:spPr bwMode="auto">
            <a:xfrm>
              <a:off x="3714" y="3311"/>
              <a:ext cx="31" cy="40"/>
            </a:xfrm>
            <a:custGeom>
              <a:avLst/>
              <a:gdLst>
                <a:gd name="T0" fmla="*/ 1 w 61"/>
                <a:gd name="T1" fmla="*/ 0 h 81"/>
                <a:gd name="T2" fmla="*/ 1 w 61"/>
                <a:gd name="T3" fmla="*/ 0 h 81"/>
                <a:gd name="T4" fmla="*/ 1 w 61"/>
                <a:gd name="T5" fmla="*/ 0 h 81"/>
                <a:gd name="T6" fmla="*/ 1 w 61"/>
                <a:gd name="T7" fmla="*/ 0 h 81"/>
                <a:gd name="T8" fmla="*/ 1 w 61"/>
                <a:gd name="T9" fmla="*/ 0 h 81"/>
                <a:gd name="T10" fmla="*/ 1 w 61"/>
                <a:gd name="T11" fmla="*/ 0 h 81"/>
                <a:gd name="T12" fmla="*/ 1 w 61"/>
                <a:gd name="T13" fmla="*/ 0 h 81"/>
                <a:gd name="T14" fmla="*/ 1 w 61"/>
                <a:gd name="T15" fmla="*/ 0 h 81"/>
                <a:gd name="T16" fmla="*/ 1 w 61"/>
                <a:gd name="T17" fmla="*/ 0 h 81"/>
                <a:gd name="T18" fmla="*/ 1 w 61"/>
                <a:gd name="T19" fmla="*/ 0 h 81"/>
                <a:gd name="T20" fmla="*/ 1 w 61"/>
                <a:gd name="T21" fmla="*/ 0 h 81"/>
                <a:gd name="T22" fmla="*/ 1 w 61"/>
                <a:gd name="T23" fmla="*/ 0 h 81"/>
                <a:gd name="T24" fmla="*/ 1 w 61"/>
                <a:gd name="T25" fmla="*/ 0 h 81"/>
                <a:gd name="T26" fmla="*/ 1 w 61"/>
                <a:gd name="T27" fmla="*/ 0 h 81"/>
                <a:gd name="T28" fmla="*/ 1 w 61"/>
                <a:gd name="T29" fmla="*/ 0 h 81"/>
                <a:gd name="T30" fmla="*/ 1 w 61"/>
                <a:gd name="T31" fmla="*/ 0 h 81"/>
                <a:gd name="T32" fmla="*/ 1 w 61"/>
                <a:gd name="T33" fmla="*/ 0 h 81"/>
                <a:gd name="T34" fmla="*/ 1 w 61"/>
                <a:gd name="T35" fmla="*/ 0 h 81"/>
                <a:gd name="T36" fmla="*/ 1 w 61"/>
                <a:gd name="T37" fmla="*/ 0 h 81"/>
                <a:gd name="T38" fmla="*/ 1 w 61"/>
                <a:gd name="T39" fmla="*/ 0 h 81"/>
                <a:gd name="T40" fmla="*/ 1 w 61"/>
                <a:gd name="T41" fmla="*/ 0 h 81"/>
                <a:gd name="T42" fmla="*/ 1 w 61"/>
                <a:gd name="T43" fmla="*/ 0 h 81"/>
                <a:gd name="T44" fmla="*/ 0 w 61"/>
                <a:gd name="T45" fmla="*/ 0 h 81"/>
                <a:gd name="T46" fmla="*/ 0 w 61"/>
                <a:gd name="T47" fmla="*/ 0 h 81"/>
                <a:gd name="T48" fmla="*/ 1 w 61"/>
                <a:gd name="T49" fmla="*/ 0 h 81"/>
                <a:gd name="T50" fmla="*/ 1 w 61"/>
                <a:gd name="T51" fmla="*/ 0 h 81"/>
                <a:gd name="T52" fmla="*/ 1 w 61"/>
                <a:gd name="T53" fmla="*/ 0 h 81"/>
                <a:gd name="T54" fmla="*/ 1 w 61"/>
                <a:gd name="T55" fmla="*/ 0 h 81"/>
                <a:gd name="T56" fmla="*/ 1 w 61"/>
                <a:gd name="T57" fmla="*/ 0 h 81"/>
                <a:gd name="T58" fmla="*/ 1 w 61"/>
                <a:gd name="T59" fmla="*/ 0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81"/>
                <a:gd name="T92" fmla="*/ 61 w 61"/>
                <a:gd name="T93" fmla="*/ 81 h 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81">
                  <a:moveTo>
                    <a:pt x="31" y="3"/>
                  </a:moveTo>
                  <a:lnTo>
                    <a:pt x="33" y="4"/>
                  </a:lnTo>
                  <a:lnTo>
                    <a:pt x="38" y="7"/>
                  </a:lnTo>
                  <a:lnTo>
                    <a:pt x="45" y="12"/>
                  </a:lnTo>
                  <a:lnTo>
                    <a:pt x="52" y="18"/>
                  </a:lnTo>
                  <a:lnTo>
                    <a:pt x="57" y="26"/>
                  </a:lnTo>
                  <a:lnTo>
                    <a:pt x="61" y="33"/>
                  </a:lnTo>
                  <a:lnTo>
                    <a:pt x="60" y="41"/>
                  </a:lnTo>
                  <a:lnTo>
                    <a:pt x="54" y="48"/>
                  </a:lnTo>
                  <a:lnTo>
                    <a:pt x="46" y="54"/>
                  </a:lnTo>
                  <a:lnTo>
                    <a:pt x="43" y="61"/>
                  </a:lnTo>
                  <a:lnTo>
                    <a:pt x="42" y="68"/>
                  </a:lnTo>
                  <a:lnTo>
                    <a:pt x="39" y="76"/>
                  </a:lnTo>
                  <a:lnTo>
                    <a:pt x="32" y="81"/>
                  </a:lnTo>
                  <a:lnTo>
                    <a:pt x="24" y="79"/>
                  </a:lnTo>
                  <a:lnTo>
                    <a:pt x="18" y="71"/>
                  </a:lnTo>
                  <a:lnTo>
                    <a:pt x="20" y="60"/>
                  </a:lnTo>
                  <a:lnTo>
                    <a:pt x="25" y="50"/>
                  </a:lnTo>
                  <a:lnTo>
                    <a:pt x="26" y="41"/>
                  </a:lnTo>
                  <a:lnTo>
                    <a:pt x="22" y="35"/>
                  </a:lnTo>
                  <a:lnTo>
                    <a:pt x="9" y="33"/>
                  </a:lnTo>
                  <a:lnTo>
                    <a:pt x="3" y="31"/>
                  </a:lnTo>
                  <a:lnTo>
                    <a:pt x="0" y="28"/>
                  </a:lnTo>
                  <a:lnTo>
                    <a:pt x="0" y="22"/>
                  </a:lnTo>
                  <a:lnTo>
                    <a:pt x="3" y="16"/>
                  </a:lnTo>
                  <a:lnTo>
                    <a:pt x="8" y="10"/>
                  </a:lnTo>
                  <a:lnTo>
                    <a:pt x="14" y="5"/>
                  </a:lnTo>
                  <a:lnTo>
                    <a:pt x="20" y="1"/>
                  </a:lnTo>
                  <a:lnTo>
                    <a:pt x="27" y="0"/>
                  </a:lnTo>
                  <a:lnTo>
                    <a:pt x="31" y="3"/>
                  </a:lnTo>
                  <a:close/>
                </a:path>
              </a:pathLst>
            </a:custGeom>
            <a:solidFill>
              <a:srgbClr val="8C6021"/>
            </a:solidFill>
            <a:ln w="9525">
              <a:noFill/>
              <a:round/>
              <a:headEnd/>
              <a:tailEnd/>
            </a:ln>
          </p:spPr>
          <p:txBody>
            <a:bodyPr/>
            <a:lstStyle/>
            <a:p>
              <a:endParaRPr lang="en-US"/>
            </a:p>
          </p:txBody>
        </p:sp>
        <p:sp>
          <p:nvSpPr>
            <p:cNvPr id="96295" name="Freeform 41"/>
            <p:cNvSpPr>
              <a:spLocks/>
            </p:cNvSpPr>
            <p:nvPr/>
          </p:nvSpPr>
          <p:spPr bwMode="auto">
            <a:xfrm>
              <a:off x="3690" y="3316"/>
              <a:ext cx="18" cy="17"/>
            </a:xfrm>
            <a:custGeom>
              <a:avLst/>
              <a:gdLst>
                <a:gd name="T0" fmla="*/ 1 w 36"/>
                <a:gd name="T1" fmla="*/ 1 h 33"/>
                <a:gd name="T2" fmla="*/ 1 w 36"/>
                <a:gd name="T3" fmla="*/ 1 h 33"/>
                <a:gd name="T4" fmla="*/ 1 w 36"/>
                <a:gd name="T5" fmla="*/ 1 h 33"/>
                <a:gd name="T6" fmla="*/ 1 w 36"/>
                <a:gd name="T7" fmla="*/ 1 h 33"/>
                <a:gd name="T8" fmla="*/ 1 w 36"/>
                <a:gd name="T9" fmla="*/ 1 h 33"/>
                <a:gd name="T10" fmla="*/ 1 w 36"/>
                <a:gd name="T11" fmla="*/ 1 h 33"/>
                <a:gd name="T12" fmla="*/ 1 w 36"/>
                <a:gd name="T13" fmla="*/ 1 h 33"/>
                <a:gd name="T14" fmla="*/ 1 w 36"/>
                <a:gd name="T15" fmla="*/ 1 h 33"/>
                <a:gd name="T16" fmla="*/ 1 w 36"/>
                <a:gd name="T17" fmla="*/ 1 h 33"/>
                <a:gd name="T18" fmla="*/ 1 w 36"/>
                <a:gd name="T19" fmla="*/ 0 h 33"/>
                <a:gd name="T20" fmla="*/ 1 w 36"/>
                <a:gd name="T21" fmla="*/ 0 h 33"/>
                <a:gd name="T22" fmla="*/ 0 w 36"/>
                <a:gd name="T23" fmla="*/ 1 h 33"/>
                <a:gd name="T24" fmla="*/ 1 w 36"/>
                <a:gd name="T25" fmla="*/ 1 h 33"/>
                <a:gd name="T26" fmla="*/ 1 w 36"/>
                <a:gd name="T27" fmla="*/ 1 h 33"/>
                <a:gd name="T28" fmla="*/ 1 w 36"/>
                <a:gd name="T29" fmla="*/ 1 h 33"/>
                <a:gd name="T30" fmla="*/ 1 w 36"/>
                <a:gd name="T31" fmla="*/ 1 h 33"/>
                <a:gd name="T32" fmla="*/ 1 w 36"/>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3"/>
                <a:gd name="T53" fmla="*/ 36 w 3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3">
                  <a:moveTo>
                    <a:pt x="14" y="18"/>
                  </a:moveTo>
                  <a:lnTo>
                    <a:pt x="13" y="19"/>
                  </a:lnTo>
                  <a:lnTo>
                    <a:pt x="13" y="24"/>
                  </a:lnTo>
                  <a:lnTo>
                    <a:pt x="15" y="29"/>
                  </a:lnTo>
                  <a:lnTo>
                    <a:pt x="23" y="33"/>
                  </a:lnTo>
                  <a:lnTo>
                    <a:pt x="33" y="32"/>
                  </a:lnTo>
                  <a:lnTo>
                    <a:pt x="36" y="24"/>
                  </a:lnTo>
                  <a:lnTo>
                    <a:pt x="34" y="14"/>
                  </a:lnTo>
                  <a:lnTo>
                    <a:pt x="26" y="4"/>
                  </a:lnTo>
                  <a:lnTo>
                    <a:pt x="14" y="0"/>
                  </a:lnTo>
                  <a:lnTo>
                    <a:pt x="5" y="0"/>
                  </a:lnTo>
                  <a:lnTo>
                    <a:pt x="0" y="3"/>
                  </a:lnTo>
                  <a:lnTo>
                    <a:pt x="1" y="5"/>
                  </a:lnTo>
                  <a:lnTo>
                    <a:pt x="7" y="8"/>
                  </a:lnTo>
                  <a:lnTo>
                    <a:pt x="12" y="10"/>
                  </a:lnTo>
                  <a:lnTo>
                    <a:pt x="15" y="14"/>
                  </a:lnTo>
                  <a:lnTo>
                    <a:pt x="14" y="18"/>
                  </a:lnTo>
                  <a:close/>
                </a:path>
              </a:pathLst>
            </a:custGeom>
            <a:solidFill>
              <a:srgbClr val="8C6021"/>
            </a:solidFill>
            <a:ln w="9525">
              <a:noFill/>
              <a:round/>
              <a:headEnd/>
              <a:tailEnd/>
            </a:ln>
          </p:spPr>
          <p:txBody>
            <a:bodyPr/>
            <a:lstStyle/>
            <a:p>
              <a:endParaRPr lang="en-US"/>
            </a:p>
          </p:txBody>
        </p:sp>
        <p:sp>
          <p:nvSpPr>
            <p:cNvPr id="96296" name="Freeform 42"/>
            <p:cNvSpPr>
              <a:spLocks/>
            </p:cNvSpPr>
            <p:nvPr/>
          </p:nvSpPr>
          <p:spPr bwMode="auto">
            <a:xfrm>
              <a:off x="3675" y="3313"/>
              <a:ext cx="10" cy="4"/>
            </a:xfrm>
            <a:custGeom>
              <a:avLst/>
              <a:gdLst>
                <a:gd name="T0" fmla="*/ 0 w 21"/>
                <a:gd name="T1" fmla="*/ 1 h 8"/>
                <a:gd name="T2" fmla="*/ 0 w 21"/>
                <a:gd name="T3" fmla="*/ 1 h 8"/>
                <a:gd name="T4" fmla="*/ 0 w 21"/>
                <a:gd name="T5" fmla="*/ 1 h 8"/>
                <a:gd name="T6" fmla="*/ 0 w 21"/>
                <a:gd name="T7" fmla="*/ 0 h 8"/>
                <a:gd name="T8" fmla="*/ 0 w 21"/>
                <a:gd name="T9" fmla="*/ 1 h 8"/>
                <a:gd name="T10" fmla="*/ 0 w 21"/>
                <a:gd name="T11" fmla="*/ 1 h 8"/>
                <a:gd name="T12" fmla="*/ 0 w 21"/>
                <a:gd name="T13" fmla="*/ 1 h 8"/>
                <a:gd name="T14" fmla="*/ 0 w 21"/>
                <a:gd name="T15" fmla="*/ 1 h 8"/>
                <a:gd name="T16" fmla="*/ 0 w 21"/>
                <a:gd name="T17" fmla="*/ 1 h 8"/>
                <a:gd name="T18" fmla="*/ 0 w 21"/>
                <a:gd name="T19" fmla="*/ 1 h 8"/>
                <a:gd name="T20" fmla="*/ 0 w 21"/>
                <a:gd name="T21" fmla="*/ 1 h 8"/>
                <a:gd name="T22" fmla="*/ 0 w 21"/>
                <a:gd name="T23" fmla="*/ 1 h 8"/>
                <a:gd name="T24" fmla="*/ 0 w 21"/>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8"/>
                <a:gd name="T41" fmla="*/ 21 w 2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8">
                  <a:moveTo>
                    <a:pt x="19" y="3"/>
                  </a:moveTo>
                  <a:lnTo>
                    <a:pt x="17" y="2"/>
                  </a:lnTo>
                  <a:lnTo>
                    <a:pt x="13" y="1"/>
                  </a:lnTo>
                  <a:lnTo>
                    <a:pt x="7" y="0"/>
                  </a:lnTo>
                  <a:lnTo>
                    <a:pt x="1" y="1"/>
                  </a:lnTo>
                  <a:lnTo>
                    <a:pt x="0" y="2"/>
                  </a:lnTo>
                  <a:lnTo>
                    <a:pt x="3" y="5"/>
                  </a:lnTo>
                  <a:lnTo>
                    <a:pt x="7" y="6"/>
                  </a:lnTo>
                  <a:lnTo>
                    <a:pt x="12" y="7"/>
                  </a:lnTo>
                  <a:lnTo>
                    <a:pt x="16" y="8"/>
                  </a:lnTo>
                  <a:lnTo>
                    <a:pt x="20" y="8"/>
                  </a:lnTo>
                  <a:lnTo>
                    <a:pt x="21" y="7"/>
                  </a:lnTo>
                  <a:lnTo>
                    <a:pt x="19" y="3"/>
                  </a:lnTo>
                  <a:close/>
                </a:path>
              </a:pathLst>
            </a:custGeom>
            <a:solidFill>
              <a:srgbClr val="8C6021"/>
            </a:solidFill>
            <a:ln w="9525">
              <a:noFill/>
              <a:round/>
              <a:headEnd/>
              <a:tailEnd/>
            </a:ln>
          </p:spPr>
          <p:txBody>
            <a:bodyPr/>
            <a:lstStyle/>
            <a:p>
              <a:endParaRPr lang="en-US"/>
            </a:p>
          </p:txBody>
        </p:sp>
        <p:sp>
          <p:nvSpPr>
            <p:cNvPr id="96297" name="Freeform 43"/>
            <p:cNvSpPr>
              <a:spLocks/>
            </p:cNvSpPr>
            <p:nvPr/>
          </p:nvSpPr>
          <p:spPr bwMode="auto">
            <a:xfrm>
              <a:off x="3611" y="3319"/>
              <a:ext cx="105" cy="210"/>
            </a:xfrm>
            <a:custGeom>
              <a:avLst/>
              <a:gdLst>
                <a:gd name="T0" fmla="*/ 1 w 210"/>
                <a:gd name="T1" fmla="*/ 0 h 421"/>
                <a:gd name="T2" fmla="*/ 1 w 210"/>
                <a:gd name="T3" fmla="*/ 0 h 421"/>
                <a:gd name="T4" fmla="*/ 1 w 210"/>
                <a:gd name="T5" fmla="*/ 0 h 421"/>
                <a:gd name="T6" fmla="*/ 1 w 210"/>
                <a:gd name="T7" fmla="*/ 0 h 421"/>
                <a:gd name="T8" fmla="*/ 1 w 210"/>
                <a:gd name="T9" fmla="*/ 0 h 421"/>
                <a:gd name="T10" fmla="*/ 1 w 210"/>
                <a:gd name="T11" fmla="*/ 0 h 421"/>
                <a:gd name="T12" fmla="*/ 1 w 210"/>
                <a:gd name="T13" fmla="*/ 0 h 421"/>
                <a:gd name="T14" fmla="*/ 1 w 210"/>
                <a:gd name="T15" fmla="*/ 0 h 421"/>
                <a:gd name="T16" fmla="*/ 1 w 210"/>
                <a:gd name="T17" fmla="*/ 1 h 421"/>
                <a:gd name="T18" fmla="*/ 1 w 210"/>
                <a:gd name="T19" fmla="*/ 1 h 421"/>
                <a:gd name="T20" fmla="*/ 1 w 210"/>
                <a:gd name="T21" fmla="*/ 1 h 421"/>
                <a:gd name="T22" fmla="*/ 1 w 210"/>
                <a:gd name="T23" fmla="*/ 1 h 421"/>
                <a:gd name="T24" fmla="*/ 1 w 210"/>
                <a:gd name="T25" fmla="*/ 1 h 421"/>
                <a:gd name="T26" fmla="*/ 1 w 210"/>
                <a:gd name="T27" fmla="*/ 1 h 421"/>
                <a:gd name="T28" fmla="*/ 1 w 210"/>
                <a:gd name="T29" fmla="*/ 1 h 421"/>
                <a:gd name="T30" fmla="*/ 1 w 210"/>
                <a:gd name="T31" fmla="*/ 1 h 421"/>
                <a:gd name="T32" fmla="*/ 1 w 210"/>
                <a:gd name="T33" fmla="*/ 1 h 421"/>
                <a:gd name="T34" fmla="*/ 1 w 210"/>
                <a:gd name="T35" fmla="*/ 1 h 421"/>
                <a:gd name="T36" fmla="*/ 1 w 210"/>
                <a:gd name="T37" fmla="*/ 1 h 421"/>
                <a:gd name="T38" fmla="*/ 1 w 210"/>
                <a:gd name="T39" fmla="*/ 0 h 421"/>
                <a:gd name="T40" fmla="*/ 1 w 210"/>
                <a:gd name="T41" fmla="*/ 0 h 421"/>
                <a:gd name="T42" fmla="*/ 1 w 210"/>
                <a:gd name="T43" fmla="*/ 0 h 421"/>
                <a:gd name="T44" fmla="*/ 1 w 210"/>
                <a:gd name="T45" fmla="*/ 0 h 421"/>
                <a:gd name="T46" fmla="*/ 1 w 210"/>
                <a:gd name="T47" fmla="*/ 0 h 421"/>
                <a:gd name="T48" fmla="*/ 1 w 210"/>
                <a:gd name="T49" fmla="*/ 0 h 421"/>
                <a:gd name="T50" fmla="*/ 1 w 210"/>
                <a:gd name="T51" fmla="*/ 0 h 421"/>
                <a:gd name="T52" fmla="*/ 1 w 210"/>
                <a:gd name="T53" fmla="*/ 0 h 421"/>
                <a:gd name="T54" fmla="*/ 1 w 210"/>
                <a:gd name="T55" fmla="*/ 0 h 421"/>
                <a:gd name="T56" fmla="*/ 1 w 210"/>
                <a:gd name="T57" fmla="*/ 0 h 421"/>
                <a:gd name="T58" fmla="*/ 1 w 210"/>
                <a:gd name="T59" fmla="*/ 0 h 421"/>
                <a:gd name="T60" fmla="*/ 1 w 210"/>
                <a:gd name="T61" fmla="*/ 0 h 421"/>
                <a:gd name="T62" fmla="*/ 1 w 210"/>
                <a:gd name="T63" fmla="*/ 0 h 421"/>
                <a:gd name="T64" fmla="*/ 1 w 210"/>
                <a:gd name="T65" fmla="*/ 0 h 421"/>
                <a:gd name="T66" fmla="*/ 1 w 210"/>
                <a:gd name="T67" fmla="*/ 0 h 421"/>
                <a:gd name="T68" fmla="*/ 1 w 210"/>
                <a:gd name="T69" fmla="*/ 0 h 421"/>
                <a:gd name="T70" fmla="*/ 1 w 210"/>
                <a:gd name="T71" fmla="*/ 0 h 421"/>
                <a:gd name="T72" fmla="*/ 1 w 210"/>
                <a:gd name="T73" fmla="*/ 0 h 421"/>
                <a:gd name="T74" fmla="*/ 1 w 210"/>
                <a:gd name="T75" fmla="*/ 0 h 421"/>
                <a:gd name="T76" fmla="*/ 1 w 210"/>
                <a:gd name="T77" fmla="*/ 0 h 421"/>
                <a:gd name="T78" fmla="*/ 1 w 210"/>
                <a:gd name="T79" fmla="*/ 0 h 421"/>
                <a:gd name="T80" fmla="*/ 1 w 210"/>
                <a:gd name="T81" fmla="*/ 0 h 421"/>
                <a:gd name="T82" fmla="*/ 1 w 210"/>
                <a:gd name="T83" fmla="*/ 0 h 421"/>
                <a:gd name="T84" fmla="*/ 1 w 210"/>
                <a:gd name="T85" fmla="*/ 0 h 421"/>
                <a:gd name="T86" fmla="*/ 1 w 210"/>
                <a:gd name="T87" fmla="*/ 0 h 421"/>
                <a:gd name="T88" fmla="*/ 1 w 210"/>
                <a:gd name="T89" fmla="*/ 0 h 421"/>
                <a:gd name="T90" fmla="*/ 1 w 210"/>
                <a:gd name="T91" fmla="*/ 0 h 421"/>
                <a:gd name="T92" fmla="*/ 1 w 210"/>
                <a:gd name="T93" fmla="*/ 0 h 421"/>
                <a:gd name="T94" fmla="*/ 1 w 210"/>
                <a:gd name="T95" fmla="*/ 0 h 421"/>
                <a:gd name="T96" fmla="*/ 1 w 210"/>
                <a:gd name="T97" fmla="*/ 0 h 421"/>
                <a:gd name="T98" fmla="*/ 1 w 210"/>
                <a:gd name="T99" fmla="*/ 0 h 421"/>
                <a:gd name="T100" fmla="*/ 1 w 210"/>
                <a:gd name="T101" fmla="*/ 0 h 421"/>
                <a:gd name="T102" fmla="*/ 1 w 210"/>
                <a:gd name="T103" fmla="*/ 0 h 421"/>
                <a:gd name="T104" fmla="*/ 1 w 210"/>
                <a:gd name="T105" fmla="*/ 0 h 421"/>
                <a:gd name="T106" fmla="*/ 1 w 210"/>
                <a:gd name="T107" fmla="*/ 0 h 421"/>
                <a:gd name="T108" fmla="*/ 1 w 210"/>
                <a:gd name="T109" fmla="*/ 0 h 421"/>
                <a:gd name="T110" fmla="*/ 1 w 210"/>
                <a:gd name="T111" fmla="*/ 0 h 421"/>
                <a:gd name="T112" fmla="*/ 1 w 210"/>
                <a:gd name="T113" fmla="*/ 0 h 421"/>
                <a:gd name="T114" fmla="*/ 1 w 210"/>
                <a:gd name="T115" fmla="*/ 0 h 421"/>
                <a:gd name="T116" fmla="*/ 1 w 210"/>
                <a:gd name="T117" fmla="*/ 0 h 421"/>
                <a:gd name="T118" fmla="*/ 1 w 210"/>
                <a:gd name="T119" fmla="*/ 0 h 421"/>
                <a:gd name="T120" fmla="*/ 1 w 210"/>
                <a:gd name="T121" fmla="*/ 0 h 421"/>
                <a:gd name="T122" fmla="*/ 1 w 210"/>
                <a:gd name="T123" fmla="*/ 0 h 421"/>
                <a:gd name="T124" fmla="*/ 1 w 210"/>
                <a:gd name="T125" fmla="*/ 0 h 4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0"/>
                <a:gd name="T190" fmla="*/ 0 h 421"/>
                <a:gd name="T191" fmla="*/ 210 w 210"/>
                <a:gd name="T192" fmla="*/ 421 h 4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0" h="421">
                  <a:moveTo>
                    <a:pt x="13" y="78"/>
                  </a:moveTo>
                  <a:lnTo>
                    <a:pt x="0" y="97"/>
                  </a:lnTo>
                  <a:lnTo>
                    <a:pt x="3" y="115"/>
                  </a:lnTo>
                  <a:lnTo>
                    <a:pt x="9" y="126"/>
                  </a:lnTo>
                  <a:lnTo>
                    <a:pt x="13" y="131"/>
                  </a:lnTo>
                  <a:lnTo>
                    <a:pt x="13" y="140"/>
                  </a:lnTo>
                  <a:lnTo>
                    <a:pt x="13" y="148"/>
                  </a:lnTo>
                  <a:lnTo>
                    <a:pt x="14" y="156"/>
                  </a:lnTo>
                  <a:lnTo>
                    <a:pt x="18" y="163"/>
                  </a:lnTo>
                  <a:lnTo>
                    <a:pt x="22" y="170"/>
                  </a:lnTo>
                  <a:lnTo>
                    <a:pt x="28" y="176"/>
                  </a:lnTo>
                  <a:lnTo>
                    <a:pt x="36" y="180"/>
                  </a:lnTo>
                  <a:lnTo>
                    <a:pt x="47" y="184"/>
                  </a:lnTo>
                  <a:lnTo>
                    <a:pt x="60" y="193"/>
                  </a:lnTo>
                  <a:lnTo>
                    <a:pt x="65" y="201"/>
                  </a:lnTo>
                  <a:lnTo>
                    <a:pt x="68" y="209"/>
                  </a:lnTo>
                  <a:lnTo>
                    <a:pt x="77" y="212"/>
                  </a:lnTo>
                  <a:lnTo>
                    <a:pt x="87" y="214"/>
                  </a:lnTo>
                  <a:lnTo>
                    <a:pt x="91" y="216"/>
                  </a:lnTo>
                  <a:lnTo>
                    <a:pt x="89" y="222"/>
                  </a:lnTo>
                  <a:lnTo>
                    <a:pt x="79" y="230"/>
                  </a:lnTo>
                  <a:lnTo>
                    <a:pt x="73" y="236"/>
                  </a:lnTo>
                  <a:lnTo>
                    <a:pt x="71" y="245"/>
                  </a:lnTo>
                  <a:lnTo>
                    <a:pt x="71" y="254"/>
                  </a:lnTo>
                  <a:lnTo>
                    <a:pt x="73" y="263"/>
                  </a:lnTo>
                  <a:lnTo>
                    <a:pt x="77" y="272"/>
                  </a:lnTo>
                  <a:lnTo>
                    <a:pt x="81" y="282"/>
                  </a:lnTo>
                  <a:lnTo>
                    <a:pt x="88" y="290"/>
                  </a:lnTo>
                  <a:lnTo>
                    <a:pt x="95" y="294"/>
                  </a:lnTo>
                  <a:lnTo>
                    <a:pt x="103" y="309"/>
                  </a:lnTo>
                  <a:lnTo>
                    <a:pt x="103" y="333"/>
                  </a:lnTo>
                  <a:lnTo>
                    <a:pt x="101" y="363"/>
                  </a:lnTo>
                  <a:lnTo>
                    <a:pt x="102" y="392"/>
                  </a:lnTo>
                  <a:lnTo>
                    <a:pt x="108" y="412"/>
                  </a:lnTo>
                  <a:lnTo>
                    <a:pt x="118" y="420"/>
                  </a:lnTo>
                  <a:lnTo>
                    <a:pt x="126" y="421"/>
                  </a:lnTo>
                  <a:lnTo>
                    <a:pt x="130" y="421"/>
                  </a:lnTo>
                  <a:lnTo>
                    <a:pt x="127" y="413"/>
                  </a:lnTo>
                  <a:lnTo>
                    <a:pt x="123" y="399"/>
                  </a:lnTo>
                  <a:lnTo>
                    <a:pt x="124" y="384"/>
                  </a:lnTo>
                  <a:lnTo>
                    <a:pt x="135" y="375"/>
                  </a:lnTo>
                  <a:lnTo>
                    <a:pt x="143" y="371"/>
                  </a:lnTo>
                  <a:lnTo>
                    <a:pt x="148" y="366"/>
                  </a:lnTo>
                  <a:lnTo>
                    <a:pt x="151" y="359"/>
                  </a:lnTo>
                  <a:lnTo>
                    <a:pt x="155" y="353"/>
                  </a:lnTo>
                  <a:lnTo>
                    <a:pt x="158" y="346"/>
                  </a:lnTo>
                  <a:lnTo>
                    <a:pt x="162" y="339"/>
                  </a:lnTo>
                  <a:lnTo>
                    <a:pt x="166" y="335"/>
                  </a:lnTo>
                  <a:lnTo>
                    <a:pt x="174" y="331"/>
                  </a:lnTo>
                  <a:lnTo>
                    <a:pt x="186" y="324"/>
                  </a:lnTo>
                  <a:lnTo>
                    <a:pt x="191" y="314"/>
                  </a:lnTo>
                  <a:lnTo>
                    <a:pt x="195" y="301"/>
                  </a:lnTo>
                  <a:lnTo>
                    <a:pt x="206" y="287"/>
                  </a:lnTo>
                  <a:lnTo>
                    <a:pt x="210" y="280"/>
                  </a:lnTo>
                  <a:lnTo>
                    <a:pt x="210" y="275"/>
                  </a:lnTo>
                  <a:lnTo>
                    <a:pt x="207" y="270"/>
                  </a:lnTo>
                  <a:lnTo>
                    <a:pt x="201" y="264"/>
                  </a:lnTo>
                  <a:lnTo>
                    <a:pt x="193" y="260"/>
                  </a:lnTo>
                  <a:lnTo>
                    <a:pt x="186" y="255"/>
                  </a:lnTo>
                  <a:lnTo>
                    <a:pt x="179" y="250"/>
                  </a:lnTo>
                  <a:lnTo>
                    <a:pt x="176" y="245"/>
                  </a:lnTo>
                  <a:lnTo>
                    <a:pt x="169" y="234"/>
                  </a:lnTo>
                  <a:lnTo>
                    <a:pt x="161" y="226"/>
                  </a:lnTo>
                  <a:lnTo>
                    <a:pt x="151" y="219"/>
                  </a:lnTo>
                  <a:lnTo>
                    <a:pt x="144" y="212"/>
                  </a:lnTo>
                  <a:lnTo>
                    <a:pt x="141" y="209"/>
                  </a:lnTo>
                  <a:lnTo>
                    <a:pt x="135" y="207"/>
                  </a:lnTo>
                  <a:lnTo>
                    <a:pt x="127" y="206"/>
                  </a:lnTo>
                  <a:lnTo>
                    <a:pt x="119" y="204"/>
                  </a:lnTo>
                  <a:lnTo>
                    <a:pt x="111" y="204"/>
                  </a:lnTo>
                  <a:lnTo>
                    <a:pt x="103" y="204"/>
                  </a:lnTo>
                  <a:lnTo>
                    <a:pt x="97" y="204"/>
                  </a:lnTo>
                  <a:lnTo>
                    <a:pt x="94" y="206"/>
                  </a:lnTo>
                  <a:lnTo>
                    <a:pt x="88" y="206"/>
                  </a:lnTo>
                  <a:lnTo>
                    <a:pt x="82" y="204"/>
                  </a:lnTo>
                  <a:lnTo>
                    <a:pt x="78" y="201"/>
                  </a:lnTo>
                  <a:lnTo>
                    <a:pt x="78" y="196"/>
                  </a:lnTo>
                  <a:lnTo>
                    <a:pt x="80" y="192"/>
                  </a:lnTo>
                  <a:lnTo>
                    <a:pt x="83" y="187"/>
                  </a:lnTo>
                  <a:lnTo>
                    <a:pt x="85" y="184"/>
                  </a:lnTo>
                  <a:lnTo>
                    <a:pt x="80" y="181"/>
                  </a:lnTo>
                  <a:lnTo>
                    <a:pt x="74" y="180"/>
                  </a:lnTo>
                  <a:lnTo>
                    <a:pt x="73" y="180"/>
                  </a:lnTo>
                  <a:lnTo>
                    <a:pt x="74" y="177"/>
                  </a:lnTo>
                  <a:lnTo>
                    <a:pt x="77" y="169"/>
                  </a:lnTo>
                  <a:lnTo>
                    <a:pt x="77" y="164"/>
                  </a:lnTo>
                  <a:lnTo>
                    <a:pt x="73" y="165"/>
                  </a:lnTo>
                  <a:lnTo>
                    <a:pt x="67" y="170"/>
                  </a:lnTo>
                  <a:lnTo>
                    <a:pt x="58" y="171"/>
                  </a:lnTo>
                  <a:lnTo>
                    <a:pt x="51" y="168"/>
                  </a:lnTo>
                  <a:lnTo>
                    <a:pt x="48" y="161"/>
                  </a:lnTo>
                  <a:lnTo>
                    <a:pt x="50" y="154"/>
                  </a:lnTo>
                  <a:lnTo>
                    <a:pt x="55" y="144"/>
                  </a:lnTo>
                  <a:lnTo>
                    <a:pt x="59" y="141"/>
                  </a:lnTo>
                  <a:lnTo>
                    <a:pt x="64" y="139"/>
                  </a:lnTo>
                  <a:lnTo>
                    <a:pt x="71" y="138"/>
                  </a:lnTo>
                  <a:lnTo>
                    <a:pt x="77" y="138"/>
                  </a:lnTo>
                  <a:lnTo>
                    <a:pt x="82" y="139"/>
                  </a:lnTo>
                  <a:lnTo>
                    <a:pt x="88" y="140"/>
                  </a:lnTo>
                  <a:lnTo>
                    <a:pt x="91" y="142"/>
                  </a:lnTo>
                  <a:lnTo>
                    <a:pt x="94" y="146"/>
                  </a:lnTo>
                  <a:lnTo>
                    <a:pt x="96" y="151"/>
                  </a:lnTo>
                  <a:lnTo>
                    <a:pt x="98" y="156"/>
                  </a:lnTo>
                  <a:lnTo>
                    <a:pt x="102" y="157"/>
                  </a:lnTo>
                  <a:lnTo>
                    <a:pt x="103" y="155"/>
                  </a:lnTo>
                  <a:lnTo>
                    <a:pt x="103" y="149"/>
                  </a:lnTo>
                  <a:lnTo>
                    <a:pt x="104" y="144"/>
                  </a:lnTo>
                  <a:lnTo>
                    <a:pt x="106" y="139"/>
                  </a:lnTo>
                  <a:lnTo>
                    <a:pt x="113" y="134"/>
                  </a:lnTo>
                  <a:lnTo>
                    <a:pt x="121" y="128"/>
                  </a:lnTo>
                  <a:lnTo>
                    <a:pt x="128" y="120"/>
                  </a:lnTo>
                  <a:lnTo>
                    <a:pt x="134" y="113"/>
                  </a:lnTo>
                  <a:lnTo>
                    <a:pt x="143" y="106"/>
                  </a:lnTo>
                  <a:lnTo>
                    <a:pt x="153" y="103"/>
                  </a:lnTo>
                  <a:lnTo>
                    <a:pt x="163" y="102"/>
                  </a:lnTo>
                  <a:lnTo>
                    <a:pt x="170" y="101"/>
                  </a:lnTo>
                  <a:lnTo>
                    <a:pt x="174" y="97"/>
                  </a:lnTo>
                  <a:lnTo>
                    <a:pt x="173" y="91"/>
                  </a:lnTo>
                  <a:lnTo>
                    <a:pt x="172" y="88"/>
                  </a:lnTo>
                  <a:lnTo>
                    <a:pt x="173" y="86"/>
                  </a:lnTo>
                  <a:lnTo>
                    <a:pt x="186" y="86"/>
                  </a:lnTo>
                  <a:lnTo>
                    <a:pt x="199" y="83"/>
                  </a:lnTo>
                  <a:lnTo>
                    <a:pt x="200" y="77"/>
                  </a:lnTo>
                  <a:lnTo>
                    <a:pt x="193" y="66"/>
                  </a:lnTo>
                  <a:lnTo>
                    <a:pt x="185" y="57"/>
                  </a:lnTo>
                  <a:lnTo>
                    <a:pt x="177" y="51"/>
                  </a:lnTo>
                  <a:lnTo>
                    <a:pt x="170" y="50"/>
                  </a:lnTo>
                  <a:lnTo>
                    <a:pt x="162" y="55"/>
                  </a:lnTo>
                  <a:lnTo>
                    <a:pt x="155" y="64"/>
                  </a:lnTo>
                  <a:lnTo>
                    <a:pt x="148" y="72"/>
                  </a:lnTo>
                  <a:lnTo>
                    <a:pt x="143" y="74"/>
                  </a:lnTo>
                  <a:lnTo>
                    <a:pt x="140" y="72"/>
                  </a:lnTo>
                  <a:lnTo>
                    <a:pt x="139" y="64"/>
                  </a:lnTo>
                  <a:lnTo>
                    <a:pt x="135" y="58"/>
                  </a:lnTo>
                  <a:lnTo>
                    <a:pt x="128" y="57"/>
                  </a:lnTo>
                  <a:lnTo>
                    <a:pt x="121" y="57"/>
                  </a:lnTo>
                  <a:lnTo>
                    <a:pt x="118" y="51"/>
                  </a:lnTo>
                  <a:lnTo>
                    <a:pt x="120" y="47"/>
                  </a:lnTo>
                  <a:lnTo>
                    <a:pt x="124" y="43"/>
                  </a:lnTo>
                  <a:lnTo>
                    <a:pt x="131" y="40"/>
                  </a:lnTo>
                  <a:lnTo>
                    <a:pt x="139" y="37"/>
                  </a:lnTo>
                  <a:lnTo>
                    <a:pt x="146" y="36"/>
                  </a:lnTo>
                  <a:lnTo>
                    <a:pt x="153" y="35"/>
                  </a:lnTo>
                  <a:lnTo>
                    <a:pt x="156" y="35"/>
                  </a:lnTo>
                  <a:lnTo>
                    <a:pt x="158" y="35"/>
                  </a:lnTo>
                  <a:lnTo>
                    <a:pt x="164" y="33"/>
                  </a:lnTo>
                  <a:lnTo>
                    <a:pt x="161" y="28"/>
                  </a:lnTo>
                  <a:lnTo>
                    <a:pt x="156" y="24"/>
                  </a:lnTo>
                  <a:lnTo>
                    <a:pt x="155" y="19"/>
                  </a:lnTo>
                  <a:lnTo>
                    <a:pt x="155" y="15"/>
                  </a:lnTo>
                  <a:lnTo>
                    <a:pt x="151" y="13"/>
                  </a:lnTo>
                  <a:lnTo>
                    <a:pt x="147" y="13"/>
                  </a:lnTo>
                  <a:lnTo>
                    <a:pt x="144" y="18"/>
                  </a:lnTo>
                  <a:lnTo>
                    <a:pt x="142" y="22"/>
                  </a:lnTo>
                  <a:lnTo>
                    <a:pt x="138" y="24"/>
                  </a:lnTo>
                  <a:lnTo>
                    <a:pt x="133" y="21"/>
                  </a:lnTo>
                  <a:lnTo>
                    <a:pt x="134" y="17"/>
                  </a:lnTo>
                  <a:lnTo>
                    <a:pt x="135" y="13"/>
                  </a:lnTo>
                  <a:lnTo>
                    <a:pt x="130" y="13"/>
                  </a:lnTo>
                  <a:lnTo>
                    <a:pt x="123" y="12"/>
                  </a:lnTo>
                  <a:lnTo>
                    <a:pt x="117" y="10"/>
                  </a:lnTo>
                  <a:lnTo>
                    <a:pt x="115" y="5"/>
                  </a:lnTo>
                  <a:lnTo>
                    <a:pt x="115" y="3"/>
                  </a:lnTo>
                  <a:lnTo>
                    <a:pt x="111" y="0"/>
                  </a:lnTo>
                  <a:lnTo>
                    <a:pt x="103" y="0"/>
                  </a:lnTo>
                  <a:lnTo>
                    <a:pt x="97" y="3"/>
                  </a:lnTo>
                  <a:lnTo>
                    <a:pt x="96" y="6"/>
                  </a:lnTo>
                  <a:lnTo>
                    <a:pt x="94" y="10"/>
                  </a:lnTo>
                  <a:lnTo>
                    <a:pt x="88" y="12"/>
                  </a:lnTo>
                  <a:lnTo>
                    <a:pt x="85" y="12"/>
                  </a:lnTo>
                  <a:lnTo>
                    <a:pt x="81" y="12"/>
                  </a:lnTo>
                  <a:lnTo>
                    <a:pt x="77" y="12"/>
                  </a:lnTo>
                  <a:lnTo>
                    <a:pt x="72" y="11"/>
                  </a:lnTo>
                  <a:lnTo>
                    <a:pt x="66" y="11"/>
                  </a:lnTo>
                  <a:lnTo>
                    <a:pt x="62" y="10"/>
                  </a:lnTo>
                  <a:lnTo>
                    <a:pt x="56" y="9"/>
                  </a:lnTo>
                  <a:lnTo>
                    <a:pt x="50" y="7"/>
                  </a:lnTo>
                  <a:lnTo>
                    <a:pt x="45" y="11"/>
                  </a:lnTo>
                  <a:lnTo>
                    <a:pt x="41" y="14"/>
                  </a:lnTo>
                  <a:lnTo>
                    <a:pt x="36" y="18"/>
                  </a:lnTo>
                  <a:lnTo>
                    <a:pt x="32" y="21"/>
                  </a:lnTo>
                  <a:lnTo>
                    <a:pt x="28" y="25"/>
                  </a:lnTo>
                  <a:lnTo>
                    <a:pt x="24" y="28"/>
                  </a:lnTo>
                  <a:lnTo>
                    <a:pt x="19" y="33"/>
                  </a:lnTo>
                  <a:lnTo>
                    <a:pt x="15" y="36"/>
                  </a:lnTo>
                  <a:lnTo>
                    <a:pt x="22" y="44"/>
                  </a:lnTo>
                  <a:lnTo>
                    <a:pt x="25" y="55"/>
                  </a:lnTo>
                  <a:lnTo>
                    <a:pt x="22" y="66"/>
                  </a:lnTo>
                  <a:lnTo>
                    <a:pt x="13" y="78"/>
                  </a:lnTo>
                  <a:close/>
                </a:path>
              </a:pathLst>
            </a:custGeom>
            <a:solidFill>
              <a:srgbClr val="8C6021"/>
            </a:solidFill>
            <a:ln w="9525">
              <a:noFill/>
              <a:round/>
              <a:headEnd/>
              <a:tailEnd/>
            </a:ln>
          </p:spPr>
          <p:txBody>
            <a:bodyPr/>
            <a:lstStyle/>
            <a:p>
              <a:endParaRPr lang="en-US"/>
            </a:p>
          </p:txBody>
        </p:sp>
        <p:sp>
          <p:nvSpPr>
            <p:cNvPr id="96298" name="Freeform 44"/>
            <p:cNvSpPr>
              <a:spLocks/>
            </p:cNvSpPr>
            <p:nvPr/>
          </p:nvSpPr>
          <p:spPr bwMode="auto">
            <a:xfrm>
              <a:off x="3736" y="3390"/>
              <a:ext cx="88" cy="123"/>
            </a:xfrm>
            <a:custGeom>
              <a:avLst/>
              <a:gdLst>
                <a:gd name="T0" fmla="*/ 0 w 177"/>
                <a:gd name="T1" fmla="*/ 0 h 247"/>
                <a:gd name="T2" fmla="*/ 0 w 177"/>
                <a:gd name="T3" fmla="*/ 0 h 247"/>
                <a:gd name="T4" fmla="*/ 0 w 177"/>
                <a:gd name="T5" fmla="*/ 0 h 247"/>
                <a:gd name="T6" fmla="*/ 0 w 177"/>
                <a:gd name="T7" fmla="*/ 0 h 247"/>
                <a:gd name="T8" fmla="*/ 0 w 177"/>
                <a:gd name="T9" fmla="*/ 0 h 247"/>
                <a:gd name="T10" fmla="*/ 0 w 177"/>
                <a:gd name="T11" fmla="*/ 0 h 247"/>
                <a:gd name="T12" fmla="*/ 0 w 177"/>
                <a:gd name="T13" fmla="*/ 0 h 247"/>
                <a:gd name="T14" fmla="*/ 0 w 177"/>
                <a:gd name="T15" fmla="*/ 0 h 247"/>
                <a:gd name="T16" fmla="*/ 0 w 177"/>
                <a:gd name="T17" fmla="*/ 0 h 247"/>
                <a:gd name="T18" fmla="*/ 0 w 177"/>
                <a:gd name="T19" fmla="*/ 0 h 247"/>
                <a:gd name="T20" fmla="*/ 0 w 177"/>
                <a:gd name="T21" fmla="*/ 0 h 247"/>
                <a:gd name="T22" fmla="*/ 0 w 177"/>
                <a:gd name="T23" fmla="*/ 0 h 247"/>
                <a:gd name="T24" fmla="*/ 0 w 177"/>
                <a:gd name="T25" fmla="*/ 0 h 247"/>
                <a:gd name="T26" fmla="*/ 0 w 177"/>
                <a:gd name="T27" fmla="*/ 0 h 247"/>
                <a:gd name="T28" fmla="*/ 0 w 177"/>
                <a:gd name="T29" fmla="*/ 0 h 247"/>
                <a:gd name="T30" fmla="*/ 0 w 177"/>
                <a:gd name="T31" fmla="*/ 0 h 247"/>
                <a:gd name="T32" fmla="*/ 0 w 177"/>
                <a:gd name="T33" fmla="*/ 0 h 247"/>
                <a:gd name="T34" fmla="*/ 0 w 177"/>
                <a:gd name="T35" fmla="*/ 0 h 247"/>
                <a:gd name="T36" fmla="*/ 0 w 177"/>
                <a:gd name="T37" fmla="*/ 0 h 247"/>
                <a:gd name="T38" fmla="*/ 0 w 177"/>
                <a:gd name="T39" fmla="*/ 0 h 247"/>
                <a:gd name="T40" fmla="*/ 0 w 177"/>
                <a:gd name="T41" fmla="*/ 0 h 247"/>
                <a:gd name="T42" fmla="*/ 0 w 177"/>
                <a:gd name="T43" fmla="*/ 0 h 247"/>
                <a:gd name="T44" fmla="*/ 0 w 177"/>
                <a:gd name="T45" fmla="*/ 0 h 247"/>
                <a:gd name="T46" fmla="*/ 0 w 177"/>
                <a:gd name="T47" fmla="*/ 0 h 247"/>
                <a:gd name="T48" fmla="*/ 0 w 177"/>
                <a:gd name="T49" fmla="*/ 0 h 247"/>
                <a:gd name="T50" fmla="*/ 0 w 177"/>
                <a:gd name="T51" fmla="*/ 0 h 247"/>
                <a:gd name="T52" fmla="*/ 0 w 177"/>
                <a:gd name="T53" fmla="*/ 0 h 247"/>
                <a:gd name="T54" fmla="*/ 0 w 177"/>
                <a:gd name="T55" fmla="*/ 0 h 247"/>
                <a:gd name="T56" fmla="*/ 0 w 177"/>
                <a:gd name="T57" fmla="*/ 0 h 247"/>
                <a:gd name="T58" fmla="*/ 0 w 177"/>
                <a:gd name="T59" fmla="*/ 0 h 247"/>
                <a:gd name="T60" fmla="*/ 0 w 177"/>
                <a:gd name="T61" fmla="*/ 0 h 247"/>
                <a:gd name="T62" fmla="*/ 0 w 177"/>
                <a:gd name="T63" fmla="*/ 0 h 247"/>
                <a:gd name="T64" fmla="*/ 0 w 177"/>
                <a:gd name="T65" fmla="*/ 0 h 247"/>
                <a:gd name="T66" fmla="*/ 0 w 177"/>
                <a:gd name="T67" fmla="*/ 0 h 247"/>
                <a:gd name="T68" fmla="*/ 0 w 177"/>
                <a:gd name="T69" fmla="*/ 0 h 247"/>
                <a:gd name="T70" fmla="*/ 0 w 177"/>
                <a:gd name="T71" fmla="*/ 0 h 247"/>
                <a:gd name="T72" fmla="*/ 0 w 177"/>
                <a:gd name="T73" fmla="*/ 0 h 247"/>
                <a:gd name="T74" fmla="*/ 0 w 177"/>
                <a:gd name="T75" fmla="*/ 0 h 247"/>
                <a:gd name="T76" fmla="*/ 0 w 177"/>
                <a:gd name="T77" fmla="*/ 0 h 247"/>
                <a:gd name="T78" fmla="*/ 0 w 177"/>
                <a:gd name="T79" fmla="*/ 0 h 247"/>
                <a:gd name="T80" fmla="*/ 0 w 177"/>
                <a:gd name="T81" fmla="*/ 0 h 247"/>
                <a:gd name="T82" fmla="*/ 0 w 177"/>
                <a:gd name="T83" fmla="*/ 0 h 247"/>
                <a:gd name="T84" fmla="*/ 0 w 177"/>
                <a:gd name="T85" fmla="*/ 0 h 247"/>
                <a:gd name="T86" fmla="*/ 0 w 177"/>
                <a:gd name="T87" fmla="*/ 0 h 247"/>
                <a:gd name="T88" fmla="*/ 0 w 177"/>
                <a:gd name="T89" fmla="*/ 0 h 247"/>
                <a:gd name="T90" fmla="*/ 0 w 177"/>
                <a:gd name="T91" fmla="*/ 0 h 247"/>
                <a:gd name="T92" fmla="*/ 0 w 177"/>
                <a:gd name="T93" fmla="*/ 0 h 247"/>
                <a:gd name="T94" fmla="*/ 0 w 177"/>
                <a:gd name="T95" fmla="*/ 0 h 2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7"/>
                <a:gd name="T145" fmla="*/ 0 h 247"/>
                <a:gd name="T146" fmla="*/ 177 w 177"/>
                <a:gd name="T147" fmla="*/ 247 h 2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7" h="247">
                  <a:moveTo>
                    <a:pt x="159" y="58"/>
                  </a:moveTo>
                  <a:lnTo>
                    <a:pt x="159" y="58"/>
                  </a:lnTo>
                  <a:lnTo>
                    <a:pt x="154" y="52"/>
                  </a:lnTo>
                  <a:lnTo>
                    <a:pt x="151" y="47"/>
                  </a:lnTo>
                  <a:lnTo>
                    <a:pt x="150" y="42"/>
                  </a:lnTo>
                  <a:lnTo>
                    <a:pt x="154" y="37"/>
                  </a:lnTo>
                  <a:lnTo>
                    <a:pt x="149" y="34"/>
                  </a:lnTo>
                  <a:lnTo>
                    <a:pt x="145" y="31"/>
                  </a:lnTo>
                  <a:lnTo>
                    <a:pt x="140" y="29"/>
                  </a:lnTo>
                  <a:lnTo>
                    <a:pt x="134" y="28"/>
                  </a:lnTo>
                  <a:lnTo>
                    <a:pt x="130" y="27"/>
                  </a:lnTo>
                  <a:lnTo>
                    <a:pt x="124" y="27"/>
                  </a:lnTo>
                  <a:lnTo>
                    <a:pt x="118" y="28"/>
                  </a:lnTo>
                  <a:lnTo>
                    <a:pt x="113" y="29"/>
                  </a:lnTo>
                  <a:lnTo>
                    <a:pt x="108" y="29"/>
                  </a:lnTo>
                  <a:lnTo>
                    <a:pt x="103" y="26"/>
                  </a:lnTo>
                  <a:lnTo>
                    <a:pt x="98" y="21"/>
                  </a:lnTo>
                  <a:lnTo>
                    <a:pt x="95" y="14"/>
                  </a:lnTo>
                  <a:lnTo>
                    <a:pt x="89" y="8"/>
                  </a:lnTo>
                  <a:lnTo>
                    <a:pt x="83" y="2"/>
                  </a:lnTo>
                  <a:lnTo>
                    <a:pt x="75" y="0"/>
                  </a:lnTo>
                  <a:lnTo>
                    <a:pt x="65" y="0"/>
                  </a:lnTo>
                  <a:lnTo>
                    <a:pt x="63" y="4"/>
                  </a:lnTo>
                  <a:lnTo>
                    <a:pt x="60" y="7"/>
                  </a:lnTo>
                  <a:lnTo>
                    <a:pt x="57" y="8"/>
                  </a:lnTo>
                  <a:lnTo>
                    <a:pt x="51" y="7"/>
                  </a:lnTo>
                  <a:lnTo>
                    <a:pt x="50" y="7"/>
                  </a:lnTo>
                  <a:lnTo>
                    <a:pt x="49" y="7"/>
                  </a:lnTo>
                  <a:lnTo>
                    <a:pt x="48" y="6"/>
                  </a:lnTo>
                  <a:lnTo>
                    <a:pt x="48" y="7"/>
                  </a:lnTo>
                  <a:lnTo>
                    <a:pt x="47" y="7"/>
                  </a:lnTo>
                  <a:lnTo>
                    <a:pt x="45" y="8"/>
                  </a:lnTo>
                  <a:lnTo>
                    <a:pt x="43" y="9"/>
                  </a:lnTo>
                  <a:lnTo>
                    <a:pt x="39" y="13"/>
                  </a:lnTo>
                  <a:lnTo>
                    <a:pt x="32" y="17"/>
                  </a:lnTo>
                  <a:lnTo>
                    <a:pt x="25" y="24"/>
                  </a:lnTo>
                  <a:lnTo>
                    <a:pt x="17" y="32"/>
                  </a:lnTo>
                  <a:lnTo>
                    <a:pt x="9" y="42"/>
                  </a:lnTo>
                  <a:lnTo>
                    <a:pt x="4" y="52"/>
                  </a:lnTo>
                  <a:lnTo>
                    <a:pt x="0" y="64"/>
                  </a:lnTo>
                  <a:lnTo>
                    <a:pt x="0" y="75"/>
                  </a:lnTo>
                  <a:lnTo>
                    <a:pt x="2" y="84"/>
                  </a:lnTo>
                  <a:lnTo>
                    <a:pt x="5" y="92"/>
                  </a:lnTo>
                  <a:lnTo>
                    <a:pt x="9" y="98"/>
                  </a:lnTo>
                  <a:lnTo>
                    <a:pt x="14" y="103"/>
                  </a:lnTo>
                  <a:lnTo>
                    <a:pt x="21" y="106"/>
                  </a:lnTo>
                  <a:lnTo>
                    <a:pt x="29" y="107"/>
                  </a:lnTo>
                  <a:lnTo>
                    <a:pt x="37" y="107"/>
                  </a:lnTo>
                  <a:lnTo>
                    <a:pt x="45" y="107"/>
                  </a:lnTo>
                  <a:lnTo>
                    <a:pt x="55" y="110"/>
                  </a:lnTo>
                  <a:lnTo>
                    <a:pt x="64" y="114"/>
                  </a:lnTo>
                  <a:lnTo>
                    <a:pt x="71" y="120"/>
                  </a:lnTo>
                  <a:lnTo>
                    <a:pt x="77" y="129"/>
                  </a:lnTo>
                  <a:lnTo>
                    <a:pt x="80" y="138"/>
                  </a:lnTo>
                  <a:lnTo>
                    <a:pt x="80" y="151"/>
                  </a:lnTo>
                  <a:lnTo>
                    <a:pt x="77" y="164"/>
                  </a:lnTo>
                  <a:lnTo>
                    <a:pt x="73" y="176"/>
                  </a:lnTo>
                  <a:lnTo>
                    <a:pt x="72" y="190"/>
                  </a:lnTo>
                  <a:lnTo>
                    <a:pt x="73" y="204"/>
                  </a:lnTo>
                  <a:lnTo>
                    <a:pt x="75" y="218"/>
                  </a:lnTo>
                  <a:lnTo>
                    <a:pt x="80" y="229"/>
                  </a:lnTo>
                  <a:lnTo>
                    <a:pt x="86" y="239"/>
                  </a:lnTo>
                  <a:lnTo>
                    <a:pt x="93" y="244"/>
                  </a:lnTo>
                  <a:lnTo>
                    <a:pt x="100" y="247"/>
                  </a:lnTo>
                  <a:lnTo>
                    <a:pt x="108" y="239"/>
                  </a:lnTo>
                  <a:lnTo>
                    <a:pt x="115" y="232"/>
                  </a:lnTo>
                  <a:lnTo>
                    <a:pt x="121" y="224"/>
                  </a:lnTo>
                  <a:lnTo>
                    <a:pt x="128" y="214"/>
                  </a:lnTo>
                  <a:lnTo>
                    <a:pt x="135" y="206"/>
                  </a:lnTo>
                  <a:lnTo>
                    <a:pt x="141" y="197"/>
                  </a:lnTo>
                  <a:lnTo>
                    <a:pt x="147" y="187"/>
                  </a:lnTo>
                  <a:lnTo>
                    <a:pt x="151" y="178"/>
                  </a:lnTo>
                  <a:lnTo>
                    <a:pt x="153" y="174"/>
                  </a:lnTo>
                  <a:lnTo>
                    <a:pt x="153" y="171"/>
                  </a:lnTo>
                  <a:lnTo>
                    <a:pt x="153" y="167"/>
                  </a:lnTo>
                  <a:lnTo>
                    <a:pt x="151" y="163"/>
                  </a:lnTo>
                  <a:lnTo>
                    <a:pt x="151" y="153"/>
                  </a:lnTo>
                  <a:lnTo>
                    <a:pt x="156" y="145"/>
                  </a:lnTo>
                  <a:lnTo>
                    <a:pt x="162" y="137"/>
                  </a:lnTo>
                  <a:lnTo>
                    <a:pt x="170" y="129"/>
                  </a:lnTo>
                  <a:lnTo>
                    <a:pt x="171" y="122"/>
                  </a:lnTo>
                  <a:lnTo>
                    <a:pt x="173" y="115"/>
                  </a:lnTo>
                  <a:lnTo>
                    <a:pt x="174" y="108"/>
                  </a:lnTo>
                  <a:lnTo>
                    <a:pt x="176" y="100"/>
                  </a:lnTo>
                  <a:lnTo>
                    <a:pt x="176" y="99"/>
                  </a:lnTo>
                  <a:lnTo>
                    <a:pt x="176" y="98"/>
                  </a:lnTo>
                  <a:lnTo>
                    <a:pt x="177" y="98"/>
                  </a:lnTo>
                  <a:lnTo>
                    <a:pt x="170" y="90"/>
                  </a:lnTo>
                  <a:lnTo>
                    <a:pt x="164" y="80"/>
                  </a:lnTo>
                  <a:lnTo>
                    <a:pt x="161" y="69"/>
                  </a:lnTo>
                  <a:lnTo>
                    <a:pt x="159" y="58"/>
                  </a:lnTo>
                  <a:close/>
                </a:path>
              </a:pathLst>
            </a:custGeom>
            <a:solidFill>
              <a:srgbClr val="8C6021"/>
            </a:solidFill>
            <a:ln w="9525">
              <a:noFill/>
              <a:round/>
              <a:headEnd/>
              <a:tailEnd/>
            </a:ln>
          </p:spPr>
          <p:txBody>
            <a:bodyPr/>
            <a:lstStyle/>
            <a:p>
              <a:endParaRPr lang="en-US"/>
            </a:p>
          </p:txBody>
        </p:sp>
        <p:sp>
          <p:nvSpPr>
            <p:cNvPr id="96299" name="Freeform 45"/>
            <p:cNvSpPr>
              <a:spLocks/>
            </p:cNvSpPr>
            <p:nvPr/>
          </p:nvSpPr>
          <p:spPr bwMode="auto">
            <a:xfrm>
              <a:off x="3805" y="3388"/>
              <a:ext cx="20" cy="48"/>
            </a:xfrm>
            <a:custGeom>
              <a:avLst/>
              <a:gdLst>
                <a:gd name="T0" fmla="*/ 1 w 39"/>
                <a:gd name="T1" fmla="*/ 0 h 97"/>
                <a:gd name="T2" fmla="*/ 1 w 39"/>
                <a:gd name="T3" fmla="*/ 0 h 97"/>
                <a:gd name="T4" fmla="*/ 1 w 39"/>
                <a:gd name="T5" fmla="*/ 0 h 97"/>
                <a:gd name="T6" fmla="*/ 1 w 39"/>
                <a:gd name="T7" fmla="*/ 0 h 97"/>
                <a:gd name="T8" fmla="*/ 1 w 39"/>
                <a:gd name="T9" fmla="*/ 0 h 97"/>
                <a:gd name="T10" fmla="*/ 1 w 39"/>
                <a:gd name="T11" fmla="*/ 0 h 97"/>
                <a:gd name="T12" fmla="*/ 1 w 39"/>
                <a:gd name="T13" fmla="*/ 0 h 97"/>
                <a:gd name="T14" fmla="*/ 1 w 39"/>
                <a:gd name="T15" fmla="*/ 0 h 97"/>
                <a:gd name="T16" fmla="*/ 1 w 39"/>
                <a:gd name="T17" fmla="*/ 0 h 97"/>
                <a:gd name="T18" fmla="*/ 1 w 39"/>
                <a:gd name="T19" fmla="*/ 0 h 97"/>
                <a:gd name="T20" fmla="*/ 1 w 39"/>
                <a:gd name="T21" fmla="*/ 0 h 97"/>
                <a:gd name="T22" fmla="*/ 1 w 39"/>
                <a:gd name="T23" fmla="*/ 0 h 97"/>
                <a:gd name="T24" fmla="*/ 1 w 39"/>
                <a:gd name="T25" fmla="*/ 0 h 97"/>
                <a:gd name="T26" fmla="*/ 1 w 39"/>
                <a:gd name="T27" fmla="*/ 0 h 97"/>
                <a:gd name="T28" fmla="*/ 1 w 39"/>
                <a:gd name="T29" fmla="*/ 0 h 97"/>
                <a:gd name="T30" fmla="*/ 1 w 39"/>
                <a:gd name="T31" fmla="*/ 0 h 97"/>
                <a:gd name="T32" fmla="*/ 1 w 39"/>
                <a:gd name="T33" fmla="*/ 0 h 97"/>
                <a:gd name="T34" fmla="*/ 1 w 39"/>
                <a:gd name="T35" fmla="*/ 0 h 97"/>
                <a:gd name="T36" fmla="*/ 1 w 39"/>
                <a:gd name="T37" fmla="*/ 0 h 97"/>
                <a:gd name="T38" fmla="*/ 1 w 39"/>
                <a:gd name="T39" fmla="*/ 0 h 97"/>
                <a:gd name="T40" fmla="*/ 1 w 39"/>
                <a:gd name="T41" fmla="*/ 0 h 97"/>
                <a:gd name="T42" fmla="*/ 1 w 39"/>
                <a:gd name="T43" fmla="*/ 0 h 97"/>
                <a:gd name="T44" fmla="*/ 1 w 39"/>
                <a:gd name="T45" fmla="*/ 0 h 97"/>
                <a:gd name="T46" fmla="*/ 1 w 39"/>
                <a:gd name="T47" fmla="*/ 0 h 97"/>
                <a:gd name="T48" fmla="*/ 1 w 39"/>
                <a:gd name="T49" fmla="*/ 0 h 97"/>
                <a:gd name="T50" fmla="*/ 1 w 39"/>
                <a:gd name="T51" fmla="*/ 0 h 97"/>
                <a:gd name="T52" fmla="*/ 1 w 39"/>
                <a:gd name="T53" fmla="*/ 0 h 97"/>
                <a:gd name="T54" fmla="*/ 1 w 39"/>
                <a:gd name="T55" fmla="*/ 0 h 97"/>
                <a:gd name="T56" fmla="*/ 1 w 39"/>
                <a:gd name="T57" fmla="*/ 0 h 97"/>
                <a:gd name="T58" fmla="*/ 1 w 39"/>
                <a:gd name="T59" fmla="*/ 0 h 97"/>
                <a:gd name="T60" fmla="*/ 1 w 39"/>
                <a:gd name="T61" fmla="*/ 0 h 97"/>
                <a:gd name="T62" fmla="*/ 0 w 39"/>
                <a:gd name="T63" fmla="*/ 0 h 97"/>
                <a:gd name="T64" fmla="*/ 1 w 39"/>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97"/>
                <a:gd name="T101" fmla="*/ 39 w 39"/>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97">
                  <a:moveTo>
                    <a:pt x="2" y="12"/>
                  </a:moveTo>
                  <a:lnTo>
                    <a:pt x="10" y="20"/>
                  </a:lnTo>
                  <a:lnTo>
                    <a:pt x="16" y="27"/>
                  </a:lnTo>
                  <a:lnTo>
                    <a:pt x="18" y="33"/>
                  </a:lnTo>
                  <a:lnTo>
                    <a:pt x="16" y="39"/>
                  </a:lnTo>
                  <a:lnTo>
                    <a:pt x="15" y="39"/>
                  </a:lnTo>
                  <a:lnTo>
                    <a:pt x="15" y="40"/>
                  </a:lnTo>
                  <a:lnTo>
                    <a:pt x="17" y="42"/>
                  </a:lnTo>
                  <a:lnTo>
                    <a:pt x="19" y="46"/>
                  </a:lnTo>
                  <a:lnTo>
                    <a:pt x="20" y="49"/>
                  </a:lnTo>
                  <a:lnTo>
                    <a:pt x="20" y="54"/>
                  </a:lnTo>
                  <a:lnTo>
                    <a:pt x="20" y="55"/>
                  </a:lnTo>
                  <a:lnTo>
                    <a:pt x="20" y="57"/>
                  </a:lnTo>
                  <a:lnTo>
                    <a:pt x="20" y="58"/>
                  </a:lnTo>
                  <a:lnTo>
                    <a:pt x="20" y="61"/>
                  </a:lnTo>
                  <a:lnTo>
                    <a:pt x="25" y="68"/>
                  </a:lnTo>
                  <a:lnTo>
                    <a:pt x="27" y="77"/>
                  </a:lnTo>
                  <a:lnTo>
                    <a:pt x="32" y="87"/>
                  </a:lnTo>
                  <a:lnTo>
                    <a:pt x="38" y="97"/>
                  </a:lnTo>
                  <a:lnTo>
                    <a:pt x="39" y="71"/>
                  </a:lnTo>
                  <a:lnTo>
                    <a:pt x="38" y="46"/>
                  </a:lnTo>
                  <a:lnTo>
                    <a:pt x="34" y="23"/>
                  </a:lnTo>
                  <a:lnTo>
                    <a:pt x="29" y="0"/>
                  </a:lnTo>
                  <a:lnTo>
                    <a:pt x="26" y="2"/>
                  </a:lnTo>
                  <a:lnTo>
                    <a:pt x="22" y="3"/>
                  </a:lnTo>
                  <a:lnTo>
                    <a:pt x="16" y="4"/>
                  </a:lnTo>
                  <a:lnTo>
                    <a:pt x="10" y="4"/>
                  </a:lnTo>
                  <a:lnTo>
                    <a:pt x="4" y="5"/>
                  </a:lnTo>
                  <a:lnTo>
                    <a:pt x="1" y="7"/>
                  </a:lnTo>
                  <a:lnTo>
                    <a:pt x="0" y="9"/>
                  </a:lnTo>
                  <a:lnTo>
                    <a:pt x="2" y="12"/>
                  </a:lnTo>
                  <a:close/>
                </a:path>
              </a:pathLst>
            </a:custGeom>
            <a:solidFill>
              <a:srgbClr val="8C6021"/>
            </a:solidFill>
            <a:ln w="9525">
              <a:noFill/>
              <a:round/>
              <a:headEnd/>
              <a:tailEnd/>
            </a:ln>
          </p:spPr>
          <p:txBody>
            <a:bodyPr/>
            <a:lstStyle/>
            <a:p>
              <a:endParaRPr lang="en-US"/>
            </a:p>
          </p:txBody>
        </p:sp>
        <p:sp>
          <p:nvSpPr>
            <p:cNvPr id="96300" name="Freeform 46"/>
            <p:cNvSpPr>
              <a:spLocks/>
            </p:cNvSpPr>
            <p:nvPr/>
          </p:nvSpPr>
          <p:spPr bwMode="auto">
            <a:xfrm>
              <a:off x="3754" y="3342"/>
              <a:ext cx="65" cy="51"/>
            </a:xfrm>
            <a:custGeom>
              <a:avLst/>
              <a:gdLst>
                <a:gd name="T0" fmla="*/ 1 w 130"/>
                <a:gd name="T1" fmla="*/ 1 h 101"/>
                <a:gd name="T2" fmla="*/ 1 w 130"/>
                <a:gd name="T3" fmla="*/ 1 h 101"/>
                <a:gd name="T4" fmla="*/ 1 w 130"/>
                <a:gd name="T5" fmla="*/ 1 h 101"/>
                <a:gd name="T6" fmla="*/ 1 w 130"/>
                <a:gd name="T7" fmla="*/ 1 h 101"/>
                <a:gd name="T8" fmla="*/ 1 w 130"/>
                <a:gd name="T9" fmla="*/ 1 h 101"/>
                <a:gd name="T10" fmla="*/ 1 w 130"/>
                <a:gd name="T11" fmla="*/ 1 h 101"/>
                <a:gd name="T12" fmla="*/ 1 w 130"/>
                <a:gd name="T13" fmla="*/ 1 h 101"/>
                <a:gd name="T14" fmla="*/ 1 w 130"/>
                <a:gd name="T15" fmla="*/ 1 h 101"/>
                <a:gd name="T16" fmla="*/ 1 w 130"/>
                <a:gd name="T17" fmla="*/ 1 h 101"/>
                <a:gd name="T18" fmla="*/ 1 w 130"/>
                <a:gd name="T19" fmla="*/ 1 h 101"/>
                <a:gd name="T20" fmla="*/ 1 w 130"/>
                <a:gd name="T21" fmla="*/ 1 h 101"/>
                <a:gd name="T22" fmla="*/ 1 w 130"/>
                <a:gd name="T23" fmla="*/ 1 h 101"/>
                <a:gd name="T24" fmla="*/ 1 w 130"/>
                <a:gd name="T25" fmla="*/ 1 h 101"/>
                <a:gd name="T26" fmla="*/ 1 w 130"/>
                <a:gd name="T27" fmla="*/ 1 h 101"/>
                <a:gd name="T28" fmla="*/ 1 w 130"/>
                <a:gd name="T29" fmla="*/ 1 h 101"/>
                <a:gd name="T30" fmla="*/ 1 w 130"/>
                <a:gd name="T31" fmla="*/ 1 h 101"/>
                <a:gd name="T32" fmla="*/ 1 w 130"/>
                <a:gd name="T33" fmla="*/ 1 h 101"/>
                <a:gd name="T34" fmla="*/ 1 w 130"/>
                <a:gd name="T35" fmla="*/ 1 h 101"/>
                <a:gd name="T36" fmla="*/ 1 w 130"/>
                <a:gd name="T37" fmla="*/ 1 h 101"/>
                <a:gd name="T38" fmla="*/ 1 w 130"/>
                <a:gd name="T39" fmla="*/ 1 h 101"/>
                <a:gd name="T40" fmla="*/ 1 w 130"/>
                <a:gd name="T41" fmla="*/ 1 h 101"/>
                <a:gd name="T42" fmla="*/ 1 w 130"/>
                <a:gd name="T43" fmla="*/ 1 h 101"/>
                <a:gd name="T44" fmla="*/ 1 w 130"/>
                <a:gd name="T45" fmla="*/ 1 h 101"/>
                <a:gd name="T46" fmla="*/ 1 w 130"/>
                <a:gd name="T47" fmla="*/ 1 h 101"/>
                <a:gd name="T48" fmla="*/ 1 w 130"/>
                <a:gd name="T49" fmla="*/ 1 h 101"/>
                <a:gd name="T50" fmla="*/ 1 w 130"/>
                <a:gd name="T51" fmla="*/ 1 h 101"/>
                <a:gd name="T52" fmla="*/ 1 w 130"/>
                <a:gd name="T53" fmla="*/ 1 h 101"/>
                <a:gd name="T54" fmla="*/ 1 w 130"/>
                <a:gd name="T55" fmla="*/ 1 h 101"/>
                <a:gd name="T56" fmla="*/ 1 w 130"/>
                <a:gd name="T57" fmla="*/ 1 h 101"/>
                <a:gd name="T58" fmla="*/ 1 w 130"/>
                <a:gd name="T59" fmla="*/ 1 h 101"/>
                <a:gd name="T60" fmla="*/ 1 w 130"/>
                <a:gd name="T61" fmla="*/ 1 h 101"/>
                <a:gd name="T62" fmla="*/ 1 w 130"/>
                <a:gd name="T63" fmla="*/ 1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0"/>
                <a:gd name="T97" fmla="*/ 0 h 101"/>
                <a:gd name="T98" fmla="*/ 130 w 130"/>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0" h="101">
                  <a:moveTo>
                    <a:pt x="73" y="5"/>
                  </a:moveTo>
                  <a:lnTo>
                    <a:pt x="65" y="16"/>
                  </a:lnTo>
                  <a:lnTo>
                    <a:pt x="56" y="22"/>
                  </a:lnTo>
                  <a:lnTo>
                    <a:pt x="50" y="26"/>
                  </a:lnTo>
                  <a:lnTo>
                    <a:pt x="49" y="32"/>
                  </a:lnTo>
                  <a:lnTo>
                    <a:pt x="54" y="40"/>
                  </a:lnTo>
                  <a:lnTo>
                    <a:pt x="62" y="40"/>
                  </a:lnTo>
                  <a:lnTo>
                    <a:pt x="69" y="37"/>
                  </a:lnTo>
                  <a:lnTo>
                    <a:pt x="73" y="31"/>
                  </a:lnTo>
                  <a:lnTo>
                    <a:pt x="76" y="26"/>
                  </a:lnTo>
                  <a:lnTo>
                    <a:pt x="82" y="25"/>
                  </a:lnTo>
                  <a:lnTo>
                    <a:pt x="88" y="27"/>
                  </a:lnTo>
                  <a:lnTo>
                    <a:pt x="89" y="33"/>
                  </a:lnTo>
                  <a:lnTo>
                    <a:pt x="87" y="40"/>
                  </a:lnTo>
                  <a:lnTo>
                    <a:pt x="81" y="46"/>
                  </a:lnTo>
                  <a:lnTo>
                    <a:pt x="72" y="49"/>
                  </a:lnTo>
                  <a:lnTo>
                    <a:pt x="59" y="48"/>
                  </a:lnTo>
                  <a:lnTo>
                    <a:pt x="49" y="46"/>
                  </a:lnTo>
                  <a:lnTo>
                    <a:pt x="41" y="47"/>
                  </a:lnTo>
                  <a:lnTo>
                    <a:pt x="37" y="48"/>
                  </a:lnTo>
                  <a:lnTo>
                    <a:pt x="36" y="49"/>
                  </a:lnTo>
                  <a:lnTo>
                    <a:pt x="34" y="50"/>
                  </a:lnTo>
                  <a:lnTo>
                    <a:pt x="28" y="53"/>
                  </a:lnTo>
                  <a:lnTo>
                    <a:pt x="22" y="57"/>
                  </a:lnTo>
                  <a:lnTo>
                    <a:pt x="21" y="64"/>
                  </a:lnTo>
                  <a:lnTo>
                    <a:pt x="21" y="70"/>
                  </a:lnTo>
                  <a:lnTo>
                    <a:pt x="20" y="73"/>
                  </a:lnTo>
                  <a:lnTo>
                    <a:pt x="16" y="73"/>
                  </a:lnTo>
                  <a:lnTo>
                    <a:pt x="8" y="72"/>
                  </a:lnTo>
                  <a:lnTo>
                    <a:pt x="1" y="75"/>
                  </a:lnTo>
                  <a:lnTo>
                    <a:pt x="0" y="83"/>
                  </a:lnTo>
                  <a:lnTo>
                    <a:pt x="4" y="93"/>
                  </a:lnTo>
                  <a:lnTo>
                    <a:pt x="12" y="100"/>
                  </a:lnTo>
                  <a:lnTo>
                    <a:pt x="16" y="98"/>
                  </a:lnTo>
                  <a:lnTo>
                    <a:pt x="21" y="96"/>
                  </a:lnTo>
                  <a:lnTo>
                    <a:pt x="26" y="95"/>
                  </a:lnTo>
                  <a:lnTo>
                    <a:pt x="29" y="94"/>
                  </a:lnTo>
                  <a:lnTo>
                    <a:pt x="30" y="91"/>
                  </a:lnTo>
                  <a:lnTo>
                    <a:pt x="32" y="87"/>
                  </a:lnTo>
                  <a:lnTo>
                    <a:pt x="35" y="84"/>
                  </a:lnTo>
                  <a:lnTo>
                    <a:pt x="38" y="82"/>
                  </a:lnTo>
                  <a:lnTo>
                    <a:pt x="47" y="80"/>
                  </a:lnTo>
                  <a:lnTo>
                    <a:pt x="57" y="83"/>
                  </a:lnTo>
                  <a:lnTo>
                    <a:pt x="64" y="87"/>
                  </a:lnTo>
                  <a:lnTo>
                    <a:pt x="69" y="93"/>
                  </a:lnTo>
                  <a:lnTo>
                    <a:pt x="76" y="99"/>
                  </a:lnTo>
                  <a:lnTo>
                    <a:pt x="87" y="101"/>
                  </a:lnTo>
                  <a:lnTo>
                    <a:pt x="96" y="99"/>
                  </a:lnTo>
                  <a:lnTo>
                    <a:pt x="103" y="92"/>
                  </a:lnTo>
                  <a:lnTo>
                    <a:pt x="109" y="86"/>
                  </a:lnTo>
                  <a:lnTo>
                    <a:pt x="117" y="84"/>
                  </a:lnTo>
                  <a:lnTo>
                    <a:pt x="125" y="84"/>
                  </a:lnTo>
                  <a:lnTo>
                    <a:pt x="130" y="86"/>
                  </a:lnTo>
                  <a:lnTo>
                    <a:pt x="126" y="75"/>
                  </a:lnTo>
                  <a:lnTo>
                    <a:pt x="121" y="63"/>
                  </a:lnTo>
                  <a:lnTo>
                    <a:pt x="115" y="52"/>
                  </a:lnTo>
                  <a:lnTo>
                    <a:pt x="110" y="40"/>
                  </a:lnTo>
                  <a:lnTo>
                    <a:pt x="103" y="30"/>
                  </a:lnTo>
                  <a:lnTo>
                    <a:pt x="96" y="19"/>
                  </a:lnTo>
                  <a:lnTo>
                    <a:pt x="88" y="9"/>
                  </a:lnTo>
                  <a:lnTo>
                    <a:pt x="80" y="0"/>
                  </a:lnTo>
                  <a:lnTo>
                    <a:pt x="77" y="1"/>
                  </a:lnTo>
                  <a:lnTo>
                    <a:pt x="75" y="2"/>
                  </a:lnTo>
                  <a:lnTo>
                    <a:pt x="74" y="3"/>
                  </a:lnTo>
                  <a:lnTo>
                    <a:pt x="73" y="5"/>
                  </a:lnTo>
                  <a:close/>
                </a:path>
              </a:pathLst>
            </a:custGeom>
            <a:solidFill>
              <a:srgbClr val="8C6021"/>
            </a:solidFill>
            <a:ln w="9525">
              <a:noFill/>
              <a:round/>
              <a:headEnd/>
              <a:tailEnd/>
            </a:ln>
          </p:spPr>
          <p:txBody>
            <a:bodyPr/>
            <a:lstStyle/>
            <a:p>
              <a:endParaRPr lang="en-US"/>
            </a:p>
          </p:txBody>
        </p:sp>
        <p:sp>
          <p:nvSpPr>
            <p:cNvPr id="96301" name="Freeform 47"/>
            <p:cNvSpPr>
              <a:spLocks/>
            </p:cNvSpPr>
            <p:nvPr/>
          </p:nvSpPr>
          <p:spPr bwMode="auto">
            <a:xfrm>
              <a:off x="3811" y="3408"/>
              <a:ext cx="5" cy="10"/>
            </a:xfrm>
            <a:custGeom>
              <a:avLst/>
              <a:gdLst>
                <a:gd name="T0" fmla="*/ 1 w 9"/>
                <a:gd name="T1" fmla="*/ 0 h 21"/>
                <a:gd name="T2" fmla="*/ 0 w 9"/>
                <a:gd name="T3" fmla="*/ 0 h 21"/>
                <a:gd name="T4" fmla="*/ 1 w 9"/>
                <a:gd name="T5" fmla="*/ 0 h 21"/>
                <a:gd name="T6" fmla="*/ 1 w 9"/>
                <a:gd name="T7" fmla="*/ 0 h 21"/>
                <a:gd name="T8" fmla="*/ 1 w 9"/>
                <a:gd name="T9" fmla="*/ 0 h 21"/>
                <a:gd name="T10" fmla="*/ 1 w 9"/>
                <a:gd name="T11" fmla="*/ 0 h 21"/>
                <a:gd name="T12" fmla="*/ 1 w 9"/>
                <a:gd name="T13" fmla="*/ 0 h 21"/>
                <a:gd name="T14" fmla="*/ 1 w 9"/>
                <a:gd name="T15" fmla="*/ 0 h 21"/>
                <a:gd name="T16" fmla="*/ 1 w 9"/>
                <a:gd name="T17" fmla="*/ 0 h 21"/>
                <a:gd name="T18" fmla="*/ 1 w 9"/>
                <a:gd name="T19" fmla="*/ 0 h 21"/>
                <a:gd name="T20" fmla="*/ 1 w 9"/>
                <a:gd name="T21" fmla="*/ 0 h 21"/>
                <a:gd name="T22" fmla="*/ 1 w 9"/>
                <a:gd name="T23" fmla="*/ 0 h 21"/>
                <a:gd name="T24" fmla="*/ 1 w 9"/>
                <a:gd name="T25" fmla="*/ 0 h 21"/>
                <a:gd name="T26" fmla="*/ 1 w 9"/>
                <a:gd name="T27" fmla="*/ 0 h 21"/>
                <a:gd name="T28" fmla="*/ 1 w 9"/>
                <a:gd name="T29" fmla="*/ 0 h 21"/>
                <a:gd name="T30" fmla="*/ 1 w 9"/>
                <a:gd name="T31" fmla="*/ 0 h 21"/>
                <a:gd name="T32" fmla="*/ 1 w 9"/>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21"/>
                <a:gd name="T53" fmla="*/ 9 w 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21">
                  <a:moveTo>
                    <a:pt x="4" y="0"/>
                  </a:moveTo>
                  <a:lnTo>
                    <a:pt x="0" y="5"/>
                  </a:lnTo>
                  <a:lnTo>
                    <a:pt x="1" y="10"/>
                  </a:lnTo>
                  <a:lnTo>
                    <a:pt x="4" y="15"/>
                  </a:lnTo>
                  <a:lnTo>
                    <a:pt x="9" y="21"/>
                  </a:lnTo>
                  <a:lnTo>
                    <a:pt x="9" y="18"/>
                  </a:lnTo>
                  <a:lnTo>
                    <a:pt x="9" y="17"/>
                  </a:lnTo>
                  <a:lnTo>
                    <a:pt x="9" y="15"/>
                  </a:lnTo>
                  <a:lnTo>
                    <a:pt x="9" y="14"/>
                  </a:lnTo>
                  <a:lnTo>
                    <a:pt x="9" y="9"/>
                  </a:lnTo>
                  <a:lnTo>
                    <a:pt x="8" y="6"/>
                  </a:lnTo>
                  <a:lnTo>
                    <a:pt x="6" y="2"/>
                  </a:lnTo>
                  <a:lnTo>
                    <a:pt x="4" y="0"/>
                  </a:lnTo>
                  <a:close/>
                </a:path>
              </a:pathLst>
            </a:custGeom>
            <a:solidFill>
              <a:srgbClr val="8C6021"/>
            </a:solidFill>
            <a:ln w="9525">
              <a:noFill/>
              <a:round/>
              <a:headEnd/>
              <a:tailEnd/>
            </a:ln>
          </p:spPr>
          <p:txBody>
            <a:bodyPr/>
            <a:lstStyle/>
            <a:p>
              <a:endParaRPr lang="en-US"/>
            </a:p>
          </p:txBody>
        </p:sp>
        <p:sp>
          <p:nvSpPr>
            <p:cNvPr id="96302" name="Freeform 48"/>
            <p:cNvSpPr>
              <a:spLocks/>
            </p:cNvSpPr>
            <p:nvPr/>
          </p:nvSpPr>
          <p:spPr bwMode="auto">
            <a:xfrm>
              <a:off x="3760" y="3390"/>
              <a:ext cx="9" cy="4"/>
            </a:xfrm>
            <a:custGeom>
              <a:avLst/>
              <a:gdLst>
                <a:gd name="T0" fmla="*/ 1 w 17"/>
                <a:gd name="T1" fmla="*/ 1 h 8"/>
                <a:gd name="T2" fmla="*/ 1 w 17"/>
                <a:gd name="T3" fmla="*/ 1 h 8"/>
                <a:gd name="T4" fmla="*/ 1 w 17"/>
                <a:gd name="T5" fmla="*/ 1 h 8"/>
                <a:gd name="T6" fmla="*/ 1 w 17"/>
                <a:gd name="T7" fmla="*/ 1 h 8"/>
                <a:gd name="T8" fmla="*/ 1 w 17"/>
                <a:gd name="T9" fmla="*/ 0 h 8"/>
                <a:gd name="T10" fmla="*/ 1 w 17"/>
                <a:gd name="T11" fmla="*/ 1 h 8"/>
                <a:gd name="T12" fmla="*/ 1 w 17"/>
                <a:gd name="T13" fmla="*/ 1 h 8"/>
                <a:gd name="T14" fmla="*/ 1 w 17"/>
                <a:gd name="T15" fmla="*/ 1 h 8"/>
                <a:gd name="T16" fmla="*/ 0 w 17"/>
                <a:gd name="T17" fmla="*/ 1 h 8"/>
                <a:gd name="T18" fmla="*/ 1 w 17"/>
                <a:gd name="T19" fmla="*/ 1 h 8"/>
                <a:gd name="T20" fmla="*/ 1 w 17"/>
                <a:gd name="T21" fmla="*/ 1 h 8"/>
                <a:gd name="T22" fmla="*/ 1 w 17"/>
                <a:gd name="T23" fmla="*/ 1 h 8"/>
                <a:gd name="T24" fmla="*/ 1 w 17"/>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8"/>
                <a:gd name="T41" fmla="*/ 17 w 17"/>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8">
                  <a:moveTo>
                    <a:pt x="3" y="7"/>
                  </a:moveTo>
                  <a:lnTo>
                    <a:pt x="9" y="8"/>
                  </a:lnTo>
                  <a:lnTo>
                    <a:pt x="12" y="7"/>
                  </a:lnTo>
                  <a:lnTo>
                    <a:pt x="15" y="4"/>
                  </a:lnTo>
                  <a:lnTo>
                    <a:pt x="17" y="0"/>
                  </a:lnTo>
                  <a:lnTo>
                    <a:pt x="14" y="1"/>
                  </a:lnTo>
                  <a:lnTo>
                    <a:pt x="9" y="2"/>
                  </a:lnTo>
                  <a:lnTo>
                    <a:pt x="4" y="4"/>
                  </a:lnTo>
                  <a:lnTo>
                    <a:pt x="0" y="6"/>
                  </a:lnTo>
                  <a:lnTo>
                    <a:pt x="1" y="7"/>
                  </a:lnTo>
                  <a:lnTo>
                    <a:pt x="2" y="7"/>
                  </a:lnTo>
                  <a:lnTo>
                    <a:pt x="3" y="7"/>
                  </a:lnTo>
                  <a:close/>
                </a:path>
              </a:pathLst>
            </a:custGeom>
            <a:solidFill>
              <a:srgbClr val="8C6021"/>
            </a:solidFill>
            <a:ln w="9525">
              <a:noFill/>
              <a:round/>
              <a:headEnd/>
              <a:tailEnd/>
            </a:ln>
          </p:spPr>
          <p:txBody>
            <a:bodyPr/>
            <a:lstStyle/>
            <a:p>
              <a:endParaRPr lang="en-US"/>
            </a:p>
          </p:txBody>
        </p:sp>
        <p:sp>
          <p:nvSpPr>
            <p:cNvPr id="96303" name="Freeform 49"/>
            <p:cNvSpPr>
              <a:spLocks/>
            </p:cNvSpPr>
            <p:nvPr/>
          </p:nvSpPr>
          <p:spPr bwMode="auto">
            <a:xfrm>
              <a:off x="3760" y="3358"/>
              <a:ext cx="7" cy="11"/>
            </a:xfrm>
            <a:custGeom>
              <a:avLst/>
              <a:gdLst>
                <a:gd name="T0" fmla="*/ 0 w 15"/>
                <a:gd name="T1" fmla="*/ 1 h 22"/>
                <a:gd name="T2" fmla="*/ 0 w 15"/>
                <a:gd name="T3" fmla="*/ 1 h 22"/>
                <a:gd name="T4" fmla="*/ 0 w 15"/>
                <a:gd name="T5" fmla="*/ 1 h 22"/>
                <a:gd name="T6" fmla="*/ 0 w 15"/>
                <a:gd name="T7" fmla="*/ 1 h 22"/>
                <a:gd name="T8" fmla="*/ 0 w 15"/>
                <a:gd name="T9" fmla="*/ 1 h 22"/>
                <a:gd name="T10" fmla="*/ 0 w 15"/>
                <a:gd name="T11" fmla="*/ 1 h 22"/>
                <a:gd name="T12" fmla="*/ 0 w 15"/>
                <a:gd name="T13" fmla="*/ 1 h 22"/>
                <a:gd name="T14" fmla="*/ 0 w 15"/>
                <a:gd name="T15" fmla="*/ 1 h 22"/>
                <a:gd name="T16" fmla="*/ 0 w 15"/>
                <a:gd name="T17" fmla="*/ 1 h 22"/>
                <a:gd name="T18" fmla="*/ 0 w 15"/>
                <a:gd name="T19" fmla="*/ 1 h 22"/>
                <a:gd name="T20" fmla="*/ 0 w 15"/>
                <a:gd name="T21" fmla="*/ 1 h 22"/>
                <a:gd name="T22" fmla="*/ 0 w 15"/>
                <a:gd name="T23" fmla="*/ 0 h 22"/>
                <a:gd name="T24" fmla="*/ 0 w 15"/>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2"/>
                <a:gd name="T41" fmla="*/ 15 w 1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2">
                  <a:moveTo>
                    <a:pt x="15" y="2"/>
                  </a:moveTo>
                  <a:lnTo>
                    <a:pt x="15" y="5"/>
                  </a:lnTo>
                  <a:lnTo>
                    <a:pt x="14" y="10"/>
                  </a:lnTo>
                  <a:lnTo>
                    <a:pt x="12" y="17"/>
                  </a:lnTo>
                  <a:lnTo>
                    <a:pt x="9" y="21"/>
                  </a:lnTo>
                  <a:lnTo>
                    <a:pt x="4" y="22"/>
                  </a:lnTo>
                  <a:lnTo>
                    <a:pt x="1" y="21"/>
                  </a:lnTo>
                  <a:lnTo>
                    <a:pt x="0" y="18"/>
                  </a:lnTo>
                  <a:lnTo>
                    <a:pt x="2" y="14"/>
                  </a:lnTo>
                  <a:lnTo>
                    <a:pt x="7" y="8"/>
                  </a:lnTo>
                  <a:lnTo>
                    <a:pt x="10" y="2"/>
                  </a:lnTo>
                  <a:lnTo>
                    <a:pt x="14" y="0"/>
                  </a:lnTo>
                  <a:lnTo>
                    <a:pt x="15" y="2"/>
                  </a:lnTo>
                  <a:close/>
                </a:path>
              </a:pathLst>
            </a:custGeom>
            <a:solidFill>
              <a:srgbClr val="8C6021"/>
            </a:solidFill>
            <a:ln w="9525">
              <a:noFill/>
              <a:round/>
              <a:headEnd/>
              <a:tailEnd/>
            </a:ln>
          </p:spPr>
          <p:txBody>
            <a:bodyPr/>
            <a:lstStyle/>
            <a:p>
              <a:endParaRPr lang="en-US"/>
            </a:p>
          </p:txBody>
        </p:sp>
        <p:sp>
          <p:nvSpPr>
            <p:cNvPr id="96304" name="Freeform 50"/>
            <p:cNvSpPr>
              <a:spLocks/>
            </p:cNvSpPr>
            <p:nvPr/>
          </p:nvSpPr>
          <p:spPr bwMode="auto">
            <a:xfrm>
              <a:off x="3648" y="3586"/>
              <a:ext cx="118" cy="55"/>
            </a:xfrm>
            <a:custGeom>
              <a:avLst/>
              <a:gdLst>
                <a:gd name="T0" fmla="*/ 1 w 236"/>
                <a:gd name="T1" fmla="*/ 0 h 111"/>
                <a:gd name="T2" fmla="*/ 1 w 236"/>
                <a:gd name="T3" fmla="*/ 0 h 111"/>
                <a:gd name="T4" fmla="*/ 1 w 236"/>
                <a:gd name="T5" fmla="*/ 0 h 111"/>
                <a:gd name="T6" fmla="*/ 1 w 236"/>
                <a:gd name="T7" fmla="*/ 0 h 111"/>
                <a:gd name="T8" fmla="*/ 1 w 236"/>
                <a:gd name="T9" fmla="*/ 0 h 111"/>
                <a:gd name="T10" fmla="*/ 1 w 236"/>
                <a:gd name="T11" fmla="*/ 0 h 111"/>
                <a:gd name="T12" fmla="*/ 1 w 236"/>
                <a:gd name="T13" fmla="*/ 0 h 111"/>
                <a:gd name="T14" fmla="*/ 1 w 236"/>
                <a:gd name="T15" fmla="*/ 0 h 111"/>
                <a:gd name="T16" fmla="*/ 0 w 236"/>
                <a:gd name="T17" fmla="*/ 0 h 111"/>
                <a:gd name="T18" fmla="*/ 1 w 236"/>
                <a:gd name="T19" fmla="*/ 0 h 111"/>
                <a:gd name="T20" fmla="*/ 1 w 236"/>
                <a:gd name="T21" fmla="*/ 0 h 111"/>
                <a:gd name="T22" fmla="*/ 1 w 236"/>
                <a:gd name="T23" fmla="*/ 0 h 111"/>
                <a:gd name="T24" fmla="*/ 1 w 236"/>
                <a:gd name="T25" fmla="*/ 0 h 111"/>
                <a:gd name="T26" fmla="*/ 1 w 236"/>
                <a:gd name="T27" fmla="*/ 0 h 111"/>
                <a:gd name="T28" fmla="*/ 1 w 236"/>
                <a:gd name="T29" fmla="*/ 0 h 111"/>
                <a:gd name="T30" fmla="*/ 1 w 236"/>
                <a:gd name="T31" fmla="*/ 0 h 111"/>
                <a:gd name="T32" fmla="*/ 1 w 236"/>
                <a:gd name="T33" fmla="*/ 0 h 111"/>
                <a:gd name="T34" fmla="*/ 1 w 236"/>
                <a:gd name="T35" fmla="*/ 0 h 111"/>
                <a:gd name="T36" fmla="*/ 1 w 236"/>
                <a:gd name="T37" fmla="*/ 0 h 111"/>
                <a:gd name="T38" fmla="*/ 1 w 236"/>
                <a:gd name="T39" fmla="*/ 0 h 111"/>
                <a:gd name="T40" fmla="*/ 1 w 236"/>
                <a:gd name="T41" fmla="*/ 0 h 111"/>
                <a:gd name="T42" fmla="*/ 1 w 236"/>
                <a:gd name="T43" fmla="*/ 0 h 111"/>
                <a:gd name="T44" fmla="*/ 1 w 236"/>
                <a:gd name="T45" fmla="*/ 0 h 111"/>
                <a:gd name="T46" fmla="*/ 1 w 236"/>
                <a:gd name="T47" fmla="*/ 0 h 111"/>
                <a:gd name="T48" fmla="*/ 1 w 236"/>
                <a:gd name="T49" fmla="*/ 0 h 111"/>
                <a:gd name="T50" fmla="*/ 1 w 236"/>
                <a:gd name="T51" fmla="*/ 0 h 111"/>
                <a:gd name="T52" fmla="*/ 1 w 236"/>
                <a:gd name="T53" fmla="*/ 0 h 111"/>
                <a:gd name="T54" fmla="*/ 1 w 236"/>
                <a:gd name="T55" fmla="*/ 0 h 111"/>
                <a:gd name="T56" fmla="*/ 1 w 236"/>
                <a:gd name="T57" fmla="*/ 0 h 111"/>
                <a:gd name="T58" fmla="*/ 1 w 236"/>
                <a:gd name="T59" fmla="*/ 0 h 111"/>
                <a:gd name="T60" fmla="*/ 1 w 236"/>
                <a:gd name="T61" fmla="*/ 0 h 111"/>
                <a:gd name="T62" fmla="*/ 1 w 236"/>
                <a:gd name="T63" fmla="*/ 0 h 111"/>
                <a:gd name="T64" fmla="*/ 1 w 236"/>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111"/>
                <a:gd name="T101" fmla="*/ 236 w 236"/>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111">
                  <a:moveTo>
                    <a:pt x="118" y="0"/>
                  </a:moveTo>
                  <a:lnTo>
                    <a:pt x="97" y="1"/>
                  </a:lnTo>
                  <a:lnTo>
                    <a:pt x="77" y="6"/>
                  </a:lnTo>
                  <a:lnTo>
                    <a:pt x="60" y="13"/>
                  </a:lnTo>
                  <a:lnTo>
                    <a:pt x="44" y="22"/>
                  </a:lnTo>
                  <a:lnTo>
                    <a:pt x="29" y="32"/>
                  </a:lnTo>
                  <a:lnTo>
                    <a:pt x="17" y="46"/>
                  </a:lnTo>
                  <a:lnTo>
                    <a:pt x="7" y="60"/>
                  </a:lnTo>
                  <a:lnTo>
                    <a:pt x="0" y="76"/>
                  </a:lnTo>
                  <a:lnTo>
                    <a:pt x="12" y="84"/>
                  </a:lnTo>
                  <a:lnTo>
                    <a:pt x="24" y="91"/>
                  </a:lnTo>
                  <a:lnTo>
                    <a:pt x="37" y="97"/>
                  </a:lnTo>
                  <a:lnTo>
                    <a:pt x="52" y="101"/>
                  </a:lnTo>
                  <a:lnTo>
                    <a:pt x="67" y="106"/>
                  </a:lnTo>
                  <a:lnTo>
                    <a:pt x="83" y="108"/>
                  </a:lnTo>
                  <a:lnTo>
                    <a:pt x="100" y="110"/>
                  </a:lnTo>
                  <a:lnTo>
                    <a:pt x="118" y="111"/>
                  </a:lnTo>
                  <a:lnTo>
                    <a:pt x="135" y="110"/>
                  </a:lnTo>
                  <a:lnTo>
                    <a:pt x="152" y="108"/>
                  </a:lnTo>
                  <a:lnTo>
                    <a:pt x="168" y="106"/>
                  </a:lnTo>
                  <a:lnTo>
                    <a:pt x="184" y="101"/>
                  </a:lnTo>
                  <a:lnTo>
                    <a:pt x="198" y="97"/>
                  </a:lnTo>
                  <a:lnTo>
                    <a:pt x="212" y="91"/>
                  </a:lnTo>
                  <a:lnTo>
                    <a:pt x="225" y="84"/>
                  </a:lnTo>
                  <a:lnTo>
                    <a:pt x="236" y="76"/>
                  </a:lnTo>
                  <a:lnTo>
                    <a:pt x="229" y="60"/>
                  </a:lnTo>
                  <a:lnTo>
                    <a:pt x="219" y="46"/>
                  </a:lnTo>
                  <a:lnTo>
                    <a:pt x="207" y="32"/>
                  </a:lnTo>
                  <a:lnTo>
                    <a:pt x="192" y="22"/>
                  </a:lnTo>
                  <a:lnTo>
                    <a:pt x="176" y="13"/>
                  </a:lnTo>
                  <a:lnTo>
                    <a:pt x="158" y="6"/>
                  </a:lnTo>
                  <a:lnTo>
                    <a:pt x="138" y="1"/>
                  </a:lnTo>
                  <a:lnTo>
                    <a:pt x="118" y="0"/>
                  </a:lnTo>
                  <a:close/>
                </a:path>
              </a:pathLst>
            </a:custGeom>
            <a:solidFill>
              <a:srgbClr val="000000"/>
            </a:solidFill>
            <a:ln w="9525">
              <a:noFill/>
              <a:round/>
              <a:headEnd/>
              <a:tailEnd/>
            </a:ln>
          </p:spPr>
          <p:txBody>
            <a:bodyPr/>
            <a:lstStyle/>
            <a:p>
              <a:endParaRPr lang="en-US"/>
            </a:p>
          </p:txBody>
        </p:sp>
        <p:sp>
          <p:nvSpPr>
            <p:cNvPr id="96305" name="Freeform 51"/>
            <p:cNvSpPr>
              <a:spLocks/>
            </p:cNvSpPr>
            <p:nvPr/>
          </p:nvSpPr>
          <p:spPr bwMode="auto">
            <a:xfrm>
              <a:off x="3660" y="3595"/>
              <a:ext cx="70" cy="38"/>
            </a:xfrm>
            <a:custGeom>
              <a:avLst/>
              <a:gdLst>
                <a:gd name="T0" fmla="*/ 1 w 140"/>
                <a:gd name="T1" fmla="*/ 0 h 78"/>
                <a:gd name="T2" fmla="*/ 1 w 140"/>
                <a:gd name="T3" fmla="*/ 0 h 78"/>
                <a:gd name="T4" fmla="*/ 1 w 140"/>
                <a:gd name="T5" fmla="*/ 0 h 78"/>
                <a:gd name="T6" fmla="*/ 1 w 140"/>
                <a:gd name="T7" fmla="*/ 0 h 78"/>
                <a:gd name="T8" fmla="*/ 1 w 140"/>
                <a:gd name="T9" fmla="*/ 0 h 78"/>
                <a:gd name="T10" fmla="*/ 1 w 140"/>
                <a:gd name="T11" fmla="*/ 0 h 78"/>
                <a:gd name="T12" fmla="*/ 1 w 140"/>
                <a:gd name="T13" fmla="*/ 0 h 78"/>
                <a:gd name="T14" fmla="*/ 1 w 140"/>
                <a:gd name="T15" fmla="*/ 0 h 78"/>
                <a:gd name="T16" fmla="*/ 1 w 140"/>
                <a:gd name="T17" fmla="*/ 0 h 78"/>
                <a:gd name="T18" fmla="*/ 1 w 140"/>
                <a:gd name="T19" fmla="*/ 0 h 78"/>
                <a:gd name="T20" fmla="*/ 1 w 140"/>
                <a:gd name="T21" fmla="*/ 0 h 78"/>
                <a:gd name="T22" fmla="*/ 1 w 140"/>
                <a:gd name="T23" fmla="*/ 0 h 78"/>
                <a:gd name="T24" fmla="*/ 0 w 140"/>
                <a:gd name="T25" fmla="*/ 0 h 78"/>
                <a:gd name="T26" fmla="*/ 1 w 140"/>
                <a:gd name="T27" fmla="*/ 0 h 78"/>
                <a:gd name="T28" fmla="*/ 1 w 140"/>
                <a:gd name="T29" fmla="*/ 0 h 78"/>
                <a:gd name="T30" fmla="*/ 1 w 140"/>
                <a:gd name="T31" fmla="*/ 0 h 78"/>
                <a:gd name="T32" fmla="*/ 1 w 140"/>
                <a:gd name="T33" fmla="*/ 0 h 78"/>
                <a:gd name="T34" fmla="*/ 1 w 140"/>
                <a:gd name="T35" fmla="*/ 0 h 78"/>
                <a:gd name="T36" fmla="*/ 1 w 140"/>
                <a:gd name="T37" fmla="*/ 0 h 78"/>
                <a:gd name="T38" fmla="*/ 1 w 140"/>
                <a:gd name="T39" fmla="*/ 0 h 78"/>
                <a:gd name="T40" fmla="*/ 1 w 140"/>
                <a:gd name="T41" fmla="*/ 0 h 78"/>
                <a:gd name="T42" fmla="*/ 1 w 140"/>
                <a:gd name="T43" fmla="*/ 0 h 78"/>
                <a:gd name="T44" fmla="*/ 1 w 140"/>
                <a:gd name="T45" fmla="*/ 0 h 78"/>
                <a:gd name="T46" fmla="*/ 1 w 140"/>
                <a:gd name="T47" fmla="*/ 0 h 78"/>
                <a:gd name="T48" fmla="*/ 1 w 140"/>
                <a:gd name="T49" fmla="*/ 0 h 78"/>
                <a:gd name="T50" fmla="*/ 1 w 140"/>
                <a:gd name="T51" fmla="*/ 0 h 78"/>
                <a:gd name="T52" fmla="*/ 1 w 140"/>
                <a:gd name="T53" fmla="*/ 0 h 78"/>
                <a:gd name="T54" fmla="*/ 1 w 140"/>
                <a:gd name="T55" fmla="*/ 0 h 78"/>
                <a:gd name="T56" fmla="*/ 1 w 140"/>
                <a:gd name="T57" fmla="*/ 0 h 78"/>
                <a:gd name="T58" fmla="*/ 1 w 140"/>
                <a:gd name="T59" fmla="*/ 0 h 78"/>
                <a:gd name="T60" fmla="*/ 1 w 140"/>
                <a:gd name="T61" fmla="*/ 0 h 78"/>
                <a:gd name="T62" fmla="*/ 1 w 140"/>
                <a:gd name="T63" fmla="*/ 0 h 78"/>
                <a:gd name="T64" fmla="*/ 1 w 140"/>
                <a:gd name="T65" fmla="*/ 0 h 78"/>
                <a:gd name="T66" fmla="*/ 1 w 140"/>
                <a:gd name="T67" fmla="*/ 0 h 78"/>
                <a:gd name="T68" fmla="*/ 1 w 140"/>
                <a:gd name="T69" fmla="*/ 0 h 78"/>
                <a:gd name="T70" fmla="*/ 1 w 140"/>
                <a:gd name="T71" fmla="*/ 0 h 78"/>
                <a:gd name="T72" fmla="*/ 1 w 140"/>
                <a:gd name="T73" fmla="*/ 0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78"/>
                <a:gd name="T113" fmla="*/ 140 w 140"/>
                <a:gd name="T114" fmla="*/ 78 h 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78">
                  <a:moveTo>
                    <a:pt x="105" y="0"/>
                  </a:moveTo>
                  <a:lnTo>
                    <a:pt x="102" y="0"/>
                  </a:lnTo>
                  <a:lnTo>
                    <a:pt x="99" y="0"/>
                  </a:lnTo>
                  <a:lnTo>
                    <a:pt x="96" y="0"/>
                  </a:lnTo>
                  <a:lnTo>
                    <a:pt x="93" y="0"/>
                  </a:lnTo>
                  <a:lnTo>
                    <a:pt x="76" y="2"/>
                  </a:lnTo>
                  <a:lnTo>
                    <a:pt x="60" y="4"/>
                  </a:lnTo>
                  <a:lnTo>
                    <a:pt x="46" y="8"/>
                  </a:lnTo>
                  <a:lnTo>
                    <a:pt x="34" y="15"/>
                  </a:lnTo>
                  <a:lnTo>
                    <a:pt x="22" y="23"/>
                  </a:lnTo>
                  <a:lnTo>
                    <a:pt x="13" y="31"/>
                  </a:lnTo>
                  <a:lnTo>
                    <a:pt x="5" y="42"/>
                  </a:lnTo>
                  <a:lnTo>
                    <a:pt x="0" y="53"/>
                  </a:lnTo>
                  <a:lnTo>
                    <a:pt x="10" y="59"/>
                  </a:lnTo>
                  <a:lnTo>
                    <a:pt x="19" y="64"/>
                  </a:lnTo>
                  <a:lnTo>
                    <a:pt x="29" y="67"/>
                  </a:lnTo>
                  <a:lnTo>
                    <a:pt x="41" y="71"/>
                  </a:lnTo>
                  <a:lnTo>
                    <a:pt x="53" y="74"/>
                  </a:lnTo>
                  <a:lnTo>
                    <a:pt x="66" y="76"/>
                  </a:lnTo>
                  <a:lnTo>
                    <a:pt x="79" y="78"/>
                  </a:lnTo>
                  <a:lnTo>
                    <a:pt x="93" y="78"/>
                  </a:lnTo>
                  <a:lnTo>
                    <a:pt x="98" y="78"/>
                  </a:lnTo>
                  <a:lnTo>
                    <a:pt x="104" y="78"/>
                  </a:lnTo>
                  <a:lnTo>
                    <a:pt x="111" y="76"/>
                  </a:lnTo>
                  <a:lnTo>
                    <a:pt x="117" y="76"/>
                  </a:lnTo>
                  <a:lnTo>
                    <a:pt x="123" y="75"/>
                  </a:lnTo>
                  <a:lnTo>
                    <a:pt x="128" y="74"/>
                  </a:lnTo>
                  <a:lnTo>
                    <a:pt x="134" y="73"/>
                  </a:lnTo>
                  <a:lnTo>
                    <a:pt x="140" y="72"/>
                  </a:lnTo>
                  <a:lnTo>
                    <a:pt x="138" y="60"/>
                  </a:lnTo>
                  <a:lnTo>
                    <a:pt x="134" y="49"/>
                  </a:lnTo>
                  <a:lnTo>
                    <a:pt x="131" y="38"/>
                  </a:lnTo>
                  <a:lnTo>
                    <a:pt x="126" y="29"/>
                  </a:lnTo>
                  <a:lnTo>
                    <a:pt x="121" y="21"/>
                  </a:lnTo>
                  <a:lnTo>
                    <a:pt x="117" y="13"/>
                  </a:lnTo>
                  <a:lnTo>
                    <a:pt x="111" y="6"/>
                  </a:lnTo>
                  <a:lnTo>
                    <a:pt x="105" y="0"/>
                  </a:lnTo>
                  <a:close/>
                </a:path>
              </a:pathLst>
            </a:custGeom>
            <a:solidFill>
              <a:srgbClr val="C9DBA3"/>
            </a:solidFill>
            <a:ln w="9525">
              <a:noFill/>
              <a:round/>
              <a:headEnd/>
              <a:tailEnd/>
            </a:ln>
          </p:spPr>
          <p:txBody>
            <a:bodyPr/>
            <a:lstStyle/>
            <a:p>
              <a:endParaRPr lang="en-US"/>
            </a:p>
          </p:txBody>
        </p:sp>
        <p:sp>
          <p:nvSpPr>
            <p:cNvPr id="96306" name="Freeform 52"/>
            <p:cNvSpPr>
              <a:spLocks/>
            </p:cNvSpPr>
            <p:nvPr/>
          </p:nvSpPr>
          <p:spPr bwMode="auto">
            <a:xfrm>
              <a:off x="3713" y="3595"/>
              <a:ext cx="40" cy="35"/>
            </a:xfrm>
            <a:custGeom>
              <a:avLst/>
              <a:gdLst>
                <a:gd name="T0" fmla="*/ 0 w 81"/>
                <a:gd name="T1" fmla="*/ 0 h 72"/>
                <a:gd name="T2" fmla="*/ 0 w 81"/>
                <a:gd name="T3" fmla="*/ 0 h 72"/>
                <a:gd name="T4" fmla="*/ 0 w 81"/>
                <a:gd name="T5" fmla="*/ 0 h 72"/>
                <a:gd name="T6" fmla="*/ 0 w 81"/>
                <a:gd name="T7" fmla="*/ 0 h 72"/>
                <a:gd name="T8" fmla="*/ 0 w 81"/>
                <a:gd name="T9" fmla="*/ 0 h 72"/>
                <a:gd name="T10" fmla="*/ 0 w 81"/>
                <a:gd name="T11" fmla="*/ 0 h 72"/>
                <a:gd name="T12" fmla="*/ 0 w 81"/>
                <a:gd name="T13" fmla="*/ 0 h 72"/>
                <a:gd name="T14" fmla="*/ 0 w 81"/>
                <a:gd name="T15" fmla="*/ 0 h 72"/>
                <a:gd name="T16" fmla="*/ 0 w 81"/>
                <a:gd name="T17" fmla="*/ 0 h 72"/>
                <a:gd name="T18" fmla="*/ 0 w 81"/>
                <a:gd name="T19" fmla="*/ 0 h 72"/>
                <a:gd name="T20" fmla="*/ 0 w 81"/>
                <a:gd name="T21" fmla="*/ 0 h 72"/>
                <a:gd name="T22" fmla="*/ 0 w 81"/>
                <a:gd name="T23" fmla="*/ 0 h 72"/>
                <a:gd name="T24" fmla="*/ 0 w 81"/>
                <a:gd name="T25" fmla="*/ 0 h 72"/>
                <a:gd name="T26" fmla="*/ 0 w 81"/>
                <a:gd name="T27" fmla="*/ 0 h 72"/>
                <a:gd name="T28" fmla="*/ 0 w 81"/>
                <a:gd name="T29" fmla="*/ 0 h 72"/>
                <a:gd name="T30" fmla="*/ 0 w 81"/>
                <a:gd name="T31" fmla="*/ 0 h 72"/>
                <a:gd name="T32" fmla="*/ 0 w 81"/>
                <a:gd name="T33" fmla="*/ 0 h 72"/>
                <a:gd name="T34" fmla="*/ 0 w 81"/>
                <a:gd name="T35" fmla="*/ 0 h 72"/>
                <a:gd name="T36" fmla="*/ 0 w 81"/>
                <a:gd name="T37" fmla="*/ 0 h 72"/>
                <a:gd name="T38" fmla="*/ 0 w 81"/>
                <a:gd name="T39" fmla="*/ 0 h 72"/>
                <a:gd name="T40" fmla="*/ 0 w 81"/>
                <a:gd name="T41" fmla="*/ 0 h 72"/>
                <a:gd name="T42" fmla="*/ 0 w 81"/>
                <a:gd name="T43" fmla="*/ 0 h 72"/>
                <a:gd name="T44" fmla="*/ 0 w 81"/>
                <a:gd name="T45" fmla="*/ 0 h 72"/>
                <a:gd name="T46" fmla="*/ 0 w 81"/>
                <a:gd name="T47" fmla="*/ 0 h 72"/>
                <a:gd name="T48" fmla="*/ 0 w 81"/>
                <a:gd name="T49" fmla="*/ 0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
                <a:gd name="T76" fmla="*/ 0 h 72"/>
                <a:gd name="T77" fmla="*/ 81 w 81"/>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 h="72">
                  <a:moveTo>
                    <a:pt x="0" y="0"/>
                  </a:moveTo>
                  <a:lnTo>
                    <a:pt x="6" y="6"/>
                  </a:lnTo>
                  <a:lnTo>
                    <a:pt x="12" y="13"/>
                  </a:lnTo>
                  <a:lnTo>
                    <a:pt x="16" y="21"/>
                  </a:lnTo>
                  <a:lnTo>
                    <a:pt x="21" y="29"/>
                  </a:lnTo>
                  <a:lnTo>
                    <a:pt x="26" y="38"/>
                  </a:lnTo>
                  <a:lnTo>
                    <a:pt x="29" y="49"/>
                  </a:lnTo>
                  <a:lnTo>
                    <a:pt x="33" y="60"/>
                  </a:lnTo>
                  <a:lnTo>
                    <a:pt x="35" y="72"/>
                  </a:lnTo>
                  <a:lnTo>
                    <a:pt x="42" y="71"/>
                  </a:lnTo>
                  <a:lnTo>
                    <a:pt x="47" y="68"/>
                  </a:lnTo>
                  <a:lnTo>
                    <a:pt x="53" y="66"/>
                  </a:lnTo>
                  <a:lnTo>
                    <a:pt x="60" y="64"/>
                  </a:lnTo>
                  <a:lnTo>
                    <a:pt x="65" y="61"/>
                  </a:lnTo>
                  <a:lnTo>
                    <a:pt x="71" y="59"/>
                  </a:lnTo>
                  <a:lnTo>
                    <a:pt x="76" y="57"/>
                  </a:lnTo>
                  <a:lnTo>
                    <a:pt x="81" y="53"/>
                  </a:lnTo>
                  <a:lnTo>
                    <a:pt x="76" y="43"/>
                  </a:lnTo>
                  <a:lnTo>
                    <a:pt x="69" y="34"/>
                  </a:lnTo>
                  <a:lnTo>
                    <a:pt x="61" y="26"/>
                  </a:lnTo>
                  <a:lnTo>
                    <a:pt x="51" y="18"/>
                  </a:lnTo>
                  <a:lnTo>
                    <a:pt x="39" y="12"/>
                  </a:lnTo>
                  <a:lnTo>
                    <a:pt x="28" y="6"/>
                  </a:lnTo>
                  <a:lnTo>
                    <a:pt x="14" y="3"/>
                  </a:lnTo>
                  <a:lnTo>
                    <a:pt x="0" y="0"/>
                  </a:lnTo>
                  <a:close/>
                </a:path>
              </a:pathLst>
            </a:custGeom>
            <a:solidFill>
              <a:srgbClr val="91AD68"/>
            </a:solidFill>
            <a:ln w="9525">
              <a:noFill/>
              <a:round/>
              <a:headEnd/>
              <a:tailEnd/>
            </a:ln>
          </p:spPr>
          <p:txBody>
            <a:bodyPr/>
            <a:lstStyle/>
            <a:p>
              <a:endParaRPr lang="en-US"/>
            </a:p>
          </p:txBody>
        </p:sp>
        <p:sp>
          <p:nvSpPr>
            <p:cNvPr id="96307" name="Rectangle 53"/>
            <p:cNvSpPr>
              <a:spLocks noChangeArrowheads="1"/>
            </p:cNvSpPr>
            <p:nvPr/>
          </p:nvSpPr>
          <p:spPr bwMode="auto">
            <a:xfrm>
              <a:off x="3699" y="3557"/>
              <a:ext cx="16" cy="45"/>
            </a:xfrm>
            <a:prstGeom prst="rect">
              <a:avLst/>
            </a:prstGeom>
            <a:solidFill>
              <a:srgbClr val="000000"/>
            </a:solidFill>
            <a:ln w="9525">
              <a:noFill/>
              <a:miter lim="800000"/>
              <a:headEnd/>
              <a:tailEnd/>
            </a:ln>
          </p:spPr>
          <p:txBody>
            <a:bodyPr/>
            <a:lstStyle/>
            <a:p>
              <a:endParaRPr lang="en-US"/>
            </a:p>
          </p:txBody>
        </p:sp>
        <p:sp>
          <p:nvSpPr>
            <p:cNvPr id="96308" name="Rectangle 54"/>
            <p:cNvSpPr>
              <a:spLocks noChangeArrowheads="1"/>
            </p:cNvSpPr>
            <p:nvPr/>
          </p:nvSpPr>
          <p:spPr bwMode="auto">
            <a:xfrm>
              <a:off x="3699" y="3254"/>
              <a:ext cx="16" cy="45"/>
            </a:xfrm>
            <a:prstGeom prst="rect">
              <a:avLst/>
            </a:prstGeom>
            <a:solidFill>
              <a:srgbClr val="000000"/>
            </a:solidFill>
            <a:ln w="9525">
              <a:noFill/>
              <a:miter lim="800000"/>
              <a:headEnd/>
              <a:tailEnd/>
            </a:ln>
          </p:spPr>
          <p:txBody>
            <a:bodyPr/>
            <a:lstStyle/>
            <a:p>
              <a:endParaRPr lang="en-US"/>
            </a:p>
          </p:txBody>
        </p:sp>
        <p:sp>
          <p:nvSpPr>
            <p:cNvPr id="96309" name="Freeform 55"/>
            <p:cNvSpPr>
              <a:spLocks/>
            </p:cNvSpPr>
            <p:nvPr/>
          </p:nvSpPr>
          <p:spPr bwMode="auto">
            <a:xfrm>
              <a:off x="3691" y="3235"/>
              <a:ext cx="33" cy="34"/>
            </a:xfrm>
            <a:custGeom>
              <a:avLst/>
              <a:gdLst>
                <a:gd name="T0" fmla="*/ 1 w 66"/>
                <a:gd name="T1" fmla="*/ 1 h 67"/>
                <a:gd name="T2" fmla="*/ 1 w 66"/>
                <a:gd name="T3" fmla="*/ 1 h 67"/>
                <a:gd name="T4" fmla="*/ 1 w 66"/>
                <a:gd name="T5" fmla="*/ 1 h 67"/>
                <a:gd name="T6" fmla="*/ 1 w 66"/>
                <a:gd name="T7" fmla="*/ 1 h 67"/>
                <a:gd name="T8" fmla="*/ 1 w 66"/>
                <a:gd name="T9" fmla="*/ 1 h 67"/>
                <a:gd name="T10" fmla="*/ 1 w 66"/>
                <a:gd name="T11" fmla="*/ 1 h 67"/>
                <a:gd name="T12" fmla="*/ 1 w 66"/>
                <a:gd name="T13" fmla="*/ 1 h 67"/>
                <a:gd name="T14" fmla="*/ 1 w 66"/>
                <a:gd name="T15" fmla="*/ 1 h 67"/>
                <a:gd name="T16" fmla="*/ 0 w 66"/>
                <a:gd name="T17" fmla="*/ 1 h 67"/>
                <a:gd name="T18" fmla="*/ 1 w 66"/>
                <a:gd name="T19" fmla="*/ 1 h 67"/>
                <a:gd name="T20" fmla="*/ 1 w 66"/>
                <a:gd name="T21" fmla="*/ 1 h 67"/>
                <a:gd name="T22" fmla="*/ 1 w 66"/>
                <a:gd name="T23" fmla="*/ 1 h 67"/>
                <a:gd name="T24" fmla="*/ 1 w 66"/>
                <a:gd name="T25" fmla="*/ 0 h 67"/>
                <a:gd name="T26" fmla="*/ 1 w 66"/>
                <a:gd name="T27" fmla="*/ 1 h 67"/>
                <a:gd name="T28" fmla="*/ 1 w 66"/>
                <a:gd name="T29" fmla="*/ 1 h 67"/>
                <a:gd name="T30" fmla="*/ 1 w 66"/>
                <a:gd name="T31" fmla="*/ 1 h 67"/>
                <a:gd name="T32" fmla="*/ 1 w 66"/>
                <a:gd name="T33" fmla="*/ 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67"/>
                <a:gd name="T53" fmla="*/ 66 w 66"/>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67">
                  <a:moveTo>
                    <a:pt x="66" y="34"/>
                  </a:moveTo>
                  <a:lnTo>
                    <a:pt x="64" y="46"/>
                  </a:lnTo>
                  <a:lnTo>
                    <a:pt x="57" y="57"/>
                  </a:lnTo>
                  <a:lnTo>
                    <a:pt x="45" y="65"/>
                  </a:lnTo>
                  <a:lnTo>
                    <a:pt x="33" y="67"/>
                  </a:lnTo>
                  <a:lnTo>
                    <a:pt x="20" y="65"/>
                  </a:lnTo>
                  <a:lnTo>
                    <a:pt x="10" y="57"/>
                  </a:lnTo>
                  <a:lnTo>
                    <a:pt x="3" y="46"/>
                  </a:lnTo>
                  <a:lnTo>
                    <a:pt x="0" y="34"/>
                  </a:lnTo>
                  <a:lnTo>
                    <a:pt x="3" y="21"/>
                  </a:lnTo>
                  <a:lnTo>
                    <a:pt x="10" y="10"/>
                  </a:lnTo>
                  <a:lnTo>
                    <a:pt x="20" y="3"/>
                  </a:lnTo>
                  <a:lnTo>
                    <a:pt x="33" y="0"/>
                  </a:lnTo>
                  <a:lnTo>
                    <a:pt x="45" y="3"/>
                  </a:lnTo>
                  <a:lnTo>
                    <a:pt x="57" y="10"/>
                  </a:lnTo>
                  <a:lnTo>
                    <a:pt x="64" y="21"/>
                  </a:lnTo>
                  <a:lnTo>
                    <a:pt x="66" y="34"/>
                  </a:lnTo>
                  <a:close/>
                </a:path>
              </a:pathLst>
            </a:custGeom>
            <a:solidFill>
              <a:srgbClr val="000000"/>
            </a:solidFill>
            <a:ln w="9525">
              <a:noFill/>
              <a:round/>
              <a:headEnd/>
              <a:tailEnd/>
            </a:ln>
          </p:spPr>
          <p:txBody>
            <a:bodyPr/>
            <a:lstStyle/>
            <a:p>
              <a:endParaRPr lang="en-US"/>
            </a:p>
          </p:txBody>
        </p:sp>
        <p:sp>
          <p:nvSpPr>
            <p:cNvPr id="96310" name="Freeform 56"/>
            <p:cNvSpPr>
              <a:spLocks/>
            </p:cNvSpPr>
            <p:nvPr/>
          </p:nvSpPr>
          <p:spPr bwMode="auto">
            <a:xfrm>
              <a:off x="3704" y="3263"/>
              <a:ext cx="163" cy="318"/>
            </a:xfrm>
            <a:custGeom>
              <a:avLst/>
              <a:gdLst>
                <a:gd name="T0" fmla="*/ 1 w 326"/>
                <a:gd name="T1" fmla="*/ 1 h 636"/>
                <a:gd name="T2" fmla="*/ 1 w 326"/>
                <a:gd name="T3" fmla="*/ 1 h 636"/>
                <a:gd name="T4" fmla="*/ 1 w 326"/>
                <a:gd name="T5" fmla="*/ 1 h 636"/>
                <a:gd name="T6" fmla="*/ 1 w 326"/>
                <a:gd name="T7" fmla="*/ 1 h 636"/>
                <a:gd name="T8" fmla="*/ 1 w 326"/>
                <a:gd name="T9" fmla="*/ 1 h 636"/>
                <a:gd name="T10" fmla="*/ 1 w 326"/>
                <a:gd name="T11" fmla="*/ 1 h 636"/>
                <a:gd name="T12" fmla="*/ 1 w 326"/>
                <a:gd name="T13" fmla="*/ 1 h 636"/>
                <a:gd name="T14" fmla="*/ 1 w 326"/>
                <a:gd name="T15" fmla="*/ 1 h 636"/>
                <a:gd name="T16" fmla="*/ 0 w 326"/>
                <a:gd name="T17" fmla="*/ 1 h 636"/>
                <a:gd name="T18" fmla="*/ 1 w 326"/>
                <a:gd name="T19" fmla="*/ 1 h 636"/>
                <a:gd name="T20" fmla="*/ 1 w 326"/>
                <a:gd name="T21" fmla="*/ 1 h 636"/>
                <a:gd name="T22" fmla="*/ 1 w 326"/>
                <a:gd name="T23" fmla="*/ 1 h 636"/>
                <a:gd name="T24" fmla="*/ 1 w 326"/>
                <a:gd name="T25" fmla="*/ 1 h 636"/>
                <a:gd name="T26" fmla="*/ 1 w 326"/>
                <a:gd name="T27" fmla="*/ 1 h 636"/>
                <a:gd name="T28" fmla="*/ 1 w 326"/>
                <a:gd name="T29" fmla="*/ 1 h 636"/>
                <a:gd name="T30" fmla="*/ 1 w 326"/>
                <a:gd name="T31" fmla="*/ 1 h 636"/>
                <a:gd name="T32" fmla="*/ 1 w 326"/>
                <a:gd name="T33" fmla="*/ 1 h 636"/>
                <a:gd name="T34" fmla="*/ 1 w 326"/>
                <a:gd name="T35" fmla="*/ 1 h 636"/>
                <a:gd name="T36" fmla="*/ 1 w 326"/>
                <a:gd name="T37" fmla="*/ 1 h 636"/>
                <a:gd name="T38" fmla="*/ 1 w 326"/>
                <a:gd name="T39" fmla="*/ 2 h 636"/>
                <a:gd name="T40" fmla="*/ 1 w 326"/>
                <a:gd name="T41" fmla="*/ 2 h 636"/>
                <a:gd name="T42" fmla="*/ 1 w 326"/>
                <a:gd name="T43" fmla="*/ 2 h 636"/>
                <a:gd name="T44" fmla="*/ 1 w 326"/>
                <a:gd name="T45" fmla="*/ 2 h 636"/>
                <a:gd name="T46" fmla="*/ 1 w 326"/>
                <a:gd name="T47" fmla="*/ 2 h 636"/>
                <a:gd name="T48" fmla="*/ 0 w 326"/>
                <a:gd name="T49" fmla="*/ 2 h 636"/>
                <a:gd name="T50" fmla="*/ 1 w 326"/>
                <a:gd name="T51" fmla="*/ 2 h 636"/>
                <a:gd name="T52" fmla="*/ 1 w 326"/>
                <a:gd name="T53" fmla="*/ 2 h 636"/>
                <a:gd name="T54" fmla="*/ 1 w 326"/>
                <a:gd name="T55" fmla="*/ 2 h 636"/>
                <a:gd name="T56" fmla="*/ 1 w 326"/>
                <a:gd name="T57" fmla="*/ 2 h 636"/>
                <a:gd name="T58" fmla="*/ 1 w 326"/>
                <a:gd name="T59" fmla="*/ 2 h 636"/>
                <a:gd name="T60" fmla="*/ 1 w 326"/>
                <a:gd name="T61" fmla="*/ 2 h 636"/>
                <a:gd name="T62" fmla="*/ 1 w 326"/>
                <a:gd name="T63" fmla="*/ 1 h 636"/>
                <a:gd name="T64" fmla="*/ 1 w 326"/>
                <a:gd name="T65" fmla="*/ 1 h 6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6"/>
                <a:gd name="T100" fmla="*/ 0 h 636"/>
                <a:gd name="T101" fmla="*/ 326 w 326"/>
                <a:gd name="T102" fmla="*/ 636 h 6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6" h="636">
                  <a:moveTo>
                    <a:pt x="326" y="320"/>
                  </a:moveTo>
                  <a:lnTo>
                    <a:pt x="325" y="288"/>
                  </a:lnTo>
                  <a:lnTo>
                    <a:pt x="319" y="258"/>
                  </a:lnTo>
                  <a:lnTo>
                    <a:pt x="311" y="228"/>
                  </a:lnTo>
                  <a:lnTo>
                    <a:pt x="301" y="199"/>
                  </a:lnTo>
                  <a:lnTo>
                    <a:pt x="287" y="172"/>
                  </a:lnTo>
                  <a:lnTo>
                    <a:pt x="271" y="145"/>
                  </a:lnTo>
                  <a:lnTo>
                    <a:pt x="251" y="121"/>
                  </a:lnTo>
                  <a:lnTo>
                    <a:pt x="230" y="99"/>
                  </a:lnTo>
                  <a:lnTo>
                    <a:pt x="207" y="78"/>
                  </a:lnTo>
                  <a:lnTo>
                    <a:pt x="182" y="60"/>
                  </a:lnTo>
                  <a:lnTo>
                    <a:pt x="156" y="44"/>
                  </a:lnTo>
                  <a:lnTo>
                    <a:pt x="127" y="29"/>
                  </a:lnTo>
                  <a:lnTo>
                    <a:pt x="97" y="17"/>
                  </a:lnTo>
                  <a:lnTo>
                    <a:pt x="66" y="9"/>
                  </a:lnTo>
                  <a:lnTo>
                    <a:pt x="33" y="3"/>
                  </a:lnTo>
                  <a:lnTo>
                    <a:pt x="0" y="0"/>
                  </a:lnTo>
                  <a:lnTo>
                    <a:pt x="0" y="25"/>
                  </a:lnTo>
                  <a:lnTo>
                    <a:pt x="30" y="29"/>
                  </a:lnTo>
                  <a:lnTo>
                    <a:pt x="60" y="34"/>
                  </a:lnTo>
                  <a:lnTo>
                    <a:pt x="89" y="42"/>
                  </a:lnTo>
                  <a:lnTo>
                    <a:pt x="116" y="53"/>
                  </a:lnTo>
                  <a:lnTo>
                    <a:pt x="142" y="66"/>
                  </a:lnTo>
                  <a:lnTo>
                    <a:pt x="167" y="81"/>
                  </a:lnTo>
                  <a:lnTo>
                    <a:pt x="190" y="98"/>
                  </a:lnTo>
                  <a:lnTo>
                    <a:pt x="211" y="117"/>
                  </a:lnTo>
                  <a:lnTo>
                    <a:pt x="230" y="138"/>
                  </a:lnTo>
                  <a:lnTo>
                    <a:pt x="248" y="160"/>
                  </a:lnTo>
                  <a:lnTo>
                    <a:pt x="263" y="184"/>
                  </a:lnTo>
                  <a:lnTo>
                    <a:pt x="275" y="208"/>
                  </a:lnTo>
                  <a:lnTo>
                    <a:pt x="285" y="235"/>
                  </a:lnTo>
                  <a:lnTo>
                    <a:pt x="293" y="263"/>
                  </a:lnTo>
                  <a:lnTo>
                    <a:pt x="297" y="291"/>
                  </a:lnTo>
                  <a:lnTo>
                    <a:pt x="298" y="320"/>
                  </a:lnTo>
                  <a:lnTo>
                    <a:pt x="297" y="350"/>
                  </a:lnTo>
                  <a:lnTo>
                    <a:pt x="293" y="378"/>
                  </a:lnTo>
                  <a:lnTo>
                    <a:pt x="285" y="405"/>
                  </a:lnTo>
                  <a:lnTo>
                    <a:pt x="275" y="432"/>
                  </a:lnTo>
                  <a:lnTo>
                    <a:pt x="263" y="457"/>
                  </a:lnTo>
                  <a:lnTo>
                    <a:pt x="248" y="481"/>
                  </a:lnTo>
                  <a:lnTo>
                    <a:pt x="230" y="503"/>
                  </a:lnTo>
                  <a:lnTo>
                    <a:pt x="211" y="524"/>
                  </a:lnTo>
                  <a:lnTo>
                    <a:pt x="190" y="543"/>
                  </a:lnTo>
                  <a:lnTo>
                    <a:pt x="167" y="560"/>
                  </a:lnTo>
                  <a:lnTo>
                    <a:pt x="142" y="574"/>
                  </a:lnTo>
                  <a:lnTo>
                    <a:pt x="116" y="586"/>
                  </a:lnTo>
                  <a:lnTo>
                    <a:pt x="89" y="596"/>
                  </a:lnTo>
                  <a:lnTo>
                    <a:pt x="60" y="604"/>
                  </a:lnTo>
                  <a:lnTo>
                    <a:pt x="30" y="608"/>
                  </a:lnTo>
                  <a:lnTo>
                    <a:pt x="0" y="609"/>
                  </a:lnTo>
                  <a:lnTo>
                    <a:pt x="0" y="636"/>
                  </a:lnTo>
                  <a:lnTo>
                    <a:pt x="33" y="634"/>
                  </a:lnTo>
                  <a:lnTo>
                    <a:pt x="66" y="629"/>
                  </a:lnTo>
                  <a:lnTo>
                    <a:pt x="97" y="621"/>
                  </a:lnTo>
                  <a:lnTo>
                    <a:pt x="127" y="611"/>
                  </a:lnTo>
                  <a:lnTo>
                    <a:pt x="156" y="597"/>
                  </a:lnTo>
                  <a:lnTo>
                    <a:pt x="182" y="582"/>
                  </a:lnTo>
                  <a:lnTo>
                    <a:pt x="207" y="563"/>
                  </a:lnTo>
                  <a:lnTo>
                    <a:pt x="230" y="543"/>
                  </a:lnTo>
                  <a:lnTo>
                    <a:pt x="251" y="521"/>
                  </a:lnTo>
                  <a:lnTo>
                    <a:pt x="271" y="496"/>
                  </a:lnTo>
                  <a:lnTo>
                    <a:pt x="287" y="470"/>
                  </a:lnTo>
                  <a:lnTo>
                    <a:pt x="301" y="442"/>
                  </a:lnTo>
                  <a:lnTo>
                    <a:pt x="311" y="413"/>
                  </a:lnTo>
                  <a:lnTo>
                    <a:pt x="319" y="384"/>
                  </a:lnTo>
                  <a:lnTo>
                    <a:pt x="325" y="352"/>
                  </a:lnTo>
                  <a:lnTo>
                    <a:pt x="326" y="320"/>
                  </a:lnTo>
                  <a:close/>
                </a:path>
              </a:pathLst>
            </a:custGeom>
            <a:solidFill>
              <a:srgbClr val="000000"/>
            </a:solidFill>
            <a:ln w="9525">
              <a:noFill/>
              <a:round/>
              <a:headEnd/>
              <a:tailEnd/>
            </a:ln>
          </p:spPr>
          <p:txBody>
            <a:bodyPr/>
            <a:lstStyle/>
            <a:p>
              <a:endParaRPr lang="en-US"/>
            </a:p>
          </p:txBody>
        </p:sp>
        <p:sp>
          <p:nvSpPr>
            <p:cNvPr id="96311" name="Freeform 57"/>
            <p:cNvSpPr>
              <a:spLocks/>
            </p:cNvSpPr>
            <p:nvPr/>
          </p:nvSpPr>
          <p:spPr bwMode="auto">
            <a:xfrm>
              <a:off x="3613" y="3546"/>
              <a:ext cx="91" cy="36"/>
            </a:xfrm>
            <a:custGeom>
              <a:avLst/>
              <a:gdLst>
                <a:gd name="T0" fmla="*/ 1 w 182"/>
                <a:gd name="T1" fmla="*/ 0 h 73"/>
                <a:gd name="T2" fmla="*/ 1 w 182"/>
                <a:gd name="T3" fmla="*/ 0 h 73"/>
                <a:gd name="T4" fmla="*/ 1 w 182"/>
                <a:gd name="T5" fmla="*/ 0 h 73"/>
                <a:gd name="T6" fmla="*/ 1 w 182"/>
                <a:gd name="T7" fmla="*/ 0 h 73"/>
                <a:gd name="T8" fmla="*/ 1 w 182"/>
                <a:gd name="T9" fmla="*/ 0 h 73"/>
                <a:gd name="T10" fmla="*/ 1 w 182"/>
                <a:gd name="T11" fmla="*/ 0 h 73"/>
                <a:gd name="T12" fmla="*/ 1 w 182"/>
                <a:gd name="T13" fmla="*/ 0 h 73"/>
                <a:gd name="T14" fmla="*/ 1 w 182"/>
                <a:gd name="T15" fmla="*/ 0 h 73"/>
                <a:gd name="T16" fmla="*/ 1 w 182"/>
                <a:gd name="T17" fmla="*/ 0 h 73"/>
                <a:gd name="T18" fmla="*/ 0 w 182"/>
                <a:gd name="T19" fmla="*/ 0 h 73"/>
                <a:gd name="T20" fmla="*/ 1 w 182"/>
                <a:gd name="T21" fmla="*/ 0 h 73"/>
                <a:gd name="T22" fmla="*/ 1 w 182"/>
                <a:gd name="T23" fmla="*/ 0 h 73"/>
                <a:gd name="T24" fmla="*/ 1 w 182"/>
                <a:gd name="T25" fmla="*/ 0 h 73"/>
                <a:gd name="T26" fmla="*/ 1 w 182"/>
                <a:gd name="T27" fmla="*/ 0 h 73"/>
                <a:gd name="T28" fmla="*/ 1 w 182"/>
                <a:gd name="T29" fmla="*/ 0 h 73"/>
                <a:gd name="T30" fmla="*/ 1 w 182"/>
                <a:gd name="T31" fmla="*/ 0 h 73"/>
                <a:gd name="T32" fmla="*/ 1 w 182"/>
                <a:gd name="T33" fmla="*/ 0 h 73"/>
                <a:gd name="T34" fmla="*/ 1 w 182"/>
                <a:gd name="T35" fmla="*/ 0 h 73"/>
                <a:gd name="T36" fmla="*/ 1 w 182"/>
                <a:gd name="T37" fmla="*/ 0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
                <a:gd name="T58" fmla="*/ 0 h 73"/>
                <a:gd name="T59" fmla="*/ 182 w 182"/>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 h="73">
                  <a:moveTo>
                    <a:pt x="182" y="47"/>
                  </a:moveTo>
                  <a:lnTo>
                    <a:pt x="161" y="47"/>
                  </a:lnTo>
                  <a:lnTo>
                    <a:pt x="139" y="44"/>
                  </a:lnTo>
                  <a:lnTo>
                    <a:pt x="117" y="41"/>
                  </a:lnTo>
                  <a:lnTo>
                    <a:pt x="97" y="36"/>
                  </a:lnTo>
                  <a:lnTo>
                    <a:pt x="75" y="29"/>
                  </a:lnTo>
                  <a:lnTo>
                    <a:pt x="54" y="21"/>
                  </a:lnTo>
                  <a:lnTo>
                    <a:pt x="33" y="12"/>
                  </a:lnTo>
                  <a:lnTo>
                    <a:pt x="14" y="0"/>
                  </a:lnTo>
                  <a:lnTo>
                    <a:pt x="0" y="22"/>
                  </a:lnTo>
                  <a:lnTo>
                    <a:pt x="22" y="35"/>
                  </a:lnTo>
                  <a:lnTo>
                    <a:pt x="44" y="45"/>
                  </a:lnTo>
                  <a:lnTo>
                    <a:pt x="66" y="53"/>
                  </a:lnTo>
                  <a:lnTo>
                    <a:pt x="89" y="60"/>
                  </a:lnTo>
                  <a:lnTo>
                    <a:pt x="111" y="66"/>
                  </a:lnTo>
                  <a:lnTo>
                    <a:pt x="134" y="70"/>
                  </a:lnTo>
                  <a:lnTo>
                    <a:pt x="157" y="72"/>
                  </a:lnTo>
                  <a:lnTo>
                    <a:pt x="180" y="73"/>
                  </a:lnTo>
                  <a:lnTo>
                    <a:pt x="182" y="47"/>
                  </a:lnTo>
                  <a:close/>
                </a:path>
              </a:pathLst>
            </a:custGeom>
            <a:solidFill>
              <a:srgbClr val="000000"/>
            </a:solidFill>
            <a:ln w="9525">
              <a:noFill/>
              <a:round/>
              <a:headEnd/>
              <a:tailEnd/>
            </a:ln>
          </p:spPr>
          <p:txBody>
            <a:bodyPr/>
            <a:lstStyle/>
            <a:p>
              <a:endParaRPr lang="en-US"/>
            </a:p>
          </p:txBody>
        </p:sp>
      </p:grpSp>
      <p:sp>
        <p:nvSpPr>
          <p:cNvPr id="96279" name="Freeform 58"/>
          <p:cNvSpPr>
            <a:spLocks/>
          </p:cNvSpPr>
          <p:nvPr/>
        </p:nvSpPr>
        <p:spPr bwMode="auto">
          <a:xfrm>
            <a:off x="1909763" y="5487988"/>
            <a:ext cx="3600450" cy="287337"/>
          </a:xfrm>
          <a:custGeom>
            <a:avLst/>
            <a:gdLst>
              <a:gd name="T0" fmla="*/ 0 w 2268"/>
              <a:gd name="T1" fmla="*/ 2147483647 h 181"/>
              <a:gd name="T2" fmla="*/ 2147483647 w 2268"/>
              <a:gd name="T3" fmla="*/ 0 h 181"/>
              <a:gd name="T4" fmla="*/ 0 60000 65536"/>
              <a:gd name="T5" fmla="*/ 0 60000 65536"/>
              <a:gd name="T6" fmla="*/ 0 w 2268"/>
              <a:gd name="T7" fmla="*/ 0 h 181"/>
              <a:gd name="T8" fmla="*/ 2268 w 2268"/>
              <a:gd name="T9" fmla="*/ 181 h 181"/>
            </a:gdLst>
            <a:ahLst/>
            <a:cxnLst>
              <a:cxn ang="T4">
                <a:pos x="T0" y="T1"/>
              </a:cxn>
              <a:cxn ang="T5">
                <a:pos x="T2" y="T3"/>
              </a:cxn>
            </a:cxnLst>
            <a:rect l="T6" t="T7" r="T8" b="T9"/>
            <a:pathLst>
              <a:path w="2268" h="181">
                <a:moveTo>
                  <a:pt x="0" y="181"/>
                </a:moveTo>
                <a:cubicBezTo>
                  <a:pt x="0" y="181"/>
                  <a:pt x="1134" y="90"/>
                  <a:pt x="2268" y="0"/>
                </a:cubicBezTo>
              </a:path>
            </a:pathLst>
          </a:custGeom>
          <a:noFill/>
          <a:ln w="25400">
            <a:solidFill>
              <a:srgbClr val="FF0000"/>
            </a:solidFill>
            <a:prstDash val="dash"/>
            <a:round/>
            <a:headEnd/>
            <a:tailEnd/>
          </a:ln>
        </p:spPr>
        <p:txBody>
          <a:bodyPr/>
          <a:lstStyle/>
          <a:p>
            <a:endParaRPr lang="en-US"/>
          </a:p>
        </p:txBody>
      </p:sp>
      <p:sp>
        <p:nvSpPr>
          <p:cNvPr id="96280" name="Freeform 59"/>
          <p:cNvSpPr>
            <a:spLocks/>
          </p:cNvSpPr>
          <p:nvPr/>
        </p:nvSpPr>
        <p:spPr bwMode="auto">
          <a:xfrm>
            <a:off x="1909763" y="5487988"/>
            <a:ext cx="3600450" cy="768350"/>
          </a:xfrm>
          <a:custGeom>
            <a:avLst/>
            <a:gdLst>
              <a:gd name="T0" fmla="*/ 0 w 2268"/>
              <a:gd name="T1" fmla="*/ 2147483647 h 484"/>
              <a:gd name="T2" fmla="*/ 2147483647 w 2268"/>
              <a:gd name="T3" fmla="*/ 2147483647 h 484"/>
              <a:gd name="T4" fmla="*/ 2147483647 w 2268"/>
              <a:gd name="T5" fmla="*/ 2147483647 h 484"/>
              <a:gd name="T6" fmla="*/ 2147483647 w 2268"/>
              <a:gd name="T7" fmla="*/ 2147483647 h 484"/>
              <a:gd name="T8" fmla="*/ 2147483647 w 2268"/>
              <a:gd name="T9" fmla="*/ 2147483647 h 484"/>
              <a:gd name="T10" fmla="*/ 2147483647 w 2268"/>
              <a:gd name="T11" fmla="*/ 0 h 484"/>
              <a:gd name="T12" fmla="*/ 0 60000 65536"/>
              <a:gd name="T13" fmla="*/ 0 60000 65536"/>
              <a:gd name="T14" fmla="*/ 0 60000 65536"/>
              <a:gd name="T15" fmla="*/ 0 60000 65536"/>
              <a:gd name="T16" fmla="*/ 0 60000 65536"/>
              <a:gd name="T17" fmla="*/ 0 60000 65536"/>
              <a:gd name="T18" fmla="*/ 0 w 2268"/>
              <a:gd name="T19" fmla="*/ 0 h 484"/>
              <a:gd name="T20" fmla="*/ 2268 w 2268"/>
              <a:gd name="T21" fmla="*/ 484 h 484"/>
            </a:gdLst>
            <a:ahLst/>
            <a:cxnLst>
              <a:cxn ang="T12">
                <a:pos x="T0" y="T1"/>
              </a:cxn>
              <a:cxn ang="T13">
                <a:pos x="T2" y="T3"/>
              </a:cxn>
              <a:cxn ang="T14">
                <a:pos x="T4" y="T5"/>
              </a:cxn>
              <a:cxn ang="T15">
                <a:pos x="T6" y="T7"/>
              </a:cxn>
              <a:cxn ang="T16">
                <a:pos x="T8" y="T9"/>
              </a:cxn>
              <a:cxn ang="T17">
                <a:pos x="T10" y="T11"/>
              </a:cxn>
            </a:cxnLst>
            <a:rect l="T18" t="T19" r="T20" b="T21"/>
            <a:pathLst>
              <a:path w="2268" h="484">
                <a:moveTo>
                  <a:pt x="0" y="181"/>
                </a:moveTo>
                <a:cubicBezTo>
                  <a:pt x="177" y="136"/>
                  <a:pt x="355" y="91"/>
                  <a:pt x="499" y="136"/>
                </a:cubicBezTo>
                <a:cubicBezTo>
                  <a:pt x="643" y="181"/>
                  <a:pt x="673" y="424"/>
                  <a:pt x="862" y="454"/>
                </a:cubicBezTo>
                <a:cubicBezTo>
                  <a:pt x="1051" y="484"/>
                  <a:pt x="1444" y="378"/>
                  <a:pt x="1633" y="318"/>
                </a:cubicBezTo>
                <a:cubicBezTo>
                  <a:pt x="1822" y="258"/>
                  <a:pt x="1890" y="144"/>
                  <a:pt x="1996" y="91"/>
                </a:cubicBezTo>
                <a:cubicBezTo>
                  <a:pt x="2102" y="38"/>
                  <a:pt x="2185" y="19"/>
                  <a:pt x="2268" y="0"/>
                </a:cubicBezTo>
              </a:path>
            </a:pathLst>
          </a:custGeom>
          <a:noFill/>
          <a:ln w="25400">
            <a:solidFill>
              <a:srgbClr val="00FF00"/>
            </a:solidFill>
            <a:prstDash val="dash"/>
            <a:round/>
            <a:headEnd/>
            <a:tailEnd/>
          </a:ln>
        </p:spPr>
        <p:txBody>
          <a:bodyPr/>
          <a:lstStyle/>
          <a:p>
            <a:endParaRPr lang="en-US"/>
          </a:p>
        </p:txBody>
      </p:sp>
      <p:sp>
        <p:nvSpPr>
          <p:cNvPr id="96281" name="Freeform 60"/>
          <p:cNvSpPr>
            <a:spLocks/>
          </p:cNvSpPr>
          <p:nvPr/>
        </p:nvSpPr>
        <p:spPr bwMode="auto">
          <a:xfrm>
            <a:off x="1693863" y="5487988"/>
            <a:ext cx="3816350" cy="1079500"/>
          </a:xfrm>
          <a:custGeom>
            <a:avLst/>
            <a:gdLst>
              <a:gd name="T0" fmla="*/ 2147483647 w 2404"/>
              <a:gd name="T1" fmla="*/ 0 h 680"/>
              <a:gd name="T2" fmla="*/ 2147483647 w 2404"/>
              <a:gd name="T3" fmla="*/ 2147483647 h 680"/>
              <a:gd name="T4" fmla="*/ 2147483647 w 2404"/>
              <a:gd name="T5" fmla="*/ 2147483647 h 680"/>
              <a:gd name="T6" fmla="*/ 2147483647 w 2404"/>
              <a:gd name="T7" fmla="*/ 2147483647 h 680"/>
              <a:gd name="T8" fmla="*/ 0 w 2404"/>
              <a:gd name="T9" fmla="*/ 2147483647 h 680"/>
              <a:gd name="T10" fmla="*/ 0 60000 65536"/>
              <a:gd name="T11" fmla="*/ 0 60000 65536"/>
              <a:gd name="T12" fmla="*/ 0 60000 65536"/>
              <a:gd name="T13" fmla="*/ 0 60000 65536"/>
              <a:gd name="T14" fmla="*/ 0 60000 65536"/>
              <a:gd name="T15" fmla="*/ 0 w 2404"/>
              <a:gd name="T16" fmla="*/ 0 h 680"/>
              <a:gd name="T17" fmla="*/ 2404 w 2404"/>
              <a:gd name="T18" fmla="*/ 680 h 680"/>
            </a:gdLst>
            <a:ahLst/>
            <a:cxnLst>
              <a:cxn ang="T10">
                <a:pos x="T0" y="T1"/>
              </a:cxn>
              <a:cxn ang="T11">
                <a:pos x="T2" y="T3"/>
              </a:cxn>
              <a:cxn ang="T12">
                <a:pos x="T4" y="T5"/>
              </a:cxn>
              <a:cxn ang="T13">
                <a:pos x="T6" y="T7"/>
              </a:cxn>
              <a:cxn ang="T14">
                <a:pos x="T8" y="T9"/>
              </a:cxn>
            </a:cxnLst>
            <a:rect l="T15" t="T16" r="T17" b="T18"/>
            <a:pathLst>
              <a:path w="2404" h="680">
                <a:moveTo>
                  <a:pt x="2404" y="0"/>
                </a:moveTo>
                <a:cubicBezTo>
                  <a:pt x="2090" y="52"/>
                  <a:pt x="1776" y="105"/>
                  <a:pt x="1542" y="181"/>
                </a:cubicBezTo>
                <a:cubicBezTo>
                  <a:pt x="1308" y="257"/>
                  <a:pt x="1172" y="378"/>
                  <a:pt x="998" y="454"/>
                </a:cubicBezTo>
                <a:cubicBezTo>
                  <a:pt x="824" y="530"/>
                  <a:pt x="665" y="597"/>
                  <a:pt x="499" y="635"/>
                </a:cubicBezTo>
                <a:cubicBezTo>
                  <a:pt x="333" y="673"/>
                  <a:pt x="83" y="673"/>
                  <a:pt x="0" y="680"/>
                </a:cubicBezTo>
              </a:path>
            </a:pathLst>
          </a:custGeom>
          <a:noFill/>
          <a:ln w="25400">
            <a:solidFill>
              <a:srgbClr val="0000FF"/>
            </a:solidFill>
            <a:prstDash val="dash"/>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44450"/>
            <a:ext cx="8229600" cy="1143000"/>
          </a:xfrm>
          <a:noFill/>
        </p:spPr>
        <p:txBody>
          <a:bodyPr/>
          <a:lstStyle/>
          <a:p>
            <a:pPr eaLnBrk="1" hangingPunct="1"/>
            <a:r>
              <a:rPr lang="en-US" sz="4000" smtClean="0"/>
              <a:t>Coping and Creating</a:t>
            </a:r>
          </a:p>
        </p:txBody>
      </p:sp>
      <p:sp>
        <p:nvSpPr>
          <p:cNvPr id="97283" name="Rectangle 4"/>
          <p:cNvSpPr>
            <a:spLocks noChangeArrowheads="1"/>
          </p:cNvSpPr>
          <p:nvPr/>
        </p:nvSpPr>
        <p:spPr bwMode="auto">
          <a:xfrm>
            <a:off x="3382963" y="1627188"/>
            <a:ext cx="66675" cy="320675"/>
          </a:xfrm>
          <a:prstGeom prst="rect">
            <a:avLst/>
          </a:prstGeom>
          <a:noFill/>
          <a:ln w="9525">
            <a:noFill/>
            <a:miter lim="800000"/>
            <a:headEnd/>
            <a:tailEnd/>
          </a:ln>
        </p:spPr>
        <p:txBody>
          <a:bodyPr wrap="none" lIns="0" tIns="0" rIns="0" bIns="0">
            <a:spAutoFit/>
          </a:bodyPr>
          <a:lstStyle/>
          <a:p>
            <a:r>
              <a:rPr lang="en-US" sz="2100">
                <a:solidFill>
                  <a:srgbClr val="000000"/>
                </a:solidFill>
                <a:latin typeface="Garamond" pitchFamily="18" charset="0"/>
              </a:rPr>
              <a:t> </a:t>
            </a:r>
            <a:endParaRPr lang="en-US" sz="2400">
              <a:latin typeface="Times New Roman" pitchFamily="18" charset="0"/>
            </a:endParaRPr>
          </a:p>
        </p:txBody>
      </p:sp>
      <p:sp>
        <p:nvSpPr>
          <p:cNvPr id="97284" name="Rectangle 5"/>
          <p:cNvSpPr>
            <a:spLocks noChangeArrowheads="1"/>
          </p:cNvSpPr>
          <p:nvPr/>
        </p:nvSpPr>
        <p:spPr bwMode="auto">
          <a:xfrm>
            <a:off x="1000125" y="1974850"/>
            <a:ext cx="74613" cy="320675"/>
          </a:xfrm>
          <a:prstGeom prst="rect">
            <a:avLst/>
          </a:prstGeom>
          <a:noFill/>
          <a:ln w="9525">
            <a:noFill/>
            <a:miter lim="800000"/>
            <a:headEnd/>
            <a:tailEnd/>
          </a:ln>
        </p:spPr>
        <p:txBody>
          <a:bodyPr wrap="none" lIns="0" tIns="0" rIns="0" bIns="0">
            <a:spAutoFit/>
          </a:bodyPr>
          <a:lstStyle/>
          <a:p>
            <a:r>
              <a:rPr lang="en-US" sz="2100">
                <a:solidFill>
                  <a:srgbClr val="CC6600"/>
                </a:solidFill>
              </a:rPr>
              <a:t> </a:t>
            </a:r>
            <a:endParaRPr lang="en-US" sz="2400">
              <a:latin typeface="Times New Roman" pitchFamily="18" charset="0"/>
            </a:endParaRPr>
          </a:p>
        </p:txBody>
      </p:sp>
      <p:sp>
        <p:nvSpPr>
          <p:cNvPr id="97285" name="Rectangle 6"/>
          <p:cNvSpPr>
            <a:spLocks noChangeArrowheads="1"/>
          </p:cNvSpPr>
          <p:nvPr/>
        </p:nvSpPr>
        <p:spPr bwMode="auto">
          <a:xfrm>
            <a:off x="1333500" y="1195388"/>
            <a:ext cx="6478588" cy="2520950"/>
          </a:xfrm>
          <a:prstGeom prst="rect">
            <a:avLst/>
          </a:prstGeom>
          <a:noFill/>
          <a:ln w="9525">
            <a:solidFill>
              <a:schemeClr val="bg2"/>
            </a:solidFill>
            <a:miter lim="800000"/>
            <a:headEnd/>
            <a:tailEnd/>
          </a:ln>
        </p:spPr>
        <p:txBody>
          <a:bodyPr lIns="0" tIns="0" rIns="0" bIns="0"/>
          <a:lstStyle/>
          <a:p>
            <a:pPr algn="ctr"/>
            <a:r>
              <a:rPr lang="en-US" sz="2400" b="1">
                <a:solidFill>
                  <a:srgbClr val="CC6600"/>
                </a:solidFill>
              </a:rPr>
              <a:t>Coping</a:t>
            </a:r>
          </a:p>
          <a:p>
            <a:pPr algn="ctr"/>
            <a:endParaRPr lang="en-GB" sz="2000"/>
          </a:p>
          <a:p>
            <a:pPr algn="ctr"/>
            <a:r>
              <a:rPr lang="en-GB" sz="2000"/>
              <a:t>The only relevant discussions about the future are those where we succeed in shifting the question from whether something will happen to what would we do if it did happen</a:t>
            </a:r>
          </a:p>
          <a:p>
            <a:r>
              <a:rPr lang="en-GB" sz="2000" i="1"/>
              <a:t>Arie de Geus</a:t>
            </a:r>
          </a:p>
          <a:p>
            <a:r>
              <a:rPr lang="en-GB" sz="2000" i="1"/>
              <a:t>Former Head of Group Planning, Shell International</a:t>
            </a:r>
            <a:endParaRPr lang="en-US" sz="2000" i="1"/>
          </a:p>
        </p:txBody>
      </p:sp>
      <p:sp>
        <p:nvSpPr>
          <p:cNvPr id="97286" name="Rectangle 7"/>
          <p:cNvSpPr>
            <a:spLocks noChangeArrowheads="1"/>
          </p:cNvSpPr>
          <p:nvPr/>
        </p:nvSpPr>
        <p:spPr bwMode="auto">
          <a:xfrm>
            <a:off x="2447925" y="1922463"/>
            <a:ext cx="88900" cy="320675"/>
          </a:xfrm>
          <a:prstGeom prst="rect">
            <a:avLst/>
          </a:prstGeom>
          <a:noFill/>
          <a:ln w="9525">
            <a:noFill/>
            <a:miter lim="800000"/>
            <a:headEnd/>
            <a:tailEnd/>
          </a:ln>
        </p:spPr>
        <p:txBody>
          <a:bodyPr wrap="none" lIns="0" tIns="0" rIns="0" bIns="0">
            <a:spAutoFit/>
          </a:bodyPr>
          <a:lstStyle/>
          <a:p>
            <a:r>
              <a:rPr lang="en-US" sz="2100">
                <a:solidFill>
                  <a:srgbClr val="CC6600"/>
                </a:solidFill>
                <a:latin typeface="Arial Black" pitchFamily="34" charset="0"/>
              </a:rPr>
              <a:t> </a:t>
            </a:r>
            <a:endParaRPr lang="en-US" sz="2400">
              <a:latin typeface="Times New Roman" pitchFamily="18" charset="0"/>
            </a:endParaRPr>
          </a:p>
        </p:txBody>
      </p:sp>
      <p:sp>
        <p:nvSpPr>
          <p:cNvPr id="97287" name="Rectangle 8"/>
          <p:cNvSpPr>
            <a:spLocks noChangeArrowheads="1"/>
          </p:cNvSpPr>
          <p:nvPr/>
        </p:nvSpPr>
        <p:spPr bwMode="auto">
          <a:xfrm>
            <a:off x="4987925" y="4637088"/>
            <a:ext cx="2578100" cy="1292225"/>
          </a:xfrm>
          <a:prstGeom prst="rect">
            <a:avLst/>
          </a:prstGeom>
          <a:noFill/>
          <a:ln w="9525">
            <a:noFill/>
            <a:miter lim="800000"/>
            <a:headEnd/>
            <a:tailEnd/>
          </a:ln>
        </p:spPr>
        <p:txBody>
          <a:bodyPr/>
          <a:lstStyle/>
          <a:p>
            <a:endParaRPr lang="en-US"/>
          </a:p>
        </p:txBody>
      </p:sp>
      <p:sp>
        <p:nvSpPr>
          <p:cNvPr id="97288" name="Rectangle 9"/>
          <p:cNvSpPr>
            <a:spLocks noChangeArrowheads="1"/>
          </p:cNvSpPr>
          <p:nvPr/>
        </p:nvSpPr>
        <p:spPr bwMode="auto">
          <a:xfrm>
            <a:off x="6796088" y="5186363"/>
            <a:ext cx="66675" cy="320675"/>
          </a:xfrm>
          <a:prstGeom prst="rect">
            <a:avLst/>
          </a:prstGeom>
          <a:noFill/>
          <a:ln w="9525">
            <a:noFill/>
            <a:miter lim="800000"/>
            <a:headEnd/>
            <a:tailEnd/>
          </a:ln>
        </p:spPr>
        <p:txBody>
          <a:bodyPr wrap="none" lIns="0" tIns="0" rIns="0" bIns="0">
            <a:spAutoFit/>
          </a:bodyPr>
          <a:lstStyle/>
          <a:p>
            <a:r>
              <a:rPr lang="en-US" sz="2100">
                <a:solidFill>
                  <a:srgbClr val="000000"/>
                </a:solidFill>
                <a:latin typeface="Garamond" pitchFamily="18" charset="0"/>
              </a:rPr>
              <a:t> </a:t>
            </a:r>
            <a:endParaRPr lang="en-US" sz="2400">
              <a:latin typeface="Times New Roman" pitchFamily="18" charset="0"/>
            </a:endParaRPr>
          </a:p>
        </p:txBody>
      </p:sp>
      <p:sp>
        <p:nvSpPr>
          <p:cNvPr id="97289" name="Rectangle 10"/>
          <p:cNvSpPr>
            <a:spLocks noChangeArrowheads="1"/>
          </p:cNvSpPr>
          <p:nvPr/>
        </p:nvSpPr>
        <p:spPr bwMode="auto">
          <a:xfrm>
            <a:off x="7478713" y="4681538"/>
            <a:ext cx="66675" cy="320675"/>
          </a:xfrm>
          <a:prstGeom prst="rect">
            <a:avLst/>
          </a:prstGeom>
          <a:noFill/>
          <a:ln w="9525">
            <a:noFill/>
            <a:miter lim="800000"/>
            <a:headEnd/>
            <a:tailEnd/>
          </a:ln>
        </p:spPr>
        <p:txBody>
          <a:bodyPr wrap="none" lIns="0" tIns="0" rIns="0" bIns="0">
            <a:spAutoFit/>
          </a:bodyPr>
          <a:lstStyle/>
          <a:p>
            <a:r>
              <a:rPr lang="en-US" sz="2100">
                <a:solidFill>
                  <a:srgbClr val="000000"/>
                </a:solidFill>
                <a:latin typeface="Garamond" pitchFamily="18" charset="0"/>
              </a:rPr>
              <a:t> </a:t>
            </a:r>
            <a:endParaRPr lang="en-US" sz="2400">
              <a:latin typeface="Times New Roman" pitchFamily="18" charset="0"/>
            </a:endParaRPr>
          </a:p>
        </p:txBody>
      </p:sp>
      <p:sp>
        <p:nvSpPr>
          <p:cNvPr id="97290" name="Rectangle 11"/>
          <p:cNvSpPr>
            <a:spLocks noChangeArrowheads="1"/>
          </p:cNvSpPr>
          <p:nvPr/>
        </p:nvSpPr>
        <p:spPr bwMode="auto">
          <a:xfrm>
            <a:off x="7478713" y="4976813"/>
            <a:ext cx="66675" cy="320675"/>
          </a:xfrm>
          <a:prstGeom prst="rect">
            <a:avLst/>
          </a:prstGeom>
          <a:noFill/>
          <a:ln w="9525">
            <a:noFill/>
            <a:miter lim="800000"/>
            <a:headEnd/>
            <a:tailEnd/>
          </a:ln>
        </p:spPr>
        <p:txBody>
          <a:bodyPr wrap="none" lIns="0" tIns="0" rIns="0" bIns="0">
            <a:spAutoFit/>
          </a:bodyPr>
          <a:lstStyle/>
          <a:p>
            <a:r>
              <a:rPr lang="en-US" sz="2100">
                <a:solidFill>
                  <a:srgbClr val="000000"/>
                </a:solidFill>
                <a:latin typeface="Garamond" pitchFamily="18" charset="0"/>
              </a:rPr>
              <a:t> </a:t>
            </a:r>
            <a:endParaRPr lang="en-US" sz="2400">
              <a:latin typeface="Times New Roman" pitchFamily="18" charset="0"/>
            </a:endParaRPr>
          </a:p>
        </p:txBody>
      </p:sp>
      <p:sp>
        <p:nvSpPr>
          <p:cNvPr id="97291" name="Rectangle 12"/>
          <p:cNvSpPr>
            <a:spLocks noChangeArrowheads="1"/>
          </p:cNvSpPr>
          <p:nvPr/>
        </p:nvSpPr>
        <p:spPr bwMode="auto">
          <a:xfrm>
            <a:off x="7478713" y="5243513"/>
            <a:ext cx="96837" cy="350837"/>
          </a:xfrm>
          <a:prstGeom prst="rect">
            <a:avLst/>
          </a:prstGeom>
          <a:noFill/>
          <a:ln w="9525">
            <a:noFill/>
            <a:miter lim="800000"/>
            <a:headEnd/>
            <a:tailEnd/>
          </a:ln>
        </p:spPr>
        <p:txBody>
          <a:bodyPr wrap="none" lIns="0" tIns="0" rIns="0" bIns="0">
            <a:spAutoFit/>
          </a:bodyPr>
          <a:lstStyle/>
          <a:p>
            <a:r>
              <a:rPr lang="en-US" sz="2300">
                <a:solidFill>
                  <a:srgbClr val="CC6600"/>
                </a:solidFill>
                <a:latin typeface="Arial Black" pitchFamily="34" charset="0"/>
              </a:rPr>
              <a:t> </a:t>
            </a:r>
            <a:endParaRPr lang="en-US" sz="2400">
              <a:latin typeface="Times New Roman" pitchFamily="18" charset="0"/>
            </a:endParaRPr>
          </a:p>
        </p:txBody>
      </p:sp>
      <p:sp>
        <p:nvSpPr>
          <p:cNvPr id="97292" name="Rectangle 13"/>
          <p:cNvSpPr>
            <a:spLocks noChangeArrowheads="1"/>
          </p:cNvSpPr>
          <p:nvPr/>
        </p:nvSpPr>
        <p:spPr bwMode="auto">
          <a:xfrm>
            <a:off x="7705725" y="5872163"/>
            <a:ext cx="6350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Times New Roman" pitchFamily="18" charset="0"/>
              </a:rPr>
              <a:t> </a:t>
            </a:r>
            <a:endParaRPr lang="en-US" sz="2400">
              <a:latin typeface="Times New Roman" pitchFamily="18" charset="0"/>
            </a:endParaRPr>
          </a:p>
        </p:txBody>
      </p:sp>
      <p:sp>
        <p:nvSpPr>
          <p:cNvPr id="97293" name="Text Box 14"/>
          <p:cNvSpPr txBox="1">
            <a:spLocks noChangeArrowheads="1"/>
          </p:cNvSpPr>
          <p:nvPr/>
        </p:nvSpPr>
        <p:spPr bwMode="auto">
          <a:xfrm>
            <a:off x="1333500" y="4006850"/>
            <a:ext cx="6478588" cy="2159000"/>
          </a:xfrm>
          <a:prstGeom prst="rect">
            <a:avLst/>
          </a:prstGeom>
          <a:noFill/>
          <a:ln w="9525">
            <a:solidFill>
              <a:schemeClr val="bg2"/>
            </a:solidFill>
            <a:miter lim="800000"/>
            <a:headEnd/>
            <a:tailEnd/>
          </a:ln>
        </p:spPr>
        <p:txBody>
          <a:bodyPr/>
          <a:lstStyle/>
          <a:p>
            <a:pPr algn="ctr">
              <a:lnSpc>
                <a:spcPct val="80000"/>
              </a:lnSpc>
            </a:pPr>
            <a:r>
              <a:rPr lang="en-US" sz="2400" b="1">
                <a:solidFill>
                  <a:srgbClr val="CC6600"/>
                </a:solidFill>
              </a:rPr>
              <a:t>Creating</a:t>
            </a:r>
            <a:endParaRPr lang="en-US" sz="2000">
              <a:solidFill>
                <a:srgbClr val="000000"/>
              </a:solidFill>
            </a:endParaRPr>
          </a:p>
          <a:p>
            <a:pPr algn="ctr">
              <a:lnSpc>
                <a:spcPct val="80000"/>
              </a:lnSpc>
            </a:pPr>
            <a:endParaRPr lang="en-US" sz="2000">
              <a:solidFill>
                <a:srgbClr val="000000"/>
              </a:solidFill>
            </a:endParaRPr>
          </a:p>
          <a:p>
            <a:pPr algn="ctr">
              <a:lnSpc>
                <a:spcPct val="80000"/>
              </a:lnSpc>
            </a:pPr>
            <a:r>
              <a:rPr lang="en-US" sz="2000">
                <a:solidFill>
                  <a:srgbClr val="000000"/>
                </a:solidFill>
              </a:rPr>
              <a:t>We resolve further to halve, by the year 2015, the proportion of the world’s people whose income is less than one dollar a day</a:t>
            </a:r>
          </a:p>
          <a:p>
            <a:pPr algn="ctr">
              <a:lnSpc>
                <a:spcPct val="80000"/>
              </a:lnSpc>
            </a:pPr>
            <a:endParaRPr lang="en-US" sz="2000">
              <a:solidFill>
                <a:srgbClr val="000000"/>
              </a:solidFill>
            </a:endParaRPr>
          </a:p>
          <a:p>
            <a:r>
              <a:rPr lang="en-GB" sz="2000" i="1"/>
              <a:t>excerpt from the UN Millennium Declaration</a:t>
            </a:r>
          </a:p>
          <a:p>
            <a:pPr algn="ctr">
              <a:lnSpc>
                <a:spcPct val="80000"/>
              </a:lnSpc>
            </a:pPr>
            <a:endParaRPr lang="en-US" sz="2000">
              <a:solidFill>
                <a:srgbClr val="000000"/>
              </a:solidFill>
            </a:endParaRPr>
          </a:p>
        </p:txBody>
      </p:sp>
      <p:sp>
        <p:nvSpPr>
          <p:cNvPr id="97294" name="Rectangle 17"/>
          <p:cNvSpPr>
            <a:spLocks noChangeArrowheads="1"/>
          </p:cNvSpPr>
          <p:nvPr/>
        </p:nvSpPr>
        <p:spPr bwMode="auto">
          <a:xfrm>
            <a:off x="5386388" y="5235575"/>
            <a:ext cx="0" cy="365125"/>
          </a:xfrm>
          <a:prstGeom prst="rect">
            <a:avLst/>
          </a:prstGeom>
          <a:noFill/>
          <a:ln w="9525">
            <a:noFill/>
            <a:miter lim="800000"/>
            <a:headEnd/>
            <a:tailEnd/>
          </a:ln>
        </p:spPr>
        <p:txBody>
          <a:bodyPr wrap="none" lIns="0" tIns="0" rIns="0" bIns="0">
            <a:spAutoFit/>
          </a:bodyPr>
          <a:lstStyle/>
          <a:p>
            <a:endParaRPr lang="en-GB" sz="2400">
              <a:latin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Overview</a:t>
            </a:r>
          </a:p>
        </p:txBody>
      </p:sp>
      <p:sp>
        <p:nvSpPr>
          <p:cNvPr id="98307" name="Rectangle 3"/>
          <p:cNvSpPr>
            <a:spLocks noGrp="1" noChangeArrowheads="1"/>
          </p:cNvSpPr>
          <p:nvPr>
            <p:ph idx="1"/>
          </p:nvPr>
        </p:nvSpPr>
        <p:spPr>
          <a:xfrm>
            <a:off x="468313" y="1628775"/>
            <a:ext cx="8424862" cy="4824413"/>
          </a:xfrm>
        </p:spPr>
        <p:txBody>
          <a:bodyPr/>
          <a:lstStyle/>
          <a:p>
            <a:pPr eaLnBrk="1" hangingPunct="1"/>
            <a:r>
              <a:rPr lang="en-US" smtClean="0">
                <a:solidFill>
                  <a:schemeClr val="bg2"/>
                </a:solidFill>
              </a:rPr>
              <a:t>Session 1: What is a Scenario?</a:t>
            </a:r>
          </a:p>
          <a:p>
            <a:pPr eaLnBrk="1" hangingPunct="1"/>
            <a:r>
              <a:rPr lang="en-US" smtClean="0">
                <a:solidFill>
                  <a:schemeClr val="bg2"/>
                </a:solidFill>
              </a:rPr>
              <a:t>Session 2: Examples</a:t>
            </a:r>
          </a:p>
          <a:p>
            <a:pPr eaLnBrk="1" hangingPunct="1"/>
            <a:r>
              <a:rPr lang="en-US" smtClean="0">
                <a:solidFill>
                  <a:schemeClr val="bg2"/>
                </a:solidFill>
              </a:rPr>
              <a:t>Session 3: Purpose, Process and 				     Substance</a:t>
            </a:r>
          </a:p>
          <a:p>
            <a:pPr eaLnBrk="1" hangingPunct="1"/>
            <a:r>
              <a:rPr lang="en-US" smtClean="0">
                <a:solidFill>
                  <a:srgbClr val="FF3300"/>
                </a:solidFill>
              </a:rPr>
              <a:t>Session 4: Policy Analysis</a:t>
            </a:r>
          </a:p>
          <a:p>
            <a:pPr eaLnBrk="1" hangingPunct="1"/>
            <a:r>
              <a:rPr lang="en-US" smtClean="0">
                <a:solidFill>
                  <a:schemeClr val="bg2"/>
                </a:solidFill>
              </a:rPr>
              <a:t>Session 5: Developing Scenarios</a:t>
            </a:r>
          </a:p>
          <a:p>
            <a:pPr eaLnBrk="1" hangingPunct="1"/>
            <a:r>
              <a:rPr lang="en-US" smtClean="0">
                <a:solidFill>
                  <a:schemeClr val="bg2"/>
                </a:solidFill>
              </a:rPr>
              <a:t>Session 6: Exercise on Scenario  				     Development</a:t>
            </a:r>
            <a:endParaRPr lang="en-US" sz="2400" smtClean="0">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6509" y="27296"/>
            <a:ext cx="7294728" cy="1143000"/>
          </a:xfrm>
        </p:spPr>
        <p:txBody>
          <a:bodyPr/>
          <a:lstStyle/>
          <a:p>
            <a:pPr eaLnBrk="1" hangingPunct="1"/>
            <a:r>
              <a:rPr lang="en-US" sz="2800" dirty="0" smtClean="0"/>
              <a:t>What Does it Mean to Think about the Future in a Structured Fashion?</a:t>
            </a:r>
          </a:p>
        </p:txBody>
      </p:sp>
      <p:sp>
        <p:nvSpPr>
          <p:cNvPr id="16387" name="Rectangle 3"/>
          <p:cNvSpPr>
            <a:spLocks noGrp="1" noChangeArrowheads="1"/>
          </p:cNvSpPr>
          <p:nvPr>
            <p:ph idx="1"/>
          </p:nvPr>
        </p:nvSpPr>
        <p:spPr/>
        <p:txBody>
          <a:bodyPr/>
          <a:lstStyle/>
          <a:p>
            <a:pPr eaLnBrk="1" hangingPunct="1"/>
            <a:r>
              <a:rPr lang="en-GB" smtClean="0"/>
              <a:t>Be explicit about your purpose</a:t>
            </a:r>
          </a:p>
          <a:p>
            <a:pPr lvl="1" eaLnBrk="1" hangingPunct="1"/>
            <a:r>
              <a:rPr lang="en-GB" smtClean="0"/>
              <a:t>see earlier slide on why think about the future</a:t>
            </a:r>
          </a:p>
          <a:p>
            <a:pPr eaLnBrk="1" hangingPunct="1"/>
            <a:r>
              <a:rPr lang="en-GB" smtClean="0"/>
              <a:t>Be explicit about your object of study (system)</a:t>
            </a:r>
          </a:p>
          <a:p>
            <a:pPr lvl="1" eaLnBrk="1" hangingPunct="1"/>
            <a:r>
              <a:rPr lang="en-GB" smtClean="0"/>
              <a:t>boundaries (time, space, . . .)</a:t>
            </a:r>
          </a:p>
          <a:p>
            <a:pPr lvl="1" eaLnBrk="1" hangingPunct="1"/>
            <a:r>
              <a:rPr lang="en-GB" smtClean="0"/>
              <a:t>components</a:t>
            </a:r>
          </a:p>
          <a:p>
            <a:pPr lvl="1" eaLnBrk="1" hangingPunct="1"/>
            <a:r>
              <a:rPr lang="en-GB" smtClean="0"/>
              <a:t>relationships between components</a:t>
            </a:r>
          </a:p>
          <a:p>
            <a:pPr eaLnBrk="1" hangingPunct="1"/>
            <a:r>
              <a:rPr lang="en-GB" smtClean="0"/>
              <a:t>Strive for coherence and consistency</a:t>
            </a:r>
          </a:p>
          <a:p>
            <a:pPr lvl="1" eaLnBrk="1" hangingPunct="1"/>
            <a:r>
              <a:rPr lang="en-GB" smtClean="0"/>
              <a:t>of both the journey and the destination</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388960"/>
            <a:ext cx="8229600" cy="884238"/>
          </a:xfrm>
        </p:spPr>
        <p:txBody>
          <a:bodyPr/>
          <a:lstStyle/>
          <a:p>
            <a:pPr eaLnBrk="1" hangingPunct="1"/>
            <a:r>
              <a:rPr lang="en-US" sz="3600" dirty="0" smtClean="0">
                <a:solidFill>
                  <a:schemeClr val="tx1"/>
                </a:solidFill>
              </a:rPr>
              <a:t>Policy Analysis</a:t>
            </a:r>
          </a:p>
        </p:txBody>
      </p:sp>
      <p:sp>
        <p:nvSpPr>
          <p:cNvPr id="99331" name="Rectangle 3"/>
          <p:cNvSpPr>
            <a:spLocks noGrp="1" noChangeArrowheads="1"/>
          </p:cNvSpPr>
          <p:nvPr>
            <p:ph idx="1"/>
          </p:nvPr>
        </p:nvSpPr>
        <p:spPr>
          <a:xfrm>
            <a:off x="457200" y="1484313"/>
            <a:ext cx="8362950" cy="5040312"/>
          </a:xfrm>
        </p:spPr>
        <p:txBody>
          <a:bodyPr/>
          <a:lstStyle/>
          <a:p>
            <a:pPr eaLnBrk="1" hangingPunct="1">
              <a:spcBef>
                <a:spcPct val="0"/>
              </a:spcBef>
              <a:spcAft>
                <a:spcPct val="35000"/>
              </a:spcAft>
            </a:pPr>
            <a:r>
              <a:rPr lang="en-US" altLang="ja-JP" sz="2800" smtClean="0">
                <a:ea typeface="MS PGothic" pitchFamily="34" charset="-128"/>
              </a:rPr>
              <a:t>Are there </a:t>
            </a:r>
            <a:r>
              <a:rPr lang="en-US" altLang="ja-JP" sz="2800" b="1" smtClean="0">
                <a:solidFill>
                  <a:srgbClr val="003399"/>
                </a:solidFill>
                <a:ea typeface="MS PGothic" pitchFamily="34" charset="-128"/>
              </a:rPr>
              <a:t>existing policies</a:t>
            </a:r>
            <a:r>
              <a:rPr lang="en-US" altLang="ja-JP" sz="2800" smtClean="0">
                <a:ea typeface="MS PGothic" pitchFamily="34" charset="-128"/>
              </a:rPr>
              <a:t> you wish to </a:t>
            </a:r>
            <a:r>
              <a:rPr lang="en-US" altLang="ja-JP" sz="2800" b="1" smtClean="0">
                <a:solidFill>
                  <a:srgbClr val="003399"/>
                </a:solidFill>
                <a:ea typeface="MS PGothic" pitchFamily="34" charset="-128"/>
              </a:rPr>
              <a:t>explore</a:t>
            </a:r>
            <a:r>
              <a:rPr lang="en-US" altLang="ja-JP" sz="2800" smtClean="0">
                <a:ea typeface="MS PGothic" pitchFamily="34" charset="-128"/>
              </a:rPr>
              <a:t> (feasibility, effectiveness, impacts of alternative policies) as part of the scenario exercise?</a:t>
            </a:r>
          </a:p>
          <a:p>
            <a:pPr eaLnBrk="1" hangingPunct="1">
              <a:spcBef>
                <a:spcPct val="0"/>
              </a:spcBef>
              <a:spcAft>
                <a:spcPct val="35000"/>
              </a:spcAft>
            </a:pPr>
            <a:r>
              <a:rPr lang="en-US" sz="2800" smtClean="0"/>
              <a:t>Is there a preconceived </a:t>
            </a:r>
            <a:r>
              <a:rPr lang="en-US" sz="2800" b="1" smtClean="0">
                <a:solidFill>
                  <a:srgbClr val="003399"/>
                </a:solidFill>
              </a:rPr>
              <a:t>end vision</a:t>
            </a:r>
            <a:r>
              <a:rPr lang="en-US" sz="2800" smtClean="0"/>
              <a:t>, or at least some aspects of a vision, i.e., </a:t>
            </a:r>
            <a:r>
              <a:rPr lang="en-US" sz="2800" b="1" smtClean="0">
                <a:solidFill>
                  <a:srgbClr val="003399"/>
                </a:solidFill>
              </a:rPr>
              <a:t>specific targets</a:t>
            </a:r>
            <a:r>
              <a:rPr lang="en-US" sz="2800" smtClean="0"/>
              <a:t>?</a:t>
            </a:r>
          </a:p>
          <a:p>
            <a:pPr eaLnBrk="1" hangingPunct="1">
              <a:spcBef>
                <a:spcPct val="0"/>
              </a:spcBef>
              <a:spcAft>
                <a:spcPct val="35000"/>
              </a:spcAft>
            </a:pPr>
            <a:r>
              <a:rPr lang="en-US" sz="2800" smtClean="0"/>
              <a:t>A</a:t>
            </a:r>
            <a:r>
              <a:rPr lang="en-US" altLang="ja-JP" sz="2800" smtClean="0">
                <a:ea typeface="MS PGothic" pitchFamily="34" charset="-128"/>
              </a:rPr>
              <a:t>re the effects of a </a:t>
            </a:r>
            <a:r>
              <a:rPr lang="en-US" altLang="ja-JP" sz="2800" b="1" smtClean="0">
                <a:solidFill>
                  <a:srgbClr val="003399"/>
                </a:solidFill>
                <a:ea typeface="MS PGothic" pitchFamily="34" charset="-128"/>
              </a:rPr>
              <a:t>policy</a:t>
            </a:r>
            <a:r>
              <a:rPr lang="en-US" altLang="ja-JP" sz="2800" smtClean="0">
                <a:ea typeface="MS PGothic" pitchFamily="34" charset="-128"/>
              </a:rPr>
              <a:t> of such </a:t>
            </a:r>
            <a:r>
              <a:rPr lang="en-US" altLang="ja-JP" sz="2800" b="1" smtClean="0">
                <a:solidFill>
                  <a:srgbClr val="003399"/>
                </a:solidFill>
                <a:ea typeface="MS PGothic" pitchFamily="34" charset="-128"/>
              </a:rPr>
              <a:t>magnitude</a:t>
            </a:r>
            <a:r>
              <a:rPr lang="en-US" altLang="ja-JP" sz="2800" smtClean="0">
                <a:ea typeface="MS PGothic" pitchFamily="34" charset="-128"/>
              </a:rPr>
              <a:t> that they would fundamentally </a:t>
            </a:r>
            <a:r>
              <a:rPr lang="en-US" altLang="ja-JP" sz="2800" b="1" smtClean="0">
                <a:solidFill>
                  <a:srgbClr val="003399"/>
                </a:solidFill>
                <a:ea typeface="MS PGothic" pitchFamily="34" charset="-128"/>
              </a:rPr>
              <a:t>alter the basic structure of the scenario</a:t>
            </a:r>
            <a:r>
              <a:rPr lang="en-US" altLang="ja-JP" sz="2800" smtClean="0">
                <a:ea typeface="MS PGothic" pitchFamily="34" charset="-128"/>
              </a:rPr>
              <a:t>? (i.e., imposed policy, coping or creating particular situation)</a:t>
            </a:r>
            <a:endParaRPr lang="en-US" sz="280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572" name="Group 252"/>
          <p:cNvGraphicFramePr>
            <a:graphicFrameLocks noGrp="1"/>
          </p:cNvGraphicFramePr>
          <p:nvPr>
            <p:ph/>
          </p:nvPr>
        </p:nvGraphicFramePr>
        <p:xfrm>
          <a:off x="1105464" y="1119117"/>
          <a:ext cx="6892126" cy="5602242"/>
        </p:xfrm>
        <a:graphic>
          <a:graphicData uri="http://schemas.openxmlformats.org/drawingml/2006/table">
            <a:tbl>
              <a:tblPr/>
              <a:tblGrid>
                <a:gridCol w="660171"/>
                <a:gridCol w="1032608"/>
                <a:gridCol w="1223534"/>
                <a:gridCol w="1144206"/>
                <a:gridCol w="2831607"/>
              </a:tblGrid>
              <a:tr h="100647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Case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rgbClr val="000000"/>
                          </a:solidFill>
                          <a:effectLst/>
                          <a:latin typeface="Arial" charset="0"/>
                          <a:ea typeface="ＭＳ 明朝" pitchFamily="49" charset="-128"/>
                          <a:cs typeface="AL-Mohanad" pitchFamily="2" charset="-78"/>
                        </a:rPr>
                        <a:t>Existing Policies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Pre-conceived end vision?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Policies determine the scenario?</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Potential Uses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35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A</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 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Test ability of policy to create conditions for success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37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FF3300"/>
                          </a:solidFill>
                          <a:effectLst/>
                          <a:latin typeface="Arial" charset="0"/>
                          <a:cs typeface="Arial" charset="0"/>
                        </a:rPr>
                        <a:t>B</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FF3300"/>
                          </a:solidFill>
                          <a:effectLst/>
                          <a:latin typeface="Arial" charset="0"/>
                          <a:cs typeface="Arial" charset="0"/>
                        </a:rPr>
                        <a: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FF3300"/>
                          </a:solidFill>
                          <a:effectLst/>
                          <a:latin typeface="Arial" charset="0"/>
                          <a:cs typeface="Arial" charset="0"/>
                        </a:rPr>
                        <a: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FF3300"/>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FF3300"/>
                          </a:solidFill>
                          <a:effectLst/>
                          <a:latin typeface="Arial" charset="0"/>
                          <a:cs typeface="Arial" charset="0"/>
                        </a:rPr>
                        <a:t>Test the extent to which the policy can affect change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37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FF3300"/>
                          </a:solidFill>
                          <a:effectLst/>
                          <a:latin typeface="Arial" charset="0"/>
                          <a:cs typeface="Arial" charset="0"/>
                        </a:rPr>
                        <a:t>C</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FF3300"/>
                          </a:solidFill>
                          <a:effectLst/>
                          <a:latin typeface="Arial" charset="0"/>
                          <a:cs typeface="Arial" charset="0"/>
                        </a:rPr>
                        <a: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FF3300"/>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FF3300"/>
                          </a:solidFill>
                          <a:effectLst/>
                          <a:latin typeface="Arial" charset="0"/>
                          <a:cs typeface="Arial" charset="0"/>
                        </a:rPr>
                        <a: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FF3300"/>
                          </a:solidFill>
                          <a:effectLst/>
                          <a:latin typeface="Arial" charset="0"/>
                          <a:cs typeface="Arial" charset="0"/>
                        </a:rPr>
                        <a:t>Explore role of policy in determining nature of future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37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Explore effects of policies under fixed conditions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37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Identify policies that can create conditions for success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37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FF3300"/>
                          </a:solidFill>
                          <a:effectLst/>
                          <a:latin typeface="Arial" charset="0"/>
                          <a:cs typeface="Arial" charset="0"/>
                        </a:rPr>
                        <a:t>F</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FF3300"/>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FF3300"/>
                          </a:solidFill>
                          <a:effectLst/>
                          <a:latin typeface="Arial" charset="0"/>
                          <a:cs typeface="Arial" charset="0"/>
                        </a:rPr>
                        <a: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rgbClr val="FF3300"/>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rgbClr val="FF3300"/>
                          </a:solidFill>
                          <a:effectLst/>
                          <a:latin typeface="Arial" charset="0"/>
                          <a:cs typeface="Arial" charset="0"/>
                        </a:rPr>
                        <a:t>Identify policies that can meet specific targets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37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G</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Identify policies that may influence the future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37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H</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cs typeface="Arial" charset="0"/>
                        </a:rPr>
                        <a:t>Identify policies and their implications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16256" y="-95536"/>
            <a:ext cx="8229600" cy="1091821"/>
          </a:xfrm>
        </p:spPr>
        <p:txBody>
          <a:bodyPr/>
          <a:lstStyle/>
          <a:p>
            <a:pPr eaLnBrk="1" hangingPunct="1"/>
            <a:r>
              <a:rPr lang="en-US" sz="3200" dirty="0" smtClean="0">
                <a:solidFill>
                  <a:schemeClr val="tx1"/>
                </a:solidFill>
              </a:rPr>
              <a:t>Example of CASE B </a:t>
            </a:r>
            <a:br>
              <a:rPr lang="en-US" sz="3200" dirty="0" smtClean="0">
                <a:solidFill>
                  <a:schemeClr val="tx1"/>
                </a:solidFill>
              </a:rPr>
            </a:br>
            <a:r>
              <a:rPr lang="en-US" sz="2800" dirty="0" smtClean="0">
                <a:solidFill>
                  <a:schemeClr val="tx1"/>
                </a:solidFill>
              </a:rPr>
              <a:t>Existing policies and clear targets</a:t>
            </a:r>
            <a:r>
              <a:rPr lang="en-US" sz="4000" dirty="0" smtClean="0">
                <a:solidFill>
                  <a:schemeClr val="tx1"/>
                </a:solidFill>
              </a:rPr>
              <a:t> </a:t>
            </a:r>
          </a:p>
        </p:txBody>
      </p:sp>
      <p:sp>
        <p:nvSpPr>
          <p:cNvPr id="101379" name="Rectangle 3"/>
          <p:cNvSpPr>
            <a:spLocks noGrp="1" noChangeArrowheads="1"/>
          </p:cNvSpPr>
          <p:nvPr>
            <p:ph idx="1"/>
          </p:nvPr>
        </p:nvSpPr>
        <p:spPr>
          <a:xfrm>
            <a:off x="468313" y="2133600"/>
            <a:ext cx="8229600" cy="4391025"/>
          </a:xfrm>
        </p:spPr>
        <p:txBody>
          <a:bodyPr/>
          <a:lstStyle/>
          <a:p>
            <a:pPr algn="ctr" eaLnBrk="1" hangingPunct="1">
              <a:buFont typeface="Wingdings" pitchFamily="2" charset="2"/>
              <a:buNone/>
            </a:pPr>
            <a:r>
              <a:rPr lang="en-GB" altLang="ja-JP" smtClean="0">
                <a:ea typeface="MS PGothic" pitchFamily="34" charset="-128"/>
              </a:rPr>
              <a:t>	“</a:t>
            </a:r>
            <a:r>
              <a:rPr lang="en-GB" altLang="ja-JP" sz="2800" b="1" i="1" smtClean="0">
                <a:ea typeface="MS PGothic" pitchFamily="34" charset="-128"/>
              </a:rPr>
              <a:t>Testing policies to limit pollutant emissions from the power sector in the United States</a:t>
            </a:r>
            <a:r>
              <a:rPr lang="en-GB" altLang="ja-JP" smtClean="0">
                <a:ea typeface="MS PGothic" pitchFamily="34" charset="-128"/>
              </a:rPr>
              <a:t>”</a:t>
            </a:r>
          </a:p>
          <a:p>
            <a:pPr algn="ctr" eaLnBrk="1" hangingPunct="1">
              <a:buFont typeface="Wingdings" pitchFamily="2" charset="2"/>
              <a:buNone/>
            </a:pPr>
            <a:r>
              <a:rPr lang="en-US" altLang="ja-JP" smtClean="0">
                <a:ea typeface="MS PGothic" pitchFamily="34" charset="-128"/>
              </a:rPr>
              <a:t> </a:t>
            </a:r>
          </a:p>
          <a:p>
            <a:pPr eaLnBrk="1" hangingPunct="1"/>
            <a:r>
              <a:rPr lang="en-GB" altLang="ja-JP" sz="2800" smtClean="0">
                <a:ea typeface="MS PGothic" pitchFamily="34" charset="-128"/>
              </a:rPr>
              <a:t>Energy Information Administration (EIA) in the United States </a:t>
            </a:r>
          </a:p>
          <a:p>
            <a:pPr eaLnBrk="1" hangingPunct="1"/>
            <a:r>
              <a:rPr lang="en-GB" altLang="ja-JP" sz="2800" smtClean="0">
                <a:ea typeface="MS PGothic" pitchFamily="34" charset="-128"/>
              </a:rPr>
              <a:t>Analysis of potential costs and impacts of various existing policies to limit emissions </a:t>
            </a:r>
          </a:p>
          <a:p>
            <a:pPr lvl="1" eaLnBrk="1" hangingPunct="1">
              <a:buClr>
                <a:schemeClr val="tx1"/>
              </a:buClr>
              <a:buFont typeface="Wingdings" pitchFamily="2" charset="2"/>
              <a:buNone/>
            </a:pPr>
            <a:endParaRPr lang="en-US"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000578" y="-40944"/>
            <a:ext cx="6601228" cy="777922"/>
          </a:xfrm>
        </p:spPr>
        <p:txBody>
          <a:bodyPr/>
          <a:lstStyle/>
          <a:p>
            <a:pPr eaLnBrk="1" hangingPunct="1"/>
            <a:r>
              <a:rPr lang="en-US" sz="2400" dirty="0" smtClean="0">
                <a:solidFill>
                  <a:schemeClr val="tx1"/>
                </a:solidFill>
              </a:rPr>
              <a:t>Example of Case C</a:t>
            </a:r>
            <a:br>
              <a:rPr lang="en-US" sz="2400" dirty="0" smtClean="0">
                <a:solidFill>
                  <a:schemeClr val="tx1"/>
                </a:solidFill>
              </a:rPr>
            </a:br>
            <a:r>
              <a:rPr lang="en-US" sz="2000" dirty="0" smtClean="0">
                <a:solidFill>
                  <a:schemeClr val="tx1"/>
                </a:solidFill>
              </a:rPr>
              <a:t>Policies exist that are assumed to determine the future of the region</a:t>
            </a:r>
          </a:p>
        </p:txBody>
      </p:sp>
      <p:sp>
        <p:nvSpPr>
          <p:cNvPr id="102403" name="Rectangle 3"/>
          <p:cNvSpPr>
            <a:spLocks noGrp="1" noChangeArrowheads="1"/>
          </p:cNvSpPr>
          <p:nvPr>
            <p:ph idx="1"/>
          </p:nvPr>
        </p:nvSpPr>
        <p:spPr>
          <a:xfrm>
            <a:off x="395288" y="2349500"/>
            <a:ext cx="8424862" cy="4237038"/>
          </a:xfrm>
        </p:spPr>
        <p:txBody>
          <a:bodyPr/>
          <a:lstStyle/>
          <a:p>
            <a:pPr algn="ctr" eaLnBrk="1" hangingPunct="1">
              <a:buFont typeface="Wingdings" pitchFamily="2" charset="2"/>
              <a:buNone/>
            </a:pPr>
            <a:r>
              <a:rPr lang="en-GB" altLang="ja-JP" sz="2800" b="1" dirty="0" smtClean="0">
                <a:ea typeface="MS PGothic" pitchFamily="34" charset="-128"/>
              </a:rPr>
              <a:t>	“</a:t>
            </a:r>
            <a:r>
              <a:rPr lang="en-GB" altLang="ja-JP" sz="2800" b="1" i="1" dirty="0" smtClean="0">
                <a:ea typeface="MS PGothic" pitchFamily="34" charset="-128"/>
              </a:rPr>
              <a:t>Exploring the future of the environment in Latin America and the Caribbean</a:t>
            </a:r>
            <a:r>
              <a:rPr lang="en-US" altLang="ja-JP" sz="2800" b="1" dirty="0" smtClean="0">
                <a:ea typeface="MS PGothic" pitchFamily="34" charset="-128"/>
              </a:rPr>
              <a:t>”</a:t>
            </a:r>
          </a:p>
          <a:p>
            <a:pPr algn="ctr" eaLnBrk="1" hangingPunct="1">
              <a:buFont typeface="Wingdings" pitchFamily="2" charset="2"/>
              <a:buNone/>
            </a:pPr>
            <a:endParaRPr lang="en-US" altLang="ja-JP" sz="2800" b="1" dirty="0" smtClean="0">
              <a:ea typeface="MS PGothic" pitchFamily="34" charset="-128"/>
            </a:endParaRPr>
          </a:p>
          <a:p>
            <a:pPr eaLnBrk="1" hangingPunct="1"/>
            <a:r>
              <a:rPr lang="en-US" altLang="ja-JP" sz="2800" dirty="0" smtClean="0">
                <a:ea typeface="MS PGothic" pitchFamily="34" charset="-128"/>
              </a:rPr>
              <a:t>GEO Latin America and the Caribbean: Environmental Outlook 2003</a:t>
            </a:r>
            <a:r>
              <a:rPr lang="en-GB" altLang="ja-JP" sz="2800" dirty="0" smtClean="0">
                <a:ea typeface="MS PGothic" pitchFamily="34" charset="-128"/>
              </a:rPr>
              <a:t> </a:t>
            </a:r>
          </a:p>
          <a:p>
            <a:pPr eaLnBrk="1" hangingPunct="1"/>
            <a:r>
              <a:rPr lang="en-GB" altLang="ja-JP" sz="2800" dirty="0" smtClean="0">
                <a:ea typeface="MS PGothic" pitchFamily="34" charset="-128"/>
              </a:rPr>
              <a:t>Compared and contrasted the four scenarios</a:t>
            </a:r>
          </a:p>
          <a:p>
            <a:pPr eaLnBrk="1" hangingPunct="1"/>
            <a:r>
              <a:rPr lang="en-GB" altLang="ja-JP" sz="2800" dirty="0" smtClean="0">
                <a:ea typeface="MS PGothic" pitchFamily="34" charset="-128"/>
              </a:rPr>
              <a:t>Each scenario had significantly different implications for the environment</a:t>
            </a:r>
            <a:endParaRPr lang="en-US" sz="2800"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907585" y="-34391"/>
            <a:ext cx="6871648" cy="1371600"/>
          </a:xfrm>
        </p:spPr>
        <p:txBody>
          <a:bodyPr/>
          <a:lstStyle/>
          <a:p>
            <a:pPr eaLnBrk="1" hangingPunct="1"/>
            <a:r>
              <a:rPr lang="en-US" sz="2800" dirty="0" smtClean="0">
                <a:solidFill>
                  <a:schemeClr val="tx1"/>
                </a:solidFill>
              </a:rPr>
              <a:t>Example of Case F</a:t>
            </a:r>
            <a:br>
              <a:rPr lang="en-US" sz="2800" dirty="0" smtClean="0">
                <a:solidFill>
                  <a:schemeClr val="tx1"/>
                </a:solidFill>
              </a:rPr>
            </a:br>
            <a:r>
              <a:rPr lang="en-US" sz="2400" dirty="0" smtClean="0">
                <a:solidFill>
                  <a:schemeClr val="tx1"/>
                </a:solidFill>
              </a:rPr>
              <a:t>Need to identify policies based on existing target</a:t>
            </a:r>
          </a:p>
        </p:txBody>
      </p:sp>
      <p:sp>
        <p:nvSpPr>
          <p:cNvPr id="103427" name="Rectangle 3"/>
          <p:cNvSpPr>
            <a:spLocks noGrp="1" noChangeArrowheads="1"/>
          </p:cNvSpPr>
          <p:nvPr>
            <p:ph idx="1"/>
          </p:nvPr>
        </p:nvSpPr>
        <p:spPr>
          <a:xfrm>
            <a:off x="468313" y="2205038"/>
            <a:ext cx="8424862" cy="4464050"/>
          </a:xfrm>
        </p:spPr>
        <p:txBody>
          <a:bodyPr/>
          <a:lstStyle/>
          <a:p>
            <a:pPr marL="355600" indent="-355600" algn="ctr" eaLnBrk="1" hangingPunct="1">
              <a:spcBef>
                <a:spcPct val="0"/>
              </a:spcBef>
              <a:buFont typeface="Wingdings" pitchFamily="2" charset="2"/>
              <a:buNone/>
            </a:pPr>
            <a:r>
              <a:rPr lang="en-GB" altLang="ja-JP" sz="2800" b="1" smtClean="0">
                <a:ea typeface="MS PGothic" pitchFamily="34" charset="-128"/>
              </a:rPr>
              <a:t>	“</a:t>
            </a:r>
            <a:r>
              <a:rPr lang="en-GB" altLang="ja-JP" sz="2800" b="1" i="1" smtClean="0">
                <a:ea typeface="MS PGothic" pitchFamily="34" charset="-128"/>
              </a:rPr>
              <a:t>Identifying policies to achieve a 60 per cent reduction in carbon emissions by 2050</a:t>
            </a:r>
          </a:p>
          <a:p>
            <a:pPr marL="355600" indent="-355600" algn="ctr" eaLnBrk="1" hangingPunct="1">
              <a:spcBef>
                <a:spcPct val="0"/>
              </a:spcBef>
              <a:buFont typeface="Wingdings" pitchFamily="2" charset="2"/>
              <a:buNone/>
            </a:pPr>
            <a:r>
              <a:rPr lang="en-GB" altLang="ja-JP" sz="2800" b="1" i="1" smtClean="0">
                <a:ea typeface="MS PGothic" pitchFamily="34" charset="-128"/>
              </a:rPr>
              <a:t> in the United Kingdom</a:t>
            </a:r>
            <a:r>
              <a:rPr lang="en-US" altLang="ja-JP" sz="2800" b="1" smtClean="0">
                <a:ea typeface="MS PGothic" pitchFamily="34" charset="-128"/>
              </a:rPr>
              <a:t>”</a:t>
            </a:r>
          </a:p>
          <a:p>
            <a:pPr marL="355600" indent="-355600" algn="ctr" eaLnBrk="1" hangingPunct="1">
              <a:spcBef>
                <a:spcPct val="0"/>
              </a:spcBef>
              <a:buFont typeface="Wingdings" pitchFamily="2" charset="2"/>
              <a:buNone/>
            </a:pPr>
            <a:endParaRPr lang="en-US" altLang="ja-JP" sz="2400" b="1" smtClean="0">
              <a:ea typeface="MS PGothic" pitchFamily="34" charset="-128"/>
            </a:endParaRPr>
          </a:p>
          <a:p>
            <a:pPr marL="355600" indent="-355600" eaLnBrk="1" hangingPunct="1">
              <a:spcBef>
                <a:spcPct val="0"/>
              </a:spcBef>
            </a:pPr>
            <a:r>
              <a:rPr lang="en-GB" altLang="ja-JP" sz="2400" smtClean="0">
                <a:ea typeface="MS PGothic" pitchFamily="34" charset="-128"/>
              </a:rPr>
              <a:t>UK’s Department of Trade and Industry </a:t>
            </a:r>
            <a:endParaRPr lang="en-US" altLang="ja-JP" sz="2400" smtClean="0">
              <a:ea typeface="MS PGothic" pitchFamily="34" charset="-128"/>
            </a:endParaRPr>
          </a:p>
          <a:p>
            <a:pPr marL="355600" indent="-355600" eaLnBrk="1" hangingPunct="1">
              <a:spcBef>
                <a:spcPct val="0"/>
              </a:spcBef>
            </a:pPr>
            <a:r>
              <a:rPr lang="en-GB" altLang="ja-JP" sz="2400" smtClean="0">
                <a:ea typeface="MS PGothic" pitchFamily="34" charset="-128"/>
              </a:rPr>
              <a:t>work yielded a number of new policy initiatives and measures to achieve the target</a:t>
            </a:r>
            <a:r>
              <a:rPr lang="en-US" altLang="ja-JP" sz="2400" smtClean="0">
                <a:ea typeface="MS PGothic" pitchFamily="34" charset="-128"/>
              </a:rPr>
              <a:t> </a:t>
            </a:r>
          </a:p>
          <a:p>
            <a:pPr marL="355600" indent="-355600" eaLnBrk="1" hangingPunct="1">
              <a:spcBef>
                <a:spcPct val="0"/>
              </a:spcBef>
            </a:pPr>
            <a:r>
              <a:rPr lang="en-GB" altLang="ja-JP" sz="2400" smtClean="0">
                <a:ea typeface="MS PGothic" pitchFamily="34" charset="-128"/>
              </a:rPr>
              <a:t>scenario analysis was model-based</a:t>
            </a:r>
          </a:p>
          <a:p>
            <a:pPr marL="355600" indent="-355600" eaLnBrk="1" hangingPunct="1">
              <a:spcBef>
                <a:spcPct val="0"/>
              </a:spcBef>
            </a:pPr>
            <a:r>
              <a:rPr lang="en-GB" altLang="ja-JP" sz="2400" smtClean="0">
                <a:ea typeface="MS PGothic" pitchFamily="34" charset="-128"/>
              </a:rPr>
              <a:t>technology portfolios in each sector that could achieve the target and their evolution over time were identified, as well as cost</a:t>
            </a:r>
            <a:endParaRPr lang="en-US" sz="2400" smtClean="0">
              <a:ea typeface="MS PGothic" pitchFamily="34" charset="-128"/>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457200"/>
            <a:ext cx="8229600" cy="884238"/>
          </a:xfrm>
        </p:spPr>
        <p:txBody>
          <a:bodyPr/>
          <a:lstStyle/>
          <a:p>
            <a:pPr eaLnBrk="1" hangingPunct="1"/>
            <a:r>
              <a:rPr lang="en-US" sz="3200" dirty="0" smtClean="0">
                <a:solidFill>
                  <a:schemeClr val="tx1"/>
                </a:solidFill>
              </a:rPr>
              <a:t>Exercise</a:t>
            </a:r>
            <a:r>
              <a:rPr lang="en-US" sz="3200" dirty="0" smtClean="0"/>
              <a:t>: Characterizing a Policy</a:t>
            </a:r>
          </a:p>
        </p:txBody>
      </p:sp>
      <p:sp>
        <p:nvSpPr>
          <p:cNvPr id="104451" name="Rectangle 3"/>
          <p:cNvSpPr>
            <a:spLocks noGrp="1" noChangeArrowheads="1"/>
          </p:cNvSpPr>
          <p:nvPr>
            <p:ph idx="1"/>
          </p:nvPr>
        </p:nvSpPr>
        <p:spPr>
          <a:xfrm>
            <a:off x="539750" y="1484313"/>
            <a:ext cx="8424863" cy="5184775"/>
          </a:xfrm>
        </p:spPr>
        <p:txBody>
          <a:bodyPr/>
          <a:lstStyle/>
          <a:p>
            <a:pPr eaLnBrk="1" hangingPunct="1">
              <a:buFont typeface="Wingdings" pitchFamily="2" charset="2"/>
              <a:buNone/>
            </a:pPr>
            <a:r>
              <a:rPr lang="en-US" altLang="ja-JP" sz="2800" b="1" dirty="0" smtClean="0">
                <a:ea typeface="MS PGothic" pitchFamily="34" charset="-128"/>
              </a:rPr>
              <a:t>Scenario:</a:t>
            </a:r>
            <a:r>
              <a:rPr lang="en-US" altLang="ja-JP" sz="2800" dirty="0" smtClean="0">
                <a:ea typeface="MS PGothic" pitchFamily="34" charset="-128"/>
              </a:rPr>
              <a:t> For your issue, a set of national scenarios is to be developed. Discuss the following: </a:t>
            </a:r>
          </a:p>
          <a:p>
            <a:pPr eaLnBrk="1" hangingPunct="1"/>
            <a:r>
              <a:rPr lang="en-US" altLang="ja-JP" sz="2800" dirty="0" smtClean="0">
                <a:ea typeface="MS PGothic" pitchFamily="34" charset="-128"/>
              </a:rPr>
              <a:t>What existing policies would be relevant for consideration in the scenario? </a:t>
            </a:r>
          </a:p>
          <a:p>
            <a:pPr eaLnBrk="1" hangingPunct="1"/>
            <a:r>
              <a:rPr lang="en-US" altLang="ja-JP" sz="2800" dirty="0" smtClean="0">
                <a:ea typeface="MS PGothic" pitchFamily="34" charset="-128"/>
              </a:rPr>
              <a:t>Is there an end vision for the issue, and if so, what is it? </a:t>
            </a:r>
          </a:p>
          <a:p>
            <a:pPr eaLnBrk="1" hangingPunct="1"/>
            <a:r>
              <a:rPr lang="en-US" altLang="ja-JP" sz="2800" dirty="0" smtClean="0">
                <a:ea typeface="MS PGothic" pitchFamily="34" charset="-128"/>
              </a:rPr>
              <a:t>Would the policies determine the scenario or merely influence parts of them?</a:t>
            </a:r>
          </a:p>
          <a:p>
            <a:pPr eaLnBrk="1" hangingPunct="1"/>
            <a:r>
              <a:rPr lang="en-US" altLang="ja-JP" sz="2800" dirty="0" smtClean="0">
                <a:ea typeface="MS PGothic" pitchFamily="34" charset="-128"/>
              </a:rPr>
              <a:t>Characterize the policy using the table</a:t>
            </a:r>
          </a:p>
          <a:p>
            <a:pPr eaLnBrk="1" hangingPunct="1">
              <a:buFont typeface="Wingdings" pitchFamily="2" charset="2"/>
              <a:buNone/>
            </a:pPr>
            <a:r>
              <a:rPr lang="en-US" altLang="ja-JP" sz="2800" dirty="0" smtClean="0">
                <a:ea typeface="MS PGothic" pitchFamily="34" charset="-128"/>
              </a:rPr>
              <a:t>Discuss results in plenary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Overview</a:t>
            </a:r>
          </a:p>
        </p:txBody>
      </p:sp>
      <p:sp>
        <p:nvSpPr>
          <p:cNvPr id="105475" name="Rectangle 3"/>
          <p:cNvSpPr>
            <a:spLocks noGrp="1" noChangeArrowheads="1"/>
          </p:cNvSpPr>
          <p:nvPr>
            <p:ph idx="1"/>
          </p:nvPr>
        </p:nvSpPr>
        <p:spPr>
          <a:xfrm>
            <a:off x="468313" y="1628775"/>
            <a:ext cx="8424862" cy="4824413"/>
          </a:xfrm>
        </p:spPr>
        <p:txBody>
          <a:bodyPr/>
          <a:lstStyle/>
          <a:p>
            <a:pPr eaLnBrk="1" hangingPunct="1"/>
            <a:r>
              <a:rPr lang="en-US" smtClean="0">
                <a:solidFill>
                  <a:schemeClr val="bg2"/>
                </a:solidFill>
              </a:rPr>
              <a:t>Session 1: What is a Scenario?</a:t>
            </a:r>
          </a:p>
          <a:p>
            <a:pPr eaLnBrk="1" hangingPunct="1"/>
            <a:r>
              <a:rPr lang="en-US" smtClean="0">
                <a:solidFill>
                  <a:schemeClr val="bg2"/>
                </a:solidFill>
              </a:rPr>
              <a:t>Session 2: Examples</a:t>
            </a:r>
          </a:p>
          <a:p>
            <a:pPr eaLnBrk="1" hangingPunct="1"/>
            <a:r>
              <a:rPr lang="en-US" smtClean="0">
                <a:solidFill>
                  <a:schemeClr val="bg2"/>
                </a:solidFill>
              </a:rPr>
              <a:t>Session 3: Purpose, Process and 				     Substance</a:t>
            </a:r>
          </a:p>
          <a:p>
            <a:pPr eaLnBrk="1" hangingPunct="1"/>
            <a:r>
              <a:rPr lang="en-US" smtClean="0">
                <a:solidFill>
                  <a:schemeClr val="bg2"/>
                </a:solidFill>
              </a:rPr>
              <a:t>Session 4: Policy Analysis</a:t>
            </a:r>
          </a:p>
          <a:p>
            <a:pPr eaLnBrk="1" hangingPunct="1"/>
            <a:r>
              <a:rPr lang="en-US" smtClean="0">
                <a:solidFill>
                  <a:srgbClr val="FF3300"/>
                </a:solidFill>
              </a:rPr>
              <a:t>Session 5: Developing Scenarios</a:t>
            </a:r>
          </a:p>
          <a:p>
            <a:pPr eaLnBrk="1" hangingPunct="1"/>
            <a:r>
              <a:rPr lang="en-US" smtClean="0">
                <a:solidFill>
                  <a:schemeClr val="bg2"/>
                </a:solidFill>
              </a:rPr>
              <a:t>Session 6: Exercise on Scenario  				     Development</a:t>
            </a:r>
            <a:endParaRPr lang="en-US" sz="2400" smtClean="0">
              <a:solidFill>
                <a:schemeClr val="bg2"/>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66132" y="0"/>
            <a:ext cx="8229600" cy="1143000"/>
          </a:xfrm>
        </p:spPr>
        <p:txBody>
          <a:bodyPr/>
          <a:lstStyle/>
          <a:p>
            <a:pPr eaLnBrk="1" hangingPunct="1"/>
            <a:r>
              <a:rPr lang="en-US" sz="3200" dirty="0" smtClean="0"/>
              <a:t>Tailoring Scenario Development to a National IEA</a:t>
            </a:r>
          </a:p>
        </p:txBody>
      </p:sp>
      <p:sp>
        <p:nvSpPr>
          <p:cNvPr id="106499" name="Rectangle 3"/>
          <p:cNvSpPr>
            <a:spLocks noGrp="1" noChangeArrowheads="1"/>
          </p:cNvSpPr>
          <p:nvPr>
            <p:ph idx="1"/>
          </p:nvPr>
        </p:nvSpPr>
        <p:spPr>
          <a:xfrm>
            <a:off x="468313" y="1773238"/>
            <a:ext cx="8229600" cy="4525962"/>
          </a:xfrm>
        </p:spPr>
        <p:txBody>
          <a:bodyPr/>
          <a:lstStyle/>
          <a:p>
            <a:pPr marL="457200" indent="-457200" eaLnBrk="1" hangingPunct="1">
              <a:lnSpc>
                <a:spcPct val="80000"/>
              </a:lnSpc>
              <a:buFontTx/>
              <a:buNone/>
            </a:pPr>
            <a:r>
              <a:rPr lang="en-US" altLang="ja-JP" sz="2800" smtClean="0">
                <a:ea typeface="MS PGothic" pitchFamily="34" charset="-128"/>
              </a:rPr>
              <a:t>The framework for scenario development has been tailored to GEO in three ways: </a:t>
            </a:r>
          </a:p>
          <a:p>
            <a:pPr marL="457200" indent="-457200" eaLnBrk="1" hangingPunct="1">
              <a:lnSpc>
                <a:spcPct val="80000"/>
              </a:lnSpc>
              <a:buFontTx/>
              <a:buNone/>
            </a:pPr>
            <a:endParaRPr lang="en-US" altLang="ja-JP" sz="2800" smtClean="0">
              <a:ea typeface="MS PGothic" pitchFamily="34" charset="-128"/>
            </a:endParaRPr>
          </a:p>
          <a:p>
            <a:pPr marL="457200" indent="-457200" eaLnBrk="1" hangingPunct="1">
              <a:lnSpc>
                <a:spcPct val="80000"/>
              </a:lnSpc>
              <a:buFontTx/>
              <a:buAutoNum type="arabicPeriod"/>
            </a:pPr>
            <a:r>
              <a:rPr lang="en-US" altLang="ja-JP" sz="2800" smtClean="0">
                <a:ea typeface="MS PGothic" pitchFamily="34" charset="-128"/>
              </a:rPr>
              <a:t>It is explicitly policy-relevant; </a:t>
            </a:r>
          </a:p>
          <a:p>
            <a:pPr marL="457200" indent="-457200" eaLnBrk="1" hangingPunct="1">
              <a:lnSpc>
                <a:spcPct val="80000"/>
              </a:lnSpc>
              <a:buFontTx/>
              <a:buAutoNum type="arabicPeriod"/>
            </a:pPr>
            <a:endParaRPr lang="en-US" altLang="ja-JP" sz="2800" smtClean="0">
              <a:ea typeface="MS PGothic" pitchFamily="34" charset="-128"/>
            </a:endParaRPr>
          </a:p>
          <a:p>
            <a:pPr marL="457200" indent="-457200" eaLnBrk="1" hangingPunct="1">
              <a:lnSpc>
                <a:spcPct val="80000"/>
              </a:lnSpc>
              <a:buFontTx/>
              <a:buAutoNum type="arabicPeriod"/>
            </a:pPr>
            <a:r>
              <a:rPr lang="en-US" altLang="ja-JP" sz="2800" smtClean="0">
                <a:ea typeface="MS PGothic" pitchFamily="34" charset="-128"/>
              </a:rPr>
              <a:t>It is intended to be comprehensive enough to allow a broad range of issues that arise in sustainability analyses; and </a:t>
            </a:r>
          </a:p>
          <a:p>
            <a:pPr marL="457200" indent="-457200" eaLnBrk="1" hangingPunct="1">
              <a:lnSpc>
                <a:spcPct val="80000"/>
              </a:lnSpc>
              <a:buFontTx/>
              <a:buAutoNum type="arabicPeriod"/>
            </a:pPr>
            <a:endParaRPr lang="en-US" altLang="ja-JP" sz="2800" smtClean="0">
              <a:ea typeface="MS PGothic" pitchFamily="34" charset="-128"/>
            </a:endParaRPr>
          </a:p>
          <a:p>
            <a:pPr marL="457200" indent="-457200" eaLnBrk="1" hangingPunct="1">
              <a:lnSpc>
                <a:spcPct val="80000"/>
              </a:lnSpc>
              <a:buFontTx/>
              <a:buAutoNum type="arabicPeriod"/>
            </a:pPr>
            <a:r>
              <a:rPr lang="en-US" altLang="ja-JP" sz="2800" smtClean="0">
                <a:ea typeface="MS PGothic" pitchFamily="34" charset="-128"/>
              </a:rPr>
              <a:t>It is presented as a participatory, stakeholder-driven process. </a:t>
            </a:r>
            <a:endParaRPr lang="en-US" sz="280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6"/>
          <p:cNvSpPr>
            <a:spLocks noChangeArrowheads="1"/>
          </p:cNvSpPr>
          <p:nvPr/>
        </p:nvSpPr>
        <p:spPr bwMode="auto">
          <a:xfrm>
            <a:off x="0" y="-26988"/>
            <a:ext cx="7124131" cy="1125538"/>
          </a:xfrm>
          <a:prstGeom prst="rect">
            <a:avLst/>
          </a:prstGeom>
          <a:noFill/>
          <a:ln w="9525">
            <a:noFill/>
            <a:miter lim="800000"/>
            <a:headEnd/>
            <a:tailEnd/>
          </a:ln>
        </p:spPr>
        <p:txBody>
          <a:bodyPr wrap="none" anchor="ctr"/>
          <a:lstStyle/>
          <a:p>
            <a:endParaRPr lang="en-US"/>
          </a:p>
        </p:txBody>
      </p:sp>
      <p:sp>
        <p:nvSpPr>
          <p:cNvPr id="107523" name="Rectangle 2"/>
          <p:cNvSpPr>
            <a:spLocks noChangeArrowheads="1"/>
          </p:cNvSpPr>
          <p:nvPr/>
        </p:nvSpPr>
        <p:spPr bwMode="auto">
          <a:xfrm>
            <a:off x="34925" y="155575"/>
            <a:ext cx="9144000" cy="609600"/>
          </a:xfrm>
          <a:prstGeom prst="rect">
            <a:avLst/>
          </a:prstGeom>
          <a:noFill/>
          <a:ln w="9525">
            <a:noFill/>
            <a:miter lim="800000"/>
            <a:headEnd/>
            <a:tailEnd/>
          </a:ln>
        </p:spPr>
        <p:txBody>
          <a:bodyPr anchor="ctr"/>
          <a:lstStyle/>
          <a:p>
            <a:pPr algn="ctr"/>
            <a:r>
              <a:rPr lang="en-US" sz="3200" dirty="0"/>
              <a:t>Elaborating a Scenario</a:t>
            </a:r>
          </a:p>
        </p:txBody>
      </p:sp>
      <p:sp>
        <p:nvSpPr>
          <p:cNvPr id="107524" name="Freeform 3"/>
          <p:cNvSpPr>
            <a:spLocks/>
          </p:cNvSpPr>
          <p:nvPr/>
        </p:nvSpPr>
        <p:spPr bwMode="auto">
          <a:xfrm>
            <a:off x="457200" y="1219200"/>
            <a:ext cx="7378700" cy="5067300"/>
          </a:xfrm>
          <a:custGeom>
            <a:avLst/>
            <a:gdLst>
              <a:gd name="T0" fmla="*/ 2147483647 w 4648"/>
              <a:gd name="T1" fmla="*/ 2147483647 h 3192"/>
              <a:gd name="T2" fmla="*/ 2147483647 w 4648"/>
              <a:gd name="T3" fmla="*/ 2147483647 h 3192"/>
              <a:gd name="T4" fmla="*/ 2147483647 w 4648"/>
              <a:gd name="T5" fmla="*/ 2147483647 h 3192"/>
              <a:gd name="T6" fmla="*/ 2147483647 w 4648"/>
              <a:gd name="T7" fmla="*/ 2147483647 h 3192"/>
              <a:gd name="T8" fmla="*/ 2147483647 w 4648"/>
              <a:gd name="T9" fmla="*/ 2147483647 h 3192"/>
              <a:gd name="T10" fmla="*/ 2147483647 w 4648"/>
              <a:gd name="T11" fmla="*/ 2147483647 h 3192"/>
              <a:gd name="T12" fmla="*/ 0 60000 65536"/>
              <a:gd name="T13" fmla="*/ 0 60000 65536"/>
              <a:gd name="T14" fmla="*/ 0 60000 65536"/>
              <a:gd name="T15" fmla="*/ 0 60000 65536"/>
              <a:gd name="T16" fmla="*/ 0 60000 65536"/>
              <a:gd name="T17" fmla="*/ 0 60000 65536"/>
              <a:gd name="T18" fmla="*/ 0 w 4648"/>
              <a:gd name="T19" fmla="*/ 0 h 3192"/>
              <a:gd name="T20" fmla="*/ 4648 w 4648"/>
              <a:gd name="T21" fmla="*/ 3192 h 3192"/>
            </a:gdLst>
            <a:ahLst/>
            <a:cxnLst>
              <a:cxn ang="T12">
                <a:pos x="T0" y="T1"/>
              </a:cxn>
              <a:cxn ang="T13">
                <a:pos x="T2" y="T3"/>
              </a:cxn>
              <a:cxn ang="T14">
                <a:pos x="T4" y="T5"/>
              </a:cxn>
              <a:cxn ang="T15">
                <a:pos x="T6" y="T7"/>
              </a:cxn>
              <a:cxn ang="T16">
                <a:pos x="T8" y="T9"/>
              </a:cxn>
              <a:cxn ang="T17">
                <a:pos x="T10" y="T11"/>
              </a:cxn>
            </a:cxnLst>
            <a:rect l="T18" t="T19" r="T20" b="T21"/>
            <a:pathLst>
              <a:path w="4648" h="3192">
                <a:moveTo>
                  <a:pt x="424" y="832"/>
                </a:moveTo>
                <a:cubicBezTo>
                  <a:pt x="704" y="464"/>
                  <a:pt x="1424" y="32"/>
                  <a:pt x="2104" y="16"/>
                </a:cubicBezTo>
                <a:cubicBezTo>
                  <a:pt x="2784" y="0"/>
                  <a:pt x="4360" y="248"/>
                  <a:pt x="4504" y="736"/>
                </a:cubicBezTo>
                <a:cubicBezTo>
                  <a:pt x="4648" y="1224"/>
                  <a:pt x="3648" y="2696"/>
                  <a:pt x="2968" y="2944"/>
                </a:cubicBezTo>
                <a:cubicBezTo>
                  <a:pt x="2288" y="3192"/>
                  <a:pt x="848" y="2576"/>
                  <a:pt x="424" y="2224"/>
                </a:cubicBezTo>
                <a:cubicBezTo>
                  <a:pt x="0" y="1872"/>
                  <a:pt x="144" y="1200"/>
                  <a:pt x="424" y="832"/>
                </a:cubicBezTo>
                <a:close/>
              </a:path>
            </a:pathLst>
          </a:custGeom>
          <a:solidFill>
            <a:srgbClr val="FFCC00"/>
          </a:solidFill>
          <a:ln w="12700">
            <a:solidFill>
              <a:schemeClr val="tx1"/>
            </a:solidFill>
            <a:round/>
            <a:headEnd type="none" w="sm" len="sm"/>
            <a:tailEnd type="none" w="sm" len="sm"/>
          </a:ln>
        </p:spPr>
        <p:txBody>
          <a:bodyPr wrap="none" anchor="ctr"/>
          <a:lstStyle/>
          <a:p>
            <a:endParaRPr lang="en-US"/>
          </a:p>
        </p:txBody>
      </p:sp>
      <p:sp>
        <p:nvSpPr>
          <p:cNvPr id="103429" name="Text Box 4"/>
          <p:cNvSpPr txBox="1">
            <a:spLocks noChangeArrowheads="1"/>
          </p:cNvSpPr>
          <p:nvPr/>
        </p:nvSpPr>
        <p:spPr bwMode="auto">
          <a:xfrm>
            <a:off x="381000" y="1078176"/>
            <a:ext cx="1447800" cy="79057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p>
            <a:pPr eaLnBrk="0" hangingPunct="0">
              <a:lnSpc>
                <a:spcPct val="80000"/>
              </a:lnSpc>
              <a:spcBef>
                <a:spcPct val="50000"/>
              </a:spcBef>
              <a:defRPr/>
            </a:pPr>
            <a:r>
              <a:rPr lang="en-US" sz="2000" i="1" dirty="0">
                <a:latin typeface="Times New Roman" pitchFamily="18" charset="0"/>
              </a:rPr>
              <a:t>Boundaries</a:t>
            </a:r>
            <a:endParaRPr lang="en-US" sz="2400" dirty="0">
              <a:latin typeface="Times New Roman" pitchFamily="18" charset="0"/>
            </a:endParaRPr>
          </a:p>
          <a:p>
            <a:pPr eaLnBrk="0" hangingPunct="0">
              <a:lnSpc>
                <a:spcPct val="30000"/>
              </a:lnSpc>
              <a:spcBef>
                <a:spcPct val="50000"/>
              </a:spcBef>
              <a:buFontTx/>
              <a:buChar char="•"/>
              <a:defRPr/>
            </a:pPr>
            <a:r>
              <a:rPr lang="en-US" dirty="0">
                <a:latin typeface="Times New Roman" pitchFamily="18" charset="0"/>
              </a:rPr>
              <a:t>Spatial</a:t>
            </a:r>
          </a:p>
          <a:p>
            <a:pPr eaLnBrk="0" hangingPunct="0">
              <a:lnSpc>
                <a:spcPct val="30000"/>
              </a:lnSpc>
              <a:spcBef>
                <a:spcPct val="50000"/>
              </a:spcBef>
              <a:buFontTx/>
              <a:buChar char="•"/>
              <a:defRPr/>
            </a:pPr>
            <a:r>
              <a:rPr lang="en-US" dirty="0">
                <a:latin typeface="Times New Roman" pitchFamily="18" charset="0"/>
              </a:rPr>
              <a:t>Temporal</a:t>
            </a:r>
            <a:endParaRPr lang="en-US" sz="2000" dirty="0">
              <a:latin typeface="Times New Roman" pitchFamily="18" charset="0"/>
            </a:endParaRPr>
          </a:p>
        </p:txBody>
      </p:sp>
      <p:sp>
        <p:nvSpPr>
          <p:cNvPr id="107526" name="Line 5"/>
          <p:cNvSpPr>
            <a:spLocks noChangeShapeType="1"/>
          </p:cNvSpPr>
          <p:nvPr/>
        </p:nvSpPr>
        <p:spPr bwMode="auto">
          <a:xfrm>
            <a:off x="3276600" y="1828800"/>
            <a:ext cx="0" cy="182880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107527" name="Line 6"/>
          <p:cNvSpPr>
            <a:spLocks noChangeShapeType="1"/>
          </p:cNvSpPr>
          <p:nvPr/>
        </p:nvSpPr>
        <p:spPr bwMode="auto">
          <a:xfrm flipH="1">
            <a:off x="2514600" y="3657600"/>
            <a:ext cx="762000" cy="68580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107528" name="Line 7"/>
          <p:cNvSpPr>
            <a:spLocks noChangeShapeType="1"/>
          </p:cNvSpPr>
          <p:nvPr/>
        </p:nvSpPr>
        <p:spPr bwMode="auto">
          <a:xfrm>
            <a:off x="3276600" y="3657600"/>
            <a:ext cx="2286000" cy="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103433" name="Text Box 8"/>
          <p:cNvSpPr txBox="1">
            <a:spLocks noChangeArrowheads="1"/>
          </p:cNvSpPr>
          <p:nvPr/>
        </p:nvSpPr>
        <p:spPr bwMode="auto">
          <a:xfrm>
            <a:off x="152400" y="2209800"/>
            <a:ext cx="2590800" cy="387985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p>
            <a:pPr eaLnBrk="0" hangingPunct="0">
              <a:lnSpc>
                <a:spcPct val="80000"/>
              </a:lnSpc>
              <a:spcBef>
                <a:spcPct val="50000"/>
              </a:spcBef>
              <a:defRPr/>
            </a:pPr>
            <a:r>
              <a:rPr lang="en-US" sz="2000" i="1">
                <a:latin typeface="Times New Roman" pitchFamily="18" charset="0"/>
              </a:rPr>
              <a:t>Story of the Present</a:t>
            </a:r>
            <a:endParaRPr lang="en-US" sz="2400">
              <a:latin typeface="Times New Roman" pitchFamily="18" charset="0"/>
            </a:endParaRPr>
          </a:p>
          <a:p>
            <a:pPr eaLnBrk="0" hangingPunct="0">
              <a:lnSpc>
                <a:spcPct val="30000"/>
              </a:lnSpc>
              <a:spcBef>
                <a:spcPct val="50000"/>
              </a:spcBef>
              <a:buFontTx/>
              <a:buChar char="•"/>
              <a:defRPr/>
            </a:pPr>
            <a:r>
              <a:rPr lang="en-US">
                <a:latin typeface="Times New Roman" pitchFamily="18" charset="0"/>
              </a:rPr>
              <a:t>Historic context</a:t>
            </a:r>
          </a:p>
          <a:p>
            <a:pPr eaLnBrk="0" hangingPunct="0">
              <a:lnSpc>
                <a:spcPct val="30000"/>
              </a:lnSpc>
              <a:spcBef>
                <a:spcPct val="50000"/>
              </a:spcBef>
              <a:buFontTx/>
              <a:buChar char="•"/>
              <a:defRPr/>
            </a:pPr>
            <a:r>
              <a:rPr lang="en-US">
                <a:latin typeface="Times New Roman" pitchFamily="18" charset="0"/>
              </a:rPr>
              <a:t>Important features</a:t>
            </a:r>
          </a:p>
          <a:p>
            <a:pPr eaLnBrk="0" hangingPunct="0">
              <a:lnSpc>
                <a:spcPct val="30000"/>
              </a:lnSpc>
              <a:spcBef>
                <a:spcPct val="50000"/>
              </a:spcBef>
              <a:buFontTx/>
              <a:buChar char="•"/>
              <a:defRPr/>
            </a:pPr>
            <a:r>
              <a:rPr lang="en-US">
                <a:latin typeface="Times New Roman" pitchFamily="18" charset="0"/>
              </a:rPr>
              <a:t>Actors and events</a:t>
            </a:r>
          </a:p>
          <a:p>
            <a:pPr eaLnBrk="0" hangingPunct="0">
              <a:lnSpc>
                <a:spcPct val="30000"/>
              </a:lnSpc>
              <a:spcBef>
                <a:spcPct val="50000"/>
              </a:spcBef>
              <a:buFontTx/>
              <a:buChar char="•"/>
              <a:defRPr/>
            </a:pPr>
            <a:r>
              <a:rPr lang="en-US">
                <a:latin typeface="Times New Roman" pitchFamily="18" charset="0"/>
              </a:rPr>
              <a:t>Major issues of concern</a:t>
            </a:r>
          </a:p>
          <a:p>
            <a:pPr eaLnBrk="0" hangingPunct="0">
              <a:lnSpc>
                <a:spcPct val="30000"/>
              </a:lnSpc>
              <a:spcBef>
                <a:spcPct val="50000"/>
              </a:spcBef>
              <a:buFontTx/>
              <a:buChar char="•"/>
              <a:defRPr/>
            </a:pPr>
            <a:endParaRPr lang="en-US">
              <a:latin typeface="Times New Roman" pitchFamily="18" charset="0"/>
            </a:endParaRPr>
          </a:p>
          <a:p>
            <a:pPr eaLnBrk="0" hangingPunct="0">
              <a:lnSpc>
                <a:spcPct val="30000"/>
              </a:lnSpc>
              <a:spcBef>
                <a:spcPct val="50000"/>
              </a:spcBef>
              <a:buFontTx/>
              <a:buChar char="•"/>
              <a:defRPr/>
            </a:pPr>
            <a:endParaRPr lang="en-US">
              <a:latin typeface="Times New Roman" pitchFamily="18" charset="0"/>
            </a:endParaRPr>
          </a:p>
          <a:p>
            <a:pPr eaLnBrk="0" hangingPunct="0">
              <a:lnSpc>
                <a:spcPct val="30000"/>
              </a:lnSpc>
              <a:spcBef>
                <a:spcPct val="50000"/>
              </a:spcBef>
              <a:buFontTx/>
              <a:buChar char="•"/>
              <a:defRPr/>
            </a:pPr>
            <a:endParaRPr lang="en-US">
              <a:latin typeface="Times New Roman" pitchFamily="18" charset="0"/>
            </a:endParaRPr>
          </a:p>
          <a:p>
            <a:pPr eaLnBrk="0" hangingPunct="0">
              <a:lnSpc>
                <a:spcPct val="30000"/>
              </a:lnSpc>
              <a:spcBef>
                <a:spcPct val="50000"/>
              </a:spcBef>
              <a:buFontTx/>
              <a:buChar char="•"/>
              <a:defRPr/>
            </a:pPr>
            <a:endParaRPr lang="en-US">
              <a:latin typeface="Times New Roman" pitchFamily="18" charset="0"/>
            </a:endParaRPr>
          </a:p>
          <a:p>
            <a:pPr eaLnBrk="0" hangingPunct="0">
              <a:lnSpc>
                <a:spcPct val="30000"/>
              </a:lnSpc>
              <a:spcBef>
                <a:spcPct val="50000"/>
              </a:spcBef>
              <a:buFontTx/>
              <a:buChar char="•"/>
              <a:defRPr/>
            </a:pPr>
            <a:endParaRPr lang="en-US">
              <a:latin typeface="Times New Roman" pitchFamily="18" charset="0"/>
            </a:endParaRPr>
          </a:p>
          <a:p>
            <a:pPr eaLnBrk="0" hangingPunct="0">
              <a:lnSpc>
                <a:spcPct val="30000"/>
              </a:lnSpc>
              <a:spcBef>
                <a:spcPct val="50000"/>
              </a:spcBef>
              <a:buFontTx/>
              <a:buChar char="•"/>
              <a:defRPr/>
            </a:pPr>
            <a:endParaRPr lang="en-US">
              <a:latin typeface="Times New Roman" pitchFamily="18" charset="0"/>
            </a:endParaRPr>
          </a:p>
          <a:p>
            <a:pPr eaLnBrk="0" hangingPunct="0">
              <a:lnSpc>
                <a:spcPct val="30000"/>
              </a:lnSpc>
              <a:spcBef>
                <a:spcPct val="50000"/>
              </a:spcBef>
              <a:buFontTx/>
              <a:buChar char="•"/>
              <a:defRPr/>
            </a:pPr>
            <a:endParaRPr lang="en-US">
              <a:latin typeface="Times New Roman" pitchFamily="18" charset="0"/>
            </a:endParaRPr>
          </a:p>
          <a:p>
            <a:pPr eaLnBrk="0" hangingPunct="0">
              <a:lnSpc>
                <a:spcPct val="30000"/>
              </a:lnSpc>
              <a:spcBef>
                <a:spcPct val="50000"/>
              </a:spcBef>
              <a:buFontTx/>
              <a:buChar char="•"/>
              <a:defRPr/>
            </a:pPr>
            <a:endParaRPr lang="en-US">
              <a:latin typeface="Times New Roman" pitchFamily="18" charset="0"/>
            </a:endParaRPr>
          </a:p>
          <a:p>
            <a:pPr eaLnBrk="0" hangingPunct="0">
              <a:lnSpc>
                <a:spcPct val="30000"/>
              </a:lnSpc>
              <a:spcBef>
                <a:spcPct val="50000"/>
              </a:spcBef>
              <a:buFontTx/>
              <a:buChar char="•"/>
              <a:defRPr/>
            </a:pPr>
            <a:endParaRPr lang="en-US">
              <a:latin typeface="Times New Roman" pitchFamily="18" charset="0"/>
            </a:endParaRPr>
          </a:p>
          <a:p>
            <a:pPr eaLnBrk="0" hangingPunct="0">
              <a:lnSpc>
                <a:spcPct val="30000"/>
              </a:lnSpc>
              <a:spcBef>
                <a:spcPct val="50000"/>
              </a:spcBef>
              <a:buFontTx/>
              <a:buChar char="•"/>
              <a:defRPr/>
            </a:pPr>
            <a:endParaRPr lang="en-US">
              <a:latin typeface="Times New Roman" pitchFamily="18" charset="0"/>
            </a:endParaRPr>
          </a:p>
          <a:p>
            <a:pPr eaLnBrk="0" hangingPunct="0">
              <a:lnSpc>
                <a:spcPct val="30000"/>
              </a:lnSpc>
              <a:spcBef>
                <a:spcPct val="50000"/>
              </a:spcBef>
              <a:buFontTx/>
              <a:buChar char="•"/>
              <a:defRPr/>
            </a:pPr>
            <a:endParaRPr lang="en-US">
              <a:latin typeface="Times New Roman" pitchFamily="18" charset="0"/>
            </a:endParaRPr>
          </a:p>
          <a:p>
            <a:pPr eaLnBrk="0" hangingPunct="0">
              <a:lnSpc>
                <a:spcPct val="30000"/>
              </a:lnSpc>
              <a:spcBef>
                <a:spcPct val="50000"/>
              </a:spcBef>
              <a:buFontTx/>
              <a:buChar char="•"/>
              <a:defRPr/>
            </a:pPr>
            <a:endParaRPr lang="en-US">
              <a:latin typeface="Times New Roman" pitchFamily="18" charset="0"/>
            </a:endParaRPr>
          </a:p>
        </p:txBody>
      </p:sp>
      <p:sp>
        <p:nvSpPr>
          <p:cNvPr id="103434" name="Text Box 9"/>
          <p:cNvSpPr txBox="1">
            <a:spLocks noChangeArrowheads="1"/>
          </p:cNvSpPr>
          <p:nvPr/>
        </p:nvSpPr>
        <p:spPr bwMode="auto">
          <a:xfrm>
            <a:off x="381000" y="5037138"/>
            <a:ext cx="2209800" cy="89852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p>
            <a:pPr eaLnBrk="0" hangingPunct="0">
              <a:lnSpc>
                <a:spcPct val="80000"/>
              </a:lnSpc>
              <a:spcBef>
                <a:spcPct val="50000"/>
              </a:spcBef>
              <a:defRPr/>
            </a:pPr>
            <a:r>
              <a:rPr lang="en-US" sz="2000" i="1">
                <a:latin typeface="Times New Roman" pitchFamily="18" charset="0"/>
              </a:rPr>
              <a:t>Driving Forces</a:t>
            </a:r>
            <a:endParaRPr lang="en-US">
              <a:latin typeface="Times New Roman" pitchFamily="18" charset="0"/>
            </a:endParaRPr>
          </a:p>
          <a:p>
            <a:pPr eaLnBrk="0" hangingPunct="0">
              <a:buFontTx/>
              <a:buChar char="•"/>
              <a:defRPr/>
            </a:pPr>
            <a:r>
              <a:rPr lang="en-US">
                <a:latin typeface="Times New Roman" pitchFamily="18" charset="0"/>
              </a:rPr>
              <a:t>Trends and processes at play</a:t>
            </a:r>
            <a:endParaRPr lang="en-US" sz="2000">
              <a:latin typeface="Times New Roman" pitchFamily="18" charset="0"/>
            </a:endParaRPr>
          </a:p>
        </p:txBody>
      </p:sp>
      <p:sp>
        <p:nvSpPr>
          <p:cNvPr id="107531" name="Line 10"/>
          <p:cNvSpPr>
            <a:spLocks noChangeShapeType="1"/>
          </p:cNvSpPr>
          <p:nvPr/>
        </p:nvSpPr>
        <p:spPr bwMode="auto">
          <a:xfrm flipV="1">
            <a:off x="3276600" y="2895600"/>
            <a:ext cx="1752600" cy="762000"/>
          </a:xfrm>
          <a:prstGeom prst="line">
            <a:avLst/>
          </a:prstGeom>
          <a:noFill/>
          <a:ln w="38100">
            <a:solidFill>
              <a:srgbClr val="FF0000"/>
            </a:solidFill>
            <a:prstDash val="sysDot"/>
            <a:round/>
            <a:headEnd type="none" w="sm" len="sm"/>
            <a:tailEnd type="triangle" w="med" len="med"/>
          </a:ln>
        </p:spPr>
        <p:txBody>
          <a:bodyPr wrap="none" anchor="ctr"/>
          <a:lstStyle/>
          <a:p>
            <a:endParaRPr lang="en-US"/>
          </a:p>
        </p:txBody>
      </p:sp>
      <p:sp>
        <p:nvSpPr>
          <p:cNvPr id="107532" name="Line 11"/>
          <p:cNvSpPr>
            <a:spLocks noChangeShapeType="1"/>
          </p:cNvSpPr>
          <p:nvPr/>
        </p:nvSpPr>
        <p:spPr bwMode="auto">
          <a:xfrm>
            <a:off x="3276600" y="3657600"/>
            <a:ext cx="1828800" cy="152400"/>
          </a:xfrm>
          <a:prstGeom prst="line">
            <a:avLst/>
          </a:prstGeom>
          <a:noFill/>
          <a:ln w="38100">
            <a:solidFill>
              <a:srgbClr val="FF0000"/>
            </a:solidFill>
            <a:prstDash val="sysDot"/>
            <a:round/>
            <a:headEnd type="none" w="sm" len="sm"/>
            <a:tailEnd type="triangle" w="med" len="med"/>
          </a:ln>
        </p:spPr>
        <p:txBody>
          <a:bodyPr wrap="none" anchor="ctr"/>
          <a:lstStyle/>
          <a:p>
            <a:endParaRPr lang="en-US"/>
          </a:p>
        </p:txBody>
      </p:sp>
      <p:sp>
        <p:nvSpPr>
          <p:cNvPr id="103437" name="Text Box 12"/>
          <p:cNvSpPr txBox="1">
            <a:spLocks noChangeArrowheads="1"/>
          </p:cNvSpPr>
          <p:nvPr/>
        </p:nvSpPr>
        <p:spPr bwMode="auto">
          <a:xfrm>
            <a:off x="381000" y="3894138"/>
            <a:ext cx="2209800" cy="89852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p>
            <a:pPr eaLnBrk="0" hangingPunct="0">
              <a:lnSpc>
                <a:spcPct val="80000"/>
              </a:lnSpc>
              <a:spcBef>
                <a:spcPct val="50000"/>
              </a:spcBef>
              <a:defRPr/>
            </a:pPr>
            <a:r>
              <a:rPr lang="en-US" sz="2000" i="1">
                <a:latin typeface="Times New Roman" pitchFamily="18" charset="0"/>
              </a:rPr>
              <a:t>Important themes</a:t>
            </a:r>
            <a:endParaRPr lang="en-US">
              <a:latin typeface="Times New Roman" pitchFamily="18" charset="0"/>
            </a:endParaRPr>
          </a:p>
          <a:p>
            <a:pPr eaLnBrk="0" hangingPunct="0">
              <a:buFontTx/>
              <a:buChar char="•"/>
              <a:defRPr/>
            </a:pPr>
            <a:r>
              <a:rPr lang="en-US">
                <a:latin typeface="Times New Roman" pitchFamily="18" charset="0"/>
              </a:rPr>
              <a:t>Important elements of the story</a:t>
            </a:r>
          </a:p>
        </p:txBody>
      </p:sp>
      <p:grpSp>
        <p:nvGrpSpPr>
          <p:cNvPr id="107534" name="Group 13"/>
          <p:cNvGrpSpPr>
            <a:grpSpLocks/>
          </p:cNvGrpSpPr>
          <p:nvPr/>
        </p:nvGrpSpPr>
        <p:grpSpPr bwMode="auto">
          <a:xfrm flipH="1">
            <a:off x="4959350" y="3733800"/>
            <a:ext cx="1441450" cy="1981200"/>
            <a:chOff x="4800" y="1872"/>
            <a:chExt cx="908" cy="1248"/>
          </a:xfrm>
        </p:grpSpPr>
        <p:sp>
          <p:nvSpPr>
            <p:cNvPr id="107552" name="Oval 14"/>
            <p:cNvSpPr>
              <a:spLocks noChangeArrowheads="1"/>
            </p:cNvSpPr>
            <p:nvPr/>
          </p:nvSpPr>
          <p:spPr bwMode="auto">
            <a:xfrm>
              <a:off x="5232" y="2736"/>
              <a:ext cx="144"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7553" name="Oval 15"/>
            <p:cNvSpPr>
              <a:spLocks noChangeArrowheads="1"/>
            </p:cNvSpPr>
            <p:nvPr/>
          </p:nvSpPr>
          <p:spPr bwMode="auto">
            <a:xfrm>
              <a:off x="5184" y="2880"/>
              <a:ext cx="144"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7554" name="Oval 16"/>
            <p:cNvSpPr>
              <a:spLocks noChangeArrowheads="1"/>
            </p:cNvSpPr>
            <p:nvPr/>
          </p:nvSpPr>
          <p:spPr bwMode="auto">
            <a:xfrm>
              <a:off x="5088" y="3024"/>
              <a:ext cx="144" cy="96"/>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7555" name="Freeform 17"/>
            <p:cNvSpPr>
              <a:spLocks/>
            </p:cNvSpPr>
            <p:nvPr/>
          </p:nvSpPr>
          <p:spPr bwMode="auto">
            <a:xfrm>
              <a:off x="4800" y="1872"/>
              <a:ext cx="908" cy="770"/>
            </a:xfrm>
            <a:custGeom>
              <a:avLst/>
              <a:gdLst>
                <a:gd name="T0" fmla="*/ 284 w 908"/>
                <a:gd name="T1" fmla="*/ 674 h 770"/>
                <a:gd name="T2" fmla="*/ 68 w 908"/>
                <a:gd name="T3" fmla="*/ 698 h 770"/>
                <a:gd name="T4" fmla="*/ 44 w 908"/>
                <a:gd name="T5" fmla="*/ 530 h 770"/>
                <a:gd name="T6" fmla="*/ 44 w 908"/>
                <a:gd name="T7" fmla="*/ 506 h 770"/>
                <a:gd name="T8" fmla="*/ 68 w 908"/>
                <a:gd name="T9" fmla="*/ 458 h 770"/>
                <a:gd name="T10" fmla="*/ 20 w 908"/>
                <a:gd name="T11" fmla="*/ 362 h 770"/>
                <a:gd name="T12" fmla="*/ 44 w 908"/>
                <a:gd name="T13" fmla="*/ 218 h 770"/>
                <a:gd name="T14" fmla="*/ 68 w 908"/>
                <a:gd name="T15" fmla="*/ 170 h 770"/>
                <a:gd name="T16" fmla="*/ 212 w 908"/>
                <a:gd name="T17" fmla="*/ 170 h 770"/>
                <a:gd name="T18" fmla="*/ 260 w 908"/>
                <a:gd name="T19" fmla="*/ 122 h 770"/>
                <a:gd name="T20" fmla="*/ 284 w 908"/>
                <a:gd name="T21" fmla="*/ 74 h 770"/>
                <a:gd name="T22" fmla="*/ 380 w 908"/>
                <a:gd name="T23" fmla="*/ 26 h 770"/>
                <a:gd name="T24" fmla="*/ 668 w 908"/>
                <a:gd name="T25" fmla="*/ 98 h 770"/>
                <a:gd name="T26" fmla="*/ 668 w 908"/>
                <a:gd name="T27" fmla="*/ 194 h 770"/>
                <a:gd name="T28" fmla="*/ 860 w 908"/>
                <a:gd name="T29" fmla="*/ 290 h 770"/>
                <a:gd name="T30" fmla="*/ 884 w 908"/>
                <a:gd name="T31" fmla="*/ 362 h 770"/>
                <a:gd name="T32" fmla="*/ 908 w 908"/>
                <a:gd name="T33" fmla="*/ 410 h 770"/>
                <a:gd name="T34" fmla="*/ 812 w 908"/>
                <a:gd name="T35" fmla="*/ 626 h 770"/>
                <a:gd name="T36" fmla="*/ 740 w 908"/>
                <a:gd name="T37" fmla="*/ 626 h 770"/>
                <a:gd name="T38" fmla="*/ 476 w 908"/>
                <a:gd name="T39" fmla="*/ 770 h 770"/>
                <a:gd name="T40" fmla="*/ 284 w 908"/>
                <a:gd name="T41" fmla="*/ 674 h 7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8"/>
                <a:gd name="T64" fmla="*/ 0 h 770"/>
                <a:gd name="T65" fmla="*/ 908 w 908"/>
                <a:gd name="T66" fmla="*/ 770 h 7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8" h="770">
                  <a:moveTo>
                    <a:pt x="284" y="674"/>
                  </a:moveTo>
                  <a:cubicBezTo>
                    <a:pt x="184" y="724"/>
                    <a:pt x="182" y="726"/>
                    <a:pt x="68" y="698"/>
                  </a:cubicBezTo>
                  <a:cubicBezTo>
                    <a:pt x="0" y="563"/>
                    <a:pt x="15" y="648"/>
                    <a:pt x="44" y="530"/>
                  </a:cubicBezTo>
                  <a:cubicBezTo>
                    <a:pt x="46" y="522"/>
                    <a:pt x="44" y="514"/>
                    <a:pt x="44" y="506"/>
                  </a:cubicBezTo>
                  <a:cubicBezTo>
                    <a:pt x="52" y="490"/>
                    <a:pt x="71" y="476"/>
                    <a:pt x="68" y="458"/>
                  </a:cubicBezTo>
                  <a:cubicBezTo>
                    <a:pt x="62" y="423"/>
                    <a:pt x="20" y="362"/>
                    <a:pt x="20" y="362"/>
                  </a:cubicBezTo>
                  <a:cubicBezTo>
                    <a:pt x="28" y="314"/>
                    <a:pt x="32" y="265"/>
                    <a:pt x="44" y="218"/>
                  </a:cubicBezTo>
                  <a:cubicBezTo>
                    <a:pt x="48" y="201"/>
                    <a:pt x="51" y="175"/>
                    <a:pt x="68" y="170"/>
                  </a:cubicBezTo>
                  <a:cubicBezTo>
                    <a:pt x="114" y="157"/>
                    <a:pt x="164" y="170"/>
                    <a:pt x="212" y="170"/>
                  </a:cubicBezTo>
                  <a:cubicBezTo>
                    <a:pt x="228" y="154"/>
                    <a:pt x="246" y="140"/>
                    <a:pt x="260" y="122"/>
                  </a:cubicBezTo>
                  <a:cubicBezTo>
                    <a:pt x="271" y="108"/>
                    <a:pt x="270" y="85"/>
                    <a:pt x="284" y="74"/>
                  </a:cubicBezTo>
                  <a:cubicBezTo>
                    <a:pt x="312" y="52"/>
                    <a:pt x="380" y="26"/>
                    <a:pt x="380" y="26"/>
                  </a:cubicBezTo>
                  <a:cubicBezTo>
                    <a:pt x="386" y="27"/>
                    <a:pt x="635" y="0"/>
                    <a:pt x="668" y="98"/>
                  </a:cubicBezTo>
                  <a:cubicBezTo>
                    <a:pt x="678" y="128"/>
                    <a:pt x="668" y="162"/>
                    <a:pt x="668" y="194"/>
                  </a:cubicBezTo>
                  <a:cubicBezTo>
                    <a:pt x="833" y="249"/>
                    <a:pt x="776" y="206"/>
                    <a:pt x="860" y="290"/>
                  </a:cubicBezTo>
                  <a:cubicBezTo>
                    <a:pt x="868" y="314"/>
                    <a:pt x="875" y="339"/>
                    <a:pt x="884" y="362"/>
                  </a:cubicBezTo>
                  <a:cubicBezTo>
                    <a:pt x="891" y="379"/>
                    <a:pt x="908" y="392"/>
                    <a:pt x="908" y="410"/>
                  </a:cubicBezTo>
                  <a:cubicBezTo>
                    <a:pt x="908" y="463"/>
                    <a:pt x="880" y="599"/>
                    <a:pt x="812" y="626"/>
                  </a:cubicBezTo>
                  <a:cubicBezTo>
                    <a:pt x="790" y="635"/>
                    <a:pt x="764" y="626"/>
                    <a:pt x="740" y="626"/>
                  </a:cubicBezTo>
                  <a:cubicBezTo>
                    <a:pt x="684" y="739"/>
                    <a:pt x="577" y="719"/>
                    <a:pt x="476" y="770"/>
                  </a:cubicBezTo>
                  <a:cubicBezTo>
                    <a:pt x="411" y="737"/>
                    <a:pt x="337" y="727"/>
                    <a:pt x="284" y="674"/>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3460" name="Text Box 18"/>
            <p:cNvSpPr txBox="1">
              <a:spLocks noChangeArrowheads="1"/>
            </p:cNvSpPr>
            <p:nvPr/>
          </p:nvSpPr>
          <p:spPr bwMode="auto">
            <a:xfrm>
              <a:off x="4800" y="2064"/>
              <a:ext cx="864" cy="374"/>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p>
              <a:pPr eaLnBrk="0" hangingPunct="0">
                <a:lnSpc>
                  <a:spcPct val="80000"/>
                </a:lnSpc>
                <a:spcBef>
                  <a:spcPct val="50000"/>
                </a:spcBef>
                <a:defRPr/>
              </a:pPr>
              <a:r>
                <a:rPr lang="en-US" sz="2000" i="1">
                  <a:latin typeface="Times New Roman" pitchFamily="18" charset="0"/>
                </a:rPr>
                <a:t>Images of the Future</a:t>
              </a:r>
              <a:endParaRPr lang="en-US" sz="2400">
                <a:latin typeface="Times New Roman" pitchFamily="18" charset="0"/>
              </a:endParaRPr>
            </a:p>
          </p:txBody>
        </p:sp>
      </p:grpSp>
      <p:sp>
        <p:nvSpPr>
          <p:cNvPr id="107535" name="Line 19"/>
          <p:cNvSpPr>
            <a:spLocks noChangeShapeType="1"/>
          </p:cNvSpPr>
          <p:nvPr/>
        </p:nvSpPr>
        <p:spPr bwMode="auto">
          <a:xfrm flipV="1">
            <a:off x="3276600" y="3276600"/>
            <a:ext cx="2133600" cy="381000"/>
          </a:xfrm>
          <a:prstGeom prst="line">
            <a:avLst/>
          </a:prstGeom>
          <a:noFill/>
          <a:ln w="76200">
            <a:solidFill>
              <a:schemeClr val="tx1"/>
            </a:solidFill>
            <a:round/>
            <a:headEnd type="none" w="sm" len="sm"/>
            <a:tailEnd type="triangle" w="med" len="med"/>
          </a:ln>
        </p:spPr>
        <p:txBody>
          <a:bodyPr wrap="none" anchor="ctr"/>
          <a:lstStyle/>
          <a:p>
            <a:endParaRPr lang="en-US"/>
          </a:p>
        </p:txBody>
      </p:sp>
      <p:sp>
        <p:nvSpPr>
          <p:cNvPr id="107536" name="Freeform 20"/>
          <p:cNvSpPr>
            <a:spLocks/>
          </p:cNvSpPr>
          <p:nvPr/>
        </p:nvSpPr>
        <p:spPr bwMode="auto">
          <a:xfrm>
            <a:off x="0" y="3394075"/>
            <a:ext cx="3298825" cy="547688"/>
          </a:xfrm>
          <a:custGeom>
            <a:avLst/>
            <a:gdLst>
              <a:gd name="T0" fmla="*/ 0 w 2158"/>
              <a:gd name="T1" fmla="*/ 2147483647 h 345"/>
              <a:gd name="T2" fmla="*/ 2147483647 w 2158"/>
              <a:gd name="T3" fmla="*/ 2147483647 h 345"/>
              <a:gd name="T4" fmla="*/ 2147483647 w 2158"/>
              <a:gd name="T5" fmla="*/ 2147483647 h 345"/>
              <a:gd name="T6" fmla="*/ 2147483647 w 2158"/>
              <a:gd name="T7" fmla="*/ 2147483647 h 345"/>
              <a:gd name="T8" fmla="*/ 2147483647 w 2158"/>
              <a:gd name="T9" fmla="*/ 2147483647 h 345"/>
              <a:gd name="T10" fmla="*/ 0 60000 65536"/>
              <a:gd name="T11" fmla="*/ 0 60000 65536"/>
              <a:gd name="T12" fmla="*/ 0 60000 65536"/>
              <a:gd name="T13" fmla="*/ 0 60000 65536"/>
              <a:gd name="T14" fmla="*/ 0 60000 65536"/>
              <a:gd name="T15" fmla="*/ 0 w 2158"/>
              <a:gd name="T16" fmla="*/ 0 h 345"/>
              <a:gd name="T17" fmla="*/ 2158 w 2158"/>
              <a:gd name="T18" fmla="*/ 345 h 345"/>
            </a:gdLst>
            <a:ahLst/>
            <a:cxnLst>
              <a:cxn ang="T10">
                <a:pos x="T0" y="T1"/>
              </a:cxn>
              <a:cxn ang="T11">
                <a:pos x="T2" y="T3"/>
              </a:cxn>
              <a:cxn ang="T12">
                <a:pos x="T4" y="T5"/>
              </a:cxn>
              <a:cxn ang="T13">
                <a:pos x="T6" y="T7"/>
              </a:cxn>
              <a:cxn ang="T14">
                <a:pos x="T8" y="T9"/>
              </a:cxn>
            </a:cxnLst>
            <a:rect l="T15" t="T16" r="T17" b="T18"/>
            <a:pathLst>
              <a:path w="2158" h="345">
                <a:moveTo>
                  <a:pt x="0" y="345"/>
                </a:moveTo>
                <a:cubicBezTo>
                  <a:pt x="124" y="292"/>
                  <a:pt x="511" y="58"/>
                  <a:pt x="742" y="29"/>
                </a:cubicBezTo>
                <a:cubicBezTo>
                  <a:pt x="973" y="0"/>
                  <a:pt x="1188" y="163"/>
                  <a:pt x="1389" y="171"/>
                </a:cubicBezTo>
                <a:cubicBezTo>
                  <a:pt x="1590" y="179"/>
                  <a:pt x="1821" y="77"/>
                  <a:pt x="1949" y="77"/>
                </a:cubicBezTo>
                <a:cubicBezTo>
                  <a:pt x="2077" y="77"/>
                  <a:pt x="2114" y="149"/>
                  <a:pt x="2158" y="168"/>
                </a:cubicBezTo>
              </a:path>
            </a:pathLst>
          </a:custGeom>
          <a:noFill/>
          <a:ln w="76200">
            <a:solidFill>
              <a:schemeClr val="tx1"/>
            </a:solidFill>
            <a:round/>
            <a:headEnd type="none" w="sm" len="sm"/>
            <a:tailEnd type="none" w="sm" len="sm"/>
          </a:ln>
        </p:spPr>
        <p:txBody>
          <a:bodyPr wrap="none" anchor="ctr"/>
          <a:lstStyle/>
          <a:p>
            <a:endParaRPr lang="en-US"/>
          </a:p>
        </p:txBody>
      </p:sp>
      <p:sp>
        <p:nvSpPr>
          <p:cNvPr id="107537" name="Line 21"/>
          <p:cNvSpPr>
            <a:spLocks noChangeShapeType="1"/>
          </p:cNvSpPr>
          <p:nvPr/>
        </p:nvSpPr>
        <p:spPr bwMode="auto">
          <a:xfrm>
            <a:off x="3962400" y="2286000"/>
            <a:ext cx="609600" cy="838200"/>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107538" name="Line 22"/>
          <p:cNvSpPr>
            <a:spLocks noChangeShapeType="1"/>
          </p:cNvSpPr>
          <p:nvPr/>
        </p:nvSpPr>
        <p:spPr bwMode="auto">
          <a:xfrm>
            <a:off x="3962400" y="2286000"/>
            <a:ext cx="152400" cy="1447800"/>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103443" name="Text Box 23"/>
          <p:cNvSpPr txBox="1">
            <a:spLocks noChangeArrowheads="1"/>
          </p:cNvSpPr>
          <p:nvPr/>
        </p:nvSpPr>
        <p:spPr bwMode="auto">
          <a:xfrm>
            <a:off x="3576638" y="1509713"/>
            <a:ext cx="3205162" cy="623887"/>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p>
            <a:pPr eaLnBrk="0" hangingPunct="0">
              <a:lnSpc>
                <a:spcPct val="80000"/>
              </a:lnSpc>
              <a:spcBef>
                <a:spcPct val="50000"/>
              </a:spcBef>
              <a:defRPr/>
            </a:pPr>
            <a:r>
              <a:rPr lang="en-US" sz="2000" i="1" dirty="0">
                <a:latin typeface="Times New Roman" pitchFamily="18" charset="0"/>
              </a:rPr>
              <a:t>Critical Uncertainties</a:t>
            </a:r>
            <a:endParaRPr lang="en-US" dirty="0">
              <a:latin typeface="Times New Roman" pitchFamily="18" charset="0"/>
            </a:endParaRPr>
          </a:p>
          <a:p>
            <a:pPr eaLnBrk="0" hangingPunct="0">
              <a:buFontTx/>
              <a:buChar char="•"/>
              <a:defRPr/>
            </a:pPr>
            <a:r>
              <a:rPr lang="en-US" dirty="0">
                <a:latin typeface="Times New Roman" pitchFamily="18" charset="0"/>
              </a:rPr>
              <a:t>Resolution affects future course</a:t>
            </a:r>
            <a:endParaRPr lang="en-US" sz="2000" dirty="0">
              <a:latin typeface="Times New Roman" pitchFamily="18" charset="0"/>
            </a:endParaRPr>
          </a:p>
        </p:txBody>
      </p:sp>
      <p:sp>
        <p:nvSpPr>
          <p:cNvPr id="107540" name="Line 24"/>
          <p:cNvSpPr>
            <a:spLocks noChangeShapeType="1"/>
          </p:cNvSpPr>
          <p:nvPr/>
        </p:nvSpPr>
        <p:spPr bwMode="auto">
          <a:xfrm>
            <a:off x="3962400" y="2286000"/>
            <a:ext cx="609600" cy="1066800"/>
          </a:xfrm>
          <a:prstGeom prst="line">
            <a:avLst/>
          </a:prstGeom>
          <a:noFill/>
          <a:ln w="19050">
            <a:solidFill>
              <a:schemeClr val="tx1"/>
            </a:solidFill>
            <a:round/>
            <a:headEnd type="none" w="sm" len="sm"/>
            <a:tailEnd type="triangle" w="med" len="med"/>
          </a:ln>
        </p:spPr>
        <p:txBody>
          <a:bodyPr wrap="none" anchor="ctr"/>
          <a:lstStyle/>
          <a:p>
            <a:endParaRPr lang="en-US"/>
          </a:p>
        </p:txBody>
      </p:sp>
      <p:sp>
        <p:nvSpPr>
          <p:cNvPr id="103445" name="Text Box 25"/>
          <p:cNvSpPr txBox="1">
            <a:spLocks noChangeArrowheads="1"/>
          </p:cNvSpPr>
          <p:nvPr/>
        </p:nvSpPr>
        <p:spPr bwMode="auto">
          <a:xfrm>
            <a:off x="4343400" y="6280150"/>
            <a:ext cx="1600200" cy="34925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p>
            <a:pPr eaLnBrk="0" hangingPunct="0">
              <a:lnSpc>
                <a:spcPct val="80000"/>
              </a:lnSpc>
              <a:spcBef>
                <a:spcPct val="50000"/>
              </a:spcBef>
              <a:defRPr/>
            </a:pPr>
            <a:r>
              <a:rPr lang="en-US" sz="2000" i="1">
                <a:latin typeface="Times New Roman" pitchFamily="18" charset="0"/>
              </a:rPr>
              <a:t>Stakeholders</a:t>
            </a:r>
            <a:endParaRPr lang="en-US" sz="2400">
              <a:latin typeface="Times New Roman" pitchFamily="18" charset="0"/>
            </a:endParaRPr>
          </a:p>
        </p:txBody>
      </p:sp>
      <p:pic>
        <p:nvPicPr>
          <p:cNvPr id="107542" name="Picture 26"/>
          <p:cNvPicPr>
            <a:picLocks noChangeAspect="1" noChangeArrowheads="1"/>
          </p:cNvPicPr>
          <p:nvPr/>
        </p:nvPicPr>
        <p:blipFill>
          <a:blip r:embed="rId3" cstate="print"/>
          <a:srcRect l="22000" r="17999"/>
          <a:stretch>
            <a:fillRect/>
          </a:stretch>
        </p:blipFill>
        <p:spPr bwMode="auto">
          <a:xfrm>
            <a:off x="6081713" y="5219700"/>
            <a:ext cx="1309687" cy="1638300"/>
          </a:xfrm>
          <a:prstGeom prst="rect">
            <a:avLst/>
          </a:prstGeom>
          <a:noFill/>
          <a:ln w="12700">
            <a:noFill/>
            <a:miter lim="800000"/>
            <a:headEnd type="none" w="sm" len="sm"/>
            <a:tailEnd type="none" w="sm" len="sm"/>
          </a:ln>
        </p:spPr>
      </p:pic>
      <p:grpSp>
        <p:nvGrpSpPr>
          <p:cNvPr id="107543" name="Group 27"/>
          <p:cNvGrpSpPr>
            <a:grpSpLocks/>
          </p:cNvGrpSpPr>
          <p:nvPr/>
        </p:nvGrpSpPr>
        <p:grpSpPr bwMode="auto">
          <a:xfrm>
            <a:off x="6629400" y="3581400"/>
            <a:ext cx="1955800" cy="2038350"/>
            <a:chOff x="3504" y="2694"/>
            <a:chExt cx="1232" cy="856"/>
          </a:xfrm>
        </p:grpSpPr>
        <p:sp>
          <p:nvSpPr>
            <p:cNvPr id="107545" name="Freeform 28"/>
            <p:cNvSpPr>
              <a:spLocks/>
            </p:cNvSpPr>
            <p:nvPr/>
          </p:nvSpPr>
          <p:spPr bwMode="auto">
            <a:xfrm flipH="1">
              <a:off x="3504" y="2694"/>
              <a:ext cx="1232" cy="856"/>
            </a:xfrm>
            <a:custGeom>
              <a:avLst/>
              <a:gdLst>
                <a:gd name="T0" fmla="*/ 480 w 1232"/>
                <a:gd name="T1" fmla="*/ 426 h 920"/>
                <a:gd name="T2" fmla="*/ 0 w 1232"/>
                <a:gd name="T3" fmla="*/ 265 h 920"/>
                <a:gd name="T4" fmla="*/ 480 w 1232"/>
                <a:gd name="T5" fmla="*/ 22 h 920"/>
                <a:gd name="T6" fmla="*/ 1200 w 1232"/>
                <a:gd name="T7" fmla="*/ 130 h 920"/>
                <a:gd name="T8" fmla="*/ 672 w 1232"/>
                <a:gd name="T9" fmla="*/ 373 h 920"/>
                <a:gd name="T10" fmla="*/ 864 w 1232"/>
                <a:gd name="T11" fmla="*/ 507 h 920"/>
                <a:gd name="T12" fmla="*/ 480 w 1232"/>
                <a:gd name="T13" fmla="*/ 426 h 920"/>
                <a:gd name="T14" fmla="*/ 0 60000 65536"/>
                <a:gd name="T15" fmla="*/ 0 60000 65536"/>
                <a:gd name="T16" fmla="*/ 0 60000 65536"/>
                <a:gd name="T17" fmla="*/ 0 60000 65536"/>
                <a:gd name="T18" fmla="*/ 0 60000 65536"/>
                <a:gd name="T19" fmla="*/ 0 60000 65536"/>
                <a:gd name="T20" fmla="*/ 0 60000 65536"/>
                <a:gd name="T21" fmla="*/ 0 w 1232"/>
                <a:gd name="T22" fmla="*/ 0 h 920"/>
                <a:gd name="T23" fmla="*/ 1232 w 1232"/>
                <a:gd name="T24" fmla="*/ 920 h 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2" h="920">
                  <a:moveTo>
                    <a:pt x="480" y="760"/>
                  </a:moveTo>
                  <a:cubicBezTo>
                    <a:pt x="336" y="688"/>
                    <a:pt x="0" y="592"/>
                    <a:pt x="0" y="472"/>
                  </a:cubicBezTo>
                  <a:cubicBezTo>
                    <a:pt x="0" y="352"/>
                    <a:pt x="280" y="80"/>
                    <a:pt x="480" y="40"/>
                  </a:cubicBezTo>
                  <a:cubicBezTo>
                    <a:pt x="680" y="0"/>
                    <a:pt x="1168" y="128"/>
                    <a:pt x="1200" y="232"/>
                  </a:cubicBezTo>
                  <a:cubicBezTo>
                    <a:pt x="1232" y="336"/>
                    <a:pt x="728" y="552"/>
                    <a:pt x="672" y="664"/>
                  </a:cubicBezTo>
                  <a:cubicBezTo>
                    <a:pt x="616" y="776"/>
                    <a:pt x="904" y="888"/>
                    <a:pt x="864" y="904"/>
                  </a:cubicBezTo>
                  <a:cubicBezTo>
                    <a:pt x="824" y="920"/>
                    <a:pt x="624" y="832"/>
                    <a:pt x="480" y="760"/>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07546" name="Line 29"/>
            <p:cNvSpPr>
              <a:spLocks noChangeShapeType="1"/>
            </p:cNvSpPr>
            <p:nvPr/>
          </p:nvSpPr>
          <p:spPr bwMode="auto">
            <a:xfrm>
              <a:off x="3840" y="2934"/>
              <a:ext cx="672"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107547" name="Line 30"/>
            <p:cNvSpPr>
              <a:spLocks noChangeShapeType="1"/>
            </p:cNvSpPr>
            <p:nvPr/>
          </p:nvSpPr>
          <p:spPr bwMode="auto">
            <a:xfrm>
              <a:off x="3840" y="2982"/>
              <a:ext cx="768"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107548" name="Line 31"/>
            <p:cNvSpPr>
              <a:spLocks noChangeShapeType="1"/>
            </p:cNvSpPr>
            <p:nvPr/>
          </p:nvSpPr>
          <p:spPr bwMode="auto">
            <a:xfrm>
              <a:off x="3840" y="3030"/>
              <a:ext cx="576"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107549" name="Line 32"/>
            <p:cNvSpPr>
              <a:spLocks noChangeShapeType="1"/>
            </p:cNvSpPr>
            <p:nvPr/>
          </p:nvSpPr>
          <p:spPr bwMode="auto">
            <a:xfrm>
              <a:off x="3840" y="3078"/>
              <a:ext cx="672"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107550" name="Line 33"/>
            <p:cNvSpPr>
              <a:spLocks noChangeShapeType="1"/>
            </p:cNvSpPr>
            <p:nvPr/>
          </p:nvSpPr>
          <p:spPr bwMode="auto">
            <a:xfrm>
              <a:off x="3840" y="3126"/>
              <a:ext cx="480"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107551" name="Line 34"/>
            <p:cNvSpPr>
              <a:spLocks noChangeShapeType="1"/>
            </p:cNvSpPr>
            <p:nvPr/>
          </p:nvSpPr>
          <p:spPr bwMode="auto">
            <a:xfrm>
              <a:off x="3984" y="2838"/>
              <a:ext cx="336" cy="0"/>
            </a:xfrm>
            <a:prstGeom prst="line">
              <a:avLst/>
            </a:prstGeom>
            <a:noFill/>
            <a:ln w="76200">
              <a:solidFill>
                <a:schemeClr val="tx1"/>
              </a:solidFill>
              <a:round/>
              <a:headEnd type="none" w="sm" len="sm"/>
              <a:tailEnd type="none" w="sm" len="sm"/>
            </a:ln>
          </p:spPr>
          <p:txBody>
            <a:bodyPr wrap="none" anchor="ctr"/>
            <a:lstStyle/>
            <a:p>
              <a:endParaRPr lang="en-US"/>
            </a:p>
          </p:txBody>
        </p:sp>
      </p:grpSp>
      <p:sp>
        <p:nvSpPr>
          <p:cNvPr id="103448" name="Text Box 35"/>
          <p:cNvSpPr txBox="1">
            <a:spLocks noChangeArrowheads="1"/>
          </p:cNvSpPr>
          <p:nvPr/>
        </p:nvSpPr>
        <p:spPr bwMode="auto">
          <a:xfrm>
            <a:off x="7162800" y="5646738"/>
            <a:ext cx="1905000" cy="1082675"/>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p>
            <a:pPr eaLnBrk="0" hangingPunct="0">
              <a:lnSpc>
                <a:spcPct val="80000"/>
              </a:lnSpc>
              <a:spcBef>
                <a:spcPct val="50000"/>
              </a:spcBef>
              <a:defRPr/>
            </a:pPr>
            <a:r>
              <a:rPr lang="en-US" sz="2000" i="1">
                <a:latin typeface="Times New Roman" pitchFamily="18" charset="0"/>
              </a:rPr>
              <a:t>Narrative</a:t>
            </a:r>
          </a:p>
          <a:p>
            <a:pPr eaLnBrk="0" hangingPunct="0">
              <a:lnSpc>
                <a:spcPct val="30000"/>
              </a:lnSpc>
              <a:spcBef>
                <a:spcPct val="50000"/>
              </a:spcBef>
              <a:buFontTx/>
              <a:buChar char="•"/>
              <a:defRPr/>
            </a:pPr>
            <a:r>
              <a:rPr lang="en-US" sz="2000">
                <a:latin typeface="Times New Roman" pitchFamily="18" charset="0"/>
              </a:rPr>
              <a:t>Coherent vision</a:t>
            </a:r>
          </a:p>
          <a:p>
            <a:pPr eaLnBrk="0" hangingPunct="0">
              <a:lnSpc>
                <a:spcPct val="30000"/>
              </a:lnSpc>
              <a:spcBef>
                <a:spcPct val="50000"/>
              </a:spcBef>
              <a:defRPr/>
            </a:pPr>
            <a:r>
              <a:rPr lang="en-US" sz="2000" i="1">
                <a:latin typeface="Times New Roman" pitchFamily="18" charset="0"/>
              </a:rPr>
              <a:t>Quantification</a:t>
            </a:r>
          </a:p>
          <a:p>
            <a:pPr eaLnBrk="0" hangingPunct="0">
              <a:lnSpc>
                <a:spcPct val="30000"/>
              </a:lnSpc>
              <a:spcBef>
                <a:spcPct val="50000"/>
              </a:spcBef>
              <a:buFontTx/>
              <a:buChar char="•"/>
              <a:defRPr/>
            </a:pPr>
            <a:r>
              <a:rPr lang="en-US" sz="2000">
                <a:latin typeface="Times New Roman" pitchFamily="18" charset="0"/>
              </a:rPr>
              <a:t>Technical rigor</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66128" y="274638"/>
            <a:ext cx="8229600" cy="1143000"/>
          </a:xfrm>
        </p:spPr>
        <p:txBody>
          <a:bodyPr/>
          <a:lstStyle/>
          <a:p>
            <a:pPr eaLnBrk="1" hangingPunct="1"/>
            <a:r>
              <a:rPr lang="en-US" sz="2400" dirty="0" smtClean="0"/>
              <a:t>Placing a National Scenario Exercise in Context</a:t>
            </a:r>
          </a:p>
        </p:txBody>
      </p:sp>
      <p:sp>
        <p:nvSpPr>
          <p:cNvPr id="108547" name="Rectangle 3"/>
          <p:cNvSpPr>
            <a:spLocks noGrp="1" noChangeArrowheads="1"/>
          </p:cNvSpPr>
          <p:nvPr>
            <p:ph idx="1"/>
          </p:nvPr>
        </p:nvSpPr>
        <p:spPr/>
        <p:txBody>
          <a:bodyPr/>
          <a:lstStyle/>
          <a:p>
            <a:pPr eaLnBrk="1" hangingPunct="1"/>
            <a:r>
              <a:rPr lang="en-US" altLang="ja-JP" sz="2400" b="1" smtClean="0">
                <a:ea typeface="MS PGothic" pitchFamily="34" charset="-128"/>
              </a:rPr>
              <a:t>See the Scenario Process as Part of the Whole IEA Process:</a:t>
            </a:r>
            <a:br>
              <a:rPr lang="en-US" altLang="ja-JP" sz="2400" b="1" smtClean="0">
                <a:ea typeface="MS PGothic" pitchFamily="34" charset="-128"/>
              </a:rPr>
            </a:br>
            <a:r>
              <a:rPr lang="en-US" altLang="ja-JP" sz="2400" smtClean="0">
                <a:ea typeface="MS PGothic" pitchFamily="34" charset="-128"/>
              </a:rPr>
              <a:t>In many cases, the scenario process will be nested within an overall GEO process. Thus, it should be aware of, and to the extent possible, work in concert with the other processes.</a:t>
            </a:r>
            <a:endParaRPr lang="en-US" sz="2400" smtClean="0"/>
          </a:p>
          <a:p>
            <a:pPr eaLnBrk="1" hangingPunct="1"/>
            <a:r>
              <a:rPr lang="en-US" altLang="ja-JP" sz="2400" b="1" smtClean="0">
                <a:ea typeface="MS PGothic" pitchFamily="34" charset="-128"/>
              </a:rPr>
              <a:t>Recognize the Significance of Developments at Other Scales for a National Scenario Process:</a:t>
            </a:r>
            <a:br>
              <a:rPr lang="en-US" altLang="ja-JP" sz="2400" b="1" smtClean="0">
                <a:ea typeface="MS PGothic" pitchFamily="34" charset="-128"/>
              </a:rPr>
            </a:br>
            <a:r>
              <a:rPr lang="en-US" altLang="ja-JP" sz="2400" smtClean="0">
                <a:ea typeface="MS PGothic" pitchFamily="34" charset="-128"/>
              </a:rPr>
              <a:t>Although the focus here is on national GEO processes, a study might be complemented by the development of scenarios on other levels: global,</a:t>
            </a:r>
            <a:r>
              <a:rPr lang="en-GB" altLang="ja-JP" sz="2400" smtClean="0">
                <a:ea typeface="MS PGothic" pitchFamily="34" charset="-128"/>
              </a:rPr>
              <a:t> regional and local. </a:t>
            </a:r>
          </a:p>
        </p:txBody>
      </p:sp>
    </p:spTree>
  </p:cSld>
  <p:clrMapOvr>
    <a:masterClrMapping/>
  </p:clrMapOvr>
</p:sld>
</file>

<file path=ppt/theme/theme1.xml><?xml version="1.0" encoding="utf-8"?>
<a:theme xmlns:a="http://schemas.openxmlformats.org/drawingml/2006/main" name="Module_4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Module_5_EN</Template>
  <TotalTime>3611</TotalTime>
  <Words>14840</Words>
  <Application>Microsoft Office PowerPoint</Application>
  <PresentationFormat>On-screen Show (4:3)</PresentationFormat>
  <Paragraphs>1440</Paragraphs>
  <Slides>166</Slides>
  <Notes>118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166</vt:i4>
      </vt:variant>
    </vt:vector>
  </HeadingPairs>
  <TitlesOfParts>
    <vt:vector size="183" baseType="lpstr">
      <vt:lpstr>Arial</vt:lpstr>
      <vt:lpstr>Century</vt:lpstr>
      <vt:lpstr>Times New Roman</vt:lpstr>
      <vt:lpstr>MS PGothic</vt:lpstr>
      <vt:lpstr>Comic Sans MS</vt:lpstr>
      <vt:lpstr>Wingdings</vt:lpstr>
      <vt:lpstr>Tahoma</vt:lpstr>
      <vt:lpstr>StarSymbol</vt:lpstr>
      <vt:lpstr>SimSun</vt:lpstr>
      <vt:lpstr>AL-Mohanad</vt:lpstr>
      <vt:lpstr>Garamond</vt:lpstr>
      <vt:lpstr>Arial Black</vt:lpstr>
      <vt:lpstr>ＭＳ 明朝</vt:lpstr>
      <vt:lpstr>Trebuchet MS</vt:lpstr>
      <vt:lpstr>Module_4_EN</vt:lpstr>
      <vt:lpstr>Microsoft Office PowerPoint 97-2003 Slide</vt:lpstr>
      <vt:lpstr>Slide</vt:lpstr>
      <vt:lpstr>Slide 1</vt:lpstr>
      <vt:lpstr>Overview</vt:lpstr>
      <vt:lpstr>Learning Objectives</vt:lpstr>
      <vt:lpstr>Slide 4</vt:lpstr>
      <vt:lpstr>Slide 5</vt:lpstr>
      <vt:lpstr>DPSIR Framework for Water Resources </vt:lpstr>
      <vt:lpstr>Why Do We Want to Think about the Future?</vt:lpstr>
      <vt:lpstr>What Makes it Difficult to Think about the Future?</vt:lpstr>
      <vt:lpstr>What Does it Mean to Think about the Future in a Structured Fashion?</vt:lpstr>
      <vt:lpstr>Slide 10</vt:lpstr>
      <vt:lpstr>Some Thoughts on Thinking about the Future</vt:lpstr>
      <vt:lpstr>What is a Scenario?</vt:lpstr>
      <vt:lpstr>Slide 13</vt:lpstr>
      <vt:lpstr>Predictions about the Future Rarely Come True!</vt:lpstr>
      <vt:lpstr>A Qualification to the Statement that Scenarios are not Predictions</vt:lpstr>
      <vt:lpstr>Scenarios for Information</vt:lpstr>
      <vt:lpstr>Scenarios for Participation</vt:lpstr>
      <vt:lpstr>Examples of Scenarios</vt:lpstr>
      <vt:lpstr>Short–term Country Scenarios: Mont Fleur</vt:lpstr>
      <vt:lpstr>Slide 20</vt:lpstr>
      <vt:lpstr>Slide 21</vt:lpstr>
      <vt:lpstr>Slide 22</vt:lpstr>
      <vt:lpstr>Scenario Dynamics</vt:lpstr>
      <vt:lpstr>Elements of A Scenario</vt:lpstr>
      <vt:lpstr>Types of Environmental Scenarios</vt:lpstr>
      <vt:lpstr>Forecast vs Backcast</vt:lpstr>
      <vt:lpstr>Baseline vs Alternative Scenarios</vt:lpstr>
      <vt:lpstr>Qualitative vs Quantitative Scenarios</vt:lpstr>
      <vt:lpstr>Slide 29</vt:lpstr>
      <vt:lpstr>Open Discussion  Why Develop Scenarios?</vt:lpstr>
      <vt:lpstr>Overview</vt:lpstr>
      <vt:lpstr>Short History of Scenarios</vt:lpstr>
      <vt:lpstr>Slide 33</vt:lpstr>
      <vt:lpstr>Short Term Country Scenarios Mont Fleur: 4 Scenarios</vt:lpstr>
      <vt:lpstr>Slide 35</vt:lpstr>
      <vt:lpstr>Mont Fleur: 4 Scenarios</vt:lpstr>
      <vt:lpstr>Mont Fleur – South Africa Representation</vt:lpstr>
      <vt:lpstr>Mont Fleur: Bridging Divides</vt:lpstr>
      <vt:lpstr>The GCC and the World: Scenarios to 2025</vt:lpstr>
      <vt:lpstr>Slide 40</vt:lpstr>
      <vt:lpstr>Slide 41</vt:lpstr>
      <vt:lpstr>Slide 42</vt:lpstr>
      <vt:lpstr>Long–Term Global Scenarios –Intergovernmental Panel on Climate Change (IPCC) </vt:lpstr>
      <vt:lpstr>IPCC Scenario Framework</vt:lpstr>
      <vt:lpstr>Slide 45</vt:lpstr>
      <vt:lpstr>Slide 46</vt:lpstr>
      <vt:lpstr>Slide 47</vt:lpstr>
      <vt:lpstr>Slide 48</vt:lpstr>
      <vt:lpstr>MA Scenario Storylines</vt:lpstr>
      <vt:lpstr>Slide 50</vt:lpstr>
      <vt:lpstr>Degradation of many services can be reversed by 2050</vt:lpstr>
      <vt:lpstr>But the actions needed are significant and not underway (policies)</vt:lpstr>
      <vt:lpstr>MA Main Findings</vt:lpstr>
      <vt:lpstr>Medium Term National Scenarios Abu Dhabi Environmental Scenarios</vt:lpstr>
      <vt:lpstr>Three Scenarios</vt:lpstr>
      <vt:lpstr>Slide 56</vt:lpstr>
      <vt:lpstr>Slide 57</vt:lpstr>
      <vt:lpstr>Slide 58</vt:lpstr>
      <vt:lpstr>Slide 59</vt:lpstr>
      <vt:lpstr>Market Forces Scenario (Souk)</vt:lpstr>
      <vt:lpstr>Policy Reform Scenario (BAU)</vt:lpstr>
      <vt:lpstr>Sustainability Scenario (Zayed Vision)</vt:lpstr>
      <vt:lpstr>Sustainability Scenario (Zayed Vision)</vt:lpstr>
      <vt:lpstr>Summary of Scenarios Impact on  ADE Main Environmental Issues</vt:lpstr>
      <vt:lpstr>Slide 65</vt:lpstr>
      <vt:lpstr>Slide 66</vt:lpstr>
      <vt:lpstr>The GCC Countries and the World Scenarios to 2025</vt:lpstr>
      <vt:lpstr>The GCC Countries and the World Scenarios to 2025</vt:lpstr>
      <vt:lpstr>The GCC Countries and the World: 2025</vt:lpstr>
      <vt:lpstr>Medium Term Regional &amp; Global Scenarios - UNEP GEO-3 Scenarios </vt:lpstr>
      <vt:lpstr>Slide 71</vt:lpstr>
      <vt:lpstr>IPCC Scenarios</vt:lpstr>
      <vt:lpstr>Medium Term Regional &amp; Global Scenarios - UNEP GEO-3 Scenarios </vt:lpstr>
      <vt:lpstr>UNEP GEO-3 Scenarios</vt:lpstr>
      <vt:lpstr>UNEP GEO-3 Scenarios</vt:lpstr>
      <vt:lpstr>UNEP GEO-3 Scenarios</vt:lpstr>
      <vt:lpstr>UNEP GEO-3 Scenarios</vt:lpstr>
      <vt:lpstr>Exercise: Looking for Images of the Future in the Present </vt:lpstr>
      <vt:lpstr>Overview</vt:lpstr>
      <vt:lpstr>Purpose, Process and Substance</vt:lpstr>
      <vt:lpstr>Alternative Objectives</vt:lpstr>
      <vt:lpstr>Alternative Approaches</vt:lpstr>
      <vt:lpstr>Alternative Levels of Detail</vt:lpstr>
      <vt:lpstr>Keep in Mind</vt:lpstr>
      <vt:lpstr>Thinking about Scenarios from a Policy Perspective</vt:lpstr>
      <vt:lpstr>Thinking about Scenarios from a Policy Perspective</vt:lpstr>
      <vt:lpstr>Forecasting and Backcasting</vt:lpstr>
      <vt:lpstr>Coping and Creating</vt:lpstr>
      <vt:lpstr>Overview</vt:lpstr>
      <vt:lpstr>Policy Analysis</vt:lpstr>
      <vt:lpstr>Slide 91</vt:lpstr>
      <vt:lpstr>Example of CASE B  Existing policies and clear targets </vt:lpstr>
      <vt:lpstr>Example of Case C Policies exist that are assumed to determine the future of the region</vt:lpstr>
      <vt:lpstr>Example of Case F Need to identify policies based on existing target</vt:lpstr>
      <vt:lpstr>Exercise: Characterizing a Policy</vt:lpstr>
      <vt:lpstr>Overview</vt:lpstr>
      <vt:lpstr>Tailoring Scenario Development to a National IEA</vt:lpstr>
      <vt:lpstr>Slide 98</vt:lpstr>
      <vt:lpstr>Placing a National Scenario Exercise in Context</vt:lpstr>
      <vt:lpstr>Steps in a Scenario Methodology</vt:lpstr>
      <vt:lpstr>Slide 101</vt:lpstr>
      <vt:lpstr>Slide 102</vt:lpstr>
      <vt:lpstr>a) Establishing the Nature and Scope of the Scenarios – 11 Questions</vt:lpstr>
      <vt:lpstr>Slide 104</vt:lpstr>
      <vt:lpstr>b) Identifying Stakeholders and Selecting Participants</vt:lpstr>
      <vt:lpstr>b) Identifying Stakeholders and Selecting Participants</vt:lpstr>
      <vt:lpstr>Slide 107</vt:lpstr>
      <vt:lpstr>c) Identifying Themes, Targets, Potential Policies, and Indicators</vt:lpstr>
      <vt:lpstr>c) Identifying Themes, Targets, Potential Policies, and Indicators</vt:lpstr>
      <vt:lpstr>c) Identifying Themes, Targets, Potential Policies, and Indicators</vt:lpstr>
      <vt:lpstr>c) Identifying Themes, Targets, Potential Policies, and Indicators</vt:lpstr>
      <vt:lpstr>Steps in a Scenario Methodology  Laying the Foundation for the Scenarios</vt:lpstr>
      <vt:lpstr>d) Identifying Driving Forces</vt:lpstr>
      <vt:lpstr>d) Identifying Driving Forces A Typical Catalogue</vt:lpstr>
      <vt:lpstr>e) Selecting Critical Uncertainties</vt:lpstr>
      <vt:lpstr>e) Selecting Critical Uncertainties</vt:lpstr>
      <vt:lpstr>e) Selecting Critical Uncertainties  Charting Importance and Uncertainty</vt:lpstr>
      <vt:lpstr>Which driving forces are critical uncertainties?</vt:lpstr>
      <vt:lpstr>f) Creating a Scenario Framework</vt:lpstr>
      <vt:lpstr>f) Creating a Scenario Framework</vt:lpstr>
      <vt:lpstr>f) Creating a Scenario Framework  Scenario Axes Based on Two Critical Uncertainties</vt:lpstr>
      <vt:lpstr>f) Creating a Scenario Framework   Scenario Axes Based on Two Clusters of Critical Uncertainties</vt:lpstr>
      <vt:lpstr>Slide 123</vt:lpstr>
      <vt:lpstr>f) Creating a Scenario Framework Example 2: Wired</vt:lpstr>
      <vt:lpstr>f) Creating a Scenario Framework Example 3: Canadian Nuclear Waste Management</vt:lpstr>
      <vt:lpstr>Slide 126</vt:lpstr>
      <vt:lpstr>Slide 127</vt:lpstr>
      <vt:lpstr>Steps in a Scenario Methodology  Developing and Testing the Scenarios</vt:lpstr>
      <vt:lpstr>g) Elaborating the Scenario Narratives </vt:lpstr>
      <vt:lpstr>g) Elaborating the Scenario Narratives </vt:lpstr>
      <vt:lpstr>g) Elaborating the Scenario Narratives </vt:lpstr>
      <vt:lpstr>Qualitative trends for indicators</vt:lpstr>
      <vt:lpstr>h) Undertaking the Quantitative Analysis</vt:lpstr>
      <vt:lpstr>h) Undertaking the Quantitative Analysis</vt:lpstr>
      <vt:lpstr>h) Undertaking the Quantitative Analysis</vt:lpstr>
      <vt:lpstr>Slide 136</vt:lpstr>
      <vt:lpstr>Slide 137</vt:lpstr>
      <vt:lpstr>Slide 138</vt:lpstr>
      <vt:lpstr>h) Undertaking the Quantitative Analysis Example Tools</vt:lpstr>
      <vt:lpstr>i) Exploring Policies</vt:lpstr>
      <vt:lpstr>Steps in a Scenario Methodology:  Communication &amp; Outreach</vt:lpstr>
      <vt:lpstr>Steps in a Scenario Methodology:  Communication &amp; Outreach</vt:lpstr>
      <vt:lpstr>Steps in a Scenario Methodology:  Communication &amp; Outreach</vt:lpstr>
      <vt:lpstr>Overview</vt:lpstr>
      <vt:lpstr>Steps in a Scenario Methodology</vt:lpstr>
      <vt:lpstr>Steps in a Scenario Methodology</vt:lpstr>
      <vt:lpstr>Groups Exercise</vt:lpstr>
      <vt:lpstr>Step 1</vt:lpstr>
      <vt:lpstr>Step 2</vt:lpstr>
      <vt:lpstr>Step 3</vt:lpstr>
      <vt:lpstr>Cont., Step 3</vt:lpstr>
      <vt:lpstr>Step 4</vt:lpstr>
      <vt:lpstr>Step 5</vt:lpstr>
      <vt:lpstr>Step 6</vt:lpstr>
      <vt:lpstr>Example of Scenario End Picture</vt:lpstr>
      <vt:lpstr>Example of scenario timeline</vt:lpstr>
      <vt:lpstr>Step 7</vt:lpstr>
      <vt:lpstr>Step 8</vt:lpstr>
      <vt:lpstr>Step 9</vt:lpstr>
      <vt:lpstr>Actual Exercises</vt:lpstr>
      <vt:lpstr>Slide 161</vt:lpstr>
      <vt:lpstr>Slide 162</vt:lpstr>
      <vt:lpstr>Slide 163</vt:lpstr>
      <vt:lpstr>Slide 164</vt:lpstr>
      <vt:lpstr>Example of Scenario End Picture</vt:lpstr>
      <vt:lpstr>Example of scenario timeline</vt:lpstr>
    </vt:vector>
  </TitlesOfParts>
  <Company>iisd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Resource Book</dc:title>
  <dc:creator>Carissa Wieler</dc:creator>
  <cp:lastModifiedBy>matthew.broughton</cp:lastModifiedBy>
  <cp:revision>115</cp:revision>
  <dcterms:created xsi:type="dcterms:W3CDTF">2006-09-30T21:14:34Z</dcterms:created>
  <dcterms:modified xsi:type="dcterms:W3CDTF">2012-12-19T12:11:55Z</dcterms:modified>
</cp:coreProperties>
</file>