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649" r:id="rId2"/>
    <p:sldId id="650" r:id="rId3"/>
    <p:sldId id="651" r:id="rId4"/>
    <p:sldId id="652" r:id="rId5"/>
    <p:sldId id="653" r:id="rId6"/>
    <p:sldId id="654" r:id="rId7"/>
    <p:sldId id="655" r:id="rId8"/>
    <p:sldId id="656" r:id="rId9"/>
    <p:sldId id="657" r:id="rId10"/>
    <p:sldId id="706" r:id="rId11"/>
    <p:sldId id="658" r:id="rId12"/>
    <p:sldId id="659" r:id="rId13"/>
    <p:sldId id="660" r:id="rId14"/>
    <p:sldId id="661" r:id="rId15"/>
    <p:sldId id="662" r:id="rId16"/>
    <p:sldId id="663" r:id="rId17"/>
    <p:sldId id="707" r:id="rId18"/>
    <p:sldId id="664" r:id="rId19"/>
    <p:sldId id="665" r:id="rId20"/>
    <p:sldId id="708" r:id="rId21"/>
    <p:sldId id="666" r:id="rId22"/>
    <p:sldId id="667" r:id="rId23"/>
    <p:sldId id="668" r:id="rId24"/>
    <p:sldId id="669" r:id="rId25"/>
    <p:sldId id="709" r:id="rId26"/>
    <p:sldId id="670" r:id="rId27"/>
    <p:sldId id="671" r:id="rId28"/>
    <p:sldId id="672" r:id="rId29"/>
    <p:sldId id="673" r:id="rId30"/>
    <p:sldId id="674" r:id="rId31"/>
    <p:sldId id="675" r:id="rId32"/>
    <p:sldId id="676" r:id="rId33"/>
    <p:sldId id="677" r:id="rId34"/>
    <p:sldId id="678" r:id="rId35"/>
    <p:sldId id="679" r:id="rId36"/>
    <p:sldId id="680" r:id="rId37"/>
    <p:sldId id="681" r:id="rId38"/>
    <p:sldId id="682" r:id="rId39"/>
    <p:sldId id="683" r:id="rId40"/>
    <p:sldId id="684" r:id="rId41"/>
    <p:sldId id="685" r:id="rId42"/>
    <p:sldId id="686" r:id="rId43"/>
    <p:sldId id="687" r:id="rId44"/>
    <p:sldId id="688" r:id="rId45"/>
    <p:sldId id="689" r:id="rId46"/>
    <p:sldId id="690" r:id="rId47"/>
    <p:sldId id="691" r:id="rId48"/>
    <p:sldId id="692" r:id="rId49"/>
    <p:sldId id="710" r:id="rId50"/>
    <p:sldId id="693" r:id="rId51"/>
    <p:sldId id="694" r:id="rId52"/>
    <p:sldId id="695" r:id="rId53"/>
    <p:sldId id="696" r:id="rId54"/>
    <p:sldId id="697" r:id="rId55"/>
    <p:sldId id="698" r:id="rId56"/>
    <p:sldId id="699" r:id="rId57"/>
    <p:sldId id="700" r:id="rId58"/>
    <p:sldId id="701" r:id="rId59"/>
    <p:sldId id="702" r:id="rId60"/>
    <p:sldId id="703" r:id="rId61"/>
    <p:sldId id="704" r:id="rId62"/>
    <p:sldId id="705" r:id="rId63"/>
    <p:sldId id="711" r:id="rId64"/>
    <p:sldId id="712" r:id="rId65"/>
    <p:sldId id="713" r:id="rId66"/>
  </p:sldIdLst>
  <p:sldSz cx="9144000" cy="6858000" type="screen4x3"/>
  <p:notesSz cx="6858000" cy="9144000"/>
  <p:defaultTextStyle>
    <a:defPPr>
      <a:defRPr lang="en-US"/>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sz="800" kern="1200">
        <a:solidFill>
          <a:schemeClr val="tx1"/>
        </a:solidFill>
        <a:latin typeface="Arial" charset="0"/>
        <a:ea typeface="+mn-ea"/>
        <a:cs typeface="Arial" charset="0"/>
      </a:defRPr>
    </a:lvl2pPr>
    <a:lvl3pPr marL="914400" algn="l" rtl="0" fontAlgn="base">
      <a:spcBef>
        <a:spcPct val="0"/>
      </a:spcBef>
      <a:spcAft>
        <a:spcPct val="0"/>
      </a:spcAft>
      <a:defRPr sz="800" kern="1200">
        <a:solidFill>
          <a:schemeClr val="tx1"/>
        </a:solidFill>
        <a:latin typeface="Arial" charset="0"/>
        <a:ea typeface="+mn-ea"/>
        <a:cs typeface="Arial" charset="0"/>
      </a:defRPr>
    </a:lvl3pPr>
    <a:lvl4pPr marL="1371600" algn="l" rtl="0" fontAlgn="base">
      <a:spcBef>
        <a:spcPct val="0"/>
      </a:spcBef>
      <a:spcAft>
        <a:spcPct val="0"/>
      </a:spcAft>
      <a:defRPr sz="800" kern="1200">
        <a:solidFill>
          <a:schemeClr val="tx1"/>
        </a:solidFill>
        <a:latin typeface="Arial" charset="0"/>
        <a:ea typeface="+mn-ea"/>
        <a:cs typeface="Arial" charset="0"/>
      </a:defRPr>
    </a:lvl4pPr>
    <a:lvl5pPr marL="1828800" algn="l"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9E4BA"/>
    <a:srgbClr val="000099"/>
    <a:srgbClr val="009999"/>
    <a:srgbClr val="FFFF00"/>
    <a:srgbClr val="FF0066"/>
    <a:srgbClr val="99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24" autoAdjust="0"/>
    <p:restoredTop sz="95699" autoAdjust="0"/>
  </p:normalViewPr>
  <p:slideViewPr>
    <p:cSldViewPr>
      <p:cViewPr>
        <p:scale>
          <a:sx n="50" d="100"/>
          <a:sy n="50" d="100"/>
        </p:scale>
        <p:origin x="-1614" y="-1284"/>
      </p:cViewPr>
      <p:guideLst>
        <p:guide orient="horz" pos="2160"/>
        <p:guide pos="2880"/>
      </p:guideLst>
    </p:cSldViewPr>
  </p:slideViewPr>
  <p:outlineViewPr>
    <p:cViewPr>
      <p:scale>
        <a:sx n="33" d="100"/>
        <a:sy n="33" d="100"/>
      </p:scale>
      <p:origin x="42" y="11700"/>
    </p:cViewPr>
  </p:outlineViewPr>
  <p:notesTextViewPr>
    <p:cViewPr>
      <p:scale>
        <a:sx n="100" d="100"/>
        <a:sy n="100" d="100"/>
      </p:scale>
      <p:origin x="0" y="0"/>
    </p:cViewPr>
  </p:notesTextViewPr>
  <p:sorterViewPr>
    <p:cViewPr>
      <p:scale>
        <a:sx n="100" d="100"/>
        <a:sy n="100" d="100"/>
      </p:scale>
      <p:origin x="0" y="321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Arial" pitchFamily="34" charset="0"/>
              </a:defRPr>
            </a:lvl1pPr>
          </a:lstStyle>
          <a:p>
            <a:pPr>
              <a:defRPr/>
            </a:pPr>
            <a:endParaRPr lang="en-US"/>
          </a:p>
        </p:txBody>
      </p:sp>
      <p:sp>
        <p:nvSpPr>
          <p:cNvPr id="788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7885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Arial" pitchFamily="34" charset="0"/>
              </a:defRPr>
            </a:lvl1pPr>
          </a:lstStyle>
          <a:p>
            <a:pPr>
              <a:defRPr/>
            </a:pPr>
            <a:fld id="{FB9368C1-09D9-4584-AC09-F41A9EBC2C50}" type="slidenum">
              <a:rPr lang="en-US"/>
              <a:pPr>
                <a:defRPr/>
              </a:pPr>
              <a:t>‹#›</a:t>
            </a:fld>
            <a:endParaRPr lang="en-US"/>
          </a:p>
        </p:txBody>
      </p:sp>
    </p:spTree>
    <p:extLst>
      <p:ext uri="{BB962C8B-B14F-4D97-AF65-F5344CB8AC3E}">
        <p14:creationId xmlns:p14="http://schemas.microsoft.com/office/powerpoint/2010/main" xmlns="" val="198812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a:t>
            </a:fld>
            <a:endParaRPr lang="en-US"/>
          </a:p>
        </p:txBody>
      </p:sp>
    </p:spTree>
    <p:extLst>
      <p:ext uri="{BB962C8B-B14F-4D97-AF65-F5344CB8AC3E}">
        <p14:creationId xmlns:p14="http://schemas.microsoft.com/office/powerpoint/2010/main" xmlns="" val="256641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CBF88FB7-B7E9-4758-A82F-F381DBF671D4}" type="slidenum">
              <a:rPr lang="en-US" sz="1200">
                <a:ea typeface="MS PGothic" pitchFamily="34" charset="-128"/>
              </a:rPr>
              <a:pPr algn="r" eaLnBrk="0" hangingPunct="0"/>
              <a:t>10</a:t>
            </a:fld>
            <a:endParaRPr lang="en-US" sz="1200">
              <a:ea typeface="MS PGothic" pitchFamily="34" charset="-128"/>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i="1"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11</a:t>
            </a:fld>
            <a:endParaRPr lang="en-US"/>
          </a:p>
        </p:txBody>
      </p:sp>
    </p:spTree>
    <p:extLst>
      <p:ext uri="{BB962C8B-B14F-4D97-AF65-F5344CB8AC3E}">
        <p14:creationId xmlns:p14="http://schemas.microsoft.com/office/powerpoint/2010/main" xmlns="" val="203686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12</a:t>
            </a:fld>
            <a:endParaRPr lang="en-US"/>
          </a:p>
        </p:txBody>
      </p:sp>
    </p:spTree>
    <p:extLst>
      <p:ext uri="{BB962C8B-B14F-4D97-AF65-F5344CB8AC3E}">
        <p14:creationId xmlns:p14="http://schemas.microsoft.com/office/powerpoint/2010/main" xmlns="" val="2013074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13</a:t>
            </a:fld>
            <a:endParaRPr lang="en-US"/>
          </a:p>
        </p:txBody>
      </p:sp>
    </p:spTree>
    <p:extLst>
      <p:ext uri="{BB962C8B-B14F-4D97-AF65-F5344CB8AC3E}">
        <p14:creationId xmlns:p14="http://schemas.microsoft.com/office/powerpoint/2010/main" xmlns="" val="50479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E95000B-C935-4D72-8C84-780B5FC3AD3E}" type="slidenum">
              <a:rPr lang="en-US" sz="1200">
                <a:ea typeface="MS PGothic" pitchFamily="34" charset="-128"/>
              </a:rPr>
              <a:pPr algn="r" eaLnBrk="0" hangingPunct="0"/>
              <a:t>14</a:t>
            </a:fld>
            <a:endParaRPr lang="en-US" sz="1200">
              <a:ea typeface="MS PGothic" pitchFamily="34" charset="-128"/>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15</a:t>
            </a:fld>
            <a:endParaRPr lang="en-US"/>
          </a:p>
        </p:txBody>
      </p:sp>
    </p:spTree>
    <p:extLst>
      <p:ext uri="{BB962C8B-B14F-4D97-AF65-F5344CB8AC3E}">
        <p14:creationId xmlns:p14="http://schemas.microsoft.com/office/powerpoint/2010/main" xmlns="" val="2220053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D6F866D2-8715-44C8-8FD2-1C6C677602FD}" type="slidenum">
              <a:rPr lang="en-US" sz="1200">
                <a:ea typeface="MS PGothic" pitchFamily="34" charset="-128"/>
              </a:rPr>
              <a:pPr algn="r" eaLnBrk="0" hangingPunct="0"/>
              <a:t>16</a:t>
            </a:fld>
            <a:endParaRPr lang="en-US" sz="1200">
              <a:ea typeface="MS PGothic" pitchFamily="34" charset="-128"/>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
            </a:r>
            <a:br>
              <a:rPr lang="en-US" smtClean="0">
                <a:latin typeface="Arial" charset="0"/>
                <a:cs typeface="Arial" charset="0"/>
              </a:rPr>
            </a:br>
            <a:endParaRPr lang="en-US" smtClean="0">
              <a:latin typeface="Arial" charset="0"/>
              <a:cs typeface="Arial" charset="0"/>
            </a:endParaRPr>
          </a:p>
          <a:p>
            <a:pPr eaLnBrk="1" hangingPunct="1"/>
            <a:r>
              <a:rPr lang="en-US" smtClean="0">
                <a:latin typeface="Arial" charset="0"/>
                <a:cs typeface="Arial" charset="0"/>
              </a:rPr>
              <a:t>A </a:t>
            </a:r>
            <a:r>
              <a:rPr lang="en-US" u="sng" smtClean="0">
                <a:latin typeface="Arial" charset="0"/>
                <a:cs typeface="Arial" charset="0"/>
              </a:rPr>
              <a:t>You also need </a:t>
            </a:r>
            <a:r>
              <a:rPr lang="en-US" smtClean="0">
                <a:latin typeface="Arial" charset="0"/>
                <a:cs typeface="Arial" charset="0"/>
              </a:rPr>
              <a:t>last thing to consider </a:t>
            </a:r>
            <a:r>
              <a:rPr lang="en-US" u="sng" smtClean="0">
                <a:latin typeface="Arial" charset="0"/>
                <a:cs typeface="Arial" charset="0"/>
              </a:rPr>
              <a:t>your reach and </a:t>
            </a:r>
            <a:r>
              <a:rPr lang="en-US" smtClean="0">
                <a:latin typeface="Arial" charset="0"/>
                <a:cs typeface="Arial" charset="0"/>
              </a:rPr>
              <a:t>is your credibility as the sender of the message. Are you able to reach your target group(s)? Will they find your message trustworthy? If the answer to either of these questions is </a:t>
            </a:r>
            <a:r>
              <a:rPr lang="en-US" u="sng" smtClean="0">
                <a:latin typeface="Arial" charset="0"/>
                <a:cs typeface="Arial" charset="0"/>
              </a:rPr>
              <a:t>“</a:t>
            </a:r>
            <a:r>
              <a:rPr lang="en-US" smtClean="0">
                <a:latin typeface="Arial" charset="0"/>
                <a:cs typeface="Arial" charset="0"/>
              </a:rPr>
              <a:t>no,</a:t>
            </a:r>
            <a:r>
              <a:rPr lang="en-US" u="sng" smtClean="0">
                <a:latin typeface="Arial" charset="0"/>
                <a:cs typeface="Arial" charset="0"/>
              </a:rPr>
              <a:t>”</a:t>
            </a:r>
            <a:r>
              <a:rPr lang="en-US" smtClean="0">
                <a:latin typeface="Arial" charset="0"/>
                <a:cs typeface="Arial" charset="0"/>
              </a:rPr>
              <a:t> you should reconsider your message or your audience.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17</a:t>
            </a:fld>
            <a:endParaRPr lang="en-US"/>
          </a:p>
        </p:txBody>
      </p:sp>
    </p:spTree>
    <p:extLst>
      <p:ext uri="{BB962C8B-B14F-4D97-AF65-F5344CB8AC3E}">
        <p14:creationId xmlns:p14="http://schemas.microsoft.com/office/powerpoint/2010/main" xmlns="" val="58149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18</a:t>
            </a:fld>
            <a:endParaRPr lang="en-US"/>
          </a:p>
        </p:txBody>
      </p:sp>
    </p:spTree>
    <p:extLst>
      <p:ext uri="{BB962C8B-B14F-4D97-AF65-F5344CB8AC3E}">
        <p14:creationId xmlns:p14="http://schemas.microsoft.com/office/powerpoint/2010/main" xmlns="" val="3697274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19</a:t>
            </a:fld>
            <a:endParaRPr lang="en-US"/>
          </a:p>
        </p:txBody>
      </p:sp>
    </p:spTree>
    <p:extLst>
      <p:ext uri="{BB962C8B-B14F-4D97-AF65-F5344CB8AC3E}">
        <p14:creationId xmlns:p14="http://schemas.microsoft.com/office/powerpoint/2010/main" xmlns="" val="3118848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a:t>
            </a:fld>
            <a:endParaRPr lang="en-US"/>
          </a:p>
        </p:txBody>
      </p:sp>
    </p:spTree>
    <p:extLst>
      <p:ext uri="{BB962C8B-B14F-4D97-AF65-F5344CB8AC3E}">
        <p14:creationId xmlns:p14="http://schemas.microsoft.com/office/powerpoint/2010/main" xmlns="" val="3234257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20</a:t>
            </a:fld>
            <a:endParaRPr lang="en-US"/>
          </a:p>
        </p:txBody>
      </p:sp>
    </p:spTree>
    <p:extLst>
      <p:ext uri="{BB962C8B-B14F-4D97-AF65-F5344CB8AC3E}">
        <p14:creationId xmlns:p14="http://schemas.microsoft.com/office/powerpoint/2010/main" xmlns="" val="1927869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21</a:t>
            </a:fld>
            <a:endParaRPr lang="en-US"/>
          </a:p>
        </p:txBody>
      </p:sp>
    </p:spTree>
    <p:extLst>
      <p:ext uri="{BB962C8B-B14F-4D97-AF65-F5344CB8AC3E}">
        <p14:creationId xmlns:p14="http://schemas.microsoft.com/office/powerpoint/2010/main" xmlns="" val="3494137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6FE200C4-835F-4212-ACD6-F3AC8537627D}" type="slidenum">
              <a:rPr lang="en-US" sz="1200">
                <a:ea typeface="MS PGothic" pitchFamily="34" charset="-128"/>
              </a:rPr>
              <a:pPr algn="r" eaLnBrk="0" hangingPunct="0"/>
              <a:t>22</a:t>
            </a:fld>
            <a:endParaRPr lang="en-US" sz="1200">
              <a:ea typeface="MS PGothic" pitchFamily="34" charset="-128"/>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23</a:t>
            </a:fld>
            <a:endParaRPr lang="en-US"/>
          </a:p>
        </p:txBody>
      </p:sp>
    </p:spTree>
    <p:extLst>
      <p:ext uri="{BB962C8B-B14F-4D97-AF65-F5344CB8AC3E}">
        <p14:creationId xmlns:p14="http://schemas.microsoft.com/office/powerpoint/2010/main" xmlns="" val="14580339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F464CD4-6EA8-45AB-BAC8-BB77FC1D3988}" type="slidenum">
              <a:rPr lang="en-US" sz="1200">
                <a:ea typeface="MS PGothic" pitchFamily="34" charset="-128"/>
              </a:rPr>
              <a:pPr algn="r" eaLnBrk="0" hangingPunct="0"/>
              <a:t>24</a:t>
            </a:fld>
            <a:endParaRPr lang="en-US" sz="1200">
              <a:ea typeface="MS PGothic" pitchFamily="34" charset="-128"/>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Edan</a:t>
            </a:r>
            <a:endParaRPr lang="en-US" b="1" smtClean="0">
              <a:latin typeface="Arial" charset="0"/>
              <a:cs typeface="Arial" charset="0"/>
            </a:endParaRPr>
          </a:p>
          <a:p>
            <a:pPr eaLnBrk="1" hangingPunct="1"/>
            <a:r>
              <a:rPr lang="en-US" b="1" smtClean="0">
                <a:latin typeface="Arial" charset="0"/>
                <a:cs typeface="Arial" charset="0"/>
              </a:rPr>
              <a:t>Communication efficiency </a:t>
            </a:r>
            <a:r>
              <a:rPr lang="en-US" smtClean="0">
                <a:latin typeface="Arial" charset="0"/>
                <a:cs typeface="Arial" charset="0"/>
              </a:rPr>
              <a:t>of a channel means that </a:t>
            </a:r>
            <a:r>
              <a:rPr lang="en-US" u="sng" smtClean="0">
                <a:latin typeface="Arial" charset="0"/>
                <a:cs typeface="Arial" charset="0"/>
              </a:rPr>
              <a:t>the </a:t>
            </a:r>
            <a:r>
              <a:rPr lang="en-US" smtClean="0">
                <a:latin typeface="Arial" charset="0"/>
                <a:cs typeface="Arial" charset="0"/>
              </a:rPr>
              <a:t>maximum </a:t>
            </a:r>
            <a:r>
              <a:rPr lang="en-US" u="sng" smtClean="0">
                <a:latin typeface="Arial" charset="0"/>
                <a:cs typeface="Arial" charset="0"/>
              </a:rPr>
              <a:t>number of </a:t>
            </a:r>
            <a:r>
              <a:rPr lang="en-US" smtClean="0">
                <a:latin typeface="Arial" charset="0"/>
                <a:cs typeface="Arial" charset="0"/>
              </a:rPr>
              <a:t>recipients ha</a:t>
            </a:r>
            <a:r>
              <a:rPr lang="en-US" u="sng" smtClean="0">
                <a:latin typeface="Arial" charset="0"/>
                <a:cs typeface="Arial" charset="0"/>
              </a:rPr>
              <a:t>s</a:t>
            </a:r>
            <a:r>
              <a:rPr lang="en-US" smtClean="0">
                <a:latin typeface="Arial" charset="0"/>
                <a:cs typeface="Arial" charset="0"/>
              </a:rPr>
              <a:t>ve been reached per unit cost</a:t>
            </a:r>
          </a:p>
          <a:p>
            <a:pPr eaLnBrk="1" hangingPunct="1"/>
            <a:r>
              <a:rPr lang="en-US" smtClean="0">
                <a:latin typeface="Arial" charset="0"/>
                <a:cs typeface="Arial" charset="0"/>
              </a:rPr>
              <a:t>		 	Number of recipients reached </a:t>
            </a:r>
          </a:p>
          <a:p>
            <a:pPr eaLnBrk="1" hangingPunct="1"/>
            <a:r>
              <a:rPr lang="en-US" smtClean="0">
                <a:latin typeface="Arial" charset="0"/>
                <a:cs typeface="Arial" charset="0"/>
              </a:rPr>
              <a:t>  Efficiency=  --------------------------------------------------</a:t>
            </a:r>
          </a:p>
          <a:p>
            <a:pPr eaLnBrk="1" hangingPunct="1"/>
            <a:r>
              <a:rPr lang="en-US" smtClean="0">
                <a:latin typeface="Arial" charset="0"/>
                <a:cs typeface="Arial" charset="0"/>
              </a:rPr>
              <a:t>		 	 </a:t>
            </a:r>
            <a:r>
              <a:rPr lang="en-US" u="sng" smtClean="0">
                <a:latin typeface="Arial" charset="0"/>
                <a:cs typeface="Arial" charset="0"/>
              </a:rPr>
              <a:t> 	 The cost of producing message</a:t>
            </a:r>
            <a:r>
              <a:rPr lang="en-US" smtClean="0">
                <a:latin typeface="Arial" charset="0"/>
                <a:cs typeface="Arial" charset="0"/>
              </a:rPr>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25</a:t>
            </a:fld>
            <a:endParaRPr lang="en-US"/>
          </a:p>
        </p:txBody>
      </p:sp>
    </p:spTree>
    <p:extLst>
      <p:ext uri="{BB962C8B-B14F-4D97-AF65-F5344CB8AC3E}">
        <p14:creationId xmlns:p14="http://schemas.microsoft.com/office/powerpoint/2010/main" xmlns="" val="39140823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E78224A-4C0A-455E-BEF4-DF18C76B62A2}" type="slidenum">
              <a:rPr lang="en-US" sz="1200">
                <a:ea typeface="MS PGothic" pitchFamily="34" charset="-128"/>
              </a:rPr>
              <a:pPr algn="r" eaLnBrk="0" hangingPunct="0"/>
              <a:t>26</a:t>
            </a:fld>
            <a:endParaRPr lang="en-US" sz="1200">
              <a:ea typeface="MS PGothic" pitchFamily="34" charset="-128"/>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maximum </a:t>
            </a:r>
            <a:r>
              <a:rPr lang="en-US" u="sng" smtClean="0">
                <a:latin typeface="Arial" charset="0"/>
                <a:cs typeface="Arial" charset="0"/>
              </a:rPr>
              <a:t>number of </a:t>
            </a:r>
            <a:r>
              <a:rPr lang="en-US" smtClean="0">
                <a:latin typeface="Arial" charset="0"/>
                <a:cs typeface="Arial" charset="0"/>
              </a:rPr>
              <a:t>recipients ha</a:t>
            </a:r>
            <a:r>
              <a:rPr lang="en-US" u="sng" smtClean="0">
                <a:latin typeface="Arial" charset="0"/>
                <a:cs typeface="Arial" charset="0"/>
              </a:rPr>
              <a:t>s</a:t>
            </a:r>
            <a:r>
              <a:rPr lang="en-US" smtClean="0">
                <a:latin typeface="Arial" charset="0"/>
                <a:cs typeface="Arial" charset="0"/>
              </a:rPr>
              <a:t>ve been reached per unit cost</a:t>
            </a:r>
          </a:p>
          <a:p>
            <a:pPr eaLnBrk="1" hangingPunct="1"/>
            <a:r>
              <a:rPr lang="en-US" smtClean="0">
                <a:latin typeface="Arial" charset="0"/>
                <a:cs typeface="Arial" charset="0"/>
              </a:rPr>
              <a:t>		 	Number of recipients reached </a:t>
            </a:r>
          </a:p>
          <a:p>
            <a:pPr eaLnBrk="1" hangingPunct="1"/>
            <a:r>
              <a:rPr lang="en-US" smtClean="0">
                <a:latin typeface="Arial" charset="0"/>
                <a:cs typeface="Arial" charset="0"/>
              </a:rPr>
              <a:t>  Efficiency=  --------------------------------------------------</a:t>
            </a:r>
          </a:p>
          <a:p>
            <a:pPr eaLnBrk="1" hangingPunct="1"/>
            <a:r>
              <a:rPr lang="en-US" smtClean="0">
                <a:latin typeface="Arial" charset="0"/>
                <a:cs typeface="Arial" charset="0"/>
              </a:rPr>
              <a:t>		 	 </a:t>
            </a:r>
            <a:r>
              <a:rPr lang="en-US" u="sng" smtClean="0">
                <a:latin typeface="Arial" charset="0"/>
                <a:cs typeface="Arial" charset="0"/>
              </a:rPr>
              <a:t> 	 The cost of producing message</a:t>
            </a:r>
            <a:r>
              <a:rPr lang="en-US" smtClean="0">
                <a:latin typeface="Arial" charset="0"/>
                <a:cs typeface="Arial" charset="0"/>
              </a:rPr>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27</a:t>
            </a:fld>
            <a:endParaRPr lang="en-US"/>
          </a:p>
        </p:txBody>
      </p:sp>
    </p:spTree>
    <p:extLst>
      <p:ext uri="{BB962C8B-B14F-4D97-AF65-F5344CB8AC3E}">
        <p14:creationId xmlns:p14="http://schemas.microsoft.com/office/powerpoint/2010/main" xmlns="" val="19539749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28</a:t>
            </a:fld>
            <a:endParaRPr lang="en-US"/>
          </a:p>
        </p:txBody>
      </p:sp>
    </p:spTree>
    <p:extLst>
      <p:ext uri="{BB962C8B-B14F-4D97-AF65-F5344CB8AC3E}">
        <p14:creationId xmlns:p14="http://schemas.microsoft.com/office/powerpoint/2010/main" xmlns="" val="24005340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29</a:t>
            </a:fld>
            <a:endParaRPr lang="en-US"/>
          </a:p>
        </p:txBody>
      </p:sp>
    </p:spTree>
    <p:extLst>
      <p:ext uri="{BB962C8B-B14F-4D97-AF65-F5344CB8AC3E}">
        <p14:creationId xmlns:p14="http://schemas.microsoft.com/office/powerpoint/2010/main" xmlns="" val="1106922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a:t>
            </a:fld>
            <a:endParaRPr lang="en-US"/>
          </a:p>
        </p:txBody>
      </p:sp>
    </p:spTree>
    <p:extLst>
      <p:ext uri="{BB962C8B-B14F-4D97-AF65-F5344CB8AC3E}">
        <p14:creationId xmlns:p14="http://schemas.microsoft.com/office/powerpoint/2010/main" xmlns="" val="30433965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30</a:t>
            </a:fld>
            <a:endParaRPr lang="en-US"/>
          </a:p>
        </p:txBody>
      </p:sp>
    </p:spTree>
    <p:extLst>
      <p:ext uri="{BB962C8B-B14F-4D97-AF65-F5344CB8AC3E}">
        <p14:creationId xmlns:p14="http://schemas.microsoft.com/office/powerpoint/2010/main" xmlns="" val="22388956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31</a:t>
            </a:fld>
            <a:endParaRPr lang="en-US"/>
          </a:p>
        </p:txBody>
      </p:sp>
    </p:spTree>
    <p:extLst>
      <p:ext uri="{BB962C8B-B14F-4D97-AF65-F5344CB8AC3E}">
        <p14:creationId xmlns:p14="http://schemas.microsoft.com/office/powerpoint/2010/main" xmlns="" val="1030330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32</a:t>
            </a:fld>
            <a:endParaRPr lang="en-US"/>
          </a:p>
        </p:txBody>
      </p:sp>
    </p:spTree>
    <p:extLst>
      <p:ext uri="{BB962C8B-B14F-4D97-AF65-F5344CB8AC3E}">
        <p14:creationId xmlns:p14="http://schemas.microsoft.com/office/powerpoint/2010/main" xmlns="" val="4074866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33</a:t>
            </a:fld>
            <a:endParaRPr lang="en-US"/>
          </a:p>
        </p:txBody>
      </p:sp>
    </p:spTree>
    <p:extLst>
      <p:ext uri="{BB962C8B-B14F-4D97-AF65-F5344CB8AC3E}">
        <p14:creationId xmlns:p14="http://schemas.microsoft.com/office/powerpoint/2010/main" xmlns="" val="31003264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34</a:t>
            </a:fld>
            <a:endParaRPr lang="en-US"/>
          </a:p>
        </p:txBody>
      </p:sp>
    </p:spTree>
    <p:extLst>
      <p:ext uri="{BB962C8B-B14F-4D97-AF65-F5344CB8AC3E}">
        <p14:creationId xmlns:p14="http://schemas.microsoft.com/office/powerpoint/2010/main" xmlns="" val="673775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35</a:t>
            </a:fld>
            <a:endParaRPr lang="en-US"/>
          </a:p>
        </p:txBody>
      </p:sp>
    </p:spTree>
    <p:extLst>
      <p:ext uri="{BB962C8B-B14F-4D97-AF65-F5344CB8AC3E}">
        <p14:creationId xmlns:p14="http://schemas.microsoft.com/office/powerpoint/2010/main" xmlns="" val="30620192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36</a:t>
            </a:fld>
            <a:endParaRPr lang="en-US"/>
          </a:p>
        </p:txBody>
      </p:sp>
    </p:spTree>
    <p:extLst>
      <p:ext uri="{BB962C8B-B14F-4D97-AF65-F5344CB8AC3E}">
        <p14:creationId xmlns:p14="http://schemas.microsoft.com/office/powerpoint/2010/main" xmlns="" val="3276900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37</a:t>
            </a:fld>
            <a:endParaRPr lang="en-US"/>
          </a:p>
        </p:txBody>
      </p:sp>
    </p:spTree>
    <p:extLst>
      <p:ext uri="{BB962C8B-B14F-4D97-AF65-F5344CB8AC3E}">
        <p14:creationId xmlns:p14="http://schemas.microsoft.com/office/powerpoint/2010/main" xmlns="" val="32585223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38</a:t>
            </a:fld>
            <a:endParaRPr lang="en-US"/>
          </a:p>
        </p:txBody>
      </p:sp>
    </p:spTree>
    <p:extLst>
      <p:ext uri="{BB962C8B-B14F-4D97-AF65-F5344CB8AC3E}">
        <p14:creationId xmlns:p14="http://schemas.microsoft.com/office/powerpoint/2010/main" xmlns="" val="1647587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39</a:t>
            </a:fld>
            <a:endParaRPr lang="en-US"/>
          </a:p>
        </p:txBody>
      </p:sp>
    </p:spTree>
    <p:extLst>
      <p:ext uri="{BB962C8B-B14F-4D97-AF65-F5344CB8AC3E}">
        <p14:creationId xmlns:p14="http://schemas.microsoft.com/office/powerpoint/2010/main" xmlns="" val="2682003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4</a:t>
            </a:fld>
            <a:endParaRPr lang="en-US"/>
          </a:p>
        </p:txBody>
      </p:sp>
    </p:spTree>
    <p:extLst>
      <p:ext uri="{BB962C8B-B14F-4D97-AF65-F5344CB8AC3E}">
        <p14:creationId xmlns:p14="http://schemas.microsoft.com/office/powerpoint/2010/main" xmlns="" val="456403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40</a:t>
            </a:fld>
            <a:endParaRPr lang="en-US"/>
          </a:p>
        </p:txBody>
      </p:sp>
    </p:spTree>
    <p:extLst>
      <p:ext uri="{BB962C8B-B14F-4D97-AF65-F5344CB8AC3E}">
        <p14:creationId xmlns:p14="http://schemas.microsoft.com/office/powerpoint/2010/main" xmlns="" val="42091371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1025E99A-462F-4552-ABB0-8EC5FBAC29F1}" type="slidenum">
              <a:rPr lang="en-US" sz="1200">
                <a:ea typeface="MS PGothic" pitchFamily="34" charset="-128"/>
              </a:rPr>
              <a:pPr algn="r" eaLnBrk="0" hangingPunct="0"/>
              <a:t>41</a:t>
            </a:fld>
            <a:endParaRPr lang="en-US" sz="1200">
              <a:ea typeface="MS PGothic" pitchFamily="34" charset="-128"/>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sz="1000" b="1" smtClean="0">
                <a:latin typeface="Arial" charset="0"/>
                <a:cs typeface="Arial" charset="0"/>
              </a:rPr>
              <a:t>PDF</a:t>
            </a:r>
            <a:r>
              <a:rPr lang="en-US" sz="1000" smtClean="0">
                <a:latin typeface="Arial" charset="0"/>
                <a:cs typeface="Arial" charset="0"/>
              </a:rPr>
              <a:t>. PDF stands for </a:t>
            </a:r>
            <a:r>
              <a:rPr lang="en-US" sz="1000" i="1" smtClean="0">
                <a:latin typeface="Arial" charset="0"/>
                <a:cs typeface="Arial" charset="0"/>
              </a:rPr>
              <a:t>Portable Document Format</a:t>
            </a:r>
            <a:r>
              <a:rPr lang="en-US" sz="1000" smtClean="0">
                <a:latin typeface="Arial" charset="0"/>
                <a:cs typeface="Arial" charset="0"/>
              </a:rPr>
              <a:t>, and has become a widely-used way of publishing electronic documents. PDF is probably the best way to transfer and view documents on the web or through e-mail. Once you have Acrobat Reader installed (which is already in most recent computers) all you need to do is click on the PDF file and it automatically opens. If Acrobat Reader is not already installed, it can be downloaded free from the web (http://www.freesoftwarepack.com/Adobe_Reader.html). However, creating a PDF file requires Acrobat Professional, which must be purchased.</a:t>
            </a:r>
            <a:endParaRPr lang="en-US" sz="1000" b="1" smtClean="0">
              <a:latin typeface="Arial" charset="0"/>
              <a:cs typeface="Arial" charset="0"/>
            </a:endParaRPr>
          </a:p>
          <a:p>
            <a:pPr eaLnBrk="1" hangingPunct="1"/>
            <a:r>
              <a:rPr lang="en-US" sz="1000" b="1" smtClean="0">
                <a:latin typeface="Arial" charset="0"/>
                <a:cs typeface="Arial" charset="0"/>
              </a:rPr>
              <a:t>HTML</a:t>
            </a:r>
            <a:r>
              <a:rPr lang="en-US" sz="1000" smtClean="0">
                <a:latin typeface="Arial" charset="0"/>
                <a:cs typeface="Arial" charset="0"/>
              </a:rPr>
              <a:t>. Hypertext Markup Language is the coding language used to create hypertext documents for the web. In HTML, a block of text can be surrounded with electronic “tags” that indicate how it will appear on a computer screen (e.g., bold face or italics). Also, in HTML a word, a block of text, or an image can be linked to another file on the Web. HTML files are viewed with a web browser.</a:t>
            </a:r>
            <a:endParaRPr lang="en-US" sz="1000" b="1" smtClean="0">
              <a:latin typeface="Arial" charset="0"/>
              <a:cs typeface="Arial" charset="0"/>
            </a:endParaRPr>
          </a:p>
          <a:p>
            <a:pPr eaLnBrk="1" hangingPunct="1"/>
            <a:r>
              <a:rPr lang="en-US" sz="1000" b="1" smtClean="0">
                <a:latin typeface="Arial" charset="0"/>
                <a:cs typeface="Arial" charset="0"/>
              </a:rPr>
              <a:t>RSS.</a:t>
            </a:r>
            <a:r>
              <a:rPr lang="en-US" sz="1000" smtClean="0">
                <a:latin typeface="Arial" charset="0"/>
                <a:cs typeface="Arial" charset="0"/>
              </a:rPr>
              <a:t> Rich Site Summary and RDF (Resource Description Framework) are web technologies that make it easy to automatically share content, such as news items, among different web sites. A web site can allow other sites to publish some of its content by creating an RSS document, and registering the document with an RSS publisher. A web publisher can post a link to the RSS feed so users can read the distributed content on his/her site.</a:t>
            </a:r>
            <a:endParaRPr lang="en-US" sz="1000" b="1" smtClean="0">
              <a:latin typeface="Arial" charset="0"/>
              <a:cs typeface="Arial" charset="0"/>
            </a:endParaRPr>
          </a:p>
          <a:p>
            <a:pPr eaLnBrk="1" hangingPunct="1"/>
            <a:r>
              <a:rPr lang="en-US" sz="1000" b="1" smtClean="0">
                <a:latin typeface="Arial" charset="0"/>
                <a:cs typeface="Arial" charset="0"/>
              </a:rPr>
              <a:t>WEBLOG (BLOG)</a:t>
            </a:r>
            <a:r>
              <a:rPr lang="en-US" sz="1000" smtClean="0">
                <a:latin typeface="Arial" charset="0"/>
                <a:cs typeface="Arial" charset="0"/>
              </a:rPr>
              <a:t>. This is a publicly accessible personal journal created by an individual, and shared over the web. The activity of updating a blog is "blogging," and someone who keeps a blog is a "blogger." Blogs are typically updated daily using software that allows people with little or no technical background to update and maintain the blog. Postings on a blog almost always are arranged in chronological order, with the most recent additions featured most prominently.</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53EB7369-8C17-47BC-814C-D51577B521CC}" type="slidenum">
              <a:rPr lang="en-US" sz="1200">
                <a:ea typeface="MS PGothic" pitchFamily="34" charset="-128"/>
              </a:rPr>
              <a:pPr algn="r" eaLnBrk="0" hangingPunct="0"/>
              <a:t>42</a:t>
            </a:fld>
            <a:endParaRPr lang="en-US" sz="1200">
              <a:ea typeface="MS PGothic" pitchFamily="34" charset="-128"/>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A paper report has a linear structure, where the reader goes through the contents in a predefined order. Web reports have a hierarchical structure, where the reader can choose to move horizontally from topic to topic, or vertically perusing a topic more in depth. Working in groups of four, take an existing report provided by the instructor and transform the report’s table of contents into a diagram of a web report. The web structure can be displayed on a large poster. Duration of the exercise 1 hour. Present results of the exercise at the plenary. The needs for exercise: A3 paper, markers of 4-5 colours.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43</a:t>
            </a:fld>
            <a:endParaRPr lang="en-US"/>
          </a:p>
        </p:txBody>
      </p:sp>
    </p:spTree>
    <p:extLst>
      <p:ext uri="{BB962C8B-B14F-4D97-AF65-F5344CB8AC3E}">
        <p14:creationId xmlns:p14="http://schemas.microsoft.com/office/powerpoint/2010/main" xmlns="" val="3611464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B485138C-520D-4CC2-9CB3-12DBE7C5965A}" type="slidenum">
              <a:rPr lang="en-US" sz="1200">
                <a:ea typeface="MS PGothic" pitchFamily="34" charset="-128"/>
              </a:rPr>
              <a:pPr algn="r" eaLnBrk="0" hangingPunct="0"/>
              <a:t>44</a:t>
            </a:fld>
            <a:endParaRPr lang="en-US" sz="1200">
              <a:ea typeface="MS PGothic" pitchFamily="34" charset="-128"/>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charset="0"/>
                <a:cs typeface="Arial" charset="0"/>
              </a:rPr>
              <a:t>Visual communication can help us shape the interpretation of data, and strengthen messages delivered through the text. Images, maps and graphics can simplify complicated insights as well as displaying complex information in a very condensed way. So, by using the right images and colours, and by getting your maps and graphics properly done, your assessments messages and readability will be strengthened. See the presentation material on improved visual communication.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45</a:t>
            </a:fld>
            <a:endParaRPr lang="en-US"/>
          </a:p>
        </p:txBody>
      </p:sp>
    </p:spTree>
    <p:extLst>
      <p:ext uri="{BB962C8B-B14F-4D97-AF65-F5344CB8AC3E}">
        <p14:creationId xmlns:p14="http://schemas.microsoft.com/office/powerpoint/2010/main" xmlns="" val="1080213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46</a:t>
            </a:fld>
            <a:endParaRPr lang="en-US"/>
          </a:p>
        </p:txBody>
      </p:sp>
    </p:spTree>
    <p:extLst>
      <p:ext uri="{BB962C8B-B14F-4D97-AF65-F5344CB8AC3E}">
        <p14:creationId xmlns:p14="http://schemas.microsoft.com/office/powerpoint/2010/main" xmlns="" val="14363274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4525A0D0-9A73-4850-A81D-19E88A24631F}" type="slidenum">
              <a:rPr lang="en-US" sz="1200">
                <a:ea typeface="MS PGothic" pitchFamily="34" charset="-128"/>
              </a:rPr>
              <a:pPr algn="r" eaLnBrk="0" hangingPunct="0"/>
              <a:t>47</a:t>
            </a:fld>
            <a:endParaRPr lang="en-US" sz="1200">
              <a:ea typeface="MS PGothic" pitchFamily="34" charset="-128"/>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48</a:t>
            </a:fld>
            <a:endParaRPr lang="en-US"/>
          </a:p>
        </p:txBody>
      </p:sp>
    </p:spTree>
    <p:extLst>
      <p:ext uri="{BB962C8B-B14F-4D97-AF65-F5344CB8AC3E}">
        <p14:creationId xmlns:p14="http://schemas.microsoft.com/office/powerpoint/2010/main" xmlns="" val="1188202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49</a:t>
            </a:fld>
            <a:endParaRPr lang="en-US"/>
          </a:p>
        </p:txBody>
      </p:sp>
    </p:spTree>
    <p:extLst>
      <p:ext uri="{BB962C8B-B14F-4D97-AF65-F5344CB8AC3E}">
        <p14:creationId xmlns:p14="http://schemas.microsoft.com/office/powerpoint/2010/main" xmlns="" val="2881728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03208502-7687-416D-99C2-95CAF632ED10}" type="slidenum">
              <a:rPr lang="en-US" sz="1200">
                <a:ea typeface="MS PGothic" pitchFamily="34" charset="-128"/>
              </a:rPr>
              <a:pPr algn="r" eaLnBrk="0" hangingPunct="0"/>
              <a:t>5</a:t>
            </a:fld>
            <a:endParaRPr lang="en-US" sz="1200">
              <a:ea typeface="MS PGothic" pitchFamily="34" charset="-128"/>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i="1" smtClean="0">
              <a:latin typeface="Arial" charset="0"/>
              <a:cs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50</a:t>
            </a:fld>
            <a:endParaRPr lang="en-US"/>
          </a:p>
        </p:txBody>
      </p:sp>
    </p:spTree>
    <p:extLst>
      <p:ext uri="{BB962C8B-B14F-4D97-AF65-F5344CB8AC3E}">
        <p14:creationId xmlns:p14="http://schemas.microsoft.com/office/powerpoint/2010/main" xmlns="" val="2725273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51</a:t>
            </a:fld>
            <a:endParaRPr lang="en-US"/>
          </a:p>
        </p:txBody>
      </p:sp>
    </p:spTree>
    <p:extLst>
      <p:ext uri="{BB962C8B-B14F-4D97-AF65-F5344CB8AC3E}">
        <p14:creationId xmlns:p14="http://schemas.microsoft.com/office/powerpoint/2010/main" xmlns="" val="29212465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52</a:t>
            </a:fld>
            <a:endParaRPr lang="en-US"/>
          </a:p>
        </p:txBody>
      </p:sp>
    </p:spTree>
    <p:extLst>
      <p:ext uri="{BB962C8B-B14F-4D97-AF65-F5344CB8AC3E}">
        <p14:creationId xmlns:p14="http://schemas.microsoft.com/office/powerpoint/2010/main" xmlns="" val="33601347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0" hangingPunct="0"/>
            <a:fld id="{7E9FBBE8-0835-4C39-8ABE-8C8F758D077F}" type="slidenum">
              <a:rPr lang="en-US" sz="1200">
                <a:ea typeface="MS PGothic" pitchFamily="34" charset="-128"/>
              </a:rPr>
              <a:pPr algn="r" eaLnBrk="0" hangingPunct="0"/>
              <a:t>53</a:t>
            </a:fld>
            <a:endParaRPr lang="en-US" sz="1200">
              <a:ea typeface="MS PGothic" pitchFamily="34" charset="-128"/>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54</a:t>
            </a:fld>
            <a:endParaRPr lang="en-US"/>
          </a:p>
        </p:txBody>
      </p:sp>
    </p:spTree>
    <p:extLst>
      <p:ext uri="{BB962C8B-B14F-4D97-AF65-F5344CB8AC3E}">
        <p14:creationId xmlns:p14="http://schemas.microsoft.com/office/powerpoint/2010/main" xmlns="" val="28444906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55</a:t>
            </a:fld>
            <a:endParaRPr lang="en-US"/>
          </a:p>
        </p:txBody>
      </p:sp>
    </p:spTree>
    <p:extLst>
      <p:ext uri="{BB962C8B-B14F-4D97-AF65-F5344CB8AC3E}">
        <p14:creationId xmlns:p14="http://schemas.microsoft.com/office/powerpoint/2010/main" xmlns="" val="6537972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56</a:t>
            </a:fld>
            <a:endParaRPr lang="en-US"/>
          </a:p>
        </p:txBody>
      </p:sp>
    </p:spTree>
    <p:extLst>
      <p:ext uri="{BB962C8B-B14F-4D97-AF65-F5344CB8AC3E}">
        <p14:creationId xmlns:p14="http://schemas.microsoft.com/office/powerpoint/2010/main" xmlns="" val="35948397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57</a:t>
            </a:fld>
            <a:endParaRPr lang="en-US"/>
          </a:p>
        </p:txBody>
      </p:sp>
    </p:spTree>
    <p:extLst>
      <p:ext uri="{BB962C8B-B14F-4D97-AF65-F5344CB8AC3E}">
        <p14:creationId xmlns:p14="http://schemas.microsoft.com/office/powerpoint/2010/main" xmlns="" val="6594352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58</a:t>
            </a:fld>
            <a:endParaRPr lang="en-US"/>
          </a:p>
        </p:txBody>
      </p:sp>
    </p:spTree>
    <p:extLst>
      <p:ext uri="{BB962C8B-B14F-4D97-AF65-F5344CB8AC3E}">
        <p14:creationId xmlns:p14="http://schemas.microsoft.com/office/powerpoint/2010/main" xmlns="" val="5343869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59</a:t>
            </a:fld>
            <a:endParaRPr lang="en-US"/>
          </a:p>
        </p:txBody>
      </p:sp>
    </p:spTree>
    <p:extLst>
      <p:ext uri="{BB962C8B-B14F-4D97-AF65-F5344CB8AC3E}">
        <p14:creationId xmlns:p14="http://schemas.microsoft.com/office/powerpoint/2010/main" xmlns="" val="3878326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6</a:t>
            </a:fld>
            <a:endParaRPr lang="en-US"/>
          </a:p>
        </p:txBody>
      </p:sp>
    </p:spTree>
    <p:extLst>
      <p:ext uri="{BB962C8B-B14F-4D97-AF65-F5344CB8AC3E}">
        <p14:creationId xmlns:p14="http://schemas.microsoft.com/office/powerpoint/2010/main" xmlns="" val="28793429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60</a:t>
            </a:fld>
            <a:endParaRPr lang="en-US"/>
          </a:p>
        </p:txBody>
      </p:sp>
    </p:spTree>
    <p:extLst>
      <p:ext uri="{BB962C8B-B14F-4D97-AF65-F5344CB8AC3E}">
        <p14:creationId xmlns:p14="http://schemas.microsoft.com/office/powerpoint/2010/main" xmlns="" val="29969868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61</a:t>
            </a:fld>
            <a:endParaRPr lang="en-US"/>
          </a:p>
        </p:txBody>
      </p:sp>
    </p:spTree>
    <p:extLst>
      <p:ext uri="{BB962C8B-B14F-4D97-AF65-F5344CB8AC3E}">
        <p14:creationId xmlns:p14="http://schemas.microsoft.com/office/powerpoint/2010/main" xmlns="" val="4597816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62</a:t>
            </a:fld>
            <a:endParaRPr lang="en-US"/>
          </a:p>
        </p:txBody>
      </p:sp>
    </p:spTree>
    <p:extLst>
      <p:ext uri="{BB962C8B-B14F-4D97-AF65-F5344CB8AC3E}">
        <p14:creationId xmlns:p14="http://schemas.microsoft.com/office/powerpoint/2010/main" xmlns="" val="29935008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63</a:t>
            </a:fld>
            <a:endParaRPr lang="en-US"/>
          </a:p>
        </p:txBody>
      </p:sp>
    </p:spTree>
    <p:extLst>
      <p:ext uri="{BB962C8B-B14F-4D97-AF65-F5344CB8AC3E}">
        <p14:creationId xmlns:p14="http://schemas.microsoft.com/office/powerpoint/2010/main" xmlns="" val="15694419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64</a:t>
            </a:fld>
            <a:endParaRPr lang="en-US"/>
          </a:p>
        </p:txBody>
      </p:sp>
    </p:spTree>
    <p:extLst>
      <p:ext uri="{BB962C8B-B14F-4D97-AF65-F5344CB8AC3E}">
        <p14:creationId xmlns:p14="http://schemas.microsoft.com/office/powerpoint/2010/main" xmlns="" val="129632046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65</a:t>
            </a:fld>
            <a:endParaRPr lang="en-US"/>
          </a:p>
        </p:txBody>
      </p:sp>
    </p:spTree>
    <p:extLst>
      <p:ext uri="{BB962C8B-B14F-4D97-AF65-F5344CB8AC3E}">
        <p14:creationId xmlns:p14="http://schemas.microsoft.com/office/powerpoint/2010/main" xmlns="" val="87257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7</a:t>
            </a:fld>
            <a:endParaRPr lang="en-US"/>
          </a:p>
        </p:txBody>
      </p:sp>
    </p:spTree>
    <p:extLst>
      <p:ext uri="{BB962C8B-B14F-4D97-AF65-F5344CB8AC3E}">
        <p14:creationId xmlns:p14="http://schemas.microsoft.com/office/powerpoint/2010/main" xmlns="" val="20527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8</a:t>
            </a:fld>
            <a:endParaRPr lang="en-US"/>
          </a:p>
        </p:txBody>
      </p:sp>
    </p:spTree>
    <p:extLst>
      <p:ext uri="{BB962C8B-B14F-4D97-AF65-F5344CB8AC3E}">
        <p14:creationId xmlns:p14="http://schemas.microsoft.com/office/powerpoint/2010/main" xmlns="" val="579331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B9368C1-09D9-4584-AC09-F41A9EBC2C50}" type="slidenum">
              <a:rPr lang="en-US" smtClean="0"/>
              <a:pPr>
                <a:defRPr/>
              </a:pPr>
              <a:t>9</a:t>
            </a:fld>
            <a:endParaRPr lang="en-US"/>
          </a:p>
        </p:txBody>
      </p:sp>
    </p:spTree>
    <p:extLst>
      <p:ext uri="{BB962C8B-B14F-4D97-AF65-F5344CB8AC3E}">
        <p14:creationId xmlns:p14="http://schemas.microsoft.com/office/powerpoint/2010/main" xmlns="" val="1761636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3365BF-2FF4-4277-AF82-E5DDD2E51B4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1E2106-7AE6-4579-B026-A69A8A834B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04F9C1-A959-4A4A-8EDA-F166CA138C4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4B0D73-50D6-411B-819B-F12039DE68F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65C16B8-278B-4A48-A017-7080CA9B634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728CE3-E505-4901-A1E9-E26452735CEF}"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BCDA18C-1334-46BC-A8E0-340FF43840A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3D16B2D-F41E-47FC-B7A8-E636547EAC9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AF98884-6C5A-437B-AD91-C787D8EEDD43}"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4DC6B09-426F-4F9D-B876-776F24D73B0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C1B33-9642-4476-A153-6B5C0EF5424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E635EAA-9385-49A9-9F3C-4F956254D28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54D2291-CEE6-46FF-B9C7-C50F985ED08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2B0476A-9E96-4C0C-AF39-9A66AD5139A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B398B00-B33D-4E95-BCC1-17BA632D891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7480355-DF2E-480D-B882-DD02F59C610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3F9838-C52B-4D5C-99E1-2317E591DA1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3AEB730-0A4B-4C51-A723-BC0505C5DBF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D3CA9-554C-449C-967A-A06E8DDE4AC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6A8252D-5052-45D7-A59F-829741B6A16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4B59F8-DEBA-4E81-9010-E54BC363A2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Arial" pitchFamily="34" charset="0"/>
              </a:defRPr>
            </a:lvl1pPr>
          </a:lstStyle>
          <a:p>
            <a:pPr>
              <a:defRPr/>
            </a:pPr>
            <a:fld id="{DC7DA4C4-EA22-4FC6-8A5C-10FF41250C89}" type="slidenum">
              <a:rPr lang="en-US"/>
              <a:pPr>
                <a:defRPr/>
              </a:pPr>
              <a:t>‹#›</a:t>
            </a:fld>
            <a:endParaRPr lang="en-US"/>
          </a:p>
        </p:txBody>
      </p:sp>
      <p:sp>
        <p:nvSpPr>
          <p:cNvPr id="1032" name="Rectangle 8"/>
          <p:cNvSpPr>
            <a:spLocks noChangeArrowheads="1"/>
          </p:cNvSpPr>
          <p:nvPr userDrawn="1"/>
        </p:nvSpPr>
        <p:spPr bwMode="auto">
          <a:xfrm>
            <a:off x="1219200" y="990600"/>
            <a:ext cx="7924800" cy="76200"/>
          </a:xfrm>
          <a:prstGeom prst="rect">
            <a:avLst/>
          </a:prstGeom>
          <a:solidFill>
            <a:srgbClr val="008080"/>
          </a:solidFill>
          <a:ln w="9525">
            <a:noFill/>
            <a:miter lim="800000"/>
            <a:headEnd/>
            <a:tailEnd/>
          </a:ln>
        </p:spPr>
        <p:txBody>
          <a:bodyPr wrap="none" anchor="ctr"/>
          <a:lstStyle/>
          <a:p>
            <a:pPr>
              <a:defRPr/>
            </a:pPr>
            <a:endParaRPr lang="en-US" sz="1400">
              <a:latin typeface="Arial" pitchFamily="34" charset="0"/>
              <a:cs typeface="Arial" pitchFamily="34" charset="0"/>
            </a:endParaRPr>
          </a:p>
        </p:txBody>
      </p:sp>
      <p:sp>
        <p:nvSpPr>
          <p:cNvPr id="1033" name="Rectangle 9"/>
          <p:cNvSpPr>
            <a:spLocks noChangeArrowheads="1"/>
          </p:cNvSpPr>
          <p:nvPr userDrawn="1"/>
        </p:nvSpPr>
        <p:spPr bwMode="auto">
          <a:xfrm>
            <a:off x="0" y="990600"/>
            <a:ext cx="1066800" cy="76200"/>
          </a:xfrm>
          <a:prstGeom prst="rect">
            <a:avLst/>
          </a:prstGeom>
          <a:solidFill>
            <a:srgbClr val="56CC0B"/>
          </a:solidFill>
          <a:ln w="9525">
            <a:noFill/>
            <a:miter lim="800000"/>
            <a:headEnd/>
            <a:tailEnd/>
          </a:ln>
        </p:spPr>
        <p:txBody>
          <a:bodyPr wrap="none" anchor="ctr"/>
          <a:lstStyle/>
          <a:p>
            <a:pPr>
              <a:defRPr/>
            </a:pPr>
            <a:endParaRPr lang="en-US" sz="1400">
              <a:latin typeface="Arial" pitchFamily="34" charset="0"/>
              <a:cs typeface="Arial" pitchFamily="34" charset="0"/>
            </a:endParaRPr>
          </a:p>
        </p:txBody>
      </p:sp>
      <p:sp>
        <p:nvSpPr>
          <p:cNvPr id="1035" name="Rectangle 11"/>
          <p:cNvSpPr>
            <a:spLocks noChangeArrowheads="1"/>
          </p:cNvSpPr>
          <p:nvPr userDrawn="1"/>
        </p:nvSpPr>
        <p:spPr bwMode="auto">
          <a:xfrm>
            <a:off x="0" y="6616700"/>
            <a:ext cx="1066800" cy="76200"/>
          </a:xfrm>
          <a:prstGeom prst="rect">
            <a:avLst/>
          </a:prstGeom>
          <a:solidFill>
            <a:srgbClr val="56CC0B"/>
          </a:solidFill>
          <a:ln w="9525">
            <a:noFill/>
            <a:miter lim="800000"/>
            <a:headEnd/>
            <a:tailEnd/>
          </a:ln>
        </p:spPr>
        <p:txBody>
          <a:bodyPr wrap="none" anchor="ctr"/>
          <a:lstStyle/>
          <a:p>
            <a:pPr>
              <a:defRPr/>
            </a:pPr>
            <a:endParaRPr lang="en-US" sz="1400">
              <a:latin typeface="Arial" pitchFamily="34" charset="0"/>
              <a:cs typeface="Arial" pitchFamily="34" charset="0"/>
            </a:endParaRPr>
          </a:p>
        </p:txBody>
      </p:sp>
      <p:pic>
        <p:nvPicPr>
          <p:cNvPr id="2057" name="Picture 12" descr="Untitled-2"/>
          <p:cNvPicPr>
            <a:picLocks noChangeAspect="1" noChangeArrowheads="1"/>
          </p:cNvPicPr>
          <p:nvPr userDrawn="1"/>
        </p:nvPicPr>
        <p:blipFill>
          <a:blip r:embed="rId25" cstate="print"/>
          <a:srcRect/>
          <a:stretch>
            <a:fillRect/>
          </a:stretch>
        </p:blipFill>
        <p:spPr bwMode="auto">
          <a:xfrm>
            <a:off x="7696200" y="152400"/>
            <a:ext cx="1271588" cy="1447800"/>
          </a:xfrm>
          <a:prstGeom prst="rect">
            <a:avLst/>
          </a:prstGeom>
          <a:noFill/>
          <a:ln w="9525">
            <a:noFill/>
            <a:miter lim="800000"/>
            <a:headEnd/>
            <a:tailEnd/>
          </a:ln>
        </p:spPr>
      </p:pic>
      <p:pic>
        <p:nvPicPr>
          <p:cNvPr id="2058" name="Picture 13" descr="Untitled-1"/>
          <p:cNvPicPr>
            <a:picLocks noChangeAspect="1" noChangeArrowheads="1"/>
          </p:cNvPicPr>
          <p:nvPr userDrawn="1"/>
        </p:nvPicPr>
        <p:blipFill>
          <a:blip r:embed="rId26" cstate="print"/>
          <a:srcRect/>
          <a:stretch>
            <a:fillRect/>
          </a:stretch>
        </p:blipFill>
        <p:spPr bwMode="auto">
          <a:xfrm>
            <a:off x="0" y="0"/>
            <a:ext cx="787400"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8" r:id="rId8"/>
    <p:sldLayoutId id="2147483802" r:id="rId9"/>
    <p:sldLayoutId id="2147483809" r:id="rId10"/>
    <p:sldLayoutId id="2147483803" r:id="rId11"/>
    <p:sldLayoutId id="2147483804" r:id="rId12"/>
    <p:sldLayoutId id="2147483805" r:id="rId13"/>
    <p:sldLayoutId id="2147483806" r:id="rId14"/>
    <p:sldLayoutId id="2147483807"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0.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4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mailto:karen.landmark@grida.no"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unep.org.bh/Newsroom/pdf/Press%20Release_Bahrain_%20GEO%20Eng.pdf" TargetMode="External"/><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www.ead.ae/en/?T=4&amp;ID=1673" TargetMode="External"/><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21.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5.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057" name="Text Box 9"/>
          <p:cNvSpPr txBox="1">
            <a:spLocks noChangeArrowheads="1"/>
          </p:cNvSpPr>
          <p:nvPr/>
        </p:nvSpPr>
        <p:spPr bwMode="auto">
          <a:xfrm>
            <a:off x="377825" y="1905000"/>
            <a:ext cx="8435975" cy="3416320"/>
          </a:xfrm>
          <a:prstGeom prst="rect">
            <a:avLst/>
          </a:prstGeom>
          <a:noFill/>
          <a:ln w="9525">
            <a:noFill/>
            <a:miter lim="800000"/>
            <a:headEnd/>
            <a:tailEnd/>
          </a:ln>
        </p:spPr>
        <p:txBody>
          <a:bodyPr>
            <a:spAutoFit/>
          </a:bodyPr>
          <a:lstStyle/>
          <a:p>
            <a:pPr algn="ctr" eaLnBrk="0" hangingPunct="0">
              <a:defRPr/>
            </a:pPr>
            <a:r>
              <a:rPr lang="en-US" sz="2800" b="1" dirty="0">
                <a:solidFill>
                  <a:srgbClr val="003366"/>
                </a:solidFill>
                <a:effectLst>
                  <a:outerShdw blurRad="38100" dist="38100" dir="2700000" algn="tl">
                    <a:srgbClr val="C0C0C0"/>
                  </a:outerShdw>
                </a:effectLst>
              </a:rPr>
              <a:t>Integrated Environmental Assessment Training Manual for the Arab Region</a:t>
            </a:r>
          </a:p>
          <a:p>
            <a:pPr algn="ctr" eaLnBrk="0" hangingPunct="0">
              <a:defRPr/>
            </a:pPr>
            <a:r>
              <a:rPr lang="en-US" sz="2800" b="1" dirty="0" smtClean="0">
                <a:solidFill>
                  <a:srgbClr val="008000"/>
                </a:solidFill>
                <a:effectLst>
                  <a:outerShdw blurRad="38100" dist="38100" dir="2700000" algn="tl">
                    <a:srgbClr val="C0C0C0"/>
                  </a:outerShdw>
                </a:effectLst>
                <a:ea typeface="MS PGothic" pitchFamily="34" charset="-128"/>
                <a:cs typeface="+mn-cs"/>
              </a:rPr>
              <a:t> </a:t>
            </a:r>
            <a:r>
              <a:rPr lang="en-US" sz="2800" b="1" dirty="0">
                <a:solidFill>
                  <a:srgbClr val="008000"/>
                </a:solidFill>
                <a:effectLst>
                  <a:outerShdw blurRad="38100" dist="38100" dir="2700000" algn="tl">
                    <a:srgbClr val="C0C0C0"/>
                  </a:outerShdw>
                </a:effectLst>
                <a:ea typeface="MS PGothic" pitchFamily="34" charset="-128"/>
                <a:cs typeface="+mn-cs"/>
              </a:rPr>
              <a:t/>
            </a:r>
            <a:br>
              <a:rPr lang="en-US" sz="2800" b="1" dirty="0">
                <a:solidFill>
                  <a:srgbClr val="008000"/>
                </a:solidFill>
                <a:effectLst>
                  <a:outerShdw blurRad="38100" dist="38100" dir="2700000" algn="tl">
                    <a:srgbClr val="C0C0C0"/>
                  </a:outerShdw>
                </a:effectLst>
                <a:ea typeface="MS PGothic" pitchFamily="34" charset="-128"/>
                <a:cs typeface="+mn-cs"/>
              </a:rPr>
            </a:br>
            <a:r>
              <a:rPr lang="en-US" sz="2800" b="1" dirty="0">
                <a:ea typeface="MS PGothic" pitchFamily="34" charset="-128"/>
                <a:cs typeface="+mn-cs"/>
              </a:rPr>
              <a:t>Module 7</a:t>
            </a:r>
          </a:p>
          <a:p>
            <a:pPr algn="ctr" eaLnBrk="0" hangingPunct="0">
              <a:defRPr/>
            </a:pPr>
            <a:r>
              <a:rPr lang="en-US" sz="3200" b="1" i="1" dirty="0">
                <a:ea typeface="MS PGothic" pitchFamily="34" charset="-128"/>
                <a:cs typeface="+mn-cs"/>
              </a:rPr>
              <a:t>Creating communication</a:t>
            </a:r>
          </a:p>
          <a:p>
            <a:pPr algn="ctr" eaLnBrk="0" hangingPunct="0">
              <a:defRPr/>
            </a:pPr>
            <a:r>
              <a:rPr lang="en-US" sz="3200" b="1" i="1" dirty="0">
                <a:ea typeface="MS PGothic" pitchFamily="34" charset="-128"/>
                <a:cs typeface="+mn-cs"/>
              </a:rPr>
              <a:t>outputs from the assessment</a:t>
            </a:r>
          </a:p>
          <a:p>
            <a:pPr algn="ctr" eaLnBrk="0" hangingPunct="0">
              <a:defRPr/>
            </a:pPr>
            <a:endParaRPr lang="en-US" sz="2000" i="1" dirty="0" smtClean="0">
              <a:solidFill>
                <a:srgbClr val="EFA40F"/>
              </a:solidFill>
              <a:ea typeface="MS PGothic" pitchFamily="34" charset="-128"/>
              <a:cs typeface="+mn-cs"/>
            </a:endParaRPr>
          </a:p>
          <a:p>
            <a:pPr algn="ctr" eaLnBrk="0" hangingPunct="0">
              <a:defRPr/>
            </a:pPr>
            <a:endParaRPr lang="en-US" sz="2000" i="1" dirty="0">
              <a:solidFill>
                <a:srgbClr val="EFA40F"/>
              </a:solidFill>
              <a:ea typeface="MS PGothic" pitchFamily="34" charset="-128"/>
              <a:cs typeface="+mn-cs"/>
            </a:endParaRPr>
          </a:p>
        </p:txBody>
      </p:sp>
      <p:sp>
        <p:nvSpPr>
          <p:cNvPr id="13316" name="Rectangle 13"/>
          <p:cNvSpPr>
            <a:spLocks noChangeArrowheads="1"/>
          </p:cNvSpPr>
          <p:nvPr/>
        </p:nvSpPr>
        <p:spPr bwMode="auto">
          <a:xfrm>
            <a:off x="0" y="6781800"/>
            <a:ext cx="9144000" cy="76200"/>
          </a:xfrm>
          <a:prstGeom prst="rect">
            <a:avLst/>
          </a:prstGeom>
          <a:solidFill>
            <a:srgbClr val="008080"/>
          </a:solidFill>
          <a:ln w="9525">
            <a:noFill/>
            <a:miter lim="800000"/>
            <a:headEnd/>
            <a:tailEnd/>
          </a:ln>
        </p:spPr>
        <p:txBody>
          <a:bodyPr wrap="none" anchor="ctr"/>
          <a:lstStyle/>
          <a:p>
            <a:pPr eaLnBrk="0" hangingPunct="0"/>
            <a:endParaRPr lang="en-US" sz="4000">
              <a:ea typeface="MS PGothic" pitchFamily="34" charset="-128"/>
            </a:endParaRPr>
          </a:p>
        </p:txBody>
      </p:sp>
      <p:pic>
        <p:nvPicPr>
          <p:cNvPr id="13317" name="Picture 1029" descr="UNEP-Logo"/>
          <p:cNvPicPr>
            <a:picLocks noChangeAspect="1" noChangeArrowheads="1"/>
          </p:cNvPicPr>
          <p:nvPr/>
        </p:nvPicPr>
        <p:blipFill>
          <a:blip r:embed="rId4" cstate="print"/>
          <a:srcRect/>
          <a:stretch>
            <a:fillRect/>
          </a:stretch>
        </p:blipFill>
        <p:spPr bwMode="auto">
          <a:xfrm>
            <a:off x="3810000" y="174625"/>
            <a:ext cx="1431925"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71563" y="285750"/>
            <a:ext cx="6900862" cy="654050"/>
          </a:xfrm>
          <a:noFill/>
          <a:ln>
            <a:noFill/>
            <a:miter lim="800000"/>
            <a:headEnd/>
            <a:tailEnd/>
          </a:ln>
        </p:spPr>
        <p:txBody>
          <a:bodyPr anchor="ctr"/>
          <a:lstStyle/>
          <a:p>
            <a:pPr eaLnBrk="1" hangingPunct="1">
              <a:defRPr/>
            </a:pPr>
            <a:r>
              <a:rPr lang="en-US" sz="3200" dirty="0" smtClean="0"/>
              <a:t>Pillars of Media</a:t>
            </a:r>
          </a:p>
        </p:txBody>
      </p:sp>
      <p:sp>
        <p:nvSpPr>
          <p:cNvPr id="22531" name="Rectangle 3"/>
          <p:cNvSpPr>
            <a:spLocks noGrp="1" noChangeArrowheads="1"/>
          </p:cNvSpPr>
          <p:nvPr>
            <p:ph type="body" idx="4294967295"/>
          </p:nvPr>
        </p:nvSpPr>
        <p:spPr>
          <a:xfrm>
            <a:off x="428625" y="1428750"/>
            <a:ext cx="8229600" cy="4751388"/>
          </a:xfrm>
          <a:noFill/>
        </p:spPr>
        <p:txBody>
          <a:bodyPr/>
          <a:lstStyle/>
          <a:p>
            <a:pPr algn="l" eaLnBrk="1" hangingPunct="1">
              <a:lnSpc>
                <a:spcPct val="90000"/>
              </a:lnSpc>
              <a:buFont typeface="Arial" pitchFamily="34" charset="0"/>
              <a:buChar char="•"/>
            </a:pPr>
            <a:r>
              <a:rPr lang="en-US" sz="2800" dirty="0" smtClean="0"/>
              <a:t>Source (sender): success depends on sender’s credibility, communication skills, positive attitude towards oneself, message, and recipient; and on extent of sender’s knowledge and information.</a:t>
            </a:r>
            <a:endParaRPr lang="ar-SY" sz="2800" dirty="0" smtClean="0"/>
          </a:p>
          <a:p>
            <a:pPr algn="l" eaLnBrk="1" hangingPunct="1">
              <a:lnSpc>
                <a:spcPct val="90000"/>
              </a:lnSpc>
              <a:buFont typeface="Arial" pitchFamily="34" charset="0"/>
              <a:buChar char="•"/>
            </a:pPr>
            <a:r>
              <a:rPr lang="en-US" sz="2800" dirty="0" smtClean="0"/>
              <a:t>Recipient: level of education, age, gender, financial conditions, social status, culture, and background.</a:t>
            </a:r>
            <a:endParaRPr lang="ar-SY" sz="2800" dirty="0" smtClean="0"/>
          </a:p>
          <a:p>
            <a:pPr algn="l" eaLnBrk="1" hangingPunct="1">
              <a:lnSpc>
                <a:spcPct val="90000"/>
              </a:lnSpc>
              <a:buFont typeface="Arial" pitchFamily="34" charset="0"/>
              <a:buChar char="•"/>
            </a:pPr>
            <a:r>
              <a:rPr lang="en-US" sz="2800" dirty="0" smtClean="0"/>
              <a:t>Message: clear objective, simple presentation</a:t>
            </a:r>
            <a:endParaRPr lang="ar-SY" sz="2800" dirty="0" smtClean="0"/>
          </a:p>
          <a:p>
            <a:pPr algn="r" rtl="1" eaLnBrk="1" hangingPunct="1">
              <a:lnSpc>
                <a:spcPct val="90000"/>
              </a:lnSpc>
              <a:buFont typeface="Arial" pitchFamily="34" charset="0"/>
              <a:buChar char="•"/>
            </a:pPr>
            <a:endParaRPr lang="ar-SY" sz="2800" dirty="0" smtClean="0"/>
          </a:p>
          <a:p>
            <a:pPr algn="l" eaLnBrk="1" hangingPunct="1">
              <a:lnSpc>
                <a:spcPct val="90000"/>
              </a:lnSpc>
              <a:buFont typeface="Arial" pitchFamily="34" charset="0"/>
              <a:buChar char="•"/>
            </a:pPr>
            <a:r>
              <a:rPr lang="en-US" sz="2800" dirty="0" smtClean="0"/>
              <a:t>Media: magazines, newspapers, radio, television, electronic publishing.</a:t>
            </a:r>
            <a:endParaRPr lang="ar-SY" sz="2800" dirty="0" smtClean="0"/>
          </a:p>
          <a:p>
            <a:pPr algn="r" rtl="1" eaLnBrk="1" hangingPunct="1">
              <a:lnSpc>
                <a:spcPct val="90000"/>
              </a:lnSpc>
              <a:buFont typeface="Arial" pitchFamily="34" charset="0"/>
              <a:buChar char="•"/>
            </a:pPr>
            <a:endParaRPr lang="en-US" sz="2800" dirty="0" smtClean="0"/>
          </a:p>
          <a:p>
            <a:pPr algn="r" rtl="1" eaLnBrk="1" hangingPunct="1">
              <a:lnSpc>
                <a:spcPct val="90000"/>
              </a:lnSpc>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bwMode="auto">
          <a:xfrm>
            <a:off x="1071563" y="285750"/>
            <a:ext cx="6472237" cy="582613"/>
          </a:xfrm>
          <a:prstGeom prst="rect">
            <a:avLst/>
          </a:prstGeom>
          <a:noFill/>
          <a:ln>
            <a:noFill/>
            <a:miter lim="800000"/>
            <a:headEnd/>
            <a:tailEnd/>
          </a:ln>
        </p:spPr>
        <p:txBody>
          <a:bodyPr anchor="ctr"/>
          <a:lstStyle/>
          <a:p>
            <a:pPr eaLnBrk="1" hangingPunct="1">
              <a:defRPr/>
            </a:pPr>
            <a:r>
              <a:rPr lang="en-US" sz="3200" dirty="0" smtClean="0"/>
              <a:t>Choosing What to Produce</a:t>
            </a:r>
          </a:p>
        </p:txBody>
      </p:sp>
      <p:sp>
        <p:nvSpPr>
          <p:cNvPr id="23555" name="Rectangle 3"/>
          <p:cNvSpPr>
            <a:spLocks noGrp="1" noChangeArrowheads="1"/>
          </p:cNvSpPr>
          <p:nvPr>
            <p:ph type="body" idx="4294967295"/>
          </p:nvPr>
        </p:nvSpPr>
        <p:spPr/>
        <p:txBody>
          <a:bodyPr/>
          <a:lstStyle/>
          <a:p>
            <a:pPr marL="609600" indent="-609600" eaLnBrk="1" hangingPunct="1">
              <a:buFontTx/>
              <a:buAutoNum type="arabicPeriod"/>
            </a:pPr>
            <a:r>
              <a:rPr lang="en-US" smtClean="0"/>
              <a:t>Target Groups, </a:t>
            </a:r>
          </a:p>
          <a:p>
            <a:pPr marL="609600" indent="-609600" eaLnBrk="1" hangingPunct="1">
              <a:buFontTx/>
              <a:buAutoNum type="arabicPeriod"/>
            </a:pPr>
            <a:r>
              <a:rPr lang="en-US" smtClean="0"/>
              <a:t>Content, </a:t>
            </a:r>
          </a:p>
          <a:p>
            <a:pPr marL="609600" indent="-609600" eaLnBrk="1" hangingPunct="1">
              <a:buFontTx/>
              <a:buAutoNum type="arabicPeriod"/>
            </a:pPr>
            <a:r>
              <a:rPr lang="en-US" smtClean="0"/>
              <a:t>Budget, </a:t>
            </a:r>
          </a:p>
          <a:p>
            <a:pPr marL="609600" indent="-609600" eaLnBrk="1" hangingPunct="1">
              <a:buFontTx/>
              <a:buAutoNum type="arabicPeriod"/>
            </a:pPr>
            <a:r>
              <a:rPr lang="en-US" smtClean="0"/>
              <a:t>Format, </a:t>
            </a:r>
          </a:p>
          <a:p>
            <a:pPr marL="609600" indent="-609600" eaLnBrk="1" hangingPunct="1">
              <a:buFontTx/>
              <a:buAutoNum type="arabicPeriod"/>
            </a:pPr>
            <a:r>
              <a:rPr lang="en-US" smtClean="0"/>
              <a:t>Channels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bwMode="auto">
          <a:xfrm>
            <a:off x="1000100" y="285728"/>
            <a:ext cx="6972320" cy="511156"/>
          </a:xfrm>
          <a:prstGeom prst="rect">
            <a:avLst/>
          </a:prstGeom>
          <a:noFill/>
          <a:ln>
            <a:noFill/>
            <a:miter lim="800000"/>
            <a:headEnd/>
            <a:tailEnd/>
          </a:ln>
        </p:spPr>
        <p:txBody>
          <a:bodyPr anchor="ctr"/>
          <a:lstStyle/>
          <a:p>
            <a:pPr eaLnBrk="1" hangingPunct="1">
              <a:defRPr/>
            </a:pPr>
            <a:r>
              <a:rPr lang="en-US" sz="3200" dirty="0" smtClean="0"/>
              <a:t>1. Identifying your Target Group</a:t>
            </a:r>
          </a:p>
        </p:txBody>
      </p:sp>
      <p:sp>
        <p:nvSpPr>
          <p:cNvPr id="246787" name="Rectangle 3"/>
          <p:cNvSpPr>
            <a:spLocks noGrp="1" noChangeArrowheads="1"/>
          </p:cNvSpPr>
          <p:nvPr>
            <p:ph type="body" idx="4294967295"/>
          </p:nvPr>
        </p:nvSpPr>
        <p:spPr/>
        <p:txBody>
          <a:bodyPr/>
          <a:lstStyle/>
          <a:p>
            <a:pPr eaLnBrk="1" hangingPunct="1">
              <a:buFontTx/>
              <a:buNone/>
              <a:defRPr/>
            </a:pPr>
            <a:r>
              <a:rPr lang="en-US" smtClean="0">
                <a:effectLst>
                  <a:outerShdw blurRad="38100" dist="38100" dir="2700000" algn="tl">
                    <a:srgbClr val="C0C0C0"/>
                  </a:outerShdw>
                </a:effectLst>
              </a:rPr>
              <a:t>Consider:</a:t>
            </a:r>
            <a:r>
              <a:rPr lang="en-US" smtClean="0"/>
              <a:t> </a:t>
            </a:r>
          </a:p>
          <a:p>
            <a:pPr lvl="1" eaLnBrk="1" hangingPunct="1">
              <a:buFontTx/>
              <a:buChar char="•"/>
              <a:defRPr/>
            </a:pPr>
            <a:r>
              <a:rPr lang="en-US" sz="2400" smtClean="0"/>
              <a:t>Those you want to reach with your message</a:t>
            </a:r>
          </a:p>
          <a:p>
            <a:pPr lvl="1" eaLnBrk="1" hangingPunct="1">
              <a:buFontTx/>
              <a:buChar char="•"/>
              <a:defRPr/>
            </a:pPr>
            <a:r>
              <a:rPr lang="en-US" sz="2400" smtClean="0"/>
              <a:t>The mandated audience of your IEA, such as governments</a:t>
            </a:r>
          </a:p>
          <a:p>
            <a:pPr lvl="1" eaLnBrk="1" hangingPunct="1">
              <a:buFontTx/>
              <a:buChar char="•"/>
              <a:defRPr/>
            </a:pPr>
            <a:r>
              <a:rPr lang="en-US" sz="2400" smtClean="0"/>
              <a:t>Language and cultural differences </a:t>
            </a:r>
          </a:p>
          <a:p>
            <a:pPr lvl="1" eaLnBrk="1" hangingPunct="1">
              <a:buFontTx/>
              <a:buChar char="•"/>
              <a:defRPr/>
            </a:pPr>
            <a:r>
              <a:rPr lang="en-US" sz="2400" smtClean="0"/>
              <a:t>Specific and broad audiences</a:t>
            </a:r>
          </a:p>
          <a:p>
            <a:pPr lvl="1" eaLnBrk="1" hangingPunct="1">
              <a:buFontTx/>
              <a:buChar char="•"/>
              <a:defRPr/>
            </a:pPr>
            <a:r>
              <a:rPr lang="en-US" sz="2400" smtClean="0"/>
              <a:t>End users versus “broadcasters”</a:t>
            </a:r>
          </a:p>
          <a:p>
            <a:pPr lvl="1" eaLnBrk="1" hangingPunct="1">
              <a:buFontTx/>
              <a:buNone/>
              <a:defRPr/>
            </a:pPr>
            <a:endParaRPr lang="en-US" sz="2400" smtClean="0"/>
          </a:p>
          <a:p>
            <a:pPr lvl="1" eaLnBrk="1" hangingPunct="1">
              <a:buFontTx/>
              <a:buNone/>
              <a:defRPr/>
            </a:pPr>
            <a:r>
              <a:rPr lang="en-US" smtClean="0"/>
              <a:t>	</a:t>
            </a:r>
            <a:r>
              <a:rPr lang="en-US" sz="2400" smtClean="0"/>
              <a:t>Refer to the target groups identified in Module 3.</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idx="4294967295"/>
          </p:nvPr>
        </p:nvSpPr>
        <p:spPr bwMode="auto">
          <a:xfrm>
            <a:off x="1071538" y="285728"/>
            <a:ext cx="6643734" cy="654032"/>
          </a:xfrm>
          <a:prstGeom prst="rect">
            <a:avLst/>
          </a:prstGeom>
          <a:noFill/>
          <a:ln>
            <a:noFill/>
            <a:miter lim="800000"/>
            <a:headEnd/>
            <a:tailEnd/>
          </a:ln>
        </p:spPr>
        <p:txBody>
          <a:bodyPr anchor="ctr"/>
          <a:lstStyle/>
          <a:p>
            <a:pPr eaLnBrk="1" hangingPunct="1">
              <a:defRPr/>
            </a:pPr>
            <a:r>
              <a:rPr lang="en-US" sz="3200" dirty="0" smtClean="0"/>
              <a:t>The Most Common Target Groups</a:t>
            </a:r>
          </a:p>
        </p:txBody>
      </p:sp>
      <p:sp>
        <p:nvSpPr>
          <p:cNvPr id="110595" name="Rectangle 3"/>
          <p:cNvSpPr>
            <a:spLocks noGrp="1" noChangeArrowheads="1"/>
          </p:cNvSpPr>
          <p:nvPr>
            <p:ph type="body" sz="half" idx="4294967295"/>
          </p:nvPr>
        </p:nvSpPr>
        <p:spPr>
          <a:xfrm>
            <a:off x="452438" y="1916113"/>
            <a:ext cx="4038600" cy="4525962"/>
          </a:xfrm>
          <a:noFill/>
        </p:spPr>
        <p:style>
          <a:lnRef idx="0">
            <a:scrgbClr r="0" g="0" b="0"/>
          </a:lnRef>
          <a:fillRef idx="1002">
            <a:schemeClr val="lt1"/>
          </a:fillRef>
          <a:effectRef idx="0">
            <a:scrgbClr r="0" g="0" b="0"/>
          </a:effectRef>
          <a:fontRef idx="major"/>
        </p:style>
        <p:txBody>
          <a:bodyPr/>
          <a:lstStyle/>
          <a:p>
            <a:pPr eaLnBrk="1" hangingPunct="1">
              <a:defRPr/>
            </a:pPr>
            <a:r>
              <a:rPr lang="en-US" sz="2800" dirty="0" smtClean="0"/>
              <a:t>Governments (environmental agencies)</a:t>
            </a:r>
          </a:p>
          <a:p>
            <a:pPr eaLnBrk="1" hangingPunct="1">
              <a:buClr>
                <a:schemeClr val="tx1"/>
              </a:buClr>
              <a:defRPr/>
            </a:pPr>
            <a:r>
              <a:rPr lang="en-US" sz="2800" dirty="0" smtClean="0"/>
              <a:t>Planners</a:t>
            </a:r>
          </a:p>
          <a:p>
            <a:pPr eaLnBrk="1" hangingPunct="1">
              <a:buClr>
                <a:schemeClr val="tx1"/>
              </a:buClr>
              <a:defRPr/>
            </a:pPr>
            <a:r>
              <a:rPr lang="en-US" sz="2800" dirty="0" smtClean="0"/>
              <a:t>Politicians</a:t>
            </a:r>
          </a:p>
          <a:p>
            <a:pPr eaLnBrk="1" hangingPunct="1">
              <a:buClr>
                <a:schemeClr val="tx1"/>
              </a:buClr>
              <a:defRPr/>
            </a:pPr>
            <a:r>
              <a:rPr lang="en-US" sz="2800" dirty="0" smtClean="0"/>
              <a:t>Researchers and analysts </a:t>
            </a:r>
          </a:p>
          <a:p>
            <a:pPr eaLnBrk="1" hangingPunct="1">
              <a:buClr>
                <a:schemeClr val="tx1"/>
              </a:buClr>
              <a:defRPr/>
            </a:pPr>
            <a:r>
              <a:rPr lang="en-US" sz="2800" dirty="0" smtClean="0"/>
              <a:t>Media</a:t>
            </a:r>
          </a:p>
          <a:p>
            <a:pPr eaLnBrk="1" hangingPunct="1">
              <a:buClr>
                <a:schemeClr val="tx1"/>
              </a:buClr>
              <a:defRPr/>
            </a:pPr>
            <a:endParaRPr lang="en-US" sz="2800" dirty="0" smtClean="0"/>
          </a:p>
        </p:txBody>
      </p:sp>
      <p:sp>
        <p:nvSpPr>
          <p:cNvPr id="110596" name="Rectangle 4"/>
          <p:cNvSpPr>
            <a:spLocks noGrp="1" noChangeArrowheads="1"/>
          </p:cNvSpPr>
          <p:nvPr>
            <p:ph type="body" sz="half" idx="4294967295"/>
          </p:nvPr>
        </p:nvSpPr>
        <p:spPr>
          <a:xfrm>
            <a:off x="4643438" y="1916113"/>
            <a:ext cx="4038600" cy="4525962"/>
          </a:xfrm>
          <a:noFill/>
          <a:ln w="9525">
            <a:noFill/>
            <a:miter lim="800000"/>
            <a:headEnd/>
            <a:tailEnd/>
          </a:ln>
        </p:spPr>
        <p:style>
          <a:lnRef idx="0">
            <a:scrgbClr r="0" g="0" b="0"/>
          </a:lnRef>
          <a:fillRef idx="1002">
            <a:schemeClr val="lt1"/>
          </a:fillRef>
          <a:effectRef idx="0">
            <a:scrgbClr r="0" g="0" b="0"/>
          </a:effectRef>
          <a:fontRef idx="major"/>
        </p:style>
        <p:txBody>
          <a:bodyPr vert="horz" wrap="square" lIns="91440" tIns="45720" rIns="91440" bIns="45720" numCol="1" anchor="t" anchorCtr="0" compatLnSpc="1">
            <a:prstTxWarp prst="textNoShape">
              <a:avLst/>
            </a:prstTxWarp>
          </a:bodyPr>
          <a:lstStyle/>
          <a:p>
            <a:pPr eaLnBrk="1" hangingPunct="1">
              <a:buClr>
                <a:schemeClr val="tx1"/>
              </a:buClr>
              <a:defRPr/>
            </a:pPr>
            <a:r>
              <a:rPr lang="en-US" sz="2800" dirty="0" smtClean="0"/>
              <a:t>Non-governmental organizations (NGOs)</a:t>
            </a:r>
          </a:p>
          <a:p>
            <a:pPr eaLnBrk="1" hangingPunct="1">
              <a:buClr>
                <a:schemeClr val="tx1"/>
              </a:buClr>
              <a:defRPr/>
            </a:pPr>
            <a:r>
              <a:rPr lang="en-US" sz="2800" dirty="0" smtClean="0"/>
              <a:t>General public</a:t>
            </a:r>
          </a:p>
          <a:p>
            <a:pPr eaLnBrk="1" hangingPunct="1">
              <a:buClr>
                <a:schemeClr val="tx1"/>
              </a:buClr>
              <a:defRPr/>
            </a:pPr>
            <a:r>
              <a:rPr lang="en-US" sz="2800" dirty="0" smtClean="0"/>
              <a:t>Schools and universities</a:t>
            </a:r>
          </a:p>
          <a:p>
            <a:pPr eaLnBrk="1" hangingPunct="1">
              <a:buClr>
                <a:schemeClr val="tx1"/>
              </a:buClr>
              <a:defRPr/>
            </a:pPr>
            <a:r>
              <a:rPr lang="en-US" sz="2800" dirty="0" smtClean="0"/>
              <a:t>Industries and businesses</a:t>
            </a:r>
          </a:p>
          <a:p>
            <a:pPr eaLnBrk="1" hangingPunct="1">
              <a:buClr>
                <a:schemeClr val="tx1"/>
              </a:buClr>
              <a:defRPr/>
            </a:pPr>
            <a:endParaRPr lang="en-US" sz="2800" dirty="0" smtClean="0"/>
          </a:p>
          <a:p>
            <a:pPr eaLnBrk="1" hangingPunct="1">
              <a:buClr>
                <a:schemeClr val="tx1"/>
              </a:buClr>
              <a:defRPr/>
            </a:pPr>
            <a:endParaRPr lang="en-US" sz="2800" dirty="0" smtClean="0"/>
          </a:p>
          <a:p>
            <a:pPr eaLnBrk="1" hangingPunct="1">
              <a:defRPr/>
            </a:pPr>
            <a:endParaRPr lang="en-US" sz="2800" dirty="0" smtClean="0"/>
          </a:p>
        </p:txBody>
      </p:sp>
      <p:pic>
        <p:nvPicPr>
          <p:cNvPr id="25611" name="Picture 5" descr="MCj02403410000[1]"/>
          <p:cNvPicPr>
            <a:picLocks noChangeAspect="1" noChangeArrowheads="1"/>
          </p:cNvPicPr>
          <p:nvPr/>
        </p:nvPicPr>
        <p:blipFill>
          <a:blip r:embed="rId3" cstate="print"/>
          <a:srcRect/>
          <a:stretch>
            <a:fillRect/>
          </a:stretch>
        </p:blipFill>
        <p:spPr bwMode="auto">
          <a:xfrm>
            <a:off x="7019925" y="5157788"/>
            <a:ext cx="1822450" cy="133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idx="4294967295"/>
          </p:nvPr>
        </p:nvSpPr>
        <p:spPr bwMode="auto">
          <a:xfrm>
            <a:off x="785786" y="188640"/>
            <a:ext cx="7072362" cy="654032"/>
          </a:xfrm>
          <a:prstGeom prst="rect">
            <a:avLst/>
          </a:prstGeom>
          <a:noFill/>
          <a:ln>
            <a:noFill/>
            <a:miter lim="800000"/>
            <a:headEnd/>
            <a:tailEnd/>
          </a:ln>
        </p:spPr>
        <p:txBody>
          <a:bodyPr anchor="ctr"/>
          <a:lstStyle/>
          <a:p>
            <a:pPr eaLnBrk="1" hangingPunct="1">
              <a:defRPr/>
            </a:pPr>
            <a:r>
              <a:rPr lang="en-US" sz="3200" dirty="0" smtClean="0"/>
              <a:t>Group Exercise: Who is reading what? (20 minutes)</a:t>
            </a:r>
          </a:p>
        </p:txBody>
      </p:sp>
      <p:sp>
        <p:nvSpPr>
          <p:cNvPr id="26629" name="Rectangle 3"/>
          <p:cNvSpPr>
            <a:spLocks noGrp="1" noChangeArrowheads="1"/>
          </p:cNvSpPr>
          <p:nvPr>
            <p:ph type="body" idx="4294967295"/>
          </p:nvPr>
        </p:nvSpPr>
        <p:spPr>
          <a:xfrm>
            <a:off x="457200" y="1600200"/>
            <a:ext cx="8291513" cy="4781550"/>
          </a:xfrm>
        </p:spPr>
        <p:txBody>
          <a:bodyPr/>
          <a:lstStyle/>
          <a:p>
            <a:pPr eaLnBrk="1" hangingPunct="1">
              <a:lnSpc>
                <a:spcPct val="80000"/>
              </a:lnSpc>
            </a:pPr>
            <a:r>
              <a:rPr lang="en-US" sz="2800" b="1" smtClean="0"/>
              <a:t>Objective</a:t>
            </a:r>
            <a:r>
              <a:rPr lang="en-US" sz="2800" smtClean="0"/>
              <a:t>: </a:t>
            </a:r>
            <a:r>
              <a:rPr lang="en-US" sz="2400" smtClean="0"/>
              <a:t>To reflect on </a:t>
            </a:r>
            <a:r>
              <a:rPr lang="en-US" sz="2400" i="1" smtClean="0"/>
              <a:t>how</a:t>
            </a:r>
            <a:r>
              <a:rPr lang="en-US" sz="2400" smtClean="0"/>
              <a:t> various groups access information, who are their peers, to whom do they listen, and what you as a producer can offer to your target groups.</a:t>
            </a:r>
          </a:p>
          <a:p>
            <a:pPr eaLnBrk="1" hangingPunct="1">
              <a:lnSpc>
                <a:spcPct val="80000"/>
              </a:lnSpc>
              <a:buFontTx/>
              <a:buNone/>
            </a:pPr>
            <a:endParaRPr lang="en-US" sz="2400" smtClean="0"/>
          </a:p>
          <a:p>
            <a:pPr eaLnBrk="1" hangingPunct="1">
              <a:lnSpc>
                <a:spcPct val="80000"/>
              </a:lnSpc>
            </a:pPr>
            <a:r>
              <a:rPr lang="en-US" sz="2800" b="1" smtClean="0"/>
              <a:t>Process:</a:t>
            </a:r>
            <a:r>
              <a:rPr lang="en-US" sz="2800" smtClean="0"/>
              <a:t> </a:t>
            </a:r>
          </a:p>
          <a:p>
            <a:pPr lvl="1" eaLnBrk="1" hangingPunct="1">
              <a:lnSpc>
                <a:spcPct val="80000"/>
              </a:lnSpc>
            </a:pPr>
            <a:r>
              <a:rPr lang="en-US" sz="2400" smtClean="0"/>
              <a:t>Form groups of maximum 6 people</a:t>
            </a:r>
          </a:p>
          <a:p>
            <a:pPr lvl="1" eaLnBrk="1" hangingPunct="1">
              <a:lnSpc>
                <a:spcPct val="80000"/>
              </a:lnSpc>
            </a:pPr>
            <a:r>
              <a:rPr lang="en-US" sz="2400" smtClean="0"/>
              <a:t>Each group receives a user-group role</a:t>
            </a:r>
          </a:p>
          <a:p>
            <a:pPr lvl="1" eaLnBrk="1" hangingPunct="1">
              <a:lnSpc>
                <a:spcPct val="80000"/>
              </a:lnSpc>
            </a:pPr>
            <a:r>
              <a:rPr lang="en-US" sz="2400" smtClean="0"/>
              <a:t>Two sub-groups form in each group</a:t>
            </a:r>
          </a:p>
          <a:p>
            <a:pPr lvl="2" eaLnBrk="1" hangingPunct="1">
              <a:lnSpc>
                <a:spcPct val="80000"/>
              </a:lnSpc>
            </a:pPr>
            <a:r>
              <a:rPr lang="en-US" sz="2000" smtClean="0"/>
              <a:t>Sub-group 1: Those preparing the assessment</a:t>
            </a:r>
          </a:p>
          <a:p>
            <a:pPr lvl="2" eaLnBrk="1" hangingPunct="1">
              <a:lnSpc>
                <a:spcPct val="80000"/>
              </a:lnSpc>
            </a:pPr>
            <a:r>
              <a:rPr lang="en-US" sz="2000" smtClean="0"/>
              <a:t>Sub-group 2: Those representing a target group</a:t>
            </a:r>
          </a:p>
          <a:p>
            <a:pPr lvl="1" eaLnBrk="1" hangingPunct="1">
              <a:lnSpc>
                <a:spcPct val="80000"/>
              </a:lnSpc>
            </a:pPr>
            <a:r>
              <a:rPr lang="en-US" sz="2400" smtClean="0"/>
              <a:t>Discuss the types of products that can be offered (15 minutes)</a:t>
            </a:r>
          </a:p>
          <a:p>
            <a:pPr eaLnBrk="1" hangingPunct="1">
              <a:lnSpc>
                <a:spcPct val="80000"/>
              </a:lnSpc>
              <a:buFontTx/>
              <a:buNone/>
            </a:pPr>
            <a:endParaRPr lang="en-US" sz="280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8419" name="Group 3"/>
          <p:cNvGraphicFramePr>
            <a:graphicFrameLocks noGrp="1"/>
          </p:cNvGraphicFramePr>
          <p:nvPr>
            <p:ph idx="4294967295"/>
          </p:nvPr>
        </p:nvGraphicFramePr>
        <p:xfrm>
          <a:off x="468313" y="1700213"/>
          <a:ext cx="8362950" cy="4565651"/>
        </p:xfrm>
        <a:graphic>
          <a:graphicData uri="http://schemas.openxmlformats.org/drawingml/2006/table">
            <a:tbl>
              <a:tblPr/>
              <a:tblGrid>
                <a:gridCol w="2170112"/>
                <a:gridCol w="2011363"/>
                <a:gridCol w="2090737"/>
                <a:gridCol w="2090738"/>
              </a:tblGrid>
              <a:tr h="15605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cs typeface="Arial" charset="0"/>
                        </a:rPr>
                        <a:t>Target Group or Focus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ea typeface="MS PGothic" pitchFamily="34" charset="-128"/>
                          <a:cs typeface="Arial" charset="0"/>
                        </a:rPr>
                        <a:t>What are the needs of the target group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MS PGothic" pitchFamily="34" charset="-128"/>
                          <a:cs typeface="Arial" charset="0"/>
                        </a:rPr>
                        <a:t>What is the message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MS PGothic" pitchFamily="34" charset="-128"/>
                          <a:cs typeface="Arial" charset="0"/>
                        </a:rPr>
                        <a:t>Formats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r>
              <a:tr h="30051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MS PGothic" pitchFamily="34" charset="-128"/>
                          <a:cs typeface="Arial" charset="0"/>
                        </a:rPr>
                        <a:t>Government representatives of environment-related sectors (e.g., transport, agriculture)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265113"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MS PGothic" pitchFamily="34" charset="-128"/>
                          <a:cs typeface="Arial" charset="0"/>
                        </a:rPr>
                        <a:t>Become convinced about the linkage and situation…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MS PGothic" pitchFamily="34" charset="-128"/>
                          <a:cs typeface="Arial" charset="0"/>
                        </a:rPr>
                        <a:t>Global warming and its causes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smtClean="0">
                          <a:ln>
                            <a:noFill/>
                          </a:ln>
                          <a:solidFill>
                            <a:schemeClr val="tx1"/>
                          </a:solidFill>
                          <a:effectLst/>
                          <a:latin typeface="Arial" charset="0"/>
                          <a:ea typeface="MS PGothic" pitchFamily="34" charset="-128"/>
                          <a:cs typeface="Arial"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cs typeface="Arial" charset="0"/>
                        </a:rPr>
                        <a:t>Extended brochure of 10 pages; indicator based analyses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200" b="0" i="0" u="none" strike="noStrike" cap="none" normalizeH="0" baseline="0" dirty="0" smtClean="0">
                          <a:ln>
                            <a:noFill/>
                          </a:ln>
                          <a:solidFill>
                            <a:schemeClr val="tx1"/>
                          </a:solidFill>
                          <a:effectLst/>
                          <a:latin typeface="Arial" charset="0"/>
                          <a:ea typeface="MS PGothic" pitchFamily="34" charset="-128"/>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sp>
        <p:nvSpPr>
          <p:cNvPr id="4" name="Rectangle 2"/>
          <p:cNvSpPr txBox="1">
            <a:spLocks noChangeArrowheads="1"/>
          </p:cNvSpPr>
          <p:nvPr/>
        </p:nvSpPr>
        <p:spPr bwMode="auto">
          <a:xfrm>
            <a:off x="785786" y="188640"/>
            <a:ext cx="7072362" cy="654032"/>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smtClean="0">
                <a:ln>
                  <a:noFill/>
                </a:ln>
                <a:solidFill>
                  <a:schemeClr val="tx2"/>
                </a:solidFill>
                <a:effectLst/>
                <a:uLnTx/>
                <a:uFillTx/>
                <a:latin typeface="+mj-lt"/>
                <a:ea typeface="+mj-ea"/>
                <a:cs typeface="+mj-cs"/>
              </a:rPr>
              <a:t>Group Exercise: Who is reading what? (20 minutes)</a:t>
            </a:r>
            <a:endParaRPr kumimoji="0" lang="en-US" sz="3200" b="0" i="0" u="none" strike="noStrike" kern="0" cap="none" spc="0" normalizeH="0" baseline="0" noProof="0" dirty="0" smtClean="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bwMode="auto">
          <a:xfrm>
            <a:off x="928662" y="357166"/>
            <a:ext cx="6900882" cy="582594"/>
          </a:xfrm>
          <a:prstGeom prst="rect">
            <a:avLst/>
          </a:prstGeom>
          <a:noFill/>
          <a:ln>
            <a:noFill/>
            <a:miter lim="800000"/>
            <a:headEnd/>
            <a:tailEnd/>
          </a:ln>
        </p:spPr>
        <p:txBody>
          <a:bodyPr anchor="ctr"/>
          <a:lstStyle/>
          <a:p>
            <a:pPr eaLnBrk="1" hangingPunct="1">
              <a:defRPr/>
            </a:pPr>
            <a:r>
              <a:rPr lang="en-US" sz="3200" dirty="0" smtClean="0"/>
              <a:t>2. Content: Tailoring Your Message</a:t>
            </a:r>
          </a:p>
        </p:txBody>
      </p:sp>
      <p:sp>
        <p:nvSpPr>
          <p:cNvPr id="114691" name="Rectangle 3"/>
          <p:cNvSpPr>
            <a:spLocks noGrp="1" noChangeArrowheads="1"/>
          </p:cNvSpPr>
          <p:nvPr>
            <p:ph type="body" idx="4294967295"/>
          </p:nvPr>
        </p:nvSpPr>
        <p:spPr>
          <a:xfrm>
            <a:off x="457200" y="1600200"/>
            <a:ext cx="8229600" cy="4924425"/>
          </a:xfrm>
          <a:noFill/>
        </p:spPr>
        <p:style>
          <a:lnRef idx="0">
            <a:scrgbClr r="0" g="0" b="0"/>
          </a:lnRef>
          <a:fillRef idx="1003">
            <a:schemeClr val="lt1"/>
          </a:fillRef>
          <a:effectRef idx="0">
            <a:scrgbClr r="0" g="0" b="0"/>
          </a:effectRef>
          <a:fontRef idx="major"/>
        </p:style>
        <p:txBody>
          <a:bodyPr/>
          <a:lstStyle/>
          <a:p>
            <a:pPr eaLnBrk="1" hangingPunct="1">
              <a:lnSpc>
                <a:spcPct val="90000"/>
              </a:lnSpc>
              <a:defRPr/>
            </a:pPr>
            <a:r>
              <a:rPr lang="en-US" sz="2800" dirty="0" smtClean="0"/>
              <a:t>Connect your message to the characteristics of the target group, such as:</a:t>
            </a:r>
          </a:p>
          <a:p>
            <a:pPr lvl="2" eaLnBrk="1" hangingPunct="1">
              <a:lnSpc>
                <a:spcPct val="90000"/>
              </a:lnSpc>
              <a:defRPr/>
            </a:pPr>
            <a:r>
              <a:rPr lang="en-US" dirty="0" smtClean="0"/>
              <a:t>Knowledge</a:t>
            </a:r>
          </a:p>
          <a:p>
            <a:pPr lvl="2" eaLnBrk="1" hangingPunct="1">
              <a:lnSpc>
                <a:spcPct val="90000"/>
              </a:lnSpc>
              <a:defRPr/>
            </a:pPr>
            <a:r>
              <a:rPr lang="en-US" dirty="0" smtClean="0"/>
              <a:t>Attitude</a:t>
            </a:r>
          </a:p>
          <a:p>
            <a:pPr lvl="2" eaLnBrk="1" hangingPunct="1">
              <a:lnSpc>
                <a:spcPct val="90000"/>
              </a:lnSpc>
              <a:defRPr/>
            </a:pPr>
            <a:r>
              <a:rPr lang="en-US" dirty="0" smtClean="0"/>
              <a:t>Level of education</a:t>
            </a:r>
          </a:p>
          <a:p>
            <a:pPr lvl="2" eaLnBrk="1" hangingPunct="1">
              <a:lnSpc>
                <a:spcPct val="90000"/>
              </a:lnSpc>
              <a:defRPr/>
            </a:pPr>
            <a:r>
              <a:rPr lang="en-US" dirty="0" smtClean="0"/>
              <a:t>Lifestyle</a:t>
            </a:r>
          </a:p>
          <a:p>
            <a:pPr lvl="2" eaLnBrk="1" hangingPunct="1">
              <a:lnSpc>
                <a:spcPct val="90000"/>
              </a:lnSpc>
              <a:defRPr/>
            </a:pPr>
            <a:r>
              <a:rPr lang="en-US" dirty="0" smtClean="0"/>
              <a:t>Culture</a:t>
            </a:r>
          </a:p>
          <a:p>
            <a:pPr lvl="2" eaLnBrk="1" hangingPunct="1">
              <a:lnSpc>
                <a:spcPct val="90000"/>
              </a:lnSpc>
              <a:defRPr/>
            </a:pPr>
            <a:r>
              <a:rPr lang="en-US" dirty="0" smtClean="0"/>
              <a:t>Interests</a:t>
            </a:r>
          </a:p>
          <a:p>
            <a:pPr lvl="2" eaLnBrk="1" hangingPunct="1">
              <a:lnSpc>
                <a:spcPct val="90000"/>
              </a:lnSpc>
              <a:defRPr/>
            </a:pPr>
            <a:r>
              <a:rPr lang="en-US" dirty="0" smtClean="0"/>
              <a:t>Involvement in the problem and solution</a:t>
            </a:r>
          </a:p>
          <a:p>
            <a:pPr lvl="1" eaLnBrk="1" hangingPunct="1">
              <a:lnSpc>
                <a:spcPct val="90000"/>
              </a:lnSpc>
              <a:buFontTx/>
              <a:buNone/>
              <a:defRPr/>
            </a:pPr>
            <a:endParaRPr lang="en-US" sz="2400" b="1" dirty="0" smtClean="0"/>
          </a:p>
          <a:p>
            <a:pPr lvl="1" eaLnBrk="1" hangingPunct="1">
              <a:lnSpc>
                <a:spcPct val="90000"/>
              </a:lnSpc>
              <a:buFontTx/>
              <a:buNone/>
              <a:defRPr/>
            </a:pPr>
            <a:r>
              <a:rPr lang="en-US" sz="2400" dirty="0" smtClean="0"/>
              <a:t>	…And, make sure the message is credible and trustworthy to your audience.  </a:t>
            </a:r>
          </a:p>
        </p:txBody>
      </p:sp>
      <p:pic>
        <p:nvPicPr>
          <p:cNvPr id="28680" name="Picture 4" descr="MCj02889880000[1]"/>
          <p:cNvPicPr>
            <a:picLocks noChangeAspect="1" noChangeArrowheads="1"/>
          </p:cNvPicPr>
          <p:nvPr/>
        </p:nvPicPr>
        <p:blipFill>
          <a:blip r:embed="rId3" cstate="print"/>
          <a:srcRect/>
          <a:stretch>
            <a:fillRect/>
          </a:stretch>
        </p:blipFill>
        <p:spPr bwMode="auto">
          <a:xfrm>
            <a:off x="5076825" y="2997200"/>
            <a:ext cx="3284538" cy="138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bwMode="auto">
          <a:xfrm>
            <a:off x="928688" y="285750"/>
            <a:ext cx="6972300" cy="654050"/>
          </a:xfrm>
          <a:noFill/>
          <a:ln>
            <a:noFill/>
            <a:miter lim="800000"/>
            <a:headEnd/>
            <a:tailEnd/>
          </a:ln>
        </p:spPr>
        <p:txBody>
          <a:bodyPr anchor="ctr"/>
          <a:lstStyle/>
          <a:p>
            <a:pPr eaLnBrk="1" hangingPunct="1">
              <a:defRPr/>
            </a:pPr>
            <a:r>
              <a:rPr lang="en-US" sz="3200" dirty="0" smtClean="0"/>
              <a:t>Success conditions for media messages</a:t>
            </a:r>
          </a:p>
        </p:txBody>
      </p:sp>
      <p:sp>
        <p:nvSpPr>
          <p:cNvPr id="191491" name="Rectangle 3"/>
          <p:cNvSpPr>
            <a:spLocks noGrp="1" noChangeArrowheads="1"/>
          </p:cNvSpPr>
          <p:nvPr>
            <p:ph type="body" idx="4294967295"/>
          </p:nvPr>
        </p:nvSpPr>
        <p:spPr>
          <a:xfrm>
            <a:off x="323528" y="1214438"/>
            <a:ext cx="8280920" cy="5382914"/>
          </a:xfrm>
          <a:noFill/>
        </p:spPr>
        <p:style>
          <a:lnRef idx="0">
            <a:scrgbClr r="0" g="0" b="0"/>
          </a:lnRef>
          <a:fillRef idx="1003">
            <a:schemeClr val="lt1"/>
          </a:fillRef>
          <a:effectRef idx="0">
            <a:scrgbClr r="0" g="0" b="0"/>
          </a:effectRef>
          <a:fontRef idx="major"/>
        </p:style>
        <p:txBody>
          <a:bodyPr/>
          <a:lstStyle/>
          <a:p>
            <a:pPr>
              <a:defRPr/>
            </a:pPr>
            <a:r>
              <a:rPr lang="en-US" sz="2600" dirty="0" smtClean="0"/>
              <a:t>Clarity of the message: sender-recipient harmony. Confusion and overlaps could hinder understanding of  the message. Such confusion could be caused by the message containing unknown  phrases, or by poor print.</a:t>
            </a:r>
            <a:endParaRPr lang="ar-SY" sz="2600" dirty="0" smtClean="0"/>
          </a:p>
          <a:p>
            <a:pPr>
              <a:defRPr/>
            </a:pPr>
            <a:r>
              <a:rPr lang="en-US" sz="2600" dirty="0" smtClean="0"/>
              <a:t>Message circumstances: these greatly impact the level of message acceptance or none. The cultural, social, and psychological background of the recipient  influences their response to such circumstances.</a:t>
            </a:r>
            <a:endParaRPr lang="ar-SY" sz="2600" dirty="0" smtClean="0"/>
          </a:p>
          <a:p>
            <a:pPr>
              <a:defRPr/>
            </a:pPr>
            <a:r>
              <a:rPr lang="en-US" sz="2600" dirty="0" smtClean="0"/>
              <a:t>Social values and principles: success depends on the extent of recipient’s understanding of  and involvement in the community’s values.</a:t>
            </a:r>
            <a:endParaRPr lang="en-US" sz="2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idx="4294967295"/>
          </p:nvPr>
        </p:nvSpPr>
        <p:spPr bwMode="auto">
          <a:xfrm>
            <a:off x="984056" y="188640"/>
            <a:ext cx="6972320" cy="654032"/>
          </a:xfrm>
          <a:prstGeom prst="rect">
            <a:avLst/>
          </a:prstGeom>
          <a:noFill/>
          <a:ln>
            <a:noFill/>
            <a:miter lim="800000"/>
            <a:headEnd/>
            <a:tailEnd/>
          </a:ln>
        </p:spPr>
        <p:txBody>
          <a:bodyPr anchor="ctr"/>
          <a:lstStyle/>
          <a:p>
            <a:pPr eaLnBrk="1" hangingPunct="1">
              <a:defRPr/>
            </a:pPr>
            <a:r>
              <a:rPr lang="en-US" sz="3200" dirty="0" smtClean="0"/>
              <a:t>Formulating Specific Messages for your Audience</a:t>
            </a:r>
          </a:p>
        </p:txBody>
      </p:sp>
      <p:sp>
        <p:nvSpPr>
          <p:cNvPr id="191491" name="Rectangle 3"/>
          <p:cNvSpPr>
            <a:spLocks noGrp="1" noChangeArrowheads="1"/>
          </p:cNvSpPr>
          <p:nvPr>
            <p:ph type="body" idx="4294967295"/>
          </p:nvPr>
        </p:nvSpPr>
        <p:spPr>
          <a:xfrm>
            <a:off x="428596" y="1571612"/>
            <a:ext cx="8229600" cy="4525963"/>
          </a:xfrm>
          <a:noFill/>
        </p:spPr>
        <p:style>
          <a:lnRef idx="0">
            <a:scrgbClr r="0" g="0" b="0"/>
          </a:lnRef>
          <a:fillRef idx="1003">
            <a:schemeClr val="lt1"/>
          </a:fillRef>
          <a:effectRef idx="0">
            <a:scrgbClr r="0" g="0" b="0"/>
          </a:effectRef>
          <a:fontRef idx="major"/>
        </p:style>
        <p:txBody>
          <a:bodyPr/>
          <a:lstStyle/>
          <a:p>
            <a:pPr eaLnBrk="1" hangingPunct="1">
              <a:lnSpc>
                <a:spcPct val="90000"/>
              </a:lnSpc>
              <a:buFontTx/>
              <a:buNone/>
              <a:defRPr/>
            </a:pPr>
            <a:r>
              <a:rPr lang="en-US" dirty="0" smtClean="0"/>
              <a:t>Questions to ask: </a:t>
            </a:r>
          </a:p>
          <a:p>
            <a:pPr lvl="1" eaLnBrk="1" hangingPunct="1">
              <a:lnSpc>
                <a:spcPct val="90000"/>
              </a:lnSpc>
              <a:buFontTx/>
              <a:buChar char="•"/>
              <a:defRPr/>
            </a:pPr>
            <a:r>
              <a:rPr lang="en-US" dirty="0" smtClean="0"/>
              <a:t>Do the messages form a </a:t>
            </a:r>
            <a:r>
              <a:rPr lang="en-US" dirty="0" smtClean="0">
                <a:effectLst>
                  <a:outerShdw blurRad="38100" dist="38100" dir="2700000" algn="tl">
                    <a:srgbClr val="C0C0C0"/>
                  </a:outerShdw>
                </a:effectLst>
              </a:rPr>
              <a:t>coherent </a:t>
            </a:r>
            <a:r>
              <a:rPr lang="en-US" dirty="0" smtClean="0"/>
              <a:t>story?</a:t>
            </a:r>
          </a:p>
          <a:p>
            <a:pPr lvl="1" eaLnBrk="1" hangingPunct="1">
              <a:lnSpc>
                <a:spcPct val="90000"/>
              </a:lnSpc>
              <a:buFontTx/>
              <a:buChar char="•"/>
              <a:defRPr/>
            </a:pPr>
            <a:r>
              <a:rPr lang="en-US" dirty="0" smtClean="0"/>
              <a:t>Are there any conflicts, ambiguities or </a:t>
            </a:r>
            <a:r>
              <a:rPr lang="en-US" dirty="0" smtClean="0">
                <a:effectLst>
                  <a:outerShdw blurRad="38100" dist="38100" dir="2700000" algn="tl">
                    <a:srgbClr val="C0C0C0"/>
                  </a:outerShdw>
                </a:effectLst>
              </a:rPr>
              <a:t>uncertainties</a:t>
            </a:r>
            <a:r>
              <a:rPr lang="en-US" dirty="0" smtClean="0"/>
              <a:t> in the content that need to be made explicit?</a:t>
            </a:r>
          </a:p>
          <a:p>
            <a:pPr lvl="1" eaLnBrk="1" hangingPunct="1">
              <a:lnSpc>
                <a:spcPct val="90000"/>
              </a:lnSpc>
              <a:buFontTx/>
              <a:buChar char="•"/>
              <a:defRPr/>
            </a:pPr>
            <a:r>
              <a:rPr lang="en-US" dirty="0" smtClean="0"/>
              <a:t>How much </a:t>
            </a:r>
            <a:r>
              <a:rPr lang="en-US" dirty="0" smtClean="0">
                <a:effectLst>
                  <a:outerShdw blurRad="38100" dist="38100" dir="2700000" algn="tl">
                    <a:srgbClr val="C0C0C0"/>
                  </a:outerShdw>
                </a:effectLst>
              </a:rPr>
              <a:t>background </a:t>
            </a:r>
            <a:r>
              <a:rPr lang="en-US" dirty="0" smtClean="0"/>
              <a:t>does the audience have?</a:t>
            </a:r>
          </a:p>
          <a:p>
            <a:pPr lvl="1" eaLnBrk="1" hangingPunct="1">
              <a:lnSpc>
                <a:spcPct val="90000"/>
              </a:lnSpc>
              <a:buFontTx/>
              <a:buChar char="•"/>
              <a:defRPr/>
            </a:pPr>
            <a:r>
              <a:rPr lang="en-US" dirty="0" smtClean="0"/>
              <a:t>How do they </a:t>
            </a:r>
            <a:r>
              <a:rPr lang="en-US" dirty="0" smtClean="0">
                <a:effectLst>
                  <a:outerShdw blurRad="38100" dist="38100" dir="2700000" algn="tl">
                    <a:srgbClr val="C0C0C0"/>
                  </a:outerShdw>
                </a:effectLst>
              </a:rPr>
              <a:t>view the environment</a:t>
            </a:r>
            <a:r>
              <a:rPr lang="en-US" dirty="0" smtClean="0"/>
              <a:t> – as a necessity or a luxury? </a:t>
            </a:r>
          </a:p>
          <a:p>
            <a:pPr lvl="1" eaLnBrk="1" hangingPunct="1">
              <a:lnSpc>
                <a:spcPct val="90000"/>
              </a:lnSpc>
              <a:buFontTx/>
              <a:buChar char="•"/>
              <a:defRPr/>
            </a:pPr>
            <a:r>
              <a:rPr lang="en-US" dirty="0" smtClean="0"/>
              <a:t>What </a:t>
            </a:r>
            <a:r>
              <a:rPr lang="en-US" dirty="0" smtClean="0">
                <a:effectLst>
                  <a:outerShdw blurRad="38100" dist="38100" dir="2700000" algn="tl">
                    <a:srgbClr val="C0C0C0"/>
                  </a:outerShdw>
                </a:effectLst>
              </a:rPr>
              <a:t>motivates </a:t>
            </a:r>
            <a:r>
              <a:rPr lang="en-US" dirty="0" smtClean="0"/>
              <a:t>your target audience to act?</a:t>
            </a:r>
          </a:p>
          <a:p>
            <a:pPr lvl="1" eaLnBrk="1" hangingPunct="1">
              <a:lnSpc>
                <a:spcPct val="90000"/>
              </a:lnSpc>
              <a:defRPr/>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idx="4294967295"/>
          </p:nvPr>
        </p:nvSpPr>
        <p:spPr bwMode="auto">
          <a:xfrm>
            <a:off x="1000100" y="285728"/>
            <a:ext cx="6900882" cy="725470"/>
          </a:xfrm>
          <a:prstGeom prst="rect">
            <a:avLst/>
          </a:prstGeom>
          <a:noFill/>
          <a:ln>
            <a:noFill/>
            <a:miter lim="800000"/>
            <a:headEnd/>
            <a:tailEnd/>
          </a:ln>
        </p:spPr>
        <p:txBody>
          <a:bodyPr anchor="ctr"/>
          <a:lstStyle/>
          <a:p>
            <a:pPr eaLnBrk="1" hangingPunct="1">
              <a:defRPr/>
            </a:pPr>
            <a:r>
              <a:rPr lang="en-US" sz="3200" dirty="0" smtClean="0"/>
              <a:t>Target Groups and Content</a:t>
            </a:r>
          </a:p>
        </p:txBody>
      </p:sp>
      <p:sp>
        <p:nvSpPr>
          <p:cNvPr id="192515" name="Rectangle 3"/>
          <p:cNvSpPr>
            <a:spLocks noGrp="1" noChangeArrowheads="1"/>
          </p:cNvSpPr>
          <p:nvPr>
            <p:ph type="body" idx="4294967295"/>
          </p:nvPr>
        </p:nvSpPr>
        <p:spPr>
          <a:xfrm>
            <a:off x="539750" y="1700213"/>
            <a:ext cx="8229600" cy="4525962"/>
          </a:xfrm>
        </p:spPr>
        <p:txBody>
          <a:bodyPr/>
          <a:lstStyle/>
          <a:p>
            <a:pPr eaLnBrk="1" hangingPunct="1">
              <a:lnSpc>
                <a:spcPct val="80000"/>
              </a:lnSpc>
              <a:buClr>
                <a:schemeClr val="tx1"/>
              </a:buClr>
              <a:buFont typeface="Wingdings" pitchFamily="2" charset="2"/>
              <a:buChar char="Ø"/>
              <a:defRPr/>
            </a:pPr>
            <a:r>
              <a:rPr lang="en-US" sz="2400" dirty="0" smtClean="0"/>
              <a:t>	</a:t>
            </a:r>
            <a:r>
              <a:rPr lang="en-US" sz="2400" dirty="0" smtClean="0">
                <a:effectLst>
                  <a:outerShdw blurRad="38100" dist="38100" dir="2700000" algn="tl">
                    <a:srgbClr val="C0C0C0"/>
                  </a:outerShdw>
                </a:effectLst>
              </a:rPr>
              <a:t>Decision – makers:</a:t>
            </a:r>
            <a:r>
              <a:rPr lang="en-US" sz="2400" dirty="0" smtClean="0"/>
              <a:t> Keep content short, specific, fact 	based and consist of the latest information.</a:t>
            </a:r>
          </a:p>
          <a:p>
            <a:pPr eaLnBrk="1" hangingPunct="1">
              <a:lnSpc>
                <a:spcPct val="80000"/>
              </a:lnSpc>
              <a:buClr>
                <a:schemeClr val="tx1"/>
              </a:buClr>
              <a:buFont typeface="Wingdings" pitchFamily="2" charset="2"/>
              <a:buChar char="Ø"/>
              <a:defRPr/>
            </a:pPr>
            <a:endParaRPr lang="en-US" sz="2400" dirty="0" smtClean="0"/>
          </a:p>
          <a:p>
            <a:pPr eaLnBrk="1" hangingPunct="1">
              <a:lnSpc>
                <a:spcPct val="80000"/>
              </a:lnSpc>
              <a:buClr>
                <a:schemeClr val="tx1"/>
              </a:buClr>
              <a:buFont typeface="Wingdings" pitchFamily="2" charset="2"/>
              <a:buChar char="Ø"/>
              <a:defRPr/>
            </a:pPr>
            <a:r>
              <a:rPr lang="en-US" sz="2400" dirty="0" smtClean="0"/>
              <a:t>	</a:t>
            </a:r>
            <a:r>
              <a:rPr lang="en-US" sz="2400" dirty="0" smtClean="0">
                <a:effectLst>
                  <a:outerShdw blurRad="38100" dist="38100" dir="2700000" algn="tl">
                    <a:srgbClr val="C0C0C0"/>
                  </a:outerShdw>
                </a:effectLst>
              </a:rPr>
              <a:t>Media:</a:t>
            </a:r>
            <a:r>
              <a:rPr lang="en-US" sz="2400" dirty="0" smtClean="0"/>
              <a:t> Keep content short, with findings relevant for 	media use, and messages that can easily be linked 	to other issues in the news. </a:t>
            </a:r>
          </a:p>
          <a:p>
            <a:pPr eaLnBrk="1" hangingPunct="1">
              <a:lnSpc>
                <a:spcPct val="80000"/>
              </a:lnSpc>
              <a:buClr>
                <a:schemeClr val="tx1"/>
              </a:buClr>
              <a:buFont typeface="Wingdings" pitchFamily="2" charset="2"/>
              <a:buNone/>
              <a:defRPr/>
            </a:pPr>
            <a:endParaRPr lang="en-US" sz="2400" dirty="0" smtClean="0"/>
          </a:p>
          <a:p>
            <a:pPr eaLnBrk="1" hangingPunct="1">
              <a:lnSpc>
                <a:spcPct val="80000"/>
              </a:lnSpc>
              <a:buClr>
                <a:schemeClr val="tx1"/>
              </a:buClr>
              <a:buFont typeface="Wingdings" pitchFamily="2" charset="2"/>
              <a:buChar char="Ø"/>
              <a:defRPr/>
            </a:pPr>
            <a:r>
              <a:rPr lang="en-US" sz="2400" dirty="0" smtClean="0"/>
              <a:t>	</a:t>
            </a:r>
            <a:r>
              <a:rPr lang="en-US" sz="2400" dirty="0" smtClean="0">
                <a:effectLst>
                  <a:outerShdw blurRad="38100" dist="38100" dir="2700000" algn="tl">
                    <a:srgbClr val="C0C0C0"/>
                  </a:outerShdw>
                </a:effectLst>
              </a:rPr>
              <a:t>Students:</a:t>
            </a:r>
            <a:r>
              <a:rPr lang="en-US" sz="2400" dirty="0" smtClean="0"/>
              <a:t> Explain content well and keep language 	simple. </a:t>
            </a:r>
          </a:p>
          <a:p>
            <a:pPr eaLnBrk="1" hangingPunct="1">
              <a:lnSpc>
                <a:spcPct val="80000"/>
              </a:lnSpc>
              <a:buClr>
                <a:schemeClr val="tx1"/>
              </a:buClr>
              <a:buFont typeface="Wingdings" pitchFamily="2" charset="2"/>
              <a:buNone/>
              <a:defRPr/>
            </a:pPr>
            <a:endParaRPr lang="en-US" sz="2400" dirty="0" smtClean="0"/>
          </a:p>
          <a:p>
            <a:pPr eaLnBrk="1" hangingPunct="1">
              <a:lnSpc>
                <a:spcPct val="80000"/>
              </a:lnSpc>
              <a:buClr>
                <a:schemeClr val="tx1"/>
              </a:buClr>
              <a:buFont typeface="Wingdings" pitchFamily="2" charset="2"/>
              <a:buChar char="Ø"/>
              <a:defRPr/>
            </a:pPr>
            <a:r>
              <a:rPr lang="en-US" sz="2400" dirty="0" smtClean="0"/>
              <a:t>	</a:t>
            </a:r>
            <a:r>
              <a:rPr lang="en-US" sz="2400" dirty="0" smtClean="0">
                <a:effectLst>
                  <a:outerShdw blurRad="38100" dist="38100" dir="2700000" algn="tl">
                    <a:srgbClr val="C0C0C0"/>
                  </a:outerShdw>
                </a:effectLst>
              </a:rPr>
              <a:t>Scientists:</a:t>
            </a:r>
            <a:r>
              <a:rPr lang="en-US" sz="2400" dirty="0" smtClean="0"/>
              <a:t> Keep content fact-based, and use the 	latest data. Your language can be scientific, and 	include technical terms.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bwMode="auto">
          <a:xfrm>
            <a:off x="1116013" y="260350"/>
            <a:ext cx="6480175" cy="633413"/>
          </a:xfrm>
          <a:prstGeom prst="rect">
            <a:avLst/>
          </a:prstGeom>
          <a:noFill/>
          <a:ln>
            <a:noFill/>
            <a:miter lim="800000"/>
            <a:headEnd/>
            <a:tailEnd/>
          </a:ln>
        </p:spPr>
        <p:txBody>
          <a:bodyPr anchor="ctr"/>
          <a:lstStyle/>
          <a:p>
            <a:pPr eaLnBrk="1" hangingPunct="1"/>
            <a:r>
              <a:rPr lang="en-US" sz="3200" dirty="0" smtClean="0"/>
              <a:t>Session at a Glance</a:t>
            </a:r>
          </a:p>
        </p:txBody>
      </p:sp>
      <p:sp>
        <p:nvSpPr>
          <p:cNvPr id="14339" name="Rectangle 3"/>
          <p:cNvSpPr>
            <a:spLocks noGrp="1" noChangeArrowheads="1"/>
          </p:cNvSpPr>
          <p:nvPr>
            <p:ph type="body" idx="4294967295"/>
          </p:nvPr>
        </p:nvSpPr>
        <p:spPr>
          <a:xfrm>
            <a:off x="539750" y="2420938"/>
            <a:ext cx="8229600" cy="2808287"/>
          </a:xfrm>
        </p:spPr>
        <p:txBody>
          <a:bodyPr/>
          <a:lstStyle/>
          <a:p>
            <a:pPr eaLnBrk="1" hangingPunct="1">
              <a:lnSpc>
                <a:spcPct val="90000"/>
              </a:lnSpc>
            </a:pPr>
            <a:r>
              <a:rPr lang="en-US" b="1" dirty="0" smtClean="0"/>
              <a:t>Session 1: Introduction</a:t>
            </a:r>
          </a:p>
          <a:p>
            <a:pPr eaLnBrk="1" hangingPunct="1">
              <a:lnSpc>
                <a:spcPct val="90000"/>
              </a:lnSpc>
            </a:pPr>
            <a:r>
              <a:rPr lang="en-US" b="1" dirty="0" smtClean="0">
                <a:solidFill>
                  <a:schemeClr val="bg2"/>
                </a:solidFill>
              </a:rPr>
              <a:t>Session 2: Preparing to communicate</a:t>
            </a:r>
          </a:p>
          <a:p>
            <a:pPr eaLnBrk="1" hangingPunct="1">
              <a:lnSpc>
                <a:spcPct val="90000"/>
              </a:lnSpc>
            </a:pPr>
            <a:r>
              <a:rPr lang="en-US" b="1" dirty="0" smtClean="0">
                <a:solidFill>
                  <a:schemeClr val="bg2"/>
                </a:solidFill>
              </a:rPr>
              <a:t>Session 3: Choosing what to produce</a:t>
            </a:r>
          </a:p>
          <a:p>
            <a:pPr eaLnBrk="1" hangingPunct="1">
              <a:lnSpc>
                <a:spcPct val="90000"/>
              </a:lnSpc>
            </a:pPr>
            <a:r>
              <a:rPr lang="en-US" b="1" dirty="0" smtClean="0">
                <a:solidFill>
                  <a:schemeClr val="bg2"/>
                </a:solidFill>
              </a:rPr>
              <a:t>Session 4: How do we do it?</a:t>
            </a:r>
            <a:r>
              <a:rPr lang="en-US" dirty="0" smtClean="0">
                <a:solidFill>
                  <a:schemeClr val="bg2"/>
                </a:solidFill>
              </a:rPr>
              <a:t> </a:t>
            </a:r>
          </a:p>
          <a:p>
            <a:pPr eaLnBrk="1" hangingPunct="1">
              <a:lnSpc>
                <a:spcPct val="90000"/>
              </a:lnSpc>
            </a:pPr>
            <a:r>
              <a:rPr lang="en-US" b="1" dirty="0" smtClean="0">
                <a:solidFill>
                  <a:schemeClr val="bg2"/>
                </a:solidFill>
              </a:rPr>
              <a:t>Session 5: Reaching Out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dirty="0" smtClean="0"/>
          </a:p>
        </p:txBody>
      </p:sp>
      <p:graphicFrame>
        <p:nvGraphicFramePr>
          <p:cNvPr id="1026" name="Object 2"/>
          <p:cNvGraphicFramePr>
            <a:graphicFrameLocks noChangeAspect="1"/>
          </p:cNvGraphicFramePr>
          <p:nvPr/>
        </p:nvGraphicFramePr>
        <p:xfrm>
          <a:off x="3214688" y="1428750"/>
          <a:ext cx="2071687" cy="2643188"/>
        </p:xfrm>
        <a:graphic>
          <a:graphicData uri="http://schemas.openxmlformats.org/presentationml/2006/ole">
            <p:oleObj spid="_x0000_s1028" name="Acrobat Document" r:id="rId4" imgW="4896000" imgH="6255720" progId="AcroExch.Document.7">
              <p:embed/>
            </p:oleObj>
          </a:graphicData>
        </a:graphic>
      </p:graphicFrame>
      <p:pic>
        <p:nvPicPr>
          <p:cNvPr id="1029" name="Picture 3" descr="D:\ABIDO OLD\GEO4 report and related files\GEO4 launch all files\GEO4_cover_highres.jpg"/>
          <p:cNvPicPr>
            <a:picLocks noChangeAspect="1" noChangeArrowheads="1"/>
          </p:cNvPicPr>
          <p:nvPr/>
        </p:nvPicPr>
        <p:blipFill>
          <a:blip r:embed="rId5" cstate="print"/>
          <a:srcRect/>
          <a:stretch>
            <a:fillRect/>
          </a:stretch>
        </p:blipFill>
        <p:spPr bwMode="auto">
          <a:xfrm>
            <a:off x="285750" y="571500"/>
            <a:ext cx="2703513" cy="3500438"/>
          </a:xfrm>
          <a:prstGeom prst="rect">
            <a:avLst/>
          </a:prstGeom>
          <a:noFill/>
          <a:ln w="9525">
            <a:noFill/>
            <a:miter lim="800000"/>
            <a:headEnd/>
            <a:tailEnd/>
          </a:ln>
        </p:spPr>
      </p:pic>
      <p:pic>
        <p:nvPicPr>
          <p:cNvPr id="1030" name="Picture 33"/>
          <p:cNvPicPr>
            <a:picLocks noChangeAspect="1" noChangeArrowheads="1"/>
          </p:cNvPicPr>
          <p:nvPr/>
        </p:nvPicPr>
        <p:blipFill>
          <a:blip r:embed="rId6" cstate="print"/>
          <a:srcRect/>
          <a:stretch>
            <a:fillRect/>
          </a:stretch>
        </p:blipFill>
        <p:spPr bwMode="auto">
          <a:xfrm>
            <a:off x="285750" y="4357688"/>
            <a:ext cx="2752725" cy="2065337"/>
          </a:xfrm>
          <a:prstGeom prst="rect">
            <a:avLst/>
          </a:prstGeom>
          <a:noFill/>
          <a:ln w="9525">
            <a:noFill/>
            <a:miter lim="800000"/>
            <a:headEnd/>
            <a:tailEnd/>
          </a:ln>
        </p:spPr>
      </p:pic>
      <p:pic>
        <p:nvPicPr>
          <p:cNvPr id="1031" name="Picture 38"/>
          <p:cNvPicPr>
            <a:picLocks noChangeAspect="1" noChangeArrowheads="1"/>
          </p:cNvPicPr>
          <p:nvPr/>
        </p:nvPicPr>
        <p:blipFill>
          <a:blip r:embed="rId7" cstate="print"/>
          <a:srcRect/>
          <a:stretch>
            <a:fillRect/>
          </a:stretch>
        </p:blipFill>
        <p:spPr bwMode="auto">
          <a:xfrm>
            <a:off x="1214438" y="4929188"/>
            <a:ext cx="857250" cy="1008062"/>
          </a:xfrm>
          <a:prstGeom prst="rect">
            <a:avLst/>
          </a:prstGeom>
          <a:noFill/>
          <a:ln w="9525">
            <a:noFill/>
            <a:miter lim="800000"/>
            <a:headEnd/>
            <a:tailEnd/>
          </a:ln>
        </p:spPr>
      </p:pic>
      <p:graphicFrame>
        <p:nvGraphicFramePr>
          <p:cNvPr id="1027" name="Object 4"/>
          <p:cNvGraphicFramePr>
            <a:graphicFrameLocks noChangeAspect="1"/>
          </p:cNvGraphicFramePr>
          <p:nvPr/>
        </p:nvGraphicFramePr>
        <p:xfrm>
          <a:off x="5500688" y="2786063"/>
          <a:ext cx="2373312" cy="3357562"/>
        </p:xfrm>
        <a:graphic>
          <a:graphicData uri="http://schemas.openxmlformats.org/presentationml/2006/ole">
            <p:oleObj spid="_x0000_s1029" name="Acrobat Document" r:id="rId8" imgW="4759920" imgH="6735960" progId="AcroExch.Document.7">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bwMode="auto">
          <a:xfrm>
            <a:off x="928688" y="274638"/>
            <a:ext cx="6572250" cy="654050"/>
          </a:xfrm>
          <a:prstGeom prst="rect">
            <a:avLst/>
          </a:prstGeom>
          <a:noFill/>
          <a:ln>
            <a:noFill/>
            <a:miter lim="800000"/>
            <a:headEnd/>
            <a:tailEnd/>
          </a:ln>
        </p:spPr>
        <p:txBody>
          <a:bodyPr anchor="ctr"/>
          <a:lstStyle/>
          <a:p>
            <a:pPr eaLnBrk="1" hangingPunct="1">
              <a:defRPr/>
            </a:pPr>
            <a:r>
              <a:rPr lang="en-US" sz="3200" smtClean="0"/>
              <a:t>3. Tailoring to your Budget</a:t>
            </a:r>
          </a:p>
        </p:txBody>
      </p:sp>
      <p:sp>
        <p:nvSpPr>
          <p:cNvPr id="32771" name="Rectangle 3"/>
          <p:cNvSpPr>
            <a:spLocks noGrp="1" noChangeArrowheads="1"/>
          </p:cNvSpPr>
          <p:nvPr>
            <p:ph type="body" idx="4294967295"/>
          </p:nvPr>
        </p:nvSpPr>
        <p:spPr>
          <a:xfrm>
            <a:off x="611188" y="1628775"/>
            <a:ext cx="8229600" cy="4525963"/>
          </a:xfrm>
        </p:spPr>
        <p:txBody>
          <a:bodyPr/>
          <a:lstStyle/>
          <a:p>
            <a:pPr eaLnBrk="1" hangingPunct="1">
              <a:lnSpc>
                <a:spcPct val="90000"/>
              </a:lnSpc>
              <a:buClr>
                <a:schemeClr val="tx1"/>
              </a:buClr>
              <a:buFont typeface="Wingdings" pitchFamily="2" charset="2"/>
              <a:buChar char="Ø"/>
            </a:pPr>
            <a:r>
              <a:rPr lang="en-US" sz="2800" dirty="0" smtClean="0"/>
              <a:t>	</a:t>
            </a:r>
            <a:r>
              <a:rPr lang="en-US" sz="2800" b="1" dirty="0" smtClean="0"/>
              <a:t>Include personnel time in costs</a:t>
            </a:r>
            <a:r>
              <a:rPr lang="en-US" sz="2800" dirty="0" smtClean="0"/>
              <a:t>, as well as 	design, publishing, distribution, office 	supplies and contingency costs. </a:t>
            </a:r>
          </a:p>
          <a:p>
            <a:pPr eaLnBrk="1" hangingPunct="1">
              <a:lnSpc>
                <a:spcPct val="90000"/>
              </a:lnSpc>
              <a:buClr>
                <a:schemeClr val="tx1"/>
              </a:buClr>
              <a:buFont typeface="Wingdings" pitchFamily="2" charset="2"/>
              <a:buChar char="Ø"/>
            </a:pPr>
            <a:endParaRPr lang="en-US" sz="2800" dirty="0" smtClean="0"/>
          </a:p>
          <a:p>
            <a:pPr eaLnBrk="1" hangingPunct="1">
              <a:lnSpc>
                <a:spcPct val="90000"/>
              </a:lnSpc>
              <a:buClr>
                <a:schemeClr val="tx1"/>
              </a:buClr>
              <a:buFont typeface="Wingdings" pitchFamily="2" charset="2"/>
              <a:buChar char="Ø"/>
            </a:pPr>
            <a:r>
              <a:rPr lang="en-US" sz="2800" dirty="0" smtClean="0"/>
              <a:t>	Some formats, such as web-based products 	are </a:t>
            </a:r>
            <a:r>
              <a:rPr lang="en-US" sz="2800" b="1" dirty="0" smtClean="0"/>
              <a:t>less expensive</a:t>
            </a:r>
            <a:r>
              <a:rPr lang="en-US" sz="2800" dirty="0" smtClean="0"/>
              <a:t> than others, such as 	print.</a:t>
            </a:r>
          </a:p>
          <a:p>
            <a:pPr eaLnBrk="1" hangingPunct="1">
              <a:lnSpc>
                <a:spcPct val="90000"/>
              </a:lnSpc>
              <a:buClr>
                <a:schemeClr val="tx1"/>
              </a:buClr>
              <a:buFont typeface="Wingdings" pitchFamily="2" charset="2"/>
              <a:buChar char="Ø"/>
            </a:pPr>
            <a:endParaRPr lang="en-US" sz="2800" dirty="0" smtClean="0"/>
          </a:p>
          <a:p>
            <a:pPr eaLnBrk="1" hangingPunct="1">
              <a:lnSpc>
                <a:spcPct val="90000"/>
              </a:lnSpc>
              <a:buClr>
                <a:schemeClr val="tx1"/>
              </a:buClr>
              <a:buFont typeface="Wingdings" pitchFamily="2" charset="2"/>
              <a:buChar char="Ø"/>
            </a:pPr>
            <a:r>
              <a:rPr lang="en-US" sz="2800" dirty="0" smtClean="0"/>
              <a:t>	Consider </a:t>
            </a:r>
            <a:r>
              <a:rPr lang="en-US" sz="2800" b="1" dirty="0" smtClean="0"/>
              <a:t>innovative ways to raise funds</a:t>
            </a:r>
            <a:r>
              <a:rPr lang="en-US" sz="2800" dirty="0" smtClean="0"/>
              <a:t>, 	such as co-publishing or sponsorship. </a:t>
            </a:r>
          </a:p>
        </p:txBody>
      </p:sp>
      <p:pic>
        <p:nvPicPr>
          <p:cNvPr id="32772" name="Picture 4" descr="MCj03077280000[1]"/>
          <p:cNvPicPr>
            <a:picLocks noChangeAspect="1" noChangeArrowheads="1"/>
          </p:cNvPicPr>
          <p:nvPr/>
        </p:nvPicPr>
        <p:blipFill>
          <a:blip r:embed="rId3" cstate="print"/>
          <a:srcRect/>
          <a:stretch>
            <a:fillRect/>
          </a:stretch>
        </p:blipFill>
        <p:spPr bwMode="auto">
          <a:xfrm>
            <a:off x="8086154" y="5517232"/>
            <a:ext cx="1022350" cy="1052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bwMode="auto">
          <a:xfrm>
            <a:off x="857250" y="214313"/>
            <a:ext cx="7472363" cy="714375"/>
          </a:xfrm>
          <a:prstGeom prst="rect">
            <a:avLst/>
          </a:prstGeom>
          <a:noFill/>
          <a:ln>
            <a:noFill/>
            <a:miter lim="800000"/>
            <a:headEnd/>
            <a:tailEnd/>
          </a:ln>
        </p:spPr>
        <p:txBody>
          <a:bodyPr anchor="ctr"/>
          <a:lstStyle/>
          <a:p>
            <a:pPr eaLnBrk="1" hangingPunct="1">
              <a:defRPr/>
            </a:pPr>
            <a:r>
              <a:rPr lang="en-US" sz="3200" dirty="0" smtClean="0"/>
              <a:t>Exercise: What are the main budget lines? (10 minutes)</a:t>
            </a:r>
          </a:p>
        </p:txBody>
      </p:sp>
      <p:sp>
        <p:nvSpPr>
          <p:cNvPr id="33795" name="Rectangle 3"/>
          <p:cNvSpPr>
            <a:spLocks noGrp="1" noChangeArrowheads="1"/>
          </p:cNvSpPr>
          <p:nvPr>
            <p:ph type="body" sz="half" idx="4294967295"/>
          </p:nvPr>
        </p:nvSpPr>
        <p:spPr>
          <a:xfrm>
            <a:off x="457200" y="1600200"/>
            <a:ext cx="7786688" cy="1684338"/>
          </a:xfrm>
        </p:spPr>
        <p:txBody>
          <a:bodyPr/>
          <a:lstStyle/>
          <a:p>
            <a:pPr eaLnBrk="1" hangingPunct="1"/>
            <a:r>
              <a:rPr lang="en-US" sz="2800" smtClean="0"/>
              <a:t>What are the main competencies and budget lines for producing a report and a website?</a:t>
            </a:r>
          </a:p>
          <a:p>
            <a:pPr eaLnBrk="1" hangingPunct="1"/>
            <a:r>
              <a:rPr lang="en-US" sz="2800" smtClean="0"/>
              <a:t>What are potential financial options? </a:t>
            </a:r>
          </a:p>
        </p:txBody>
      </p:sp>
      <p:graphicFrame>
        <p:nvGraphicFramePr>
          <p:cNvPr id="194564" name="Group 4"/>
          <p:cNvGraphicFramePr>
            <a:graphicFrameLocks noGrp="1"/>
          </p:cNvGraphicFramePr>
          <p:nvPr>
            <p:ph sz="half" idx="4294967295"/>
          </p:nvPr>
        </p:nvGraphicFramePr>
        <p:xfrm>
          <a:off x="755650" y="4005263"/>
          <a:ext cx="7488238" cy="2449513"/>
        </p:xfrm>
        <a:graphic>
          <a:graphicData uri="http://schemas.openxmlformats.org/drawingml/2006/table">
            <a:tbl>
              <a:tblPr/>
              <a:tblGrid>
                <a:gridCol w="2327275"/>
                <a:gridCol w="3136900"/>
                <a:gridCol w="2024063"/>
              </a:tblGrid>
              <a:tr h="576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MS PGothic" pitchFamily="34" charset="-128"/>
                          <a:cs typeface="Arial" charset="0"/>
                        </a:rPr>
                        <a:t>Activities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MS PGothic" pitchFamily="34" charset="-128"/>
                          <a:cs typeface="Arial" charset="0"/>
                        </a:rPr>
                        <a:t>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ea typeface="MS PGothic" pitchFamily="34" charset="-128"/>
                          <a:cs typeface="Arial" charset="0"/>
                        </a:rPr>
                        <a:t>Cost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MS PGothic" pitchFamily="34" charset="-128"/>
                          <a:cs typeface="Arial" charset="0"/>
                        </a:rPr>
                        <a:t>Writers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MS PGothic" pitchFamily="34" charset="-128"/>
                          <a:cs typeface="Arial" charset="0"/>
                        </a:rPr>
                        <a:t>5 experts X 1 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MS PGothic" pitchFamily="34"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6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MS PGothic" pitchFamily="34" charset="-128"/>
                          <a:cs typeface="Arial" charset="0"/>
                        </a:rPr>
                        <a:t>Editing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MS PGothic" pitchFamily="34" charset="-128"/>
                          <a:cs typeface="Arial" charset="0"/>
                        </a:rPr>
                        <a:t>1 editor X 2 weeks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ea typeface="MS PGothic" pitchFamily="34" charset="-128"/>
                          <a:cs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14" name="Text Box 22"/>
          <p:cNvSpPr txBox="1">
            <a:spLocks noChangeArrowheads="1"/>
          </p:cNvSpPr>
          <p:nvPr/>
        </p:nvSpPr>
        <p:spPr bwMode="auto">
          <a:xfrm>
            <a:off x="1547813" y="3500438"/>
            <a:ext cx="5256212" cy="457200"/>
          </a:xfrm>
          <a:prstGeom prst="rect">
            <a:avLst/>
          </a:prstGeom>
          <a:noFill/>
          <a:ln w="9525">
            <a:noFill/>
            <a:miter lim="800000"/>
            <a:headEnd/>
            <a:tailEnd/>
          </a:ln>
        </p:spPr>
        <p:txBody>
          <a:bodyPr>
            <a:spAutoFit/>
          </a:bodyPr>
          <a:lstStyle/>
          <a:p>
            <a:pPr algn="ctr">
              <a:spcBef>
                <a:spcPct val="50000"/>
              </a:spcBef>
            </a:pPr>
            <a:r>
              <a:rPr lang="en-US" sz="2400" b="1">
                <a:ea typeface="MS PGothic" pitchFamily="34" charset="-128"/>
              </a:rPr>
              <a:t>Optional Table</a:t>
            </a:r>
            <a:r>
              <a:rPr lang="en-US" sz="2400">
                <a:ea typeface="MS PGothic" pitchFamily="34" charset="-128"/>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bwMode="auto">
          <a:xfrm>
            <a:off x="1085850" y="428625"/>
            <a:ext cx="6381750" cy="428625"/>
          </a:xfrm>
          <a:prstGeom prst="rect">
            <a:avLst/>
          </a:prstGeom>
          <a:noFill/>
          <a:ln>
            <a:noFill/>
            <a:miter lim="800000"/>
            <a:headEnd/>
            <a:tailEnd/>
          </a:ln>
        </p:spPr>
        <p:txBody>
          <a:bodyPr anchor="ctr"/>
          <a:lstStyle/>
          <a:p>
            <a:pPr eaLnBrk="1" hangingPunct="1">
              <a:defRPr/>
            </a:pPr>
            <a:r>
              <a:rPr lang="en-US" sz="3200" dirty="0" smtClean="0"/>
              <a:t>4. Formats</a:t>
            </a:r>
          </a:p>
        </p:txBody>
      </p:sp>
      <p:sp>
        <p:nvSpPr>
          <p:cNvPr id="34819" name="Rectangle 3"/>
          <p:cNvSpPr>
            <a:spLocks noGrp="1" noChangeArrowheads="1"/>
          </p:cNvSpPr>
          <p:nvPr>
            <p:ph type="body" idx="4294967295"/>
          </p:nvPr>
        </p:nvSpPr>
        <p:spPr/>
        <p:txBody>
          <a:bodyPr/>
          <a:lstStyle/>
          <a:p>
            <a:pPr eaLnBrk="1" hangingPunct="1">
              <a:lnSpc>
                <a:spcPct val="80000"/>
              </a:lnSpc>
            </a:pPr>
            <a:r>
              <a:rPr lang="en-US" sz="2800" smtClean="0"/>
              <a:t>Spoken options include visits, interviews, speeches, meetings, press conferences, training sessions, radio broadcasts, discussion groups and hearings. </a:t>
            </a:r>
          </a:p>
          <a:p>
            <a:pPr eaLnBrk="1" hangingPunct="1">
              <a:lnSpc>
                <a:spcPct val="80000"/>
              </a:lnSpc>
            </a:pPr>
            <a:r>
              <a:rPr lang="en-US" sz="2800" smtClean="0"/>
              <a:t>Written options include reports, flyers, newsletters, posters and brochures.</a:t>
            </a:r>
          </a:p>
          <a:p>
            <a:pPr eaLnBrk="1" hangingPunct="1">
              <a:lnSpc>
                <a:spcPct val="80000"/>
              </a:lnSpc>
            </a:pPr>
            <a:r>
              <a:rPr lang="en-US" sz="2800" smtClean="0"/>
              <a:t>Visual options include presentations, television, slide shows, films and videos. </a:t>
            </a:r>
          </a:p>
          <a:p>
            <a:pPr eaLnBrk="1" hangingPunct="1">
              <a:lnSpc>
                <a:spcPct val="80000"/>
              </a:lnSpc>
            </a:pPr>
            <a:r>
              <a:rPr lang="en-US" sz="2800" smtClean="0"/>
              <a:t>Digital options include Internet, CD-ROM’s, PC-demos, e-mail bulletins, discussion groups and online conferences.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bwMode="auto">
          <a:xfrm>
            <a:off x="1000125" y="214313"/>
            <a:ext cx="6829425" cy="654050"/>
          </a:xfrm>
          <a:prstGeom prst="rect">
            <a:avLst/>
          </a:prstGeom>
          <a:noFill/>
          <a:ln>
            <a:noFill/>
            <a:miter lim="800000"/>
            <a:headEnd/>
            <a:tailEnd/>
          </a:ln>
        </p:spPr>
        <p:txBody>
          <a:bodyPr anchor="ctr"/>
          <a:lstStyle/>
          <a:p>
            <a:pPr eaLnBrk="1" hangingPunct="1">
              <a:defRPr/>
            </a:pPr>
            <a:r>
              <a:rPr lang="en-US" sz="3200" dirty="0" smtClean="0"/>
              <a:t>Formats: What is Communication Effectiveness?</a:t>
            </a:r>
          </a:p>
        </p:txBody>
      </p:sp>
      <p:sp>
        <p:nvSpPr>
          <p:cNvPr id="35843" name="Rectangle 3"/>
          <p:cNvSpPr>
            <a:spLocks noGrp="1" noChangeArrowheads="1"/>
          </p:cNvSpPr>
          <p:nvPr>
            <p:ph type="body" idx="4294967295"/>
          </p:nvPr>
        </p:nvSpPr>
        <p:spPr/>
        <p:txBody>
          <a:bodyPr/>
          <a:lstStyle/>
          <a:p>
            <a:pPr eaLnBrk="1" hangingPunct="1">
              <a:lnSpc>
                <a:spcPct val="90000"/>
              </a:lnSpc>
            </a:pPr>
            <a:r>
              <a:rPr lang="en-US" dirty="0" smtClean="0"/>
              <a:t>Your message is: </a:t>
            </a:r>
          </a:p>
          <a:p>
            <a:pPr lvl="1" eaLnBrk="1" hangingPunct="1">
              <a:lnSpc>
                <a:spcPct val="90000"/>
              </a:lnSpc>
              <a:buFont typeface="Webdings" pitchFamily="18" charset="2"/>
              <a:buChar char="a"/>
            </a:pPr>
            <a:r>
              <a:rPr lang="en-US" dirty="0" smtClean="0"/>
              <a:t>Received by target audience</a:t>
            </a:r>
          </a:p>
          <a:p>
            <a:pPr lvl="1" eaLnBrk="1" hangingPunct="1">
              <a:lnSpc>
                <a:spcPct val="90000"/>
              </a:lnSpc>
              <a:buFont typeface="Webdings" pitchFamily="18" charset="2"/>
              <a:buChar char="a"/>
            </a:pPr>
            <a:r>
              <a:rPr lang="en-US" dirty="0" smtClean="0"/>
              <a:t>Interpreted adequately by recipients as intended by senders</a:t>
            </a:r>
          </a:p>
          <a:p>
            <a:pPr lvl="1" eaLnBrk="1" hangingPunct="1">
              <a:lnSpc>
                <a:spcPct val="90000"/>
              </a:lnSpc>
              <a:buFont typeface="Webdings" pitchFamily="18" charset="2"/>
              <a:buChar char="a"/>
            </a:pPr>
            <a:r>
              <a:rPr lang="en-US" dirty="0" smtClean="0"/>
              <a:t> Remembered over a sufficient period of time</a:t>
            </a:r>
          </a:p>
          <a:p>
            <a:pPr lvl="1" eaLnBrk="1" hangingPunct="1">
              <a:lnSpc>
                <a:spcPct val="90000"/>
              </a:lnSpc>
              <a:buFont typeface="Webdings" pitchFamily="18" charset="2"/>
              <a:buChar char="a"/>
            </a:pPr>
            <a:r>
              <a:rPr lang="en-US" dirty="0" smtClean="0"/>
              <a:t>Triggered an appropriate reaction</a:t>
            </a:r>
          </a:p>
          <a:p>
            <a:pPr lvl="1" eaLnBrk="1" hangingPunct="1">
              <a:lnSpc>
                <a:spcPct val="90000"/>
              </a:lnSpc>
            </a:pPr>
            <a:endParaRPr lang="en-US" dirty="0" smtClean="0"/>
          </a:p>
          <a:p>
            <a:pPr eaLnBrk="1" hangingPunct="1">
              <a:lnSpc>
                <a:spcPct val="90000"/>
              </a:lnSpc>
            </a:pPr>
            <a:r>
              <a:rPr lang="en-US" sz="2800" i="1" dirty="0" smtClean="0"/>
              <a:t>Effectiveness =    </a:t>
            </a:r>
            <a:r>
              <a:rPr lang="en-US" sz="2800" i="1" u="sng" dirty="0" smtClean="0"/>
              <a:t>Impact of Message</a:t>
            </a:r>
          </a:p>
          <a:p>
            <a:pPr lvl="1" eaLnBrk="1" hangingPunct="1">
              <a:lnSpc>
                <a:spcPct val="90000"/>
              </a:lnSpc>
              <a:buFontTx/>
              <a:buNone/>
            </a:pPr>
            <a:r>
              <a:rPr lang="en-US" sz="2400" i="1" dirty="0" smtClean="0"/>
              <a:t>				  Cost of Producing Message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pic>
        <p:nvPicPr>
          <p:cNvPr id="36867" name="Picture 2" descr="D:\ABIDO OLD\VULNERABILITY TEAM\محاضرات المعهد الدانمركي - الإعلام\Final-صحافة\ياسين الخليل\9.jpg"/>
          <p:cNvPicPr>
            <a:picLocks noChangeAspect="1" noChangeArrowheads="1"/>
          </p:cNvPicPr>
          <p:nvPr/>
        </p:nvPicPr>
        <p:blipFill>
          <a:blip r:embed="rId3" cstate="print"/>
          <a:srcRect/>
          <a:stretch>
            <a:fillRect/>
          </a:stretch>
        </p:blipFill>
        <p:spPr bwMode="auto">
          <a:xfrm>
            <a:off x="323528" y="188640"/>
            <a:ext cx="8421886" cy="6673845"/>
          </a:xfrm>
          <a:prstGeom prst="rect">
            <a:avLst/>
          </a:prstGeom>
          <a:noFill/>
          <a:ln w="9525">
            <a:noFill/>
            <a:miter lim="800000"/>
            <a:headEnd/>
            <a:tailEnd/>
          </a:ln>
        </p:spPr>
      </p:pic>
      <p:sp>
        <p:nvSpPr>
          <p:cNvPr id="4" name="TextBox 3"/>
          <p:cNvSpPr txBox="1"/>
          <p:nvPr/>
        </p:nvSpPr>
        <p:spPr>
          <a:xfrm>
            <a:off x="4644008" y="5842337"/>
            <a:ext cx="4032448" cy="1015663"/>
          </a:xfrm>
          <a:custGeom>
            <a:avLst/>
            <a:gdLst>
              <a:gd name="connsiteX0" fmla="*/ 0 w 4032448"/>
              <a:gd name="connsiteY0" fmla="*/ 0 h 400110"/>
              <a:gd name="connsiteX1" fmla="*/ 4032448 w 4032448"/>
              <a:gd name="connsiteY1" fmla="*/ 0 h 400110"/>
              <a:gd name="connsiteX2" fmla="*/ 4032448 w 4032448"/>
              <a:gd name="connsiteY2" fmla="*/ 400110 h 400110"/>
              <a:gd name="connsiteX3" fmla="*/ 0 w 4032448"/>
              <a:gd name="connsiteY3" fmla="*/ 400110 h 400110"/>
              <a:gd name="connsiteX4" fmla="*/ 0 w 4032448"/>
              <a:gd name="connsiteY4" fmla="*/ 0 h 400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2448" h="400110">
                <a:moveTo>
                  <a:pt x="0" y="0"/>
                </a:moveTo>
                <a:lnTo>
                  <a:pt x="4032448" y="0"/>
                </a:lnTo>
                <a:lnTo>
                  <a:pt x="4032448" y="400110"/>
                </a:lnTo>
                <a:lnTo>
                  <a:pt x="0" y="400110"/>
                </a:lnTo>
                <a:lnTo>
                  <a:pt x="0" y="0"/>
                </a:lnTo>
                <a:close/>
              </a:path>
            </a:pathLst>
          </a:custGeom>
          <a:solidFill>
            <a:schemeClr val="accent1"/>
          </a:solidFill>
        </p:spPr>
        <p:txBody>
          <a:bodyPr wrap="square" rtlCol="0">
            <a:spAutoFit/>
          </a:bodyPr>
          <a:lstStyle/>
          <a:p>
            <a:r>
              <a:rPr lang="en-US" sz="2000" dirty="0" smtClean="0"/>
              <a:t>Climate change towards desertification causes migration to urban areas.</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bwMode="auto">
          <a:xfrm>
            <a:off x="928688" y="214313"/>
            <a:ext cx="6943725" cy="714375"/>
          </a:xfrm>
          <a:prstGeom prst="rect">
            <a:avLst/>
          </a:prstGeom>
          <a:noFill/>
          <a:ln>
            <a:noFill/>
            <a:miter lim="800000"/>
            <a:headEnd/>
            <a:tailEnd/>
          </a:ln>
        </p:spPr>
        <p:txBody>
          <a:bodyPr anchor="ctr"/>
          <a:lstStyle/>
          <a:p>
            <a:pPr eaLnBrk="1" hangingPunct="1">
              <a:defRPr/>
            </a:pPr>
            <a:r>
              <a:rPr lang="en-US" sz="3200" smtClean="0"/>
              <a:t>What is communication efficiency? </a:t>
            </a:r>
          </a:p>
        </p:txBody>
      </p:sp>
      <p:sp>
        <p:nvSpPr>
          <p:cNvPr id="37891" name="Rectangle 3"/>
          <p:cNvSpPr>
            <a:spLocks noGrp="1" noChangeArrowheads="1"/>
          </p:cNvSpPr>
          <p:nvPr>
            <p:ph type="body" idx="4294967295"/>
          </p:nvPr>
        </p:nvSpPr>
        <p:spPr>
          <a:xfrm>
            <a:off x="468313" y="2060575"/>
            <a:ext cx="8229600" cy="3484563"/>
          </a:xfrm>
        </p:spPr>
        <p:txBody>
          <a:bodyPr/>
          <a:lstStyle/>
          <a:p>
            <a:pPr eaLnBrk="1" hangingPunct="1">
              <a:buFontTx/>
              <a:buNone/>
            </a:pPr>
            <a:r>
              <a:rPr lang="en-US" smtClean="0"/>
              <a:t>		The maximum number of recipients 	have been reached per unit cost.</a:t>
            </a:r>
          </a:p>
          <a:p>
            <a:pPr lvl="1" eaLnBrk="1" hangingPunct="1">
              <a:buFontTx/>
              <a:buNone/>
            </a:pPr>
            <a:endParaRPr lang="en-US" smtClean="0"/>
          </a:p>
          <a:p>
            <a:pPr eaLnBrk="1" hangingPunct="1">
              <a:buFontTx/>
              <a:buNone/>
            </a:pPr>
            <a:r>
              <a:rPr lang="en-US" sz="2800" b="1" smtClean="0"/>
              <a:t>	</a:t>
            </a:r>
            <a:r>
              <a:rPr lang="en-US" sz="2800" b="1" i="1" smtClean="0"/>
              <a:t>   </a:t>
            </a:r>
            <a:r>
              <a:rPr lang="en-US" sz="2400" i="1" smtClean="0"/>
              <a:t>Efficiency =  </a:t>
            </a:r>
            <a:r>
              <a:rPr lang="en-US" sz="2400" i="1" u="sng" smtClean="0"/>
              <a:t>Number of recipients reached</a:t>
            </a:r>
          </a:p>
          <a:p>
            <a:pPr eaLnBrk="1" hangingPunct="1">
              <a:buFontTx/>
              <a:buNone/>
            </a:pPr>
            <a:r>
              <a:rPr lang="en-US" sz="2400" i="1" smtClean="0"/>
              <a:t>				Cost of Producing Message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bwMode="auto">
          <a:xfrm>
            <a:off x="1000125" y="285750"/>
            <a:ext cx="6900863" cy="582613"/>
          </a:xfrm>
          <a:prstGeom prst="rect">
            <a:avLst/>
          </a:prstGeom>
          <a:noFill/>
          <a:ln>
            <a:noFill/>
            <a:miter lim="800000"/>
            <a:headEnd/>
            <a:tailEnd/>
          </a:ln>
        </p:spPr>
        <p:txBody>
          <a:bodyPr anchor="ctr"/>
          <a:lstStyle/>
          <a:p>
            <a:pPr eaLnBrk="1" hangingPunct="1">
              <a:defRPr/>
            </a:pPr>
            <a:r>
              <a:rPr lang="en-US" sz="3200" smtClean="0"/>
              <a:t>5. Choosing Multiple Channels </a:t>
            </a:r>
          </a:p>
        </p:txBody>
      </p:sp>
      <p:sp>
        <p:nvSpPr>
          <p:cNvPr id="38915" name="Rectangle 3"/>
          <p:cNvSpPr>
            <a:spLocks noGrp="1" noChangeArrowheads="1"/>
          </p:cNvSpPr>
          <p:nvPr>
            <p:ph type="body" idx="4294967295"/>
          </p:nvPr>
        </p:nvSpPr>
        <p:spPr/>
        <p:txBody>
          <a:bodyPr/>
          <a:lstStyle/>
          <a:p>
            <a:pPr eaLnBrk="1" hangingPunct="1"/>
            <a:r>
              <a:rPr lang="en-US" smtClean="0"/>
              <a:t>Understand the channels your audience uses</a:t>
            </a:r>
          </a:p>
          <a:p>
            <a:pPr lvl="1" eaLnBrk="1" hangingPunct="1">
              <a:buFont typeface="Wingdings" pitchFamily="2" charset="2"/>
              <a:buChar char="Ø"/>
            </a:pPr>
            <a:r>
              <a:rPr lang="en-US" smtClean="0"/>
              <a:t>	In Norway, </a:t>
            </a:r>
            <a:r>
              <a:rPr lang="en-US" b="1" smtClean="0"/>
              <a:t>newspapers</a:t>
            </a:r>
            <a:r>
              <a:rPr lang="en-US" smtClean="0"/>
              <a:t> are often read</a:t>
            </a:r>
          </a:p>
          <a:p>
            <a:pPr lvl="1" eaLnBrk="1" hangingPunct="1">
              <a:buFont typeface="Wingdings" pitchFamily="2" charset="2"/>
              <a:buChar char="Ø"/>
            </a:pPr>
            <a:r>
              <a:rPr lang="en-US" smtClean="0"/>
              <a:t>	In Uzbekistan, people avidly listen to the </a:t>
            </a:r>
            <a:r>
              <a:rPr lang="en-US" b="1" smtClean="0"/>
              <a:t>radio</a:t>
            </a:r>
          </a:p>
          <a:p>
            <a:pPr eaLnBrk="1" hangingPunct="1"/>
            <a:r>
              <a:rPr lang="en-US" smtClean="0"/>
              <a:t>Choose multiple channels</a:t>
            </a:r>
          </a:p>
          <a:p>
            <a:pPr lvl="1" eaLnBrk="1" hangingPunct="1">
              <a:buFont typeface="Wingdings" pitchFamily="2" charset="2"/>
              <a:buChar char="Ø"/>
            </a:pPr>
            <a:r>
              <a:rPr lang="en-US" smtClean="0"/>
              <a:t>	To offset the weaknesses and gain from the strengths of each channel </a:t>
            </a:r>
          </a:p>
        </p:txBody>
      </p:sp>
      <p:pic>
        <p:nvPicPr>
          <p:cNvPr id="38916" name="Picture 4" descr="MCj03303550000[1]"/>
          <p:cNvPicPr>
            <a:picLocks noChangeAspect="1" noChangeArrowheads="1"/>
          </p:cNvPicPr>
          <p:nvPr/>
        </p:nvPicPr>
        <p:blipFill>
          <a:blip r:embed="rId3" cstate="print"/>
          <a:srcRect/>
          <a:stretch>
            <a:fillRect/>
          </a:stretch>
        </p:blipFill>
        <p:spPr bwMode="auto">
          <a:xfrm>
            <a:off x="6659563" y="3213100"/>
            <a:ext cx="1511300" cy="144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bwMode="auto">
          <a:xfrm>
            <a:off x="857250" y="285750"/>
            <a:ext cx="7000875" cy="654050"/>
          </a:xfrm>
          <a:prstGeom prst="rect">
            <a:avLst/>
          </a:prstGeom>
          <a:noFill/>
          <a:ln>
            <a:noFill/>
            <a:miter lim="800000"/>
            <a:headEnd/>
            <a:tailEnd/>
          </a:ln>
        </p:spPr>
        <p:txBody>
          <a:bodyPr anchor="ctr"/>
          <a:lstStyle/>
          <a:p>
            <a:pPr eaLnBrk="1" hangingPunct="1">
              <a:defRPr/>
            </a:pPr>
            <a:r>
              <a:rPr lang="en-US" sz="3200" dirty="0" smtClean="0"/>
              <a:t>Reaching your Audience</a:t>
            </a:r>
          </a:p>
        </p:txBody>
      </p:sp>
      <p:sp>
        <p:nvSpPr>
          <p:cNvPr id="39939" name="Rectangle 3"/>
          <p:cNvSpPr>
            <a:spLocks noGrp="1" noChangeArrowheads="1"/>
          </p:cNvSpPr>
          <p:nvPr>
            <p:ph type="body" idx="4294967295"/>
          </p:nvPr>
        </p:nvSpPr>
        <p:spPr/>
        <p:txBody>
          <a:bodyPr/>
          <a:lstStyle/>
          <a:p>
            <a:pPr eaLnBrk="1" hangingPunct="1">
              <a:lnSpc>
                <a:spcPct val="90000"/>
              </a:lnSpc>
            </a:pPr>
            <a:r>
              <a:rPr lang="en-US" sz="2800" smtClean="0"/>
              <a:t>What range of direct communication methods    are available to you, </a:t>
            </a:r>
            <a:r>
              <a:rPr lang="en-US" sz="2800" b="1" smtClean="0"/>
              <a:t>beyond radio, TV and newspapers</a:t>
            </a:r>
            <a:r>
              <a:rPr lang="en-US" sz="2800" smtClean="0"/>
              <a:t>? </a:t>
            </a:r>
          </a:p>
          <a:p>
            <a:pPr eaLnBrk="1" hangingPunct="1">
              <a:lnSpc>
                <a:spcPct val="90000"/>
              </a:lnSpc>
              <a:buFontTx/>
              <a:buNone/>
            </a:pPr>
            <a:endParaRPr lang="en-US" sz="2800" smtClean="0"/>
          </a:p>
          <a:p>
            <a:pPr eaLnBrk="1" hangingPunct="1">
              <a:lnSpc>
                <a:spcPct val="90000"/>
              </a:lnSpc>
            </a:pPr>
            <a:r>
              <a:rPr lang="en-US" sz="2800" smtClean="0"/>
              <a:t>What channels will reach your audience in their </a:t>
            </a:r>
            <a:r>
              <a:rPr lang="en-US" sz="2800" b="1" smtClean="0"/>
              <a:t>language</a:t>
            </a:r>
            <a:r>
              <a:rPr lang="en-US" sz="2800" smtClean="0"/>
              <a:t> </a:t>
            </a:r>
            <a:r>
              <a:rPr lang="en-US" sz="2800" b="1" smtClean="0"/>
              <a:t>and reflect their</a:t>
            </a:r>
            <a:r>
              <a:rPr lang="en-US" sz="2800" smtClean="0"/>
              <a:t> </a:t>
            </a:r>
            <a:r>
              <a:rPr lang="en-US" sz="2800" b="1" smtClean="0"/>
              <a:t>culture</a:t>
            </a:r>
            <a:r>
              <a:rPr lang="en-US" sz="2800" smtClean="0"/>
              <a:t>?</a:t>
            </a:r>
          </a:p>
          <a:p>
            <a:pPr eaLnBrk="1" hangingPunct="1">
              <a:lnSpc>
                <a:spcPct val="90000"/>
              </a:lnSpc>
              <a:buFontTx/>
              <a:buNone/>
            </a:pPr>
            <a:endParaRPr lang="en-US" sz="2800" smtClean="0"/>
          </a:p>
          <a:p>
            <a:pPr eaLnBrk="1" hangingPunct="1">
              <a:lnSpc>
                <a:spcPct val="90000"/>
              </a:lnSpc>
            </a:pPr>
            <a:r>
              <a:rPr lang="en-US" sz="2800" smtClean="0"/>
              <a:t>How will you ensure </a:t>
            </a:r>
            <a:r>
              <a:rPr lang="en-US" sz="2800" b="1" smtClean="0"/>
              <a:t>repetition and continuation</a:t>
            </a:r>
            <a:r>
              <a:rPr lang="en-US" sz="2800" smtClean="0"/>
              <a:t> of messages over a longer time period?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bwMode="auto">
          <a:xfrm>
            <a:off x="928688" y="188640"/>
            <a:ext cx="6929437" cy="654050"/>
          </a:xfrm>
          <a:prstGeom prst="rect">
            <a:avLst/>
          </a:prstGeom>
          <a:noFill/>
          <a:ln>
            <a:noFill/>
            <a:miter lim="800000"/>
            <a:headEnd/>
            <a:tailEnd/>
          </a:ln>
        </p:spPr>
        <p:txBody>
          <a:bodyPr anchor="ctr"/>
          <a:lstStyle/>
          <a:p>
            <a:pPr eaLnBrk="1" hangingPunct="1">
              <a:defRPr/>
            </a:pPr>
            <a:r>
              <a:rPr lang="en-US" sz="3200" dirty="0" smtClean="0"/>
              <a:t>Dissemination of an Environmental Report</a:t>
            </a:r>
          </a:p>
        </p:txBody>
      </p:sp>
      <p:graphicFrame>
        <p:nvGraphicFramePr>
          <p:cNvPr id="252931" name="Group 3"/>
          <p:cNvGraphicFramePr>
            <a:graphicFrameLocks noGrp="1"/>
          </p:cNvGraphicFramePr>
          <p:nvPr>
            <p:ph idx="4294967295"/>
          </p:nvPr>
        </p:nvGraphicFramePr>
        <p:xfrm>
          <a:off x="395288" y="2636838"/>
          <a:ext cx="8362950" cy="3024188"/>
        </p:xfrm>
        <a:graphic>
          <a:graphicData uri="http://schemas.openxmlformats.org/drawingml/2006/table">
            <a:tbl>
              <a:tblPr/>
              <a:tblGrid>
                <a:gridCol w="936625"/>
                <a:gridCol w="1079500"/>
                <a:gridCol w="1368425"/>
                <a:gridCol w="1368425"/>
                <a:gridCol w="1220787"/>
                <a:gridCol w="1082675"/>
                <a:gridCol w="1306513"/>
              </a:tblGrid>
              <a:tr h="993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PGothic" pitchFamily="34" charset="-128"/>
                          <a:cs typeface="Arial" charset="0"/>
                        </a:rPr>
                        <a:t>Timing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PGothic" pitchFamily="34" charset="-128"/>
                          <a:cs typeface="Arial" charset="0"/>
                        </a:rPr>
                        <a:t>Dissemination Activity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PGothic" pitchFamily="34" charset="-128"/>
                          <a:cs typeface="Arial" charset="0"/>
                        </a:rPr>
                        <a:t>Purpose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PGothic" pitchFamily="34" charset="-128"/>
                          <a:cs typeface="Arial" charset="0"/>
                        </a:rPr>
                        <a:t>Target Audience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PGothic" pitchFamily="34" charset="-128"/>
                          <a:cs typeface="Arial" charset="0"/>
                        </a:rPr>
                        <a:t>Potential Impact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PGothic" pitchFamily="34" charset="-128"/>
                          <a:cs typeface="Arial" charset="0"/>
                        </a:rPr>
                        <a:t>Media Used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ea typeface="MS PGothic" pitchFamily="34" charset="-128"/>
                          <a:cs typeface="Arial" charset="0"/>
                        </a:rPr>
                        <a:t>Follow up/Action Taken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r>
              <a:tr h="20304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PGothic" pitchFamily="34" charset="-128"/>
                          <a:cs typeface="Arial" charset="0"/>
                        </a:rPr>
                        <a:t>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PGothic" pitchFamily="34" charset="-128"/>
                          <a:cs typeface="Arial" charset="0"/>
                        </a:rPr>
                        <a:t>Special event involving 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PGothic" pitchFamily="34" charset="-128"/>
                          <a:cs typeface="Arial" charset="0"/>
                        </a:rPr>
                        <a:t>Launch of report, get attention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PGothic" pitchFamily="34" charset="-128"/>
                          <a:cs typeface="Arial" charset="0"/>
                        </a:rPr>
                        <a:t>Key partners (ministries, NGOs, media)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PGothic" pitchFamily="34" charset="-128"/>
                          <a:cs typeface="Arial" charset="0"/>
                        </a:rPr>
                        <a:t>Media coverage, outreach in ministries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Arial" charset="0"/>
                          <a:ea typeface="MS PGothic" pitchFamily="34" charset="-128"/>
                          <a:cs typeface="Arial" charset="0"/>
                        </a:rPr>
                        <a:t>Event  launch, media contacts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ea typeface="MS PGothic" pitchFamily="34" charset="-128"/>
                          <a:cs typeface="Arial" charset="0"/>
                        </a:rPr>
                        <a:t>Media monitoring&amp; free distribution to ministries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sp>
        <p:nvSpPr>
          <p:cNvPr id="40989" name="Text Box 29"/>
          <p:cNvSpPr txBox="1">
            <a:spLocks noChangeArrowheads="1"/>
          </p:cNvSpPr>
          <p:nvPr/>
        </p:nvSpPr>
        <p:spPr bwMode="auto">
          <a:xfrm>
            <a:off x="719138" y="1628775"/>
            <a:ext cx="7704137" cy="457200"/>
          </a:xfrm>
          <a:prstGeom prst="rect">
            <a:avLst/>
          </a:prstGeom>
          <a:noFill/>
          <a:ln w="9525">
            <a:noFill/>
            <a:miter lim="800000"/>
            <a:headEnd/>
            <a:tailEnd/>
          </a:ln>
        </p:spPr>
        <p:txBody>
          <a:bodyPr>
            <a:spAutoFit/>
          </a:bodyPr>
          <a:lstStyle/>
          <a:p>
            <a:pPr algn="ctr">
              <a:spcBef>
                <a:spcPct val="50000"/>
              </a:spcBef>
            </a:pPr>
            <a:r>
              <a:rPr lang="en-US" sz="2400" b="1">
                <a:ea typeface="MS PGothic" pitchFamily="34" charset="-128"/>
              </a:rPr>
              <a:t>A Possible Outline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idx="4294967295"/>
          </p:nvPr>
        </p:nvSpPr>
        <p:spPr bwMode="auto">
          <a:xfrm>
            <a:off x="1071538" y="214290"/>
            <a:ext cx="6900882" cy="654032"/>
          </a:xfrm>
          <a:prstGeom prst="rect">
            <a:avLst/>
          </a:prstGeom>
          <a:noFill/>
          <a:ln>
            <a:noFill/>
            <a:miter lim="800000"/>
            <a:headEnd/>
            <a:tailEnd/>
          </a:ln>
        </p:spPr>
        <p:style>
          <a:lnRef idx="0">
            <a:scrgbClr r="0" g="0" b="0"/>
          </a:lnRef>
          <a:fillRef idx="1003">
            <a:schemeClr val="lt1"/>
          </a:fillRef>
          <a:effectRef idx="0">
            <a:scrgbClr r="0" g="0" b="0"/>
          </a:effectRef>
          <a:fontRef idx="major"/>
        </p:style>
        <p:txBody>
          <a:bodyPr anchor="ctr"/>
          <a:lstStyle/>
          <a:p>
            <a:pPr eaLnBrk="1" hangingPunct="1">
              <a:defRPr/>
            </a:pPr>
            <a:r>
              <a:rPr lang="en-US" sz="3600" dirty="0" smtClean="0">
                <a:solidFill>
                  <a:schemeClr val="tx1"/>
                </a:solidFill>
              </a:rPr>
              <a:t>Introduction</a:t>
            </a:r>
          </a:p>
        </p:txBody>
      </p:sp>
      <p:sp>
        <p:nvSpPr>
          <p:cNvPr id="15365" name="Rectangle 3"/>
          <p:cNvSpPr>
            <a:spLocks noGrp="1" noChangeArrowheads="1"/>
          </p:cNvSpPr>
          <p:nvPr>
            <p:ph type="body" idx="4294967295"/>
          </p:nvPr>
        </p:nvSpPr>
        <p:spPr>
          <a:xfrm>
            <a:off x="468313" y="2349500"/>
            <a:ext cx="8229600" cy="2189163"/>
          </a:xfrm>
        </p:spPr>
        <p:txBody>
          <a:bodyPr/>
          <a:lstStyle/>
          <a:p>
            <a:pPr eaLnBrk="1" hangingPunct="1">
              <a:buFontTx/>
              <a:buNone/>
            </a:pPr>
            <a:r>
              <a:rPr lang="en-CA" smtClean="0"/>
              <a:t>	This module focuses on finding innovative communication outputs for IEA, and provides practical steps for dissemination. </a:t>
            </a: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bwMode="auto">
          <a:xfrm>
            <a:off x="928688" y="265212"/>
            <a:ext cx="7115175" cy="571500"/>
          </a:xfrm>
          <a:prstGeom prst="rect">
            <a:avLst/>
          </a:prstGeom>
          <a:noFill/>
          <a:ln>
            <a:noFill/>
            <a:miter lim="800000"/>
            <a:headEnd/>
            <a:tailEnd/>
          </a:ln>
        </p:spPr>
        <p:txBody>
          <a:bodyPr anchor="ctr"/>
          <a:lstStyle/>
          <a:p>
            <a:pPr eaLnBrk="1" hangingPunct="1">
              <a:defRPr/>
            </a:pPr>
            <a:r>
              <a:rPr lang="en-US" sz="2400" dirty="0" smtClean="0"/>
              <a:t>Discussion: Media Relations in Your Country </a:t>
            </a:r>
            <a:br>
              <a:rPr lang="en-US" sz="2400" dirty="0" smtClean="0"/>
            </a:br>
            <a:r>
              <a:rPr lang="en-US" sz="2400" dirty="0" smtClean="0"/>
              <a:t>(40 minutes)</a:t>
            </a:r>
          </a:p>
        </p:txBody>
      </p:sp>
      <p:sp>
        <p:nvSpPr>
          <p:cNvPr id="41987" name="Rectangle 3"/>
          <p:cNvSpPr>
            <a:spLocks noGrp="1" noChangeArrowheads="1"/>
          </p:cNvSpPr>
          <p:nvPr>
            <p:ph type="body" idx="4294967295"/>
          </p:nvPr>
        </p:nvSpPr>
        <p:spPr>
          <a:xfrm>
            <a:off x="395288" y="1700213"/>
            <a:ext cx="8229600" cy="4895850"/>
          </a:xfrm>
        </p:spPr>
        <p:txBody>
          <a:bodyPr/>
          <a:lstStyle/>
          <a:p>
            <a:pPr eaLnBrk="1" hangingPunct="1"/>
            <a:r>
              <a:rPr lang="en-US" smtClean="0"/>
              <a:t>In groups of 4, discuss the needs and available resources for communication. </a:t>
            </a:r>
          </a:p>
          <a:p>
            <a:pPr eaLnBrk="1" hangingPunct="1">
              <a:buFontTx/>
              <a:buNone/>
            </a:pPr>
            <a:r>
              <a:rPr lang="en-US" b="1" smtClean="0"/>
              <a:t>Part 1: </a:t>
            </a:r>
          </a:p>
          <a:p>
            <a:pPr lvl="1" eaLnBrk="1" hangingPunct="1"/>
            <a:r>
              <a:rPr lang="en-US" smtClean="0"/>
              <a:t>What ongoing relations with mainstream media exist within your organization/ department?</a:t>
            </a:r>
          </a:p>
          <a:p>
            <a:pPr lvl="1" eaLnBrk="1" hangingPunct="1"/>
            <a:r>
              <a:rPr lang="en-US" smtClean="0"/>
              <a:t>Do you have staff/members who are familiar with mainstream media norms and needs? Do these staff/members have sufficient time to do consistent media outreach?</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4294967295"/>
          </p:nvPr>
        </p:nvSpPr>
        <p:spPr>
          <a:xfrm>
            <a:off x="468313" y="2060575"/>
            <a:ext cx="8229600" cy="3486150"/>
          </a:xfrm>
        </p:spPr>
        <p:txBody>
          <a:bodyPr/>
          <a:lstStyle/>
          <a:p>
            <a:pPr eaLnBrk="1" hangingPunct="1">
              <a:buFontTx/>
              <a:buNone/>
              <a:tabLst>
                <a:tab pos="0" algn="l"/>
              </a:tabLst>
            </a:pPr>
            <a:r>
              <a:rPr lang="en-US" b="1" smtClean="0"/>
              <a:t>Part 2:</a:t>
            </a:r>
          </a:p>
          <a:p>
            <a:pPr lvl="1" indent="-220663" eaLnBrk="1" hangingPunct="1">
              <a:tabLst>
                <a:tab pos="0" algn="l"/>
              </a:tabLst>
            </a:pPr>
            <a:r>
              <a:rPr lang="en-US" smtClean="0"/>
              <a:t>Make a list of responsive journalists and other “insiders,” and describe plans to use them to spread your message.</a:t>
            </a:r>
          </a:p>
          <a:p>
            <a:pPr lvl="1" indent="-220663" eaLnBrk="1" hangingPunct="1">
              <a:tabLst>
                <a:tab pos="0" algn="l"/>
              </a:tabLst>
            </a:pPr>
            <a:r>
              <a:rPr lang="en-US" smtClean="0"/>
              <a:t>Does your organization have a distribution network? Is it updated and ready to be used?</a:t>
            </a:r>
          </a:p>
          <a:p>
            <a:pPr eaLnBrk="1" hangingPunct="1">
              <a:tabLst>
                <a:tab pos="0" algn="l"/>
              </a:tabLst>
            </a:pPr>
            <a:endParaRPr lang="en-US" smtClean="0"/>
          </a:p>
        </p:txBody>
      </p:sp>
      <p:sp>
        <p:nvSpPr>
          <p:cNvPr id="4" name="Rectangle 2"/>
          <p:cNvSpPr txBox="1">
            <a:spLocks noChangeArrowheads="1"/>
          </p:cNvSpPr>
          <p:nvPr/>
        </p:nvSpPr>
        <p:spPr bwMode="auto">
          <a:xfrm>
            <a:off x="928688" y="265212"/>
            <a:ext cx="7115175" cy="571500"/>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mj-lt"/>
                <a:ea typeface="+mj-ea"/>
                <a:cs typeface="+mj-cs"/>
              </a:rPr>
              <a:t>Discussion: Media Relations in Your Country </a:t>
            </a:r>
            <a:br>
              <a:rPr kumimoji="0" lang="en-US" sz="2400" b="0" i="0" u="none" strike="noStrike" kern="0" cap="none" spc="0" normalizeH="0" baseline="0" noProof="0" dirty="0" smtClean="0">
                <a:ln>
                  <a:noFill/>
                </a:ln>
                <a:solidFill>
                  <a:schemeClr val="tx2"/>
                </a:solidFill>
                <a:effectLst/>
                <a:uLnTx/>
                <a:uFillTx/>
                <a:latin typeface="+mj-lt"/>
                <a:ea typeface="+mj-ea"/>
                <a:cs typeface="+mj-cs"/>
              </a:rPr>
            </a:br>
            <a:r>
              <a:rPr kumimoji="0" lang="en-US" sz="2400" b="0" i="0" u="none" strike="noStrike" kern="0" cap="none" spc="0" normalizeH="0" baseline="0" noProof="0" dirty="0" smtClean="0">
                <a:ln>
                  <a:noFill/>
                </a:ln>
                <a:solidFill>
                  <a:schemeClr val="tx2"/>
                </a:solidFill>
                <a:effectLst/>
                <a:uLnTx/>
                <a:uFillTx/>
                <a:latin typeface="+mj-lt"/>
                <a:ea typeface="+mj-ea"/>
                <a:cs typeface="+mj-cs"/>
              </a:rPr>
              <a:t>(40 minutes)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xfrm>
            <a:off x="928688" y="142875"/>
            <a:ext cx="6929437" cy="785813"/>
          </a:xfrm>
          <a:prstGeom prst="rect">
            <a:avLst/>
          </a:prstGeom>
          <a:noFill/>
          <a:ln>
            <a:noFill/>
            <a:miter lim="800000"/>
            <a:headEnd/>
            <a:tailEnd/>
          </a:ln>
        </p:spPr>
        <p:txBody>
          <a:bodyPr anchor="ctr"/>
          <a:lstStyle/>
          <a:p>
            <a:pPr eaLnBrk="1" hangingPunct="1">
              <a:defRPr/>
            </a:pPr>
            <a:r>
              <a:rPr lang="en-US" sz="2400" dirty="0" smtClean="0"/>
              <a:t>Exercise: Creating a Communications Map (30 minutes)</a:t>
            </a:r>
          </a:p>
        </p:txBody>
      </p:sp>
      <p:sp>
        <p:nvSpPr>
          <p:cNvPr id="44035" name="Rectangle 3"/>
          <p:cNvSpPr>
            <a:spLocks noGrp="1" noChangeArrowheads="1"/>
          </p:cNvSpPr>
          <p:nvPr>
            <p:ph type="body" idx="4294967295"/>
          </p:nvPr>
        </p:nvSpPr>
        <p:spPr>
          <a:xfrm>
            <a:off x="468313" y="1773238"/>
            <a:ext cx="8229600" cy="4525962"/>
          </a:xfrm>
        </p:spPr>
        <p:txBody>
          <a:bodyPr/>
          <a:lstStyle/>
          <a:p>
            <a:pPr eaLnBrk="1" hangingPunct="1"/>
            <a:r>
              <a:rPr lang="en-US" smtClean="0"/>
              <a:t>The aim of the exercise is to find out what are the best communication channels, considering given </a:t>
            </a:r>
            <a:r>
              <a:rPr lang="en-US" b="1" smtClean="0"/>
              <a:t>time, resources and possibilities. </a:t>
            </a:r>
          </a:p>
          <a:p>
            <a:pPr eaLnBrk="1" hangingPunct="1">
              <a:buFontTx/>
              <a:buNone/>
            </a:pPr>
            <a:endParaRPr lang="en-US" b="1" smtClean="0"/>
          </a:p>
          <a:p>
            <a:pPr eaLnBrk="1" hangingPunct="1"/>
            <a:r>
              <a:rPr lang="en-US" smtClean="0"/>
              <a:t>Create a map of communication options by comparing strengths and weaknesses, using the following format. </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bwMode="auto">
          <a:xfrm>
            <a:off x="642938" y="285750"/>
            <a:ext cx="7043737" cy="654050"/>
          </a:xfrm>
          <a:prstGeom prst="rect">
            <a:avLst/>
          </a:prstGeom>
          <a:noFill/>
          <a:ln>
            <a:noFill/>
            <a:miter lim="800000"/>
            <a:headEnd/>
            <a:tailEnd/>
          </a:ln>
        </p:spPr>
        <p:txBody>
          <a:bodyPr anchor="ctr"/>
          <a:lstStyle/>
          <a:p>
            <a:pPr eaLnBrk="1" hangingPunct="1">
              <a:defRPr/>
            </a:pPr>
            <a:r>
              <a:rPr lang="en-US" sz="2400" smtClean="0"/>
              <a:t>Exercise: Creating a Communications Map </a:t>
            </a:r>
            <a:br>
              <a:rPr lang="en-US" sz="2400" smtClean="0"/>
            </a:br>
            <a:r>
              <a:rPr lang="en-US" sz="2400" smtClean="0"/>
              <a:t>(30 minutes)</a:t>
            </a:r>
          </a:p>
        </p:txBody>
      </p:sp>
      <p:graphicFrame>
        <p:nvGraphicFramePr>
          <p:cNvPr id="215043" name="Group 3"/>
          <p:cNvGraphicFramePr>
            <a:graphicFrameLocks noGrp="1"/>
          </p:cNvGraphicFramePr>
          <p:nvPr>
            <p:ph idx="4294967295"/>
          </p:nvPr>
        </p:nvGraphicFramePr>
        <p:xfrm>
          <a:off x="468313" y="2133600"/>
          <a:ext cx="8229600" cy="3701416"/>
        </p:xfrm>
        <a:graphic>
          <a:graphicData uri="http://schemas.openxmlformats.org/drawingml/2006/table">
            <a:tbl>
              <a:tblPr/>
              <a:tblGrid>
                <a:gridCol w="2057400"/>
                <a:gridCol w="2057400"/>
                <a:gridCol w="2057400"/>
                <a:gridCol w="2057400"/>
              </a:tblGrid>
              <a:tr h="6556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MS PGothic" pitchFamily="34" charset="-128"/>
                          <a:cs typeface="Arial" charset="0"/>
                        </a:rPr>
                        <a:t>Channel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MS PGothic" pitchFamily="34" charset="-128"/>
                          <a:cs typeface="Arial" charset="0"/>
                        </a:rPr>
                        <a:t>Strength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MS PGothic" pitchFamily="34" charset="-128"/>
                          <a:cs typeface="Arial" charset="0"/>
                        </a:rPr>
                        <a:t>Weakness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ea typeface="MS PGothic" pitchFamily="34" charset="-128"/>
                          <a:cs typeface="Arial" charset="0"/>
                        </a:rPr>
                        <a:t>Priority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9E4BA"/>
                    </a:solidFill>
                  </a:tcPr>
                </a:tc>
              </a:tr>
              <a:tr h="16351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MS PGothic" pitchFamily="34" charset="-128"/>
                          <a:cs typeface="Arial" charset="0"/>
                        </a:rPr>
                        <a:t>Television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MS PGothic" pitchFamily="34" charset="-128"/>
                          <a:cs typeface="Arial" charset="0"/>
                        </a:rPr>
                        <a:t>Can reach many people. Visual medium has greater impact.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MS PGothic" pitchFamily="34" charset="-128"/>
                          <a:cs typeface="Arial" charset="0"/>
                        </a:rPr>
                        <a:t>Expensive to produce and buy time. Short format does not allow for more awareness.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r h="1125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ea typeface="MS PGothic" pitchFamily="34" charset="-128"/>
                          <a:cs typeface="Arial" charset="0"/>
                        </a:rPr>
                        <a:t>Press (Magazines, papers)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MS PGothic" pitchFamily="34" charset="-128"/>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9E4BA"/>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bwMode="auto">
          <a:xfrm>
            <a:off x="785813" y="285750"/>
            <a:ext cx="6829425" cy="654050"/>
          </a:xfrm>
          <a:prstGeom prst="rect">
            <a:avLst/>
          </a:prstGeom>
          <a:noFill/>
          <a:ln>
            <a:noFill/>
            <a:miter lim="800000"/>
            <a:headEnd/>
            <a:tailEnd/>
          </a:ln>
        </p:spPr>
        <p:txBody>
          <a:bodyPr anchor="ctr"/>
          <a:lstStyle/>
          <a:p>
            <a:pPr eaLnBrk="1" hangingPunct="1"/>
            <a:r>
              <a:rPr lang="en-US" sz="3200" dirty="0" smtClean="0"/>
              <a:t>Session at a Glance</a:t>
            </a:r>
          </a:p>
        </p:txBody>
      </p:sp>
      <p:sp>
        <p:nvSpPr>
          <p:cNvPr id="46083" name="Rectangle 3"/>
          <p:cNvSpPr>
            <a:spLocks noGrp="1" noChangeArrowheads="1"/>
          </p:cNvSpPr>
          <p:nvPr>
            <p:ph type="body" idx="4294967295"/>
          </p:nvPr>
        </p:nvSpPr>
        <p:spPr>
          <a:xfrm>
            <a:off x="539750" y="2420938"/>
            <a:ext cx="8229600" cy="2808287"/>
          </a:xfrm>
        </p:spPr>
        <p:txBody>
          <a:bodyPr/>
          <a:lstStyle/>
          <a:p>
            <a:pPr eaLnBrk="1" hangingPunct="1">
              <a:lnSpc>
                <a:spcPct val="90000"/>
              </a:lnSpc>
            </a:pPr>
            <a:r>
              <a:rPr lang="en-US" b="1" smtClean="0">
                <a:solidFill>
                  <a:schemeClr val="bg2"/>
                </a:solidFill>
              </a:rPr>
              <a:t>Session 1: Introduction</a:t>
            </a:r>
          </a:p>
          <a:p>
            <a:pPr eaLnBrk="1" hangingPunct="1">
              <a:lnSpc>
                <a:spcPct val="90000"/>
              </a:lnSpc>
            </a:pPr>
            <a:r>
              <a:rPr lang="en-US" b="1" smtClean="0">
                <a:solidFill>
                  <a:schemeClr val="bg2"/>
                </a:solidFill>
              </a:rPr>
              <a:t>Session 2: Preparing to communicate</a:t>
            </a:r>
          </a:p>
          <a:p>
            <a:pPr eaLnBrk="1" hangingPunct="1">
              <a:lnSpc>
                <a:spcPct val="90000"/>
              </a:lnSpc>
            </a:pPr>
            <a:r>
              <a:rPr lang="en-US" b="1" smtClean="0">
                <a:solidFill>
                  <a:schemeClr val="bg2"/>
                </a:solidFill>
              </a:rPr>
              <a:t>Session 3: Choosing what to produce</a:t>
            </a:r>
          </a:p>
          <a:p>
            <a:pPr eaLnBrk="1" hangingPunct="1">
              <a:lnSpc>
                <a:spcPct val="90000"/>
              </a:lnSpc>
            </a:pPr>
            <a:r>
              <a:rPr lang="en-US" b="1" smtClean="0"/>
              <a:t>Session 4: How do we do it?</a:t>
            </a:r>
            <a:r>
              <a:rPr lang="en-US" smtClean="0">
                <a:solidFill>
                  <a:schemeClr val="bg2"/>
                </a:solidFill>
              </a:rPr>
              <a:t> </a:t>
            </a:r>
          </a:p>
          <a:p>
            <a:pPr eaLnBrk="1" hangingPunct="1">
              <a:lnSpc>
                <a:spcPct val="90000"/>
              </a:lnSpc>
            </a:pPr>
            <a:r>
              <a:rPr lang="en-US" b="1" smtClean="0">
                <a:solidFill>
                  <a:schemeClr val="bg2"/>
                </a:solidFill>
              </a:rPr>
              <a:t>Session 5: Reaching Out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bwMode="auto">
          <a:xfrm>
            <a:off x="1000125" y="285750"/>
            <a:ext cx="6615113" cy="654050"/>
          </a:xfrm>
          <a:prstGeom prst="rect">
            <a:avLst/>
          </a:prstGeom>
          <a:noFill/>
          <a:ln>
            <a:noFill/>
            <a:miter lim="800000"/>
            <a:headEnd/>
            <a:tailEnd/>
          </a:ln>
        </p:spPr>
        <p:txBody>
          <a:bodyPr anchor="ctr"/>
          <a:lstStyle/>
          <a:p>
            <a:pPr eaLnBrk="1" hangingPunct="1"/>
            <a:r>
              <a:rPr lang="en-US" sz="3200" smtClean="0"/>
              <a:t>How do we do it?</a:t>
            </a:r>
          </a:p>
        </p:txBody>
      </p:sp>
      <p:sp>
        <p:nvSpPr>
          <p:cNvPr id="47107" name="Rectangle 3"/>
          <p:cNvSpPr>
            <a:spLocks noGrp="1" noChangeArrowheads="1"/>
          </p:cNvSpPr>
          <p:nvPr>
            <p:ph type="body" idx="4294967295"/>
          </p:nvPr>
        </p:nvSpPr>
        <p:spPr/>
        <p:txBody>
          <a:bodyPr/>
          <a:lstStyle/>
          <a:p>
            <a:pPr marL="609600" indent="-609600" eaLnBrk="1" hangingPunct="1">
              <a:buFontTx/>
              <a:buAutoNum type="arabicPeriod"/>
            </a:pPr>
            <a:r>
              <a:rPr lang="en-US" smtClean="0"/>
              <a:t>Print products</a:t>
            </a:r>
          </a:p>
          <a:p>
            <a:pPr marL="609600" indent="-609600" eaLnBrk="1" hangingPunct="1">
              <a:buFontTx/>
              <a:buAutoNum type="arabicPeriod"/>
            </a:pPr>
            <a:r>
              <a:rPr lang="en-US" smtClean="0"/>
              <a:t>Electronic/digital products</a:t>
            </a:r>
          </a:p>
          <a:p>
            <a:pPr marL="609600" indent="-609600" eaLnBrk="1" hangingPunct="1">
              <a:buFontTx/>
              <a:buAutoNum type="arabicPeriod"/>
            </a:pPr>
            <a:r>
              <a:rPr lang="en-US" smtClean="0"/>
              <a:t>Visual presentation of date (including cartographic processes and timesaving techniques)</a:t>
            </a:r>
          </a:p>
          <a:p>
            <a:pPr marL="609600" indent="-609600" eaLnBrk="1" hangingPunct="1">
              <a:buFontTx/>
              <a:buNone/>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bwMode="auto">
          <a:xfrm>
            <a:off x="1285875" y="241400"/>
            <a:ext cx="6384925" cy="595312"/>
          </a:xfrm>
          <a:prstGeom prst="rect">
            <a:avLst/>
          </a:prstGeom>
          <a:noFill/>
          <a:ln>
            <a:noFill/>
            <a:miter lim="800000"/>
            <a:headEnd/>
            <a:tailEnd/>
          </a:ln>
        </p:spPr>
        <p:txBody>
          <a:bodyPr anchor="ctr"/>
          <a:lstStyle/>
          <a:p>
            <a:pPr eaLnBrk="1" hangingPunct="1"/>
            <a:r>
              <a:rPr lang="en-US" sz="3200" dirty="0" smtClean="0"/>
              <a:t>1. Print Products: 9 Common Steps </a:t>
            </a:r>
          </a:p>
        </p:txBody>
      </p:sp>
      <p:sp>
        <p:nvSpPr>
          <p:cNvPr id="48131" name="Rectangle 3"/>
          <p:cNvSpPr>
            <a:spLocks noGrp="1" noChangeArrowheads="1"/>
          </p:cNvSpPr>
          <p:nvPr>
            <p:ph type="body" idx="4294967295"/>
          </p:nvPr>
        </p:nvSpPr>
        <p:spPr>
          <a:xfrm>
            <a:off x="468313" y="1933575"/>
            <a:ext cx="8229600" cy="4924425"/>
          </a:xfrm>
        </p:spPr>
        <p:txBody>
          <a:bodyPr/>
          <a:lstStyle/>
          <a:p>
            <a:pPr marL="609600" indent="-609600" eaLnBrk="1" hangingPunct="1">
              <a:buClr>
                <a:schemeClr val="tx1"/>
              </a:buClr>
              <a:buFontTx/>
              <a:buAutoNum type="arabicPeriod"/>
            </a:pPr>
            <a:r>
              <a:rPr lang="en-US" sz="2800" b="1" smtClean="0"/>
              <a:t>Specifications </a:t>
            </a:r>
            <a:r>
              <a:rPr lang="en-US" sz="2800" smtClean="0"/>
              <a:t>including size, design guidelines and sometimes a dummy report.</a:t>
            </a:r>
            <a:endParaRPr lang="en-US" sz="2800" b="1" smtClean="0"/>
          </a:p>
          <a:p>
            <a:pPr marL="609600" indent="-609600" eaLnBrk="1" hangingPunct="1">
              <a:buClr>
                <a:schemeClr val="tx1"/>
              </a:buClr>
              <a:buFontTx/>
              <a:buAutoNum type="arabicPeriod"/>
            </a:pPr>
            <a:r>
              <a:rPr lang="en-US" sz="2800" b="1" smtClean="0"/>
              <a:t>Contents </a:t>
            </a:r>
            <a:r>
              <a:rPr lang="en-US" sz="2800" smtClean="0"/>
              <a:t>including text, graphics, pictures, as well as picture text, references and headings.</a:t>
            </a:r>
            <a:endParaRPr lang="en-US" sz="2800" b="1" smtClean="0"/>
          </a:p>
          <a:p>
            <a:pPr marL="609600" indent="-609600" eaLnBrk="1" hangingPunct="1">
              <a:buClr>
                <a:schemeClr val="tx1"/>
              </a:buClr>
              <a:buFontTx/>
              <a:buAutoNum type="arabicPeriod"/>
            </a:pPr>
            <a:r>
              <a:rPr lang="en-US" sz="2800" b="1" smtClean="0"/>
              <a:t>Quality control</a:t>
            </a:r>
            <a:r>
              <a:rPr lang="en-US" sz="2800" smtClean="0"/>
              <a:t>, revisions and editing. </a:t>
            </a:r>
          </a:p>
          <a:p>
            <a:pPr marL="609600" indent="-609600" eaLnBrk="1" hangingPunct="1">
              <a:buClr>
                <a:schemeClr val="tx1"/>
              </a:buClr>
              <a:buFontTx/>
              <a:buAutoNum type="arabicPeriod"/>
            </a:pPr>
            <a:r>
              <a:rPr lang="en-US" sz="2800" b="1" smtClean="0"/>
              <a:t>Translation </a:t>
            </a:r>
            <a:r>
              <a:rPr lang="en-US" sz="2800" smtClean="0"/>
              <a:t>(if needed.) </a:t>
            </a:r>
          </a:p>
          <a:p>
            <a:pPr marL="609600" indent="-609600" eaLnBrk="1" hangingPunct="1">
              <a:buClr>
                <a:schemeClr val="tx1"/>
              </a:buClr>
              <a:buFontTx/>
              <a:buAutoNum type="arabicPeriod"/>
            </a:pPr>
            <a:r>
              <a:rPr lang="en-US" sz="2800" b="1" smtClean="0"/>
              <a:t>Pre-design </a:t>
            </a:r>
            <a:r>
              <a:rPr lang="en-US" sz="2800" smtClean="0"/>
              <a:t>to test the design and make revisions before developing all the contents.</a:t>
            </a:r>
          </a:p>
          <a:p>
            <a:pPr marL="609600" indent="-609600" eaLnBrk="1" hangingPunct="1">
              <a:buClr>
                <a:schemeClr val="tx1"/>
              </a:buClr>
              <a:buFontTx/>
              <a:buAutoNum type="arabicPeriod"/>
            </a:pPr>
            <a:endParaRPr lang="en-US" sz="2800" smtClean="0"/>
          </a:p>
        </p:txBody>
      </p:sp>
      <p:pic>
        <p:nvPicPr>
          <p:cNvPr id="48132" name="Picture 4" descr="MCj03077290000[1]"/>
          <p:cNvPicPr>
            <a:picLocks noChangeAspect="1" noChangeArrowheads="1"/>
          </p:cNvPicPr>
          <p:nvPr/>
        </p:nvPicPr>
        <p:blipFill>
          <a:blip r:embed="rId3" cstate="print"/>
          <a:srcRect/>
          <a:stretch>
            <a:fillRect/>
          </a:stretch>
        </p:blipFill>
        <p:spPr bwMode="auto">
          <a:xfrm>
            <a:off x="7991475" y="5517232"/>
            <a:ext cx="1152525"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idx="4294967295"/>
          </p:nvPr>
        </p:nvSpPr>
        <p:spPr>
          <a:xfrm>
            <a:off x="468313" y="1844675"/>
            <a:ext cx="8229600" cy="4525963"/>
          </a:xfrm>
        </p:spPr>
        <p:txBody>
          <a:bodyPr/>
          <a:lstStyle/>
          <a:p>
            <a:pPr marL="609600" indent="-609600" eaLnBrk="1" hangingPunct="1">
              <a:buClr>
                <a:schemeClr val="tx1"/>
              </a:buClr>
              <a:buFontTx/>
              <a:buAutoNum type="arabicPeriod" startAt="5"/>
            </a:pPr>
            <a:r>
              <a:rPr lang="en-US" sz="2800" b="1" smtClean="0"/>
              <a:t>Layout </a:t>
            </a:r>
            <a:r>
              <a:rPr lang="en-US" sz="2800" smtClean="0"/>
              <a:t>of contents in the design chosen.</a:t>
            </a:r>
            <a:endParaRPr lang="en-US" sz="2800" b="1" smtClean="0"/>
          </a:p>
          <a:p>
            <a:pPr marL="609600" indent="-609600" eaLnBrk="1" hangingPunct="1">
              <a:buClr>
                <a:schemeClr val="tx1"/>
              </a:buClr>
              <a:buFontTx/>
              <a:buAutoNum type="arabicPeriod" startAt="5"/>
            </a:pPr>
            <a:r>
              <a:rPr lang="en-US" sz="2800" b="1" smtClean="0"/>
              <a:t>Proofreading </a:t>
            </a:r>
            <a:r>
              <a:rPr lang="en-US" sz="2800" smtClean="0"/>
              <a:t>to make</a:t>
            </a:r>
            <a:r>
              <a:rPr lang="en-US" sz="2800" b="1" smtClean="0"/>
              <a:t> </a:t>
            </a:r>
            <a:r>
              <a:rPr lang="en-US" sz="2800" smtClean="0"/>
              <a:t>revisions before the report goes to the printers.</a:t>
            </a:r>
            <a:endParaRPr lang="en-US" sz="2800" b="1" smtClean="0"/>
          </a:p>
          <a:p>
            <a:pPr marL="609600" indent="-609600" eaLnBrk="1" hangingPunct="1">
              <a:buClr>
                <a:schemeClr val="tx1"/>
              </a:buClr>
              <a:buFontTx/>
              <a:buAutoNum type="arabicPeriod" startAt="5"/>
            </a:pPr>
            <a:r>
              <a:rPr lang="en-US" sz="2800" b="1" smtClean="0"/>
              <a:t>Test print </a:t>
            </a:r>
            <a:r>
              <a:rPr lang="en-US" sz="2800" smtClean="0"/>
              <a:t>to get rid of the last mistakes, correct colours, identify missing elements, etc.</a:t>
            </a:r>
            <a:endParaRPr lang="en-US" sz="2800" b="1" smtClean="0"/>
          </a:p>
          <a:p>
            <a:pPr marL="609600" indent="-609600" eaLnBrk="1" hangingPunct="1">
              <a:buClr>
                <a:schemeClr val="tx1"/>
              </a:buClr>
              <a:buFontTx/>
              <a:buAutoNum type="arabicPeriod" startAt="5"/>
            </a:pPr>
            <a:r>
              <a:rPr lang="en-US" sz="2800" b="1" smtClean="0"/>
              <a:t>Print </a:t>
            </a:r>
            <a:r>
              <a:rPr lang="en-US" sz="2800" smtClean="0"/>
              <a:t>and disseminate to your target audiences</a:t>
            </a:r>
            <a:r>
              <a:rPr lang="en-US" sz="2800" b="1" smtClean="0"/>
              <a:t>.</a:t>
            </a:r>
            <a:r>
              <a:rPr lang="en-US" sz="2800" smtClean="0"/>
              <a:t> </a:t>
            </a:r>
          </a:p>
        </p:txBody>
      </p:sp>
      <p:pic>
        <p:nvPicPr>
          <p:cNvPr id="49156" name="Picture 4" descr="MCj03077290000[1]"/>
          <p:cNvPicPr>
            <a:picLocks noChangeAspect="1" noChangeArrowheads="1"/>
          </p:cNvPicPr>
          <p:nvPr/>
        </p:nvPicPr>
        <p:blipFill>
          <a:blip r:embed="rId3" cstate="print"/>
          <a:srcRect/>
          <a:stretch>
            <a:fillRect/>
          </a:stretch>
        </p:blipFill>
        <p:spPr bwMode="auto">
          <a:xfrm>
            <a:off x="7955979" y="5373216"/>
            <a:ext cx="1152525" cy="1044575"/>
          </a:xfrm>
          <a:prstGeom prst="rect">
            <a:avLst/>
          </a:prstGeom>
          <a:noFill/>
          <a:ln w="9525">
            <a:noFill/>
            <a:miter lim="800000"/>
            <a:headEnd/>
            <a:tailEnd/>
          </a:ln>
        </p:spPr>
      </p:pic>
      <p:sp>
        <p:nvSpPr>
          <p:cNvPr id="5" name="Rectangle 2"/>
          <p:cNvSpPr txBox="1">
            <a:spLocks noChangeArrowheads="1"/>
          </p:cNvSpPr>
          <p:nvPr/>
        </p:nvSpPr>
        <p:spPr bwMode="auto">
          <a:xfrm>
            <a:off x="1285875" y="241400"/>
            <a:ext cx="6384925" cy="595312"/>
          </a:xfrm>
          <a:prstGeom prst="rect">
            <a:avLst/>
          </a:prstGeom>
          <a:noFill/>
          <a:ln>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mj-lt"/>
                <a:ea typeface="+mj-ea"/>
                <a:cs typeface="+mj-cs"/>
              </a:rPr>
              <a:t>1. Print Products: 9 Common Steps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bwMode="auto">
          <a:xfrm>
            <a:off x="928688" y="188640"/>
            <a:ext cx="6900862" cy="654050"/>
          </a:xfrm>
          <a:prstGeom prst="rect">
            <a:avLst/>
          </a:prstGeom>
          <a:noFill/>
          <a:ln>
            <a:noFill/>
            <a:miter lim="800000"/>
            <a:headEnd/>
            <a:tailEnd/>
          </a:ln>
        </p:spPr>
        <p:txBody>
          <a:bodyPr anchor="ctr"/>
          <a:lstStyle/>
          <a:p>
            <a:pPr eaLnBrk="1" hangingPunct="1"/>
            <a:r>
              <a:rPr lang="en-US" sz="3200" dirty="0" smtClean="0"/>
              <a:t>Exercise:  Budgeting Needs and Skills (30 minutes)</a:t>
            </a:r>
          </a:p>
        </p:txBody>
      </p:sp>
      <p:sp>
        <p:nvSpPr>
          <p:cNvPr id="50179" name="Rectangle 3"/>
          <p:cNvSpPr>
            <a:spLocks noGrp="1" noChangeArrowheads="1"/>
          </p:cNvSpPr>
          <p:nvPr>
            <p:ph type="body" idx="4294967295"/>
          </p:nvPr>
        </p:nvSpPr>
        <p:spPr>
          <a:xfrm>
            <a:off x="468313" y="1773238"/>
            <a:ext cx="8229600" cy="4525962"/>
          </a:xfrm>
        </p:spPr>
        <p:txBody>
          <a:bodyPr/>
          <a:lstStyle/>
          <a:p>
            <a:pPr eaLnBrk="1" hangingPunct="1">
              <a:lnSpc>
                <a:spcPct val="90000"/>
              </a:lnSpc>
            </a:pPr>
            <a:r>
              <a:rPr lang="en-US" sz="2800" smtClean="0"/>
              <a:t> </a:t>
            </a:r>
            <a:r>
              <a:rPr lang="en-GB" sz="2800" smtClean="0"/>
              <a:t>What expertise and skills do you needs to succeed with your project? </a:t>
            </a:r>
          </a:p>
          <a:p>
            <a:pPr eaLnBrk="1" hangingPunct="1">
              <a:lnSpc>
                <a:spcPct val="90000"/>
              </a:lnSpc>
            </a:pPr>
            <a:endParaRPr lang="en-US" sz="2800" smtClean="0"/>
          </a:p>
          <a:p>
            <a:pPr eaLnBrk="1" hangingPunct="1">
              <a:lnSpc>
                <a:spcPct val="90000"/>
              </a:lnSpc>
            </a:pPr>
            <a:r>
              <a:rPr lang="en-US" sz="2800" smtClean="0"/>
              <a:t>In groups of 4-5, make a budget and time plan based on: </a:t>
            </a:r>
          </a:p>
          <a:p>
            <a:pPr lvl="1" eaLnBrk="1" hangingPunct="1">
              <a:lnSpc>
                <a:spcPct val="90000"/>
              </a:lnSpc>
            </a:pPr>
            <a:r>
              <a:rPr lang="en-US" sz="2400" smtClean="0"/>
              <a:t>Who will be involved in the project (inside and outside expertise)?</a:t>
            </a:r>
          </a:p>
          <a:p>
            <a:pPr lvl="1" eaLnBrk="1" hangingPunct="1">
              <a:lnSpc>
                <a:spcPct val="90000"/>
              </a:lnSpc>
            </a:pPr>
            <a:r>
              <a:rPr lang="en-US" sz="2400" smtClean="0"/>
              <a:t>What are direct expenses (e.g., meetings, communication, printing, transport)?</a:t>
            </a:r>
          </a:p>
          <a:p>
            <a:pPr lvl="1" eaLnBrk="1" hangingPunct="1">
              <a:lnSpc>
                <a:spcPct val="90000"/>
              </a:lnSpc>
            </a:pPr>
            <a:r>
              <a:rPr lang="en-US" sz="2400" smtClean="0"/>
              <a:t>How much it cost? </a:t>
            </a:r>
          </a:p>
          <a:p>
            <a:pPr lvl="1" eaLnBrk="1" hangingPunct="1">
              <a:lnSpc>
                <a:spcPct val="90000"/>
              </a:lnSpc>
            </a:pPr>
            <a:r>
              <a:rPr lang="en-US" sz="2400" smtClean="0"/>
              <a:t>What is the time frame of the different steps?</a:t>
            </a:r>
          </a:p>
        </p:txBody>
      </p:sp>
      <p:pic>
        <p:nvPicPr>
          <p:cNvPr id="50180" name="Picture 4" descr="MCj03077280000[1]"/>
          <p:cNvPicPr>
            <a:picLocks noChangeAspect="1" noChangeArrowheads="1"/>
          </p:cNvPicPr>
          <p:nvPr/>
        </p:nvPicPr>
        <p:blipFill>
          <a:blip r:embed="rId3" cstate="print"/>
          <a:srcRect/>
          <a:stretch>
            <a:fillRect/>
          </a:stretch>
        </p:blipFill>
        <p:spPr bwMode="auto">
          <a:xfrm>
            <a:off x="7667625" y="4652963"/>
            <a:ext cx="1022350" cy="105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bwMode="auto">
          <a:xfrm>
            <a:off x="1285875" y="428625"/>
            <a:ext cx="6300788" cy="452438"/>
          </a:xfrm>
          <a:prstGeom prst="rect">
            <a:avLst/>
          </a:prstGeom>
          <a:noFill/>
          <a:ln>
            <a:noFill/>
            <a:miter lim="800000"/>
            <a:headEnd/>
            <a:tailEnd/>
          </a:ln>
        </p:spPr>
        <p:txBody>
          <a:bodyPr anchor="ctr"/>
          <a:lstStyle/>
          <a:p>
            <a:pPr eaLnBrk="1" hangingPunct="1"/>
            <a:r>
              <a:rPr lang="en-US" sz="3200" dirty="0" smtClean="0"/>
              <a:t>Electronic / Digital Products</a:t>
            </a:r>
          </a:p>
        </p:txBody>
      </p:sp>
      <p:sp>
        <p:nvSpPr>
          <p:cNvPr id="51203" name="Rectangle 3"/>
          <p:cNvSpPr>
            <a:spLocks noGrp="1" noChangeArrowheads="1"/>
          </p:cNvSpPr>
          <p:nvPr>
            <p:ph type="body" idx="4294967295"/>
          </p:nvPr>
        </p:nvSpPr>
        <p:spPr>
          <a:xfrm>
            <a:off x="468313" y="1700213"/>
            <a:ext cx="8229600" cy="4525962"/>
          </a:xfrm>
        </p:spPr>
        <p:txBody>
          <a:bodyPr/>
          <a:lstStyle/>
          <a:p>
            <a:pPr eaLnBrk="1" hangingPunct="1"/>
            <a:r>
              <a:rPr lang="en-US" smtClean="0"/>
              <a:t>Publishing on the web allows </a:t>
            </a:r>
            <a:r>
              <a:rPr lang="en-US" b="1" smtClean="0"/>
              <a:t>greater flexibility. </a:t>
            </a:r>
          </a:p>
          <a:p>
            <a:pPr eaLnBrk="1" hangingPunct="1"/>
            <a:r>
              <a:rPr lang="en-US" smtClean="0"/>
              <a:t>Contents can be easily added, removed or changed on the web.</a:t>
            </a:r>
          </a:p>
          <a:p>
            <a:pPr eaLnBrk="1" hangingPunct="1"/>
            <a:r>
              <a:rPr lang="en-US" smtClean="0"/>
              <a:t>It is important to </a:t>
            </a:r>
            <a:r>
              <a:rPr lang="en-US" b="1" smtClean="0"/>
              <a:t>keep contents updated regularly</a:t>
            </a:r>
            <a:r>
              <a:rPr lang="en-US" smtClean="0"/>
              <a:t> to keep the interest of readers.</a:t>
            </a:r>
          </a:p>
          <a:p>
            <a:pPr eaLnBrk="1" hangingPunct="1"/>
            <a:r>
              <a:rPr lang="en-US" smtClean="0"/>
              <a:t>Some countries have </a:t>
            </a:r>
            <a:r>
              <a:rPr lang="en-US" b="1" smtClean="0"/>
              <a:t>limited web access</a:t>
            </a:r>
            <a:r>
              <a:rPr lang="en-US" smtClean="0"/>
              <a:t>. </a:t>
            </a:r>
          </a:p>
          <a:p>
            <a:pPr eaLnBrk="1" hangingPunct="1"/>
            <a:endParaRPr lang="en-US" smtClean="0"/>
          </a:p>
        </p:txBody>
      </p:sp>
      <p:pic>
        <p:nvPicPr>
          <p:cNvPr id="51204" name="Picture 4" descr="MCj02943500000[1]"/>
          <p:cNvPicPr>
            <a:picLocks noChangeAspect="1" noChangeArrowheads="1"/>
          </p:cNvPicPr>
          <p:nvPr/>
        </p:nvPicPr>
        <p:blipFill>
          <a:blip r:embed="rId3" cstate="print"/>
          <a:srcRect/>
          <a:stretch>
            <a:fillRect/>
          </a:stretch>
        </p:blipFill>
        <p:spPr bwMode="auto">
          <a:xfrm>
            <a:off x="7452320" y="5301208"/>
            <a:ext cx="1095375" cy="100171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ChangeArrowheads="1"/>
          </p:cNvSpPr>
          <p:nvPr/>
        </p:nvSpPr>
        <p:spPr bwMode="auto">
          <a:xfrm>
            <a:off x="785786" y="280988"/>
            <a:ext cx="6858048" cy="646331"/>
          </a:xfrm>
          <a:prstGeom prst="rect">
            <a:avLst/>
          </a:prstGeom>
          <a:noFill/>
          <a:ln>
            <a:noFill/>
            <a:miter lim="800000"/>
            <a:headEnd/>
            <a:tailEnd/>
          </a:ln>
        </p:spPr>
        <p:style>
          <a:lnRef idx="0">
            <a:scrgbClr r="0" g="0" b="0"/>
          </a:lnRef>
          <a:fillRef idx="1003">
            <a:schemeClr val="lt1"/>
          </a:fillRef>
          <a:effectRef idx="0">
            <a:scrgbClr r="0" g="0" b="0"/>
          </a:effectRef>
          <a:fontRef idx="major"/>
        </p:style>
        <p:txBody>
          <a:bodyPr anchor="ctr"/>
          <a:lstStyle/>
          <a:p>
            <a:pPr algn="ctr">
              <a:defRPr/>
            </a:pPr>
            <a:r>
              <a:rPr lang="en-US" sz="3600" dirty="0">
                <a:solidFill>
                  <a:schemeClr val="tx1"/>
                </a:solidFill>
                <a:latin typeface="+mj-lt"/>
                <a:ea typeface="+mj-ea"/>
                <a:cs typeface="+mj-cs"/>
              </a:rPr>
              <a:t>Learning Objectives</a:t>
            </a:r>
          </a:p>
        </p:txBody>
      </p:sp>
      <p:sp>
        <p:nvSpPr>
          <p:cNvPr id="101379" name="Rectangle 3"/>
          <p:cNvSpPr>
            <a:spLocks noGrp="1" noChangeArrowheads="1"/>
          </p:cNvSpPr>
          <p:nvPr>
            <p:ph type="body" idx="4294967295"/>
          </p:nvPr>
        </p:nvSpPr>
        <p:spPr>
          <a:xfrm>
            <a:off x="642910" y="1428736"/>
            <a:ext cx="7572428" cy="5000660"/>
          </a:xfrm>
          <a:noFill/>
        </p:spPr>
        <p:style>
          <a:lnRef idx="0">
            <a:scrgbClr r="0" g="0" b="0"/>
          </a:lnRef>
          <a:fillRef idx="1003">
            <a:schemeClr val="lt1"/>
          </a:fillRef>
          <a:effectRef idx="0">
            <a:scrgbClr r="0" g="0" b="0"/>
          </a:effectRef>
          <a:fontRef idx="major"/>
        </p:style>
        <p:txBody>
          <a:bodyPr/>
          <a:lstStyle/>
          <a:p>
            <a:pPr marL="457200" indent="-457200" eaLnBrk="1" hangingPunct="1">
              <a:buClr>
                <a:srgbClr val="009999"/>
              </a:buClr>
              <a:buFont typeface="Wingdings" pitchFamily="2" charset="2"/>
              <a:buChar char="q"/>
              <a:defRPr/>
            </a:pPr>
            <a:r>
              <a:rPr lang="en-US" sz="2400" dirty="0" smtClean="0"/>
              <a:t>Demonstrate an ability to link target group(s) and content with presentation format and communication channels.</a:t>
            </a:r>
          </a:p>
          <a:p>
            <a:pPr marL="457200" indent="-457200" eaLnBrk="1" hangingPunct="1">
              <a:buClr>
                <a:srgbClr val="009999"/>
              </a:buClr>
              <a:buFontTx/>
              <a:buNone/>
              <a:defRPr/>
            </a:pPr>
            <a:r>
              <a:rPr lang="en-US" sz="2400" dirty="0" smtClean="0"/>
              <a:t> </a:t>
            </a:r>
          </a:p>
          <a:p>
            <a:pPr marL="457200" indent="-457200" eaLnBrk="1" hangingPunct="1">
              <a:buClr>
                <a:srgbClr val="009999"/>
              </a:buClr>
              <a:buFont typeface="Wingdings" pitchFamily="2" charset="2"/>
              <a:buChar char="q"/>
              <a:defRPr/>
            </a:pPr>
            <a:r>
              <a:rPr lang="en-US" sz="2400" dirty="0" smtClean="0"/>
              <a:t>Understand, consider and systematically implement the dissemination plan. </a:t>
            </a:r>
          </a:p>
          <a:p>
            <a:pPr marL="457200" indent="-457200" eaLnBrk="1" hangingPunct="1">
              <a:buClr>
                <a:srgbClr val="009999"/>
              </a:buClr>
              <a:buFontTx/>
              <a:buNone/>
              <a:defRPr/>
            </a:pPr>
            <a:endParaRPr lang="en-US" sz="2400" dirty="0" smtClean="0"/>
          </a:p>
          <a:p>
            <a:pPr marL="457200" indent="-457200" eaLnBrk="1" hangingPunct="1">
              <a:buClr>
                <a:srgbClr val="009999"/>
              </a:buClr>
              <a:buFont typeface="Wingdings" pitchFamily="2" charset="2"/>
              <a:buChar char="q"/>
              <a:defRPr/>
            </a:pPr>
            <a:r>
              <a:rPr lang="en-US" sz="2400" dirty="0" smtClean="0"/>
              <a:t>Organize the production processes. </a:t>
            </a:r>
          </a:p>
          <a:p>
            <a:pPr marL="457200" indent="-457200" eaLnBrk="1" hangingPunct="1">
              <a:buClr>
                <a:srgbClr val="009999"/>
              </a:buClr>
              <a:buFontTx/>
              <a:buNone/>
              <a:defRPr/>
            </a:pPr>
            <a:endParaRPr lang="en-US" sz="2400" dirty="0" smtClean="0"/>
          </a:p>
          <a:p>
            <a:pPr marL="457200" indent="-457200" eaLnBrk="1" hangingPunct="1">
              <a:buClr>
                <a:srgbClr val="009999"/>
              </a:buClr>
              <a:buFont typeface="Wingdings" pitchFamily="2" charset="2"/>
              <a:buChar char="q"/>
              <a:defRPr/>
            </a:pPr>
            <a:r>
              <a:rPr lang="en-US" sz="2400" dirty="0" smtClean="0"/>
              <a:t>Understand the importance of distribution/dissemination, with emphasis on approaching the media </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bwMode="auto">
          <a:xfrm>
            <a:off x="1357313" y="404813"/>
            <a:ext cx="6286500" cy="452437"/>
          </a:xfrm>
          <a:prstGeom prst="rect">
            <a:avLst/>
          </a:prstGeom>
          <a:noFill/>
          <a:ln>
            <a:noFill/>
            <a:miter lim="800000"/>
            <a:headEnd/>
            <a:tailEnd/>
          </a:ln>
        </p:spPr>
        <p:txBody>
          <a:bodyPr anchor="ctr"/>
          <a:lstStyle/>
          <a:p>
            <a:pPr eaLnBrk="1" hangingPunct="1"/>
            <a:r>
              <a:rPr lang="en-US" sz="3200" dirty="0" smtClean="0"/>
              <a:t>Electronic / Digital Products</a:t>
            </a:r>
          </a:p>
        </p:txBody>
      </p:sp>
      <p:sp>
        <p:nvSpPr>
          <p:cNvPr id="52227" name="Rectangle 3"/>
          <p:cNvSpPr>
            <a:spLocks noGrp="1" noChangeArrowheads="1"/>
          </p:cNvSpPr>
          <p:nvPr>
            <p:ph type="body" idx="4294967295"/>
          </p:nvPr>
        </p:nvSpPr>
        <p:spPr>
          <a:xfrm>
            <a:off x="468313" y="1700213"/>
            <a:ext cx="8229600" cy="4525962"/>
          </a:xfrm>
        </p:spPr>
        <p:txBody>
          <a:bodyPr/>
          <a:lstStyle/>
          <a:p>
            <a:pPr eaLnBrk="1" hangingPunct="1">
              <a:lnSpc>
                <a:spcPct val="90000"/>
              </a:lnSpc>
            </a:pPr>
            <a:r>
              <a:rPr lang="en-US" b="1" smtClean="0"/>
              <a:t>Keep text short</a:t>
            </a:r>
            <a:r>
              <a:rPr lang="en-US" smtClean="0"/>
              <a:t> and focused on your key message;</a:t>
            </a:r>
          </a:p>
          <a:p>
            <a:pPr eaLnBrk="1" hangingPunct="1">
              <a:lnSpc>
                <a:spcPct val="90000"/>
              </a:lnSpc>
            </a:pPr>
            <a:r>
              <a:rPr lang="en-US" b="1" smtClean="0"/>
              <a:t>Use small image sizes</a:t>
            </a:r>
            <a:r>
              <a:rPr lang="en-US" smtClean="0"/>
              <a:t> so more people can download them;</a:t>
            </a:r>
          </a:p>
          <a:p>
            <a:pPr eaLnBrk="1" hangingPunct="1">
              <a:lnSpc>
                <a:spcPct val="90000"/>
              </a:lnSpc>
            </a:pPr>
            <a:r>
              <a:rPr lang="en-US" b="1" smtClean="0"/>
              <a:t>Include links</a:t>
            </a:r>
            <a:r>
              <a:rPr lang="en-US" smtClean="0"/>
              <a:t> to other websites or further information.</a:t>
            </a:r>
          </a:p>
          <a:p>
            <a:pPr eaLnBrk="1" hangingPunct="1">
              <a:lnSpc>
                <a:spcPct val="90000"/>
              </a:lnSpc>
            </a:pPr>
            <a:r>
              <a:rPr lang="en-US" smtClean="0"/>
              <a:t>For those with reduced web access or for audiences such as schools, you can develop a </a:t>
            </a:r>
            <a:r>
              <a:rPr lang="en-US" b="1" smtClean="0"/>
              <a:t>CD Rom.</a:t>
            </a:r>
          </a:p>
        </p:txBody>
      </p:sp>
      <p:pic>
        <p:nvPicPr>
          <p:cNvPr id="52228" name="Picture 4" descr="MCj02943500000[1]"/>
          <p:cNvPicPr>
            <a:picLocks noChangeAspect="1" noChangeArrowheads="1"/>
          </p:cNvPicPr>
          <p:nvPr/>
        </p:nvPicPr>
        <p:blipFill>
          <a:blip r:embed="rId3" cstate="print"/>
          <a:srcRect/>
          <a:stretch>
            <a:fillRect/>
          </a:stretch>
        </p:blipFill>
        <p:spPr bwMode="auto">
          <a:xfrm>
            <a:off x="7452320" y="5373216"/>
            <a:ext cx="1095375" cy="100171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bwMode="auto">
          <a:xfrm>
            <a:off x="1143000" y="214313"/>
            <a:ext cx="6362700" cy="642937"/>
          </a:xfrm>
          <a:prstGeom prst="rect">
            <a:avLst/>
          </a:prstGeom>
          <a:noFill/>
          <a:ln>
            <a:noFill/>
            <a:miter lim="800000"/>
            <a:headEnd/>
            <a:tailEnd/>
          </a:ln>
        </p:spPr>
        <p:txBody>
          <a:bodyPr anchor="ctr"/>
          <a:lstStyle/>
          <a:p>
            <a:pPr eaLnBrk="1" hangingPunct="1"/>
            <a:r>
              <a:rPr lang="en-US" sz="3200" dirty="0" smtClean="0"/>
              <a:t>Electronic / Digital Formats</a:t>
            </a:r>
          </a:p>
        </p:txBody>
      </p:sp>
      <p:sp>
        <p:nvSpPr>
          <p:cNvPr id="53251" name="Rectangle 3"/>
          <p:cNvSpPr>
            <a:spLocks noGrp="1" noChangeArrowheads="1"/>
          </p:cNvSpPr>
          <p:nvPr>
            <p:ph type="body" idx="4294967295"/>
          </p:nvPr>
        </p:nvSpPr>
        <p:spPr>
          <a:xfrm>
            <a:off x="468313" y="1916113"/>
            <a:ext cx="8229600" cy="4525962"/>
          </a:xfrm>
        </p:spPr>
        <p:txBody>
          <a:bodyPr/>
          <a:lstStyle/>
          <a:p>
            <a:pPr eaLnBrk="1" hangingPunct="1">
              <a:lnSpc>
                <a:spcPct val="90000"/>
              </a:lnSpc>
            </a:pPr>
            <a:r>
              <a:rPr lang="en-US" sz="2800" b="1" smtClean="0"/>
              <a:t>PDF: </a:t>
            </a:r>
            <a:r>
              <a:rPr lang="en-US" sz="2800" smtClean="0"/>
              <a:t>a widely used and very useful way of transferring documents on the web or through email. </a:t>
            </a:r>
          </a:p>
          <a:p>
            <a:pPr eaLnBrk="1" hangingPunct="1">
              <a:lnSpc>
                <a:spcPct val="90000"/>
              </a:lnSpc>
            </a:pPr>
            <a:r>
              <a:rPr lang="en-US" sz="2800" b="1" smtClean="0"/>
              <a:t>HTML:</a:t>
            </a:r>
            <a:r>
              <a:rPr lang="en-US" sz="2800" smtClean="0"/>
              <a:t> The coding language used to create “hypertext” documents for the web. </a:t>
            </a:r>
          </a:p>
          <a:p>
            <a:pPr eaLnBrk="1" hangingPunct="1">
              <a:lnSpc>
                <a:spcPct val="90000"/>
              </a:lnSpc>
            </a:pPr>
            <a:r>
              <a:rPr lang="en-US" sz="2800" b="1" smtClean="0"/>
              <a:t>RSS:</a:t>
            </a:r>
            <a:r>
              <a:rPr lang="en-US" sz="2800" smtClean="0"/>
              <a:t> Technologies that make it easy to share content among different web sites.</a:t>
            </a:r>
          </a:p>
          <a:p>
            <a:pPr eaLnBrk="1" hangingPunct="1">
              <a:lnSpc>
                <a:spcPct val="90000"/>
              </a:lnSpc>
            </a:pPr>
            <a:r>
              <a:rPr lang="en-US" sz="2800" b="1" smtClean="0"/>
              <a:t>WEBLOG (BLOG):</a:t>
            </a:r>
            <a:r>
              <a:rPr lang="en-US" sz="2800" smtClean="0"/>
              <a:t> A publicly accessible journal created by an individual and shared over the web.</a:t>
            </a:r>
          </a:p>
        </p:txBody>
      </p:sp>
      <p:pic>
        <p:nvPicPr>
          <p:cNvPr id="53252" name="Picture 4" descr="MCj02943500000[1]"/>
          <p:cNvPicPr>
            <a:picLocks noChangeAspect="1" noChangeArrowheads="1"/>
          </p:cNvPicPr>
          <p:nvPr/>
        </p:nvPicPr>
        <p:blipFill>
          <a:blip r:embed="rId3" cstate="print"/>
          <a:srcRect/>
          <a:stretch>
            <a:fillRect/>
          </a:stretch>
        </p:blipFill>
        <p:spPr bwMode="auto">
          <a:xfrm>
            <a:off x="7740352" y="5517232"/>
            <a:ext cx="1095375" cy="1001712"/>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bwMode="auto">
          <a:xfrm>
            <a:off x="928688" y="188640"/>
            <a:ext cx="7000875" cy="714375"/>
          </a:xfrm>
          <a:prstGeom prst="rect">
            <a:avLst/>
          </a:prstGeom>
          <a:noFill/>
          <a:ln>
            <a:noFill/>
            <a:miter lim="800000"/>
            <a:headEnd/>
            <a:tailEnd/>
          </a:ln>
        </p:spPr>
        <p:txBody>
          <a:bodyPr anchor="ctr"/>
          <a:lstStyle/>
          <a:p>
            <a:pPr eaLnBrk="1" hangingPunct="1"/>
            <a:r>
              <a:rPr lang="en-US" sz="3200" dirty="0" smtClean="0"/>
              <a:t>Exercise: Create an outline of a web structure (1 hour)</a:t>
            </a:r>
          </a:p>
        </p:txBody>
      </p:sp>
      <p:sp>
        <p:nvSpPr>
          <p:cNvPr id="54275" name="Rectangle 3"/>
          <p:cNvSpPr>
            <a:spLocks noGrp="1" noChangeArrowheads="1"/>
          </p:cNvSpPr>
          <p:nvPr>
            <p:ph type="body" idx="4294967295"/>
          </p:nvPr>
        </p:nvSpPr>
        <p:spPr>
          <a:xfrm>
            <a:off x="468313" y="1989138"/>
            <a:ext cx="8229600" cy="4525962"/>
          </a:xfrm>
        </p:spPr>
        <p:txBody>
          <a:bodyPr/>
          <a:lstStyle/>
          <a:p>
            <a:pPr eaLnBrk="1" hangingPunct="1">
              <a:buFontTx/>
              <a:buNone/>
            </a:pPr>
            <a:r>
              <a:rPr lang="en-US" smtClean="0"/>
              <a:t>Working in groups of 4, </a:t>
            </a:r>
          </a:p>
          <a:p>
            <a:pPr eaLnBrk="1" hangingPunct="1"/>
            <a:r>
              <a:rPr lang="en-US" smtClean="0"/>
              <a:t>Use the report provided to transform the table of contents into a diagram of a web report. </a:t>
            </a:r>
          </a:p>
          <a:p>
            <a:pPr eaLnBrk="1" hangingPunct="1"/>
            <a:r>
              <a:rPr lang="en-US" smtClean="0"/>
              <a:t>Display on a larger poster.</a:t>
            </a:r>
          </a:p>
          <a:p>
            <a:pPr eaLnBrk="1" hangingPunct="1"/>
            <a:r>
              <a:rPr lang="en-US" smtClean="0"/>
              <a:t>Present results in plenary.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1785938" y="357188"/>
            <a:ext cx="5800725" cy="571500"/>
          </a:xfrm>
          <a:prstGeom prst="rect">
            <a:avLst/>
          </a:prstGeom>
          <a:noFill/>
          <a:ln>
            <a:noFill/>
            <a:miter lim="800000"/>
            <a:headEnd/>
            <a:tailEnd/>
          </a:ln>
        </p:spPr>
        <p:txBody>
          <a:bodyPr anchor="ctr"/>
          <a:lstStyle/>
          <a:p>
            <a:pPr eaLnBrk="1" hangingPunct="1"/>
            <a:r>
              <a:rPr lang="en-US" sz="3200" dirty="0" smtClean="0"/>
              <a:t>Visual Presentation of Data</a:t>
            </a:r>
          </a:p>
        </p:txBody>
      </p:sp>
      <p:sp>
        <p:nvSpPr>
          <p:cNvPr id="55299" name="Rectangle 3"/>
          <p:cNvSpPr>
            <a:spLocks noGrp="1" noChangeArrowheads="1"/>
          </p:cNvSpPr>
          <p:nvPr>
            <p:ph type="body" idx="4294967295"/>
          </p:nvPr>
        </p:nvSpPr>
        <p:spPr/>
        <p:txBody>
          <a:bodyPr/>
          <a:lstStyle/>
          <a:p>
            <a:pPr eaLnBrk="1" hangingPunct="1">
              <a:lnSpc>
                <a:spcPct val="90000"/>
              </a:lnSpc>
              <a:buFontTx/>
              <a:buNone/>
            </a:pPr>
            <a:r>
              <a:rPr lang="en-US" smtClean="0"/>
              <a:t>	</a:t>
            </a:r>
          </a:p>
          <a:p>
            <a:pPr eaLnBrk="1" hangingPunct="1">
              <a:lnSpc>
                <a:spcPct val="90000"/>
              </a:lnSpc>
              <a:buFontTx/>
              <a:buNone/>
            </a:pPr>
            <a:r>
              <a:rPr lang="en-US" smtClean="0"/>
              <a:t>	The most powerful, meaningful and culturally important messages are those that </a:t>
            </a:r>
            <a:r>
              <a:rPr lang="en-US" b="1" smtClean="0"/>
              <a:t>combine words and pictures</a:t>
            </a:r>
            <a:r>
              <a:rPr lang="en-US" smtClean="0"/>
              <a:t> in equally respectful ways.</a:t>
            </a:r>
          </a:p>
          <a:p>
            <a:pPr eaLnBrk="1" hangingPunct="1">
              <a:lnSpc>
                <a:spcPct val="90000"/>
              </a:lnSpc>
              <a:buFontTx/>
              <a:buNone/>
            </a:pPr>
            <a:endParaRPr lang="en-US" smtClean="0"/>
          </a:p>
          <a:p>
            <a:pPr eaLnBrk="1" hangingPunct="1">
              <a:lnSpc>
                <a:spcPct val="90000"/>
              </a:lnSpc>
              <a:buFontTx/>
              <a:buNone/>
            </a:pPr>
            <a:r>
              <a:rPr lang="en-US" smtClean="0"/>
              <a:t>	Memorable visual messages with text have the greatest power to </a:t>
            </a:r>
            <a:r>
              <a:rPr lang="en-US" b="1" smtClean="0"/>
              <a:t>inform, educate and persuade an individual</a:t>
            </a:r>
            <a:r>
              <a:rPr lang="en-US" smtClean="0"/>
              <a:t>. </a:t>
            </a:r>
          </a:p>
        </p:txBody>
      </p:sp>
      <p:pic>
        <p:nvPicPr>
          <p:cNvPr id="55300" name="Picture 4" descr="MCj03076560000[1]"/>
          <p:cNvPicPr>
            <a:picLocks noChangeAspect="1" noChangeArrowheads="1"/>
          </p:cNvPicPr>
          <p:nvPr/>
        </p:nvPicPr>
        <p:blipFill>
          <a:blip r:embed="rId3" cstate="print"/>
          <a:srcRect/>
          <a:stretch>
            <a:fillRect/>
          </a:stretch>
        </p:blipFill>
        <p:spPr bwMode="auto">
          <a:xfrm>
            <a:off x="7927404" y="5329386"/>
            <a:ext cx="118110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auto">
          <a:xfrm>
            <a:off x="1785938" y="357188"/>
            <a:ext cx="5813425" cy="534987"/>
          </a:xfrm>
          <a:prstGeom prst="rect">
            <a:avLst/>
          </a:prstGeom>
          <a:noFill/>
          <a:ln>
            <a:noFill/>
            <a:miter lim="800000"/>
            <a:headEnd/>
            <a:tailEnd/>
          </a:ln>
        </p:spPr>
        <p:txBody>
          <a:bodyPr anchor="ctr"/>
          <a:lstStyle/>
          <a:p>
            <a:pPr eaLnBrk="1" hangingPunct="1"/>
            <a:r>
              <a:rPr lang="en-US" sz="3200" dirty="0" smtClean="0"/>
              <a:t>Visual Presentation of Data</a:t>
            </a:r>
          </a:p>
        </p:txBody>
      </p:sp>
      <p:sp>
        <p:nvSpPr>
          <p:cNvPr id="56323" name="Rectangle 3"/>
          <p:cNvSpPr>
            <a:spLocks noGrp="1" noChangeArrowheads="1"/>
          </p:cNvSpPr>
          <p:nvPr>
            <p:ph type="body" idx="4294967295"/>
          </p:nvPr>
        </p:nvSpPr>
        <p:spPr>
          <a:xfrm>
            <a:off x="468313" y="1773238"/>
            <a:ext cx="8229600" cy="4525962"/>
          </a:xfrm>
        </p:spPr>
        <p:txBody>
          <a:bodyPr/>
          <a:lstStyle/>
          <a:p>
            <a:pPr eaLnBrk="1" hangingPunct="1">
              <a:spcBef>
                <a:spcPct val="50000"/>
              </a:spcBef>
            </a:pPr>
            <a:r>
              <a:rPr lang="en-US" sz="2800" smtClean="0"/>
              <a:t>Visual communication helps </a:t>
            </a:r>
            <a:r>
              <a:rPr lang="en-US" sz="2800" b="1" smtClean="0"/>
              <a:t>shape the interpretation</a:t>
            </a:r>
            <a:r>
              <a:rPr lang="en-US" sz="2800" smtClean="0"/>
              <a:t> of data and strengthens messages.</a:t>
            </a:r>
          </a:p>
          <a:p>
            <a:pPr eaLnBrk="1" hangingPunct="1">
              <a:spcBef>
                <a:spcPct val="50000"/>
              </a:spcBef>
            </a:pPr>
            <a:r>
              <a:rPr lang="en-US" sz="2800" b="1" smtClean="0"/>
              <a:t>Images, maps and graphics</a:t>
            </a:r>
            <a:r>
              <a:rPr lang="en-US" sz="2800" smtClean="0"/>
              <a:t> can simplify and condense complex material;</a:t>
            </a:r>
          </a:p>
          <a:p>
            <a:pPr eaLnBrk="1" hangingPunct="1">
              <a:spcBef>
                <a:spcPct val="50000"/>
              </a:spcBef>
            </a:pPr>
            <a:r>
              <a:rPr lang="en-US" sz="2800" b="1" smtClean="0"/>
              <a:t>Strengthen</a:t>
            </a:r>
            <a:r>
              <a:rPr lang="en-US" sz="2800" smtClean="0"/>
              <a:t> the readability of your assessment by: </a:t>
            </a:r>
          </a:p>
          <a:p>
            <a:pPr lvl="1" eaLnBrk="1" hangingPunct="1">
              <a:buFont typeface="Wingdings" pitchFamily="2" charset="2"/>
              <a:buChar char="ü"/>
            </a:pPr>
            <a:r>
              <a:rPr lang="en-US" sz="2400" smtClean="0"/>
              <a:t>Using the right images and color </a:t>
            </a:r>
          </a:p>
          <a:p>
            <a:pPr lvl="1" eaLnBrk="1" hangingPunct="1">
              <a:buFont typeface="Wingdings" pitchFamily="2" charset="2"/>
              <a:buChar char="ü"/>
            </a:pPr>
            <a:r>
              <a:rPr lang="en-US" sz="2400" smtClean="0"/>
              <a:t>Getting maps and graphics properly done</a:t>
            </a:r>
          </a:p>
        </p:txBody>
      </p:sp>
      <p:pic>
        <p:nvPicPr>
          <p:cNvPr id="56324" name="Picture 4" descr="MCj03076560000[1]"/>
          <p:cNvPicPr>
            <a:picLocks noChangeAspect="1" noChangeArrowheads="1"/>
          </p:cNvPicPr>
          <p:nvPr/>
        </p:nvPicPr>
        <p:blipFill>
          <a:blip r:embed="rId3" cstate="print"/>
          <a:srcRect/>
          <a:stretch>
            <a:fillRect/>
          </a:stretch>
        </p:blipFill>
        <p:spPr bwMode="auto">
          <a:xfrm>
            <a:off x="7962900" y="5517232"/>
            <a:ext cx="118110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bwMode="auto">
          <a:xfrm>
            <a:off x="1000125" y="183232"/>
            <a:ext cx="6615113" cy="725488"/>
          </a:xfrm>
          <a:prstGeom prst="rect">
            <a:avLst/>
          </a:prstGeom>
          <a:noFill/>
          <a:ln>
            <a:noFill/>
            <a:miter lim="800000"/>
            <a:headEnd/>
            <a:tailEnd/>
          </a:ln>
        </p:spPr>
        <p:txBody>
          <a:bodyPr anchor="ctr"/>
          <a:lstStyle/>
          <a:p>
            <a:pPr eaLnBrk="1" hangingPunct="1"/>
            <a:r>
              <a:rPr lang="en-US" sz="3200" dirty="0" smtClean="0"/>
              <a:t>Steps for Creating Maps and Graphics</a:t>
            </a:r>
          </a:p>
        </p:txBody>
      </p:sp>
      <p:sp>
        <p:nvSpPr>
          <p:cNvPr id="57347" name="Rectangle 3"/>
          <p:cNvSpPr>
            <a:spLocks noGrp="1" noChangeArrowheads="1"/>
          </p:cNvSpPr>
          <p:nvPr>
            <p:ph type="body" idx="4294967295"/>
          </p:nvPr>
        </p:nvSpPr>
        <p:spPr/>
        <p:txBody>
          <a:bodyPr/>
          <a:lstStyle/>
          <a:p>
            <a:pPr marL="609600" indent="-609600" eaLnBrk="1" hangingPunct="1">
              <a:buFontTx/>
              <a:buAutoNum type="arabicPeriod"/>
            </a:pPr>
            <a:r>
              <a:rPr lang="en-US" b="1" smtClean="0"/>
              <a:t>Choose</a:t>
            </a:r>
            <a:r>
              <a:rPr lang="en-US" smtClean="0"/>
              <a:t> your subject and </a:t>
            </a:r>
            <a:r>
              <a:rPr lang="en-US" b="1" smtClean="0"/>
              <a:t>collect </a:t>
            </a:r>
            <a:r>
              <a:rPr lang="en-US" smtClean="0"/>
              <a:t>spatial information. </a:t>
            </a:r>
          </a:p>
          <a:p>
            <a:pPr marL="609600" indent="-609600" eaLnBrk="1" hangingPunct="1">
              <a:buFontTx/>
              <a:buAutoNum type="arabicPeriod"/>
            </a:pPr>
            <a:r>
              <a:rPr lang="en-US" b="1" smtClean="0"/>
              <a:t>Select </a:t>
            </a:r>
            <a:r>
              <a:rPr lang="en-US" smtClean="0"/>
              <a:t>and start </a:t>
            </a:r>
            <a:r>
              <a:rPr lang="en-US" b="1" smtClean="0"/>
              <a:t>processing</a:t>
            </a:r>
            <a:r>
              <a:rPr lang="en-US" smtClean="0"/>
              <a:t> the data in order to extract the information you need to create your maps and graphics. </a:t>
            </a:r>
          </a:p>
          <a:p>
            <a:pPr marL="609600" indent="-609600" eaLnBrk="1" hangingPunct="1">
              <a:buFontTx/>
              <a:buAutoNum type="arabicPeriod"/>
            </a:pPr>
            <a:r>
              <a:rPr lang="en-US" b="1" smtClean="0"/>
              <a:t>Create</a:t>
            </a:r>
            <a:r>
              <a:rPr lang="en-US" smtClean="0"/>
              <a:t> your maps and graphics.</a:t>
            </a:r>
            <a:r>
              <a:rPr lang="en-US" smtClean="0">
                <a:solidFill>
                  <a:schemeClr val="accent2"/>
                </a:solidFill>
              </a:rPr>
              <a:t> </a:t>
            </a:r>
          </a:p>
          <a:p>
            <a:pPr marL="609600" indent="-609600" eaLnBrk="1" hangingPunct="1">
              <a:buFontTx/>
              <a:buAutoNum type="arabicPeriod"/>
            </a:pPr>
            <a:r>
              <a:rPr lang="en-US" b="1" smtClean="0"/>
              <a:t>Quality check</a:t>
            </a:r>
            <a:r>
              <a:rPr lang="en-US" smtClean="0"/>
              <a:t> your product to ensure consistency with the data.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bwMode="auto">
          <a:xfrm>
            <a:off x="857250" y="188640"/>
            <a:ext cx="7329488" cy="725487"/>
          </a:xfrm>
          <a:prstGeom prst="rect">
            <a:avLst/>
          </a:prstGeom>
          <a:noFill/>
          <a:ln>
            <a:noFill/>
            <a:miter lim="800000"/>
            <a:headEnd/>
            <a:tailEnd/>
          </a:ln>
        </p:spPr>
        <p:txBody>
          <a:bodyPr anchor="ctr"/>
          <a:lstStyle/>
          <a:p>
            <a:pPr eaLnBrk="1" hangingPunct="1"/>
            <a:r>
              <a:rPr lang="en-US" sz="3200" smtClean="0"/>
              <a:t>Step 3: Create your Maps and Graphics</a:t>
            </a:r>
          </a:p>
        </p:txBody>
      </p:sp>
      <p:sp>
        <p:nvSpPr>
          <p:cNvPr id="58371" name="Rectangle 3"/>
          <p:cNvSpPr>
            <a:spLocks noGrp="1" noChangeArrowheads="1"/>
          </p:cNvSpPr>
          <p:nvPr>
            <p:ph type="body" idx="4294967295"/>
          </p:nvPr>
        </p:nvSpPr>
        <p:spPr>
          <a:xfrm>
            <a:off x="457200" y="1600200"/>
            <a:ext cx="8229600" cy="4924425"/>
          </a:xfrm>
        </p:spPr>
        <p:txBody>
          <a:bodyPr/>
          <a:lstStyle/>
          <a:p>
            <a:pPr eaLnBrk="1" hangingPunct="1">
              <a:buFontTx/>
              <a:buNone/>
            </a:pPr>
            <a:r>
              <a:rPr lang="en-US" smtClean="0"/>
              <a:t>3a. Choose a visual representation (map, 	graphic)</a:t>
            </a:r>
          </a:p>
          <a:p>
            <a:pPr eaLnBrk="1" hangingPunct="1">
              <a:buFontTx/>
              <a:buNone/>
            </a:pPr>
            <a:r>
              <a:rPr lang="en-US" smtClean="0"/>
              <a:t>3b. Set up the design with symbols, colors, 	lines, and titles.</a:t>
            </a:r>
          </a:p>
          <a:p>
            <a:pPr eaLnBrk="1" hangingPunct="1">
              <a:buFontTx/>
              <a:buNone/>
            </a:pPr>
            <a:r>
              <a:rPr lang="en-US" smtClean="0"/>
              <a:t>		</a:t>
            </a:r>
            <a:r>
              <a:rPr lang="en-US" b="1" i="1" smtClean="0"/>
              <a:t>Watch for: </a:t>
            </a:r>
          </a:p>
          <a:p>
            <a:pPr lvl="2" eaLnBrk="1" hangingPunct="1"/>
            <a:r>
              <a:rPr lang="en-US" sz="2800" smtClean="0"/>
              <a:t>colors that go well together</a:t>
            </a:r>
          </a:p>
          <a:p>
            <a:pPr lvl="2" eaLnBrk="1" hangingPunct="1"/>
            <a:r>
              <a:rPr lang="en-US" sz="2800" smtClean="0"/>
              <a:t>consistent use of symbols </a:t>
            </a:r>
          </a:p>
          <a:p>
            <a:pPr lvl="2" eaLnBrk="1" hangingPunct="1"/>
            <a:r>
              <a:rPr lang="en-US" sz="2800" smtClean="0"/>
              <a:t>appropriate thickness of lines</a:t>
            </a:r>
          </a:p>
        </p:txBody>
      </p:sp>
      <p:pic>
        <p:nvPicPr>
          <p:cNvPr id="58372" name="Picture 4" descr="MCj02908900000[1]"/>
          <p:cNvPicPr>
            <a:picLocks noChangeAspect="1" noChangeArrowheads="1"/>
          </p:cNvPicPr>
          <p:nvPr/>
        </p:nvPicPr>
        <p:blipFill>
          <a:blip r:embed="rId3" cstate="print"/>
          <a:srcRect/>
          <a:stretch>
            <a:fillRect/>
          </a:stretch>
        </p:blipFill>
        <p:spPr bwMode="auto">
          <a:xfrm>
            <a:off x="6732588" y="4292600"/>
            <a:ext cx="1654175" cy="1446213"/>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bwMode="auto">
          <a:xfrm>
            <a:off x="755576" y="194345"/>
            <a:ext cx="7258050" cy="714375"/>
          </a:xfrm>
          <a:prstGeom prst="rect">
            <a:avLst/>
          </a:prstGeom>
          <a:noFill/>
          <a:ln>
            <a:noFill/>
            <a:miter lim="800000"/>
            <a:headEnd/>
            <a:tailEnd/>
          </a:ln>
        </p:spPr>
        <p:txBody>
          <a:bodyPr anchor="ctr"/>
          <a:lstStyle/>
          <a:p>
            <a:pPr eaLnBrk="1" hangingPunct="1"/>
            <a:r>
              <a:rPr lang="en-US" sz="3200" smtClean="0"/>
              <a:t>Exercise: Improve Visual Presentation (1 hour)</a:t>
            </a:r>
          </a:p>
        </p:txBody>
      </p:sp>
      <p:sp>
        <p:nvSpPr>
          <p:cNvPr id="59395" name="Rectangle 3"/>
          <p:cNvSpPr>
            <a:spLocks noGrp="1" noChangeArrowheads="1"/>
          </p:cNvSpPr>
          <p:nvPr>
            <p:ph type="body" idx="4294967295"/>
          </p:nvPr>
        </p:nvSpPr>
        <p:spPr/>
        <p:txBody>
          <a:bodyPr/>
          <a:lstStyle/>
          <a:p>
            <a:pPr eaLnBrk="1" hangingPunct="1"/>
            <a:r>
              <a:rPr lang="en-US" smtClean="0"/>
              <a:t>Work in groups of 2-3 people</a:t>
            </a:r>
          </a:p>
          <a:p>
            <a:pPr eaLnBrk="1" hangingPunct="1"/>
            <a:r>
              <a:rPr lang="en-US" smtClean="0"/>
              <a:t>Use data provided, to develop a visual presentation</a:t>
            </a:r>
          </a:p>
          <a:p>
            <a:pPr eaLnBrk="1" hangingPunct="1">
              <a:buClr>
                <a:schemeClr val="tx1"/>
              </a:buClr>
            </a:pPr>
            <a:r>
              <a:rPr lang="en-US" smtClean="0"/>
              <a:t>Consider: </a:t>
            </a:r>
          </a:p>
          <a:p>
            <a:pPr lvl="1" eaLnBrk="1" hangingPunct="1">
              <a:buFont typeface="Wingdings" pitchFamily="2" charset="2"/>
              <a:buChar char="ü"/>
            </a:pPr>
            <a:r>
              <a:rPr lang="en-US" smtClean="0"/>
              <a:t>Graphic representation</a:t>
            </a:r>
          </a:p>
          <a:p>
            <a:pPr lvl="1" eaLnBrk="1" hangingPunct="1">
              <a:buFont typeface="Wingdings" pitchFamily="2" charset="2"/>
              <a:buChar char="ü"/>
            </a:pPr>
            <a:r>
              <a:rPr lang="en-US" smtClean="0"/>
              <a:t>Font and size</a:t>
            </a:r>
          </a:p>
          <a:p>
            <a:pPr lvl="1" eaLnBrk="1" hangingPunct="1">
              <a:buFont typeface="Wingdings" pitchFamily="2" charset="2"/>
              <a:buChar char="ü"/>
            </a:pPr>
            <a:r>
              <a:rPr lang="en-US" smtClean="0"/>
              <a:t>Colours</a:t>
            </a:r>
          </a:p>
          <a:p>
            <a:pPr lvl="1" eaLnBrk="1" hangingPunct="1">
              <a:buFont typeface="Wingdings" pitchFamily="2" charset="2"/>
              <a:buChar char="ü"/>
            </a:pPr>
            <a:r>
              <a:rPr lang="en-US" smtClean="0"/>
              <a:t>Simplicity of presentation</a:t>
            </a:r>
          </a:p>
        </p:txBody>
      </p:sp>
      <p:pic>
        <p:nvPicPr>
          <p:cNvPr id="59396" name="Picture 4" descr="MCj02808160000[1]"/>
          <p:cNvPicPr>
            <a:picLocks noChangeAspect="1" noChangeArrowheads="1"/>
          </p:cNvPicPr>
          <p:nvPr/>
        </p:nvPicPr>
        <p:blipFill>
          <a:blip r:embed="rId3" cstate="print"/>
          <a:srcRect/>
          <a:stretch>
            <a:fillRect/>
          </a:stretch>
        </p:blipFill>
        <p:spPr bwMode="auto">
          <a:xfrm>
            <a:off x="5580063" y="4292600"/>
            <a:ext cx="1674812" cy="1262063"/>
          </a:xfrm>
          <a:prstGeom prst="rect">
            <a:avLst/>
          </a:prstGeom>
          <a:noFill/>
          <a:ln w="9525">
            <a:noFill/>
            <a:miter lim="800000"/>
            <a:headEnd/>
            <a:tailEnd/>
          </a:ln>
        </p:spPr>
      </p:pic>
      <p:pic>
        <p:nvPicPr>
          <p:cNvPr id="59397" name="Picture 5" descr="MCj02990490000[1]"/>
          <p:cNvPicPr>
            <a:picLocks noChangeAspect="1" noChangeArrowheads="1"/>
          </p:cNvPicPr>
          <p:nvPr/>
        </p:nvPicPr>
        <p:blipFill>
          <a:blip r:embed="rId4" cstate="print"/>
          <a:srcRect/>
          <a:stretch>
            <a:fillRect/>
          </a:stretch>
        </p:blipFill>
        <p:spPr bwMode="auto">
          <a:xfrm>
            <a:off x="7235825" y="3141663"/>
            <a:ext cx="1514475" cy="182403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exercise_excel"/>
          <p:cNvPicPr>
            <a:picLocks noChangeAspect="1" noChangeArrowheads="1"/>
          </p:cNvPicPr>
          <p:nvPr/>
        </p:nvPicPr>
        <p:blipFill>
          <a:blip r:embed="rId3" cstate="print"/>
          <a:srcRect r="-3288" b="3735"/>
          <a:stretch>
            <a:fillRect/>
          </a:stretch>
        </p:blipFill>
        <p:spPr bwMode="auto">
          <a:xfrm>
            <a:off x="3635896" y="1556792"/>
            <a:ext cx="4681239" cy="4876171"/>
          </a:xfrm>
          <a:prstGeom prst="rect">
            <a:avLst/>
          </a:prstGeom>
          <a:noFill/>
          <a:ln w="9525">
            <a:noFill/>
            <a:miter lim="800000"/>
            <a:headEnd/>
            <a:tailEnd/>
          </a:ln>
        </p:spPr>
      </p:pic>
      <p:sp>
        <p:nvSpPr>
          <p:cNvPr id="60419" name="Text Box 3"/>
          <p:cNvSpPr txBox="1">
            <a:spLocks noChangeArrowheads="1"/>
          </p:cNvSpPr>
          <p:nvPr/>
        </p:nvSpPr>
        <p:spPr bwMode="auto">
          <a:xfrm>
            <a:off x="611188" y="1412875"/>
            <a:ext cx="2232025" cy="3378200"/>
          </a:xfrm>
          <a:prstGeom prst="rect">
            <a:avLst/>
          </a:prstGeom>
          <a:noFill/>
          <a:ln w="9525">
            <a:noFill/>
            <a:miter lim="800000"/>
            <a:headEnd/>
            <a:tailEnd/>
          </a:ln>
        </p:spPr>
        <p:txBody>
          <a:bodyPr>
            <a:spAutoFit/>
          </a:bodyPr>
          <a:lstStyle/>
          <a:p>
            <a:pPr>
              <a:spcBef>
                <a:spcPct val="50000"/>
              </a:spcBef>
            </a:pPr>
            <a:r>
              <a:rPr lang="en-US" sz="2400" b="1">
                <a:ea typeface="MS PGothic" pitchFamily="34" charset="-128"/>
              </a:rPr>
              <a:t>Example:</a:t>
            </a:r>
            <a:r>
              <a:rPr lang="en-US" sz="2400">
                <a:ea typeface="MS PGothic" pitchFamily="34" charset="-128"/>
              </a:rPr>
              <a:t> Presenting Graphics Visually</a:t>
            </a:r>
          </a:p>
          <a:p>
            <a:pPr>
              <a:spcBef>
                <a:spcPct val="50000"/>
              </a:spcBef>
            </a:pPr>
            <a:endParaRPr lang="en-US" sz="2400">
              <a:ea typeface="MS PGothic" pitchFamily="34" charset="-128"/>
            </a:endParaRPr>
          </a:p>
          <a:p>
            <a:pPr>
              <a:spcBef>
                <a:spcPct val="50000"/>
              </a:spcBef>
            </a:pPr>
            <a:r>
              <a:rPr lang="en-US" sz="2400">
                <a:ea typeface="MS PGothic" pitchFamily="34" charset="-128"/>
              </a:rPr>
              <a:t>Note the contrast in the two graphs.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p:cNvPicPr>
            <a:picLocks noChangeAspect="1" noChangeArrowheads="1"/>
          </p:cNvPicPr>
          <p:nvPr/>
        </p:nvPicPr>
        <p:blipFill>
          <a:blip r:embed="rId3" cstate="print"/>
          <a:srcRect/>
          <a:stretch>
            <a:fillRect/>
          </a:stretch>
        </p:blipFill>
        <p:spPr bwMode="auto">
          <a:xfrm>
            <a:off x="304800" y="836712"/>
            <a:ext cx="8555038" cy="5462588"/>
          </a:xfrm>
          <a:prstGeom prst="rect">
            <a:avLst/>
          </a:prstGeom>
          <a:solidFill>
            <a:srgbClr val="FFFF00"/>
          </a:solidFill>
          <a:ln w="38100">
            <a:solidFill>
              <a:schemeClr val="bg2">
                <a:lumMod val="20000"/>
                <a:lumOff val="80000"/>
              </a:schemeClr>
            </a:solidFill>
            <a:miter lim="800000"/>
            <a:headEnd/>
            <a:tailEnd/>
          </a:ln>
        </p:spPr>
      </p:pic>
      <p:sp>
        <p:nvSpPr>
          <p:cNvPr id="4" name="Rectangle 3"/>
          <p:cNvSpPr/>
          <p:nvPr/>
        </p:nvSpPr>
        <p:spPr>
          <a:xfrm>
            <a:off x="304800" y="228600"/>
            <a:ext cx="8610600" cy="400110"/>
          </a:xfrm>
          <a:prstGeom prst="rect">
            <a:avLst/>
          </a:prstGeom>
          <a:solidFill>
            <a:srgbClr val="FFFF00"/>
          </a:solidFill>
          <a:ln>
            <a:solidFill>
              <a:schemeClr val="bg2">
                <a:lumMod val="20000"/>
                <a:lumOff val="80000"/>
              </a:schemeClr>
            </a:solidFill>
          </a:ln>
        </p:spPr>
        <p:style>
          <a:lnRef idx="0">
            <a:schemeClr val="accent3"/>
          </a:lnRef>
          <a:fillRef idx="3">
            <a:schemeClr val="accent3"/>
          </a:fillRef>
          <a:effectRef idx="3">
            <a:schemeClr val="accent3"/>
          </a:effectRef>
          <a:fontRef idx="minor">
            <a:schemeClr val="lt1"/>
          </a:fontRef>
        </p:style>
        <p:txBody>
          <a:bodyPr>
            <a:spAutoFit/>
          </a:bodyPr>
          <a:lstStyle/>
          <a:p>
            <a:pPr algn="ctr">
              <a:defRPr/>
            </a:pPr>
            <a:r>
              <a:rPr lang="en-US" sz="2000" dirty="0">
                <a:solidFill>
                  <a:srgbClr val="00B050"/>
                </a:solidFill>
                <a:effectLst>
                  <a:outerShdw blurRad="38100" dist="38100" dir="2700000" algn="tl">
                    <a:srgbClr val="000000">
                      <a:alpha val="43137"/>
                    </a:srgbClr>
                  </a:outerShdw>
                </a:effectLst>
              </a:rPr>
              <a:t>http://www.soe.ae/Abu_Frontpage.aspx?m=209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bwMode="auto">
          <a:xfrm>
            <a:off x="785813" y="285750"/>
            <a:ext cx="6900862" cy="654050"/>
          </a:xfrm>
          <a:prstGeom prst="rect">
            <a:avLst/>
          </a:prstGeom>
          <a:noFill/>
          <a:ln>
            <a:noFill/>
            <a:miter lim="800000"/>
            <a:headEnd/>
            <a:tailEnd/>
          </a:ln>
        </p:spPr>
        <p:style>
          <a:lnRef idx="0">
            <a:scrgbClr r="0" g="0" b="0"/>
          </a:lnRef>
          <a:fillRef idx="1003">
            <a:schemeClr val="lt1"/>
          </a:fillRef>
          <a:effectRef idx="0">
            <a:scrgbClr r="0" g="0" b="0"/>
          </a:effectRef>
          <a:fontRef idx="major"/>
        </p:style>
        <p:txBody>
          <a:bodyPr anchor="ctr"/>
          <a:lstStyle/>
          <a:p>
            <a:pPr eaLnBrk="1" hangingPunct="1">
              <a:defRPr/>
            </a:pPr>
            <a:r>
              <a:rPr lang="en-US" sz="2400" kern="1200" dirty="0" smtClean="0">
                <a:solidFill>
                  <a:schemeClr val="tx1"/>
                </a:solidFill>
              </a:rPr>
              <a:t>Exercise: Mapping Existing Communication Outputs (15 minutes)</a:t>
            </a:r>
          </a:p>
        </p:txBody>
      </p:sp>
      <p:sp>
        <p:nvSpPr>
          <p:cNvPr id="17411" name="Rectangle 3"/>
          <p:cNvSpPr>
            <a:spLocks noGrp="1" noChangeArrowheads="1"/>
          </p:cNvSpPr>
          <p:nvPr>
            <p:ph type="body" idx="4294967295"/>
          </p:nvPr>
        </p:nvSpPr>
        <p:spPr>
          <a:xfrm>
            <a:off x="468313" y="1773238"/>
            <a:ext cx="8229600" cy="4751387"/>
          </a:xfrm>
        </p:spPr>
        <p:txBody>
          <a:bodyPr/>
          <a:lstStyle/>
          <a:p>
            <a:pPr eaLnBrk="1" hangingPunct="1">
              <a:lnSpc>
                <a:spcPct val="90000"/>
              </a:lnSpc>
              <a:buFontTx/>
              <a:buNone/>
            </a:pPr>
            <a:r>
              <a:rPr lang="en-US" sz="2400" smtClean="0"/>
              <a:t>In groups of 2-3 people, </a:t>
            </a:r>
          </a:p>
          <a:p>
            <a:pPr eaLnBrk="1" hangingPunct="1">
              <a:lnSpc>
                <a:spcPct val="90000"/>
              </a:lnSpc>
              <a:buFontTx/>
              <a:buNone/>
            </a:pPr>
            <a:endParaRPr lang="en-US" sz="2400" smtClean="0"/>
          </a:p>
          <a:p>
            <a:pPr eaLnBrk="1" hangingPunct="1">
              <a:lnSpc>
                <a:spcPct val="90000"/>
              </a:lnSpc>
              <a:buFontTx/>
              <a:buNone/>
            </a:pPr>
            <a:r>
              <a:rPr lang="en-US" sz="2400" smtClean="0"/>
              <a:t>	Discuss your experiences working with different communication formats and distribution channels, both </a:t>
            </a:r>
            <a:r>
              <a:rPr lang="en-US" sz="2400" b="1" smtClean="0"/>
              <a:t>traditional</a:t>
            </a:r>
            <a:r>
              <a:rPr lang="en-US" sz="2400" smtClean="0"/>
              <a:t> (i.e., printed) and </a:t>
            </a:r>
            <a:r>
              <a:rPr lang="en-US" sz="2400" b="1" smtClean="0"/>
              <a:t>non-traditional</a:t>
            </a:r>
            <a:r>
              <a:rPr lang="en-US" sz="2400" smtClean="0"/>
              <a:t> (i.e., electronic/multi media). </a:t>
            </a:r>
          </a:p>
          <a:p>
            <a:pPr eaLnBrk="1" hangingPunct="1">
              <a:lnSpc>
                <a:spcPct val="90000"/>
              </a:lnSpc>
              <a:buFontTx/>
              <a:buNone/>
            </a:pPr>
            <a:endParaRPr lang="en-US" sz="2400" smtClean="0"/>
          </a:p>
          <a:p>
            <a:pPr eaLnBrk="1" hangingPunct="1">
              <a:lnSpc>
                <a:spcPct val="90000"/>
              </a:lnSpc>
              <a:buClr>
                <a:schemeClr val="tx1"/>
              </a:buClr>
              <a:buFont typeface="Wingdings" pitchFamily="2" charset="2"/>
              <a:buChar char="Ø"/>
            </a:pPr>
            <a:r>
              <a:rPr lang="en-US" sz="2400" smtClean="0"/>
              <a:t>	What are your observations and experiences 	about using different formats?</a:t>
            </a:r>
          </a:p>
          <a:p>
            <a:pPr eaLnBrk="1" hangingPunct="1">
              <a:lnSpc>
                <a:spcPct val="90000"/>
              </a:lnSpc>
              <a:buClr>
                <a:schemeClr val="tx1"/>
              </a:buClr>
              <a:buFont typeface="Wingdings" pitchFamily="2" charset="2"/>
              <a:buNone/>
            </a:pPr>
            <a:endParaRPr lang="en-US" sz="2400" smtClean="0"/>
          </a:p>
          <a:p>
            <a:pPr eaLnBrk="1" hangingPunct="1">
              <a:lnSpc>
                <a:spcPct val="90000"/>
              </a:lnSpc>
              <a:buClr>
                <a:schemeClr val="tx1"/>
              </a:buClr>
              <a:buFont typeface="Wingdings" pitchFamily="2" charset="2"/>
              <a:buChar char="Ø"/>
            </a:pPr>
            <a:r>
              <a:rPr lang="en-US" sz="2400" smtClean="0"/>
              <a:t>	What results, if any, were achieved?</a:t>
            </a:r>
          </a:p>
          <a:p>
            <a:pPr eaLnBrk="1" hangingPunct="1">
              <a:lnSpc>
                <a:spcPct val="90000"/>
              </a:lnSpc>
              <a:buFontTx/>
              <a:buNone/>
            </a:pPr>
            <a:r>
              <a:rPr lang="en-US" sz="2400" smtClean="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bwMode="auto">
          <a:xfrm>
            <a:off x="928688" y="285750"/>
            <a:ext cx="6829425" cy="654050"/>
          </a:xfrm>
          <a:prstGeom prst="rect">
            <a:avLst/>
          </a:prstGeom>
          <a:noFill/>
          <a:ln>
            <a:noFill/>
            <a:miter lim="800000"/>
            <a:headEnd/>
            <a:tailEnd/>
          </a:ln>
        </p:spPr>
        <p:txBody>
          <a:bodyPr anchor="ctr"/>
          <a:lstStyle/>
          <a:p>
            <a:pPr eaLnBrk="1" hangingPunct="1"/>
            <a:r>
              <a:rPr lang="en-US" sz="3200" dirty="0" smtClean="0"/>
              <a:t>Session at a Glance</a:t>
            </a:r>
          </a:p>
        </p:txBody>
      </p:sp>
      <p:sp>
        <p:nvSpPr>
          <p:cNvPr id="62467" name="Rectangle 3"/>
          <p:cNvSpPr>
            <a:spLocks noGrp="1" noChangeArrowheads="1"/>
          </p:cNvSpPr>
          <p:nvPr>
            <p:ph type="body" idx="4294967295"/>
          </p:nvPr>
        </p:nvSpPr>
        <p:spPr>
          <a:xfrm>
            <a:off x="539750" y="2420938"/>
            <a:ext cx="8229600" cy="2808287"/>
          </a:xfrm>
        </p:spPr>
        <p:txBody>
          <a:bodyPr/>
          <a:lstStyle/>
          <a:p>
            <a:pPr eaLnBrk="1" hangingPunct="1">
              <a:lnSpc>
                <a:spcPct val="90000"/>
              </a:lnSpc>
            </a:pPr>
            <a:r>
              <a:rPr lang="en-US" b="1" smtClean="0">
                <a:solidFill>
                  <a:schemeClr val="bg2"/>
                </a:solidFill>
              </a:rPr>
              <a:t>Session 1: Introduction</a:t>
            </a:r>
          </a:p>
          <a:p>
            <a:pPr eaLnBrk="1" hangingPunct="1">
              <a:lnSpc>
                <a:spcPct val="90000"/>
              </a:lnSpc>
            </a:pPr>
            <a:r>
              <a:rPr lang="en-US" b="1" smtClean="0">
                <a:solidFill>
                  <a:schemeClr val="bg2"/>
                </a:solidFill>
              </a:rPr>
              <a:t>Session 2: Preparing to communicate</a:t>
            </a:r>
          </a:p>
          <a:p>
            <a:pPr eaLnBrk="1" hangingPunct="1">
              <a:lnSpc>
                <a:spcPct val="90000"/>
              </a:lnSpc>
            </a:pPr>
            <a:r>
              <a:rPr lang="en-US" b="1" smtClean="0">
                <a:solidFill>
                  <a:schemeClr val="bg2"/>
                </a:solidFill>
              </a:rPr>
              <a:t>Session 3: Choosing what to produce</a:t>
            </a:r>
          </a:p>
          <a:p>
            <a:pPr eaLnBrk="1" hangingPunct="1">
              <a:lnSpc>
                <a:spcPct val="90000"/>
              </a:lnSpc>
            </a:pPr>
            <a:r>
              <a:rPr lang="en-US" b="1" smtClean="0">
                <a:solidFill>
                  <a:schemeClr val="bg2"/>
                </a:solidFill>
              </a:rPr>
              <a:t>Session 4: How do we do it?</a:t>
            </a:r>
            <a:r>
              <a:rPr lang="en-US" smtClean="0">
                <a:solidFill>
                  <a:schemeClr val="bg2"/>
                </a:solidFill>
              </a:rPr>
              <a:t> </a:t>
            </a:r>
          </a:p>
          <a:p>
            <a:pPr eaLnBrk="1" hangingPunct="1">
              <a:lnSpc>
                <a:spcPct val="90000"/>
              </a:lnSpc>
            </a:pPr>
            <a:r>
              <a:rPr lang="en-US" b="1" smtClean="0"/>
              <a:t>Session 5: Reaching Out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bwMode="auto">
          <a:xfrm>
            <a:off x="928662" y="285728"/>
            <a:ext cx="6900882" cy="654032"/>
          </a:xfrm>
          <a:prstGeom prst="rect">
            <a:avLst/>
          </a:prstGeom>
          <a:noFill/>
          <a:ln>
            <a:noFill/>
            <a:miter lim="800000"/>
            <a:headEnd/>
            <a:tailEnd/>
          </a:ln>
        </p:spPr>
        <p:txBody>
          <a:bodyPr anchor="ctr"/>
          <a:lstStyle/>
          <a:p>
            <a:pPr eaLnBrk="1" hangingPunct="1">
              <a:defRPr/>
            </a:pPr>
            <a:r>
              <a:rPr lang="en-US" sz="3200" smtClean="0"/>
              <a:t>Dissemination of Information</a:t>
            </a:r>
          </a:p>
        </p:txBody>
      </p:sp>
      <p:sp>
        <p:nvSpPr>
          <p:cNvPr id="63493" name="Rectangle 3"/>
          <p:cNvSpPr>
            <a:spLocks noGrp="1" noChangeArrowheads="1"/>
          </p:cNvSpPr>
          <p:nvPr>
            <p:ph type="body" idx="4294967295"/>
          </p:nvPr>
        </p:nvSpPr>
        <p:spPr/>
        <p:txBody>
          <a:bodyPr/>
          <a:lstStyle/>
          <a:p>
            <a:pPr eaLnBrk="1" hangingPunct="1">
              <a:lnSpc>
                <a:spcPct val="90000"/>
              </a:lnSpc>
            </a:pPr>
            <a:r>
              <a:rPr lang="en-US" smtClean="0"/>
              <a:t>Ensure you have a </a:t>
            </a:r>
            <a:r>
              <a:rPr lang="en-US" b="1" smtClean="0"/>
              <a:t>good distribution network</a:t>
            </a:r>
          </a:p>
          <a:p>
            <a:pPr eaLnBrk="1" hangingPunct="1">
              <a:lnSpc>
                <a:spcPct val="90000"/>
              </a:lnSpc>
            </a:pPr>
            <a:r>
              <a:rPr lang="en-US" smtClean="0"/>
              <a:t>Ensure your distribution list matches your </a:t>
            </a:r>
            <a:r>
              <a:rPr lang="en-US" b="1" smtClean="0"/>
              <a:t>target audiences</a:t>
            </a:r>
            <a:r>
              <a:rPr lang="en-US" smtClean="0"/>
              <a:t> and update if needed.</a:t>
            </a:r>
          </a:p>
          <a:p>
            <a:pPr eaLnBrk="1" hangingPunct="1">
              <a:lnSpc>
                <a:spcPct val="90000"/>
              </a:lnSpc>
            </a:pPr>
            <a:r>
              <a:rPr lang="en-US" smtClean="0"/>
              <a:t>Consider </a:t>
            </a:r>
            <a:r>
              <a:rPr lang="en-US" b="1" smtClean="0"/>
              <a:t>different ways</a:t>
            </a:r>
            <a:r>
              <a:rPr lang="en-US" smtClean="0"/>
              <a:t> of distributing your strategy</a:t>
            </a:r>
          </a:p>
          <a:p>
            <a:pPr eaLnBrk="1" hangingPunct="1">
              <a:lnSpc>
                <a:spcPct val="90000"/>
              </a:lnSpc>
            </a:pPr>
            <a:r>
              <a:rPr lang="en-US" b="1" smtClean="0"/>
              <a:t>Keep thinking</a:t>
            </a:r>
            <a:r>
              <a:rPr lang="en-US" smtClean="0"/>
              <a:t> about distribution long after your product has been produced (even if hard to do)</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bwMode="auto">
          <a:xfrm>
            <a:off x="1214414" y="357166"/>
            <a:ext cx="6335713" cy="571504"/>
          </a:xfrm>
          <a:prstGeom prst="rect">
            <a:avLst/>
          </a:prstGeom>
          <a:noFill/>
          <a:ln>
            <a:noFill/>
            <a:miter lim="800000"/>
            <a:headEnd/>
            <a:tailEnd/>
          </a:ln>
        </p:spPr>
        <p:txBody>
          <a:bodyPr anchor="ctr"/>
          <a:lstStyle/>
          <a:p>
            <a:pPr eaLnBrk="1" hangingPunct="1">
              <a:defRPr/>
            </a:pPr>
            <a:r>
              <a:rPr lang="en-US" sz="3200" smtClean="0"/>
              <a:t>Approaching the Media</a:t>
            </a:r>
          </a:p>
        </p:txBody>
      </p:sp>
      <p:sp>
        <p:nvSpPr>
          <p:cNvPr id="64517" name="Rectangle 3"/>
          <p:cNvSpPr>
            <a:spLocks noGrp="1" noChangeArrowheads="1"/>
          </p:cNvSpPr>
          <p:nvPr>
            <p:ph type="body" idx="4294967295"/>
          </p:nvPr>
        </p:nvSpPr>
        <p:spPr>
          <a:xfrm>
            <a:off x="468313" y="1773238"/>
            <a:ext cx="8207375" cy="4525962"/>
          </a:xfrm>
        </p:spPr>
        <p:txBody>
          <a:bodyPr/>
          <a:lstStyle/>
          <a:p>
            <a:pPr eaLnBrk="1" hangingPunct="1"/>
            <a:r>
              <a:rPr lang="en-US" sz="2800" smtClean="0"/>
              <a:t>Build </a:t>
            </a:r>
            <a:r>
              <a:rPr lang="en-US" sz="2800" b="1" smtClean="0"/>
              <a:t>strategic and long - lasting relationships</a:t>
            </a:r>
            <a:r>
              <a:rPr lang="en-US" sz="2800" smtClean="0"/>
              <a:t> with the media.</a:t>
            </a:r>
          </a:p>
          <a:p>
            <a:pPr eaLnBrk="1" hangingPunct="1">
              <a:buFontTx/>
              <a:buNone/>
            </a:pPr>
            <a:endParaRPr lang="en-US" sz="2800" smtClean="0"/>
          </a:p>
          <a:p>
            <a:pPr eaLnBrk="1" hangingPunct="1"/>
            <a:r>
              <a:rPr lang="en-US" sz="2800" smtClean="0"/>
              <a:t>Channels for approaching the media include press releases, press conferences, press briefings or special media events.</a:t>
            </a:r>
          </a:p>
          <a:p>
            <a:pPr eaLnBrk="1" hangingPunct="1">
              <a:buFontTx/>
              <a:buNone/>
            </a:pPr>
            <a:endParaRPr lang="en-US" sz="2800" smtClean="0"/>
          </a:p>
          <a:p>
            <a:pPr eaLnBrk="1" hangingPunct="1"/>
            <a:r>
              <a:rPr lang="en-US" sz="2800" smtClean="0"/>
              <a:t>Virtual and real media tours and eco-journalist festivals are approaches used by </a:t>
            </a:r>
            <a:r>
              <a:rPr lang="en-US" sz="2800" b="1" smtClean="0"/>
              <a:t>UNEP</a:t>
            </a:r>
            <a:r>
              <a:rPr lang="en-US" sz="2800" smtClean="0"/>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bwMode="auto">
          <a:xfrm>
            <a:off x="928662" y="285728"/>
            <a:ext cx="6972320" cy="654032"/>
          </a:xfrm>
          <a:prstGeom prst="rect">
            <a:avLst/>
          </a:prstGeom>
          <a:noFill/>
          <a:ln>
            <a:noFill/>
            <a:miter lim="800000"/>
            <a:headEnd/>
            <a:tailEnd/>
          </a:ln>
        </p:spPr>
        <p:txBody>
          <a:bodyPr anchor="ctr"/>
          <a:lstStyle/>
          <a:p>
            <a:pPr eaLnBrk="1" hangingPunct="1">
              <a:defRPr/>
            </a:pPr>
            <a:r>
              <a:rPr lang="en-US" sz="3200" dirty="0" smtClean="0"/>
              <a:t>Preparing a Press Kit</a:t>
            </a:r>
          </a:p>
        </p:txBody>
      </p:sp>
      <p:sp>
        <p:nvSpPr>
          <p:cNvPr id="65541" name="Rectangle 3"/>
          <p:cNvSpPr>
            <a:spLocks noGrp="1" noChangeArrowheads="1"/>
          </p:cNvSpPr>
          <p:nvPr>
            <p:ph type="body" idx="4294967295"/>
          </p:nvPr>
        </p:nvSpPr>
        <p:spPr/>
        <p:txBody>
          <a:bodyPr/>
          <a:lstStyle/>
          <a:p>
            <a:pPr eaLnBrk="1" hangingPunct="1"/>
            <a:r>
              <a:rPr lang="en-US" sz="2800" smtClean="0"/>
              <a:t>A press kit helps journalists use your information, improving your chances of getting media coverage. </a:t>
            </a:r>
          </a:p>
          <a:p>
            <a:pPr eaLnBrk="1" hangingPunct="1"/>
            <a:r>
              <a:rPr lang="en-US" sz="2800" smtClean="0"/>
              <a:t>It is good practice to Include: </a:t>
            </a:r>
          </a:p>
          <a:p>
            <a:pPr lvl="1" eaLnBrk="1" hangingPunct="1">
              <a:buFont typeface="Webdings" pitchFamily="18" charset="2"/>
              <a:buChar char="a"/>
            </a:pPr>
            <a:r>
              <a:rPr lang="en-US" sz="2400" smtClean="0"/>
              <a:t>Information on the organization behind the report</a:t>
            </a:r>
          </a:p>
          <a:p>
            <a:pPr lvl="1" eaLnBrk="1" hangingPunct="1">
              <a:buFont typeface="Webdings" pitchFamily="18" charset="2"/>
              <a:buChar char="a"/>
            </a:pPr>
            <a:r>
              <a:rPr lang="en-US" sz="2400" smtClean="0"/>
              <a:t>An executive summary highlighting key findings in the report</a:t>
            </a:r>
          </a:p>
          <a:p>
            <a:pPr lvl="1" eaLnBrk="1" hangingPunct="1">
              <a:buFont typeface="Webdings" pitchFamily="18" charset="2"/>
              <a:buChar char="a"/>
            </a:pPr>
            <a:r>
              <a:rPr lang="en-US" sz="2400" smtClean="0"/>
              <a:t>A press release</a:t>
            </a:r>
          </a:p>
          <a:p>
            <a:pPr lvl="1" eaLnBrk="1" hangingPunct="1">
              <a:buFont typeface="Webdings" pitchFamily="18" charset="2"/>
              <a:buChar char="a"/>
            </a:pPr>
            <a:r>
              <a:rPr lang="en-US" sz="2400" smtClean="0"/>
              <a:t>Graphics</a:t>
            </a:r>
          </a:p>
          <a:p>
            <a:pPr eaLnBrk="1" hangingPunct="1"/>
            <a:endParaRPr lang="en-US" sz="280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bwMode="auto">
          <a:xfrm>
            <a:off x="1071538" y="357166"/>
            <a:ext cx="6543692" cy="582594"/>
          </a:xfrm>
          <a:prstGeom prst="rect">
            <a:avLst/>
          </a:prstGeom>
          <a:noFill/>
          <a:ln>
            <a:noFill/>
            <a:miter lim="800000"/>
            <a:headEnd/>
            <a:tailEnd/>
          </a:ln>
        </p:spPr>
        <p:txBody>
          <a:bodyPr anchor="ctr"/>
          <a:lstStyle/>
          <a:p>
            <a:pPr eaLnBrk="1" hangingPunct="1">
              <a:defRPr/>
            </a:pPr>
            <a:r>
              <a:rPr lang="en-US" sz="3200" dirty="0" smtClean="0"/>
              <a:t>The Press Release</a:t>
            </a:r>
          </a:p>
        </p:txBody>
      </p:sp>
      <p:sp>
        <p:nvSpPr>
          <p:cNvPr id="66565" name="Rectangle 3"/>
          <p:cNvSpPr>
            <a:spLocks noGrp="1" noChangeArrowheads="1"/>
          </p:cNvSpPr>
          <p:nvPr>
            <p:ph type="body" idx="4294967295"/>
          </p:nvPr>
        </p:nvSpPr>
        <p:spPr/>
        <p:txBody>
          <a:bodyPr/>
          <a:lstStyle/>
          <a:p>
            <a:pPr eaLnBrk="1" hangingPunct="1"/>
            <a:r>
              <a:rPr lang="en-US" smtClean="0"/>
              <a:t>A press release is a statement prepared for distribution to the media, to give journalists information that is useful, accurate and interesting. </a:t>
            </a:r>
          </a:p>
          <a:p>
            <a:pPr eaLnBrk="1" hangingPunct="1">
              <a:buFontTx/>
              <a:buNone/>
            </a:pPr>
            <a:endParaRPr lang="en-US" smtClean="0"/>
          </a:p>
          <a:p>
            <a:pPr eaLnBrk="1" hangingPunct="1"/>
            <a:r>
              <a:rPr lang="en-US" smtClean="0"/>
              <a:t>Journalists have standards and expectations that must be met for a press release to be read and used.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bwMode="auto">
          <a:xfrm>
            <a:off x="857224" y="214290"/>
            <a:ext cx="6829444" cy="654032"/>
          </a:xfrm>
          <a:prstGeom prst="rect">
            <a:avLst/>
          </a:prstGeom>
          <a:noFill/>
          <a:ln>
            <a:noFill/>
            <a:miter lim="800000"/>
            <a:headEnd/>
            <a:tailEnd/>
          </a:ln>
        </p:spPr>
        <p:txBody>
          <a:bodyPr anchor="ctr"/>
          <a:lstStyle/>
          <a:p>
            <a:pPr eaLnBrk="1" hangingPunct="1">
              <a:defRPr/>
            </a:pPr>
            <a:r>
              <a:rPr lang="en-US" sz="3200" dirty="0" smtClean="0"/>
              <a:t>Essential Components of a Press Release</a:t>
            </a:r>
          </a:p>
        </p:txBody>
      </p:sp>
      <p:sp>
        <p:nvSpPr>
          <p:cNvPr id="67589" name="Rectangle 3"/>
          <p:cNvSpPr>
            <a:spLocks noGrp="1" noChangeArrowheads="1"/>
          </p:cNvSpPr>
          <p:nvPr>
            <p:ph type="body" idx="4294967295"/>
          </p:nvPr>
        </p:nvSpPr>
        <p:spPr/>
        <p:txBody>
          <a:bodyPr/>
          <a:lstStyle/>
          <a:p>
            <a:pPr eaLnBrk="1" hangingPunct="1">
              <a:lnSpc>
                <a:spcPct val="90000"/>
              </a:lnSpc>
            </a:pPr>
            <a:r>
              <a:rPr lang="en-US" sz="2800" smtClean="0"/>
              <a:t>Organization’s/department’s letterhead, name, address, phone number, e-mail, website </a:t>
            </a:r>
          </a:p>
          <a:p>
            <a:pPr eaLnBrk="1" hangingPunct="1">
              <a:lnSpc>
                <a:spcPct val="90000"/>
              </a:lnSpc>
            </a:pPr>
            <a:r>
              <a:rPr lang="en-US" sz="2800" smtClean="0"/>
              <a:t>PRESS RELEASE in all caps </a:t>
            </a:r>
          </a:p>
          <a:p>
            <a:pPr eaLnBrk="1" hangingPunct="1">
              <a:lnSpc>
                <a:spcPct val="90000"/>
              </a:lnSpc>
            </a:pPr>
            <a:r>
              <a:rPr lang="en-US" sz="2800" smtClean="0"/>
              <a:t>Contact person's name and contact information</a:t>
            </a:r>
          </a:p>
          <a:p>
            <a:pPr eaLnBrk="1" hangingPunct="1">
              <a:lnSpc>
                <a:spcPct val="90000"/>
              </a:lnSpc>
            </a:pPr>
            <a:r>
              <a:rPr lang="en-US" sz="2800" smtClean="0"/>
              <a:t>IMMEDIATE RELEASE OR RELEASE DATE in all caps) </a:t>
            </a:r>
          </a:p>
          <a:p>
            <a:pPr eaLnBrk="1" hangingPunct="1">
              <a:lnSpc>
                <a:spcPct val="90000"/>
              </a:lnSpc>
            </a:pPr>
            <a:r>
              <a:rPr lang="en-US" sz="2800" b="1" smtClean="0"/>
              <a:t>HEADLINE</a:t>
            </a:r>
            <a:r>
              <a:rPr lang="en-US" sz="2800" smtClean="0"/>
              <a:t> or </a:t>
            </a:r>
            <a:r>
              <a:rPr lang="en-US" sz="2800" b="1" smtClean="0"/>
              <a:t>TITLE</a:t>
            </a:r>
            <a:r>
              <a:rPr lang="en-US" sz="2800" smtClean="0"/>
              <a:t> in bold/caps </a:t>
            </a:r>
          </a:p>
          <a:p>
            <a:pPr eaLnBrk="1" hangingPunct="1">
              <a:lnSpc>
                <a:spcPct val="90000"/>
              </a:lnSpc>
            </a:pPr>
            <a:r>
              <a:rPr lang="en-US" sz="2800" smtClean="0"/>
              <a:t>Body text: Date/City-who, what, when, where and why </a:t>
            </a:r>
          </a:p>
          <a:p>
            <a:pPr eaLnBrk="1" hangingPunct="1">
              <a:lnSpc>
                <a:spcPct val="90000"/>
              </a:lnSpc>
            </a:pPr>
            <a:r>
              <a:rPr lang="en-US" sz="2800" smtClean="0"/>
              <a:t>Basic Font, page numbers, end with ###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bwMode="auto">
          <a:xfrm>
            <a:off x="107504" y="142852"/>
            <a:ext cx="8229600" cy="785818"/>
          </a:xfrm>
          <a:prstGeom prst="rect">
            <a:avLst/>
          </a:prstGeom>
          <a:noFill/>
          <a:ln>
            <a:noFill/>
            <a:miter lim="800000"/>
            <a:headEnd/>
            <a:tailEnd/>
          </a:ln>
        </p:spPr>
        <p:txBody>
          <a:bodyPr anchor="ctr"/>
          <a:lstStyle/>
          <a:p>
            <a:pPr eaLnBrk="1" hangingPunct="1">
              <a:defRPr/>
            </a:pPr>
            <a:r>
              <a:rPr lang="en-US" sz="2400" dirty="0" smtClean="0"/>
              <a:t>EXAMPLE – Press release on the Kyoto Protocol </a:t>
            </a:r>
            <a:br>
              <a:rPr lang="en-US" sz="2400" dirty="0" smtClean="0"/>
            </a:br>
            <a:r>
              <a:rPr lang="en-US" sz="2400" dirty="0" smtClean="0"/>
              <a:t>(shortened version)</a:t>
            </a:r>
          </a:p>
        </p:txBody>
      </p:sp>
      <p:sp>
        <p:nvSpPr>
          <p:cNvPr id="68613" name="Rectangle 3"/>
          <p:cNvSpPr>
            <a:spLocks noGrp="1" noChangeArrowheads="1"/>
          </p:cNvSpPr>
          <p:nvPr>
            <p:ph type="body" idx="4294967295"/>
          </p:nvPr>
        </p:nvSpPr>
        <p:spPr>
          <a:xfrm>
            <a:off x="468313" y="1268413"/>
            <a:ext cx="8229600" cy="5257800"/>
          </a:xfrm>
        </p:spPr>
        <p:txBody>
          <a:bodyPr/>
          <a:lstStyle/>
          <a:p>
            <a:pPr marL="0" indent="0" algn="ctr" eaLnBrk="1" hangingPunct="1">
              <a:lnSpc>
                <a:spcPct val="80000"/>
              </a:lnSpc>
              <a:buFontTx/>
              <a:buNone/>
            </a:pPr>
            <a:r>
              <a:rPr lang="en-US" sz="2000" smtClean="0"/>
              <a:t>PRESS RELEASE</a:t>
            </a:r>
          </a:p>
          <a:p>
            <a:pPr marL="0" indent="0" algn="ctr" eaLnBrk="1" hangingPunct="1">
              <a:lnSpc>
                <a:spcPct val="80000"/>
              </a:lnSpc>
              <a:buFontTx/>
              <a:buNone/>
            </a:pPr>
            <a:r>
              <a:rPr lang="en-US" sz="2000" smtClean="0"/>
              <a:t/>
            </a:r>
            <a:br>
              <a:rPr lang="en-US" sz="2000" smtClean="0"/>
            </a:br>
            <a:r>
              <a:rPr lang="en-US" sz="2000" smtClean="0"/>
              <a:t>FOR IMMEDIATE RELEASE</a:t>
            </a:r>
          </a:p>
          <a:p>
            <a:pPr marL="0" indent="0" algn="ctr" eaLnBrk="1" hangingPunct="1">
              <a:lnSpc>
                <a:spcPct val="80000"/>
              </a:lnSpc>
              <a:buFontTx/>
              <a:buNone/>
            </a:pPr>
            <a:r>
              <a:rPr lang="en-US" sz="2000" smtClean="0"/>
              <a:t>Contact: Karen Landmark</a:t>
            </a:r>
            <a:br>
              <a:rPr lang="en-US" sz="2000" smtClean="0"/>
            </a:br>
            <a:r>
              <a:rPr lang="en-US" sz="2000" smtClean="0"/>
              <a:t>Office: +4737035717</a:t>
            </a:r>
            <a:br>
              <a:rPr lang="en-US" sz="2000" smtClean="0"/>
            </a:br>
            <a:r>
              <a:rPr lang="en-US" sz="2000" smtClean="0"/>
              <a:t>Mail: </a:t>
            </a:r>
            <a:r>
              <a:rPr lang="en-US" sz="2000" smtClean="0">
                <a:hlinkClick r:id="rId3"/>
              </a:rPr>
              <a:t>karen.landmark@grida.no</a:t>
            </a:r>
            <a:endParaRPr lang="en-US" sz="2000" smtClean="0"/>
          </a:p>
          <a:p>
            <a:pPr marL="0" indent="0" algn="ctr" eaLnBrk="1" hangingPunct="1">
              <a:lnSpc>
                <a:spcPct val="80000"/>
              </a:lnSpc>
              <a:buFontTx/>
              <a:buNone/>
            </a:pPr>
            <a:endParaRPr lang="en-US" sz="2000" i="1" smtClean="0"/>
          </a:p>
          <a:p>
            <a:pPr marL="0" indent="0" algn="ctr" eaLnBrk="1" hangingPunct="1">
              <a:lnSpc>
                <a:spcPct val="80000"/>
              </a:lnSpc>
              <a:buFontTx/>
              <a:buNone/>
            </a:pPr>
            <a:r>
              <a:rPr lang="en-US" sz="2000" i="1" smtClean="0"/>
              <a:t>The Kyoto Protocol – a new era starts today</a:t>
            </a:r>
          </a:p>
          <a:p>
            <a:pPr marL="0" indent="0" algn="ctr" eaLnBrk="1" hangingPunct="1">
              <a:lnSpc>
                <a:spcPct val="80000"/>
              </a:lnSpc>
              <a:buFontTx/>
              <a:buNone/>
            </a:pPr>
            <a:endParaRPr lang="en-US" sz="2000" smtClean="0"/>
          </a:p>
          <a:p>
            <a:pPr marL="0" indent="0" eaLnBrk="1" hangingPunct="1">
              <a:lnSpc>
                <a:spcPct val="80000"/>
              </a:lnSpc>
              <a:buFontTx/>
              <a:buNone/>
            </a:pPr>
            <a:r>
              <a:rPr lang="en-US" sz="2000" smtClean="0"/>
              <a:t>After more than 10 years of negotiations, the Kyoto Protocol finally becomes legally binding for the countries that have ratified it. …</a:t>
            </a:r>
          </a:p>
          <a:p>
            <a:pPr marL="0" indent="0" eaLnBrk="1" hangingPunct="1">
              <a:lnSpc>
                <a:spcPct val="80000"/>
              </a:lnSpc>
              <a:buFontTx/>
              <a:buNone/>
            </a:pPr>
            <a:endParaRPr lang="en-US" sz="2000" smtClean="0"/>
          </a:p>
          <a:p>
            <a:pPr marL="0" indent="0" eaLnBrk="1" hangingPunct="1">
              <a:lnSpc>
                <a:spcPct val="80000"/>
              </a:lnSpc>
              <a:buFontTx/>
              <a:buNone/>
            </a:pPr>
            <a:r>
              <a:rPr lang="en-US" sz="2000" b="1" smtClean="0"/>
              <a:t>Target reached in 2002, but the emissions are increasing again</a:t>
            </a:r>
            <a:r>
              <a:rPr lang="en-US" sz="2000" smtClean="0"/>
              <a:t/>
            </a:r>
            <a:br>
              <a:rPr lang="en-US" sz="2000" smtClean="0"/>
            </a:br>
            <a:r>
              <a:rPr lang="en-US" sz="2000" smtClean="0"/>
              <a:t>By the end of 2005, countries that are obliged to reduce their greenhouse gas emissions shall report on their progress towards reaching the emission targets set in the Protocol. </a:t>
            </a:r>
          </a:p>
          <a:p>
            <a:pPr marL="0" indent="0" eaLnBrk="1" hangingPunct="1">
              <a:lnSpc>
                <a:spcPct val="80000"/>
              </a:lnSpc>
              <a:buFontTx/>
              <a:buNone/>
            </a:pPr>
            <a:endParaRPr lang="en-US" sz="2000" smtClean="0"/>
          </a:p>
          <a:p>
            <a:pPr marL="0" indent="0" eaLnBrk="1" hangingPunct="1">
              <a:lnSpc>
                <a:spcPct val="80000"/>
              </a:lnSpc>
              <a:buFontTx/>
              <a:buNone/>
            </a:pPr>
            <a:r>
              <a:rPr lang="en-GB" sz="2000" smtClean="0"/>
              <a:t>For more information: Karen landmark </a:t>
            </a:r>
            <a:r>
              <a:rPr lang="en-GB" sz="2000" smtClean="0">
                <a:hlinkClick r:id="rId3"/>
              </a:rPr>
              <a:t>karen.landmark@grida.no</a:t>
            </a:r>
            <a:r>
              <a:rPr lang="nb-NO" sz="2000" smtClean="0"/>
              <a:t> </a:t>
            </a:r>
            <a:endParaRPr lang="en-US" sz="20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ChangeAspect="1" noChangeArrowheads="1"/>
          </p:cNvPicPr>
          <p:nvPr/>
        </p:nvPicPr>
        <p:blipFill>
          <a:blip r:embed="rId3" cstate="print"/>
          <a:srcRect/>
          <a:stretch>
            <a:fillRect/>
          </a:stretch>
        </p:blipFill>
        <p:spPr bwMode="auto">
          <a:xfrm>
            <a:off x="1524000" y="1009650"/>
            <a:ext cx="5594350" cy="1104900"/>
          </a:xfrm>
          <a:prstGeom prst="rect">
            <a:avLst/>
          </a:prstGeom>
          <a:noFill/>
          <a:ln w="9525">
            <a:noFill/>
            <a:miter lim="800000"/>
            <a:headEnd/>
            <a:tailEnd/>
          </a:ln>
        </p:spPr>
      </p:pic>
      <p:sp>
        <p:nvSpPr>
          <p:cNvPr id="161795" name="Rectangle 3"/>
          <p:cNvSpPr>
            <a:spLocks noChangeArrowheads="1"/>
          </p:cNvSpPr>
          <p:nvPr/>
        </p:nvSpPr>
        <p:spPr bwMode="auto">
          <a:xfrm>
            <a:off x="1009650" y="-3264"/>
            <a:ext cx="6610350" cy="1200329"/>
          </a:xfrm>
          <a:prstGeom prst="rect">
            <a:avLst/>
          </a:prstGeom>
          <a:noFill/>
          <a:ln>
            <a:noFill/>
            <a:miter lim="800000"/>
            <a:headEnd/>
            <a:tailEnd/>
          </a:ln>
        </p:spPr>
        <p:txBody>
          <a:bodyPr anchor="ctr"/>
          <a:lstStyle/>
          <a:p>
            <a:pPr algn="ctr">
              <a:defRPr/>
            </a:pPr>
            <a:r>
              <a:rPr lang="en-US" sz="1800" dirty="0">
                <a:solidFill>
                  <a:schemeClr val="tx2"/>
                </a:solidFill>
              </a:rPr>
              <a:t>Example of regional GEO-4 press release launched by Regional Coordinator, West Asia Division of Early Warning and Assessment.</a:t>
            </a:r>
          </a:p>
        </p:txBody>
      </p:sp>
      <p:sp>
        <p:nvSpPr>
          <p:cNvPr id="258052" name="Rectangle 4"/>
          <p:cNvSpPr>
            <a:spLocks noChangeArrowheads="1"/>
          </p:cNvSpPr>
          <p:nvPr/>
        </p:nvSpPr>
        <p:spPr bwMode="auto">
          <a:xfrm>
            <a:off x="514350" y="2149475"/>
            <a:ext cx="7946082" cy="437586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p>
            <a:pPr algn="justLow" eaLnBrk="0" hangingPunct="0">
              <a:defRPr/>
            </a:pPr>
            <a:r>
              <a:rPr lang="en-US" sz="2000" b="1" dirty="0">
                <a:solidFill>
                  <a:schemeClr val="tx1"/>
                </a:solidFill>
                <a:latin typeface="Times New Roman" pitchFamily="18" charset="0"/>
                <a:cs typeface="Times New Roman" pitchFamily="18" charset="0"/>
              </a:rPr>
              <a:t>PRESS RELEASE</a:t>
            </a:r>
            <a:endParaRPr lang="en-US" sz="2000" dirty="0">
              <a:solidFill>
                <a:schemeClr val="tx1"/>
              </a:solidFill>
              <a:latin typeface="Times New Roman" pitchFamily="18" charset="0"/>
              <a:cs typeface="Times New Roman" pitchFamily="18" charset="0"/>
            </a:endParaRPr>
          </a:p>
          <a:p>
            <a:pPr algn="justLow" eaLnBrk="0" hangingPunct="0">
              <a:defRPr/>
            </a:pPr>
            <a:r>
              <a:rPr lang="en-US" sz="2000" dirty="0">
                <a:solidFill>
                  <a:schemeClr val="tx1"/>
                </a:solidFill>
                <a:latin typeface="Times New Roman" pitchFamily="18" charset="0"/>
                <a:cs typeface="Times New Roman" pitchFamily="18" charset="0"/>
              </a:rPr>
              <a:t>11 November 2007</a:t>
            </a:r>
          </a:p>
          <a:p>
            <a:pPr algn="justLow" eaLnBrk="0" hangingPunct="0">
              <a:defRPr/>
            </a:pPr>
            <a:r>
              <a:rPr lang="en-US" sz="2000" b="1" dirty="0">
                <a:solidFill>
                  <a:schemeClr val="tx1"/>
                </a:solidFill>
                <a:latin typeface="Times New Roman" pitchFamily="18" charset="0"/>
                <a:cs typeface="Times New Roman" pitchFamily="18" charset="0"/>
              </a:rPr>
              <a:t>UNEP is Launching the Global Environment Outlook</a:t>
            </a:r>
            <a:endParaRPr lang="en-US" sz="2000" dirty="0">
              <a:solidFill>
                <a:schemeClr val="tx1"/>
              </a:solidFill>
              <a:latin typeface="Times New Roman" pitchFamily="18" charset="0"/>
              <a:cs typeface="Times New Roman" pitchFamily="18" charset="0"/>
            </a:endParaRPr>
          </a:p>
          <a:p>
            <a:pPr algn="justLow" eaLnBrk="0" hangingPunct="0">
              <a:defRPr/>
            </a:pPr>
            <a:r>
              <a:rPr lang="en-US" sz="2000" b="1" dirty="0">
                <a:solidFill>
                  <a:schemeClr val="tx1"/>
                </a:solidFill>
                <a:latin typeface="Times New Roman" pitchFamily="18" charset="0"/>
                <a:cs typeface="Times New Roman" pitchFamily="18" charset="0"/>
              </a:rPr>
              <a:t>(GEO-4) in The Kingdom of Bahrain</a:t>
            </a:r>
            <a:endParaRPr lang="en-US" sz="2000" dirty="0">
              <a:solidFill>
                <a:schemeClr val="tx1"/>
              </a:solidFill>
              <a:latin typeface="Times New Roman" pitchFamily="18" charset="0"/>
              <a:cs typeface="Times New Roman" pitchFamily="18" charset="0"/>
            </a:endParaRPr>
          </a:p>
          <a:p>
            <a:pPr algn="justLow" eaLnBrk="0" hangingPunct="0">
              <a:defRPr/>
            </a:pPr>
            <a:r>
              <a:rPr lang="en-US" sz="2000" b="1" dirty="0">
                <a:solidFill>
                  <a:schemeClr val="tx1"/>
                </a:solidFill>
                <a:latin typeface="Times New Roman" pitchFamily="18" charset="0"/>
                <a:cs typeface="Times New Roman" pitchFamily="18" charset="0"/>
              </a:rPr>
              <a:t>11th November, 2007,</a:t>
            </a:r>
            <a:endParaRPr lang="en-US" sz="2000" dirty="0">
              <a:solidFill>
                <a:schemeClr val="tx1"/>
              </a:solidFill>
              <a:latin typeface="Times New Roman" pitchFamily="18" charset="0"/>
              <a:cs typeface="Times New Roman" pitchFamily="18" charset="0"/>
            </a:endParaRPr>
          </a:p>
          <a:p>
            <a:pPr algn="justLow" eaLnBrk="0" hangingPunct="0">
              <a:defRPr/>
            </a:pPr>
            <a:r>
              <a:rPr lang="en-US" sz="2000" b="1" u="sng" dirty="0">
                <a:solidFill>
                  <a:schemeClr val="tx1"/>
                </a:solidFill>
                <a:latin typeface="Times New Roman" pitchFamily="18" charset="0"/>
                <a:cs typeface="Times New Roman" pitchFamily="18" charset="0"/>
              </a:rPr>
              <a:t>Manama, Kingdom of Bahrain</a:t>
            </a:r>
            <a:endParaRPr lang="en-US" sz="2000" dirty="0">
              <a:solidFill>
                <a:schemeClr val="tx1"/>
              </a:solidFill>
              <a:latin typeface="Times New Roman" pitchFamily="18" charset="0"/>
              <a:cs typeface="Times New Roman" pitchFamily="18" charset="0"/>
            </a:endParaRPr>
          </a:p>
          <a:p>
            <a:pPr algn="justLow" eaLnBrk="0" hangingPunct="0">
              <a:defRPr/>
            </a:pPr>
            <a:r>
              <a:rPr lang="en-US" sz="2000" b="1" dirty="0">
                <a:solidFill>
                  <a:schemeClr val="tx1"/>
                </a:solidFill>
                <a:latin typeface="Times New Roman" pitchFamily="18" charset="0"/>
                <a:cs typeface="Times New Roman" pitchFamily="18" charset="0"/>
              </a:rPr>
              <a:t>Manama 11 November 2007 </a:t>
            </a:r>
            <a:r>
              <a:rPr lang="en-US" sz="2000" dirty="0">
                <a:solidFill>
                  <a:schemeClr val="tx1"/>
                </a:solidFill>
                <a:latin typeface="Times New Roman" pitchFamily="18" charset="0"/>
                <a:cs typeface="Times New Roman" pitchFamily="18" charset="0"/>
              </a:rPr>
              <a:t>– Under the Patronage of His Excellency Dr. </a:t>
            </a:r>
            <a:r>
              <a:rPr lang="en-US" sz="2000" dirty="0" err="1">
                <a:solidFill>
                  <a:schemeClr val="tx1"/>
                </a:solidFill>
                <a:latin typeface="Times New Roman" pitchFamily="18" charset="0"/>
                <a:cs typeface="Times New Roman" pitchFamily="18" charset="0"/>
              </a:rPr>
              <a:t>Nizar</a:t>
            </a:r>
            <a:r>
              <a:rPr lang="en-US" sz="2000" dirty="0">
                <a:solidFill>
                  <a:schemeClr val="tx1"/>
                </a:solidFill>
                <a:latin typeface="Times New Roman" pitchFamily="18" charset="0"/>
                <a:cs typeface="Times New Roman" pitchFamily="18" charset="0"/>
              </a:rPr>
              <a:t> Al </a:t>
            </a:r>
            <a:r>
              <a:rPr lang="en-US" sz="2000" dirty="0" err="1">
                <a:solidFill>
                  <a:schemeClr val="tx1"/>
                </a:solidFill>
                <a:latin typeface="Times New Roman" pitchFamily="18" charset="0"/>
                <a:cs typeface="Times New Roman" pitchFamily="18" charset="0"/>
              </a:rPr>
              <a:t>Baharna</a:t>
            </a:r>
            <a:r>
              <a:rPr lang="en-US" sz="2000" dirty="0">
                <a:solidFill>
                  <a:schemeClr val="tx1"/>
                </a:solidFill>
                <a:latin typeface="Times New Roman" pitchFamily="18" charset="0"/>
                <a:cs typeface="Times New Roman" pitchFamily="18" charset="0"/>
              </a:rPr>
              <a:t>, Minister of State for Foreign Affairs, the United Nations Environment </a:t>
            </a:r>
            <a:r>
              <a:rPr lang="en-US" sz="2000" dirty="0" err="1">
                <a:solidFill>
                  <a:schemeClr val="tx1"/>
                </a:solidFill>
                <a:latin typeface="Times New Roman" pitchFamily="18" charset="0"/>
                <a:cs typeface="Times New Roman" pitchFamily="18" charset="0"/>
              </a:rPr>
              <a:t>Programme</a:t>
            </a:r>
            <a:r>
              <a:rPr lang="en-US" sz="2000" dirty="0">
                <a:solidFill>
                  <a:schemeClr val="tx1"/>
                </a:solidFill>
                <a:latin typeface="Times New Roman" pitchFamily="18" charset="0"/>
                <a:cs typeface="Times New Roman" pitchFamily="18" charset="0"/>
              </a:rPr>
              <a:t>/The Regional Office of West Asia and the Arabian  Gulf University in collaboration with the United Nations Information Center will launch the most comprehensive United Nations assessment report on environment, development and human well-being, which is the Global Environment Outlook (GEO-4), 10:30am on the 11</a:t>
            </a:r>
            <a:r>
              <a:rPr lang="en-US" sz="2000" baseline="30000" dirty="0">
                <a:solidFill>
                  <a:schemeClr val="tx1"/>
                </a:solidFill>
                <a:latin typeface="Times New Roman" pitchFamily="18" charset="0"/>
                <a:cs typeface="Times New Roman" pitchFamily="18" charset="0"/>
              </a:rPr>
              <a:t>th</a:t>
            </a:r>
            <a:r>
              <a:rPr lang="en-US" sz="2000" dirty="0">
                <a:solidFill>
                  <a:schemeClr val="tx1"/>
                </a:solidFill>
                <a:latin typeface="Times New Roman" pitchFamily="18" charset="0"/>
                <a:cs typeface="Times New Roman" pitchFamily="18" charset="0"/>
              </a:rPr>
              <a:t> of November 2007, at Al-</a:t>
            </a:r>
            <a:r>
              <a:rPr lang="en-US" sz="2000" dirty="0" err="1">
                <a:solidFill>
                  <a:schemeClr val="tx1"/>
                </a:solidFill>
                <a:latin typeface="Times New Roman" pitchFamily="18" charset="0"/>
                <a:cs typeface="Times New Roman" pitchFamily="18" charset="0"/>
              </a:rPr>
              <a:t>Tajj</a:t>
            </a:r>
            <a:r>
              <a:rPr lang="en-US" sz="2000" dirty="0">
                <a:solidFill>
                  <a:schemeClr val="tx1"/>
                </a:solidFill>
                <a:latin typeface="Times New Roman" pitchFamily="18" charset="0"/>
                <a:cs typeface="Times New Roman" pitchFamily="18" charset="0"/>
              </a:rPr>
              <a:t> Hall, Sheraton Hotel Manama, Kingdom of Bahrain.</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628800"/>
            <a:ext cx="8299648" cy="48936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eaLnBrk="0" hangingPunct="0">
              <a:defRPr/>
            </a:pPr>
            <a:r>
              <a:rPr lang="en-US" sz="2400" dirty="0">
                <a:latin typeface="Times New Roman" pitchFamily="18" charset="0"/>
                <a:cs typeface="Times New Roman" pitchFamily="18" charset="0"/>
              </a:rPr>
              <a:t>The Global Environment Outlook Report is the culmination of five years of intensive consultation with stakeholders in all regions of the world. It links findings on the state of the environment with policy analyses, incorporating historical, current and future perspectives, combining global perspectives with sub-global views. GEO-4 also highlights emerging environmental issues that require policy attention. The GEO-4 assessment has used the 1987 report – </a:t>
            </a:r>
            <a:r>
              <a:rPr lang="en-US" sz="2400" i="1" dirty="0">
                <a:latin typeface="Times New Roman" pitchFamily="18" charset="0"/>
                <a:cs typeface="Times New Roman" pitchFamily="18" charset="0"/>
              </a:rPr>
              <a:t>Our Common Future </a:t>
            </a:r>
            <a:r>
              <a:rPr lang="en-US" sz="2400" dirty="0">
                <a:latin typeface="Times New Roman" pitchFamily="18" charset="0"/>
                <a:cs typeface="Times New Roman" pitchFamily="18" charset="0"/>
              </a:rPr>
              <a:t>– of the World Commission on Environment and Development as the baseline for the retrospective analysis of environmental trends and development in the past 20 years. It highlights both environment and development issues, focusing on human wellbeing and role of environment in development.</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1268760"/>
            <a:ext cx="7761684" cy="53245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Low" eaLnBrk="0" hangingPunct="0">
              <a:defRPr/>
            </a:pPr>
            <a:r>
              <a:rPr lang="en-US" sz="2000" dirty="0">
                <a:latin typeface="Times New Roman" pitchFamily="18" charset="0"/>
                <a:cs typeface="Times New Roman" pitchFamily="18" charset="0"/>
              </a:rPr>
              <a:t>The key priority environmental issues in the West Asia region addressed in the report are freshwater scarcity and quality, land degradation and desertification, coastal and marine environments, urban management, and peace, security and environment.</a:t>
            </a:r>
          </a:p>
          <a:p>
            <a:pPr algn="justLow" eaLnBrk="0" hangingPunct="0">
              <a:defRPr/>
            </a:pPr>
            <a:r>
              <a:rPr lang="en-US" sz="2000" dirty="0">
                <a:latin typeface="Times New Roman" pitchFamily="18" charset="0"/>
                <a:cs typeface="Times New Roman" pitchFamily="18" charset="0"/>
              </a:rPr>
              <a:t>The main launch of the GEO-4 report took place at the United Nations Headquarters, New York on 25th October 2007 with a series of at least 40 launches that took place “simultaneously” in cities around the world.</a:t>
            </a:r>
          </a:p>
          <a:p>
            <a:pPr algn="justLow" eaLnBrk="0" hangingPunct="0">
              <a:defRPr/>
            </a:pPr>
            <a:r>
              <a:rPr lang="en-US" sz="2000" b="1" dirty="0">
                <a:latin typeface="Times New Roman" pitchFamily="18" charset="0"/>
                <a:cs typeface="Times New Roman" pitchFamily="18" charset="0"/>
              </a:rPr>
              <a:t>For More Information Please Contact:</a:t>
            </a:r>
            <a:endParaRPr lang="en-US" sz="2000" dirty="0">
              <a:latin typeface="Times New Roman" pitchFamily="18" charset="0"/>
              <a:cs typeface="Times New Roman" pitchFamily="18" charset="0"/>
            </a:endParaRPr>
          </a:p>
          <a:p>
            <a:pPr algn="justLow" eaLnBrk="0" hangingPunct="0">
              <a:defRPr/>
            </a:pPr>
            <a:r>
              <a:rPr lang="en-US" sz="2000" dirty="0">
                <a:latin typeface="Times New Roman" pitchFamily="18" charset="0"/>
                <a:cs typeface="Times New Roman" pitchFamily="18" charset="0"/>
              </a:rPr>
              <a:t>Dr. Adel </a:t>
            </a:r>
            <a:r>
              <a:rPr lang="en-US" sz="2000" dirty="0" err="1">
                <a:latin typeface="Times New Roman" pitchFamily="18" charset="0"/>
                <a:cs typeface="Times New Roman" pitchFamily="18" charset="0"/>
              </a:rPr>
              <a:t>Farid</a:t>
            </a:r>
            <a:r>
              <a:rPr lang="en-US" sz="2000" dirty="0">
                <a:latin typeface="Times New Roman" pitchFamily="18" charset="0"/>
                <a:cs typeface="Times New Roman" pitchFamily="18" charset="0"/>
              </a:rPr>
              <a:t> Abdel-Kader</a:t>
            </a:r>
          </a:p>
          <a:p>
            <a:pPr algn="justLow" eaLnBrk="0" hangingPunct="0">
              <a:defRPr/>
            </a:pPr>
            <a:r>
              <a:rPr lang="en-US" sz="2000" dirty="0">
                <a:latin typeface="Times New Roman" pitchFamily="18" charset="0"/>
                <a:cs typeface="Times New Roman" pitchFamily="18" charset="0"/>
              </a:rPr>
              <a:t>Regional Coordinator, West Asia</a:t>
            </a:r>
          </a:p>
          <a:p>
            <a:pPr algn="justLow" eaLnBrk="0" hangingPunct="0">
              <a:defRPr/>
            </a:pPr>
            <a:r>
              <a:rPr lang="en-US" sz="2000" dirty="0">
                <a:latin typeface="Times New Roman" pitchFamily="18" charset="0"/>
                <a:cs typeface="Times New Roman" pitchFamily="18" charset="0"/>
              </a:rPr>
              <a:t>Division of Early Warning and Assessment</a:t>
            </a:r>
          </a:p>
          <a:p>
            <a:pPr algn="justLow" eaLnBrk="0" hangingPunct="0">
              <a:defRPr/>
            </a:pPr>
            <a:r>
              <a:rPr lang="en-US" sz="2000" dirty="0">
                <a:latin typeface="Times New Roman" pitchFamily="18" charset="0"/>
                <a:cs typeface="Times New Roman" pitchFamily="18" charset="0"/>
              </a:rPr>
              <a:t>Tel: +973 17812785/ 17812777</a:t>
            </a:r>
          </a:p>
          <a:p>
            <a:pPr algn="justLow" eaLnBrk="0" hangingPunct="0">
              <a:defRPr/>
            </a:pPr>
            <a:r>
              <a:rPr lang="en-US" sz="2000" dirty="0">
                <a:latin typeface="Times New Roman" pitchFamily="18" charset="0"/>
                <a:cs typeface="Times New Roman" pitchFamily="18" charset="0"/>
              </a:rPr>
              <a:t>Mobile: +973 36044899</a:t>
            </a:r>
          </a:p>
          <a:p>
            <a:pPr algn="justLow" eaLnBrk="0" hangingPunct="0">
              <a:defRPr/>
            </a:pPr>
            <a:r>
              <a:rPr lang="en-US" sz="2000" dirty="0">
                <a:latin typeface="Times New Roman" pitchFamily="18" charset="0"/>
                <a:cs typeface="Times New Roman" pitchFamily="18" charset="0"/>
              </a:rPr>
              <a:t>Fax: +973 17825110 / 17825111</a:t>
            </a:r>
          </a:p>
          <a:p>
            <a:pPr algn="justLow" eaLnBrk="0" hangingPunct="0">
              <a:defRPr/>
            </a:pPr>
            <a:r>
              <a:rPr lang="en-US" sz="2000" dirty="0">
                <a:latin typeface="Times New Roman" pitchFamily="18" charset="0"/>
                <a:cs typeface="Times New Roman" pitchFamily="18" charset="0"/>
              </a:rPr>
              <a:t>Email: adel.abdelkader@unep.org.bh</a:t>
            </a:r>
          </a:p>
          <a:p>
            <a:pPr algn="justLow" eaLnBrk="0" hangingPunct="0">
              <a:defRPr/>
            </a:pPr>
            <a:r>
              <a:rPr lang="en-US" sz="2000" dirty="0">
                <a:latin typeface="Times New Roman" pitchFamily="18" charset="0"/>
                <a:cs typeface="Times New Roman" pitchFamily="18" charset="0"/>
                <a:hlinkClick r:id="rId3"/>
              </a:rPr>
              <a:t>http://www.unep.org.bh/Newsroom/pdf/Press%20Release_Bahrain_%20GEO%20Eng.pdf</a:t>
            </a:r>
            <a:endParaRPr lang="en-US" sz="2000" dirty="0">
              <a:latin typeface="Times New Roman" pitchFamily="18" charset="0"/>
              <a:cs typeface="Times New Roman"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bwMode="auto">
          <a:xfrm>
            <a:off x="928688" y="285750"/>
            <a:ext cx="6686550" cy="582613"/>
          </a:xfrm>
          <a:prstGeom prst="rect">
            <a:avLst/>
          </a:prstGeom>
          <a:noFill/>
          <a:ln>
            <a:noFill/>
            <a:miter lim="800000"/>
            <a:headEnd/>
            <a:tailEnd/>
          </a:ln>
        </p:spPr>
        <p:txBody>
          <a:bodyPr anchor="ctr"/>
          <a:lstStyle/>
          <a:p>
            <a:pPr eaLnBrk="1" hangingPunct="1"/>
            <a:r>
              <a:rPr lang="en-US" sz="3200" dirty="0" smtClean="0"/>
              <a:t>Session at a Glance</a:t>
            </a:r>
          </a:p>
        </p:txBody>
      </p:sp>
      <p:sp>
        <p:nvSpPr>
          <p:cNvPr id="18435" name="Rectangle 3"/>
          <p:cNvSpPr>
            <a:spLocks noGrp="1" noChangeArrowheads="1"/>
          </p:cNvSpPr>
          <p:nvPr>
            <p:ph type="body" idx="4294967295"/>
          </p:nvPr>
        </p:nvSpPr>
        <p:spPr>
          <a:xfrm>
            <a:off x="539750" y="2420938"/>
            <a:ext cx="8229600" cy="2808287"/>
          </a:xfrm>
        </p:spPr>
        <p:txBody>
          <a:bodyPr/>
          <a:lstStyle/>
          <a:p>
            <a:pPr eaLnBrk="1" hangingPunct="1">
              <a:lnSpc>
                <a:spcPct val="90000"/>
              </a:lnSpc>
            </a:pPr>
            <a:r>
              <a:rPr lang="en-US" b="1" smtClean="0">
                <a:solidFill>
                  <a:schemeClr val="bg2"/>
                </a:solidFill>
              </a:rPr>
              <a:t>Session 1: Introduction</a:t>
            </a:r>
          </a:p>
          <a:p>
            <a:pPr eaLnBrk="1" hangingPunct="1">
              <a:lnSpc>
                <a:spcPct val="90000"/>
              </a:lnSpc>
            </a:pPr>
            <a:r>
              <a:rPr lang="en-US" b="1" smtClean="0"/>
              <a:t>Session 2: Preparing to communicate</a:t>
            </a:r>
          </a:p>
          <a:p>
            <a:pPr eaLnBrk="1" hangingPunct="1">
              <a:lnSpc>
                <a:spcPct val="90000"/>
              </a:lnSpc>
            </a:pPr>
            <a:r>
              <a:rPr lang="en-US" b="1" smtClean="0">
                <a:solidFill>
                  <a:schemeClr val="bg2"/>
                </a:solidFill>
              </a:rPr>
              <a:t>Session 3: Choosing what to produce</a:t>
            </a:r>
          </a:p>
          <a:p>
            <a:pPr eaLnBrk="1" hangingPunct="1">
              <a:lnSpc>
                <a:spcPct val="90000"/>
              </a:lnSpc>
            </a:pPr>
            <a:r>
              <a:rPr lang="en-US" b="1" smtClean="0">
                <a:solidFill>
                  <a:schemeClr val="bg2"/>
                </a:solidFill>
              </a:rPr>
              <a:t>Session 4: How do we do it?</a:t>
            </a:r>
            <a:r>
              <a:rPr lang="en-US" smtClean="0">
                <a:solidFill>
                  <a:schemeClr val="bg2"/>
                </a:solidFill>
              </a:rPr>
              <a:t> </a:t>
            </a:r>
          </a:p>
          <a:p>
            <a:pPr eaLnBrk="1" hangingPunct="1">
              <a:lnSpc>
                <a:spcPct val="90000"/>
              </a:lnSpc>
            </a:pPr>
            <a:r>
              <a:rPr lang="en-US" b="1" smtClean="0">
                <a:solidFill>
                  <a:schemeClr val="bg2"/>
                </a:solidFill>
              </a:rPr>
              <a:t>Session 5: Reaching Out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
          <p:cNvSpPr>
            <a:spLocks noChangeArrowheads="1"/>
          </p:cNvSpPr>
          <p:nvPr/>
        </p:nvSpPr>
        <p:spPr bwMode="auto">
          <a:xfrm>
            <a:off x="838200" y="2819400"/>
            <a:ext cx="7353300" cy="1754188"/>
          </a:xfrm>
          <a:prstGeom prst="rect">
            <a:avLst/>
          </a:prstGeom>
          <a:noFill/>
          <a:ln w="9525">
            <a:noFill/>
            <a:miter lim="800000"/>
            <a:headEnd/>
            <a:tailEnd/>
          </a:ln>
        </p:spPr>
        <p:txBody>
          <a:bodyPr anchor="ctr">
            <a:spAutoFit/>
          </a:bodyPr>
          <a:lstStyle/>
          <a:p>
            <a:pPr eaLnBrk="0" hangingPunct="0"/>
            <a:r>
              <a:rPr lang="en-US" sz="3600" b="1">
                <a:latin typeface="Times New Roman" pitchFamily="18" charset="0"/>
                <a:ea typeface="MS PGothic" pitchFamily="34" charset="-128"/>
                <a:cs typeface="Times New Roman" pitchFamily="18" charset="0"/>
              </a:rPr>
              <a:t>Example</a:t>
            </a:r>
            <a:r>
              <a:rPr lang="en-US" sz="3600">
                <a:latin typeface="Times New Roman" pitchFamily="18" charset="0"/>
                <a:ea typeface="MS PGothic" pitchFamily="34" charset="-128"/>
                <a:cs typeface="Times New Roman" pitchFamily="18" charset="0"/>
              </a:rPr>
              <a:t> of National press release of Abu dhabi soe press release</a:t>
            </a:r>
            <a:endParaRPr lang="en-US" sz="3600">
              <a:latin typeface="Times New Roman" pitchFamily="18" charset="0"/>
              <a:ea typeface="MS PGothic" pitchFamily="34" charset="-128"/>
              <a:cs typeface="Times New Roman" pitchFamily="18" charset="0"/>
              <a:hlinkClick r:id="rId3"/>
            </a:endParaRPr>
          </a:p>
          <a:p>
            <a:pPr eaLnBrk="0" hangingPunct="0"/>
            <a:r>
              <a:rPr lang="en-US" sz="3600">
                <a:latin typeface="Times New Roman" pitchFamily="18" charset="0"/>
                <a:ea typeface="MS PGothic" pitchFamily="34" charset="-128"/>
                <a:cs typeface="Times New Roman" pitchFamily="18" charset="0"/>
                <a:hlinkClick r:id="rId3"/>
              </a:rPr>
              <a:t>http://www.ead.ae/en/?T=4&amp;ID=1673</a:t>
            </a:r>
            <a:r>
              <a:rPr lang="en-US" sz="2000">
                <a:latin typeface="Times New Roman" pitchFamily="18" charset="0"/>
                <a:ea typeface="MS PGothic" pitchFamily="34" charset="-128"/>
                <a:cs typeface="Times New Roman" pitchFamily="18" charset="0"/>
              </a:rPr>
              <a:t> </a:t>
            </a:r>
            <a:endParaRPr lang="en-US" sz="6000">
              <a:latin typeface="Times New Roman" pitchFamily="18" charset="0"/>
              <a:ea typeface="MS PGothic" pitchFamily="34" charset="-128"/>
              <a:cs typeface="Times New Roman" pitchFamily="18"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bwMode="auto">
          <a:xfrm>
            <a:off x="1285852" y="214290"/>
            <a:ext cx="6346825" cy="582594"/>
          </a:xfrm>
          <a:prstGeom prst="rect">
            <a:avLst/>
          </a:prstGeom>
          <a:noFill/>
          <a:ln>
            <a:noFill/>
            <a:miter lim="800000"/>
            <a:headEnd/>
            <a:tailEnd/>
          </a:ln>
        </p:spPr>
        <p:txBody>
          <a:bodyPr anchor="ctr"/>
          <a:lstStyle/>
          <a:p>
            <a:pPr eaLnBrk="1" hangingPunct="1">
              <a:defRPr/>
            </a:pPr>
            <a:r>
              <a:rPr lang="en-US" sz="3200" dirty="0" smtClean="0"/>
              <a:t>Exercise: Preparing a Press Release</a:t>
            </a:r>
          </a:p>
        </p:txBody>
      </p:sp>
      <p:sp>
        <p:nvSpPr>
          <p:cNvPr id="73733" name="Rectangle 3"/>
          <p:cNvSpPr>
            <a:spLocks noGrp="1" noChangeArrowheads="1"/>
          </p:cNvSpPr>
          <p:nvPr>
            <p:ph type="body" idx="4294967295"/>
          </p:nvPr>
        </p:nvSpPr>
        <p:spPr>
          <a:xfrm>
            <a:off x="457200" y="2247900"/>
            <a:ext cx="8229600" cy="2549525"/>
          </a:xfrm>
        </p:spPr>
        <p:txBody>
          <a:bodyPr/>
          <a:lstStyle/>
          <a:p>
            <a:pPr eaLnBrk="1" hangingPunct="1"/>
            <a:r>
              <a:rPr lang="en-US" smtClean="0"/>
              <a:t>Using the guidance just provided, work in groups of two and write a press release for an issue or report of your choice.</a:t>
            </a:r>
          </a:p>
          <a:p>
            <a:pPr eaLnBrk="1" hangingPunct="1"/>
            <a:r>
              <a:rPr lang="en-US" smtClean="0"/>
              <a:t>Time = 45 minutes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bwMode="auto">
          <a:xfrm>
            <a:off x="785786" y="285728"/>
            <a:ext cx="6900882" cy="654032"/>
          </a:xfrm>
          <a:prstGeom prst="rect">
            <a:avLst/>
          </a:prstGeom>
          <a:noFill/>
          <a:ln>
            <a:noFill/>
            <a:miter lim="800000"/>
            <a:headEnd/>
            <a:tailEnd/>
          </a:ln>
        </p:spPr>
        <p:txBody>
          <a:bodyPr anchor="ctr"/>
          <a:lstStyle/>
          <a:p>
            <a:pPr eaLnBrk="1" hangingPunct="1">
              <a:defRPr/>
            </a:pPr>
            <a:r>
              <a:rPr lang="en-US" sz="3200" smtClean="0"/>
              <a:t>Communicating Sustainability</a:t>
            </a:r>
          </a:p>
        </p:txBody>
      </p:sp>
      <p:sp>
        <p:nvSpPr>
          <p:cNvPr id="74757" name="Rectangle 3"/>
          <p:cNvSpPr>
            <a:spLocks noGrp="1" noChangeArrowheads="1"/>
          </p:cNvSpPr>
          <p:nvPr>
            <p:ph type="body" idx="4294967295"/>
          </p:nvPr>
        </p:nvSpPr>
        <p:spPr/>
        <p:txBody>
          <a:bodyPr/>
          <a:lstStyle/>
          <a:p>
            <a:pPr eaLnBrk="1" hangingPunct="1"/>
            <a:r>
              <a:rPr lang="en-US" sz="2800" smtClean="0"/>
              <a:t>Practice shows that if you want to achieve positive changes, </a:t>
            </a:r>
            <a:r>
              <a:rPr lang="en-US" sz="2800" b="1" smtClean="0"/>
              <a:t>a long-term approach</a:t>
            </a:r>
            <a:r>
              <a:rPr lang="en-US" sz="2800" smtClean="0"/>
              <a:t> to communicating sustainability is needed.</a:t>
            </a:r>
          </a:p>
          <a:p>
            <a:pPr eaLnBrk="1" hangingPunct="1">
              <a:buFontTx/>
              <a:buNone/>
            </a:pPr>
            <a:endParaRPr lang="en-US" sz="2800" smtClean="0"/>
          </a:p>
          <a:p>
            <a:pPr eaLnBrk="1" hangingPunct="1"/>
            <a:r>
              <a:rPr lang="en-US" sz="2800" b="1" smtClean="0"/>
              <a:t>Continuous persuasion</a:t>
            </a:r>
            <a:r>
              <a:rPr lang="en-US" sz="2800" smtClean="0"/>
              <a:t> is  recommended.</a:t>
            </a:r>
          </a:p>
          <a:p>
            <a:pPr eaLnBrk="1" hangingPunct="1">
              <a:buFontTx/>
              <a:buNone/>
            </a:pPr>
            <a:endParaRPr lang="en-US" sz="2800" smtClean="0"/>
          </a:p>
          <a:p>
            <a:pPr eaLnBrk="1" hangingPunct="1"/>
            <a:r>
              <a:rPr lang="en-US" sz="2800" smtClean="0"/>
              <a:t>Begin with </a:t>
            </a:r>
            <a:r>
              <a:rPr lang="en-US" sz="2800" b="1" smtClean="0"/>
              <a:t>active publicity</a:t>
            </a:r>
            <a:r>
              <a:rPr lang="en-US" sz="2800" smtClean="0"/>
              <a:t>, followed by fast, </a:t>
            </a:r>
            <a:r>
              <a:rPr lang="en-US" sz="2800" b="1" smtClean="0"/>
              <a:t>consecutive improvement</a:t>
            </a:r>
            <a:r>
              <a:rPr lang="en-US" sz="2800" smtClean="0"/>
              <a:t> of the information base. </a:t>
            </a:r>
          </a:p>
          <a:p>
            <a:pPr eaLnBrk="1" hangingPunct="1"/>
            <a:endParaRPr lang="en-US" sz="28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00988" cy="706090"/>
          </a:xfrm>
          <a:noFill/>
          <a:ln>
            <a:noFill/>
            <a:miter lim="800000"/>
            <a:headEnd/>
            <a:tailEnd/>
          </a:ln>
        </p:spPr>
        <p:txBody>
          <a:bodyPr anchor="ctr"/>
          <a:lstStyle/>
          <a:p>
            <a:pPr eaLnBrk="1" hangingPunct="1">
              <a:defRPr/>
            </a:pPr>
            <a:r>
              <a:rPr lang="en-US" sz="3200" dirty="0" smtClean="0"/>
              <a:t>News story</a:t>
            </a:r>
            <a:endParaRPr lang="en-US" sz="3200" dirty="0"/>
          </a:p>
        </p:txBody>
      </p:sp>
      <p:pic>
        <p:nvPicPr>
          <p:cNvPr id="75779" name="Picture 6"/>
          <p:cNvPicPr>
            <a:picLocks noChangeAspect="1" noChangeArrowheads="1"/>
          </p:cNvPicPr>
          <p:nvPr/>
        </p:nvPicPr>
        <p:blipFill>
          <a:blip r:embed="rId3" cstate="print"/>
          <a:srcRect/>
          <a:stretch>
            <a:fillRect/>
          </a:stretch>
        </p:blipFill>
        <p:spPr bwMode="auto">
          <a:xfrm>
            <a:off x="1143000" y="1000125"/>
            <a:ext cx="6572250" cy="568166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25"/>
          </a:xfrm>
          <a:noFill/>
          <a:ln>
            <a:noFill/>
            <a:miter lim="800000"/>
            <a:headEnd/>
            <a:tailEnd/>
          </a:ln>
        </p:spPr>
        <p:txBody>
          <a:bodyPr anchor="ctr"/>
          <a:lstStyle/>
          <a:p>
            <a:pPr eaLnBrk="1" hangingPunct="1">
              <a:defRPr/>
            </a:pPr>
            <a:r>
              <a:rPr lang="en-US" sz="3200" dirty="0" smtClean="0"/>
              <a:t>Press Release</a:t>
            </a:r>
            <a:endParaRPr lang="en-US" sz="3200" dirty="0"/>
          </a:p>
        </p:txBody>
      </p:sp>
      <p:pic>
        <p:nvPicPr>
          <p:cNvPr id="76803" name="Picture 2"/>
          <p:cNvPicPr>
            <a:picLocks noChangeAspect="1" noChangeArrowheads="1"/>
          </p:cNvPicPr>
          <p:nvPr/>
        </p:nvPicPr>
        <p:blipFill>
          <a:blip r:embed="rId3" cstate="print"/>
          <a:srcRect/>
          <a:stretch>
            <a:fillRect/>
          </a:stretch>
        </p:blipFill>
        <p:spPr bwMode="auto">
          <a:xfrm>
            <a:off x="428625" y="1428750"/>
            <a:ext cx="8072438" cy="499903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bwMode="auto">
          <a:noFill/>
          <a:ln>
            <a:noFill/>
            <a:miter lim="800000"/>
            <a:headEnd/>
            <a:tailEnd/>
          </a:ln>
        </p:spPr>
        <p:txBody>
          <a:bodyPr anchor="ctr"/>
          <a:lstStyle/>
          <a:p>
            <a:pPr eaLnBrk="1" hangingPunct="1">
              <a:defRPr/>
            </a:pPr>
            <a:r>
              <a:rPr lang="en-US" sz="3200" dirty="0" smtClean="0"/>
              <a:t>Launching GEO-4 report</a:t>
            </a:r>
          </a:p>
        </p:txBody>
      </p:sp>
      <p:pic>
        <p:nvPicPr>
          <p:cNvPr id="63491" name="Picture 2" descr="D:\ABIDO OLD\GEO4 report and related files\GEO4 launch all files\111111111 copy.jpg"/>
          <p:cNvPicPr>
            <a:picLocks noChangeAspect="1" noChangeArrowheads="1"/>
          </p:cNvPicPr>
          <p:nvPr/>
        </p:nvPicPr>
        <p:blipFill>
          <a:blip r:embed="rId3" cstate="print"/>
          <a:srcRect/>
          <a:stretch>
            <a:fillRect/>
          </a:stretch>
        </p:blipFill>
        <p:spPr bwMode="auto">
          <a:xfrm>
            <a:off x="352425" y="1743075"/>
            <a:ext cx="8439150" cy="3371850"/>
          </a:xfrm>
          <a:prstGeom prst="rect">
            <a:avLst/>
          </a:prstGeom>
          <a:noFill/>
          <a:ln w="9525">
            <a:solidFill>
              <a:schemeClr val="bg1">
                <a:lumMod val="95000"/>
              </a:schemeClr>
            </a:solid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bwMode="auto">
          <a:xfrm>
            <a:off x="1000100" y="188640"/>
            <a:ext cx="6900882" cy="654032"/>
          </a:xfrm>
          <a:prstGeom prst="rect">
            <a:avLst/>
          </a:prstGeom>
          <a:noFill/>
          <a:ln>
            <a:noFill/>
            <a:miter lim="800000"/>
            <a:headEnd/>
            <a:tailEnd/>
          </a:ln>
        </p:spPr>
        <p:txBody>
          <a:bodyPr anchor="ctr"/>
          <a:lstStyle/>
          <a:p>
            <a:pPr eaLnBrk="1" hangingPunct="1">
              <a:defRPr/>
            </a:pPr>
            <a:r>
              <a:rPr lang="en-US" sz="3200" smtClean="0"/>
              <a:t>Reviewing your Impact Strategy</a:t>
            </a:r>
          </a:p>
        </p:txBody>
      </p:sp>
      <p:sp>
        <p:nvSpPr>
          <p:cNvPr id="178179" name="Rectangle 3"/>
          <p:cNvSpPr>
            <a:spLocks noGrp="1" noChangeArrowheads="1"/>
          </p:cNvSpPr>
          <p:nvPr>
            <p:ph type="body" idx="4294967295"/>
          </p:nvPr>
        </p:nvSpPr>
        <p:spPr/>
        <p:txBody>
          <a:bodyPr/>
          <a:lstStyle/>
          <a:p>
            <a:pPr eaLnBrk="1" hangingPunct="1">
              <a:buFontTx/>
              <a:buNone/>
              <a:defRPr/>
            </a:pPr>
            <a:r>
              <a:rPr lang="en-US" dirty="0" smtClean="0">
                <a:effectLst>
                  <a:outerShdw blurRad="38100" dist="38100" dir="2700000" algn="tl">
                    <a:srgbClr val="C0C0C0"/>
                  </a:outerShdw>
                </a:effectLst>
              </a:rPr>
              <a:t>Consider:</a:t>
            </a:r>
            <a:r>
              <a:rPr lang="en-US" b="1" dirty="0" smtClean="0">
                <a:effectLst>
                  <a:outerShdw blurRad="38100" dist="38100" dir="2700000" algn="tl">
                    <a:srgbClr val="C0C0C0"/>
                  </a:outerShdw>
                </a:effectLst>
              </a:rPr>
              <a:t> </a:t>
            </a:r>
          </a:p>
          <a:p>
            <a:pPr lvl="1" eaLnBrk="1" hangingPunct="1">
              <a:buFont typeface="Wingdings" pitchFamily="2" charset="2"/>
              <a:buChar char="Ø"/>
              <a:defRPr/>
            </a:pPr>
            <a:r>
              <a:rPr lang="en-US" dirty="0" smtClean="0"/>
              <a:t>	The </a:t>
            </a:r>
            <a:r>
              <a:rPr lang="en-US" dirty="0" smtClean="0">
                <a:effectLst>
                  <a:outerShdw blurRad="38100" dist="38100" dir="2700000" algn="tl">
                    <a:srgbClr val="C0C0C0"/>
                  </a:outerShdw>
                </a:effectLst>
              </a:rPr>
              <a:t>environmental issues</a:t>
            </a:r>
            <a:r>
              <a:rPr lang="en-US" dirty="0" smtClean="0"/>
              <a:t> you want to 	communicate; </a:t>
            </a:r>
          </a:p>
          <a:p>
            <a:pPr lvl="1" eaLnBrk="1" hangingPunct="1">
              <a:buFont typeface="Wingdings" pitchFamily="2" charset="2"/>
              <a:buChar char="Ø"/>
              <a:defRPr/>
            </a:pPr>
            <a:r>
              <a:rPr lang="en-US" dirty="0" smtClean="0"/>
              <a:t>	The persons and groups in a </a:t>
            </a:r>
            <a:r>
              <a:rPr lang="en-US" dirty="0" smtClean="0">
                <a:effectLst>
                  <a:outerShdw blurRad="38100" dist="38100" dir="2700000" algn="tl">
                    <a:srgbClr val="C0C0C0"/>
                  </a:outerShdw>
                </a:effectLst>
              </a:rPr>
              <a:t>position to</a:t>
            </a:r>
            <a:r>
              <a:rPr lang="en-US" dirty="0" smtClean="0"/>
              <a:t> 	</a:t>
            </a:r>
            <a:r>
              <a:rPr lang="en-US" dirty="0" smtClean="0">
                <a:effectLst>
                  <a:outerShdw blurRad="38100" dist="38100" dir="2700000" algn="tl">
                    <a:srgbClr val="C0C0C0"/>
                  </a:outerShdw>
                </a:effectLst>
              </a:rPr>
              <a:t>influence</a:t>
            </a:r>
            <a:r>
              <a:rPr lang="en-US" dirty="0" smtClean="0"/>
              <a:t> these issues; </a:t>
            </a:r>
          </a:p>
          <a:p>
            <a:pPr lvl="1" eaLnBrk="1" hangingPunct="1">
              <a:buFont typeface="Wingdings" pitchFamily="2" charset="2"/>
              <a:buChar char="Ø"/>
              <a:defRPr/>
            </a:pPr>
            <a:r>
              <a:rPr lang="en-US" dirty="0" smtClean="0"/>
              <a:t>	The </a:t>
            </a:r>
            <a:r>
              <a:rPr lang="en-US" dirty="0" smtClean="0">
                <a:effectLst>
                  <a:outerShdw blurRad="38100" dist="38100" dir="2700000" algn="tl">
                    <a:srgbClr val="C0C0C0"/>
                  </a:outerShdw>
                </a:effectLst>
              </a:rPr>
              <a:t>knowledge</a:t>
            </a:r>
            <a:r>
              <a:rPr lang="en-US" dirty="0" smtClean="0"/>
              <a:t> that the national IEA process 	will generate; and </a:t>
            </a:r>
          </a:p>
          <a:p>
            <a:pPr lvl="1" eaLnBrk="1" hangingPunct="1">
              <a:buFont typeface="Wingdings" pitchFamily="2" charset="2"/>
              <a:buChar char="Ø"/>
              <a:defRPr/>
            </a:pPr>
            <a:r>
              <a:rPr lang="en-US" dirty="0" smtClean="0"/>
              <a:t>	</a:t>
            </a:r>
            <a:r>
              <a:rPr lang="en-US" dirty="0" smtClean="0">
                <a:effectLst>
                  <a:outerShdw blurRad="38100" dist="38100" dir="2700000" algn="tl">
                    <a:srgbClr val="C0C0C0"/>
                  </a:outerShdw>
                </a:effectLst>
              </a:rPr>
              <a:t>Leveraging opportunities</a:t>
            </a:r>
            <a:r>
              <a:rPr lang="en-US" dirty="0" smtClean="0"/>
              <a:t> for getting key 	information to the influential target 	audiences</a:t>
            </a:r>
          </a:p>
          <a:p>
            <a:pPr eaLnBrk="1" hangingPunct="1">
              <a:buFontTx/>
              <a:buNone/>
              <a:defRPr/>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idx="4294967295"/>
          </p:nvPr>
        </p:nvSpPr>
        <p:spPr bwMode="auto">
          <a:xfrm>
            <a:off x="857224" y="357166"/>
            <a:ext cx="6972320" cy="511156"/>
          </a:xfrm>
          <a:prstGeom prst="rect">
            <a:avLst/>
          </a:prstGeom>
          <a:noFill/>
          <a:ln>
            <a:noFill/>
            <a:miter lim="800000"/>
            <a:headEnd/>
            <a:tailEnd/>
          </a:ln>
        </p:spPr>
        <p:txBody>
          <a:bodyPr anchor="ctr"/>
          <a:lstStyle/>
          <a:p>
            <a:pPr eaLnBrk="1" hangingPunct="1">
              <a:defRPr/>
            </a:pPr>
            <a:r>
              <a:rPr lang="en-US" sz="3200" smtClean="0"/>
              <a:t>Leverage Opportunities for Influence </a:t>
            </a:r>
          </a:p>
        </p:txBody>
      </p:sp>
      <p:sp>
        <p:nvSpPr>
          <p:cNvPr id="20485" name="Rectangle 3"/>
          <p:cNvSpPr>
            <a:spLocks noGrp="1" noChangeArrowheads="1"/>
          </p:cNvSpPr>
          <p:nvPr>
            <p:ph type="body" idx="4294967295"/>
          </p:nvPr>
        </p:nvSpPr>
        <p:spPr>
          <a:xfrm>
            <a:off x="468313" y="1628775"/>
            <a:ext cx="4824412" cy="4525963"/>
          </a:xfrm>
        </p:spPr>
        <p:txBody>
          <a:bodyPr/>
          <a:lstStyle/>
          <a:p>
            <a:pPr eaLnBrk="1" hangingPunct="1">
              <a:lnSpc>
                <a:spcPct val="90000"/>
              </a:lnSpc>
              <a:buFontTx/>
              <a:buNone/>
            </a:pPr>
            <a:endParaRPr lang="en-US" sz="2800" smtClean="0"/>
          </a:p>
          <a:p>
            <a:pPr lvl="1" eaLnBrk="1" hangingPunct="1">
              <a:lnSpc>
                <a:spcPct val="90000"/>
              </a:lnSpc>
              <a:spcBef>
                <a:spcPct val="50000"/>
              </a:spcBef>
              <a:buFont typeface="Wingdings" pitchFamily="2" charset="2"/>
              <a:buChar char="ü"/>
            </a:pPr>
            <a:r>
              <a:rPr lang="en-US" smtClean="0"/>
              <a:t>	Think strategically</a:t>
            </a:r>
          </a:p>
          <a:p>
            <a:pPr lvl="1" eaLnBrk="1" hangingPunct="1">
              <a:lnSpc>
                <a:spcPct val="90000"/>
              </a:lnSpc>
              <a:spcBef>
                <a:spcPct val="50000"/>
              </a:spcBef>
              <a:buFont typeface="Wingdings" pitchFamily="2" charset="2"/>
              <a:buChar char="ü"/>
            </a:pPr>
            <a:r>
              <a:rPr lang="en-US" smtClean="0"/>
              <a:t>	Link target group(s) 	and content with your 	choice of innovative 	communication format 	and channels</a:t>
            </a:r>
          </a:p>
          <a:p>
            <a:pPr lvl="1" eaLnBrk="1" hangingPunct="1">
              <a:lnSpc>
                <a:spcPct val="90000"/>
              </a:lnSpc>
              <a:spcBef>
                <a:spcPct val="50000"/>
              </a:spcBef>
              <a:buFont typeface="Wingdings" pitchFamily="2" charset="2"/>
              <a:buChar char="ü"/>
            </a:pPr>
            <a:r>
              <a:rPr lang="en-US" smtClean="0"/>
              <a:t>	Consider your budget 	constraints at all times</a:t>
            </a:r>
            <a:r>
              <a:rPr lang="en-US" sz="2400" smtClean="0"/>
              <a:t> </a:t>
            </a:r>
          </a:p>
        </p:txBody>
      </p:sp>
      <p:pic>
        <p:nvPicPr>
          <p:cNvPr id="20486" name="Picture 4" descr="MCj03342680000[1]"/>
          <p:cNvPicPr>
            <a:picLocks noChangeAspect="1" noChangeArrowheads="1"/>
          </p:cNvPicPr>
          <p:nvPr/>
        </p:nvPicPr>
        <p:blipFill>
          <a:blip r:embed="rId3" cstate="print"/>
          <a:srcRect/>
          <a:stretch>
            <a:fillRect/>
          </a:stretch>
        </p:blipFill>
        <p:spPr bwMode="auto">
          <a:xfrm>
            <a:off x="6443663" y="2133600"/>
            <a:ext cx="1655762" cy="1601788"/>
          </a:xfrm>
          <a:prstGeom prst="rect">
            <a:avLst/>
          </a:prstGeom>
          <a:noFill/>
          <a:ln w="9525">
            <a:noFill/>
            <a:miter lim="800000"/>
            <a:headEnd/>
            <a:tailEnd/>
          </a:ln>
        </p:spPr>
      </p:pic>
      <p:pic>
        <p:nvPicPr>
          <p:cNvPr id="20487" name="Picture 5" descr="MCj03076060000[1]"/>
          <p:cNvPicPr>
            <a:picLocks noChangeAspect="1" noChangeArrowheads="1"/>
          </p:cNvPicPr>
          <p:nvPr/>
        </p:nvPicPr>
        <p:blipFill>
          <a:blip r:embed="rId4" cstate="print"/>
          <a:srcRect/>
          <a:stretch>
            <a:fillRect/>
          </a:stretch>
        </p:blipFill>
        <p:spPr bwMode="auto">
          <a:xfrm>
            <a:off x="7956550" y="3644900"/>
            <a:ext cx="960438" cy="1223963"/>
          </a:xfrm>
          <a:prstGeom prst="rect">
            <a:avLst/>
          </a:prstGeom>
          <a:noFill/>
          <a:ln w="9525">
            <a:noFill/>
            <a:miter lim="800000"/>
            <a:headEnd/>
            <a:tailEnd/>
          </a:ln>
        </p:spPr>
      </p:pic>
      <p:pic>
        <p:nvPicPr>
          <p:cNvPr id="20488" name="Picture 6" descr="MCj03077290000[1]"/>
          <p:cNvPicPr>
            <a:picLocks noChangeAspect="1" noChangeArrowheads="1"/>
          </p:cNvPicPr>
          <p:nvPr/>
        </p:nvPicPr>
        <p:blipFill>
          <a:blip r:embed="rId5" cstate="print"/>
          <a:srcRect/>
          <a:stretch>
            <a:fillRect/>
          </a:stretch>
        </p:blipFill>
        <p:spPr bwMode="auto">
          <a:xfrm>
            <a:off x="6732588" y="4365625"/>
            <a:ext cx="1152525" cy="1044575"/>
          </a:xfrm>
          <a:prstGeom prst="rect">
            <a:avLst/>
          </a:prstGeom>
          <a:noFill/>
          <a:ln w="9525">
            <a:noFill/>
            <a:miter lim="800000"/>
            <a:headEnd/>
            <a:tailEnd/>
          </a:ln>
        </p:spPr>
      </p:pic>
      <p:pic>
        <p:nvPicPr>
          <p:cNvPr id="20489" name="Picture 7" descr="MCj03341280000[1]"/>
          <p:cNvPicPr>
            <a:picLocks noChangeAspect="1" noChangeArrowheads="1"/>
          </p:cNvPicPr>
          <p:nvPr/>
        </p:nvPicPr>
        <p:blipFill>
          <a:blip r:embed="rId6" cstate="print"/>
          <a:srcRect/>
          <a:stretch>
            <a:fillRect/>
          </a:stretch>
        </p:blipFill>
        <p:spPr bwMode="auto">
          <a:xfrm>
            <a:off x="5651500" y="3429000"/>
            <a:ext cx="904875" cy="151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bwMode="auto">
          <a:xfrm>
            <a:off x="928688" y="285750"/>
            <a:ext cx="6686550" cy="511175"/>
          </a:xfrm>
          <a:prstGeom prst="rect">
            <a:avLst/>
          </a:prstGeom>
          <a:noFill/>
          <a:ln>
            <a:noFill/>
            <a:miter lim="800000"/>
            <a:headEnd/>
            <a:tailEnd/>
          </a:ln>
        </p:spPr>
        <p:txBody>
          <a:bodyPr anchor="ctr"/>
          <a:lstStyle/>
          <a:p>
            <a:pPr eaLnBrk="1" hangingPunct="1"/>
            <a:r>
              <a:rPr lang="en-US" sz="3200" smtClean="0"/>
              <a:t>Session at a Glance</a:t>
            </a:r>
          </a:p>
        </p:txBody>
      </p:sp>
      <p:sp>
        <p:nvSpPr>
          <p:cNvPr id="21507" name="Rectangle 3"/>
          <p:cNvSpPr>
            <a:spLocks noGrp="1" noChangeArrowheads="1"/>
          </p:cNvSpPr>
          <p:nvPr>
            <p:ph type="body" idx="4294967295"/>
          </p:nvPr>
        </p:nvSpPr>
        <p:spPr>
          <a:xfrm>
            <a:off x="539750" y="2420938"/>
            <a:ext cx="8229600" cy="2808287"/>
          </a:xfrm>
        </p:spPr>
        <p:txBody>
          <a:bodyPr/>
          <a:lstStyle/>
          <a:p>
            <a:pPr eaLnBrk="1" hangingPunct="1">
              <a:lnSpc>
                <a:spcPct val="90000"/>
              </a:lnSpc>
            </a:pPr>
            <a:r>
              <a:rPr lang="en-US" b="1" smtClean="0">
                <a:solidFill>
                  <a:schemeClr val="bg2"/>
                </a:solidFill>
              </a:rPr>
              <a:t>Session 1: Introduction</a:t>
            </a:r>
          </a:p>
          <a:p>
            <a:pPr eaLnBrk="1" hangingPunct="1">
              <a:lnSpc>
                <a:spcPct val="90000"/>
              </a:lnSpc>
            </a:pPr>
            <a:r>
              <a:rPr lang="en-US" b="1" smtClean="0">
                <a:solidFill>
                  <a:schemeClr val="bg2"/>
                </a:solidFill>
              </a:rPr>
              <a:t>Session 2: Preparing to communicate</a:t>
            </a:r>
          </a:p>
          <a:p>
            <a:pPr eaLnBrk="1" hangingPunct="1">
              <a:lnSpc>
                <a:spcPct val="90000"/>
              </a:lnSpc>
            </a:pPr>
            <a:r>
              <a:rPr lang="en-US" b="1" smtClean="0"/>
              <a:t>Session 3: Choosing what to produce</a:t>
            </a:r>
          </a:p>
          <a:p>
            <a:pPr eaLnBrk="1" hangingPunct="1">
              <a:lnSpc>
                <a:spcPct val="90000"/>
              </a:lnSpc>
            </a:pPr>
            <a:r>
              <a:rPr lang="en-US" b="1" smtClean="0">
                <a:solidFill>
                  <a:schemeClr val="bg2"/>
                </a:solidFill>
              </a:rPr>
              <a:t>Session 4: How do we do it?</a:t>
            </a:r>
            <a:r>
              <a:rPr lang="en-US" smtClean="0">
                <a:solidFill>
                  <a:schemeClr val="bg2"/>
                </a:solidFill>
              </a:rPr>
              <a:t> </a:t>
            </a:r>
          </a:p>
          <a:p>
            <a:pPr eaLnBrk="1" hangingPunct="1">
              <a:lnSpc>
                <a:spcPct val="90000"/>
              </a:lnSpc>
            </a:pPr>
            <a:r>
              <a:rPr lang="en-US" b="1" smtClean="0">
                <a:solidFill>
                  <a:schemeClr val="bg2"/>
                </a:solidFill>
              </a:rPr>
              <a:t>Session 5: Reaching Out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6928</TotalTime>
  <Words>3317</Words>
  <Application>Microsoft Office PowerPoint</Application>
  <PresentationFormat>On-screen Show (4:3)</PresentationFormat>
  <Paragraphs>472</Paragraphs>
  <Slides>65</Slides>
  <Notes>65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Default Design</vt:lpstr>
      <vt:lpstr>Acrobat Document</vt:lpstr>
      <vt:lpstr>Slide 1</vt:lpstr>
      <vt:lpstr>Session at a Glance</vt:lpstr>
      <vt:lpstr>Introduction</vt:lpstr>
      <vt:lpstr>Slide 4</vt:lpstr>
      <vt:lpstr>Exercise: Mapping Existing Communication Outputs (15 minutes)</vt:lpstr>
      <vt:lpstr>Session at a Glance</vt:lpstr>
      <vt:lpstr>Reviewing your Impact Strategy</vt:lpstr>
      <vt:lpstr>Leverage Opportunities for Influence </vt:lpstr>
      <vt:lpstr>Session at a Glance</vt:lpstr>
      <vt:lpstr>Pillars of Media</vt:lpstr>
      <vt:lpstr>Choosing What to Produce</vt:lpstr>
      <vt:lpstr>1. Identifying your Target Group</vt:lpstr>
      <vt:lpstr>The Most Common Target Groups</vt:lpstr>
      <vt:lpstr>Group Exercise: Who is reading what? (20 minutes)</vt:lpstr>
      <vt:lpstr>Slide 15</vt:lpstr>
      <vt:lpstr>2. Content: Tailoring Your Message</vt:lpstr>
      <vt:lpstr>Success conditions for media messages</vt:lpstr>
      <vt:lpstr>Formulating Specific Messages for your Audience</vt:lpstr>
      <vt:lpstr>Target Groups and Content</vt:lpstr>
      <vt:lpstr>Slide 20</vt:lpstr>
      <vt:lpstr>3. Tailoring to your Budget</vt:lpstr>
      <vt:lpstr>Exercise: What are the main budget lines? (10 minutes)</vt:lpstr>
      <vt:lpstr>4. Formats</vt:lpstr>
      <vt:lpstr>Formats: What is Communication Effectiveness?</vt:lpstr>
      <vt:lpstr>Slide 25</vt:lpstr>
      <vt:lpstr>What is communication efficiency? </vt:lpstr>
      <vt:lpstr>5. Choosing Multiple Channels </vt:lpstr>
      <vt:lpstr>Reaching your Audience</vt:lpstr>
      <vt:lpstr>Dissemination of an Environmental Report</vt:lpstr>
      <vt:lpstr>Discussion: Media Relations in Your Country  (40 minutes)</vt:lpstr>
      <vt:lpstr>Slide 31</vt:lpstr>
      <vt:lpstr>Exercise: Creating a Communications Map (30 minutes)</vt:lpstr>
      <vt:lpstr>Exercise: Creating a Communications Map  (30 minutes)</vt:lpstr>
      <vt:lpstr>Session at a Glance</vt:lpstr>
      <vt:lpstr>How do we do it?</vt:lpstr>
      <vt:lpstr>1. Print Products: 9 Common Steps </vt:lpstr>
      <vt:lpstr>Slide 37</vt:lpstr>
      <vt:lpstr>Exercise:  Budgeting Needs and Skills (30 minutes)</vt:lpstr>
      <vt:lpstr>Electronic / Digital Products</vt:lpstr>
      <vt:lpstr>Electronic / Digital Products</vt:lpstr>
      <vt:lpstr>Electronic / Digital Formats</vt:lpstr>
      <vt:lpstr>Exercise: Create an outline of a web structure (1 hour)</vt:lpstr>
      <vt:lpstr>Visual Presentation of Data</vt:lpstr>
      <vt:lpstr>Visual Presentation of Data</vt:lpstr>
      <vt:lpstr>Steps for Creating Maps and Graphics</vt:lpstr>
      <vt:lpstr>Step 3: Create your Maps and Graphics</vt:lpstr>
      <vt:lpstr>Exercise: Improve Visual Presentation (1 hour)</vt:lpstr>
      <vt:lpstr>Slide 48</vt:lpstr>
      <vt:lpstr>Slide 49</vt:lpstr>
      <vt:lpstr>Session at a Glance</vt:lpstr>
      <vt:lpstr>Dissemination of Information</vt:lpstr>
      <vt:lpstr>Approaching the Media</vt:lpstr>
      <vt:lpstr>Preparing a Press Kit</vt:lpstr>
      <vt:lpstr>The Press Release</vt:lpstr>
      <vt:lpstr>Essential Components of a Press Release</vt:lpstr>
      <vt:lpstr>EXAMPLE – Press release on the Kyoto Protocol  (shortened version)</vt:lpstr>
      <vt:lpstr>Slide 57</vt:lpstr>
      <vt:lpstr>Slide 58</vt:lpstr>
      <vt:lpstr>Slide 59</vt:lpstr>
      <vt:lpstr>Slide 60</vt:lpstr>
      <vt:lpstr>Exercise: Preparing a Press Release</vt:lpstr>
      <vt:lpstr>Communicating Sustainability</vt:lpstr>
      <vt:lpstr>News story</vt:lpstr>
      <vt:lpstr>Press Release</vt:lpstr>
      <vt:lpstr>Launching GEO-4 report</vt:lpstr>
    </vt:vector>
  </TitlesOfParts>
  <Company>iisd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Resource Book</dc:title>
  <dc:creator>Carissa Wieler</dc:creator>
  <cp:lastModifiedBy>matthew.broughton</cp:lastModifiedBy>
  <cp:revision>245</cp:revision>
  <dcterms:created xsi:type="dcterms:W3CDTF">2006-09-20T19:30:09Z</dcterms:created>
  <dcterms:modified xsi:type="dcterms:W3CDTF">2012-12-19T12:13:26Z</dcterms:modified>
</cp:coreProperties>
</file>