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531" r:id="rId2"/>
    <p:sldId id="650" r:id="rId3"/>
    <p:sldId id="651" r:id="rId4"/>
    <p:sldId id="728" r:id="rId5"/>
    <p:sldId id="652" r:id="rId6"/>
    <p:sldId id="653" r:id="rId7"/>
    <p:sldId id="654" r:id="rId8"/>
    <p:sldId id="655" r:id="rId9"/>
    <p:sldId id="656" r:id="rId10"/>
    <p:sldId id="657" r:id="rId11"/>
    <p:sldId id="658" r:id="rId12"/>
    <p:sldId id="659" r:id="rId13"/>
    <p:sldId id="729" r:id="rId14"/>
    <p:sldId id="660" r:id="rId15"/>
    <p:sldId id="661" r:id="rId16"/>
    <p:sldId id="730" r:id="rId17"/>
    <p:sldId id="731" r:id="rId18"/>
    <p:sldId id="732" r:id="rId19"/>
    <p:sldId id="663" r:id="rId20"/>
    <p:sldId id="664" r:id="rId21"/>
    <p:sldId id="665" r:id="rId22"/>
    <p:sldId id="666" r:id="rId23"/>
    <p:sldId id="667" r:id="rId24"/>
    <p:sldId id="668" r:id="rId25"/>
    <p:sldId id="669" r:id="rId26"/>
    <p:sldId id="733" r:id="rId27"/>
    <p:sldId id="670" r:id="rId28"/>
    <p:sldId id="671" r:id="rId29"/>
    <p:sldId id="672" r:id="rId30"/>
    <p:sldId id="734" r:id="rId31"/>
    <p:sldId id="673" r:id="rId32"/>
    <p:sldId id="674" r:id="rId33"/>
    <p:sldId id="675" r:id="rId34"/>
    <p:sldId id="676" r:id="rId35"/>
    <p:sldId id="735" r:id="rId36"/>
    <p:sldId id="678" r:id="rId37"/>
    <p:sldId id="679" r:id="rId38"/>
    <p:sldId id="680" r:id="rId39"/>
    <p:sldId id="681" r:id="rId40"/>
    <p:sldId id="682" r:id="rId41"/>
    <p:sldId id="683" r:id="rId42"/>
    <p:sldId id="684" r:id="rId43"/>
    <p:sldId id="685" r:id="rId44"/>
    <p:sldId id="686" r:id="rId45"/>
    <p:sldId id="687" r:id="rId46"/>
    <p:sldId id="688" r:id="rId47"/>
    <p:sldId id="736" r:id="rId48"/>
    <p:sldId id="737" r:id="rId49"/>
    <p:sldId id="689" r:id="rId50"/>
    <p:sldId id="690" r:id="rId51"/>
    <p:sldId id="738" r:id="rId52"/>
    <p:sldId id="739" r:id="rId53"/>
    <p:sldId id="691" r:id="rId54"/>
    <p:sldId id="692" r:id="rId55"/>
    <p:sldId id="740" r:id="rId56"/>
    <p:sldId id="693" r:id="rId57"/>
    <p:sldId id="694" r:id="rId58"/>
    <p:sldId id="695" r:id="rId59"/>
    <p:sldId id="696" r:id="rId60"/>
    <p:sldId id="741" r:id="rId61"/>
    <p:sldId id="697" r:id="rId62"/>
    <p:sldId id="698" r:id="rId63"/>
    <p:sldId id="699" r:id="rId64"/>
    <p:sldId id="700" r:id="rId65"/>
    <p:sldId id="701" r:id="rId66"/>
    <p:sldId id="702" r:id="rId67"/>
    <p:sldId id="703" r:id="rId68"/>
    <p:sldId id="704" r:id="rId69"/>
    <p:sldId id="705" r:id="rId70"/>
    <p:sldId id="706" r:id="rId71"/>
    <p:sldId id="707" r:id="rId72"/>
    <p:sldId id="708" r:id="rId73"/>
    <p:sldId id="709" r:id="rId74"/>
    <p:sldId id="710" r:id="rId75"/>
    <p:sldId id="711" r:id="rId76"/>
    <p:sldId id="712" r:id="rId77"/>
    <p:sldId id="713" r:id="rId78"/>
    <p:sldId id="714" r:id="rId79"/>
    <p:sldId id="715" r:id="rId80"/>
    <p:sldId id="716" r:id="rId81"/>
    <p:sldId id="717" r:id="rId82"/>
    <p:sldId id="718" r:id="rId83"/>
    <p:sldId id="719" r:id="rId84"/>
    <p:sldId id="742" r:id="rId85"/>
    <p:sldId id="720" r:id="rId86"/>
    <p:sldId id="721" r:id="rId87"/>
    <p:sldId id="722" r:id="rId88"/>
    <p:sldId id="723" r:id="rId89"/>
    <p:sldId id="724" r:id="rId90"/>
    <p:sldId id="725" r:id="rId91"/>
    <p:sldId id="726" r:id="rId92"/>
    <p:sldId id="727" r:id="rId93"/>
    <p:sldId id="743" r:id="rId94"/>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0099"/>
    <a:srgbClr val="FFFF00"/>
    <a:srgbClr val="FF0066"/>
    <a:srgbClr val="99CC00"/>
    <a:srgbClr val="C9E4BA"/>
  </p:clrMru>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95659" autoAdjust="0"/>
  </p:normalViewPr>
  <p:slideViewPr>
    <p:cSldViewPr>
      <p:cViewPr>
        <p:scale>
          <a:sx n="50" d="100"/>
          <a:sy n="50" d="100"/>
        </p:scale>
        <p:origin x="-1614" y="-1284"/>
      </p:cViewPr>
      <p:guideLst>
        <p:guide orient="horz" pos="2160"/>
        <p:guide pos="2880"/>
      </p:guideLst>
    </p:cSldViewPr>
  </p:slideViewPr>
  <p:outlineViewPr>
    <p:cViewPr>
      <p:scale>
        <a:sx n="33" d="100"/>
        <a:sy n="33" d="100"/>
      </p:scale>
      <p:origin x="0" y="504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2671532-3B09-4FDD-B1D4-9AFF6DE7F2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GB" smtClean="0"/>
          </a:p>
        </p:txBody>
      </p:sp>
      <p:sp>
        <p:nvSpPr>
          <p:cNvPr id="102404" name="Slide Number Placeholder 3"/>
          <p:cNvSpPr>
            <a:spLocks noGrp="1"/>
          </p:cNvSpPr>
          <p:nvPr>
            <p:ph type="sldNum" sz="quarter" idx="5"/>
          </p:nvPr>
        </p:nvSpPr>
        <p:spPr>
          <a:noFill/>
        </p:spPr>
        <p:txBody>
          <a:bodyPr/>
          <a:lstStyle/>
          <a:p>
            <a:fld id="{CF466BA9-E4F0-4B8B-BE1E-43D7F6604FA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GB" smtClean="0"/>
          </a:p>
        </p:txBody>
      </p:sp>
      <p:sp>
        <p:nvSpPr>
          <p:cNvPr id="111620" name="Slide Number Placeholder 3"/>
          <p:cNvSpPr>
            <a:spLocks noGrp="1"/>
          </p:cNvSpPr>
          <p:nvPr>
            <p:ph type="sldNum" sz="quarter" idx="5"/>
          </p:nvPr>
        </p:nvSpPr>
        <p:spPr>
          <a:noFill/>
        </p:spPr>
        <p:txBody>
          <a:bodyPr/>
          <a:lstStyle/>
          <a:p>
            <a:fld id="{AD49C7D1-5040-424D-AA80-2E705627F398}"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GB" smtClean="0"/>
          </a:p>
        </p:txBody>
      </p:sp>
      <p:sp>
        <p:nvSpPr>
          <p:cNvPr id="112644" name="Slide Number Placeholder 3"/>
          <p:cNvSpPr>
            <a:spLocks noGrp="1"/>
          </p:cNvSpPr>
          <p:nvPr>
            <p:ph type="sldNum" sz="quarter" idx="5"/>
          </p:nvPr>
        </p:nvSpPr>
        <p:spPr>
          <a:noFill/>
        </p:spPr>
        <p:txBody>
          <a:bodyPr/>
          <a:lstStyle/>
          <a:p>
            <a:fld id="{DC2430FD-DC64-43AB-A4D6-5A997D90AF5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smtClean="0"/>
          </a:p>
        </p:txBody>
      </p:sp>
      <p:sp>
        <p:nvSpPr>
          <p:cNvPr id="113668" name="Slide Number Placeholder 3"/>
          <p:cNvSpPr>
            <a:spLocks noGrp="1"/>
          </p:cNvSpPr>
          <p:nvPr>
            <p:ph type="sldNum" sz="quarter" idx="5"/>
          </p:nvPr>
        </p:nvSpPr>
        <p:spPr>
          <a:noFill/>
        </p:spPr>
        <p:txBody>
          <a:bodyPr/>
          <a:lstStyle/>
          <a:p>
            <a:fld id="{D29E284C-19B2-4EDB-9DD5-B3FEE2E972D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GB" smtClean="0"/>
          </a:p>
        </p:txBody>
      </p:sp>
      <p:sp>
        <p:nvSpPr>
          <p:cNvPr id="114692" name="Slide Number Placeholder 3"/>
          <p:cNvSpPr>
            <a:spLocks noGrp="1"/>
          </p:cNvSpPr>
          <p:nvPr>
            <p:ph type="sldNum" sz="quarter" idx="5"/>
          </p:nvPr>
        </p:nvSpPr>
        <p:spPr>
          <a:noFill/>
        </p:spPr>
        <p:txBody>
          <a:bodyPr/>
          <a:lstStyle/>
          <a:p>
            <a:fld id="{165D2F6F-CE8E-4FB0-902E-3B6627C4B8D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GB" smtClean="0"/>
          </a:p>
        </p:txBody>
      </p:sp>
      <p:sp>
        <p:nvSpPr>
          <p:cNvPr id="115716" name="Slide Number Placeholder 3"/>
          <p:cNvSpPr>
            <a:spLocks noGrp="1"/>
          </p:cNvSpPr>
          <p:nvPr>
            <p:ph type="sldNum" sz="quarter" idx="5"/>
          </p:nvPr>
        </p:nvSpPr>
        <p:spPr>
          <a:noFill/>
        </p:spPr>
        <p:txBody>
          <a:bodyPr/>
          <a:lstStyle/>
          <a:p>
            <a:fld id="{A2064830-C327-43B0-BDB7-F77AE82D25D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GB" smtClean="0"/>
          </a:p>
        </p:txBody>
      </p:sp>
      <p:sp>
        <p:nvSpPr>
          <p:cNvPr id="116740" name="Slide Number Placeholder 3"/>
          <p:cNvSpPr>
            <a:spLocks noGrp="1"/>
          </p:cNvSpPr>
          <p:nvPr>
            <p:ph type="sldNum" sz="quarter" idx="5"/>
          </p:nvPr>
        </p:nvSpPr>
        <p:spPr>
          <a:noFill/>
        </p:spPr>
        <p:txBody>
          <a:bodyPr/>
          <a:lstStyle/>
          <a:p>
            <a:fld id="{F76D9A03-64D1-4BEB-968D-38D1C224682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GB" smtClean="0"/>
          </a:p>
        </p:txBody>
      </p:sp>
      <p:sp>
        <p:nvSpPr>
          <p:cNvPr id="117764" name="Slide Number Placeholder 3"/>
          <p:cNvSpPr>
            <a:spLocks noGrp="1"/>
          </p:cNvSpPr>
          <p:nvPr>
            <p:ph type="sldNum" sz="quarter" idx="5"/>
          </p:nvPr>
        </p:nvSpPr>
        <p:spPr>
          <a:noFill/>
        </p:spPr>
        <p:txBody>
          <a:bodyPr/>
          <a:lstStyle/>
          <a:p>
            <a:fld id="{9D7665FE-4B09-49EA-A8F2-5B39457EBE6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GB" smtClean="0"/>
          </a:p>
        </p:txBody>
      </p:sp>
      <p:sp>
        <p:nvSpPr>
          <p:cNvPr id="118788" name="Slide Number Placeholder 3"/>
          <p:cNvSpPr>
            <a:spLocks noGrp="1"/>
          </p:cNvSpPr>
          <p:nvPr>
            <p:ph type="sldNum" sz="quarter" idx="5"/>
          </p:nvPr>
        </p:nvSpPr>
        <p:spPr>
          <a:noFill/>
        </p:spPr>
        <p:txBody>
          <a:bodyPr/>
          <a:lstStyle/>
          <a:p>
            <a:fld id="{32E1AFC0-89C1-4139-9953-38F1F85A8415}"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4515614-676B-4848-9551-75DC3029960C}" type="slidenum">
              <a:rPr lang="en-US" smtClean="0"/>
              <a:pPr/>
              <a:t>18</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GB" smtClean="0"/>
          </a:p>
        </p:txBody>
      </p:sp>
      <p:sp>
        <p:nvSpPr>
          <p:cNvPr id="121860" name="Slide Number Placeholder 3"/>
          <p:cNvSpPr>
            <a:spLocks noGrp="1"/>
          </p:cNvSpPr>
          <p:nvPr>
            <p:ph type="sldNum" sz="quarter" idx="5"/>
          </p:nvPr>
        </p:nvSpPr>
        <p:spPr>
          <a:noFill/>
        </p:spPr>
        <p:txBody>
          <a:bodyPr/>
          <a:lstStyle/>
          <a:p>
            <a:fld id="{367CFDF5-4A51-4025-AD44-6DC02E71561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GB" smtClean="0"/>
          </a:p>
        </p:txBody>
      </p:sp>
      <p:sp>
        <p:nvSpPr>
          <p:cNvPr id="103428" name="Slide Number Placeholder 3"/>
          <p:cNvSpPr>
            <a:spLocks noGrp="1"/>
          </p:cNvSpPr>
          <p:nvPr>
            <p:ph type="sldNum" sz="quarter" idx="5"/>
          </p:nvPr>
        </p:nvSpPr>
        <p:spPr>
          <a:noFill/>
        </p:spPr>
        <p:txBody>
          <a:bodyPr/>
          <a:lstStyle/>
          <a:p>
            <a:fld id="{A4E47475-2B52-46E4-9C4E-B30F58AF92C4}"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GB" smtClean="0"/>
          </a:p>
        </p:txBody>
      </p:sp>
      <p:sp>
        <p:nvSpPr>
          <p:cNvPr id="122884" name="Slide Number Placeholder 3"/>
          <p:cNvSpPr>
            <a:spLocks noGrp="1"/>
          </p:cNvSpPr>
          <p:nvPr>
            <p:ph type="sldNum" sz="quarter" idx="5"/>
          </p:nvPr>
        </p:nvSpPr>
        <p:spPr>
          <a:noFill/>
        </p:spPr>
        <p:txBody>
          <a:bodyPr/>
          <a:lstStyle/>
          <a:p>
            <a:fld id="{38691E04-CBCD-4638-A875-EB1E5FCA947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GB" smtClean="0"/>
          </a:p>
        </p:txBody>
      </p:sp>
      <p:sp>
        <p:nvSpPr>
          <p:cNvPr id="123908" name="Slide Number Placeholder 3"/>
          <p:cNvSpPr>
            <a:spLocks noGrp="1"/>
          </p:cNvSpPr>
          <p:nvPr>
            <p:ph type="sldNum" sz="quarter" idx="5"/>
          </p:nvPr>
        </p:nvSpPr>
        <p:spPr>
          <a:noFill/>
        </p:spPr>
        <p:txBody>
          <a:bodyPr/>
          <a:lstStyle/>
          <a:p>
            <a:fld id="{D8620598-51BF-404B-A48F-725A011FC0F1}"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GB" smtClean="0"/>
          </a:p>
        </p:txBody>
      </p:sp>
      <p:sp>
        <p:nvSpPr>
          <p:cNvPr id="124932" name="Slide Number Placeholder 3"/>
          <p:cNvSpPr>
            <a:spLocks noGrp="1"/>
          </p:cNvSpPr>
          <p:nvPr>
            <p:ph type="sldNum" sz="quarter" idx="5"/>
          </p:nvPr>
        </p:nvSpPr>
        <p:spPr>
          <a:noFill/>
        </p:spPr>
        <p:txBody>
          <a:bodyPr/>
          <a:lstStyle/>
          <a:p>
            <a:fld id="{E08A4F55-B922-4A98-9196-D5FF6342647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GB" smtClean="0"/>
          </a:p>
        </p:txBody>
      </p:sp>
      <p:sp>
        <p:nvSpPr>
          <p:cNvPr id="125956" name="Slide Number Placeholder 3"/>
          <p:cNvSpPr>
            <a:spLocks noGrp="1"/>
          </p:cNvSpPr>
          <p:nvPr>
            <p:ph type="sldNum" sz="quarter" idx="5"/>
          </p:nvPr>
        </p:nvSpPr>
        <p:spPr>
          <a:noFill/>
        </p:spPr>
        <p:txBody>
          <a:bodyPr/>
          <a:lstStyle/>
          <a:p>
            <a:fld id="{64B79320-2024-4A23-A886-C4A263165F0B}"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GB" smtClean="0"/>
          </a:p>
        </p:txBody>
      </p:sp>
      <p:sp>
        <p:nvSpPr>
          <p:cNvPr id="126980" name="Slide Number Placeholder 3"/>
          <p:cNvSpPr>
            <a:spLocks noGrp="1"/>
          </p:cNvSpPr>
          <p:nvPr>
            <p:ph type="sldNum" sz="quarter" idx="5"/>
          </p:nvPr>
        </p:nvSpPr>
        <p:spPr>
          <a:noFill/>
        </p:spPr>
        <p:txBody>
          <a:bodyPr/>
          <a:lstStyle/>
          <a:p>
            <a:fld id="{B5CD4891-A4FB-47C1-9E8E-C1D3E023F21B}"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GB" smtClean="0"/>
          </a:p>
        </p:txBody>
      </p:sp>
      <p:sp>
        <p:nvSpPr>
          <p:cNvPr id="128004" name="Slide Number Placeholder 3"/>
          <p:cNvSpPr>
            <a:spLocks noGrp="1"/>
          </p:cNvSpPr>
          <p:nvPr>
            <p:ph type="sldNum" sz="quarter" idx="5"/>
          </p:nvPr>
        </p:nvSpPr>
        <p:spPr>
          <a:noFill/>
        </p:spPr>
        <p:txBody>
          <a:bodyPr/>
          <a:lstStyle/>
          <a:p>
            <a:fld id="{01227C6D-D453-45CD-9AFF-9C2028F229B2}"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1D68B02-4042-4B6B-B0E4-55BED16F8B01}" type="slidenum">
              <a:rPr lang="en-US" smtClean="0"/>
              <a:pPr/>
              <a:t>26</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GB" smtClean="0"/>
          </a:p>
        </p:txBody>
      </p:sp>
      <p:sp>
        <p:nvSpPr>
          <p:cNvPr id="130052" name="Slide Number Placeholder 3"/>
          <p:cNvSpPr>
            <a:spLocks noGrp="1"/>
          </p:cNvSpPr>
          <p:nvPr>
            <p:ph type="sldNum" sz="quarter" idx="5"/>
          </p:nvPr>
        </p:nvSpPr>
        <p:spPr>
          <a:noFill/>
        </p:spPr>
        <p:txBody>
          <a:bodyPr/>
          <a:lstStyle/>
          <a:p>
            <a:fld id="{A0731908-49BF-4F9B-8724-B3B15863BB60}"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GB" smtClean="0"/>
          </a:p>
        </p:txBody>
      </p:sp>
      <p:sp>
        <p:nvSpPr>
          <p:cNvPr id="131076" name="Slide Number Placeholder 3"/>
          <p:cNvSpPr>
            <a:spLocks noGrp="1"/>
          </p:cNvSpPr>
          <p:nvPr>
            <p:ph type="sldNum" sz="quarter" idx="5"/>
          </p:nvPr>
        </p:nvSpPr>
        <p:spPr>
          <a:noFill/>
        </p:spPr>
        <p:txBody>
          <a:bodyPr/>
          <a:lstStyle/>
          <a:p>
            <a:fld id="{088E45F2-63B8-4C3F-BB3C-9B4A5B8D9097}"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GB" smtClean="0"/>
          </a:p>
        </p:txBody>
      </p:sp>
      <p:sp>
        <p:nvSpPr>
          <p:cNvPr id="132100" name="Slide Number Placeholder 3"/>
          <p:cNvSpPr>
            <a:spLocks noGrp="1"/>
          </p:cNvSpPr>
          <p:nvPr>
            <p:ph type="sldNum" sz="quarter" idx="5"/>
          </p:nvPr>
        </p:nvSpPr>
        <p:spPr>
          <a:noFill/>
        </p:spPr>
        <p:txBody>
          <a:bodyPr/>
          <a:lstStyle/>
          <a:p>
            <a:fld id="{3A81A5EA-2695-4E3C-A2A4-8BAB70436442}"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GB" smtClean="0"/>
          </a:p>
        </p:txBody>
      </p:sp>
      <p:sp>
        <p:nvSpPr>
          <p:cNvPr id="104452" name="Slide Number Placeholder 3"/>
          <p:cNvSpPr>
            <a:spLocks noGrp="1"/>
          </p:cNvSpPr>
          <p:nvPr>
            <p:ph type="sldNum" sz="quarter" idx="5"/>
          </p:nvPr>
        </p:nvSpPr>
        <p:spPr>
          <a:noFill/>
        </p:spPr>
        <p:txBody>
          <a:bodyPr/>
          <a:lstStyle/>
          <a:p>
            <a:fld id="{A0413EA0-7977-4E49-9D7A-7EA4080E1330}"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7188C2F-65B5-4450-910F-A9424833840B}" type="slidenum">
              <a:rPr lang="en-US" smtClean="0"/>
              <a:pPr/>
              <a:t>30</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GB" smtClean="0"/>
          </a:p>
        </p:txBody>
      </p:sp>
      <p:sp>
        <p:nvSpPr>
          <p:cNvPr id="134148" name="Slide Number Placeholder 3"/>
          <p:cNvSpPr>
            <a:spLocks noGrp="1"/>
          </p:cNvSpPr>
          <p:nvPr>
            <p:ph type="sldNum" sz="quarter" idx="5"/>
          </p:nvPr>
        </p:nvSpPr>
        <p:spPr>
          <a:noFill/>
        </p:spPr>
        <p:txBody>
          <a:bodyPr/>
          <a:lstStyle/>
          <a:p>
            <a:fld id="{3DE68CD0-4F6B-4914-A9B4-AA402ABEB090}"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GB" smtClean="0"/>
          </a:p>
        </p:txBody>
      </p:sp>
      <p:sp>
        <p:nvSpPr>
          <p:cNvPr id="135172" name="Slide Number Placeholder 3"/>
          <p:cNvSpPr>
            <a:spLocks noGrp="1"/>
          </p:cNvSpPr>
          <p:nvPr>
            <p:ph type="sldNum" sz="quarter" idx="5"/>
          </p:nvPr>
        </p:nvSpPr>
        <p:spPr>
          <a:noFill/>
        </p:spPr>
        <p:txBody>
          <a:bodyPr/>
          <a:lstStyle/>
          <a:p>
            <a:fld id="{4DA3361F-4F30-45B3-9D49-93D5DC0411D9}"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GB" smtClean="0"/>
          </a:p>
        </p:txBody>
      </p:sp>
      <p:sp>
        <p:nvSpPr>
          <p:cNvPr id="136196" name="Slide Number Placeholder 3"/>
          <p:cNvSpPr>
            <a:spLocks noGrp="1"/>
          </p:cNvSpPr>
          <p:nvPr>
            <p:ph type="sldNum" sz="quarter" idx="5"/>
          </p:nvPr>
        </p:nvSpPr>
        <p:spPr>
          <a:noFill/>
        </p:spPr>
        <p:txBody>
          <a:bodyPr/>
          <a:lstStyle/>
          <a:p>
            <a:fld id="{476AB6EE-28FA-41C3-857F-6E4CBDB6D7B4}"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GB" smtClean="0"/>
          </a:p>
        </p:txBody>
      </p:sp>
      <p:sp>
        <p:nvSpPr>
          <p:cNvPr id="137220" name="Slide Number Placeholder 3"/>
          <p:cNvSpPr>
            <a:spLocks noGrp="1"/>
          </p:cNvSpPr>
          <p:nvPr>
            <p:ph type="sldNum" sz="quarter" idx="5"/>
          </p:nvPr>
        </p:nvSpPr>
        <p:spPr>
          <a:noFill/>
        </p:spPr>
        <p:txBody>
          <a:bodyPr/>
          <a:lstStyle/>
          <a:p>
            <a:fld id="{5C3D0DD9-62E6-4C1E-B020-AD7B5F3987C5}"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GB" smtClean="0"/>
          </a:p>
        </p:txBody>
      </p:sp>
      <p:sp>
        <p:nvSpPr>
          <p:cNvPr id="138244" name="Slide Number Placeholder 3"/>
          <p:cNvSpPr>
            <a:spLocks noGrp="1"/>
          </p:cNvSpPr>
          <p:nvPr>
            <p:ph type="sldNum" sz="quarter" idx="5"/>
          </p:nvPr>
        </p:nvSpPr>
        <p:spPr>
          <a:noFill/>
        </p:spPr>
        <p:txBody>
          <a:bodyPr/>
          <a:lstStyle/>
          <a:p>
            <a:fld id="{9EBF7E85-4F05-480E-B202-8414B03353B6}"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GB" smtClean="0"/>
          </a:p>
        </p:txBody>
      </p:sp>
      <p:sp>
        <p:nvSpPr>
          <p:cNvPr id="139268" name="Slide Number Placeholder 3"/>
          <p:cNvSpPr>
            <a:spLocks noGrp="1"/>
          </p:cNvSpPr>
          <p:nvPr>
            <p:ph type="sldNum" sz="quarter" idx="5"/>
          </p:nvPr>
        </p:nvSpPr>
        <p:spPr>
          <a:noFill/>
        </p:spPr>
        <p:txBody>
          <a:bodyPr/>
          <a:lstStyle/>
          <a:p>
            <a:fld id="{D5C7914B-8EA8-4780-8D4F-74EAF3EBFF7D}"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GB" smtClean="0"/>
          </a:p>
        </p:txBody>
      </p:sp>
      <p:sp>
        <p:nvSpPr>
          <p:cNvPr id="140292" name="Slide Number Placeholder 3"/>
          <p:cNvSpPr>
            <a:spLocks noGrp="1"/>
          </p:cNvSpPr>
          <p:nvPr>
            <p:ph type="sldNum" sz="quarter" idx="5"/>
          </p:nvPr>
        </p:nvSpPr>
        <p:spPr>
          <a:noFill/>
        </p:spPr>
        <p:txBody>
          <a:bodyPr/>
          <a:lstStyle/>
          <a:p>
            <a:fld id="{778EEAD3-7DCE-4E4D-9497-9F1D9F14CF5E}"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GB" smtClean="0"/>
          </a:p>
        </p:txBody>
      </p:sp>
      <p:sp>
        <p:nvSpPr>
          <p:cNvPr id="141316" name="Slide Number Placeholder 3"/>
          <p:cNvSpPr>
            <a:spLocks noGrp="1"/>
          </p:cNvSpPr>
          <p:nvPr>
            <p:ph type="sldNum" sz="quarter" idx="5"/>
          </p:nvPr>
        </p:nvSpPr>
        <p:spPr>
          <a:noFill/>
        </p:spPr>
        <p:txBody>
          <a:bodyPr/>
          <a:lstStyle/>
          <a:p>
            <a:fld id="{A8B1CCD2-CEA6-4B26-A33D-B4B93FFFC0C5}"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GB" smtClean="0"/>
          </a:p>
        </p:txBody>
      </p:sp>
      <p:sp>
        <p:nvSpPr>
          <p:cNvPr id="142340" name="Slide Number Placeholder 3"/>
          <p:cNvSpPr>
            <a:spLocks noGrp="1"/>
          </p:cNvSpPr>
          <p:nvPr>
            <p:ph type="sldNum" sz="quarter" idx="5"/>
          </p:nvPr>
        </p:nvSpPr>
        <p:spPr>
          <a:noFill/>
        </p:spPr>
        <p:txBody>
          <a:bodyPr/>
          <a:lstStyle/>
          <a:p>
            <a:fld id="{0A30F05D-27D6-4773-9B2E-EB48296D9589}"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6DDECF0-5EB6-42B2-BA5F-4279E19C9C57}" type="slidenum">
              <a:rPr lang="en-US" smtClean="0"/>
              <a:pPr/>
              <a:t>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GB" smtClean="0"/>
          </a:p>
        </p:txBody>
      </p:sp>
      <p:sp>
        <p:nvSpPr>
          <p:cNvPr id="143364" name="Slide Number Placeholder 3"/>
          <p:cNvSpPr>
            <a:spLocks noGrp="1"/>
          </p:cNvSpPr>
          <p:nvPr>
            <p:ph type="sldNum" sz="quarter" idx="5"/>
          </p:nvPr>
        </p:nvSpPr>
        <p:spPr>
          <a:noFill/>
        </p:spPr>
        <p:txBody>
          <a:bodyPr/>
          <a:lstStyle/>
          <a:p>
            <a:fld id="{6BB381D9-0092-42E7-8A0F-BA67D3983D40}"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GB" smtClean="0"/>
          </a:p>
        </p:txBody>
      </p:sp>
      <p:sp>
        <p:nvSpPr>
          <p:cNvPr id="144388" name="Slide Number Placeholder 3"/>
          <p:cNvSpPr>
            <a:spLocks noGrp="1"/>
          </p:cNvSpPr>
          <p:nvPr>
            <p:ph type="sldNum" sz="quarter" idx="5"/>
          </p:nvPr>
        </p:nvSpPr>
        <p:spPr>
          <a:noFill/>
        </p:spPr>
        <p:txBody>
          <a:bodyPr/>
          <a:lstStyle/>
          <a:p>
            <a:fld id="{FED49BD5-1332-4494-8995-5E520206F16A}"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GB" smtClean="0"/>
          </a:p>
        </p:txBody>
      </p:sp>
      <p:sp>
        <p:nvSpPr>
          <p:cNvPr id="145412" name="Slide Number Placeholder 3"/>
          <p:cNvSpPr>
            <a:spLocks noGrp="1"/>
          </p:cNvSpPr>
          <p:nvPr>
            <p:ph type="sldNum" sz="quarter" idx="5"/>
          </p:nvPr>
        </p:nvSpPr>
        <p:spPr>
          <a:noFill/>
        </p:spPr>
        <p:txBody>
          <a:bodyPr/>
          <a:lstStyle/>
          <a:p>
            <a:fld id="{92030711-4EC5-4DA4-B64C-CF4F9B3AA00B}"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GB" smtClean="0"/>
          </a:p>
        </p:txBody>
      </p:sp>
      <p:sp>
        <p:nvSpPr>
          <p:cNvPr id="146436" name="Slide Number Placeholder 3"/>
          <p:cNvSpPr>
            <a:spLocks noGrp="1"/>
          </p:cNvSpPr>
          <p:nvPr>
            <p:ph type="sldNum" sz="quarter" idx="5"/>
          </p:nvPr>
        </p:nvSpPr>
        <p:spPr>
          <a:noFill/>
        </p:spPr>
        <p:txBody>
          <a:bodyPr/>
          <a:lstStyle/>
          <a:p>
            <a:fld id="{E8252CBB-C11A-43FF-A706-4250125ADAE6}"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GB" smtClean="0"/>
          </a:p>
        </p:txBody>
      </p:sp>
      <p:sp>
        <p:nvSpPr>
          <p:cNvPr id="147460" name="Slide Number Placeholder 3"/>
          <p:cNvSpPr>
            <a:spLocks noGrp="1"/>
          </p:cNvSpPr>
          <p:nvPr>
            <p:ph type="sldNum" sz="quarter" idx="5"/>
          </p:nvPr>
        </p:nvSpPr>
        <p:spPr>
          <a:noFill/>
        </p:spPr>
        <p:txBody>
          <a:bodyPr/>
          <a:lstStyle/>
          <a:p>
            <a:fld id="{68311616-6C59-45C3-8858-1EEE87127EFF}"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GB" smtClean="0"/>
          </a:p>
        </p:txBody>
      </p:sp>
      <p:sp>
        <p:nvSpPr>
          <p:cNvPr id="148484" name="Slide Number Placeholder 3"/>
          <p:cNvSpPr>
            <a:spLocks noGrp="1"/>
          </p:cNvSpPr>
          <p:nvPr>
            <p:ph type="sldNum" sz="quarter" idx="5"/>
          </p:nvPr>
        </p:nvSpPr>
        <p:spPr>
          <a:noFill/>
        </p:spPr>
        <p:txBody>
          <a:bodyPr/>
          <a:lstStyle/>
          <a:p>
            <a:fld id="{730FBBD6-C070-42E8-96E3-7077888626D6}"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GB" smtClean="0"/>
          </a:p>
        </p:txBody>
      </p:sp>
      <p:sp>
        <p:nvSpPr>
          <p:cNvPr id="149508" name="Slide Number Placeholder 3"/>
          <p:cNvSpPr>
            <a:spLocks noGrp="1"/>
          </p:cNvSpPr>
          <p:nvPr>
            <p:ph type="sldNum" sz="quarter" idx="5"/>
          </p:nvPr>
        </p:nvSpPr>
        <p:spPr>
          <a:noFill/>
        </p:spPr>
        <p:txBody>
          <a:bodyPr/>
          <a:lstStyle/>
          <a:p>
            <a:fld id="{A403A707-B9BD-4624-BE1A-C0DE9634B5A0}"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GB" smtClean="0"/>
          </a:p>
        </p:txBody>
      </p:sp>
      <p:sp>
        <p:nvSpPr>
          <p:cNvPr id="150532" name="Slide Number Placeholder 3"/>
          <p:cNvSpPr>
            <a:spLocks noGrp="1"/>
          </p:cNvSpPr>
          <p:nvPr>
            <p:ph type="sldNum" sz="quarter" idx="5"/>
          </p:nvPr>
        </p:nvSpPr>
        <p:spPr>
          <a:noFill/>
        </p:spPr>
        <p:txBody>
          <a:bodyPr/>
          <a:lstStyle/>
          <a:p>
            <a:fld id="{C3FC0F5A-4592-47EC-A371-A04FCBFBA3EA}"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9DF63FF-2B59-425C-9730-E086B539FFD0}" type="slidenum">
              <a:rPr lang="en-US" smtClean="0"/>
              <a:pPr/>
              <a:t>48</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GB" smtClean="0"/>
          </a:p>
        </p:txBody>
      </p:sp>
      <p:sp>
        <p:nvSpPr>
          <p:cNvPr id="152580" name="Slide Number Placeholder 3"/>
          <p:cNvSpPr>
            <a:spLocks noGrp="1"/>
          </p:cNvSpPr>
          <p:nvPr>
            <p:ph type="sldNum" sz="quarter" idx="5"/>
          </p:nvPr>
        </p:nvSpPr>
        <p:spPr>
          <a:noFill/>
        </p:spPr>
        <p:txBody>
          <a:bodyPr/>
          <a:lstStyle/>
          <a:p>
            <a:fld id="{F9B5EBB2-A198-4B42-8F75-B8761D9F1479}"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GB" smtClean="0"/>
          </a:p>
        </p:txBody>
      </p:sp>
      <p:sp>
        <p:nvSpPr>
          <p:cNvPr id="106500" name="Slide Number Placeholder 3"/>
          <p:cNvSpPr>
            <a:spLocks noGrp="1"/>
          </p:cNvSpPr>
          <p:nvPr>
            <p:ph type="sldNum" sz="quarter" idx="5"/>
          </p:nvPr>
        </p:nvSpPr>
        <p:spPr>
          <a:noFill/>
        </p:spPr>
        <p:txBody>
          <a:bodyPr/>
          <a:lstStyle/>
          <a:p>
            <a:fld id="{A317C6FF-32F9-47D6-A9D5-4B9F508BD76C}"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GB" smtClean="0"/>
          </a:p>
        </p:txBody>
      </p:sp>
      <p:sp>
        <p:nvSpPr>
          <p:cNvPr id="153604" name="Slide Number Placeholder 3"/>
          <p:cNvSpPr>
            <a:spLocks noGrp="1"/>
          </p:cNvSpPr>
          <p:nvPr>
            <p:ph type="sldNum" sz="quarter" idx="5"/>
          </p:nvPr>
        </p:nvSpPr>
        <p:spPr>
          <a:noFill/>
        </p:spPr>
        <p:txBody>
          <a:bodyPr/>
          <a:lstStyle/>
          <a:p>
            <a:fld id="{F1ACCE03-C44F-483B-A40E-F807190B029B}"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GB" smtClean="0"/>
          </a:p>
        </p:txBody>
      </p:sp>
      <p:sp>
        <p:nvSpPr>
          <p:cNvPr id="154628" name="Slide Number Placeholder 3"/>
          <p:cNvSpPr>
            <a:spLocks noGrp="1"/>
          </p:cNvSpPr>
          <p:nvPr>
            <p:ph type="sldNum" sz="quarter" idx="5"/>
          </p:nvPr>
        </p:nvSpPr>
        <p:spPr>
          <a:noFill/>
        </p:spPr>
        <p:txBody>
          <a:bodyPr/>
          <a:lstStyle/>
          <a:p>
            <a:fld id="{56184B1D-D838-4AC2-A833-83D2E54A15B0}"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GB" smtClean="0"/>
          </a:p>
        </p:txBody>
      </p:sp>
      <p:sp>
        <p:nvSpPr>
          <p:cNvPr id="155652" name="Slide Number Placeholder 3"/>
          <p:cNvSpPr>
            <a:spLocks noGrp="1"/>
          </p:cNvSpPr>
          <p:nvPr>
            <p:ph type="sldNum" sz="quarter" idx="5"/>
          </p:nvPr>
        </p:nvSpPr>
        <p:spPr>
          <a:noFill/>
        </p:spPr>
        <p:txBody>
          <a:bodyPr/>
          <a:lstStyle/>
          <a:p>
            <a:fld id="{47C67904-8E16-4085-A247-EDBC088C2572}"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GB" smtClean="0"/>
          </a:p>
        </p:txBody>
      </p:sp>
      <p:sp>
        <p:nvSpPr>
          <p:cNvPr id="156676" name="Slide Number Placeholder 3"/>
          <p:cNvSpPr>
            <a:spLocks noGrp="1"/>
          </p:cNvSpPr>
          <p:nvPr>
            <p:ph type="sldNum" sz="quarter" idx="5"/>
          </p:nvPr>
        </p:nvSpPr>
        <p:spPr>
          <a:noFill/>
        </p:spPr>
        <p:txBody>
          <a:bodyPr/>
          <a:lstStyle/>
          <a:p>
            <a:fld id="{41536CAB-9946-4B23-B36C-58EBCC6EAFCC}"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GB" smtClean="0"/>
          </a:p>
        </p:txBody>
      </p:sp>
      <p:sp>
        <p:nvSpPr>
          <p:cNvPr id="157700" name="Slide Number Placeholder 3"/>
          <p:cNvSpPr>
            <a:spLocks noGrp="1"/>
          </p:cNvSpPr>
          <p:nvPr>
            <p:ph type="sldNum" sz="quarter" idx="5"/>
          </p:nvPr>
        </p:nvSpPr>
        <p:spPr>
          <a:noFill/>
        </p:spPr>
        <p:txBody>
          <a:bodyPr/>
          <a:lstStyle/>
          <a:p>
            <a:fld id="{A98878AF-C70B-4F1E-8F06-1054D6E33762}"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GB" smtClean="0"/>
          </a:p>
        </p:txBody>
      </p:sp>
      <p:sp>
        <p:nvSpPr>
          <p:cNvPr id="158724" name="Slide Number Placeholder 3"/>
          <p:cNvSpPr>
            <a:spLocks noGrp="1"/>
          </p:cNvSpPr>
          <p:nvPr>
            <p:ph type="sldNum" sz="quarter" idx="5"/>
          </p:nvPr>
        </p:nvSpPr>
        <p:spPr>
          <a:noFill/>
        </p:spPr>
        <p:txBody>
          <a:bodyPr/>
          <a:lstStyle/>
          <a:p>
            <a:fld id="{309389FF-E99A-4CDF-8B4E-1E1A5610A40D}"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GB" smtClean="0"/>
          </a:p>
        </p:txBody>
      </p:sp>
      <p:sp>
        <p:nvSpPr>
          <p:cNvPr id="159748" name="Slide Number Placeholder 3"/>
          <p:cNvSpPr>
            <a:spLocks noGrp="1"/>
          </p:cNvSpPr>
          <p:nvPr>
            <p:ph type="sldNum" sz="quarter" idx="5"/>
          </p:nvPr>
        </p:nvSpPr>
        <p:spPr>
          <a:noFill/>
        </p:spPr>
        <p:txBody>
          <a:bodyPr/>
          <a:lstStyle/>
          <a:p>
            <a:fld id="{47D45940-F05A-4709-BB4E-D83B70F3C743}"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GB" smtClean="0"/>
          </a:p>
        </p:txBody>
      </p:sp>
      <p:sp>
        <p:nvSpPr>
          <p:cNvPr id="160772" name="Slide Number Placeholder 3"/>
          <p:cNvSpPr>
            <a:spLocks noGrp="1"/>
          </p:cNvSpPr>
          <p:nvPr>
            <p:ph type="sldNum" sz="quarter" idx="5"/>
          </p:nvPr>
        </p:nvSpPr>
        <p:spPr>
          <a:noFill/>
        </p:spPr>
        <p:txBody>
          <a:bodyPr/>
          <a:lstStyle/>
          <a:p>
            <a:fld id="{DC0D45A3-AB2F-4F0F-9A65-E4737D332D45}"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GB" smtClean="0"/>
          </a:p>
        </p:txBody>
      </p:sp>
      <p:sp>
        <p:nvSpPr>
          <p:cNvPr id="161796" name="Slide Number Placeholder 3"/>
          <p:cNvSpPr>
            <a:spLocks noGrp="1"/>
          </p:cNvSpPr>
          <p:nvPr>
            <p:ph type="sldNum" sz="quarter" idx="5"/>
          </p:nvPr>
        </p:nvSpPr>
        <p:spPr>
          <a:noFill/>
        </p:spPr>
        <p:txBody>
          <a:bodyPr/>
          <a:lstStyle/>
          <a:p>
            <a:fld id="{C2F296A7-DA8E-4382-9BE4-17A93CF40F37}"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GB" smtClean="0"/>
          </a:p>
        </p:txBody>
      </p:sp>
      <p:sp>
        <p:nvSpPr>
          <p:cNvPr id="162820" name="Slide Number Placeholder 3"/>
          <p:cNvSpPr>
            <a:spLocks noGrp="1"/>
          </p:cNvSpPr>
          <p:nvPr>
            <p:ph type="sldNum" sz="quarter" idx="5"/>
          </p:nvPr>
        </p:nvSpPr>
        <p:spPr>
          <a:noFill/>
        </p:spPr>
        <p:txBody>
          <a:bodyPr/>
          <a:lstStyle/>
          <a:p>
            <a:fld id="{67D06A8F-230E-489C-9157-07E6E64EC402}"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GB" smtClean="0"/>
          </a:p>
        </p:txBody>
      </p:sp>
      <p:sp>
        <p:nvSpPr>
          <p:cNvPr id="107524" name="Slide Number Placeholder 3"/>
          <p:cNvSpPr>
            <a:spLocks noGrp="1"/>
          </p:cNvSpPr>
          <p:nvPr>
            <p:ph type="sldNum" sz="quarter" idx="5"/>
          </p:nvPr>
        </p:nvSpPr>
        <p:spPr>
          <a:noFill/>
        </p:spPr>
        <p:txBody>
          <a:bodyPr/>
          <a:lstStyle/>
          <a:p>
            <a:fld id="{26D8D952-8193-4BA8-8B80-A7AB9C23DA19}"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en-GB" smtClean="0"/>
          </a:p>
        </p:txBody>
      </p:sp>
      <p:sp>
        <p:nvSpPr>
          <p:cNvPr id="163844" name="Slide Number Placeholder 3"/>
          <p:cNvSpPr>
            <a:spLocks noGrp="1"/>
          </p:cNvSpPr>
          <p:nvPr>
            <p:ph type="sldNum" sz="quarter" idx="5"/>
          </p:nvPr>
        </p:nvSpPr>
        <p:spPr>
          <a:noFill/>
        </p:spPr>
        <p:txBody>
          <a:bodyPr/>
          <a:lstStyle/>
          <a:p>
            <a:fld id="{BB05E823-9D46-401D-AA71-9A578B6A0F93}"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en-GB" smtClean="0"/>
          </a:p>
        </p:txBody>
      </p:sp>
      <p:sp>
        <p:nvSpPr>
          <p:cNvPr id="164868" name="Slide Number Placeholder 3"/>
          <p:cNvSpPr>
            <a:spLocks noGrp="1"/>
          </p:cNvSpPr>
          <p:nvPr>
            <p:ph type="sldNum" sz="quarter" idx="5"/>
          </p:nvPr>
        </p:nvSpPr>
        <p:spPr>
          <a:noFill/>
        </p:spPr>
        <p:txBody>
          <a:bodyPr/>
          <a:lstStyle/>
          <a:p>
            <a:fld id="{0E000DB4-3D94-4496-AF07-BC9C6B1462FA}"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GB" smtClean="0"/>
          </a:p>
        </p:txBody>
      </p:sp>
      <p:sp>
        <p:nvSpPr>
          <p:cNvPr id="165892" name="Slide Number Placeholder 3"/>
          <p:cNvSpPr>
            <a:spLocks noGrp="1"/>
          </p:cNvSpPr>
          <p:nvPr>
            <p:ph type="sldNum" sz="quarter" idx="5"/>
          </p:nvPr>
        </p:nvSpPr>
        <p:spPr>
          <a:noFill/>
        </p:spPr>
        <p:txBody>
          <a:bodyPr/>
          <a:lstStyle/>
          <a:p>
            <a:fld id="{CCCD822F-CCD5-47A7-B841-66EFBDA87243}"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GB" smtClean="0"/>
          </a:p>
        </p:txBody>
      </p:sp>
      <p:sp>
        <p:nvSpPr>
          <p:cNvPr id="166916" name="Slide Number Placeholder 3"/>
          <p:cNvSpPr>
            <a:spLocks noGrp="1"/>
          </p:cNvSpPr>
          <p:nvPr>
            <p:ph type="sldNum" sz="quarter" idx="5"/>
          </p:nvPr>
        </p:nvSpPr>
        <p:spPr>
          <a:noFill/>
        </p:spPr>
        <p:txBody>
          <a:bodyPr/>
          <a:lstStyle/>
          <a:p>
            <a:fld id="{3050F3B5-8521-49FB-9700-A0ED111C284A}"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GB" smtClean="0"/>
          </a:p>
        </p:txBody>
      </p:sp>
      <p:sp>
        <p:nvSpPr>
          <p:cNvPr id="167940" name="Slide Number Placeholder 3"/>
          <p:cNvSpPr>
            <a:spLocks noGrp="1"/>
          </p:cNvSpPr>
          <p:nvPr>
            <p:ph type="sldNum" sz="quarter" idx="5"/>
          </p:nvPr>
        </p:nvSpPr>
        <p:spPr>
          <a:noFill/>
        </p:spPr>
        <p:txBody>
          <a:bodyPr/>
          <a:lstStyle/>
          <a:p>
            <a:fld id="{BDB04A91-05D2-491B-B864-A1F952E38E8E}"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GB" smtClean="0"/>
          </a:p>
        </p:txBody>
      </p:sp>
      <p:sp>
        <p:nvSpPr>
          <p:cNvPr id="168964" name="Slide Number Placeholder 3"/>
          <p:cNvSpPr>
            <a:spLocks noGrp="1"/>
          </p:cNvSpPr>
          <p:nvPr>
            <p:ph type="sldNum" sz="quarter" idx="5"/>
          </p:nvPr>
        </p:nvSpPr>
        <p:spPr>
          <a:noFill/>
        </p:spPr>
        <p:txBody>
          <a:bodyPr/>
          <a:lstStyle/>
          <a:p>
            <a:fld id="{2A86392E-54E4-4255-89F7-4C2764A67829}"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GB" smtClean="0"/>
          </a:p>
        </p:txBody>
      </p:sp>
      <p:sp>
        <p:nvSpPr>
          <p:cNvPr id="169988" name="Slide Number Placeholder 3"/>
          <p:cNvSpPr>
            <a:spLocks noGrp="1"/>
          </p:cNvSpPr>
          <p:nvPr>
            <p:ph type="sldNum" sz="quarter" idx="5"/>
          </p:nvPr>
        </p:nvSpPr>
        <p:spPr>
          <a:noFill/>
        </p:spPr>
        <p:txBody>
          <a:bodyPr/>
          <a:lstStyle/>
          <a:p>
            <a:fld id="{B8E76ACA-E48B-4F7B-AA76-8707CCA7B4D8}"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GB" smtClean="0"/>
          </a:p>
        </p:txBody>
      </p:sp>
      <p:sp>
        <p:nvSpPr>
          <p:cNvPr id="171012" name="Slide Number Placeholder 3"/>
          <p:cNvSpPr>
            <a:spLocks noGrp="1"/>
          </p:cNvSpPr>
          <p:nvPr>
            <p:ph type="sldNum" sz="quarter" idx="5"/>
          </p:nvPr>
        </p:nvSpPr>
        <p:spPr>
          <a:noFill/>
        </p:spPr>
        <p:txBody>
          <a:bodyPr/>
          <a:lstStyle/>
          <a:p>
            <a:fld id="{F87E73A7-D389-4E03-BB0C-D71C527A546F}"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GB" smtClean="0"/>
          </a:p>
        </p:txBody>
      </p:sp>
      <p:sp>
        <p:nvSpPr>
          <p:cNvPr id="172036" name="Slide Number Placeholder 3"/>
          <p:cNvSpPr>
            <a:spLocks noGrp="1"/>
          </p:cNvSpPr>
          <p:nvPr>
            <p:ph type="sldNum" sz="quarter" idx="5"/>
          </p:nvPr>
        </p:nvSpPr>
        <p:spPr>
          <a:noFill/>
        </p:spPr>
        <p:txBody>
          <a:bodyPr/>
          <a:lstStyle/>
          <a:p>
            <a:fld id="{1B9CCE37-F0F9-4B6F-B048-464B1A3328BF}"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GB" smtClean="0"/>
          </a:p>
        </p:txBody>
      </p:sp>
      <p:sp>
        <p:nvSpPr>
          <p:cNvPr id="173060" name="Slide Number Placeholder 3"/>
          <p:cNvSpPr>
            <a:spLocks noGrp="1"/>
          </p:cNvSpPr>
          <p:nvPr>
            <p:ph type="sldNum" sz="quarter" idx="5"/>
          </p:nvPr>
        </p:nvSpPr>
        <p:spPr>
          <a:noFill/>
        </p:spPr>
        <p:txBody>
          <a:bodyPr/>
          <a:lstStyle/>
          <a:p>
            <a:fld id="{01BFEE09-6D01-440D-ADCE-9AD322FCDF0B}"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GB" smtClean="0"/>
          </a:p>
        </p:txBody>
      </p:sp>
      <p:sp>
        <p:nvSpPr>
          <p:cNvPr id="108548" name="Slide Number Placeholder 3"/>
          <p:cNvSpPr>
            <a:spLocks noGrp="1"/>
          </p:cNvSpPr>
          <p:nvPr>
            <p:ph type="sldNum" sz="quarter" idx="5"/>
          </p:nvPr>
        </p:nvSpPr>
        <p:spPr>
          <a:noFill/>
        </p:spPr>
        <p:txBody>
          <a:bodyPr/>
          <a:lstStyle/>
          <a:p>
            <a:fld id="{41FC1C41-5D09-4BB4-AF06-87F1C141E073}"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GB" smtClean="0"/>
          </a:p>
        </p:txBody>
      </p:sp>
      <p:sp>
        <p:nvSpPr>
          <p:cNvPr id="174084" name="Slide Number Placeholder 3"/>
          <p:cNvSpPr>
            <a:spLocks noGrp="1"/>
          </p:cNvSpPr>
          <p:nvPr>
            <p:ph type="sldNum" sz="quarter" idx="5"/>
          </p:nvPr>
        </p:nvSpPr>
        <p:spPr>
          <a:noFill/>
        </p:spPr>
        <p:txBody>
          <a:bodyPr/>
          <a:lstStyle/>
          <a:p>
            <a:fld id="{7A8C7AB1-5C37-471F-9677-E02EF0098AF5}"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GB" smtClean="0"/>
          </a:p>
        </p:txBody>
      </p:sp>
      <p:sp>
        <p:nvSpPr>
          <p:cNvPr id="175108" name="Slide Number Placeholder 3"/>
          <p:cNvSpPr>
            <a:spLocks noGrp="1"/>
          </p:cNvSpPr>
          <p:nvPr>
            <p:ph type="sldNum" sz="quarter" idx="5"/>
          </p:nvPr>
        </p:nvSpPr>
        <p:spPr>
          <a:noFill/>
        </p:spPr>
        <p:txBody>
          <a:bodyPr/>
          <a:lstStyle/>
          <a:p>
            <a:fld id="{A98AE0A6-0B43-4B78-BACD-4BC13BFFD2A6}"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GB" smtClean="0"/>
          </a:p>
        </p:txBody>
      </p:sp>
      <p:sp>
        <p:nvSpPr>
          <p:cNvPr id="176132" name="Slide Number Placeholder 3"/>
          <p:cNvSpPr>
            <a:spLocks noGrp="1"/>
          </p:cNvSpPr>
          <p:nvPr>
            <p:ph type="sldNum" sz="quarter" idx="5"/>
          </p:nvPr>
        </p:nvSpPr>
        <p:spPr>
          <a:noFill/>
        </p:spPr>
        <p:txBody>
          <a:bodyPr/>
          <a:lstStyle/>
          <a:p>
            <a:fld id="{C37508CC-944F-4ADC-B93E-CD691CA63209}"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GB" smtClean="0"/>
          </a:p>
        </p:txBody>
      </p:sp>
      <p:sp>
        <p:nvSpPr>
          <p:cNvPr id="177156" name="Slide Number Placeholder 3"/>
          <p:cNvSpPr>
            <a:spLocks noGrp="1"/>
          </p:cNvSpPr>
          <p:nvPr>
            <p:ph type="sldNum" sz="quarter" idx="5"/>
          </p:nvPr>
        </p:nvSpPr>
        <p:spPr>
          <a:noFill/>
        </p:spPr>
        <p:txBody>
          <a:bodyPr/>
          <a:lstStyle/>
          <a:p>
            <a:fld id="{0A93229F-A39E-4A72-AEE2-643D3D58BA2B}"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GB" smtClean="0"/>
          </a:p>
        </p:txBody>
      </p:sp>
      <p:sp>
        <p:nvSpPr>
          <p:cNvPr id="178180" name="Slide Number Placeholder 3"/>
          <p:cNvSpPr>
            <a:spLocks noGrp="1"/>
          </p:cNvSpPr>
          <p:nvPr>
            <p:ph type="sldNum" sz="quarter" idx="5"/>
          </p:nvPr>
        </p:nvSpPr>
        <p:spPr>
          <a:noFill/>
        </p:spPr>
        <p:txBody>
          <a:bodyPr/>
          <a:lstStyle/>
          <a:p>
            <a:fld id="{2E67B8D6-3112-4857-A214-E806A0EB087E}"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GB" smtClean="0"/>
          </a:p>
        </p:txBody>
      </p:sp>
      <p:sp>
        <p:nvSpPr>
          <p:cNvPr id="179204" name="Slide Number Placeholder 3"/>
          <p:cNvSpPr>
            <a:spLocks noGrp="1"/>
          </p:cNvSpPr>
          <p:nvPr>
            <p:ph type="sldNum" sz="quarter" idx="5"/>
          </p:nvPr>
        </p:nvSpPr>
        <p:spPr>
          <a:noFill/>
        </p:spPr>
        <p:txBody>
          <a:bodyPr/>
          <a:lstStyle/>
          <a:p>
            <a:fld id="{26CA68CB-5C26-470B-9247-6CEFBF264069}"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GB" smtClean="0"/>
          </a:p>
        </p:txBody>
      </p:sp>
      <p:sp>
        <p:nvSpPr>
          <p:cNvPr id="180228" name="Slide Number Placeholder 3"/>
          <p:cNvSpPr>
            <a:spLocks noGrp="1"/>
          </p:cNvSpPr>
          <p:nvPr>
            <p:ph type="sldNum" sz="quarter" idx="5"/>
          </p:nvPr>
        </p:nvSpPr>
        <p:spPr>
          <a:noFill/>
        </p:spPr>
        <p:txBody>
          <a:bodyPr/>
          <a:lstStyle/>
          <a:p>
            <a:fld id="{4671E190-FB92-4B70-B0F5-4B9675453F80}"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GB" smtClean="0"/>
          </a:p>
        </p:txBody>
      </p:sp>
      <p:sp>
        <p:nvSpPr>
          <p:cNvPr id="181252" name="Slide Number Placeholder 3"/>
          <p:cNvSpPr>
            <a:spLocks noGrp="1"/>
          </p:cNvSpPr>
          <p:nvPr>
            <p:ph type="sldNum" sz="quarter" idx="5"/>
          </p:nvPr>
        </p:nvSpPr>
        <p:spPr>
          <a:noFill/>
        </p:spPr>
        <p:txBody>
          <a:bodyPr/>
          <a:lstStyle/>
          <a:p>
            <a:fld id="{0040DAE5-0C96-4D70-936A-34A9E70AFE77}"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GB" smtClean="0"/>
          </a:p>
        </p:txBody>
      </p:sp>
      <p:sp>
        <p:nvSpPr>
          <p:cNvPr id="182276" name="Slide Number Placeholder 3"/>
          <p:cNvSpPr>
            <a:spLocks noGrp="1"/>
          </p:cNvSpPr>
          <p:nvPr>
            <p:ph type="sldNum" sz="quarter" idx="5"/>
          </p:nvPr>
        </p:nvSpPr>
        <p:spPr>
          <a:noFill/>
        </p:spPr>
        <p:txBody>
          <a:bodyPr/>
          <a:lstStyle/>
          <a:p>
            <a:fld id="{F73E89B0-C0E4-4D86-BBCB-7A8ABCAF6300}"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GB" smtClean="0"/>
          </a:p>
        </p:txBody>
      </p:sp>
      <p:sp>
        <p:nvSpPr>
          <p:cNvPr id="183300" name="Slide Number Placeholder 3"/>
          <p:cNvSpPr>
            <a:spLocks noGrp="1"/>
          </p:cNvSpPr>
          <p:nvPr>
            <p:ph type="sldNum" sz="quarter" idx="5"/>
          </p:nvPr>
        </p:nvSpPr>
        <p:spPr>
          <a:noFill/>
        </p:spPr>
        <p:txBody>
          <a:bodyPr/>
          <a:lstStyle/>
          <a:p>
            <a:fld id="{8A7613A7-049D-4407-A4F1-A49C13D73D55}"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GB" smtClean="0"/>
          </a:p>
        </p:txBody>
      </p:sp>
      <p:sp>
        <p:nvSpPr>
          <p:cNvPr id="109572" name="Slide Number Placeholder 3"/>
          <p:cNvSpPr>
            <a:spLocks noGrp="1"/>
          </p:cNvSpPr>
          <p:nvPr>
            <p:ph type="sldNum" sz="quarter" idx="5"/>
          </p:nvPr>
        </p:nvSpPr>
        <p:spPr>
          <a:noFill/>
        </p:spPr>
        <p:txBody>
          <a:bodyPr/>
          <a:lstStyle/>
          <a:p>
            <a:fld id="{8BC8C932-52EB-480C-A6E2-6BF7F9488214}"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GB" smtClean="0"/>
          </a:p>
        </p:txBody>
      </p:sp>
      <p:sp>
        <p:nvSpPr>
          <p:cNvPr id="184324" name="Slide Number Placeholder 3"/>
          <p:cNvSpPr>
            <a:spLocks noGrp="1"/>
          </p:cNvSpPr>
          <p:nvPr>
            <p:ph type="sldNum" sz="quarter" idx="5"/>
          </p:nvPr>
        </p:nvSpPr>
        <p:spPr>
          <a:noFill/>
        </p:spPr>
        <p:txBody>
          <a:bodyPr/>
          <a:lstStyle/>
          <a:p>
            <a:fld id="{7D778D25-6571-4D0B-BD01-9B8F6E1AEE4D}"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GB" smtClean="0"/>
          </a:p>
        </p:txBody>
      </p:sp>
      <p:sp>
        <p:nvSpPr>
          <p:cNvPr id="185348" name="Slide Number Placeholder 3"/>
          <p:cNvSpPr>
            <a:spLocks noGrp="1"/>
          </p:cNvSpPr>
          <p:nvPr>
            <p:ph type="sldNum" sz="quarter" idx="5"/>
          </p:nvPr>
        </p:nvSpPr>
        <p:spPr>
          <a:noFill/>
        </p:spPr>
        <p:txBody>
          <a:bodyPr/>
          <a:lstStyle/>
          <a:p>
            <a:fld id="{627F7DAF-8DFA-428E-8DBD-74AB1BE3A5CA}"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GB" smtClean="0"/>
          </a:p>
        </p:txBody>
      </p:sp>
      <p:sp>
        <p:nvSpPr>
          <p:cNvPr id="186372" name="Slide Number Placeholder 3"/>
          <p:cNvSpPr>
            <a:spLocks noGrp="1"/>
          </p:cNvSpPr>
          <p:nvPr>
            <p:ph type="sldNum" sz="quarter" idx="5"/>
          </p:nvPr>
        </p:nvSpPr>
        <p:spPr>
          <a:noFill/>
        </p:spPr>
        <p:txBody>
          <a:bodyPr/>
          <a:lstStyle/>
          <a:p>
            <a:fld id="{106957C8-90C5-4E50-BA63-A3D17629C3A3}"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GB" smtClean="0"/>
          </a:p>
        </p:txBody>
      </p:sp>
      <p:sp>
        <p:nvSpPr>
          <p:cNvPr id="187396" name="Slide Number Placeholder 3"/>
          <p:cNvSpPr>
            <a:spLocks noGrp="1"/>
          </p:cNvSpPr>
          <p:nvPr>
            <p:ph type="sldNum" sz="quarter" idx="5"/>
          </p:nvPr>
        </p:nvSpPr>
        <p:spPr>
          <a:noFill/>
        </p:spPr>
        <p:txBody>
          <a:bodyPr/>
          <a:lstStyle/>
          <a:p>
            <a:fld id="{6E3B79E9-DEED-4C76-88D7-042DFD0B3F93}"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GB" smtClean="0"/>
          </a:p>
        </p:txBody>
      </p:sp>
      <p:sp>
        <p:nvSpPr>
          <p:cNvPr id="188420" name="Slide Number Placeholder 3"/>
          <p:cNvSpPr>
            <a:spLocks noGrp="1"/>
          </p:cNvSpPr>
          <p:nvPr>
            <p:ph type="sldNum" sz="quarter" idx="5"/>
          </p:nvPr>
        </p:nvSpPr>
        <p:spPr>
          <a:noFill/>
        </p:spPr>
        <p:txBody>
          <a:bodyPr/>
          <a:lstStyle/>
          <a:p>
            <a:fld id="{6ED19233-0521-4DE9-B223-9598E64DDE71}"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GB" smtClean="0"/>
          </a:p>
        </p:txBody>
      </p:sp>
      <p:sp>
        <p:nvSpPr>
          <p:cNvPr id="189444" name="Slide Number Placeholder 3"/>
          <p:cNvSpPr>
            <a:spLocks noGrp="1"/>
          </p:cNvSpPr>
          <p:nvPr>
            <p:ph type="sldNum" sz="quarter" idx="5"/>
          </p:nvPr>
        </p:nvSpPr>
        <p:spPr>
          <a:noFill/>
        </p:spPr>
        <p:txBody>
          <a:bodyPr/>
          <a:lstStyle/>
          <a:p>
            <a:fld id="{9018A614-4167-4A0D-ADAD-B27686C527B4}"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GB" smtClean="0"/>
          </a:p>
        </p:txBody>
      </p:sp>
      <p:sp>
        <p:nvSpPr>
          <p:cNvPr id="190468" name="Slide Number Placeholder 3"/>
          <p:cNvSpPr>
            <a:spLocks noGrp="1"/>
          </p:cNvSpPr>
          <p:nvPr>
            <p:ph type="sldNum" sz="quarter" idx="5"/>
          </p:nvPr>
        </p:nvSpPr>
        <p:spPr>
          <a:noFill/>
        </p:spPr>
        <p:txBody>
          <a:bodyPr/>
          <a:lstStyle/>
          <a:p>
            <a:fld id="{8058DB94-B38A-47ED-88C3-4996A1BAEE3B}"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GB" smtClean="0"/>
          </a:p>
        </p:txBody>
      </p:sp>
      <p:sp>
        <p:nvSpPr>
          <p:cNvPr id="191492" name="Slide Number Placeholder 3"/>
          <p:cNvSpPr>
            <a:spLocks noGrp="1"/>
          </p:cNvSpPr>
          <p:nvPr>
            <p:ph type="sldNum" sz="quarter" idx="5"/>
          </p:nvPr>
        </p:nvSpPr>
        <p:spPr>
          <a:noFill/>
        </p:spPr>
        <p:txBody>
          <a:bodyPr/>
          <a:lstStyle/>
          <a:p>
            <a:fld id="{6B720BB3-51C2-4176-B00F-5FC7D2A84222}"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GB" smtClean="0"/>
          </a:p>
        </p:txBody>
      </p:sp>
      <p:sp>
        <p:nvSpPr>
          <p:cNvPr id="192516" name="Slide Number Placeholder 3"/>
          <p:cNvSpPr>
            <a:spLocks noGrp="1"/>
          </p:cNvSpPr>
          <p:nvPr>
            <p:ph type="sldNum" sz="quarter" idx="5"/>
          </p:nvPr>
        </p:nvSpPr>
        <p:spPr>
          <a:noFill/>
        </p:spPr>
        <p:txBody>
          <a:bodyPr/>
          <a:lstStyle/>
          <a:p>
            <a:fld id="{A3A3E312-DF87-4111-B9FB-9A5D29A2D606}"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GB" smtClean="0"/>
          </a:p>
        </p:txBody>
      </p:sp>
      <p:sp>
        <p:nvSpPr>
          <p:cNvPr id="193540" name="Slide Number Placeholder 3"/>
          <p:cNvSpPr>
            <a:spLocks noGrp="1"/>
          </p:cNvSpPr>
          <p:nvPr>
            <p:ph type="sldNum" sz="quarter" idx="5"/>
          </p:nvPr>
        </p:nvSpPr>
        <p:spPr>
          <a:noFill/>
        </p:spPr>
        <p:txBody>
          <a:bodyPr/>
          <a:lstStyle/>
          <a:p>
            <a:fld id="{78F3BEA6-5B26-4DBC-AC29-30183F4BF3A2}"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GB" smtClean="0"/>
          </a:p>
        </p:txBody>
      </p:sp>
      <p:sp>
        <p:nvSpPr>
          <p:cNvPr id="110596" name="Slide Number Placeholder 3"/>
          <p:cNvSpPr>
            <a:spLocks noGrp="1"/>
          </p:cNvSpPr>
          <p:nvPr>
            <p:ph type="sldNum" sz="quarter" idx="5"/>
          </p:nvPr>
        </p:nvSpPr>
        <p:spPr>
          <a:noFill/>
        </p:spPr>
        <p:txBody>
          <a:bodyPr/>
          <a:lstStyle/>
          <a:p>
            <a:fld id="{2A25370A-A4CF-406D-89C9-3701AD9D4E0A}"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GB" smtClean="0"/>
          </a:p>
        </p:txBody>
      </p:sp>
      <p:sp>
        <p:nvSpPr>
          <p:cNvPr id="194564" name="Slide Number Placeholder 3"/>
          <p:cNvSpPr>
            <a:spLocks noGrp="1"/>
          </p:cNvSpPr>
          <p:nvPr>
            <p:ph type="sldNum" sz="quarter" idx="5"/>
          </p:nvPr>
        </p:nvSpPr>
        <p:spPr>
          <a:noFill/>
        </p:spPr>
        <p:txBody>
          <a:bodyPr/>
          <a:lstStyle/>
          <a:p>
            <a:fld id="{4431DA2A-AD6D-4128-81D5-34CC473C52F5}"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GB" smtClean="0"/>
          </a:p>
        </p:txBody>
      </p:sp>
      <p:sp>
        <p:nvSpPr>
          <p:cNvPr id="195588" name="Slide Number Placeholder 3"/>
          <p:cNvSpPr>
            <a:spLocks noGrp="1"/>
          </p:cNvSpPr>
          <p:nvPr>
            <p:ph type="sldNum" sz="quarter" idx="5"/>
          </p:nvPr>
        </p:nvSpPr>
        <p:spPr>
          <a:noFill/>
        </p:spPr>
        <p:txBody>
          <a:bodyPr/>
          <a:lstStyle/>
          <a:p>
            <a:fld id="{0B783006-1B0C-4509-93EB-A60A75900432}"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GB" smtClean="0"/>
          </a:p>
        </p:txBody>
      </p:sp>
      <p:sp>
        <p:nvSpPr>
          <p:cNvPr id="196612" name="Slide Number Placeholder 3"/>
          <p:cNvSpPr>
            <a:spLocks noGrp="1"/>
          </p:cNvSpPr>
          <p:nvPr>
            <p:ph type="sldNum" sz="quarter" idx="5"/>
          </p:nvPr>
        </p:nvSpPr>
        <p:spPr>
          <a:noFill/>
        </p:spPr>
        <p:txBody>
          <a:bodyPr/>
          <a:lstStyle/>
          <a:p>
            <a:fld id="{D1551B5A-CF3A-4D35-A34A-88CD4CBED02B}"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GB" smtClean="0"/>
          </a:p>
        </p:txBody>
      </p:sp>
      <p:sp>
        <p:nvSpPr>
          <p:cNvPr id="197636" name="Slide Number Placeholder 3"/>
          <p:cNvSpPr>
            <a:spLocks noGrp="1"/>
          </p:cNvSpPr>
          <p:nvPr>
            <p:ph type="sldNum" sz="quarter" idx="5"/>
          </p:nvPr>
        </p:nvSpPr>
        <p:spPr>
          <a:noFill/>
        </p:spPr>
        <p:txBody>
          <a:bodyPr/>
          <a:lstStyle/>
          <a:p>
            <a:fld id="{F28E408B-2F10-4BA9-B447-081256E57286}" type="slidenum">
              <a:rPr lang="en-US" smtClean="0"/>
              <a:pPr/>
              <a:t>93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D8C8F6-FB79-4CC7-BA0F-EA316BBBD7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49F380-1973-4243-AC6E-C6CED665E2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8D381-75DD-433B-B947-ED275C7C8F4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E9BD7-C75D-4BF3-A7E8-5DB6FF30F2D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09075D-A774-49B2-8670-7AACB408B36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037BCE-A4CB-4377-95EF-42272070CD6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71596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61B85E-DB16-4684-B65B-AA64C5225B7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757AB4-DB41-4593-BDDA-4E4C70E49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83071-C254-42E9-BFCA-026A843820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88749A-28BB-4B88-9F3F-8043DCE9B9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D269D9-BFCC-449D-B3FA-8C0CE18664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B0B3CA-DEAA-49FC-B517-B49B60C33B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BE9FB9-5C13-42EF-96CD-4F8689877C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154EAD-F661-4888-9541-31912D872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pitchFamily="34" charset="0"/>
                <a:cs typeface="Arial" pitchFamily="34" charset="0"/>
              </a:defRPr>
            </a:lvl1pPr>
          </a:lstStyle>
          <a:p>
            <a:pPr>
              <a:defRPr/>
            </a:pPr>
            <a:fld id="{57DA6576-61F0-4395-A1C3-05B32CE16023}" type="slidenum">
              <a:rPr lang="en-US"/>
              <a:pPr>
                <a:defRPr/>
              </a:pPr>
              <a:t>‹#›</a:t>
            </a:fld>
            <a:endParaRPr lang="en-US"/>
          </a:p>
        </p:txBody>
      </p:sp>
      <p:sp>
        <p:nvSpPr>
          <p:cNvPr id="2" name="Rectangle 8"/>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endParaRPr lang="en-US"/>
          </a:p>
        </p:txBody>
      </p:sp>
      <p:sp>
        <p:nvSpPr>
          <p:cNvPr id="1031" name="Rectangle 9"/>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endParaRPr lang="en-US"/>
          </a:p>
        </p:txBody>
      </p:sp>
      <p:sp>
        <p:nvSpPr>
          <p:cNvPr id="1032" name="Rectangle 11"/>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endParaRPr lang="en-US"/>
          </a:p>
        </p:txBody>
      </p:sp>
      <p:pic>
        <p:nvPicPr>
          <p:cNvPr id="1033" name="Picture 12" descr="Untitled-2"/>
          <p:cNvPicPr>
            <a:picLocks noChangeAspect="1" noChangeArrowheads="1"/>
          </p:cNvPicPr>
          <p:nvPr userDrawn="1"/>
        </p:nvPicPr>
        <p:blipFill>
          <a:blip r:embed="rId18" cstate="print"/>
          <a:srcRect/>
          <a:stretch>
            <a:fillRect/>
          </a:stretch>
        </p:blipFill>
        <p:spPr bwMode="auto">
          <a:xfrm>
            <a:off x="7696200" y="152400"/>
            <a:ext cx="1271588" cy="1447800"/>
          </a:xfrm>
          <a:prstGeom prst="rect">
            <a:avLst/>
          </a:prstGeom>
          <a:noFill/>
          <a:ln w="9525">
            <a:noFill/>
            <a:miter lim="800000"/>
            <a:headEnd/>
            <a:tailEnd/>
          </a:ln>
        </p:spPr>
      </p:pic>
      <p:pic>
        <p:nvPicPr>
          <p:cNvPr id="1034" name="Picture 13" descr="Untitled-1"/>
          <p:cNvPicPr>
            <a:picLocks noChangeAspect="1" noChangeArrowheads="1"/>
          </p:cNvPicPr>
          <p:nvPr userDrawn="1"/>
        </p:nvPicPr>
        <p:blipFill>
          <a:blip r:embed="rId19"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6" r:id="rId8"/>
    <p:sldLayoutId id="2147483840" r:id="rId9"/>
    <p:sldLayoutId id="2147483847" r:id="rId10"/>
    <p:sldLayoutId id="2147483841" r:id="rId11"/>
    <p:sldLayoutId id="2147483842" r:id="rId12"/>
    <p:sldLayoutId id="2147483843" r:id="rId13"/>
    <p:sldLayoutId id="2147483844" r:id="rId14"/>
    <p:sldLayoutId id="2147483845" r:id="rId15"/>
    <p:sldLayoutId id="2147483848"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3" name="Rectangle 13"/>
          <p:cNvSpPr>
            <a:spLocks noChangeArrowheads="1"/>
          </p:cNvSpPr>
          <p:nvPr/>
        </p:nvSpPr>
        <p:spPr bwMode="auto">
          <a:xfrm>
            <a:off x="0" y="6781800"/>
            <a:ext cx="9144000" cy="76200"/>
          </a:xfrm>
          <a:prstGeom prst="rect">
            <a:avLst/>
          </a:prstGeom>
          <a:solidFill>
            <a:srgbClr val="008080"/>
          </a:solidFill>
          <a:ln w="9525">
            <a:noFill/>
            <a:miter lim="800000"/>
            <a:headEnd/>
            <a:tailEnd/>
          </a:ln>
        </p:spPr>
        <p:txBody>
          <a:bodyPr wrap="none" anchor="ctr"/>
          <a:lstStyle/>
          <a:p>
            <a:pPr eaLnBrk="0" hangingPunct="0"/>
            <a:endParaRPr lang="en-US" sz="4400">
              <a:ea typeface="MS PGothic" pitchFamily="34" charset="-128"/>
            </a:endParaRPr>
          </a:p>
        </p:txBody>
      </p:sp>
      <p:pic>
        <p:nvPicPr>
          <p:cNvPr id="5124" name="Picture 1029" descr="UNEP-Logo"/>
          <p:cNvPicPr>
            <a:picLocks noChangeAspect="1" noChangeArrowheads="1"/>
          </p:cNvPicPr>
          <p:nvPr/>
        </p:nvPicPr>
        <p:blipFill>
          <a:blip r:embed="rId4" cstate="print"/>
          <a:srcRect/>
          <a:stretch>
            <a:fillRect/>
          </a:stretch>
        </p:blipFill>
        <p:spPr bwMode="auto">
          <a:xfrm>
            <a:off x="3810000" y="174625"/>
            <a:ext cx="1431925" cy="1676400"/>
          </a:xfrm>
          <a:prstGeom prst="rect">
            <a:avLst/>
          </a:prstGeom>
          <a:noFill/>
          <a:ln w="9525">
            <a:noFill/>
            <a:miter lim="800000"/>
            <a:headEnd/>
            <a:tailEnd/>
          </a:ln>
        </p:spPr>
      </p:pic>
      <p:sp>
        <p:nvSpPr>
          <p:cNvPr id="6" name="Text Box 9"/>
          <p:cNvSpPr txBox="1">
            <a:spLocks noChangeArrowheads="1"/>
          </p:cNvSpPr>
          <p:nvPr/>
        </p:nvSpPr>
        <p:spPr bwMode="auto">
          <a:xfrm>
            <a:off x="357188" y="2000250"/>
            <a:ext cx="8435975" cy="3724096"/>
          </a:xfrm>
          <a:prstGeom prst="rect">
            <a:avLst/>
          </a:prstGeom>
          <a:noFill/>
          <a:ln w="9525">
            <a:noFill/>
            <a:miter lim="800000"/>
            <a:headEnd/>
            <a:tailEnd/>
          </a:ln>
        </p:spPr>
        <p:txBody>
          <a:bodyPr>
            <a:spAutoFit/>
          </a:bodyPr>
          <a:lstStyle/>
          <a:p>
            <a:pPr algn="ctr">
              <a:defRPr/>
            </a:pPr>
            <a:r>
              <a:rPr lang="en-US" sz="2800" b="1" dirty="0">
                <a:solidFill>
                  <a:srgbClr val="003366"/>
                </a:solidFill>
                <a:effectLst>
                  <a:outerShdw blurRad="38100" dist="38100" dir="2700000" algn="tl">
                    <a:srgbClr val="C0C0C0"/>
                  </a:outerShdw>
                </a:effectLst>
              </a:rPr>
              <a:t>Integrated Environmental Assessment Training Manual for the Arab Region</a:t>
            </a:r>
          </a:p>
          <a:p>
            <a:pPr algn="ctr">
              <a:defRPr/>
            </a:pPr>
            <a:r>
              <a:rPr lang="en-US" sz="3200" b="1" dirty="0">
                <a:solidFill>
                  <a:srgbClr val="008000"/>
                </a:solidFill>
                <a:effectLst>
                  <a:outerShdw blurRad="38100" dist="38100" dir="2700000" algn="tl">
                    <a:srgbClr val="C0C0C0"/>
                  </a:outerShdw>
                </a:effectLst>
                <a:latin typeface="Arial" charset="0"/>
                <a:ea typeface="MS PGothic" pitchFamily="34" charset="-128"/>
                <a:cs typeface="Arial" charset="0"/>
              </a:rPr>
              <a:t/>
            </a:r>
            <a:br>
              <a:rPr lang="en-US" sz="3200" b="1" dirty="0">
                <a:solidFill>
                  <a:srgbClr val="008000"/>
                </a:solidFill>
                <a:effectLst>
                  <a:outerShdw blurRad="38100" dist="38100" dir="2700000" algn="tl">
                    <a:srgbClr val="C0C0C0"/>
                  </a:outerShdw>
                </a:effectLst>
                <a:latin typeface="Arial" charset="0"/>
                <a:ea typeface="MS PGothic" pitchFamily="34" charset="-128"/>
                <a:cs typeface="Arial" charset="0"/>
              </a:rPr>
            </a:br>
            <a:r>
              <a:rPr lang="en-US" sz="3200" b="1" dirty="0">
                <a:latin typeface="Arial" charset="0"/>
                <a:ea typeface="MS PGothic" pitchFamily="34" charset="-128"/>
                <a:cs typeface="Arial" charset="0"/>
              </a:rPr>
              <a:t> </a:t>
            </a:r>
            <a:r>
              <a:rPr lang="en-US" sz="2800" b="1" dirty="0">
                <a:effectLst>
                  <a:outerShdw blurRad="38100" dist="38100" dir="2700000" algn="tl">
                    <a:srgbClr val="C0C0C0"/>
                  </a:outerShdw>
                </a:effectLst>
                <a:latin typeface="Arial" charset="0"/>
                <a:cs typeface="Arial" charset="0"/>
              </a:rPr>
              <a:t>Module 8</a:t>
            </a:r>
          </a:p>
          <a:p>
            <a:pPr algn="ctr">
              <a:defRPr/>
            </a:pPr>
            <a:r>
              <a:rPr lang="en-US" sz="3200" dirty="0">
                <a:latin typeface="Arial" charset="0"/>
                <a:cs typeface="Arial" charset="0"/>
              </a:rPr>
              <a:t> </a:t>
            </a:r>
            <a:r>
              <a:rPr lang="en-US" sz="3200" b="1" i="1" dirty="0">
                <a:latin typeface="Arial" charset="0"/>
                <a:cs typeface="Arial" charset="0"/>
              </a:rPr>
              <a:t>Improving the IEA Process and Increasing Impact through Monitoring, Evaluation and Learning</a:t>
            </a:r>
            <a:endParaRPr lang="en-US" sz="3200" b="1" i="1" dirty="0">
              <a:latin typeface="Arial" charset="0"/>
              <a:ea typeface="MS PGothic" pitchFamily="34" charset="-128"/>
              <a:cs typeface="Arial" charset="0"/>
            </a:endParaRPr>
          </a:p>
          <a:p>
            <a:pPr algn="ctr" eaLnBrk="0" hangingPunct="0">
              <a:defRPr/>
            </a:pPr>
            <a:endParaRPr lang="en-US" sz="2000" i="1" dirty="0">
              <a:solidFill>
                <a:srgbClr val="EFA40F"/>
              </a:solidFill>
              <a:latin typeface="Arial" charset="0"/>
              <a:ea typeface="MS PGothic" pitchFamily="34"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55576" y="1412776"/>
          <a:ext cx="7056784" cy="4931646"/>
        </p:xfrm>
        <a:graphic>
          <a:graphicData uri="http://schemas.openxmlformats.org/drawingml/2006/table">
            <a:tbl>
              <a:tblPr/>
              <a:tblGrid>
                <a:gridCol w="1508774"/>
                <a:gridCol w="2589863"/>
                <a:gridCol w="2958147"/>
              </a:tblGrid>
              <a:tr h="21882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0" i="0" u="none" strike="noStrike" cap="none" normalizeH="0" baseline="0" dirty="0" smtClean="0">
                          <a:ln>
                            <a:noFill/>
                          </a:ln>
                          <a:solidFill>
                            <a:schemeClr val="tx1"/>
                          </a:solidFill>
                          <a:effectLst/>
                          <a:latin typeface="+mj-lt"/>
                          <a:ea typeface="MS PGothic" pitchFamily="34" charset="-128"/>
                          <a:cs typeface="Times New Roman" pitchFamily="18" charset="0"/>
                        </a:rPr>
                        <a:t>Attribute </a:t>
                      </a:r>
                      <a:endParaRPr kumimoji="0" lang="en-US" sz="1500" b="1" i="0" u="none" strike="noStrike" cap="none" normalizeH="0" baseline="0" dirty="0" smtClean="0">
                        <a:ln>
                          <a:noFill/>
                        </a:ln>
                        <a:solidFill>
                          <a:schemeClr val="tx1"/>
                        </a:solidFill>
                        <a:effectLst/>
                        <a:latin typeface="+mj-lt"/>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0" i="0" u="none" strike="noStrike" cap="none" normalizeH="0" baseline="0" smtClean="0">
                          <a:ln>
                            <a:noFill/>
                          </a:ln>
                          <a:solidFill>
                            <a:schemeClr val="tx1"/>
                          </a:solidFill>
                          <a:effectLst/>
                          <a:latin typeface="+mj-lt"/>
                          <a:ea typeface="MS PGothic" pitchFamily="34" charset="-128"/>
                          <a:cs typeface="Times New Roman" pitchFamily="18" charset="0"/>
                        </a:rPr>
                        <a:t>Monitoring</a:t>
                      </a:r>
                      <a:endPar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0" i="0" u="none" strike="noStrike" cap="none" normalizeH="0" baseline="0" smtClean="0">
                          <a:ln>
                            <a:noFill/>
                          </a:ln>
                          <a:solidFill>
                            <a:schemeClr val="tx1"/>
                          </a:solidFill>
                          <a:effectLst/>
                          <a:latin typeface="+mj-lt"/>
                          <a:ea typeface="MS PGothic" pitchFamily="34" charset="-128"/>
                          <a:cs typeface="Times New Roman" pitchFamily="18" charset="0"/>
                        </a:rPr>
                        <a:t>Evaluation</a:t>
                      </a:r>
                      <a:endPar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897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Main focus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Collecting data on progress.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Assessing data at critical stages of the process.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3897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Sense of completion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tx1"/>
                          </a:solidFill>
                          <a:effectLst/>
                          <a:latin typeface="+mj-lt"/>
                          <a:ea typeface="MS PGothic" pitchFamily="34" charset="-128"/>
                          <a:cs typeface="Times New Roman" pitchFamily="18" charset="0"/>
                        </a:rPr>
                        <a:t>Sense of progress.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tx1"/>
                          </a:solidFill>
                          <a:effectLst/>
                          <a:latin typeface="+mj-lt"/>
                          <a:ea typeface="MS PGothic" pitchFamily="34" charset="-128"/>
                          <a:cs typeface="Times New Roman" pitchFamily="18" charset="0"/>
                        </a:rPr>
                        <a:t>Sense of achievement.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1882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Time focus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Present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Past – future.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683037">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Main question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B43B"/>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What needs to happen now to reach our goal?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B43B"/>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Have we achieved our goal?</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How can we do better next time?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B43B"/>
                    </a:solidFill>
                  </a:tcPr>
                </a:tc>
              </a:tr>
              <a:tr h="21882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Attention level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Details.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Big picture.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882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Inspires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Motivation.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Creativity.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CC"/>
                    </a:solidFill>
                  </a:tcPr>
                </a:tc>
              </a:tr>
              <a:tr h="6186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Periodicity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Continuous throughout the whole process.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tx1"/>
                          </a:solidFill>
                          <a:effectLst/>
                          <a:latin typeface="+mj-lt"/>
                          <a:ea typeface="MS PGothic" pitchFamily="34" charset="-128"/>
                          <a:cs typeface="Times New Roman" pitchFamily="18" charset="0"/>
                        </a:rPr>
                        <a:t>Intermittent; at the beginning or end of significant milestones.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3897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Supports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Implementation of a plan.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Designing the next planning cycle.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1882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Skills required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Management.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Leadership.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969246">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tx1"/>
                          </a:solidFill>
                          <a:effectLst/>
                          <a:latin typeface="+mj-lt"/>
                          <a:ea typeface="MS PGothic" pitchFamily="34" charset="-128"/>
                          <a:cs typeface="Times New Roman" pitchFamily="18" charset="0"/>
                        </a:rPr>
                        <a:t>Output processing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tx1"/>
                          </a:solidFill>
                          <a:effectLst/>
                          <a:latin typeface="+mj-lt"/>
                          <a:ea typeface="MS PGothic" pitchFamily="34" charset="-128"/>
                          <a:cs typeface="Times New Roman" pitchFamily="18" charset="0"/>
                        </a:rPr>
                        <a:t>Progress indicators needs to be closely monitored by a few people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tx1"/>
                          </a:solidFill>
                          <a:effectLst/>
                          <a:latin typeface="+mj-lt"/>
                          <a:ea typeface="MS PGothic" pitchFamily="34" charset="-128"/>
                          <a:cs typeface="Times New Roman" pitchFamily="18" charset="0"/>
                        </a:rPr>
                        <a:t>Evaluation results need to be discussed, processed and interpreted by all stakeholders.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r>
            </a:tbl>
          </a:graphicData>
        </a:graphic>
      </p:graphicFrame>
      <p:sp>
        <p:nvSpPr>
          <p:cNvPr id="14388" name="Title 1"/>
          <p:cNvSpPr>
            <a:spLocks noGrp="1"/>
          </p:cNvSpPr>
          <p:nvPr>
            <p:ph type="title" idx="4294967295"/>
          </p:nvPr>
        </p:nvSpPr>
        <p:spPr bwMode="auto">
          <a:xfrm>
            <a:off x="673100" y="116632"/>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t>The complementary tools that build on each other’s impact to improve an IEA process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bwMode="auto">
          <a:xfrm>
            <a:off x="714348" y="285728"/>
            <a:ext cx="7043758" cy="5111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3200" dirty="0" smtClean="0"/>
              <a:t>Learning</a:t>
            </a:r>
          </a:p>
        </p:txBody>
      </p:sp>
      <p:sp>
        <p:nvSpPr>
          <p:cNvPr id="15365" name="Content Placeholder 2"/>
          <p:cNvSpPr>
            <a:spLocks noGrp="1"/>
          </p:cNvSpPr>
          <p:nvPr>
            <p:ph idx="4294967295"/>
          </p:nvPr>
        </p:nvSpPr>
        <p:spPr>
          <a:xfrm>
            <a:off x="457200" y="1600200"/>
            <a:ext cx="7772400" cy="4525963"/>
          </a:xfrm>
        </p:spPr>
        <p:txBody>
          <a:bodyPr/>
          <a:lstStyle/>
          <a:p>
            <a:pPr eaLnBrk="1" hangingPunct="1"/>
            <a:r>
              <a:rPr lang="en-US" sz="2400" dirty="0" smtClean="0">
                <a:latin typeface="+mj-lt"/>
                <a:cs typeface="Times New Roman" pitchFamily="18" charset="0"/>
              </a:rPr>
              <a:t>An emotional and/or cognitive transformation taking place during information collection and information processing. Learning brings about behavior change or in the ability to act differently. Learning can happen whether it is intended or unintended. Monitoring and evaluating the IEA process offer learning opportunities. Planning for and making use of these learning opportunities can bring about lessons that comprise key inputs to improve an iterative IEA process. Missing these learning opportunities decreases the influence of the IEA process on policy making.</a:t>
            </a:r>
          </a:p>
          <a:p>
            <a:pPr eaLnBrk="1" hangingPunct="1"/>
            <a:endParaRPr lang="en-US" sz="24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bwMode="auto">
          <a:xfrm>
            <a:off x="762000" y="-27384"/>
            <a:ext cx="7010400" cy="8255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3200" dirty="0" smtClean="0"/>
              <a:t>Upon successfully completing Module 8, you will be able to:</a:t>
            </a:r>
          </a:p>
        </p:txBody>
      </p:sp>
      <p:sp>
        <p:nvSpPr>
          <p:cNvPr id="16387" name="Content Placeholder 2"/>
          <p:cNvSpPr>
            <a:spLocks noGrp="1"/>
          </p:cNvSpPr>
          <p:nvPr>
            <p:ph idx="4294967295"/>
          </p:nvPr>
        </p:nvSpPr>
        <p:spPr/>
        <p:txBody>
          <a:bodyPr/>
          <a:lstStyle/>
          <a:p>
            <a:pPr eaLnBrk="1" hangingPunct="1"/>
            <a:r>
              <a:rPr lang="en-US" dirty="0" smtClean="0"/>
              <a:t>Explain the importance of monitoring and evaluating;</a:t>
            </a:r>
          </a:p>
          <a:p>
            <a:pPr eaLnBrk="1" hangingPunct="1"/>
            <a:r>
              <a:rPr lang="en-US" dirty="0" smtClean="0"/>
              <a:t>Recognize monitoring and evaluation as learning opportunities for improving your IEA process; and</a:t>
            </a:r>
          </a:p>
          <a:p>
            <a:pPr eaLnBrk="1" hangingPunct="1"/>
            <a:r>
              <a:rPr lang="en-US" dirty="0" smtClean="0"/>
              <a:t>Develop a draft plan for monitoring and evaluating your national IEA process and its impact.</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Key Elements</a:t>
            </a:r>
          </a:p>
        </p:txBody>
      </p:sp>
      <p:sp>
        <p:nvSpPr>
          <p:cNvPr id="17411" name="Rectangle 3"/>
          <p:cNvSpPr>
            <a:spLocks noGrp="1" noChangeArrowheads="1"/>
          </p:cNvSpPr>
          <p:nvPr>
            <p:ph type="body" idx="1"/>
          </p:nvPr>
        </p:nvSpPr>
        <p:spPr/>
        <p:txBody>
          <a:bodyPr/>
          <a:lstStyle/>
          <a:p>
            <a:r>
              <a:rPr lang="en-US" dirty="0" smtClean="0">
                <a:solidFill>
                  <a:srgbClr val="008000"/>
                </a:solidFill>
              </a:rPr>
              <a:t>MONITORING</a:t>
            </a:r>
            <a:r>
              <a:rPr lang="en-US" dirty="0" smtClean="0"/>
              <a:t>…enables</a:t>
            </a:r>
          </a:p>
          <a:p>
            <a:endParaRPr lang="en-US" dirty="0" smtClean="0"/>
          </a:p>
          <a:p>
            <a:r>
              <a:rPr lang="en-US" dirty="0" smtClean="0">
                <a:solidFill>
                  <a:srgbClr val="CC6600"/>
                </a:solidFill>
              </a:rPr>
              <a:t>EVALUATION</a:t>
            </a:r>
            <a:r>
              <a:rPr lang="en-US" dirty="0" smtClean="0"/>
              <a:t>…which leads to</a:t>
            </a:r>
          </a:p>
          <a:p>
            <a:endParaRPr lang="en-US" dirty="0" smtClean="0"/>
          </a:p>
          <a:p>
            <a:r>
              <a:rPr lang="en-US" dirty="0" smtClean="0">
                <a:solidFill>
                  <a:srgbClr val="FF0000"/>
                </a:solidFill>
              </a:rPr>
              <a:t>LEARNING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bwMode="auto">
          <a:xfrm>
            <a:off x="762000" y="211138"/>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t>Exercise 1: Previous experience with monitoring                              </a:t>
            </a:r>
            <a:r>
              <a:rPr lang="en-US" sz="2000" dirty="0" smtClean="0"/>
              <a:t>and </a:t>
            </a:r>
            <a:r>
              <a:rPr lang="en-US" sz="2000" dirty="0" smtClean="0"/>
              <a:t>evaluation                 Time: 15 minutes.</a:t>
            </a:r>
          </a:p>
        </p:txBody>
      </p:sp>
      <p:sp>
        <p:nvSpPr>
          <p:cNvPr id="3" name="Content Placeholder 2"/>
          <p:cNvSpPr>
            <a:spLocks noGrp="1"/>
          </p:cNvSpPr>
          <p:nvPr>
            <p:ph idx="4294967295"/>
          </p:nvPr>
        </p:nvSpPr>
        <p:spPr/>
        <p:txBody>
          <a:bodyPr/>
          <a:lstStyle/>
          <a:p>
            <a:pPr>
              <a:defRPr/>
            </a:pPr>
            <a:r>
              <a:rPr lang="en-US" sz="2200" dirty="0" smtClean="0">
                <a:latin typeface="+mj-lt"/>
                <a:cs typeface="Times New Roman" pitchFamily="18" charset="0"/>
              </a:rPr>
              <a:t>The purpose of this exercise is to share previous experiences in monitoring and evaluation.</a:t>
            </a:r>
          </a:p>
          <a:p>
            <a:pPr>
              <a:buFontTx/>
              <a:buNone/>
              <a:defRPr/>
            </a:pPr>
            <a:endParaRPr lang="en-US" sz="2200" dirty="0" smtClean="0">
              <a:latin typeface="+mj-lt"/>
              <a:cs typeface="Times New Roman" pitchFamily="18" charset="0"/>
            </a:endParaRPr>
          </a:p>
          <a:p>
            <a:pPr>
              <a:defRPr/>
            </a:pPr>
            <a:r>
              <a:rPr lang="en-US" sz="2200" dirty="0" smtClean="0">
                <a:latin typeface="+mj-lt"/>
                <a:cs typeface="Times New Roman" pitchFamily="18" charset="0"/>
              </a:rPr>
              <a:t>In plenary, ask if anyone has had a positive experience with monitoring and evaluation. Request that two or three volunteers briefly share their experiences. Make a list of what made the evaluation experience positive, and use this list in the next steps of designing the evaluation of your </a:t>
            </a:r>
            <a:r>
              <a:rPr lang="en-US" sz="2200" dirty="0" err="1" smtClean="0">
                <a:latin typeface="+mj-lt"/>
                <a:cs typeface="Times New Roman" pitchFamily="18" charset="0"/>
              </a:rPr>
              <a:t>IEA</a:t>
            </a:r>
            <a:r>
              <a:rPr lang="en-US" sz="2200" dirty="0" smtClean="0">
                <a:latin typeface="+mj-lt"/>
                <a:cs typeface="Times New Roman" pitchFamily="18" charset="0"/>
              </a:rPr>
              <a:t> process.</a:t>
            </a:r>
          </a:p>
          <a:p>
            <a:pPr>
              <a:buFontTx/>
              <a:buNone/>
              <a:defRPr/>
            </a:pPr>
            <a:endParaRPr lang="en-US" sz="2200" dirty="0" smtClean="0">
              <a:latin typeface="+mj-lt"/>
              <a:cs typeface="Times New Roman" pitchFamily="18" charset="0"/>
            </a:endParaRPr>
          </a:p>
          <a:p>
            <a:pPr>
              <a:defRPr/>
            </a:pPr>
            <a:endParaRPr lang="en-US" sz="22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1173163" y="274638"/>
            <a:ext cx="6399212" cy="5826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Exercise 2: Constraints    Time: 20 minutes.</a:t>
            </a:r>
          </a:p>
        </p:txBody>
      </p:sp>
      <p:sp>
        <p:nvSpPr>
          <p:cNvPr id="3" name="Content Placeholder 2"/>
          <p:cNvSpPr>
            <a:spLocks noGrp="1"/>
          </p:cNvSpPr>
          <p:nvPr>
            <p:ph idx="4294967295"/>
          </p:nvPr>
        </p:nvSpPr>
        <p:spPr/>
        <p:txBody>
          <a:bodyPr/>
          <a:lstStyle/>
          <a:p>
            <a:pPr>
              <a:defRPr/>
            </a:pPr>
            <a:r>
              <a:rPr lang="en-US" sz="2200" dirty="0" smtClean="0">
                <a:latin typeface="+mj-lt"/>
                <a:cs typeface="Times New Roman" pitchFamily="18" charset="0"/>
              </a:rPr>
              <a:t>The purpose of this exercise is to map constraints that organizations have in monitoring and evaluation.</a:t>
            </a:r>
          </a:p>
          <a:p>
            <a:pPr>
              <a:buFontTx/>
              <a:buNone/>
              <a:defRPr/>
            </a:pPr>
            <a:endParaRPr lang="en-US" sz="2200" dirty="0" smtClean="0">
              <a:solidFill>
                <a:srgbClr val="72BFC5"/>
              </a:solidFill>
              <a:effectLst>
                <a:outerShdw blurRad="38100" dist="38100" dir="2700000" algn="tl">
                  <a:srgbClr val="C0C0C0"/>
                </a:outerShdw>
              </a:effectLst>
              <a:latin typeface="+mj-lt"/>
              <a:cs typeface="Times New Roman" pitchFamily="18" charset="0"/>
            </a:endParaRPr>
          </a:p>
          <a:p>
            <a:pPr>
              <a:defRPr/>
            </a:pPr>
            <a:r>
              <a:rPr lang="en-US" sz="2200" dirty="0" smtClean="0">
                <a:latin typeface="+mj-lt"/>
                <a:cs typeface="Times New Roman" pitchFamily="18" charset="0"/>
              </a:rPr>
              <a:t>In small groups, ask participants to point out areas of the IEA process where their organization could have constraints that could limit monitoring and evaluation. Compile the constraints, putting them on an enlarged IEA process chart for later use.</a:t>
            </a:r>
          </a:p>
          <a:p>
            <a:pPr>
              <a:defRPr/>
            </a:pPr>
            <a:endParaRPr lang="en-US" sz="22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noChangeAspect="1"/>
          </p:cNvGrpSpPr>
          <p:nvPr/>
        </p:nvGrpSpPr>
        <p:grpSpPr bwMode="auto">
          <a:xfrm>
            <a:off x="2771801" y="982148"/>
            <a:ext cx="3672407" cy="5875852"/>
            <a:chOff x="2520" y="2340"/>
            <a:chExt cx="3600" cy="5760"/>
          </a:xfrm>
        </p:grpSpPr>
        <p:sp>
          <p:nvSpPr>
            <p:cNvPr id="20484" name="AutoShape 3"/>
            <p:cNvSpPr>
              <a:spLocks noChangeAspect="1" noChangeArrowheads="1"/>
            </p:cNvSpPr>
            <p:nvPr/>
          </p:nvSpPr>
          <p:spPr bwMode="auto">
            <a:xfrm>
              <a:off x="2520" y="2340"/>
              <a:ext cx="3600" cy="5760"/>
            </a:xfrm>
            <a:prstGeom prst="rect">
              <a:avLst/>
            </a:prstGeom>
            <a:noFill/>
            <a:ln w="9525">
              <a:noFill/>
              <a:miter lim="800000"/>
              <a:headEnd/>
              <a:tailEnd/>
            </a:ln>
          </p:spPr>
          <p:txBody>
            <a:bodyPr/>
            <a:lstStyle/>
            <a:p>
              <a:endParaRPr lang="en-US"/>
            </a:p>
          </p:txBody>
        </p:sp>
        <p:sp>
          <p:nvSpPr>
            <p:cNvPr id="20485" name="Rectangle 4"/>
            <p:cNvSpPr>
              <a:spLocks noChangeArrowheads="1"/>
            </p:cNvSpPr>
            <p:nvPr/>
          </p:nvSpPr>
          <p:spPr bwMode="auto">
            <a:xfrm>
              <a:off x="3241" y="2520"/>
              <a:ext cx="1619" cy="540"/>
            </a:xfrm>
            <a:prstGeom prst="rect">
              <a:avLst/>
            </a:prstGeom>
            <a:solidFill>
              <a:srgbClr val="FFFFFF"/>
            </a:solidFill>
            <a:ln w="9525">
              <a:solidFill>
                <a:srgbClr val="000000"/>
              </a:solidFill>
              <a:miter lim="800000"/>
              <a:headEnd/>
              <a:tailEnd/>
            </a:ln>
          </p:spPr>
          <p:txBody>
            <a:bodyPr/>
            <a:lstStyle/>
            <a:p>
              <a:pPr algn="ctr"/>
              <a:r>
                <a:rPr lang="en-US" sz="1600" b="1" dirty="0">
                  <a:latin typeface="Times New Roman" pitchFamily="18" charset="0"/>
                  <a:cs typeface="Times New Roman" pitchFamily="18" charset="0"/>
                </a:rPr>
                <a:t>Stage 1</a:t>
              </a:r>
            </a:p>
            <a:p>
              <a:pPr algn="ctr"/>
              <a:r>
                <a:rPr lang="en-US" sz="1600" dirty="0">
                  <a:latin typeface="Times New Roman" pitchFamily="18" charset="0"/>
                  <a:cs typeface="Times New Roman" pitchFamily="18" charset="0"/>
                </a:rPr>
                <a:t>Start-up</a:t>
              </a:r>
            </a:p>
          </p:txBody>
        </p:sp>
        <p:sp>
          <p:nvSpPr>
            <p:cNvPr id="20486" name="Rectangle 5"/>
            <p:cNvSpPr>
              <a:spLocks noChangeArrowheads="1"/>
            </p:cNvSpPr>
            <p:nvPr/>
          </p:nvSpPr>
          <p:spPr bwMode="auto">
            <a:xfrm>
              <a:off x="3241" y="3240"/>
              <a:ext cx="1619" cy="540"/>
            </a:xfrm>
            <a:prstGeom prst="rect">
              <a:avLst/>
            </a:prstGeom>
            <a:solidFill>
              <a:srgbClr val="FFFFFF"/>
            </a:solidFill>
            <a:ln w="9525">
              <a:solidFill>
                <a:srgbClr val="000000"/>
              </a:solidFill>
              <a:miter lim="800000"/>
              <a:headEnd/>
              <a:tailEnd/>
            </a:ln>
          </p:spPr>
          <p:txBody>
            <a:bodyPr/>
            <a:lstStyle/>
            <a:p>
              <a:pPr algn="ctr"/>
              <a:r>
                <a:rPr lang="en-US" b="1" dirty="0">
                  <a:latin typeface="Times New Roman" pitchFamily="18" charset="0"/>
                  <a:cs typeface="Times New Roman" pitchFamily="18" charset="0"/>
                </a:rPr>
                <a:t>Stage 2</a:t>
              </a:r>
            </a:p>
            <a:p>
              <a:pPr algn="ctr"/>
              <a:r>
                <a:rPr lang="en-US" dirty="0">
                  <a:latin typeface="Times New Roman" pitchFamily="18" charset="0"/>
                  <a:cs typeface="Times New Roman" pitchFamily="18" charset="0"/>
                </a:rPr>
                <a:t>Institutional set-up</a:t>
              </a:r>
            </a:p>
          </p:txBody>
        </p:sp>
        <p:sp>
          <p:nvSpPr>
            <p:cNvPr id="20487" name="Rectangle 6"/>
            <p:cNvSpPr>
              <a:spLocks noChangeArrowheads="1"/>
            </p:cNvSpPr>
            <p:nvPr/>
          </p:nvSpPr>
          <p:spPr bwMode="auto">
            <a:xfrm>
              <a:off x="3241" y="3960"/>
              <a:ext cx="1619" cy="540"/>
            </a:xfrm>
            <a:prstGeom prst="rect">
              <a:avLst/>
            </a:prstGeom>
            <a:solidFill>
              <a:srgbClr val="FFFFFF"/>
            </a:solidFill>
            <a:ln w="9525">
              <a:solidFill>
                <a:srgbClr val="000000"/>
              </a:solidFill>
              <a:miter lim="800000"/>
              <a:headEnd/>
              <a:tailEnd/>
            </a:ln>
          </p:spPr>
          <p:txBody>
            <a:bodyPr/>
            <a:lstStyle/>
            <a:p>
              <a:pPr algn="ctr"/>
              <a:r>
                <a:rPr lang="en-US" b="1" dirty="0">
                  <a:latin typeface="Times New Roman" pitchFamily="18" charset="0"/>
                  <a:cs typeface="Times New Roman" pitchFamily="18" charset="0"/>
                </a:rPr>
                <a:t>Stage 3</a:t>
              </a:r>
            </a:p>
            <a:p>
              <a:pPr algn="ctr"/>
              <a:r>
                <a:rPr lang="en-US" dirty="0">
                  <a:latin typeface="Times New Roman" pitchFamily="18" charset="0"/>
                  <a:cs typeface="Times New Roman" pitchFamily="18" charset="0"/>
                </a:rPr>
                <a:t>Scoping and Design</a:t>
              </a:r>
            </a:p>
          </p:txBody>
        </p:sp>
        <p:sp>
          <p:nvSpPr>
            <p:cNvPr id="20488" name="Rectangle 7"/>
            <p:cNvSpPr>
              <a:spLocks noChangeArrowheads="1"/>
            </p:cNvSpPr>
            <p:nvPr/>
          </p:nvSpPr>
          <p:spPr bwMode="auto">
            <a:xfrm>
              <a:off x="3242" y="4680"/>
              <a:ext cx="1618" cy="540"/>
            </a:xfrm>
            <a:prstGeom prst="rect">
              <a:avLst/>
            </a:prstGeom>
            <a:solidFill>
              <a:srgbClr val="FFFFFF"/>
            </a:solidFill>
            <a:ln w="9525">
              <a:solidFill>
                <a:srgbClr val="000000"/>
              </a:solidFill>
              <a:miter lim="800000"/>
              <a:headEnd/>
              <a:tailEnd/>
            </a:ln>
          </p:spPr>
          <p:txBody>
            <a:bodyPr/>
            <a:lstStyle/>
            <a:p>
              <a:pPr algn="ctr"/>
              <a:r>
                <a:rPr lang="en-US" sz="1600" b="1" dirty="0">
                  <a:latin typeface="Times New Roman" pitchFamily="18" charset="0"/>
                  <a:cs typeface="Times New Roman" pitchFamily="18" charset="0"/>
                </a:rPr>
                <a:t>Stage 4</a:t>
              </a:r>
            </a:p>
            <a:p>
              <a:pPr algn="ctr"/>
              <a:r>
                <a:rPr lang="en-US" sz="1600" dirty="0">
                  <a:latin typeface="Times New Roman" pitchFamily="18" charset="0"/>
                  <a:cs typeface="Times New Roman" pitchFamily="18" charset="0"/>
                </a:rPr>
                <a:t>Planning</a:t>
              </a:r>
            </a:p>
          </p:txBody>
        </p:sp>
        <p:sp>
          <p:nvSpPr>
            <p:cNvPr id="20489" name="Rectangle 8"/>
            <p:cNvSpPr>
              <a:spLocks noChangeArrowheads="1"/>
            </p:cNvSpPr>
            <p:nvPr/>
          </p:nvSpPr>
          <p:spPr bwMode="auto">
            <a:xfrm>
              <a:off x="3242" y="5400"/>
              <a:ext cx="1618" cy="900"/>
            </a:xfrm>
            <a:prstGeom prst="rect">
              <a:avLst/>
            </a:prstGeom>
            <a:solidFill>
              <a:srgbClr val="FFFFFF"/>
            </a:solidFill>
            <a:ln w="9525">
              <a:solidFill>
                <a:srgbClr val="000000"/>
              </a:solidFill>
              <a:miter lim="800000"/>
              <a:headEnd/>
              <a:tailEnd/>
            </a:ln>
          </p:spPr>
          <p:txBody>
            <a:bodyPr/>
            <a:lstStyle/>
            <a:p>
              <a:pPr algn="ctr"/>
              <a:r>
                <a:rPr lang="en-US" b="1" dirty="0">
                  <a:latin typeface="Times New Roman" pitchFamily="18" charset="0"/>
                  <a:cs typeface="Times New Roman" pitchFamily="18" charset="0"/>
                </a:rPr>
                <a:t>Stage 5</a:t>
              </a:r>
            </a:p>
            <a:p>
              <a:pPr algn="ctr"/>
              <a:r>
                <a:rPr lang="en-US" dirty="0">
                  <a:latin typeface="Times New Roman" pitchFamily="18" charset="0"/>
                  <a:cs typeface="Times New Roman" pitchFamily="18" charset="0"/>
                </a:rPr>
                <a:t>Implementation: </a:t>
              </a:r>
            </a:p>
            <a:p>
              <a:pPr algn="ctr"/>
              <a:r>
                <a:rPr lang="en-US" dirty="0">
                  <a:latin typeface="Times New Roman" pitchFamily="18" charset="0"/>
                  <a:cs typeface="Times New Roman" pitchFamily="18" charset="0"/>
                </a:rPr>
                <a:t>Integrated Assessment</a:t>
              </a:r>
            </a:p>
          </p:txBody>
        </p:sp>
        <p:sp>
          <p:nvSpPr>
            <p:cNvPr id="20490" name="Rectangle 9"/>
            <p:cNvSpPr>
              <a:spLocks noChangeArrowheads="1"/>
            </p:cNvSpPr>
            <p:nvPr/>
          </p:nvSpPr>
          <p:spPr bwMode="auto">
            <a:xfrm>
              <a:off x="3241" y="6480"/>
              <a:ext cx="1619" cy="720"/>
            </a:xfrm>
            <a:prstGeom prst="rect">
              <a:avLst/>
            </a:prstGeom>
            <a:solidFill>
              <a:srgbClr val="FFFFFF"/>
            </a:solidFill>
            <a:ln w="9525">
              <a:solidFill>
                <a:srgbClr val="000000"/>
              </a:solidFill>
              <a:miter lim="800000"/>
              <a:headEnd/>
              <a:tailEnd/>
            </a:ln>
          </p:spPr>
          <p:txBody>
            <a:bodyPr/>
            <a:lstStyle/>
            <a:p>
              <a:pPr algn="ctr"/>
              <a:r>
                <a:rPr lang="en-US" sz="1600" b="1">
                  <a:latin typeface="Times New Roman" pitchFamily="18" charset="0"/>
                  <a:cs typeface="Times New Roman" pitchFamily="18" charset="0"/>
                </a:rPr>
                <a:t>Stage 6</a:t>
              </a:r>
            </a:p>
            <a:p>
              <a:pPr algn="ctr"/>
              <a:r>
                <a:rPr lang="en-US" sz="1600">
                  <a:latin typeface="Times New Roman" pitchFamily="18" charset="0"/>
                  <a:cs typeface="Times New Roman" pitchFamily="18" charset="0"/>
                </a:rPr>
                <a:t>Communication &amp; Outreach</a:t>
              </a:r>
            </a:p>
          </p:txBody>
        </p:sp>
        <p:sp>
          <p:nvSpPr>
            <p:cNvPr id="20491" name="Rectangle 10"/>
            <p:cNvSpPr>
              <a:spLocks noChangeArrowheads="1"/>
            </p:cNvSpPr>
            <p:nvPr/>
          </p:nvSpPr>
          <p:spPr bwMode="auto">
            <a:xfrm>
              <a:off x="3240" y="7380"/>
              <a:ext cx="1620" cy="540"/>
            </a:xfrm>
            <a:prstGeom prst="rect">
              <a:avLst/>
            </a:prstGeom>
            <a:solidFill>
              <a:srgbClr val="EAEAEA"/>
            </a:solidFill>
            <a:ln w="9525">
              <a:solidFill>
                <a:srgbClr val="000000"/>
              </a:solidFill>
              <a:miter lim="800000"/>
              <a:headEnd/>
              <a:tailEnd/>
            </a:ln>
          </p:spPr>
          <p:txBody>
            <a:bodyPr/>
            <a:lstStyle/>
            <a:p>
              <a:pPr algn="ctr"/>
              <a:r>
                <a:rPr lang="en-US" sz="1600" b="1">
                  <a:latin typeface="Times New Roman" pitchFamily="18" charset="0"/>
                  <a:cs typeface="Times New Roman" pitchFamily="18" charset="0"/>
                </a:rPr>
                <a:t>Stage 7</a:t>
              </a:r>
            </a:p>
            <a:p>
              <a:pPr algn="ctr"/>
              <a:r>
                <a:rPr lang="en-US" sz="1600">
                  <a:latin typeface="Times New Roman" pitchFamily="18" charset="0"/>
                  <a:cs typeface="Times New Roman" pitchFamily="18" charset="0"/>
                </a:rPr>
                <a:t>Evaluation</a:t>
              </a:r>
            </a:p>
          </p:txBody>
        </p:sp>
        <p:sp>
          <p:nvSpPr>
            <p:cNvPr id="20492" name="Line 11"/>
            <p:cNvSpPr>
              <a:spLocks noChangeShapeType="1"/>
            </p:cNvSpPr>
            <p:nvPr/>
          </p:nvSpPr>
          <p:spPr bwMode="auto">
            <a:xfrm>
              <a:off x="3960" y="3060"/>
              <a:ext cx="1" cy="180"/>
            </a:xfrm>
            <a:prstGeom prst="line">
              <a:avLst/>
            </a:prstGeom>
            <a:noFill/>
            <a:ln w="9525">
              <a:solidFill>
                <a:srgbClr val="000000"/>
              </a:solidFill>
              <a:round/>
              <a:headEnd/>
              <a:tailEnd type="triangle" w="med" len="med"/>
            </a:ln>
          </p:spPr>
          <p:txBody>
            <a:bodyPr/>
            <a:lstStyle/>
            <a:p>
              <a:endParaRPr lang="en-US"/>
            </a:p>
          </p:txBody>
        </p:sp>
        <p:sp>
          <p:nvSpPr>
            <p:cNvPr id="20493" name="Line 12"/>
            <p:cNvSpPr>
              <a:spLocks noChangeShapeType="1"/>
            </p:cNvSpPr>
            <p:nvPr/>
          </p:nvSpPr>
          <p:spPr bwMode="auto">
            <a:xfrm>
              <a:off x="3960" y="3780"/>
              <a:ext cx="1" cy="180"/>
            </a:xfrm>
            <a:prstGeom prst="line">
              <a:avLst/>
            </a:prstGeom>
            <a:noFill/>
            <a:ln w="9525">
              <a:solidFill>
                <a:srgbClr val="000000"/>
              </a:solidFill>
              <a:round/>
              <a:headEnd/>
              <a:tailEnd type="triangle" w="med" len="med"/>
            </a:ln>
          </p:spPr>
          <p:txBody>
            <a:bodyPr/>
            <a:lstStyle/>
            <a:p>
              <a:endParaRPr lang="en-US"/>
            </a:p>
          </p:txBody>
        </p:sp>
        <p:sp>
          <p:nvSpPr>
            <p:cNvPr id="20494" name="Line 13"/>
            <p:cNvSpPr>
              <a:spLocks noChangeShapeType="1"/>
            </p:cNvSpPr>
            <p:nvPr/>
          </p:nvSpPr>
          <p:spPr bwMode="auto">
            <a:xfrm>
              <a:off x="3960" y="4500"/>
              <a:ext cx="1" cy="180"/>
            </a:xfrm>
            <a:prstGeom prst="line">
              <a:avLst/>
            </a:prstGeom>
            <a:noFill/>
            <a:ln w="9525">
              <a:solidFill>
                <a:srgbClr val="000000"/>
              </a:solidFill>
              <a:round/>
              <a:headEnd/>
              <a:tailEnd type="triangle" w="med" len="med"/>
            </a:ln>
          </p:spPr>
          <p:txBody>
            <a:bodyPr/>
            <a:lstStyle/>
            <a:p>
              <a:endParaRPr lang="en-US"/>
            </a:p>
          </p:txBody>
        </p:sp>
        <p:sp>
          <p:nvSpPr>
            <p:cNvPr id="20495" name="Line 14"/>
            <p:cNvSpPr>
              <a:spLocks noChangeShapeType="1"/>
            </p:cNvSpPr>
            <p:nvPr/>
          </p:nvSpPr>
          <p:spPr bwMode="auto">
            <a:xfrm>
              <a:off x="3960" y="5220"/>
              <a:ext cx="1" cy="180"/>
            </a:xfrm>
            <a:prstGeom prst="line">
              <a:avLst/>
            </a:prstGeom>
            <a:noFill/>
            <a:ln w="9525">
              <a:solidFill>
                <a:srgbClr val="000000"/>
              </a:solidFill>
              <a:round/>
              <a:headEnd/>
              <a:tailEnd type="triangle" w="med" len="med"/>
            </a:ln>
          </p:spPr>
          <p:txBody>
            <a:bodyPr/>
            <a:lstStyle/>
            <a:p>
              <a:endParaRPr lang="en-US"/>
            </a:p>
          </p:txBody>
        </p:sp>
        <p:sp>
          <p:nvSpPr>
            <p:cNvPr id="20496" name="Line 15"/>
            <p:cNvSpPr>
              <a:spLocks noChangeShapeType="1"/>
            </p:cNvSpPr>
            <p:nvPr/>
          </p:nvSpPr>
          <p:spPr bwMode="auto">
            <a:xfrm>
              <a:off x="3960" y="6300"/>
              <a:ext cx="1" cy="180"/>
            </a:xfrm>
            <a:prstGeom prst="line">
              <a:avLst/>
            </a:prstGeom>
            <a:noFill/>
            <a:ln w="9525">
              <a:solidFill>
                <a:srgbClr val="000000"/>
              </a:solidFill>
              <a:round/>
              <a:headEnd/>
              <a:tailEnd type="triangle" w="med" len="med"/>
            </a:ln>
          </p:spPr>
          <p:txBody>
            <a:bodyPr/>
            <a:lstStyle/>
            <a:p>
              <a:endParaRPr lang="en-US"/>
            </a:p>
          </p:txBody>
        </p:sp>
        <p:sp>
          <p:nvSpPr>
            <p:cNvPr id="20497" name="Line 16"/>
            <p:cNvSpPr>
              <a:spLocks noChangeShapeType="1"/>
            </p:cNvSpPr>
            <p:nvPr/>
          </p:nvSpPr>
          <p:spPr bwMode="auto">
            <a:xfrm>
              <a:off x="3960" y="7200"/>
              <a:ext cx="1" cy="180"/>
            </a:xfrm>
            <a:prstGeom prst="line">
              <a:avLst/>
            </a:prstGeom>
            <a:noFill/>
            <a:ln w="9525">
              <a:solidFill>
                <a:srgbClr val="000000"/>
              </a:solidFill>
              <a:round/>
              <a:headEnd/>
              <a:tailEnd type="triangle" w="med" len="med"/>
            </a:ln>
          </p:spPr>
          <p:txBody>
            <a:bodyPr/>
            <a:lstStyle/>
            <a:p>
              <a:endParaRPr lang="en-US"/>
            </a:p>
          </p:txBody>
        </p:sp>
        <p:sp>
          <p:nvSpPr>
            <p:cNvPr id="20498" name="Line 17"/>
            <p:cNvSpPr>
              <a:spLocks noChangeShapeType="1"/>
            </p:cNvSpPr>
            <p:nvPr/>
          </p:nvSpPr>
          <p:spPr bwMode="auto">
            <a:xfrm>
              <a:off x="3060" y="2880"/>
              <a:ext cx="1" cy="4680"/>
            </a:xfrm>
            <a:prstGeom prst="line">
              <a:avLst/>
            </a:prstGeom>
            <a:noFill/>
            <a:ln w="9525">
              <a:solidFill>
                <a:srgbClr val="000000"/>
              </a:solidFill>
              <a:round/>
              <a:headEnd/>
              <a:tailEnd/>
            </a:ln>
          </p:spPr>
          <p:txBody>
            <a:bodyPr/>
            <a:lstStyle/>
            <a:p>
              <a:endParaRPr lang="en-US"/>
            </a:p>
          </p:txBody>
        </p:sp>
        <p:sp>
          <p:nvSpPr>
            <p:cNvPr id="20499" name="Line 18"/>
            <p:cNvSpPr>
              <a:spLocks noChangeShapeType="1"/>
            </p:cNvSpPr>
            <p:nvPr/>
          </p:nvSpPr>
          <p:spPr bwMode="auto">
            <a:xfrm>
              <a:off x="3060" y="2879"/>
              <a:ext cx="180" cy="1"/>
            </a:xfrm>
            <a:prstGeom prst="line">
              <a:avLst/>
            </a:prstGeom>
            <a:noFill/>
            <a:ln w="9525">
              <a:solidFill>
                <a:srgbClr val="000000"/>
              </a:solidFill>
              <a:round/>
              <a:headEnd/>
              <a:tailEnd type="triangle" w="med" len="med"/>
            </a:ln>
          </p:spPr>
          <p:txBody>
            <a:bodyPr/>
            <a:lstStyle/>
            <a:p>
              <a:endParaRPr lang="en-US"/>
            </a:p>
          </p:txBody>
        </p:sp>
        <p:sp>
          <p:nvSpPr>
            <p:cNvPr id="20500" name="Line 19"/>
            <p:cNvSpPr>
              <a:spLocks noChangeShapeType="1"/>
            </p:cNvSpPr>
            <p:nvPr/>
          </p:nvSpPr>
          <p:spPr bwMode="auto">
            <a:xfrm flipH="1">
              <a:off x="3060" y="7559"/>
              <a:ext cx="180" cy="1"/>
            </a:xfrm>
            <a:prstGeom prst="line">
              <a:avLst/>
            </a:prstGeom>
            <a:noFill/>
            <a:ln w="9525">
              <a:solidFill>
                <a:srgbClr val="000000"/>
              </a:solidFill>
              <a:round/>
              <a:headEnd/>
              <a:tailEnd type="triangle" w="med" len="med"/>
            </a:ln>
          </p:spPr>
          <p:txBody>
            <a:bodyPr/>
            <a:lstStyle/>
            <a:p>
              <a:endParaRPr lang="en-US"/>
            </a:p>
          </p:txBody>
        </p:sp>
        <p:sp>
          <p:nvSpPr>
            <p:cNvPr id="20501" name="Rectangle 20"/>
            <p:cNvSpPr>
              <a:spLocks noChangeArrowheads="1"/>
            </p:cNvSpPr>
            <p:nvPr/>
          </p:nvSpPr>
          <p:spPr bwMode="auto">
            <a:xfrm>
              <a:off x="5220" y="2520"/>
              <a:ext cx="360" cy="5400"/>
            </a:xfrm>
            <a:prstGeom prst="rect">
              <a:avLst/>
            </a:prstGeom>
            <a:solidFill>
              <a:srgbClr val="EAEAEA"/>
            </a:solidFill>
            <a:ln w="9525">
              <a:noFill/>
              <a:miter lim="800000"/>
              <a:headEnd/>
              <a:tailEnd/>
            </a:ln>
          </p:spPr>
          <p:txBody>
            <a:bodyPr/>
            <a:lstStyle/>
            <a:p>
              <a:pPr algn="just"/>
              <a:r>
                <a:rPr lang="en-US" sz="1600" dirty="0">
                  <a:latin typeface="Times New Roman" pitchFamily="18" charset="0"/>
                  <a:cs typeface="Times New Roman" pitchFamily="18" charset="0"/>
                </a:rPr>
                <a:t>... </a:t>
              </a: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M</a:t>
              </a:r>
            </a:p>
            <a:p>
              <a:pPr algn="just"/>
              <a:r>
                <a:rPr lang="en-US" sz="1600" dirty="0">
                  <a:latin typeface="Times New Roman" pitchFamily="18" charset="0"/>
                  <a:cs typeface="Times New Roman" pitchFamily="18" charset="0"/>
                </a:rPr>
                <a:t>O</a:t>
              </a:r>
            </a:p>
            <a:p>
              <a:pPr algn="just"/>
              <a:r>
                <a:rPr lang="en-US" sz="1600" dirty="0">
                  <a:latin typeface="Times New Roman" pitchFamily="18" charset="0"/>
                  <a:cs typeface="Times New Roman" pitchFamily="18" charset="0"/>
                </a:rPr>
                <a:t>N</a:t>
              </a:r>
            </a:p>
            <a:p>
              <a:pPr algn="just"/>
              <a:r>
                <a:rPr lang="en-US" sz="1600" dirty="0">
                  <a:latin typeface="Times New Roman" pitchFamily="18" charset="0"/>
                  <a:cs typeface="Times New Roman" pitchFamily="18" charset="0"/>
                </a:rPr>
                <a:t>I</a:t>
              </a:r>
            </a:p>
            <a:p>
              <a:pPr algn="just"/>
              <a:r>
                <a:rPr lang="en-US" sz="1600" dirty="0">
                  <a:latin typeface="Times New Roman" pitchFamily="18" charset="0"/>
                  <a:cs typeface="Times New Roman" pitchFamily="18" charset="0"/>
                </a:rPr>
                <a:t>T</a:t>
              </a:r>
            </a:p>
            <a:p>
              <a:pPr algn="just"/>
              <a:r>
                <a:rPr lang="en-US" sz="1600" dirty="0">
                  <a:latin typeface="Times New Roman" pitchFamily="18" charset="0"/>
                  <a:cs typeface="Times New Roman" pitchFamily="18" charset="0"/>
                </a:rPr>
                <a:t>O</a:t>
              </a:r>
            </a:p>
            <a:p>
              <a:pPr algn="just"/>
              <a:r>
                <a:rPr lang="en-US" sz="1600" dirty="0">
                  <a:latin typeface="Times New Roman" pitchFamily="18" charset="0"/>
                  <a:cs typeface="Times New Roman" pitchFamily="18" charset="0"/>
                </a:rPr>
                <a:t>R</a:t>
              </a:r>
            </a:p>
            <a:p>
              <a:pPr algn="just"/>
              <a:r>
                <a:rPr lang="en-US" sz="1600" dirty="0">
                  <a:latin typeface="Times New Roman" pitchFamily="18" charset="0"/>
                  <a:cs typeface="Times New Roman" pitchFamily="18" charset="0"/>
                </a:rPr>
                <a:t>I</a:t>
              </a:r>
            </a:p>
            <a:p>
              <a:pPr algn="just"/>
              <a:r>
                <a:rPr lang="en-US" sz="1600" dirty="0">
                  <a:latin typeface="Times New Roman" pitchFamily="18" charset="0"/>
                  <a:cs typeface="Times New Roman" pitchFamily="18" charset="0"/>
                </a:rPr>
                <a:t>N</a:t>
              </a:r>
            </a:p>
            <a:p>
              <a:pPr algn="just"/>
              <a:r>
                <a:rPr lang="en-US" sz="1600" dirty="0">
                  <a:latin typeface="Times New Roman" pitchFamily="18" charset="0"/>
                  <a:cs typeface="Times New Roman" pitchFamily="18" charset="0"/>
                </a:rPr>
                <a:t>G</a:t>
              </a:r>
            </a:p>
            <a:p>
              <a:pPr algn="just"/>
              <a:r>
                <a:rPr lang="en-US" sz="1600" dirty="0">
                  <a:latin typeface="Times New Roman" pitchFamily="18" charset="0"/>
                  <a:cs typeface="Times New Roman" pitchFamily="18" charset="0"/>
                </a:rPr>
                <a:t>.</a:t>
              </a:r>
            </a:p>
            <a:p>
              <a:pPr algn="just"/>
              <a:r>
                <a:rPr lang="en-US" sz="1600" dirty="0">
                  <a:latin typeface="Times New Roman" pitchFamily="18" charset="0"/>
                  <a:cs typeface="Times New Roman" pitchFamily="18" charset="0"/>
                </a:rPr>
                <a:t>.</a:t>
              </a:r>
            </a:p>
            <a:p>
              <a:pPr algn="just"/>
              <a:r>
                <a:rPr lang="en-US" sz="1600" dirty="0">
                  <a:latin typeface="Times New Roman" pitchFamily="18" charset="0"/>
                  <a:cs typeface="Times New Roman" pitchFamily="18" charset="0"/>
                </a:rPr>
                <a:t>.</a:t>
              </a:r>
            </a:p>
            <a:p>
              <a:pPr algn="just"/>
              <a:r>
                <a:rPr lang="en-US" sz="1600" dirty="0">
                  <a:latin typeface="Times New Roman" pitchFamily="18" charset="0"/>
                  <a:cs typeface="Times New Roman" pitchFamily="18" charset="0"/>
                </a:rPr>
                <a:t>.</a:t>
              </a:r>
            </a:p>
          </p:txBody>
        </p:sp>
        <p:sp>
          <p:nvSpPr>
            <p:cNvPr id="20502" name="Rectangle 21"/>
            <p:cNvSpPr>
              <a:spLocks noChangeArrowheads="1"/>
            </p:cNvSpPr>
            <p:nvPr/>
          </p:nvSpPr>
          <p:spPr bwMode="auto">
            <a:xfrm>
              <a:off x="5040" y="2520"/>
              <a:ext cx="180" cy="540"/>
            </a:xfrm>
            <a:prstGeom prst="rect">
              <a:avLst/>
            </a:prstGeom>
            <a:solidFill>
              <a:srgbClr val="EAEAEA"/>
            </a:solidFill>
            <a:ln w="9525">
              <a:noFill/>
              <a:miter lim="800000"/>
              <a:headEnd/>
              <a:tailEnd/>
            </a:ln>
          </p:spPr>
          <p:txBody>
            <a:bodyPr/>
            <a:lstStyle/>
            <a:p>
              <a:endParaRPr lang="en-US"/>
            </a:p>
          </p:txBody>
        </p:sp>
        <p:sp>
          <p:nvSpPr>
            <p:cNvPr id="20503" name="Rectangle 22"/>
            <p:cNvSpPr>
              <a:spLocks noChangeArrowheads="1"/>
            </p:cNvSpPr>
            <p:nvPr/>
          </p:nvSpPr>
          <p:spPr bwMode="auto">
            <a:xfrm>
              <a:off x="5040" y="3240"/>
              <a:ext cx="180" cy="540"/>
            </a:xfrm>
            <a:prstGeom prst="rect">
              <a:avLst/>
            </a:prstGeom>
            <a:solidFill>
              <a:srgbClr val="EAEAEA"/>
            </a:solidFill>
            <a:ln w="9525">
              <a:noFill/>
              <a:miter lim="800000"/>
              <a:headEnd/>
              <a:tailEnd/>
            </a:ln>
          </p:spPr>
          <p:txBody>
            <a:bodyPr/>
            <a:lstStyle/>
            <a:p>
              <a:endParaRPr lang="en-US"/>
            </a:p>
          </p:txBody>
        </p:sp>
        <p:sp>
          <p:nvSpPr>
            <p:cNvPr id="20504" name="Rectangle 23"/>
            <p:cNvSpPr>
              <a:spLocks noChangeArrowheads="1"/>
            </p:cNvSpPr>
            <p:nvPr/>
          </p:nvSpPr>
          <p:spPr bwMode="auto">
            <a:xfrm>
              <a:off x="5040" y="3960"/>
              <a:ext cx="180" cy="540"/>
            </a:xfrm>
            <a:prstGeom prst="rect">
              <a:avLst/>
            </a:prstGeom>
            <a:solidFill>
              <a:srgbClr val="EAEAEA"/>
            </a:solidFill>
            <a:ln w="9525">
              <a:noFill/>
              <a:miter lim="800000"/>
              <a:headEnd/>
              <a:tailEnd/>
            </a:ln>
          </p:spPr>
          <p:txBody>
            <a:bodyPr/>
            <a:lstStyle/>
            <a:p>
              <a:endParaRPr lang="en-US"/>
            </a:p>
          </p:txBody>
        </p:sp>
        <p:sp>
          <p:nvSpPr>
            <p:cNvPr id="20505" name="Rectangle 24"/>
            <p:cNvSpPr>
              <a:spLocks noChangeArrowheads="1"/>
            </p:cNvSpPr>
            <p:nvPr/>
          </p:nvSpPr>
          <p:spPr bwMode="auto">
            <a:xfrm>
              <a:off x="5040" y="4680"/>
              <a:ext cx="180" cy="540"/>
            </a:xfrm>
            <a:prstGeom prst="rect">
              <a:avLst/>
            </a:prstGeom>
            <a:solidFill>
              <a:srgbClr val="EAEAEA"/>
            </a:solidFill>
            <a:ln w="9525">
              <a:noFill/>
              <a:miter lim="800000"/>
              <a:headEnd/>
              <a:tailEnd/>
            </a:ln>
          </p:spPr>
          <p:txBody>
            <a:bodyPr/>
            <a:lstStyle/>
            <a:p>
              <a:endParaRPr lang="en-US"/>
            </a:p>
          </p:txBody>
        </p:sp>
        <p:sp>
          <p:nvSpPr>
            <p:cNvPr id="20506" name="Rectangle 25"/>
            <p:cNvSpPr>
              <a:spLocks noChangeArrowheads="1"/>
            </p:cNvSpPr>
            <p:nvPr/>
          </p:nvSpPr>
          <p:spPr bwMode="auto">
            <a:xfrm>
              <a:off x="5040" y="5400"/>
              <a:ext cx="180" cy="900"/>
            </a:xfrm>
            <a:prstGeom prst="rect">
              <a:avLst/>
            </a:prstGeom>
            <a:solidFill>
              <a:srgbClr val="EAEAEA"/>
            </a:solidFill>
            <a:ln w="9525">
              <a:noFill/>
              <a:miter lim="800000"/>
              <a:headEnd/>
              <a:tailEnd/>
            </a:ln>
          </p:spPr>
          <p:txBody>
            <a:bodyPr/>
            <a:lstStyle/>
            <a:p>
              <a:endParaRPr lang="en-US"/>
            </a:p>
          </p:txBody>
        </p:sp>
        <p:sp>
          <p:nvSpPr>
            <p:cNvPr id="20507" name="Rectangle 26"/>
            <p:cNvSpPr>
              <a:spLocks noChangeArrowheads="1"/>
            </p:cNvSpPr>
            <p:nvPr/>
          </p:nvSpPr>
          <p:spPr bwMode="auto">
            <a:xfrm>
              <a:off x="5040" y="6480"/>
              <a:ext cx="180" cy="720"/>
            </a:xfrm>
            <a:prstGeom prst="rect">
              <a:avLst/>
            </a:prstGeom>
            <a:solidFill>
              <a:srgbClr val="EAEAEA"/>
            </a:solidFill>
            <a:ln w="9525">
              <a:noFill/>
              <a:miter lim="800000"/>
              <a:headEnd/>
              <a:tailEnd/>
            </a:ln>
          </p:spPr>
          <p:txBody>
            <a:bodyPr/>
            <a:lstStyle/>
            <a:p>
              <a:endParaRPr lang="en-US"/>
            </a:p>
          </p:txBody>
        </p:sp>
        <p:sp>
          <p:nvSpPr>
            <p:cNvPr id="20508" name="Rectangle 27"/>
            <p:cNvSpPr>
              <a:spLocks noChangeArrowheads="1"/>
            </p:cNvSpPr>
            <p:nvPr/>
          </p:nvSpPr>
          <p:spPr bwMode="auto">
            <a:xfrm>
              <a:off x="4860" y="7380"/>
              <a:ext cx="360" cy="540"/>
            </a:xfrm>
            <a:prstGeom prst="rect">
              <a:avLst/>
            </a:prstGeom>
            <a:solidFill>
              <a:srgbClr val="EAEAEA"/>
            </a:solidFill>
            <a:ln w="9525">
              <a:no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1395215" y="1124744"/>
            <a:ext cx="6561161" cy="56609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755650" y="192757"/>
            <a:ext cx="7010400" cy="715963"/>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t>Why Monitoring and Evaluation? </a:t>
            </a:r>
          </a:p>
        </p:txBody>
      </p:sp>
      <p:sp>
        <p:nvSpPr>
          <p:cNvPr id="22531" name="Rectangle 3"/>
          <p:cNvSpPr>
            <a:spLocks noGrp="1" noChangeArrowheads="1"/>
          </p:cNvSpPr>
          <p:nvPr>
            <p:ph type="body" idx="1"/>
          </p:nvPr>
        </p:nvSpPr>
        <p:spPr>
          <a:xfrm>
            <a:off x="436563" y="1556792"/>
            <a:ext cx="7951861" cy="4272508"/>
          </a:xfrm>
        </p:spPr>
        <p:txBody>
          <a:bodyPr/>
          <a:lstStyle/>
          <a:p>
            <a:pPr>
              <a:lnSpc>
                <a:spcPct val="90000"/>
              </a:lnSpc>
              <a:tabLst>
                <a:tab pos="850900" algn="l"/>
              </a:tabLst>
            </a:pPr>
            <a:r>
              <a:rPr lang="en-US" sz="2800" dirty="0" smtClean="0">
                <a:solidFill>
                  <a:srgbClr val="FF3300"/>
                </a:solidFill>
              </a:rPr>
              <a:t>Lessons learned</a:t>
            </a:r>
            <a:r>
              <a:rPr lang="en-US" sz="2800" dirty="0" smtClean="0"/>
              <a:t> from IEA helps improve policy making processes, policies and state of environment. </a:t>
            </a:r>
          </a:p>
          <a:p>
            <a:pPr>
              <a:lnSpc>
                <a:spcPct val="90000"/>
              </a:lnSpc>
              <a:buFont typeface="Wingdings 2" pitchFamily="18" charset="2"/>
              <a:buNone/>
              <a:tabLst>
                <a:tab pos="850900" algn="l"/>
              </a:tabLst>
            </a:pPr>
            <a:endParaRPr lang="en-US" sz="2800" dirty="0" smtClean="0"/>
          </a:p>
          <a:p>
            <a:pPr>
              <a:lnSpc>
                <a:spcPct val="90000"/>
              </a:lnSpc>
              <a:tabLst>
                <a:tab pos="850900" algn="l"/>
              </a:tabLst>
            </a:pPr>
            <a:r>
              <a:rPr lang="en-US" sz="2800" dirty="0" smtClean="0"/>
              <a:t>The IEA process </a:t>
            </a:r>
            <a:r>
              <a:rPr lang="en-US" sz="2800" dirty="0" smtClean="0">
                <a:solidFill>
                  <a:srgbClr val="FF3300"/>
                </a:solidFill>
              </a:rPr>
              <a:t>builds capacity</a:t>
            </a:r>
            <a:r>
              <a:rPr lang="en-US" sz="2800" dirty="0" smtClean="0"/>
              <a:t> for  periodic policy revision through monitoring and evaluation. </a:t>
            </a:r>
          </a:p>
          <a:p>
            <a:pPr>
              <a:lnSpc>
                <a:spcPct val="90000"/>
              </a:lnSpc>
              <a:buFont typeface="Wingdings 2" pitchFamily="18" charset="2"/>
              <a:buNone/>
              <a:tabLst>
                <a:tab pos="850900" algn="l"/>
              </a:tabLst>
            </a:pPr>
            <a:endParaRPr lang="en-US" sz="2800" dirty="0" smtClean="0"/>
          </a:p>
          <a:p>
            <a:pPr>
              <a:lnSpc>
                <a:spcPct val="90000"/>
              </a:lnSpc>
              <a:tabLst>
                <a:tab pos="850900" algn="l"/>
              </a:tabLst>
            </a:pPr>
            <a:r>
              <a:rPr lang="en-US" sz="2800" dirty="0" smtClean="0"/>
              <a:t>Capacity is built among</a:t>
            </a:r>
            <a:r>
              <a:rPr lang="en-US" sz="2800" dirty="0" smtClean="0">
                <a:solidFill>
                  <a:srgbClr val="FF3300"/>
                </a:solidFill>
              </a:rPr>
              <a:t> individuals </a:t>
            </a:r>
            <a:r>
              <a:rPr lang="en-US" sz="2800" dirty="0" smtClean="0"/>
              <a:t>and </a:t>
            </a:r>
            <a:r>
              <a:rPr lang="en-US" sz="2800" dirty="0" smtClean="0">
                <a:solidFill>
                  <a:srgbClr val="FF3300"/>
                </a:solidFill>
              </a:rPr>
              <a:t>organizations</a:t>
            </a:r>
            <a:r>
              <a:rPr lang="en-US" sz="2800" dirty="0" smtClean="0"/>
              <a:t>.</a:t>
            </a:r>
          </a:p>
          <a:p>
            <a:pPr>
              <a:lnSpc>
                <a:spcPct val="90000"/>
              </a:lnSpc>
              <a:tabLst>
                <a:tab pos="850900" algn="l"/>
              </a:tabLst>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bwMode="auto">
          <a:xfrm>
            <a:off x="914400" y="274638"/>
            <a:ext cx="66548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000" dirty="0" smtClean="0"/>
              <a:t>How monitoring and evaluation became a tool to make the national process a success in India:</a:t>
            </a:r>
          </a:p>
        </p:txBody>
      </p:sp>
      <p:sp>
        <p:nvSpPr>
          <p:cNvPr id="24581" name="Content Placeholder 2"/>
          <p:cNvSpPr>
            <a:spLocks noGrp="1"/>
          </p:cNvSpPr>
          <p:nvPr>
            <p:ph idx="4294967295"/>
          </p:nvPr>
        </p:nvSpPr>
        <p:spPr/>
        <p:txBody>
          <a:bodyPr/>
          <a:lstStyle/>
          <a:p>
            <a:r>
              <a:rPr lang="en-US" sz="2200" dirty="0" smtClean="0">
                <a:latin typeface="+mj-lt"/>
                <a:cs typeface="Times New Roman" pitchFamily="18" charset="0"/>
              </a:rPr>
              <a:t>Monitoring and evaluation increased:</a:t>
            </a:r>
          </a:p>
          <a:p>
            <a:pPr>
              <a:buClr>
                <a:srgbClr val="00B050"/>
              </a:buClr>
              <a:buFont typeface="Wingdings" pitchFamily="2" charset="2"/>
              <a:buChar char="Ø"/>
            </a:pPr>
            <a:r>
              <a:rPr lang="en-US" sz="2200" dirty="0" smtClean="0">
                <a:latin typeface="+mj-lt"/>
                <a:cs typeface="Times New Roman" pitchFamily="18" charset="0"/>
              </a:rPr>
              <a:t>The perception of saliency,  </a:t>
            </a:r>
          </a:p>
          <a:p>
            <a:pPr>
              <a:buClr>
                <a:srgbClr val="00B050"/>
              </a:buClr>
              <a:buFont typeface="Wingdings" pitchFamily="2" charset="2"/>
              <a:buChar char="Ø"/>
            </a:pPr>
            <a:r>
              <a:rPr lang="en-US" sz="2200" dirty="0" smtClean="0">
                <a:latin typeface="+mj-lt"/>
                <a:cs typeface="Times New Roman" pitchFamily="18" charset="0"/>
              </a:rPr>
              <a:t>Credibility, and  </a:t>
            </a:r>
          </a:p>
          <a:p>
            <a:pPr>
              <a:buClr>
                <a:srgbClr val="00B050"/>
              </a:buClr>
              <a:buFont typeface="Wingdings" pitchFamily="2" charset="2"/>
              <a:buChar char="Ø"/>
            </a:pPr>
            <a:r>
              <a:rPr lang="en-US" sz="2200" dirty="0" smtClean="0">
                <a:latin typeface="+mj-lt"/>
                <a:cs typeface="Times New Roman" pitchFamily="18" charset="0"/>
              </a:rPr>
              <a:t>The legitimacy of the environmental assessment</a:t>
            </a:r>
          </a:p>
          <a:p>
            <a:endParaRPr lang="en-US" sz="2200" dirty="0" smtClean="0">
              <a:latin typeface="+mj-lt"/>
              <a:cs typeface="Times New Roman" pitchFamily="18" charset="0"/>
            </a:endParaRPr>
          </a:p>
          <a:p>
            <a:r>
              <a:rPr lang="en-US" sz="2200" dirty="0" err="1" smtClean="0">
                <a:latin typeface="+mj-lt"/>
                <a:cs typeface="Times New Roman" pitchFamily="18" charset="0"/>
              </a:rPr>
              <a:t>Embedence</a:t>
            </a:r>
            <a:r>
              <a:rPr lang="en-US" sz="2200" dirty="0" smtClean="0">
                <a:latin typeface="+mj-lt"/>
                <a:cs typeface="Times New Roman" pitchFamily="18" charset="0"/>
              </a:rPr>
              <a:t> of  </a:t>
            </a:r>
            <a:r>
              <a:rPr lang="en-US" sz="2200" dirty="0" err="1" smtClean="0">
                <a:latin typeface="+mj-lt"/>
                <a:cs typeface="Times New Roman" pitchFamily="18" charset="0"/>
              </a:rPr>
              <a:t>SoE</a:t>
            </a:r>
            <a:r>
              <a:rPr lang="en-US" sz="2200" dirty="0" smtClean="0">
                <a:latin typeface="+mj-lt"/>
                <a:cs typeface="Times New Roman" pitchFamily="18" charset="0"/>
              </a:rPr>
              <a:t> reporting in state-level governance to:</a:t>
            </a:r>
          </a:p>
          <a:p>
            <a:pPr>
              <a:buClr>
                <a:srgbClr val="00B050"/>
              </a:buClr>
              <a:buFont typeface="Wingdings" pitchFamily="2" charset="2"/>
              <a:buChar char="Ø"/>
            </a:pPr>
            <a:r>
              <a:rPr lang="en-US" sz="2200" dirty="0" smtClean="0">
                <a:latin typeface="+mj-lt"/>
                <a:cs typeface="Times New Roman" pitchFamily="18" charset="0"/>
              </a:rPr>
              <a:t>Addresses environmental issues,</a:t>
            </a:r>
          </a:p>
          <a:p>
            <a:pPr>
              <a:buClr>
                <a:srgbClr val="00B050"/>
              </a:buClr>
              <a:buFont typeface="Wingdings" pitchFamily="2" charset="2"/>
              <a:buChar char="Ø"/>
            </a:pPr>
            <a:r>
              <a:rPr lang="en-US" sz="2200" dirty="0" smtClean="0">
                <a:latin typeface="+mj-lt"/>
                <a:cs typeface="Times New Roman" pitchFamily="18" charset="0"/>
              </a:rPr>
              <a:t>Strengthen capacities at the level of individuals, organizations and institutions.</a:t>
            </a:r>
          </a:p>
          <a:p>
            <a:endParaRPr lang="en-US" sz="22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bwMode="auto">
          <a:xfrm>
            <a:off x="674688" y="274638"/>
            <a:ext cx="7010400" cy="715962"/>
          </a:xfrm>
          <a:prstGeom prst="rect">
            <a:avLst/>
          </a:prstGeom>
          <a:noFill/>
          <a:ln>
            <a:noFill/>
            <a:miter lim="800000"/>
            <a:headEnd/>
            <a:tailEnd/>
          </a:ln>
        </p:spPr>
        <p:txBody>
          <a:bodyPr anchor="ctr"/>
          <a:lstStyle/>
          <a:p>
            <a:pPr eaLnBrk="1" hangingPunct="1"/>
            <a:r>
              <a:rPr lang="en-US" sz="3200" dirty="0" smtClean="0"/>
              <a:t>Module 8 Sessions at a Glance</a:t>
            </a:r>
          </a:p>
        </p:txBody>
      </p:sp>
      <p:sp>
        <p:nvSpPr>
          <p:cNvPr id="231427" name="Rectangle 3"/>
          <p:cNvSpPr>
            <a:spLocks noGrp="1" noChangeArrowheads="1"/>
          </p:cNvSpPr>
          <p:nvPr>
            <p:ph type="body" idx="4294967295"/>
          </p:nvPr>
        </p:nvSpPr>
        <p:spPr/>
        <p:txBody>
          <a:bodyPr/>
          <a:lstStyle/>
          <a:p>
            <a:pPr eaLnBrk="1" hangingPunct="1"/>
            <a:r>
              <a:rPr lang="en-US" dirty="0" smtClean="0">
                <a:latin typeface="+mj-lt"/>
                <a:cs typeface="Times New Roman" pitchFamily="18" charset="0"/>
              </a:rPr>
              <a:t>Introduction</a:t>
            </a:r>
          </a:p>
          <a:p>
            <a:pPr eaLnBrk="1" hangingPunct="1"/>
            <a:r>
              <a:rPr lang="en-US" dirty="0" smtClean="0">
                <a:latin typeface="+mj-lt"/>
                <a:cs typeface="Times New Roman" pitchFamily="18" charset="0"/>
              </a:rPr>
              <a:t>Foundation of effective monitoring and evaluation</a:t>
            </a:r>
          </a:p>
          <a:p>
            <a:pPr eaLnBrk="1" hangingPunct="1"/>
            <a:r>
              <a:rPr lang="en-US" dirty="0" smtClean="0">
                <a:latin typeface="+mj-lt"/>
                <a:cs typeface="Times New Roman" pitchFamily="18" charset="0"/>
              </a:rPr>
              <a:t>Framework, attributes and measures</a:t>
            </a:r>
          </a:p>
          <a:p>
            <a:pPr eaLnBrk="1" hangingPunct="1"/>
            <a:r>
              <a:rPr lang="en-US" dirty="0" smtClean="0">
                <a:latin typeface="+mj-lt"/>
                <a:cs typeface="Times New Roman" pitchFamily="18" charset="0"/>
              </a:rPr>
              <a:t>Self-assessment matrix </a:t>
            </a:r>
          </a:p>
          <a:p>
            <a:pPr eaLnBrk="1" hangingPunct="1"/>
            <a:r>
              <a:rPr lang="en-US" dirty="0" smtClean="0">
                <a:latin typeface="+mj-lt"/>
                <a:cs typeface="Times New Roman" pitchFamily="18" charset="0"/>
              </a:rPr>
              <a:t>Improvement opportunities</a:t>
            </a:r>
            <a:endParaRPr lang="en-US" b="1" dirty="0" smtClean="0">
              <a:solidFill>
                <a:schemeClr val="bg2"/>
              </a:solidFill>
              <a:latin typeface="+mj-lt"/>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fade">
                                      <p:cBhvr>
                                        <p:cTn id="7" dur="30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fade">
                                      <p:cBhvr>
                                        <p:cTn id="12" dur="30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fade">
                                      <p:cBhvr>
                                        <p:cTn id="17" dur="3000"/>
                                        <p:tgtEl>
                                          <p:spTgt spid="231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fade">
                                      <p:cBhvr>
                                        <p:cTn id="22" dur="3000"/>
                                        <p:tgtEl>
                                          <p:spTgt spid="2314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1427">
                                            <p:txEl>
                                              <p:pRg st="4" end="4"/>
                                            </p:txEl>
                                          </p:spTgt>
                                        </p:tgtEl>
                                        <p:attrNameLst>
                                          <p:attrName>style.visibility</p:attrName>
                                        </p:attrNameLst>
                                      </p:cBhvr>
                                      <p:to>
                                        <p:strVal val="visible"/>
                                      </p:to>
                                    </p:set>
                                    <p:animEffect transition="in" filter="fade">
                                      <p:cBhvr>
                                        <p:cTn id="27" dur="3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bwMode="auto">
          <a:xfrm>
            <a:off x="714348" y="285728"/>
            <a:ext cx="6972320" cy="65403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000" dirty="0" err="1" smtClean="0"/>
              <a:t>SoE</a:t>
            </a:r>
            <a:r>
              <a:rPr lang="en-US" sz="2000" dirty="0" smtClean="0"/>
              <a:t> Reporting, India – Monitoring and Evaluation of a Reporting Process</a:t>
            </a:r>
          </a:p>
        </p:txBody>
      </p:sp>
      <p:sp>
        <p:nvSpPr>
          <p:cNvPr id="25605" name="Content Placeholder 2"/>
          <p:cNvSpPr>
            <a:spLocks noGrp="1"/>
          </p:cNvSpPr>
          <p:nvPr>
            <p:ph idx="4294967295"/>
          </p:nvPr>
        </p:nvSpPr>
        <p:spPr/>
        <p:txBody>
          <a:bodyPr/>
          <a:lstStyle/>
          <a:p>
            <a:r>
              <a:rPr lang="en-US" sz="2000" dirty="0" smtClean="0">
                <a:latin typeface="+mj-lt"/>
                <a:cs typeface="Times New Roman" pitchFamily="18" charset="0"/>
              </a:rPr>
              <a:t>The </a:t>
            </a:r>
            <a:r>
              <a:rPr lang="en-US" sz="2000" dirty="0" err="1" smtClean="0">
                <a:latin typeface="+mj-lt"/>
                <a:cs typeface="Times New Roman" pitchFamily="18" charset="0"/>
              </a:rPr>
              <a:t>SoE</a:t>
            </a:r>
            <a:r>
              <a:rPr lang="en-US" sz="2000" dirty="0" smtClean="0">
                <a:latin typeface="+mj-lt"/>
                <a:cs typeface="Times New Roman" pitchFamily="18" charset="0"/>
              </a:rPr>
              <a:t> reporting system of India has been monitored and evaluated closely, with the aim of embedding the reporting system in the practice of state governments. This ongoing </a:t>
            </a:r>
            <a:r>
              <a:rPr lang="en-US" sz="2000" dirty="0" err="1" smtClean="0">
                <a:latin typeface="+mj-lt"/>
                <a:cs typeface="Times New Roman" pitchFamily="18" charset="0"/>
              </a:rPr>
              <a:t>programme</a:t>
            </a:r>
            <a:r>
              <a:rPr lang="en-US" sz="2000" dirty="0" smtClean="0">
                <a:latin typeface="+mj-lt"/>
                <a:cs typeface="Times New Roman" pitchFamily="18" charset="0"/>
              </a:rPr>
              <a:t> involves building capacities for the preparation of </a:t>
            </a:r>
            <a:r>
              <a:rPr lang="en-US" sz="2000" dirty="0" err="1" smtClean="0">
                <a:latin typeface="+mj-lt"/>
                <a:cs typeface="Times New Roman" pitchFamily="18" charset="0"/>
              </a:rPr>
              <a:t>SoE</a:t>
            </a:r>
            <a:r>
              <a:rPr lang="en-US" sz="2000" dirty="0" smtClean="0">
                <a:latin typeface="+mj-lt"/>
                <a:cs typeface="Times New Roman" pitchFamily="18" charset="0"/>
              </a:rPr>
              <a:t> reports within the state/regional institutions and governments and the national government, and supporting triennial </a:t>
            </a:r>
            <a:r>
              <a:rPr lang="en-US" sz="2000" dirty="0" err="1" smtClean="0">
                <a:latin typeface="+mj-lt"/>
                <a:cs typeface="Times New Roman" pitchFamily="18" charset="0"/>
              </a:rPr>
              <a:t>SoE</a:t>
            </a:r>
            <a:r>
              <a:rPr lang="en-US" sz="2000" dirty="0" smtClean="0">
                <a:latin typeface="+mj-lt"/>
                <a:cs typeface="Times New Roman" pitchFamily="18" charset="0"/>
              </a:rPr>
              <a:t> reporting by state and national governments.</a:t>
            </a:r>
          </a:p>
          <a:p>
            <a:r>
              <a:rPr lang="en-US" sz="2000" dirty="0" smtClean="0">
                <a:latin typeface="+mj-lt"/>
                <a:cs typeface="Times New Roman" pitchFamily="18" charset="0"/>
              </a:rPr>
              <a:t>The process was carefully designed. Only a few expert institutions, designated national host institutions (NHI), were given the responsibility of identifying state host institutions (SHI) and building interest and capability within those SHIs to undertake </a:t>
            </a:r>
            <a:r>
              <a:rPr lang="en-US" sz="2000" dirty="0" err="1" smtClean="0">
                <a:latin typeface="+mj-lt"/>
                <a:cs typeface="Times New Roman" pitchFamily="18" charset="0"/>
              </a:rPr>
              <a:t>SoE</a:t>
            </a:r>
            <a:r>
              <a:rPr lang="en-US" sz="2000" dirty="0" smtClean="0">
                <a:latin typeface="+mj-lt"/>
                <a:cs typeface="Times New Roman" pitchFamily="18" charset="0"/>
              </a:rPr>
              <a:t> reporting. Beyond training, NHI also review progress made by SHIs in developing their products, provide expert input on the frameworks of analysis and critically analyze the products before final publication.</a:t>
            </a:r>
          </a:p>
          <a:p>
            <a:endParaRPr lang="en-US" sz="20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428625" y="1428750"/>
            <a:ext cx="8229600" cy="4525963"/>
          </a:xfrm>
        </p:spPr>
        <p:txBody>
          <a:bodyPr/>
          <a:lstStyle/>
          <a:p>
            <a:endParaRPr lang="en-US" sz="2000" dirty="0" smtClean="0">
              <a:latin typeface="Times New Roman" pitchFamily="18" charset="0"/>
              <a:cs typeface="Times New Roman" pitchFamily="18" charset="0"/>
            </a:endParaRPr>
          </a:p>
          <a:p>
            <a:r>
              <a:rPr lang="en-US" sz="2000" dirty="0" smtClean="0">
                <a:latin typeface="+mj-lt"/>
                <a:cs typeface="Times New Roman" pitchFamily="18" charset="0"/>
              </a:rPr>
              <a:t>SHIs are responsible for identifying and mobilizing partners, facilitating a participatory process, collecting and analyzing information, interacting with NHIs and developing </a:t>
            </a:r>
            <a:r>
              <a:rPr lang="en-US" sz="2000" dirty="0" err="1" smtClean="0">
                <a:latin typeface="+mj-lt"/>
                <a:cs typeface="Times New Roman" pitchFamily="18" charset="0"/>
              </a:rPr>
              <a:t>SoE</a:t>
            </a:r>
            <a:r>
              <a:rPr lang="en-US" sz="2000" dirty="0" smtClean="0">
                <a:latin typeface="+mj-lt"/>
                <a:cs typeface="Times New Roman" pitchFamily="18" charset="0"/>
              </a:rPr>
              <a:t> products.</a:t>
            </a:r>
          </a:p>
          <a:p>
            <a:r>
              <a:rPr lang="en-US" sz="2000" dirty="0" smtClean="0">
                <a:latin typeface="+mj-lt"/>
                <a:cs typeface="Times New Roman" pitchFamily="18" charset="0"/>
              </a:rPr>
              <a:t>At the national level, the Indian Ministry of Environment and Forests, the lead ministry for the </a:t>
            </a:r>
            <a:r>
              <a:rPr lang="en-US" sz="2000" dirty="0" err="1" smtClean="0">
                <a:latin typeface="+mj-lt"/>
                <a:cs typeface="Times New Roman" pitchFamily="18" charset="0"/>
              </a:rPr>
              <a:t>programme</a:t>
            </a:r>
            <a:r>
              <a:rPr lang="en-US" sz="2000" dirty="0" smtClean="0">
                <a:latin typeface="+mj-lt"/>
                <a:cs typeface="Times New Roman" pitchFamily="18" charset="0"/>
              </a:rPr>
              <a:t>, periodically evaluates the progress made by NHIs and SHIs through review meetings. Funding is tied to the demonstration of progress.</a:t>
            </a:r>
          </a:p>
          <a:p>
            <a:r>
              <a:rPr lang="en-US" sz="2000" dirty="0" smtClean="0">
                <a:latin typeface="+mj-lt"/>
                <a:cs typeface="Times New Roman" pitchFamily="18" charset="0"/>
              </a:rPr>
              <a:t>A two-stage monitoring and evaluation process is in place. The NHIs’ performance evaluation (done by the ministry) is linked to the level of success they achieve, as indicated by the number of states that have made significant progress towards establishing systems for </a:t>
            </a:r>
            <a:r>
              <a:rPr lang="en-US" sz="2000" dirty="0" err="1" smtClean="0">
                <a:latin typeface="+mj-lt"/>
                <a:cs typeface="Times New Roman" pitchFamily="18" charset="0"/>
              </a:rPr>
              <a:t>SoE</a:t>
            </a:r>
            <a:r>
              <a:rPr lang="en-US" sz="2000" dirty="0" smtClean="0">
                <a:latin typeface="+mj-lt"/>
                <a:cs typeface="Times New Roman" pitchFamily="18" charset="0"/>
              </a:rPr>
              <a:t> analysis, and for publishing a final </a:t>
            </a:r>
            <a:r>
              <a:rPr lang="en-US" sz="2000" dirty="0" err="1" smtClean="0">
                <a:latin typeface="+mj-lt"/>
                <a:cs typeface="Times New Roman" pitchFamily="18" charset="0"/>
              </a:rPr>
              <a:t>SoE</a:t>
            </a:r>
            <a:r>
              <a:rPr lang="en-US" sz="2000" dirty="0" smtClean="0">
                <a:latin typeface="+mj-lt"/>
                <a:cs typeface="Times New Roman" pitchFamily="18" charset="0"/>
              </a:rPr>
              <a:t> report.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4294967295"/>
          </p:nvPr>
        </p:nvSpPr>
        <p:spPr/>
        <p:txBody>
          <a:bodyPr/>
          <a:lstStyle/>
          <a:p>
            <a:r>
              <a:rPr lang="en-US" sz="2400" dirty="0" smtClean="0">
                <a:latin typeface="+mj-lt"/>
                <a:cs typeface="Times New Roman" pitchFamily="18" charset="0"/>
              </a:rPr>
              <a:t>The second element relates to the linkage between NHI and SHIs, and it is only through NHI certification that an SHI receives funding. In this case, the tangible indicator is the </a:t>
            </a:r>
            <a:r>
              <a:rPr lang="en-US" sz="2400" dirty="0" err="1" smtClean="0">
                <a:latin typeface="+mj-lt"/>
                <a:cs typeface="Times New Roman" pitchFamily="18" charset="0"/>
              </a:rPr>
              <a:t>SoE</a:t>
            </a:r>
            <a:r>
              <a:rPr lang="en-US" sz="2400" dirty="0" smtClean="0">
                <a:latin typeface="+mj-lt"/>
                <a:cs typeface="Times New Roman" pitchFamily="18" charset="0"/>
              </a:rPr>
              <a:t> report, but interim continuity in the process is ensured by the NHI, as their ultimate evaluation is based on the number of reports they supported. As for the imperatives at the state level, a careful selection of SHIs is essential for the success of this </a:t>
            </a:r>
            <a:r>
              <a:rPr lang="en-US" sz="2400" dirty="0" err="1" smtClean="0">
                <a:latin typeface="+mj-lt"/>
                <a:cs typeface="Times New Roman" pitchFamily="18" charset="0"/>
              </a:rPr>
              <a:t>programme</a:t>
            </a:r>
            <a:r>
              <a:rPr lang="en-US" sz="2400" dirty="0" smtClean="0">
                <a:latin typeface="+mj-lt"/>
                <a:cs typeface="Times New Roman" pitchFamily="18" charset="0"/>
              </a:rPr>
              <a:t>. A proactive SHI, with its linkages and wherewithal, will ensure a close monitoring of the actors/institutions involved, and will deliver results.</a:t>
            </a:r>
          </a:p>
          <a:p>
            <a:endParaRPr lang="en-US" sz="24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p:txBody>
          <a:bodyPr/>
          <a:lstStyle/>
          <a:p>
            <a:r>
              <a:rPr lang="en-US" sz="2400" dirty="0" smtClean="0">
                <a:latin typeface="+mj-lt"/>
                <a:cs typeface="Times New Roman" pitchFamily="18" charset="0"/>
              </a:rPr>
              <a:t>Overall response to the </a:t>
            </a:r>
            <a:r>
              <a:rPr lang="en-US" sz="2400" dirty="0" err="1" smtClean="0">
                <a:latin typeface="+mj-lt"/>
                <a:cs typeface="Times New Roman" pitchFamily="18" charset="0"/>
              </a:rPr>
              <a:t>programme</a:t>
            </a:r>
            <a:r>
              <a:rPr lang="en-US" sz="2400" dirty="0" smtClean="0">
                <a:latin typeface="+mj-lt"/>
                <a:cs typeface="Times New Roman" pitchFamily="18" charset="0"/>
              </a:rPr>
              <a:t> has been mixed, but SHIs that have taken this initiative seriously are establishing benchmarks for all states, even those that are less responsive. Some progressive states, such as Punjab, Chandigarh and Kerala, have successfully produced </a:t>
            </a:r>
            <a:r>
              <a:rPr lang="en-US" sz="2400" dirty="0" err="1" smtClean="0">
                <a:latin typeface="+mj-lt"/>
                <a:cs typeface="Times New Roman" pitchFamily="18" charset="0"/>
              </a:rPr>
              <a:t>SoEs</a:t>
            </a:r>
            <a:r>
              <a:rPr lang="en-US" sz="2400" dirty="0" smtClean="0">
                <a:latin typeface="+mj-lt"/>
                <a:cs typeface="Times New Roman" pitchFamily="18" charset="0"/>
              </a:rPr>
              <a:t>, and are working towards their next products, focusing on emerging environmental challenges.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4294967295"/>
          </p:nvPr>
        </p:nvSpPr>
        <p:spPr>
          <a:xfrm>
            <a:off x="381000" y="1333500"/>
            <a:ext cx="8229600" cy="5029200"/>
          </a:xfrm>
        </p:spPr>
        <p:txBody>
          <a:bodyPr/>
          <a:lstStyle/>
          <a:p>
            <a:r>
              <a:rPr lang="en-US" sz="2200" dirty="0" smtClean="0">
                <a:latin typeface="+mj-lt"/>
                <a:cs typeface="Times New Roman" pitchFamily="18" charset="0"/>
              </a:rPr>
              <a:t>Monitoring and evaluation of an IEA process enhances communication between the cycle of scientific data collection and processing, and the cycle of policy making. This “coupling” function can help to ensure that evidence originating from either scientific or indigenous knowledge is fed into policy making early enough. Because it can take decades and a series of political cycles to develop the right set of policies after discovery of the first evidence of an emerging environmental problem, the role of monitoring cannot be overstated.</a:t>
            </a:r>
          </a:p>
          <a:p>
            <a:r>
              <a:rPr lang="en-US" sz="2200" dirty="0" smtClean="0">
                <a:latin typeface="+mj-lt"/>
                <a:cs typeface="Times New Roman" pitchFamily="18" charset="0"/>
              </a:rPr>
              <a:t>Without an impact strategy (Module 3) and monitoring and evaluation (Module 8), the IEA process could run the risk of not being able to influence policy making.</a:t>
            </a:r>
          </a:p>
          <a:p>
            <a:endParaRPr lang="en-US" sz="22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bwMode="auto">
          <a:xfrm>
            <a:off x="857224" y="274638"/>
            <a:ext cx="6827864"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3200" dirty="0" smtClean="0"/>
              <a:t>Module 8 Sessions at a Glance</a:t>
            </a:r>
          </a:p>
        </p:txBody>
      </p:sp>
      <p:sp>
        <p:nvSpPr>
          <p:cNvPr id="231427" name="Rectangle 3"/>
          <p:cNvSpPr>
            <a:spLocks noGrp="1" noChangeArrowheads="1"/>
          </p:cNvSpPr>
          <p:nvPr>
            <p:ph type="body" idx="4294967295"/>
          </p:nvPr>
        </p:nvSpPr>
        <p:spPr/>
        <p:txBody>
          <a:bodyPr/>
          <a:lstStyle/>
          <a:p>
            <a:pPr eaLnBrk="1" hangingPunct="1"/>
            <a:r>
              <a:rPr lang="en-US" dirty="0" smtClean="0">
                <a:latin typeface="Times New Roman" pitchFamily="18" charset="0"/>
                <a:cs typeface="Times New Roman" pitchFamily="18" charset="0"/>
              </a:rPr>
              <a:t>Introduction</a:t>
            </a:r>
          </a:p>
          <a:p>
            <a:pPr eaLnBrk="1" hangingPunct="1"/>
            <a:r>
              <a:rPr lang="en-US" dirty="0" smtClean="0">
                <a:latin typeface="Times New Roman" pitchFamily="18" charset="0"/>
                <a:cs typeface="Times New Roman" pitchFamily="18" charset="0"/>
              </a:rPr>
              <a:t>Foundation of effective monitoring and evaluation</a:t>
            </a:r>
          </a:p>
          <a:p>
            <a:pPr eaLnBrk="1" hangingPunct="1"/>
            <a:r>
              <a:rPr lang="en-US" dirty="0" smtClean="0">
                <a:latin typeface="Times New Roman" pitchFamily="18" charset="0"/>
                <a:cs typeface="Times New Roman" pitchFamily="18" charset="0"/>
              </a:rPr>
              <a:t>Framework, attributes and measures</a:t>
            </a:r>
          </a:p>
          <a:p>
            <a:pPr eaLnBrk="1" hangingPunct="1"/>
            <a:r>
              <a:rPr lang="en-US" dirty="0" smtClean="0">
                <a:latin typeface="Times New Roman" pitchFamily="18" charset="0"/>
                <a:cs typeface="Times New Roman" pitchFamily="18" charset="0"/>
              </a:rPr>
              <a:t>Self-assessment matrix </a:t>
            </a:r>
          </a:p>
          <a:p>
            <a:pPr eaLnBrk="1" hangingPunct="1"/>
            <a:r>
              <a:rPr lang="en-US" dirty="0" smtClean="0">
                <a:latin typeface="Times New Roman" pitchFamily="18" charset="0"/>
                <a:cs typeface="Times New Roman" pitchFamily="18" charset="0"/>
              </a:rPr>
              <a:t>Improvement opportunities</a:t>
            </a:r>
            <a:endParaRPr lang="en-US" b="1" dirty="0" smtClean="0">
              <a:solidFill>
                <a:schemeClr val="bg2"/>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fade">
                                      <p:cBhvr>
                                        <p:cTn id="7" dur="30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fade">
                                      <p:cBhvr>
                                        <p:cTn id="12" dur="30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fade">
                                      <p:cBhvr>
                                        <p:cTn id="17" dur="3000"/>
                                        <p:tgtEl>
                                          <p:spTgt spid="231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fade">
                                      <p:cBhvr>
                                        <p:cTn id="22" dur="3000"/>
                                        <p:tgtEl>
                                          <p:spTgt spid="2314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1427">
                                            <p:txEl>
                                              <p:pRg st="4" end="4"/>
                                            </p:txEl>
                                          </p:spTgt>
                                        </p:tgtEl>
                                        <p:attrNameLst>
                                          <p:attrName>style.visibility</p:attrName>
                                        </p:attrNameLst>
                                      </p:cBhvr>
                                      <p:to>
                                        <p:strVal val="visible"/>
                                      </p:to>
                                    </p:set>
                                    <p:animEffect transition="in" filter="fade">
                                      <p:cBhvr>
                                        <p:cTn id="27" dur="3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57944" y="-27384"/>
            <a:ext cx="7010400" cy="715963"/>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t>Foundation Steps for Effective </a:t>
            </a:r>
            <a:br>
              <a:rPr lang="en-US" sz="3200" dirty="0" smtClean="0"/>
            </a:br>
            <a:r>
              <a:rPr lang="en-US" sz="3200" dirty="0" smtClean="0"/>
              <a:t>Monitoring and Evaluation </a:t>
            </a:r>
          </a:p>
        </p:txBody>
      </p:sp>
      <p:sp>
        <p:nvSpPr>
          <p:cNvPr id="31747" name="Rectangle 3"/>
          <p:cNvSpPr>
            <a:spLocks noGrp="1" noChangeArrowheads="1"/>
          </p:cNvSpPr>
          <p:nvPr>
            <p:ph type="body" idx="1"/>
          </p:nvPr>
        </p:nvSpPr>
        <p:spPr>
          <a:xfrm>
            <a:off x="330200" y="1768475"/>
            <a:ext cx="5868988" cy="3810000"/>
          </a:xfrm>
        </p:spPr>
        <p:txBody>
          <a:bodyPr/>
          <a:lstStyle/>
          <a:p>
            <a:pPr marL="339725" indent="-339725">
              <a:buFont typeface="Arial" pitchFamily="34" charset="0"/>
              <a:buChar char="•"/>
            </a:pPr>
            <a:r>
              <a:rPr lang="en-US" dirty="0" smtClean="0"/>
              <a:t>Identifying your </a:t>
            </a:r>
            <a:r>
              <a:rPr lang="en-US" dirty="0" smtClean="0">
                <a:solidFill>
                  <a:srgbClr val="FF3300"/>
                </a:solidFill>
              </a:rPr>
              <a:t>purpose</a:t>
            </a:r>
            <a:r>
              <a:rPr lang="en-US" dirty="0" smtClean="0"/>
              <a:t>.</a:t>
            </a:r>
          </a:p>
          <a:p>
            <a:pPr marL="339725" indent="-339725">
              <a:buFont typeface="Arial" pitchFamily="34" charset="0"/>
              <a:buChar char="•"/>
            </a:pPr>
            <a:endParaRPr lang="en-US" dirty="0" smtClean="0"/>
          </a:p>
          <a:p>
            <a:pPr marL="339725" indent="-339725">
              <a:buClr>
                <a:schemeClr val="tx1"/>
              </a:buClr>
              <a:buFont typeface="Arial" pitchFamily="34" charset="0"/>
              <a:buChar char="•"/>
            </a:pPr>
            <a:r>
              <a:rPr lang="en-US" dirty="0" smtClean="0"/>
              <a:t>Identifying your </a:t>
            </a:r>
            <a:r>
              <a:rPr lang="en-US" dirty="0" smtClean="0">
                <a:solidFill>
                  <a:srgbClr val="FF3300"/>
                </a:solidFill>
              </a:rPr>
              <a:t>primary users.</a:t>
            </a:r>
          </a:p>
          <a:p>
            <a:pPr marL="339725" indent="-339725">
              <a:buFont typeface="Arial" pitchFamily="34" charset="0"/>
              <a:buChar char="•"/>
            </a:pPr>
            <a:endParaRPr lang="en-US" dirty="0" smtClean="0">
              <a:solidFill>
                <a:srgbClr val="FF3300"/>
              </a:solidFill>
            </a:endParaRPr>
          </a:p>
          <a:p>
            <a:pPr marL="339725" indent="-339725">
              <a:buClr>
                <a:schemeClr val="tx1"/>
              </a:buClr>
              <a:buFont typeface="Arial" pitchFamily="34" charset="0"/>
              <a:buChar char="•"/>
            </a:pPr>
            <a:r>
              <a:rPr lang="en-US" dirty="0" smtClean="0"/>
              <a:t>Deciding whether </a:t>
            </a:r>
            <a:r>
              <a:rPr lang="en-US" dirty="0" smtClean="0">
                <a:solidFill>
                  <a:srgbClr val="FF3300"/>
                </a:solidFill>
              </a:rPr>
              <a:t>internal or external evaluators</a:t>
            </a:r>
            <a:r>
              <a:rPr lang="en-US" dirty="0" smtClean="0"/>
              <a:t> best serve your purpose.</a:t>
            </a:r>
          </a:p>
          <a:p>
            <a:pPr marL="339725" indent="-339725">
              <a:buFont typeface="Arial" pitchFamily="34" charset="0"/>
              <a:buChar char="•"/>
            </a:pPr>
            <a:endParaRPr lang="en-US" sz="2800" dirty="0" smtClean="0"/>
          </a:p>
        </p:txBody>
      </p:sp>
      <p:pic>
        <p:nvPicPr>
          <p:cNvPr id="31748" name="Picture 4"/>
          <p:cNvPicPr>
            <a:picLocks noChangeAspect="1" noChangeArrowheads="1"/>
          </p:cNvPicPr>
          <p:nvPr/>
        </p:nvPicPr>
        <p:blipFill>
          <a:blip r:embed="rId3" cstate="print"/>
          <a:srcRect/>
          <a:stretch>
            <a:fillRect/>
          </a:stretch>
        </p:blipFill>
        <p:spPr bwMode="auto">
          <a:xfrm>
            <a:off x="6443663" y="2108200"/>
            <a:ext cx="2266950" cy="1700213"/>
          </a:xfrm>
          <a:prstGeom prst="rect">
            <a:avLst/>
          </a:prstGeom>
          <a:noFill/>
          <a:ln w="9525">
            <a:noFill/>
            <a:miter lim="800000"/>
            <a:headEnd/>
            <a:tailEnd/>
          </a:ln>
        </p:spPr>
      </p:pic>
      <p:pic>
        <p:nvPicPr>
          <p:cNvPr id="31749" name="Picture 5" descr="Nairobi Training"/>
          <p:cNvPicPr>
            <a:picLocks noChangeAspect="1" noChangeArrowheads="1"/>
          </p:cNvPicPr>
          <p:nvPr/>
        </p:nvPicPr>
        <p:blipFill>
          <a:blip r:embed="rId4" cstate="print"/>
          <a:srcRect/>
          <a:stretch>
            <a:fillRect/>
          </a:stretch>
        </p:blipFill>
        <p:spPr bwMode="auto">
          <a:xfrm>
            <a:off x="6400800" y="4262438"/>
            <a:ext cx="2387600" cy="17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bwMode="auto">
          <a:xfrm>
            <a:off x="774700" y="70520"/>
            <a:ext cx="70104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2. Foundation of Effective Monitoring and</a:t>
            </a:r>
            <a:br>
              <a:rPr lang="en-US" sz="2800" dirty="0" smtClean="0"/>
            </a:br>
            <a:r>
              <a:rPr lang="en-US" sz="2800" dirty="0" smtClean="0"/>
              <a:t>Evaluation</a:t>
            </a:r>
          </a:p>
        </p:txBody>
      </p:sp>
      <p:sp>
        <p:nvSpPr>
          <p:cNvPr id="32771" name="Content Placeholder 2"/>
          <p:cNvSpPr>
            <a:spLocks noGrp="1"/>
          </p:cNvSpPr>
          <p:nvPr>
            <p:ph idx="4294967295"/>
          </p:nvPr>
        </p:nvSpPr>
        <p:spPr/>
        <p:txBody>
          <a:bodyPr/>
          <a:lstStyle/>
          <a:p>
            <a:pPr>
              <a:buFontTx/>
              <a:buNone/>
            </a:pPr>
            <a:r>
              <a:rPr lang="en-US" sz="4000" dirty="0" smtClean="0">
                <a:latin typeface="+mj-lt"/>
                <a:cs typeface="Times New Roman" pitchFamily="18" charset="0"/>
              </a:rPr>
              <a:t>The purpose:</a:t>
            </a:r>
          </a:p>
          <a:p>
            <a:pPr>
              <a:buFontTx/>
              <a:buNone/>
            </a:pPr>
            <a:endParaRPr lang="en-US" sz="2800" dirty="0" smtClean="0">
              <a:latin typeface="+mj-lt"/>
              <a:cs typeface="Times New Roman" pitchFamily="18" charset="0"/>
            </a:endParaRPr>
          </a:p>
          <a:p>
            <a:pPr>
              <a:buClr>
                <a:schemeClr val="accent2"/>
              </a:buClr>
              <a:buFont typeface="Arial" pitchFamily="34" charset="0"/>
              <a:buAutoNum type="arabicPeriod"/>
            </a:pPr>
            <a:r>
              <a:rPr lang="en-US" dirty="0" smtClean="0">
                <a:latin typeface="+mj-lt"/>
                <a:cs typeface="Times New Roman" pitchFamily="18" charset="0"/>
              </a:rPr>
              <a:t>Judgment</a:t>
            </a:r>
          </a:p>
          <a:p>
            <a:pPr>
              <a:buClr>
                <a:schemeClr val="accent2"/>
              </a:buClr>
              <a:buFont typeface="Arial" pitchFamily="34" charset="0"/>
              <a:buAutoNum type="arabicPeriod"/>
            </a:pPr>
            <a:r>
              <a:rPr lang="en-US" dirty="0" smtClean="0">
                <a:latin typeface="+mj-lt"/>
                <a:cs typeface="Times New Roman" pitchFamily="18" charset="0"/>
              </a:rPr>
              <a:t>Improvement</a:t>
            </a:r>
          </a:p>
          <a:p>
            <a:pPr>
              <a:buClr>
                <a:schemeClr val="accent2"/>
              </a:buClr>
              <a:buFont typeface="Arial" pitchFamily="34" charset="0"/>
              <a:buAutoNum type="arabicPeriod"/>
            </a:pPr>
            <a:r>
              <a:rPr lang="en-US" dirty="0" smtClean="0">
                <a:latin typeface="+mj-lt"/>
                <a:cs typeface="Times New Roman" pitchFamily="18" charset="0"/>
              </a:rPr>
              <a:t>Knowledge creation</a:t>
            </a:r>
          </a:p>
          <a:p>
            <a:endParaRPr lang="en-US" sz="2800" dirty="0" smtClean="0">
              <a:latin typeface="+mj-lt"/>
              <a:cs typeface="Times New Roman" pitchFamily="18" charset="0"/>
            </a:endParaRPr>
          </a:p>
          <a:p>
            <a:endParaRPr lang="en-US" sz="28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bwMode="auto">
          <a:xfrm>
            <a:off x="1000125" y="214313"/>
            <a:ext cx="6943725" cy="7143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Discussion Questions 1</a:t>
            </a:r>
          </a:p>
        </p:txBody>
      </p:sp>
      <p:sp>
        <p:nvSpPr>
          <p:cNvPr id="33795" name="Content Placeholder 2"/>
          <p:cNvSpPr>
            <a:spLocks noGrp="1"/>
          </p:cNvSpPr>
          <p:nvPr>
            <p:ph idx="4294967295"/>
          </p:nvPr>
        </p:nvSpPr>
        <p:spPr/>
        <p:txBody>
          <a:bodyPr/>
          <a:lstStyle/>
          <a:p>
            <a:pPr marL="514350" indent="-514350">
              <a:buFontTx/>
              <a:buAutoNum type="arabicPeriod"/>
            </a:pPr>
            <a:r>
              <a:rPr lang="en-US" sz="2800" dirty="0" smtClean="0">
                <a:latin typeface="+mj-lt"/>
                <a:cs typeface="Times New Roman" pitchFamily="18" charset="0"/>
              </a:rPr>
              <a:t>Why do you need to plan for monitoring and evaluating your IEA process and its impact at the beginning of the planning process?</a:t>
            </a:r>
          </a:p>
          <a:p>
            <a:pPr marL="514350" indent="-514350">
              <a:buFontTx/>
              <a:buAutoNum type="arabicPeriod"/>
            </a:pPr>
            <a:endParaRPr lang="en-US" sz="2800" dirty="0" smtClean="0">
              <a:latin typeface="+mj-lt"/>
              <a:cs typeface="Times New Roman" pitchFamily="18" charset="0"/>
            </a:endParaRPr>
          </a:p>
          <a:p>
            <a:pPr marL="514350" indent="-514350">
              <a:buFontTx/>
              <a:buAutoNum type="arabicPeriod"/>
            </a:pPr>
            <a:endParaRPr lang="en-US" sz="2800" dirty="0" smtClean="0">
              <a:latin typeface="+mj-lt"/>
              <a:cs typeface="Times New Roman" pitchFamily="18" charset="0"/>
            </a:endParaRPr>
          </a:p>
          <a:p>
            <a:pPr marL="514350" indent="-514350">
              <a:buFontTx/>
              <a:buAutoNum type="arabicPeriod"/>
            </a:pPr>
            <a:r>
              <a:rPr lang="en-US" sz="2800" dirty="0" smtClean="0">
                <a:latin typeface="+mj-lt"/>
                <a:cs typeface="Times New Roman" pitchFamily="18" charset="0"/>
              </a:rPr>
              <a:t>Why is improvement-oriented evaluation relevant to your IEA process?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bwMode="auto">
          <a:xfrm>
            <a:off x="1071538" y="285728"/>
            <a:ext cx="6686568" cy="58259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2.2 Users</a:t>
            </a:r>
          </a:p>
        </p:txBody>
      </p:sp>
      <p:sp>
        <p:nvSpPr>
          <p:cNvPr id="34821" name="Content Placeholder 2"/>
          <p:cNvSpPr>
            <a:spLocks noGrp="1"/>
          </p:cNvSpPr>
          <p:nvPr>
            <p:ph idx="4294967295"/>
          </p:nvPr>
        </p:nvSpPr>
        <p:spPr>
          <a:xfrm>
            <a:off x="393700" y="1397000"/>
            <a:ext cx="8229600" cy="4525963"/>
          </a:xfrm>
        </p:spPr>
        <p:txBody>
          <a:bodyPr/>
          <a:lstStyle/>
          <a:p>
            <a:pPr>
              <a:buFontTx/>
              <a:buNone/>
            </a:pPr>
            <a:endParaRPr lang="en-US" sz="2800" dirty="0" smtClean="0">
              <a:latin typeface="+mj-lt"/>
              <a:cs typeface="Times New Roman" pitchFamily="18" charset="0"/>
            </a:endParaRPr>
          </a:p>
          <a:p>
            <a:pPr>
              <a:buFontTx/>
              <a:buNone/>
            </a:pPr>
            <a:r>
              <a:rPr lang="en-US" sz="2400" dirty="0" smtClean="0">
                <a:latin typeface="+mj-lt"/>
                <a:cs typeface="Times New Roman" pitchFamily="18" charset="0"/>
              </a:rPr>
              <a:t>The users of an IEA-type evaluation are individuals who:</a:t>
            </a:r>
          </a:p>
          <a:p>
            <a:pPr>
              <a:buFontTx/>
              <a:buNone/>
            </a:pPr>
            <a:endParaRPr lang="en-US" sz="2400" dirty="0" smtClean="0">
              <a:latin typeface="+mj-lt"/>
              <a:cs typeface="Times New Roman" pitchFamily="18" charset="0"/>
            </a:endParaRPr>
          </a:p>
          <a:p>
            <a:r>
              <a:rPr lang="en-US" sz="2800" dirty="0" smtClean="0">
                <a:latin typeface="+mj-lt"/>
                <a:cs typeface="Times New Roman" pitchFamily="18" charset="0"/>
              </a:rPr>
              <a:t> C</a:t>
            </a:r>
            <a:r>
              <a:rPr lang="en-US" sz="2800" i="1" dirty="0" smtClean="0">
                <a:latin typeface="+mj-lt"/>
                <a:cs typeface="Times New Roman" pitchFamily="18" charset="0"/>
              </a:rPr>
              <a:t>an</a:t>
            </a:r>
            <a:r>
              <a:rPr lang="en-US" sz="2800" dirty="0" smtClean="0">
                <a:latin typeface="+mj-lt"/>
                <a:cs typeface="Times New Roman" pitchFamily="18" charset="0"/>
              </a:rPr>
              <a:t> revise the IEA process: have the mandate, knowledge and skills; and</a:t>
            </a:r>
          </a:p>
          <a:p>
            <a:endParaRPr lang="en-US" sz="2800" dirty="0" smtClean="0">
              <a:latin typeface="+mj-lt"/>
              <a:cs typeface="Times New Roman" pitchFamily="18" charset="0"/>
            </a:endParaRPr>
          </a:p>
          <a:p>
            <a:r>
              <a:rPr lang="en-US" sz="2800" i="1" dirty="0" smtClean="0">
                <a:latin typeface="+mj-lt"/>
                <a:cs typeface="Times New Roman" pitchFamily="18" charset="0"/>
              </a:rPr>
              <a:t>Want to </a:t>
            </a:r>
            <a:r>
              <a:rPr lang="en-US" sz="2800" dirty="0" smtClean="0">
                <a:latin typeface="+mj-lt"/>
                <a:cs typeface="Times New Roman" pitchFamily="18" charset="0"/>
              </a:rPr>
              <a:t>revise the IEA process: have a vested interest in influencing the design and implementation of the IEA process.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304800" y="1700808"/>
            <a:ext cx="8371656" cy="4547592"/>
          </a:xfrm>
        </p:spPr>
        <p:style>
          <a:lnRef idx="0">
            <a:scrgbClr r="0" g="0" b="0"/>
          </a:lnRef>
          <a:fillRef idx="1001">
            <a:schemeClr val="lt1"/>
          </a:fillRef>
          <a:effectRef idx="0">
            <a:scrgbClr r="0" g="0" b="0"/>
          </a:effectRef>
          <a:fontRef idx="major"/>
        </p:style>
        <p:txBody>
          <a:bodyPr/>
          <a:lstStyle/>
          <a:p>
            <a:pPr algn="just" eaLnBrk="1" hangingPunct="1">
              <a:buFontTx/>
              <a:buNone/>
              <a:defRPr/>
            </a:pPr>
            <a:r>
              <a:rPr lang="en-US" sz="2600" dirty="0" smtClean="0">
                <a:cs typeface="Times New Roman" pitchFamily="18" charset="0"/>
              </a:rPr>
              <a:t>1. What is the purpose of the evaluation?</a:t>
            </a:r>
          </a:p>
          <a:p>
            <a:pPr algn="just" eaLnBrk="1" hangingPunct="1">
              <a:buFontTx/>
              <a:buNone/>
              <a:defRPr/>
            </a:pPr>
            <a:r>
              <a:rPr lang="en-US" sz="2600" dirty="0" smtClean="0">
                <a:cs typeface="Times New Roman" pitchFamily="18" charset="0"/>
              </a:rPr>
              <a:t>2. Who will use the evaluation results?</a:t>
            </a:r>
          </a:p>
          <a:p>
            <a:pPr algn="just" eaLnBrk="1" hangingPunct="1">
              <a:buFontTx/>
              <a:buNone/>
              <a:defRPr/>
            </a:pPr>
            <a:r>
              <a:rPr lang="en-US" sz="2600" dirty="0" smtClean="0">
                <a:cs typeface="Times New Roman" pitchFamily="18" charset="0"/>
              </a:rPr>
              <a:t>3. Who will do the evaluation?</a:t>
            </a:r>
          </a:p>
          <a:p>
            <a:pPr algn="just" eaLnBrk="1" hangingPunct="1">
              <a:buFontTx/>
              <a:buNone/>
              <a:defRPr/>
            </a:pPr>
            <a:r>
              <a:rPr lang="en-US" sz="2600" dirty="0" smtClean="0">
                <a:cs typeface="Times New Roman" pitchFamily="18" charset="0"/>
              </a:rPr>
              <a:t>4. What evaluation framework is practical?</a:t>
            </a:r>
          </a:p>
          <a:p>
            <a:pPr algn="just" eaLnBrk="1" hangingPunct="1">
              <a:buFontTx/>
              <a:buNone/>
              <a:defRPr/>
            </a:pPr>
            <a:r>
              <a:rPr lang="en-US" sz="2600" dirty="0" smtClean="0">
                <a:cs typeface="Times New Roman" pitchFamily="18" charset="0"/>
              </a:rPr>
              <a:t>5. What needs to be monitored and evaluated?</a:t>
            </a:r>
          </a:p>
          <a:p>
            <a:pPr algn="just" eaLnBrk="1" hangingPunct="1">
              <a:buFontTx/>
              <a:buNone/>
              <a:defRPr/>
            </a:pPr>
            <a:r>
              <a:rPr lang="en-US" sz="2600" dirty="0" smtClean="0">
                <a:cs typeface="Times New Roman" pitchFamily="18" charset="0"/>
              </a:rPr>
              <a:t>6. What are the steps to develop a self-assessment matrix?</a:t>
            </a:r>
          </a:p>
          <a:p>
            <a:pPr algn="just" eaLnBrk="1" hangingPunct="1">
              <a:buFontTx/>
              <a:buNone/>
              <a:defRPr/>
            </a:pPr>
            <a:r>
              <a:rPr lang="en-US" sz="2600" dirty="0" smtClean="0">
                <a:cs typeface="Times New Roman" pitchFamily="18" charset="0"/>
              </a:rPr>
              <a:t>7. How can you use the evaluation to enhance a learning culture that keeps improving your IEA process?</a:t>
            </a:r>
          </a:p>
          <a:p>
            <a:pPr eaLnBrk="1" hangingPunct="1">
              <a:lnSpc>
                <a:spcPct val="80000"/>
              </a:lnSpc>
              <a:buFontTx/>
              <a:buNone/>
              <a:defRPr/>
            </a:pPr>
            <a:endParaRPr lang="en-US" sz="2600" dirty="0" smtClean="0"/>
          </a:p>
        </p:txBody>
      </p:sp>
      <p:sp>
        <p:nvSpPr>
          <p:cNvPr id="7171" name="Title 5"/>
          <p:cNvSpPr>
            <a:spLocks noGrp="1"/>
          </p:cNvSpPr>
          <p:nvPr>
            <p:ph type="title" idx="4294967295"/>
          </p:nvPr>
        </p:nvSpPr>
        <p:spPr bwMode="auto">
          <a:xfrm>
            <a:off x="670768" y="188640"/>
            <a:ext cx="7213600" cy="715962"/>
          </a:xfrm>
          <a:prstGeom prst="rect">
            <a:avLst/>
          </a:prstGeom>
          <a:noFill/>
          <a:ln>
            <a:noFill/>
            <a:miter lim="800000"/>
            <a:headEnd/>
            <a:tailEnd/>
          </a:ln>
        </p:spPr>
        <p:txBody>
          <a:bodyPr anchor="ctr"/>
          <a:lstStyle/>
          <a:p>
            <a:pPr eaLnBrk="1" hangingPunct="1"/>
            <a:r>
              <a:rPr lang="en-US" sz="2400" dirty="0" smtClean="0"/>
              <a:t>In Module 8, you will learn to develop a monitoring and evaluation plan, based on seven questions: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754063" y="116632"/>
            <a:ext cx="7010400" cy="715963"/>
          </a:xfr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Users of a GEO-type Evaluation</a:t>
            </a:r>
          </a:p>
        </p:txBody>
      </p:sp>
      <p:sp>
        <p:nvSpPr>
          <p:cNvPr id="35843" name="Rectangle 3"/>
          <p:cNvSpPr>
            <a:spLocks noGrp="1" noChangeArrowheads="1"/>
          </p:cNvSpPr>
          <p:nvPr>
            <p:ph type="body" sz="half" idx="1"/>
          </p:nvPr>
        </p:nvSpPr>
        <p:spPr>
          <a:xfrm>
            <a:off x="457200" y="1447800"/>
            <a:ext cx="4038600" cy="5181600"/>
          </a:xfrm>
        </p:spPr>
        <p:txBody>
          <a:bodyPr/>
          <a:lstStyle/>
          <a:p>
            <a:pPr>
              <a:buFont typeface="Wingdings 2" pitchFamily="18" charset="2"/>
              <a:buNone/>
            </a:pPr>
            <a:r>
              <a:rPr lang="en-US" dirty="0" smtClean="0"/>
              <a:t>People who:</a:t>
            </a:r>
            <a:r>
              <a:rPr lang="en-US" i="1" dirty="0" smtClean="0"/>
              <a:t> </a:t>
            </a:r>
          </a:p>
          <a:p>
            <a:pPr>
              <a:buFont typeface="Wingdings 2" pitchFamily="18" charset="2"/>
              <a:buNone/>
            </a:pPr>
            <a:endParaRPr lang="en-US" i="1" dirty="0" smtClean="0"/>
          </a:p>
          <a:p>
            <a:r>
              <a:rPr lang="en-US" i="1" dirty="0" smtClean="0"/>
              <a:t>Can</a:t>
            </a:r>
            <a:r>
              <a:rPr lang="en-US" dirty="0" smtClean="0"/>
              <a:t> revise the GEO process</a:t>
            </a:r>
          </a:p>
          <a:p>
            <a:endParaRPr lang="en-US" i="1" dirty="0" smtClean="0"/>
          </a:p>
          <a:p>
            <a:r>
              <a:rPr lang="en-US" i="1" dirty="0" smtClean="0"/>
              <a:t>Want to</a:t>
            </a:r>
            <a:r>
              <a:rPr lang="en-US" dirty="0" smtClean="0"/>
              <a:t> revise the GEO process</a:t>
            </a:r>
          </a:p>
        </p:txBody>
      </p:sp>
      <p:pic>
        <p:nvPicPr>
          <p:cNvPr id="35844" name="Picture 4" descr="j0234687"/>
          <p:cNvPicPr>
            <a:picLocks noGrp="1" noChangeAspect="1" noChangeArrowheads="1" noCrop="1"/>
          </p:cNvPicPr>
          <p:nvPr>
            <p:ph type="media" sz="half" idx="2"/>
          </p:nvPr>
        </p:nvPicPr>
        <p:blipFill>
          <a:blip r:embed="rId3" cstate="print"/>
          <a:srcRect/>
          <a:stretch>
            <a:fillRect/>
          </a:stretch>
        </p:blipFill>
        <p:spPr>
          <a:xfrm>
            <a:off x="4724400" y="2438400"/>
            <a:ext cx="4081463" cy="2405063"/>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lstStyle/>
          <a:p>
            <a:pPr>
              <a:defRPr/>
            </a:pPr>
            <a:r>
              <a:rPr lang="en-US" sz="3600" dirty="0" smtClean="0">
                <a:latin typeface="Times New Roman" pitchFamily="18" charset="0"/>
                <a:cs typeface="Times New Roman" pitchFamily="18" charset="0"/>
              </a:rPr>
              <a:t>Identifying the users</a:t>
            </a:r>
          </a:p>
          <a:p>
            <a:pPr>
              <a:buClr>
                <a:srgbClr val="00B050"/>
              </a:buClr>
              <a:buSzPct val="100000"/>
              <a:buFont typeface="Wingdings" pitchFamily="2" charset="2"/>
              <a:buChar char="Ø"/>
              <a:defRPr/>
            </a:pPr>
            <a:r>
              <a:rPr lang="en-US" dirty="0" smtClean="0">
                <a:latin typeface="Times New Roman" pitchFamily="18" charset="0"/>
                <a:cs typeface="Times New Roman" pitchFamily="18" charset="0"/>
              </a:rPr>
              <a:t>IEA core team (may include policy-makers);</a:t>
            </a:r>
          </a:p>
          <a:p>
            <a:pPr>
              <a:buClr>
                <a:srgbClr val="00B050"/>
              </a:buClr>
              <a:buSzPct val="100000"/>
              <a:buFont typeface="Wingdings" pitchFamily="2" charset="2"/>
              <a:buChar char="Ø"/>
              <a:defRPr/>
            </a:pPr>
            <a:r>
              <a:rPr lang="en-US" dirty="0" smtClean="0">
                <a:latin typeface="Times New Roman" pitchFamily="18" charset="0"/>
                <a:cs typeface="Times New Roman" pitchFamily="18" charset="0"/>
              </a:rPr>
              <a:t>Policy and decision-makers in the broad sense (the primary users of the </a:t>
            </a:r>
            <a:r>
              <a:rPr lang="en-US" dirty="0" err="1" smtClean="0">
                <a:latin typeface="Times New Roman" pitchFamily="18" charset="0"/>
                <a:cs typeface="Times New Roman" pitchFamily="18" charset="0"/>
              </a:rPr>
              <a:t>iea</a:t>
            </a:r>
            <a:r>
              <a:rPr lang="en-US" dirty="0" smtClean="0">
                <a:latin typeface="Times New Roman" pitchFamily="18" charset="0"/>
                <a:cs typeface="Times New Roman" pitchFamily="18" charset="0"/>
              </a:rPr>
              <a:t>-</a:t>
            </a:r>
            <a:r>
              <a:rPr lang="en-US" i="1" dirty="0" smtClean="0">
                <a:effectLst>
                  <a:outerShdw blurRad="38100" dist="38100" dir="2700000" algn="tl">
                    <a:srgbClr val="C0C0C0"/>
                  </a:outerShdw>
                </a:effectLst>
                <a:latin typeface="Times New Roman" pitchFamily="18" charset="0"/>
                <a:cs typeface="Times New Roman" pitchFamily="18" charset="0"/>
              </a:rPr>
              <a:t>the more active</a:t>
            </a:r>
            <a:r>
              <a:rPr lang="en-US" dirty="0" smtClean="0">
                <a:latin typeface="Times New Roman" pitchFamily="18" charset="0"/>
                <a:cs typeface="Times New Roman" pitchFamily="18" charset="0"/>
              </a:rPr>
              <a:t>); and</a:t>
            </a:r>
          </a:p>
          <a:p>
            <a:pPr>
              <a:buClr>
                <a:srgbClr val="00B050"/>
              </a:buClr>
              <a:buSzPct val="100000"/>
              <a:buFont typeface="Wingdings" pitchFamily="2" charset="2"/>
              <a:buChar char="Ø"/>
              <a:defRPr/>
            </a:pPr>
            <a:r>
              <a:rPr lang="en-US" dirty="0" smtClean="0">
                <a:latin typeface="Times New Roman" pitchFamily="18" charset="0"/>
                <a:cs typeface="Times New Roman" pitchFamily="18" charset="0"/>
              </a:rPr>
              <a:t>The evaluation team (internal and/or external).</a:t>
            </a:r>
          </a:p>
          <a:p>
            <a:pPr>
              <a:buFontTx/>
              <a:buNone/>
              <a:defRPr/>
            </a:pP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749300" y="120750"/>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Exercise 3: Identify the users Total time: 20 minutes</a:t>
            </a:r>
          </a:p>
        </p:txBody>
      </p:sp>
      <p:sp>
        <p:nvSpPr>
          <p:cNvPr id="3" name="Content Placeholder 2"/>
          <p:cNvSpPr>
            <a:spLocks noGrp="1"/>
          </p:cNvSpPr>
          <p:nvPr>
            <p:ph idx="4294967295"/>
          </p:nvPr>
        </p:nvSpPr>
        <p:spPr>
          <a:xfrm>
            <a:off x="444500" y="1556792"/>
            <a:ext cx="8015932" cy="4653508"/>
          </a:xfrm>
        </p:spPr>
        <p:txBody>
          <a:bodyPr/>
          <a:lstStyle/>
          <a:p>
            <a:pPr>
              <a:defRPr/>
            </a:pPr>
            <a:r>
              <a:rPr lang="en-US" sz="2200" i="1" dirty="0" smtClean="0">
                <a:latin typeface="+mj-lt"/>
                <a:cs typeface="Times New Roman" pitchFamily="18" charset="0"/>
              </a:rPr>
              <a:t>The purpose of this exercise is to identify the primary users of monitoring and evaluation of the IEA process.</a:t>
            </a:r>
          </a:p>
          <a:p>
            <a:pPr>
              <a:buNone/>
              <a:defRPr/>
            </a:pPr>
            <a:endParaRPr lang="en-US" sz="2200" i="1" dirty="0" smtClean="0">
              <a:latin typeface="+mj-lt"/>
              <a:cs typeface="Times New Roman" pitchFamily="18" charset="0"/>
            </a:endParaRPr>
          </a:p>
          <a:p>
            <a:pPr>
              <a:buFontTx/>
              <a:buNone/>
              <a:defRPr/>
            </a:pPr>
            <a:r>
              <a:rPr lang="en-US" sz="2200" dirty="0" smtClean="0">
                <a:latin typeface="+mj-lt"/>
                <a:cs typeface="Times New Roman" pitchFamily="18" charset="0"/>
              </a:rPr>
              <a:t>1. Ask participants to list the names, positions, and departments of potential primary users of the results of monitoring and evaluation. (Small groups. Time: 5 minutes.)</a:t>
            </a:r>
          </a:p>
          <a:p>
            <a:pPr>
              <a:buFontTx/>
              <a:buNone/>
              <a:defRPr/>
            </a:pPr>
            <a:r>
              <a:rPr lang="en-US" sz="2200" dirty="0" smtClean="0">
                <a:latin typeface="+mj-lt"/>
                <a:cs typeface="Times New Roman" pitchFamily="18" charset="0"/>
              </a:rPr>
              <a:t>2. Ask participants to record the interest of these potential primary users in using the monitoring, evaluation and impact data, and if they have the mandate for revising the IEA process. (Small groups. Time: 5 minutes.)</a:t>
            </a:r>
          </a:p>
          <a:p>
            <a:pPr>
              <a:buFontTx/>
              <a:buNone/>
              <a:defRPr/>
            </a:pPr>
            <a:r>
              <a:rPr lang="en-US" sz="2200" dirty="0" smtClean="0">
                <a:latin typeface="+mj-lt"/>
                <a:cs typeface="Times New Roman" pitchFamily="18" charset="0"/>
              </a:rPr>
              <a:t>3. Have 2–3 small groups report on their candidates, and compare results. (Whole group).(10 minutes).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bwMode="auto">
          <a:xfrm>
            <a:off x="857250" y="285750"/>
            <a:ext cx="6829425" cy="7254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2.3 Evaluators</a:t>
            </a:r>
          </a:p>
        </p:txBody>
      </p:sp>
      <p:sp>
        <p:nvSpPr>
          <p:cNvPr id="38915" name="Content Placeholder 2"/>
          <p:cNvSpPr>
            <a:spLocks noGrp="1"/>
          </p:cNvSpPr>
          <p:nvPr>
            <p:ph idx="4294967295"/>
          </p:nvPr>
        </p:nvSpPr>
        <p:spPr>
          <a:xfrm>
            <a:off x="457200" y="1422400"/>
            <a:ext cx="8229600" cy="4525963"/>
          </a:xfrm>
        </p:spPr>
        <p:txBody>
          <a:bodyPr/>
          <a:lstStyle/>
          <a:p>
            <a:r>
              <a:rPr lang="en-US" sz="2800" smtClean="0">
                <a:latin typeface="Times New Roman" pitchFamily="18" charset="0"/>
                <a:cs typeface="Times New Roman" pitchFamily="18" charset="0"/>
              </a:rPr>
              <a:t>A combination of internal and external evaluators is the ideal solution.</a:t>
            </a:r>
          </a:p>
          <a:p>
            <a:r>
              <a:rPr lang="en-US" sz="2800" smtClean="0">
                <a:latin typeface="Times New Roman" pitchFamily="18" charset="0"/>
                <a:cs typeface="Times New Roman" pitchFamily="18" charset="0"/>
              </a:rPr>
              <a:t>Evaluators may include:</a:t>
            </a:r>
          </a:p>
          <a:p>
            <a:endParaRPr lang="en-US" sz="2800" smtClean="0">
              <a:latin typeface="Times New Roman" pitchFamily="18" charset="0"/>
              <a:cs typeface="Times New Roman" pitchFamily="18" charset="0"/>
            </a:endParaRPr>
          </a:p>
          <a:p>
            <a:pPr>
              <a:buClr>
                <a:srgbClr val="224B50"/>
              </a:buClr>
              <a:buFont typeface="Wingdings" pitchFamily="2" charset="2"/>
              <a:buChar char="Ø"/>
            </a:pPr>
            <a:r>
              <a:rPr lang="en-US" sz="2800" smtClean="0">
                <a:latin typeface="Times New Roman" pitchFamily="18" charset="0"/>
                <a:cs typeface="Times New Roman" pitchFamily="18" charset="0"/>
              </a:rPr>
              <a:t>A small internal evaluation task force (including the IEA core team, which is recommended).</a:t>
            </a:r>
          </a:p>
          <a:p>
            <a:pPr>
              <a:buClr>
                <a:srgbClr val="224B50"/>
              </a:buClr>
              <a:buFont typeface="Wingdings" pitchFamily="2" charset="2"/>
              <a:buChar char="Ø"/>
            </a:pPr>
            <a:r>
              <a:rPr lang="en-US" sz="2800" smtClean="0">
                <a:latin typeface="Times New Roman" pitchFamily="18" charset="0"/>
                <a:cs typeface="Times New Roman" pitchFamily="18" charset="0"/>
              </a:rPr>
              <a:t>External evaluators (consultants and internal evaluators of another IEA).</a:t>
            </a:r>
          </a:p>
          <a:p>
            <a:pPr>
              <a:buClr>
                <a:srgbClr val="224B50"/>
              </a:buClr>
              <a:buFont typeface="Wingdings" pitchFamily="2" charset="2"/>
              <a:buChar char="Ø"/>
            </a:pPr>
            <a:r>
              <a:rPr lang="en-US" sz="2800" smtClean="0">
                <a:latin typeface="Times New Roman" pitchFamily="18" charset="0"/>
                <a:cs typeface="Times New Roman" pitchFamily="18" charset="0"/>
              </a:rPr>
              <a:t>A combination of internal and external parties.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bwMode="auto">
          <a:xfrm>
            <a:off x="749300" y="116632"/>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Exercise 4: Identify the evaluators</a:t>
            </a:r>
            <a:br>
              <a:rPr lang="en-US" sz="2800" dirty="0" smtClean="0"/>
            </a:br>
            <a:r>
              <a:rPr lang="en-US" sz="2800" dirty="0" smtClean="0"/>
              <a:t>Total time: 20 minutes.</a:t>
            </a:r>
          </a:p>
        </p:txBody>
      </p:sp>
      <p:sp>
        <p:nvSpPr>
          <p:cNvPr id="39939" name="Content Placeholder 2"/>
          <p:cNvSpPr>
            <a:spLocks noGrp="1"/>
          </p:cNvSpPr>
          <p:nvPr>
            <p:ph idx="4294967295"/>
          </p:nvPr>
        </p:nvSpPr>
        <p:spPr>
          <a:xfrm>
            <a:off x="419100" y="1346200"/>
            <a:ext cx="8229600" cy="4525963"/>
          </a:xfrm>
        </p:spPr>
        <p:txBody>
          <a:bodyPr/>
          <a:lstStyle/>
          <a:p>
            <a:r>
              <a:rPr lang="en-US" sz="2800" smtClean="0">
                <a:latin typeface="Times New Roman" pitchFamily="18" charset="0"/>
                <a:cs typeface="Times New Roman" pitchFamily="18" charset="0"/>
              </a:rPr>
              <a:t>The purpose of this exercise is to identify the evaluators of monitoring and evaluation of your IEA.</a:t>
            </a:r>
          </a:p>
          <a:p>
            <a:pPr>
              <a:buFontTx/>
              <a:buNone/>
            </a:pPr>
            <a:r>
              <a:rPr lang="en-US" sz="2800" smtClean="0">
                <a:latin typeface="Times New Roman" pitchFamily="18" charset="0"/>
                <a:cs typeface="Times New Roman" pitchFamily="18" charset="0"/>
              </a:rPr>
              <a:t>1. Ask participants to decide on and justify the types of evaluators they would use for monitoring and evaluation: external, internal or a combination. Ask for suggested names, if possible. (Small groups. (Time: 10 minutes.)</a:t>
            </a:r>
          </a:p>
          <a:p>
            <a:pPr>
              <a:buFontTx/>
              <a:buNone/>
            </a:pPr>
            <a:r>
              <a:rPr lang="en-US" sz="2800" smtClean="0">
                <a:latin typeface="Times New Roman" pitchFamily="18" charset="0"/>
                <a:cs typeface="Times New Roman" pitchFamily="18" charset="0"/>
              </a:rPr>
              <a:t>2. Initiate whole group discussions. (Whole group. (Time: 10 minutes.)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827584" y="338485"/>
            <a:ext cx="7239000" cy="930275"/>
          </a:xfrm>
          <a:noFill/>
          <a:ln>
            <a:miter lim="800000"/>
            <a:headEnd/>
            <a:tailEnd/>
          </a:ln>
        </p:spPr>
        <p:txBody>
          <a:bodyPr vert="horz" wrap="square" lIns="91440" tIns="45720" rIns="91440" bIns="45720" numCol="1" anchor="t" anchorCtr="0" compatLnSpc="1">
            <a:prstTxWarp prst="textNoShape">
              <a:avLst/>
            </a:prstTxWarp>
          </a:bodyPr>
          <a:lstStyle/>
          <a:p>
            <a:pPr>
              <a:defRPr/>
            </a:pPr>
            <a:r>
              <a:rPr lang="en-GB" altLang="ja-JP" sz="2700" dirty="0" smtClean="0"/>
              <a:t>Focusing your monitoring &amp; evaluation </a:t>
            </a:r>
            <a:r>
              <a:rPr lang="en-US" altLang="ja-JP" sz="2700" dirty="0" smtClean="0"/>
              <a:t> </a:t>
            </a:r>
            <a:endParaRPr lang="en-US" sz="2700" dirty="0" smtClean="0"/>
          </a:p>
        </p:txBody>
      </p:sp>
      <p:sp>
        <p:nvSpPr>
          <p:cNvPr id="40963" name="Rectangle 3"/>
          <p:cNvSpPr>
            <a:spLocks noGrp="1" noChangeArrowheads="1"/>
          </p:cNvSpPr>
          <p:nvPr>
            <p:ph type="body" idx="1"/>
          </p:nvPr>
        </p:nvSpPr>
        <p:spPr>
          <a:xfrm>
            <a:off x="715963" y="1447800"/>
            <a:ext cx="7315200" cy="5105400"/>
          </a:xfrm>
        </p:spPr>
        <p:txBody>
          <a:bodyPr/>
          <a:lstStyle/>
          <a:p>
            <a:pPr>
              <a:lnSpc>
                <a:spcPct val="90000"/>
              </a:lnSpc>
            </a:pPr>
            <a:r>
              <a:rPr lang="en-US" altLang="ja-JP" sz="2400" i="1" dirty="0" smtClean="0">
                <a:solidFill>
                  <a:srgbClr val="CC3300"/>
                </a:solidFill>
                <a:ea typeface="MS PGothic" pitchFamily="34" charset="-128"/>
              </a:rPr>
              <a:t>Effective Relationship Management:</a:t>
            </a:r>
            <a:endParaRPr lang="en-US" altLang="ja-JP" sz="2400" dirty="0" smtClean="0">
              <a:solidFill>
                <a:srgbClr val="CC3300"/>
              </a:solidFill>
              <a:ea typeface="MS PGothic" pitchFamily="34" charset="-128"/>
            </a:endParaRPr>
          </a:p>
          <a:p>
            <a:pPr lvl="1">
              <a:lnSpc>
                <a:spcPct val="90000"/>
              </a:lnSpc>
            </a:pPr>
            <a:r>
              <a:rPr lang="en-US" altLang="ja-JP" sz="2000" dirty="0" smtClean="0">
                <a:ea typeface="MS PGothic" pitchFamily="34" charset="-128"/>
              </a:rPr>
              <a:t> Measures of changes in the thinking and actions of policy makers</a:t>
            </a:r>
          </a:p>
          <a:p>
            <a:pPr lvl="1">
              <a:lnSpc>
                <a:spcPct val="90000"/>
              </a:lnSpc>
              <a:buFontTx/>
              <a:buNone/>
            </a:pPr>
            <a:endParaRPr lang="en-US" altLang="ja-JP" sz="2000" dirty="0" smtClean="0">
              <a:ea typeface="MS PGothic" pitchFamily="34" charset="-128"/>
            </a:endParaRPr>
          </a:p>
          <a:p>
            <a:pPr>
              <a:lnSpc>
                <a:spcPct val="90000"/>
              </a:lnSpc>
            </a:pPr>
            <a:r>
              <a:rPr lang="en-US" altLang="ja-JP" sz="2400" i="1" dirty="0" smtClean="0">
                <a:ea typeface="MS PGothic" pitchFamily="34" charset="-128"/>
              </a:rPr>
              <a:t> </a:t>
            </a:r>
            <a:r>
              <a:rPr lang="en-US" altLang="ja-JP" sz="2400" i="1" dirty="0" smtClean="0">
                <a:solidFill>
                  <a:srgbClr val="CC3300"/>
                </a:solidFill>
                <a:ea typeface="MS PGothic" pitchFamily="34" charset="-128"/>
              </a:rPr>
              <a:t>Effective Knowledge Management: </a:t>
            </a:r>
            <a:endParaRPr lang="en-US" altLang="ja-JP" sz="2400" dirty="0" smtClean="0">
              <a:solidFill>
                <a:srgbClr val="CC3300"/>
              </a:solidFill>
              <a:ea typeface="MS PGothic" pitchFamily="34" charset="-128"/>
            </a:endParaRPr>
          </a:p>
          <a:p>
            <a:pPr lvl="1">
              <a:lnSpc>
                <a:spcPct val="90000"/>
              </a:lnSpc>
            </a:pPr>
            <a:r>
              <a:rPr lang="en-US" altLang="ja-JP" sz="2000" dirty="0" smtClean="0">
                <a:ea typeface="MS PGothic" pitchFamily="34" charset="-128"/>
              </a:rPr>
              <a:t> Measures of </a:t>
            </a:r>
            <a:r>
              <a:rPr lang="en-US" altLang="ja-JP" sz="2000" i="1" dirty="0" smtClean="0">
                <a:ea typeface="MS PGothic" pitchFamily="34" charset="-128"/>
              </a:rPr>
              <a:t>saliency</a:t>
            </a:r>
            <a:r>
              <a:rPr lang="en-US" altLang="ja-JP" sz="2000" dirty="0" smtClean="0">
                <a:ea typeface="MS PGothic" pitchFamily="34" charset="-128"/>
              </a:rPr>
              <a:t>, </a:t>
            </a:r>
            <a:r>
              <a:rPr lang="en-US" altLang="ja-JP" sz="2000" i="1" dirty="0" smtClean="0">
                <a:ea typeface="MS PGothic" pitchFamily="34" charset="-128"/>
              </a:rPr>
              <a:t>credibility and legitimacy</a:t>
            </a:r>
            <a:r>
              <a:rPr lang="en-US" altLang="ja-JP" sz="2000" dirty="0" smtClean="0">
                <a:ea typeface="MS PGothic" pitchFamily="34" charset="-128"/>
              </a:rPr>
              <a:t> of IEA report</a:t>
            </a:r>
          </a:p>
          <a:p>
            <a:pPr lvl="1">
              <a:lnSpc>
                <a:spcPct val="90000"/>
              </a:lnSpc>
              <a:buFontTx/>
              <a:buNone/>
            </a:pPr>
            <a:endParaRPr lang="en-US" altLang="ja-JP" sz="2000" dirty="0" smtClean="0">
              <a:ea typeface="MS PGothic" pitchFamily="34" charset="-128"/>
            </a:endParaRPr>
          </a:p>
          <a:p>
            <a:pPr>
              <a:lnSpc>
                <a:spcPct val="90000"/>
              </a:lnSpc>
            </a:pPr>
            <a:r>
              <a:rPr lang="en-US" altLang="ja-JP" sz="2400" i="1" dirty="0" smtClean="0">
                <a:solidFill>
                  <a:srgbClr val="CC3300"/>
                </a:solidFill>
                <a:ea typeface="MS PGothic" pitchFamily="34" charset="-128"/>
              </a:rPr>
              <a:t> Effective Opportunity Management:</a:t>
            </a:r>
            <a:endParaRPr lang="en-US" altLang="ja-JP" sz="2400" dirty="0" smtClean="0">
              <a:solidFill>
                <a:srgbClr val="CC3300"/>
              </a:solidFill>
              <a:ea typeface="MS PGothic" pitchFamily="34" charset="-128"/>
            </a:endParaRPr>
          </a:p>
          <a:p>
            <a:pPr lvl="1">
              <a:lnSpc>
                <a:spcPct val="90000"/>
              </a:lnSpc>
            </a:pPr>
            <a:r>
              <a:rPr lang="en-US" altLang="ja-JP" sz="2000" dirty="0" smtClean="0">
                <a:ea typeface="MS PGothic" pitchFamily="34" charset="-128"/>
              </a:rPr>
              <a:t> Measures showing communication opportunities are being leveraged</a:t>
            </a:r>
          </a:p>
          <a:p>
            <a:pPr lvl="1">
              <a:lnSpc>
                <a:spcPct val="90000"/>
              </a:lnSpc>
              <a:buFontTx/>
              <a:buNone/>
            </a:pPr>
            <a:endParaRPr lang="en-US" altLang="ja-JP" sz="2000" dirty="0" smtClean="0">
              <a:ea typeface="MS PGothic" pitchFamily="34" charset="-128"/>
            </a:endParaRPr>
          </a:p>
          <a:p>
            <a:pPr>
              <a:lnSpc>
                <a:spcPct val="90000"/>
              </a:lnSpc>
            </a:pPr>
            <a:r>
              <a:rPr lang="en-US" altLang="ja-JP" sz="2400" i="1" dirty="0" smtClean="0">
                <a:ea typeface="MS PGothic" pitchFamily="34" charset="-128"/>
              </a:rPr>
              <a:t> </a:t>
            </a:r>
            <a:r>
              <a:rPr lang="en-US" altLang="ja-JP" sz="2400" i="1" dirty="0" smtClean="0">
                <a:solidFill>
                  <a:srgbClr val="CC3300"/>
                </a:solidFill>
                <a:ea typeface="MS PGothic" pitchFamily="34" charset="-128"/>
              </a:rPr>
              <a:t>Timely Completion</a:t>
            </a:r>
            <a:r>
              <a:rPr lang="en-US" altLang="ja-JP" sz="2400" dirty="0" smtClean="0">
                <a:solidFill>
                  <a:srgbClr val="CC3300"/>
                </a:solidFill>
                <a:ea typeface="MS PGothic" pitchFamily="34" charset="-128"/>
              </a:rPr>
              <a:t> of key activities and associated outputs</a:t>
            </a:r>
          </a:p>
          <a:p>
            <a:pPr>
              <a:lnSpc>
                <a:spcPct val="90000"/>
              </a:lnSpc>
            </a:pPr>
            <a:endParaRPr lang="en-US" sz="2400" dirty="0" smtClean="0">
              <a:solidFill>
                <a:srgbClr val="CC33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bwMode="auto">
          <a:xfrm>
            <a:off x="674688" y="274638"/>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altLang="ja-JP" sz="2700" dirty="0" smtClean="0"/>
              <a:t>Module 8 Sessions at a Glance</a:t>
            </a:r>
          </a:p>
        </p:txBody>
      </p:sp>
      <p:sp>
        <p:nvSpPr>
          <p:cNvPr id="231427" name="Rectangle 3"/>
          <p:cNvSpPr>
            <a:spLocks noGrp="1" noChangeArrowheads="1"/>
          </p:cNvSpPr>
          <p:nvPr>
            <p:ph type="body" idx="4294967295"/>
          </p:nvPr>
        </p:nvSpPr>
        <p:spPr/>
        <p:txBody>
          <a:bodyPr/>
          <a:lstStyle/>
          <a:p>
            <a:pPr eaLnBrk="1" hangingPunct="1"/>
            <a:r>
              <a:rPr lang="en-US" dirty="0" smtClean="0">
                <a:latin typeface="Times New Roman" pitchFamily="18" charset="0"/>
                <a:cs typeface="Times New Roman" pitchFamily="18" charset="0"/>
              </a:rPr>
              <a:t>Introduction</a:t>
            </a:r>
          </a:p>
          <a:p>
            <a:pPr eaLnBrk="1" hangingPunct="1"/>
            <a:r>
              <a:rPr lang="en-US" dirty="0" smtClean="0">
                <a:latin typeface="Times New Roman" pitchFamily="18" charset="0"/>
                <a:cs typeface="Times New Roman" pitchFamily="18" charset="0"/>
              </a:rPr>
              <a:t>Foundation of effective monitoring and evaluation</a:t>
            </a:r>
          </a:p>
          <a:p>
            <a:pPr eaLnBrk="1" hangingPunct="1"/>
            <a:r>
              <a:rPr lang="en-US" dirty="0" smtClean="0">
                <a:latin typeface="Times New Roman" pitchFamily="18" charset="0"/>
                <a:cs typeface="Times New Roman" pitchFamily="18" charset="0"/>
              </a:rPr>
              <a:t>Framework, attributes and measures</a:t>
            </a:r>
          </a:p>
          <a:p>
            <a:pPr eaLnBrk="1" hangingPunct="1"/>
            <a:r>
              <a:rPr lang="en-US" dirty="0" smtClean="0">
                <a:latin typeface="Times New Roman" pitchFamily="18" charset="0"/>
                <a:cs typeface="Times New Roman" pitchFamily="18" charset="0"/>
              </a:rPr>
              <a:t>Self-assessment matrix </a:t>
            </a:r>
          </a:p>
          <a:p>
            <a:pPr eaLnBrk="1" hangingPunct="1"/>
            <a:r>
              <a:rPr lang="en-US" dirty="0" smtClean="0">
                <a:latin typeface="Times New Roman" pitchFamily="18" charset="0"/>
                <a:cs typeface="Times New Roman" pitchFamily="18" charset="0"/>
              </a:rPr>
              <a:t>Improvement opportunities</a:t>
            </a:r>
            <a:endParaRPr lang="en-US" b="1" dirty="0" smtClean="0">
              <a:solidFill>
                <a:schemeClr val="bg2"/>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fade">
                                      <p:cBhvr>
                                        <p:cTn id="7" dur="30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fade">
                                      <p:cBhvr>
                                        <p:cTn id="12" dur="30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fade">
                                      <p:cBhvr>
                                        <p:cTn id="17" dur="3000"/>
                                        <p:tgtEl>
                                          <p:spTgt spid="231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fade">
                                      <p:cBhvr>
                                        <p:cTn id="22" dur="3000"/>
                                        <p:tgtEl>
                                          <p:spTgt spid="2314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1427">
                                            <p:txEl>
                                              <p:pRg st="4" end="4"/>
                                            </p:txEl>
                                          </p:spTgt>
                                        </p:tgtEl>
                                        <p:attrNameLst>
                                          <p:attrName>style.visibility</p:attrName>
                                        </p:attrNameLst>
                                      </p:cBhvr>
                                      <p:to>
                                        <p:strVal val="visible"/>
                                      </p:to>
                                    </p:set>
                                    <p:animEffect transition="in" filter="fade">
                                      <p:cBhvr>
                                        <p:cTn id="27" dur="3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bwMode="auto">
          <a:xfrm>
            <a:off x="990600" y="287338"/>
            <a:ext cx="6540500" cy="569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altLang="ja-JP" sz="2800" dirty="0" smtClean="0"/>
              <a:t>3. Attributes, Framework and Measures</a:t>
            </a:r>
          </a:p>
        </p:txBody>
      </p:sp>
      <p:sp>
        <p:nvSpPr>
          <p:cNvPr id="43011" name="Content Placeholder 2"/>
          <p:cNvSpPr>
            <a:spLocks noGrp="1"/>
          </p:cNvSpPr>
          <p:nvPr>
            <p:ph idx="4294967295"/>
          </p:nvPr>
        </p:nvSpPr>
        <p:spPr>
          <a:xfrm>
            <a:off x="457200" y="1473200"/>
            <a:ext cx="8229600" cy="4525963"/>
          </a:xfrm>
        </p:spPr>
        <p:txBody>
          <a:bodyPr/>
          <a:lstStyle/>
          <a:p>
            <a:r>
              <a:rPr lang="en-US" sz="3600" dirty="0" smtClean="0"/>
              <a:t>4 criteria for effective evaluation</a:t>
            </a:r>
          </a:p>
          <a:p>
            <a:pPr>
              <a:buFontTx/>
              <a:buNone/>
            </a:pPr>
            <a:r>
              <a:rPr lang="en-US" sz="3600" dirty="0" smtClean="0"/>
              <a:t>1.  utility, </a:t>
            </a:r>
          </a:p>
          <a:p>
            <a:pPr>
              <a:buFontTx/>
              <a:buNone/>
            </a:pPr>
            <a:r>
              <a:rPr lang="en-US" sz="3600" dirty="0" smtClean="0"/>
              <a:t>2.  feasibility, </a:t>
            </a:r>
          </a:p>
          <a:p>
            <a:pPr>
              <a:buFontTx/>
              <a:buNone/>
            </a:pPr>
            <a:r>
              <a:rPr lang="en-US" sz="3600" dirty="0" smtClean="0"/>
              <a:t>3.  propriety, and </a:t>
            </a:r>
          </a:p>
          <a:p>
            <a:pPr>
              <a:buFontTx/>
              <a:buNone/>
            </a:pPr>
            <a:r>
              <a:rPr lang="en-US" sz="3600" dirty="0" smtClean="0"/>
              <a:t>4.  accuracy (Patton 1997).  </a:t>
            </a:r>
          </a:p>
          <a:p>
            <a:endParaRPr lang="en-US" dirty="0" smtClean="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143000" y="26621"/>
            <a:ext cx="6286500" cy="95410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defRPr/>
            </a:pPr>
            <a:r>
              <a:rPr lang="en-US" altLang="ja-JP" sz="2800" dirty="0">
                <a:solidFill>
                  <a:schemeClr val="tx2"/>
                </a:solidFill>
                <a:latin typeface="+mj-lt"/>
                <a:ea typeface="+mj-ea"/>
                <a:cs typeface="+mj-cs"/>
              </a:rPr>
              <a:t>Corresponding Attributes of Effective Evaluations</a:t>
            </a:r>
          </a:p>
        </p:txBody>
      </p:sp>
      <p:pic>
        <p:nvPicPr>
          <p:cNvPr id="44035" name="Picture 2"/>
          <p:cNvPicPr>
            <a:picLocks noChangeAspect="1" noChangeArrowheads="1"/>
          </p:cNvPicPr>
          <p:nvPr/>
        </p:nvPicPr>
        <p:blipFill>
          <a:blip r:embed="rId3" cstate="print"/>
          <a:srcRect/>
          <a:stretch>
            <a:fillRect/>
          </a:stretch>
        </p:blipFill>
        <p:spPr bwMode="auto">
          <a:xfrm>
            <a:off x="800100" y="1295400"/>
            <a:ext cx="7162800" cy="4960938"/>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4500" y="1498600"/>
            <a:ext cx="8229600" cy="4525963"/>
          </a:xfrm>
          <a:noFill/>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1003">
            <a:schemeClr val="lt1"/>
          </a:fillRef>
          <a:effectRef idx="0">
            <a:scrgbClr r="0" g="0" b="0"/>
          </a:effectRef>
          <a:fontRef idx="major"/>
        </p:style>
        <p:txBody>
          <a:bodyPr/>
          <a:lstStyle/>
          <a:p>
            <a:pPr indent="0">
              <a:buSzPct val="60000"/>
              <a:buNone/>
              <a:defRPr/>
            </a:pPr>
            <a:r>
              <a:rPr lang="en-US" sz="2000" b="1" dirty="0" smtClean="0"/>
              <a:t>Perceived by policy-makers as salient, credible and legitimate:</a:t>
            </a:r>
          </a:p>
          <a:p>
            <a:pPr>
              <a:buSzPct val="60000"/>
              <a:buFont typeface="Arial" pitchFamily="34" charset="0"/>
              <a:buChar char="•"/>
              <a:defRPr/>
            </a:pPr>
            <a:endParaRPr lang="en-US" sz="2000" b="1" dirty="0" smtClean="0"/>
          </a:p>
          <a:p>
            <a:pPr>
              <a:buSzPct val="60000"/>
              <a:buFont typeface="Arial" pitchFamily="34" charset="0"/>
              <a:buChar char="•"/>
              <a:defRPr/>
            </a:pPr>
            <a:r>
              <a:rPr lang="en-US" sz="2000" b="1" dirty="0" smtClean="0"/>
              <a:t>Salient. Because it addressed a global threat to survival that called for immediate attention and action from decision-makers.</a:t>
            </a:r>
          </a:p>
          <a:p>
            <a:pPr>
              <a:buSzPct val="60000"/>
              <a:buFont typeface="Arial" pitchFamily="34" charset="0"/>
              <a:buChar char="•"/>
              <a:defRPr/>
            </a:pPr>
            <a:endParaRPr lang="en-US" sz="2000" b="1" dirty="0" smtClean="0"/>
          </a:p>
          <a:p>
            <a:pPr>
              <a:buSzPct val="60000"/>
              <a:buFont typeface="Arial" pitchFamily="34" charset="0"/>
              <a:buChar char="•"/>
              <a:defRPr/>
            </a:pPr>
            <a:r>
              <a:rPr lang="en-US" sz="2000" b="1" dirty="0" smtClean="0"/>
              <a:t>Credible. Because it involved high-profile research institutions from different countries, triangulating their observations and results.</a:t>
            </a:r>
          </a:p>
          <a:p>
            <a:pPr>
              <a:buSzPct val="60000"/>
              <a:buFont typeface="Arial" pitchFamily="34" charset="0"/>
              <a:buChar char="•"/>
              <a:defRPr/>
            </a:pPr>
            <a:endParaRPr lang="en-US" sz="2000" b="1" dirty="0" smtClean="0"/>
          </a:p>
          <a:p>
            <a:pPr>
              <a:buSzPct val="60000"/>
              <a:buFont typeface="Arial" pitchFamily="34" charset="0"/>
              <a:buChar char="•"/>
              <a:defRPr/>
            </a:pPr>
            <a:r>
              <a:rPr lang="en-US" sz="2000" b="1" dirty="0" smtClean="0"/>
              <a:t>Legitimate. Because of the transparent process, engaging all relevant stakeholders and acknowledging their investment.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79488" y="0"/>
            <a:ext cx="6705600" cy="881063"/>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t>Previous experience with monitoring and evaluation </a:t>
            </a:r>
          </a:p>
        </p:txBody>
      </p:sp>
      <p:sp>
        <p:nvSpPr>
          <p:cNvPr id="8195" name="Rectangle 3"/>
          <p:cNvSpPr>
            <a:spLocks noGrp="1" noChangeArrowheads="1"/>
          </p:cNvSpPr>
          <p:nvPr>
            <p:ph type="body" idx="1"/>
          </p:nvPr>
        </p:nvSpPr>
        <p:spPr>
          <a:xfrm>
            <a:off x="650875" y="1403350"/>
            <a:ext cx="7899400" cy="3657600"/>
          </a:xfrm>
        </p:spPr>
        <p:txBody>
          <a:bodyPr/>
          <a:lstStyle/>
          <a:p>
            <a:pPr>
              <a:lnSpc>
                <a:spcPct val="80000"/>
              </a:lnSpc>
              <a:buFont typeface="Wingdings 2" pitchFamily="18" charset="2"/>
              <a:buNone/>
            </a:pPr>
            <a:endParaRPr lang="en-US" sz="2000" dirty="0" smtClean="0"/>
          </a:p>
          <a:p>
            <a:pPr>
              <a:lnSpc>
                <a:spcPct val="80000"/>
              </a:lnSpc>
            </a:pPr>
            <a:r>
              <a:rPr lang="en-US" dirty="0" smtClean="0"/>
              <a:t>When have you been involved in a monitoring/evaluation process?</a:t>
            </a:r>
          </a:p>
          <a:p>
            <a:pPr>
              <a:lnSpc>
                <a:spcPct val="80000"/>
              </a:lnSpc>
              <a:buFont typeface="Wingdings 2" pitchFamily="18" charset="2"/>
              <a:buNone/>
            </a:pPr>
            <a:r>
              <a:rPr lang="en-US" dirty="0" smtClean="0"/>
              <a:t> </a:t>
            </a:r>
          </a:p>
          <a:p>
            <a:pPr>
              <a:lnSpc>
                <a:spcPct val="80000"/>
              </a:lnSpc>
            </a:pPr>
            <a:r>
              <a:rPr lang="en-US" dirty="0" smtClean="0"/>
              <a:t>What were some of the keys to success?</a:t>
            </a:r>
          </a:p>
          <a:p>
            <a:pPr>
              <a:lnSpc>
                <a:spcPct val="80000"/>
              </a:lnSpc>
              <a:buFont typeface="Wingdings 2" pitchFamily="18" charset="2"/>
              <a:buNone/>
            </a:pPr>
            <a:r>
              <a:rPr lang="en-US" dirty="0" smtClean="0"/>
              <a:t> </a:t>
            </a:r>
          </a:p>
          <a:p>
            <a:pPr>
              <a:lnSpc>
                <a:spcPct val="80000"/>
              </a:lnSpc>
            </a:pPr>
            <a:r>
              <a:rPr lang="en-US" dirty="0" smtClean="0"/>
              <a:t>What were some of the challenges?</a:t>
            </a:r>
          </a:p>
          <a:p>
            <a:pPr>
              <a:lnSpc>
                <a:spcPct val="80000"/>
              </a:lnSpc>
            </a:pPr>
            <a:endParaRPr lang="en-US" dirty="0" smtClean="0"/>
          </a:p>
          <a:p>
            <a:pPr>
              <a:lnSpc>
                <a:spcPct val="80000"/>
              </a:lnSpc>
              <a:buFont typeface="Wingdings 2" pitchFamily="18" charset="2"/>
              <a:buNone/>
            </a:pPr>
            <a:endParaRPr lang="en-US" sz="2000" dirty="0" smtClean="0"/>
          </a:p>
          <a:p>
            <a:pPr>
              <a:lnSpc>
                <a:spcPct val="80000"/>
              </a:lnSpc>
              <a:buFont typeface="Wingdings 2" pitchFamily="18" charset="2"/>
              <a:buNone/>
            </a:pPr>
            <a:endParaRPr lang="en-US" sz="2000" dirty="0" smtClean="0"/>
          </a:p>
          <a:p>
            <a:pPr>
              <a:lnSpc>
                <a:spcPct val="80000"/>
              </a:lnSpc>
              <a:buFont typeface="Wingdings 2" pitchFamily="18" charset="2"/>
              <a:buNone/>
            </a:pPr>
            <a:endParaRPr lang="en-US" sz="1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bwMode="auto">
          <a:xfrm>
            <a:off x="850900" y="287338"/>
            <a:ext cx="7010400" cy="6413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altLang="ja-JP" sz="2800" kern="1200" dirty="0" smtClean="0"/>
              <a:t>3.2 Framework</a:t>
            </a:r>
          </a:p>
        </p:txBody>
      </p:sp>
      <p:sp>
        <p:nvSpPr>
          <p:cNvPr id="46083" name="Content Placeholder 2"/>
          <p:cNvSpPr>
            <a:spLocks noGrp="1"/>
          </p:cNvSpPr>
          <p:nvPr>
            <p:ph idx="4294967295"/>
          </p:nvPr>
        </p:nvSpPr>
        <p:spPr/>
        <p:txBody>
          <a:bodyPr/>
          <a:lstStyle/>
          <a:p>
            <a:r>
              <a:rPr lang="en-US" sz="2800" dirty="0" smtClean="0"/>
              <a:t>Develop a basic conceptual understanding of how the activities and outputs are linked with intended outcomes and impacts. </a:t>
            </a:r>
          </a:p>
          <a:p>
            <a:endParaRPr lang="en-US" sz="2800" dirty="0" smtClean="0"/>
          </a:p>
          <a:p>
            <a:r>
              <a:rPr lang="en-US" sz="2800" dirty="0" smtClean="0"/>
              <a:t>The intended outcomes of an </a:t>
            </a:r>
            <a:r>
              <a:rPr lang="en-US" sz="2800" dirty="0" err="1" smtClean="0"/>
              <a:t>iea</a:t>
            </a:r>
            <a:r>
              <a:rPr lang="en-US" sz="2800" dirty="0" smtClean="0"/>
              <a:t> process are the changes in the thinking and actions of policy-makers that can bring about improvements in policies and policy making processes, which, in turn, can result in environmental improvements.</a:t>
            </a:r>
          </a:p>
          <a:p>
            <a:endParaRPr lang="en-US" sz="2800" dirty="0" smtClean="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729952" y="223838"/>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altLang="ja-JP" sz="2000" kern="1200" dirty="0" smtClean="0"/>
              <a:t>Conceptual Understanding of the National IEA Process, With Links to Ecosystem Health and Human Well-Being</a:t>
            </a:r>
          </a:p>
        </p:txBody>
      </p:sp>
      <p:pic>
        <p:nvPicPr>
          <p:cNvPr id="47109" name="Picture 2"/>
          <p:cNvPicPr>
            <a:picLocks noChangeAspect="1" noChangeArrowheads="1"/>
          </p:cNvPicPr>
          <p:nvPr/>
        </p:nvPicPr>
        <p:blipFill>
          <a:blip r:embed="rId3" cstate="print"/>
          <a:srcRect/>
          <a:stretch>
            <a:fillRect/>
          </a:stretch>
        </p:blipFill>
        <p:spPr bwMode="auto">
          <a:xfrm>
            <a:off x="660400" y="1284288"/>
            <a:ext cx="7226300" cy="5175250"/>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bwMode="auto">
          <a:xfrm>
            <a:off x="749300" y="249238"/>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altLang="ja-JP" sz="2800" kern="1200" dirty="0" smtClean="0"/>
              <a:t>Discussion Question 2</a:t>
            </a:r>
          </a:p>
        </p:txBody>
      </p:sp>
      <p:sp>
        <p:nvSpPr>
          <p:cNvPr id="48131" name="Content Placeholder 2"/>
          <p:cNvSpPr>
            <a:spLocks noGrp="1"/>
          </p:cNvSpPr>
          <p:nvPr>
            <p:ph idx="4294967295"/>
          </p:nvPr>
        </p:nvSpPr>
        <p:spPr>
          <a:xfrm>
            <a:off x="457200" y="1917700"/>
            <a:ext cx="8229600" cy="2514600"/>
          </a:xfrm>
        </p:spPr>
        <p:txBody>
          <a:bodyPr/>
          <a:lstStyle/>
          <a:p>
            <a:r>
              <a:rPr lang="en-US" sz="2800" dirty="0" smtClean="0"/>
              <a:t>As a manager you know that you manage what you measure.  What should you be keeping track of in your IEA process to manage it for the intended outcomes?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idx="4294967295"/>
          </p:nvPr>
        </p:nvSpPr>
        <p:spPr bwMode="auto">
          <a:xfrm>
            <a:off x="1142976" y="285728"/>
            <a:ext cx="6364307" cy="5111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altLang="ja-JP" sz="2800" kern="1200" dirty="0" smtClean="0"/>
              <a:t>Focusing the evaluation </a:t>
            </a:r>
          </a:p>
        </p:txBody>
      </p:sp>
      <p:pic>
        <p:nvPicPr>
          <p:cNvPr id="49157" name="Picture 2"/>
          <p:cNvPicPr>
            <a:picLocks noChangeAspect="1" noChangeArrowheads="1"/>
          </p:cNvPicPr>
          <p:nvPr/>
        </p:nvPicPr>
        <p:blipFill>
          <a:blip r:embed="rId3" cstate="print"/>
          <a:srcRect/>
          <a:stretch>
            <a:fillRect/>
          </a:stretch>
        </p:blipFill>
        <p:spPr bwMode="auto">
          <a:xfrm>
            <a:off x="2286000" y="1143000"/>
            <a:ext cx="3800475" cy="5372100"/>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bwMode="auto">
          <a:xfrm>
            <a:off x="749300" y="0"/>
            <a:ext cx="7251700" cy="9779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altLang="ja-JP" sz="2800" kern="1200" dirty="0" smtClean="0"/>
              <a:t>5 categories  of Measures to monitor the effectiveness of IEA process</a:t>
            </a:r>
          </a:p>
        </p:txBody>
      </p:sp>
      <p:sp>
        <p:nvSpPr>
          <p:cNvPr id="3" name="Content Placeholder 2"/>
          <p:cNvSpPr>
            <a:spLocks noGrp="1"/>
          </p:cNvSpPr>
          <p:nvPr>
            <p:ph idx="4294967295"/>
          </p:nvPr>
        </p:nvSpPr>
        <p:spPr>
          <a:xfrm>
            <a:off x="266700" y="1435100"/>
            <a:ext cx="8432800" cy="4826000"/>
          </a:xfrm>
          <a:noFill/>
        </p:spPr>
        <p:style>
          <a:lnRef idx="0">
            <a:scrgbClr r="0" g="0" b="0"/>
          </a:lnRef>
          <a:fillRef idx="1001">
            <a:schemeClr val="lt1"/>
          </a:fillRef>
          <a:effectRef idx="0">
            <a:scrgbClr r="0" g="0" b="0"/>
          </a:effectRef>
          <a:fontRef idx="major"/>
        </p:style>
        <p:txBody>
          <a:bodyPr/>
          <a:lstStyle/>
          <a:p>
            <a:pPr marL="571500" indent="-508000">
              <a:buClr>
                <a:srgbClr val="00B050"/>
              </a:buClr>
              <a:buSzPct val="126000"/>
              <a:buFont typeface="Wingdings" pitchFamily="2" charset="2"/>
              <a:buChar char="Ø"/>
              <a:defRPr/>
            </a:pPr>
            <a:r>
              <a:rPr lang="en-US" sz="2800" dirty="0" smtClean="0"/>
              <a:t>Outcome-based Measures for Improvements in Policies and Policy Processes</a:t>
            </a:r>
          </a:p>
          <a:p>
            <a:pPr marL="571500" indent="-508000">
              <a:buClr>
                <a:srgbClr val="00B050"/>
              </a:buClr>
              <a:buSzPct val="126000"/>
              <a:buFont typeface="Wingdings" pitchFamily="2" charset="2"/>
              <a:buChar char="Ø"/>
              <a:defRPr/>
            </a:pPr>
            <a:r>
              <a:rPr lang="en-US" sz="2800" dirty="0" smtClean="0">
                <a:solidFill>
                  <a:srgbClr val="C00000"/>
                </a:solidFill>
              </a:rPr>
              <a:t>Outcome-based Measures for Effective Relationship Management</a:t>
            </a:r>
          </a:p>
          <a:p>
            <a:pPr marL="571500" indent="-508000">
              <a:buClr>
                <a:srgbClr val="00B050"/>
              </a:buClr>
              <a:buSzPct val="126000"/>
              <a:buFont typeface="Wingdings" pitchFamily="2" charset="2"/>
              <a:buChar char="Ø"/>
              <a:defRPr/>
            </a:pPr>
            <a:r>
              <a:rPr lang="en-US" sz="2800" dirty="0" smtClean="0">
                <a:solidFill>
                  <a:srgbClr val="00B050"/>
                </a:solidFill>
              </a:rPr>
              <a:t>Activity- and Output-based Measures for Effective Knowledge Management</a:t>
            </a:r>
          </a:p>
          <a:p>
            <a:pPr marL="571500" indent="-508000">
              <a:buClr>
                <a:srgbClr val="00B050"/>
              </a:buClr>
              <a:buSzPct val="126000"/>
              <a:buFont typeface="Wingdings" pitchFamily="2" charset="2"/>
              <a:buChar char="Ø"/>
              <a:defRPr/>
            </a:pPr>
            <a:r>
              <a:rPr lang="en-US" sz="2800" dirty="0" smtClean="0">
                <a:solidFill>
                  <a:srgbClr val="FF3300"/>
                </a:solidFill>
              </a:rPr>
              <a:t>Activity- and Output-based Measures for Effective Opportunity Management</a:t>
            </a:r>
          </a:p>
          <a:p>
            <a:pPr marL="571500" indent="-508000">
              <a:buClr>
                <a:srgbClr val="00B050"/>
              </a:buClr>
              <a:buSzPct val="126000"/>
              <a:buFont typeface="Wingdings" pitchFamily="2" charset="2"/>
              <a:buChar char="Ø"/>
              <a:defRPr/>
            </a:pPr>
            <a:r>
              <a:rPr lang="en-US" sz="2800" dirty="0" smtClean="0">
                <a:solidFill>
                  <a:srgbClr val="7030A0"/>
                </a:solidFill>
              </a:rPr>
              <a:t>Measures for timely completion of activities and outputs</a:t>
            </a:r>
          </a:p>
          <a:p>
            <a:pPr marL="571500" indent="-508000">
              <a:defRPr/>
            </a:pPr>
            <a:endParaRPr lang="en-US" sz="2800" dirty="0" smtClean="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344" y="264766"/>
            <a:ext cx="7834064" cy="715962"/>
          </a:xfrm>
          <a:solidFill>
            <a:schemeClr val="accent3">
              <a:lumMod val="95000"/>
            </a:schemeClr>
          </a:solidFill>
        </p:spPr>
        <p:style>
          <a:lnRef idx="0">
            <a:scrgbClr r="0" g="0" b="0"/>
          </a:lnRef>
          <a:fillRef idx="1001">
            <a:schemeClr val="lt1"/>
          </a:fillRef>
          <a:effectRef idx="0">
            <a:scrgbClr r="0" g="0" b="0"/>
          </a:effectRef>
          <a:fontRef idx="major"/>
        </p:style>
        <p:txBody>
          <a:bodyPr anchor="ctr"/>
          <a:lstStyle/>
          <a:p>
            <a:pPr>
              <a:defRPr/>
            </a:pPr>
            <a:r>
              <a:rPr lang="en-US" sz="2600" dirty="0" smtClean="0"/>
              <a:t>Outcome-based Measures for Improvements in Policies and Policy Processes</a:t>
            </a:r>
          </a:p>
        </p:txBody>
      </p:sp>
      <p:sp>
        <p:nvSpPr>
          <p:cNvPr id="51203" name="Content Placeholder 2"/>
          <p:cNvSpPr>
            <a:spLocks noGrp="1"/>
          </p:cNvSpPr>
          <p:nvPr>
            <p:ph idx="4294967295"/>
          </p:nvPr>
        </p:nvSpPr>
        <p:spPr/>
        <p:txBody>
          <a:bodyPr/>
          <a:lstStyle/>
          <a:p>
            <a:r>
              <a:rPr lang="en-US" smtClean="0"/>
              <a:t>Measures to track improvements in policies and policy processes.  </a:t>
            </a:r>
          </a:p>
          <a:p>
            <a:r>
              <a:rPr lang="en-US" smtClean="0"/>
              <a:t>Measurement should relate to the change statement you identified in your impact strategy </a:t>
            </a:r>
          </a:p>
          <a:p>
            <a:r>
              <a:rPr lang="en-US" smtClean="0"/>
              <a:t>Measurement should also track other observed improvements in policies and policy processes.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8700" y="223838"/>
            <a:ext cx="6515100" cy="715962"/>
          </a:xfrm>
          <a:solidFill>
            <a:schemeClr val="bg1">
              <a:lumMod val="95000"/>
            </a:schemeClr>
          </a:solidFill>
        </p:spPr>
        <p:style>
          <a:lnRef idx="0">
            <a:scrgbClr r="0" g="0" b="0"/>
          </a:lnRef>
          <a:fillRef idx="1001">
            <a:schemeClr val="lt1"/>
          </a:fillRef>
          <a:effectRef idx="0">
            <a:scrgbClr r="0" g="0" b="0"/>
          </a:effectRef>
          <a:fontRef idx="major"/>
        </p:style>
        <p:txBody>
          <a:bodyPr anchor="ctr"/>
          <a:lstStyle/>
          <a:p>
            <a:pPr marL="571500" indent="-508000">
              <a:defRPr/>
            </a:pPr>
            <a:r>
              <a:rPr lang="en-US" sz="2600" dirty="0" smtClean="0">
                <a:solidFill>
                  <a:schemeClr val="tx1"/>
                </a:solidFill>
              </a:rPr>
              <a:t>Outcome-based Measures for Effective Relationship Management</a:t>
            </a:r>
          </a:p>
        </p:txBody>
      </p:sp>
      <p:sp>
        <p:nvSpPr>
          <p:cNvPr id="52227" name="Content Placeholder 2"/>
          <p:cNvSpPr>
            <a:spLocks noGrp="1"/>
          </p:cNvSpPr>
          <p:nvPr>
            <p:ph idx="4294967295"/>
          </p:nvPr>
        </p:nvSpPr>
        <p:spPr/>
        <p:txBody>
          <a:bodyPr/>
          <a:lstStyle/>
          <a:p>
            <a:r>
              <a:rPr lang="en-US" sz="2400" dirty="0" smtClean="0"/>
              <a:t>Relationships among people jointly processing and communicating ideas are what initiate change</a:t>
            </a:r>
          </a:p>
          <a:p>
            <a:endParaRPr lang="en-US" sz="2400" dirty="0" smtClean="0"/>
          </a:p>
          <a:p>
            <a:r>
              <a:rPr lang="en-US" sz="2400" dirty="0" smtClean="0"/>
              <a:t>Other important relationships to manage include people in civil society who can bring pressure to bear on decision-makers; those who can support, reinforce and strengthen your recommendations, in particular the academic community and other research institutes; and the media, through whom you reach the public and influence decision-makers.</a:t>
            </a:r>
          </a:p>
          <a:p>
            <a:endParaRPr lang="en-US" sz="2400" dirty="0" smtClean="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801960" y="44624"/>
            <a:ext cx="7010400" cy="1012825"/>
          </a:xfrm>
          <a:noFill/>
          <a:ln>
            <a:miter lim="800000"/>
            <a:headEnd/>
            <a:tailEnd/>
          </a:ln>
        </p:spPr>
        <p:txBody>
          <a:bodyPr vert="horz" wrap="square" lIns="91440" tIns="45720" rIns="91440" bIns="45720" numCol="1" anchor="t" anchorCtr="0" compatLnSpc="1">
            <a:prstTxWarp prst="textNoShape">
              <a:avLst/>
            </a:prstTxWarp>
          </a:bodyPr>
          <a:lstStyle/>
          <a:p>
            <a:r>
              <a:rPr lang="en-US" sz="2600" dirty="0" smtClean="0"/>
              <a:t>Possible Measures for Effective Relationship Management</a:t>
            </a:r>
          </a:p>
        </p:txBody>
      </p:sp>
      <p:sp>
        <p:nvSpPr>
          <p:cNvPr id="53251" name="Rectangle 3"/>
          <p:cNvSpPr>
            <a:spLocks noGrp="1" noChangeArrowheads="1"/>
          </p:cNvSpPr>
          <p:nvPr>
            <p:ph type="body" idx="1"/>
          </p:nvPr>
        </p:nvSpPr>
        <p:spPr>
          <a:xfrm>
            <a:off x="414338" y="1365250"/>
            <a:ext cx="8229600" cy="4525963"/>
          </a:xfrm>
        </p:spPr>
        <p:txBody>
          <a:bodyPr/>
          <a:lstStyle/>
          <a:p>
            <a:r>
              <a:rPr lang="en-US" dirty="0" smtClean="0"/>
              <a:t>Key actors and target audiences have been defined</a:t>
            </a:r>
          </a:p>
          <a:p>
            <a:r>
              <a:rPr lang="en-US" dirty="0" smtClean="0"/>
              <a:t>Up-to-date contact and mailing lists are available</a:t>
            </a:r>
          </a:p>
          <a:p>
            <a:r>
              <a:rPr lang="en-US" dirty="0" smtClean="0"/>
              <a:t>Relationships with local, national and international media have been cultivated</a:t>
            </a:r>
          </a:p>
          <a:p>
            <a:r>
              <a:rPr lang="en-US" dirty="0" smtClean="0"/>
              <a:t>Funders are informed of the progress and impact of your work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539552" y="188640"/>
            <a:ext cx="7416824" cy="1143000"/>
          </a:xfrm>
          <a:noFill/>
          <a:ln>
            <a:miter lim="800000"/>
            <a:headEnd/>
            <a:tailEnd/>
          </a:ln>
        </p:spPr>
        <p:txBody>
          <a:bodyPr vert="horz" wrap="square" lIns="91440" tIns="45720" rIns="91440" bIns="45720" numCol="1" anchor="t" anchorCtr="0" compatLnSpc="1">
            <a:prstTxWarp prst="textNoShape">
              <a:avLst/>
            </a:prstTxWarp>
          </a:bodyPr>
          <a:lstStyle/>
          <a:p>
            <a:r>
              <a:rPr lang="en-GB" sz="2400" dirty="0" smtClean="0"/>
              <a:t>Measures for Effective Relationship Management</a:t>
            </a:r>
            <a:endParaRPr lang="en-US" sz="2400" dirty="0" smtClean="0"/>
          </a:p>
        </p:txBody>
      </p:sp>
      <p:sp>
        <p:nvSpPr>
          <p:cNvPr id="259075" name="Rectangle 3"/>
          <p:cNvSpPr>
            <a:spLocks noGrp="1" noChangeArrowheads="1"/>
          </p:cNvSpPr>
          <p:nvPr>
            <p:ph type="body" sz="half" idx="1"/>
          </p:nvPr>
        </p:nvSpPr>
        <p:spPr>
          <a:xfrm>
            <a:off x="350838" y="1714500"/>
            <a:ext cx="4038600" cy="4221163"/>
          </a:xfrm>
        </p:spPr>
        <p:txBody>
          <a:bodyPr/>
          <a:lstStyle/>
          <a:p>
            <a:pPr marL="533400" indent="-533400">
              <a:lnSpc>
                <a:spcPct val="90000"/>
              </a:lnSpc>
              <a:buFont typeface="Wingdings 2" pitchFamily="18" charset="2"/>
              <a:buNone/>
              <a:defRPr/>
            </a:pPr>
            <a:r>
              <a:rPr lang="en-US" dirty="0" err="1">
                <a:effectLst>
                  <a:outerShdw blurRad="38100" dist="38100" dir="2700000" algn="tl">
                    <a:srgbClr val="C0C0C0"/>
                  </a:outerShdw>
                </a:effectLst>
              </a:rPr>
              <a:t>Behaviour</a:t>
            </a:r>
            <a:r>
              <a:rPr lang="en-US" dirty="0">
                <a:effectLst>
                  <a:outerShdw blurRad="38100" dist="38100" dir="2700000" algn="tl">
                    <a:srgbClr val="C0C0C0"/>
                  </a:outerShdw>
                </a:effectLst>
              </a:rPr>
              <a:t> Type</a:t>
            </a:r>
          </a:p>
          <a:p>
            <a:pPr marL="533400" indent="-533400">
              <a:lnSpc>
                <a:spcPct val="90000"/>
              </a:lnSpc>
              <a:buFont typeface="+mj-lt"/>
              <a:buAutoNum type="arabicPeriod"/>
              <a:defRPr/>
            </a:pPr>
            <a:r>
              <a:rPr lang="en-US" sz="2400" dirty="0"/>
              <a:t>Receiving (individual, organization)</a:t>
            </a:r>
          </a:p>
          <a:p>
            <a:pPr marL="533400" indent="-533400">
              <a:lnSpc>
                <a:spcPct val="90000"/>
              </a:lnSpc>
              <a:buFont typeface="+mj-lt"/>
              <a:buAutoNum type="arabicPeriod"/>
              <a:defRPr/>
            </a:pPr>
            <a:r>
              <a:rPr lang="en-US" sz="2400" dirty="0"/>
              <a:t>Seeking (individual, organization)</a:t>
            </a:r>
          </a:p>
          <a:p>
            <a:pPr marL="533400" indent="-533400">
              <a:lnSpc>
                <a:spcPct val="90000"/>
              </a:lnSpc>
              <a:buFont typeface="+mj-lt"/>
              <a:buAutoNum type="arabicPeriod"/>
              <a:defRPr/>
            </a:pPr>
            <a:r>
              <a:rPr lang="en-US" sz="2400" dirty="0"/>
              <a:t>Acting Upon (individual, organization, institution)</a:t>
            </a:r>
          </a:p>
          <a:p>
            <a:pPr marL="533400" indent="-533400">
              <a:lnSpc>
                <a:spcPct val="90000"/>
              </a:lnSpc>
              <a:buFont typeface="+mj-lt"/>
              <a:buAutoNum type="arabicPeriod"/>
              <a:defRPr/>
            </a:pPr>
            <a:endParaRPr lang="en-US" sz="2400" dirty="0"/>
          </a:p>
          <a:p>
            <a:pPr marL="533400" indent="-533400">
              <a:lnSpc>
                <a:spcPct val="90000"/>
              </a:lnSpc>
              <a:buFont typeface="+mj-lt"/>
              <a:buAutoNum type="arabicPeriod"/>
              <a:defRPr/>
            </a:pPr>
            <a:r>
              <a:rPr lang="en-US" sz="2400" dirty="0"/>
              <a:t>Demanding (individual, organization, institution)</a:t>
            </a:r>
          </a:p>
          <a:p>
            <a:pPr marL="533400" indent="-533400">
              <a:lnSpc>
                <a:spcPct val="90000"/>
              </a:lnSpc>
              <a:buClr>
                <a:schemeClr val="hlink"/>
              </a:buClr>
              <a:buFontTx/>
              <a:buAutoNum type="arabicPeriod"/>
              <a:defRPr/>
            </a:pPr>
            <a:endParaRPr lang="en-US" sz="2400" dirty="0"/>
          </a:p>
          <a:p>
            <a:pPr marL="533400" indent="-533400">
              <a:lnSpc>
                <a:spcPct val="90000"/>
              </a:lnSpc>
              <a:buClr>
                <a:schemeClr val="hlink"/>
              </a:buClr>
              <a:buFontTx/>
              <a:buAutoNum type="arabicPeriod"/>
              <a:defRPr/>
            </a:pPr>
            <a:endParaRPr lang="en-US" sz="2400" dirty="0"/>
          </a:p>
        </p:txBody>
      </p:sp>
      <p:sp>
        <p:nvSpPr>
          <p:cNvPr id="259076" name="Rectangle 4"/>
          <p:cNvSpPr>
            <a:spLocks noGrp="1" noChangeArrowheads="1"/>
          </p:cNvSpPr>
          <p:nvPr>
            <p:ph type="body" sz="half" idx="2"/>
          </p:nvPr>
        </p:nvSpPr>
        <p:spPr>
          <a:xfrm>
            <a:off x="4562475" y="1728118"/>
            <a:ext cx="4038600" cy="4221162"/>
          </a:xfrm>
        </p:spPr>
        <p:txBody>
          <a:bodyPr/>
          <a:lstStyle/>
          <a:p>
            <a:pPr marL="533400" indent="-533400">
              <a:lnSpc>
                <a:spcPct val="90000"/>
              </a:lnSpc>
              <a:buFont typeface="Wingdings 2" pitchFamily="18" charset="2"/>
              <a:buNone/>
              <a:defRPr/>
            </a:pPr>
            <a:r>
              <a:rPr lang="en-US" dirty="0" err="1">
                <a:effectLst>
                  <a:outerShdw blurRad="38100" dist="38100" dir="2700000" algn="tl">
                    <a:srgbClr val="C0C0C0"/>
                  </a:outerShdw>
                </a:effectLst>
              </a:rPr>
              <a:t>Behaviour</a:t>
            </a:r>
            <a:r>
              <a:rPr lang="en-US" dirty="0">
                <a:effectLst>
                  <a:outerShdw blurRad="38100" dist="38100" dir="2700000" algn="tl">
                    <a:srgbClr val="C0C0C0"/>
                  </a:outerShdw>
                </a:effectLst>
              </a:rPr>
              <a:t> Exhibited</a:t>
            </a:r>
          </a:p>
          <a:p>
            <a:pPr marL="533400" indent="-533400">
              <a:lnSpc>
                <a:spcPct val="90000"/>
              </a:lnSpc>
              <a:buFontTx/>
              <a:buAutoNum type="arabicPeriod"/>
              <a:defRPr/>
            </a:pPr>
            <a:r>
              <a:rPr lang="en-US" sz="2400" dirty="0"/>
              <a:t>Reports, emails, listserv</a:t>
            </a:r>
          </a:p>
          <a:p>
            <a:pPr marL="533400" indent="-533400">
              <a:lnSpc>
                <a:spcPct val="90000"/>
              </a:lnSpc>
              <a:buFontTx/>
              <a:buNone/>
              <a:defRPr/>
            </a:pPr>
            <a:endParaRPr lang="en-US" sz="2400" dirty="0"/>
          </a:p>
          <a:p>
            <a:pPr marL="533400" indent="-533400">
              <a:lnSpc>
                <a:spcPct val="90000"/>
              </a:lnSpc>
              <a:buFontTx/>
              <a:buAutoNum type="arabicPeriod" startAt="2"/>
              <a:defRPr/>
            </a:pPr>
            <a:r>
              <a:rPr lang="en-US" sz="2400" dirty="0"/>
              <a:t>Target users seek new information. </a:t>
            </a:r>
          </a:p>
          <a:p>
            <a:pPr marL="533400" indent="-533400">
              <a:lnSpc>
                <a:spcPct val="90000"/>
              </a:lnSpc>
              <a:buFontTx/>
              <a:buAutoNum type="arabicPeriod" startAt="2"/>
              <a:defRPr/>
            </a:pPr>
            <a:r>
              <a:rPr lang="en-US" sz="2400" dirty="0"/>
              <a:t>Technical expertise is sought to revise policies. </a:t>
            </a:r>
          </a:p>
          <a:p>
            <a:pPr marL="533400" indent="-533400">
              <a:lnSpc>
                <a:spcPct val="90000"/>
              </a:lnSpc>
              <a:buFontTx/>
              <a:buAutoNum type="arabicPeriod" startAt="2"/>
              <a:defRPr/>
            </a:pPr>
            <a:r>
              <a:rPr lang="en-US" sz="2400" dirty="0"/>
              <a:t>Specific needs, such as monitoring data for the next IEA cycle.</a:t>
            </a:r>
          </a:p>
          <a:p>
            <a:pPr marL="533400" indent="-533400">
              <a:lnSpc>
                <a:spcPct val="90000"/>
              </a:lnSpc>
              <a:buClr>
                <a:schemeClr val="hlink"/>
              </a:buClr>
              <a:buFontTx/>
              <a:buAutoNum type="arabicPeriod" startAt="2"/>
              <a:defRPr/>
            </a:pPr>
            <a:endParaRPr lang="en-US" sz="2400" dirty="0"/>
          </a:p>
          <a:p>
            <a:pPr marL="533400" indent="-533400">
              <a:lnSpc>
                <a:spcPct val="90000"/>
              </a:lnSpc>
              <a:buClr>
                <a:schemeClr val="hlink"/>
              </a:buClr>
              <a:buFontTx/>
              <a:buAutoNum type="arabicPeriod" startAt="2"/>
              <a:defRPr/>
            </a:pPr>
            <a:endParaRPr lang="en-US" sz="2400" dirty="0"/>
          </a:p>
        </p:txBody>
      </p:sp>
      <p:sp>
        <p:nvSpPr>
          <p:cNvPr id="54277" name="Text Box 5"/>
          <p:cNvSpPr txBox="1">
            <a:spLocks noChangeArrowheads="1"/>
          </p:cNvSpPr>
          <p:nvPr/>
        </p:nvSpPr>
        <p:spPr bwMode="auto">
          <a:xfrm>
            <a:off x="317500" y="1196975"/>
            <a:ext cx="8382000" cy="457200"/>
          </a:xfrm>
          <a:prstGeom prst="rect">
            <a:avLst/>
          </a:prstGeom>
          <a:noFill/>
          <a:ln w="9525">
            <a:noFill/>
            <a:miter lim="800000"/>
            <a:headEnd/>
            <a:tailEnd/>
          </a:ln>
        </p:spPr>
        <p:txBody>
          <a:bodyPr>
            <a:spAutoFit/>
          </a:bodyPr>
          <a:lstStyle/>
          <a:p>
            <a:pPr algn="ctr">
              <a:spcBef>
                <a:spcPct val="50000"/>
              </a:spcBef>
            </a:pPr>
            <a:r>
              <a:rPr lang="en-US" sz="2400" i="1"/>
              <a:t>Identifying relationships based on behaviour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bwMode="auto">
          <a:xfrm>
            <a:off x="723900" y="192758"/>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Possible Measures for Effective Relationship Management</a:t>
            </a:r>
          </a:p>
        </p:txBody>
      </p:sp>
      <p:graphicFrame>
        <p:nvGraphicFramePr>
          <p:cNvPr id="4" name="Table 3"/>
          <p:cNvGraphicFramePr>
            <a:graphicFrameLocks noGrp="1"/>
          </p:cNvGraphicFramePr>
          <p:nvPr/>
        </p:nvGraphicFramePr>
        <p:xfrm>
          <a:off x="323528" y="1052736"/>
          <a:ext cx="7566991" cy="5715000"/>
        </p:xfrm>
        <a:graphic>
          <a:graphicData uri="http://schemas.openxmlformats.org/drawingml/2006/table">
            <a:tbl>
              <a:tblPr/>
              <a:tblGrid>
                <a:gridCol w="850377"/>
                <a:gridCol w="5440291"/>
                <a:gridCol w="1276323"/>
              </a:tblGrid>
              <a:tr h="139651">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0" i="0" u="none" strike="noStrike" cap="none" normalizeH="0" baseline="0" dirty="0" smtClean="0">
                          <a:ln>
                            <a:noFill/>
                          </a:ln>
                          <a:solidFill>
                            <a:schemeClr val="tx1"/>
                          </a:solidFill>
                          <a:effectLst/>
                          <a:latin typeface="+mj-lt"/>
                          <a:ea typeface="MS PGothic" pitchFamily="34" charset="-128"/>
                          <a:cs typeface="Times New Roman" pitchFamily="18" charset="0"/>
                        </a:rPr>
                        <a:t>Key Question </a:t>
                      </a:r>
                      <a:endPar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endParaRP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0" i="0" u="none" strike="noStrike" cap="none" normalizeH="0" baseline="0" smtClean="0">
                          <a:ln>
                            <a:noFill/>
                          </a:ln>
                          <a:solidFill>
                            <a:schemeClr val="tx1"/>
                          </a:solidFill>
                          <a:effectLst/>
                          <a:latin typeface="+mj-lt"/>
                          <a:ea typeface="MS PGothic" pitchFamily="34" charset="-128"/>
                          <a:cs typeface="Times New Roman" pitchFamily="18" charset="0"/>
                        </a:rPr>
                        <a:t>Possible Measures </a:t>
                      </a:r>
                      <a:endParaRPr kumimoji="0" lang="en-US" sz="950" b="1" i="0" u="none" strike="noStrike" cap="none" normalizeH="0" baseline="0" smtClean="0">
                        <a:ln>
                          <a:noFill/>
                        </a:ln>
                        <a:solidFill>
                          <a:schemeClr val="tx1"/>
                        </a:solidFill>
                        <a:effectLst/>
                        <a:latin typeface="+mj-lt"/>
                        <a:ea typeface="MS PGothic" pitchFamily="34" charset="-128"/>
                        <a:cs typeface="Times New Roman" pitchFamily="18" charset="0"/>
                      </a:endParaRP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0" i="0" u="none" strike="noStrike" cap="none" normalizeH="0" baseline="0" smtClean="0">
                          <a:ln>
                            <a:noFill/>
                          </a:ln>
                          <a:solidFill>
                            <a:schemeClr val="tx1"/>
                          </a:solidFill>
                          <a:effectLst/>
                          <a:latin typeface="+mj-lt"/>
                          <a:ea typeface="MS PGothic" pitchFamily="34" charset="-128"/>
                          <a:cs typeface="Times New Roman" pitchFamily="18" charset="0"/>
                        </a:rPr>
                        <a:t>Possible Targets</a:t>
                      </a:r>
                      <a:endParaRPr kumimoji="0" lang="en-US" sz="950" b="1" i="0" u="none" strike="noStrike" cap="none" normalizeH="0" baseline="0" smtClean="0">
                        <a:ln>
                          <a:noFill/>
                        </a:ln>
                        <a:solidFill>
                          <a:schemeClr val="tx1"/>
                        </a:solidFill>
                        <a:effectLst/>
                        <a:latin typeface="+mj-lt"/>
                        <a:ea typeface="MS PGothic" pitchFamily="34" charset="-128"/>
                        <a:cs typeface="Times New Roman" pitchFamily="18" charset="0"/>
                      </a:endParaRP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7562">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smtClean="0">
                          <a:ln>
                            <a:noFill/>
                          </a:ln>
                          <a:solidFill>
                            <a:schemeClr val="tx1"/>
                          </a:solidFill>
                          <a:effectLst/>
                          <a:latin typeface="+mj-lt"/>
                          <a:ea typeface="MS PGothic" pitchFamily="34" charset="-128"/>
                          <a:cs typeface="Times New Roman" pitchFamily="18" charset="0"/>
                        </a:rPr>
                        <a:t>Have key decision makers and potential influencers been identified?</a:t>
                      </a: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Number of key persons identified for each relationship group, including specific names from each of the potential audience categories identified.</a:t>
                      </a: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smtClean="0">
                          <a:ln>
                            <a:noFill/>
                          </a:ln>
                          <a:solidFill>
                            <a:schemeClr val="tx1"/>
                          </a:solidFill>
                          <a:effectLst/>
                          <a:latin typeface="+mj-lt"/>
                          <a:ea typeface="MS PGothic" pitchFamily="34" charset="-128"/>
                          <a:cs typeface="Times New Roman" pitchFamily="18" charset="0"/>
                        </a:rPr>
                        <a:t>At least one key name per sector and discipline.</a:t>
                      </a: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9201">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smtClean="0">
                          <a:ln>
                            <a:noFill/>
                          </a:ln>
                          <a:solidFill>
                            <a:schemeClr val="tx1"/>
                          </a:solidFill>
                          <a:effectLst/>
                          <a:latin typeface="+mj-lt"/>
                          <a:ea typeface="MS PGothic" pitchFamily="34" charset="-128"/>
                          <a:cs typeface="Times New Roman" pitchFamily="18" charset="0"/>
                        </a:rPr>
                        <a:t>What important changes in the thinking and actions of key decision makers have been observed?</a:t>
                      </a: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Types of Receiving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behaviour</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observed (see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Module 3). Such as: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Number of decision-makers as subscribers (individuals and organizations) to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listserve</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e-mail newsletter.</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Receive and request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SoE</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reports.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•Cell phone text messages.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Number of PDF files downloaded from the national IEA website.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Types of Seeking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behaviour</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observed (see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Module 3). Such as: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Keywords entered into search engines of the national IEA website by decision-makers.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Number of targeted users (key decision makers) attending new types of meetings and using IEA vocabulary in interviews with media.</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(Policy-makers get IEA messages from media.)</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Types of Acting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behaviour</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observed (see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Module 3). Such as: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Number of times IEA technical experts are contacted by decision-makers for consultation on budgeted activities.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Types of Demanding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behaviour</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observed (see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Module 3). Such as: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Number of cases targeted users (i.e., decision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makers) contact national IEA leaders to request</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new information or process changes to be included in the next IEA cycle.</a:t>
                      </a: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For each target actor, clarify the following:</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What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behaviour</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would you expect to see from this person(s)?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What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behaviour</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would you like to see?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What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behaviour</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would you love to see?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[based on Outcome Mapping</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approach (</a:t>
                      </a:r>
                      <a:r>
                        <a:rPr kumimoji="0" lang="en-US" sz="950" b="1" i="0" u="none" strike="noStrike" cap="none" normalizeH="0" baseline="0" dirty="0" err="1" smtClean="0">
                          <a:ln>
                            <a:noFill/>
                          </a:ln>
                          <a:solidFill>
                            <a:schemeClr val="tx1"/>
                          </a:solidFill>
                          <a:effectLst/>
                          <a:latin typeface="+mj-lt"/>
                          <a:ea typeface="MS PGothic" pitchFamily="34" charset="-128"/>
                          <a:cs typeface="Times New Roman" pitchFamily="18" charset="0"/>
                        </a:rPr>
                        <a:t>Carden</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a:t>
                      </a:r>
                      <a:r>
                        <a:rPr kumimoji="0" lang="en-US" sz="950" b="1" i="1" u="none" strike="noStrike" cap="none" normalizeH="0" baseline="0" dirty="0" smtClean="0">
                          <a:ln>
                            <a:noFill/>
                          </a:ln>
                          <a:solidFill>
                            <a:schemeClr val="tx1"/>
                          </a:solidFill>
                          <a:effectLst/>
                          <a:latin typeface="+mj-lt"/>
                          <a:ea typeface="MS PGothic" pitchFamily="34" charset="-128"/>
                          <a:cs typeface="Times New Roman" pitchFamily="18" charset="0"/>
                        </a:rPr>
                        <a:t>et al</a:t>
                      </a:r>
                      <a:r>
                        <a:rPr kumimoji="0" lang="en-US" sz="950" b="1" i="0" u="none" strike="noStrike" cap="none" normalizeH="0" baseline="0" dirty="0" smtClean="0">
                          <a:ln>
                            <a:noFill/>
                          </a:ln>
                          <a:solidFill>
                            <a:schemeClr val="tx1"/>
                          </a:solidFill>
                          <a:effectLst/>
                          <a:latin typeface="+mj-lt"/>
                          <a:ea typeface="MS PGothic" pitchFamily="34" charset="-128"/>
                          <a:cs typeface="Times New Roman" pitchFamily="18" charset="0"/>
                        </a:rPr>
                        <a:t>. 2001)]</a:t>
                      </a:r>
                    </a:p>
                  </a:txBody>
                  <a:tcPr marL="30788" marR="30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bwMode="auto">
          <a:xfrm>
            <a:off x="685800" y="44624"/>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Module 8 challenges you with two questions:</a:t>
            </a:r>
          </a:p>
        </p:txBody>
      </p:sp>
      <p:sp>
        <p:nvSpPr>
          <p:cNvPr id="9219" name="Content Placeholder 2"/>
          <p:cNvSpPr>
            <a:spLocks noGrp="1"/>
          </p:cNvSpPr>
          <p:nvPr>
            <p:ph idx="4294967295"/>
          </p:nvPr>
        </p:nvSpPr>
        <p:spPr/>
        <p:txBody>
          <a:bodyPr/>
          <a:lstStyle/>
          <a:p>
            <a:pPr eaLnBrk="1" hangingPunct="1">
              <a:buFontTx/>
              <a:buNone/>
            </a:pPr>
            <a:endParaRPr lang="en-US" dirty="0" smtClean="0"/>
          </a:p>
          <a:p>
            <a:pPr eaLnBrk="1" hangingPunct="1">
              <a:buFontTx/>
              <a:buNone/>
            </a:pPr>
            <a:r>
              <a:rPr lang="en-US" dirty="0" smtClean="0"/>
              <a:t>1. How to make sure your IEA has an evaluation component?</a:t>
            </a:r>
          </a:p>
          <a:p>
            <a:pPr eaLnBrk="1" hangingPunct="1">
              <a:buFontTx/>
              <a:buNone/>
            </a:pPr>
            <a:endParaRPr lang="en-US" dirty="0" smtClean="0"/>
          </a:p>
          <a:p>
            <a:pPr eaLnBrk="1" hangingPunct="1">
              <a:buFontTx/>
              <a:buNone/>
            </a:pPr>
            <a:r>
              <a:rPr lang="en-US" dirty="0" smtClean="0"/>
              <a:t>2. How to design an effective evaluation that keeps improving your IEA process?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016000" y="198438"/>
            <a:ext cx="65532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3200" dirty="0" smtClean="0"/>
              <a:t>Discussion Questions 3</a:t>
            </a:r>
          </a:p>
        </p:txBody>
      </p:sp>
      <p:sp>
        <p:nvSpPr>
          <p:cNvPr id="3" name="Content Placeholder 2"/>
          <p:cNvSpPr>
            <a:spLocks noGrp="1"/>
          </p:cNvSpPr>
          <p:nvPr>
            <p:ph idx="4294967295"/>
          </p:nvPr>
        </p:nvSpPr>
        <p:spPr>
          <a:xfrm>
            <a:off x="457200" y="1600200"/>
            <a:ext cx="7734300" cy="4525963"/>
          </a:xfrm>
          <a:noFill/>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1003">
            <a:schemeClr val="lt1"/>
          </a:fillRef>
          <a:effectRef idx="0">
            <a:scrgbClr r="0" g="0" b="0"/>
          </a:effectRef>
          <a:fontRef idx="major"/>
        </p:style>
        <p:txBody>
          <a:bodyPr/>
          <a:lstStyle/>
          <a:p>
            <a:pPr marL="520700" indent="-406400">
              <a:buClr>
                <a:srgbClr val="FF0066"/>
              </a:buClr>
              <a:buSzPct val="60000"/>
              <a:buFont typeface="Wingdings 2" pitchFamily="18" charset="2"/>
              <a:buNone/>
              <a:defRPr/>
            </a:pPr>
            <a:r>
              <a:rPr lang="en-US" dirty="0" smtClean="0"/>
              <a:t>1. Can you think of any other important measures of effective relationship management?</a:t>
            </a:r>
          </a:p>
          <a:p>
            <a:pPr marL="520700" indent="-406400">
              <a:buClr>
                <a:srgbClr val="FF0066"/>
              </a:buClr>
              <a:buSzPct val="60000"/>
              <a:buFont typeface="Wingdings 2" pitchFamily="18" charset="2"/>
              <a:buNone/>
              <a:defRPr/>
            </a:pPr>
            <a:endParaRPr lang="en-US" dirty="0" smtClean="0"/>
          </a:p>
          <a:p>
            <a:pPr marL="520700" indent="-406400">
              <a:buClr>
                <a:srgbClr val="FF0066"/>
              </a:buClr>
              <a:buSzPct val="60000"/>
              <a:buFont typeface="Wingdings 2" pitchFamily="18" charset="2"/>
              <a:buNone/>
              <a:defRPr/>
            </a:pPr>
            <a:r>
              <a:rPr lang="en-US" dirty="0" smtClean="0"/>
              <a:t>2. What reasonable targets would you recommend for various measures?</a:t>
            </a:r>
          </a:p>
          <a:p>
            <a:pPr marL="520700" indent="-406400">
              <a:buClr>
                <a:srgbClr val="FF0066"/>
              </a:buClr>
              <a:buSzPct val="60000"/>
              <a:buFont typeface="Wingdings 2" pitchFamily="18" charset="2"/>
              <a:buNone/>
              <a:defRPr/>
            </a:pPr>
            <a:r>
              <a:rPr lang="en-US" dirty="0" smtClean="0"/>
              <a:t> </a:t>
            </a:r>
          </a:p>
          <a:p>
            <a:pPr>
              <a:buClr>
                <a:srgbClr val="FF0066"/>
              </a:buClr>
              <a:buSzPct val="60000"/>
              <a:buFont typeface="Wingdings 2" pitchFamily="18" charset="2"/>
              <a:buNone/>
              <a:defRPr/>
            </a:pPr>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371475" y="0"/>
            <a:ext cx="7753350" cy="90805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Collecting Data for Monitoring Effective Relationship Management</a:t>
            </a:r>
          </a:p>
        </p:txBody>
      </p:sp>
      <p:sp>
        <p:nvSpPr>
          <p:cNvPr id="57347" name="Rectangle 3"/>
          <p:cNvSpPr>
            <a:spLocks noGrp="1" noChangeArrowheads="1"/>
          </p:cNvSpPr>
          <p:nvPr>
            <p:ph type="body" idx="1"/>
          </p:nvPr>
        </p:nvSpPr>
        <p:spPr>
          <a:xfrm>
            <a:off x="434975" y="1389063"/>
            <a:ext cx="8229600" cy="4525962"/>
          </a:xfrm>
        </p:spPr>
        <p:txBody>
          <a:bodyPr/>
          <a:lstStyle/>
          <a:p>
            <a:r>
              <a:rPr lang="en-US" dirty="0" smtClean="0"/>
              <a:t>Requires that changes in behavior be identified and mapped </a:t>
            </a:r>
          </a:p>
          <a:p>
            <a:r>
              <a:rPr lang="en-US" dirty="0" smtClean="0"/>
              <a:t>Can be a time intensive process, so it is important to set up simple ways to monitor your strategy against those measures.</a:t>
            </a:r>
          </a:p>
          <a:p>
            <a:r>
              <a:rPr lang="en-US" dirty="0" smtClean="0"/>
              <a:t>Can set up a small contacts database with a journaling function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584200" y="0"/>
            <a:ext cx="7010400" cy="928688"/>
          </a:xfrm>
          <a:noFill/>
          <a:ln>
            <a:miter lim="800000"/>
            <a:headEnd/>
            <a:tailEnd/>
          </a:ln>
        </p:spPr>
        <p:txBody>
          <a:bodyPr vert="horz" wrap="square" lIns="91440" tIns="45720" rIns="91440" bIns="45720" numCol="1" anchor="t" anchorCtr="0" compatLnSpc="1">
            <a:prstTxWarp prst="textNoShape">
              <a:avLst/>
            </a:prstTxWarp>
          </a:bodyPr>
          <a:lstStyle/>
          <a:p>
            <a:r>
              <a:rPr lang="en-GB" sz="2800" dirty="0" smtClean="0"/>
              <a:t>Possible Measures for Effective Knowledge Management</a:t>
            </a:r>
            <a:endParaRPr lang="en-US" sz="2800" dirty="0" smtClean="0"/>
          </a:p>
        </p:txBody>
      </p:sp>
      <p:sp>
        <p:nvSpPr>
          <p:cNvPr id="58371" name="Rectangle 3"/>
          <p:cNvSpPr>
            <a:spLocks noGrp="1" noChangeArrowheads="1"/>
          </p:cNvSpPr>
          <p:nvPr>
            <p:ph type="body" idx="1"/>
          </p:nvPr>
        </p:nvSpPr>
        <p:spPr>
          <a:xfrm>
            <a:off x="457200" y="1504950"/>
            <a:ext cx="8229600" cy="4710113"/>
          </a:xfrm>
        </p:spPr>
        <p:txBody>
          <a:bodyPr/>
          <a:lstStyle/>
          <a:p>
            <a:pPr>
              <a:lnSpc>
                <a:spcPct val="90000"/>
              </a:lnSpc>
              <a:spcAft>
                <a:spcPct val="70000"/>
              </a:spcAft>
            </a:pPr>
            <a:r>
              <a:rPr lang="en-US" dirty="0" smtClean="0"/>
              <a:t>Number of subscribers to listserv</a:t>
            </a:r>
          </a:p>
          <a:p>
            <a:pPr>
              <a:lnSpc>
                <a:spcPct val="90000"/>
              </a:lnSpc>
              <a:spcAft>
                <a:spcPct val="70000"/>
              </a:spcAft>
            </a:pPr>
            <a:r>
              <a:rPr lang="en-US" dirty="0" smtClean="0"/>
              <a:t>Number of subscribers to newsletter</a:t>
            </a:r>
          </a:p>
          <a:p>
            <a:pPr>
              <a:lnSpc>
                <a:spcPct val="90000"/>
              </a:lnSpc>
              <a:spcAft>
                <a:spcPct val="70000"/>
              </a:spcAft>
            </a:pPr>
            <a:r>
              <a:rPr lang="en-US" dirty="0" smtClean="0"/>
              <a:t>Number of page requests for download from web site</a:t>
            </a:r>
          </a:p>
          <a:p>
            <a:pPr>
              <a:lnSpc>
                <a:spcPct val="90000"/>
              </a:lnSpc>
              <a:spcAft>
                <a:spcPct val="70000"/>
              </a:spcAft>
            </a:pPr>
            <a:r>
              <a:rPr lang="en-US" dirty="0" smtClean="0"/>
              <a:t>Number of unsolicited comments on the usefulness of reports and other outputs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901700" y="44624"/>
            <a:ext cx="67437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Activity- and Output-based Measures for Effective Knowledge Management</a:t>
            </a:r>
          </a:p>
        </p:txBody>
      </p:sp>
      <p:graphicFrame>
        <p:nvGraphicFramePr>
          <p:cNvPr id="5" name="Table 4"/>
          <p:cNvGraphicFramePr>
            <a:graphicFrameLocks noGrp="1"/>
          </p:cNvGraphicFramePr>
          <p:nvPr/>
        </p:nvGraphicFramePr>
        <p:xfrm>
          <a:off x="323528" y="1770063"/>
          <a:ext cx="7658100" cy="4785360"/>
        </p:xfrm>
        <a:graphic>
          <a:graphicData uri="http://schemas.openxmlformats.org/drawingml/2006/table">
            <a:tbl>
              <a:tblPr/>
              <a:tblGrid>
                <a:gridCol w="1639888"/>
                <a:gridCol w="3678237"/>
                <a:gridCol w="2339975"/>
              </a:tblGrid>
              <a:tr h="24380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Key Question </a:t>
                      </a:r>
                      <a:endParaRPr kumimoji="0" lang="en-US" sz="16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tx1"/>
                          </a:solidFill>
                          <a:effectLst/>
                          <a:latin typeface="Arial" charset="0"/>
                          <a:ea typeface="MS PGothic" pitchFamily="34" charset="-128"/>
                          <a:cs typeface="Arial" charset="0"/>
                        </a:rPr>
                        <a:t>Possible Measures </a:t>
                      </a:r>
                      <a:endParaRPr kumimoji="0" lang="en-US" sz="16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tx1"/>
                          </a:solidFill>
                          <a:effectLst/>
                          <a:latin typeface="Arial" charset="0"/>
                          <a:ea typeface="MS PGothic" pitchFamily="34" charset="-128"/>
                          <a:cs typeface="Arial" charset="0"/>
                        </a:rPr>
                        <a:t>Possible Targets</a:t>
                      </a:r>
                      <a:endParaRPr kumimoji="0" lang="en-US" sz="16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2846">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Is the information and analysis salient for decision-makers?</a:t>
                      </a:r>
                      <a:endParaRPr kumimoji="0" lang="en-US" sz="16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Views of decision-makers on what they feel/think the key issues are.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The types and forms of information decision makers require have been made available</a:t>
                      </a:r>
                      <a:endParaRPr kumimoji="0" lang="en-US" sz="16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Responses from at least five decision-makers.</a:t>
                      </a:r>
                      <a:endParaRPr kumimoji="0" lang="en-US" sz="16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523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tx1"/>
                          </a:solidFill>
                          <a:effectLst/>
                          <a:latin typeface="Arial" charset="0"/>
                          <a:ea typeface="MS PGothic" pitchFamily="34" charset="-128"/>
                          <a:cs typeface="Arial" charset="0"/>
                        </a:rPr>
                        <a:t>Is the information and analysis credible?</a:t>
                      </a:r>
                      <a:endParaRPr kumimoji="0" lang="en-US" sz="16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tx1"/>
                          </a:solidFill>
                          <a:effectLst/>
                          <a:latin typeface="Arial" charset="0"/>
                          <a:ea typeface="MS PGothic" pitchFamily="34" charset="-128"/>
                          <a:cs typeface="Arial" charset="0"/>
                        </a:rPr>
                        <a:t>Peer reviewers have been identified.</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tx1"/>
                          </a:solidFill>
                          <a:effectLst/>
                          <a:latin typeface="Arial" charset="0"/>
                          <a:ea typeface="MS PGothic" pitchFamily="34" charset="-128"/>
                          <a:cs typeface="Arial" charset="0"/>
                        </a:rPr>
                        <a:t>Data and analysis have been peer reviewed.</a:t>
                      </a:r>
                      <a:endParaRPr kumimoji="0" lang="en-US" sz="16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tx1"/>
                          </a:solidFill>
                          <a:effectLst/>
                          <a:latin typeface="Arial" charset="0"/>
                          <a:ea typeface="MS PGothic" pitchFamily="34" charset="-128"/>
                          <a:cs typeface="Arial" charset="0"/>
                        </a:rPr>
                        <a:t>Responses received from at least three peer reviewers.</a:t>
                      </a:r>
                      <a:endParaRPr kumimoji="0" lang="en-US" sz="16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84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tx1"/>
                          </a:solidFill>
                          <a:effectLst/>
                          <a:latin typeface="Arial" charset="0"/>
                          <a:ea typeface="MS PGothic" pitchFamily="34" charset="-128"/>
                          <a:cs typeface="Arial" charset="0"/>
                        </a:rPr>
                        <a:t>Is the information and analysis produced legitimate?</a:t>
                      </a:r>
                      <a:endParaRPr kumimoji="0" lang="en-US" sz="16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Stakeholder analysis has been carried out.</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Relevant stakeholder groups have participated in identification of priority environmental issues.</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Relevant stakeholder groups have had an opportunity to comment on the findings of the analysis.</a:t>
                      </a:r>
                      <a:endParaRPr kumimoji="0" lang="en-US" sz="16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Stakeholder analysis completed.</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Participation from as many stakeholder groups as possible.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Comments received from most stakeholder groups identified.</a:t>
                      </a:r>
                      <a:endParaRPr kumimoji="0" lang="en-US" sz="16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57" name="Rectangle 1"/>
          <p:cNvSpPr>
            <a:spLocks noChangeArrowheads="1"/>
          </p:cNvSpPr>
          <p:nvPr/>
        </p:nvSpPr>
        <p:spPr bwMode="auto">
          <a:xfrm>
            <a:off x="323528" y="1270000"/>
            <a:ext cx="7632700" cy="400110"/>
          </a:xfrm>
          <a:prstGeom prst="rect">
            <a:avLst/>
          </a:prstGeom>
          <a:no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justLow" eaLnBrk="0" hangingPunct="0">
              <a:defRPr/>
            </a:pPr>
            <a:r>
              <a:rPr lang="en-US" sz="2000" b="1" i="1" dirty="0">
                <a:solidFill>
                  <a:schemeClr val="tx1"/>
                </a:solidFill>
                <a:ea typeface="MS PGothic" pitchFamily="34" charset="-128"/>
              </a:rPr>
              <a:t>Possible Measures for Effective Knowledge Management</a:t>
            </a:r>
            <a:endParaRPr lang="en-US" sz="6000" dirty="0">
              <a:solidFill>
                <a:schemeClr val="tx1"/>
              </a:solidFill>
              <a:ea typeface="MS PGothic" pitchFamily="34" charset="-128"/>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028700" y="236538"/>
            <a:ext cx="65786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Discussion Questions 4</a:t>
            </a:r>
          </a:p>
        </p:txBody>
      </p:sp>
      <p:sp>
        <p:nvSpPr>
          <p:cNvPr id="3" name="Content Placeholder 2"/>
          <p:cNvSpPr>
            <a:spLocks noGrp="1"/>
          </p:cNvSpPr>
          <p:nvPr>
            <p:ph idx="4294967295"/>
          </p:nvPr>
        </p:nvSpPr>
        <p:spPr>
          <a:xfrm>
            <a:off x="395536" y="1495325"/>
            <a:ext cx="8229600" cy="4525963"/>
          </a:xfrm>
          <a:noFill/>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1002">
            <a:schemeClr val="lt1"/>
          </a:fillRef>
          <a:effectRef idx="0">
            <a:scrgbClr r="0" g="0" b="0"/>
          </a:effectRef>
          <a:fontRef idx="major"/>
        </p:style>
        <p:txBody>
          <a:bodyPr/>
          <a:lstStyle/>
          <a:p>
            <a:pPr>
              <a:buClr>
                <a:srgbClr val="FF0066"/>
              </a:buClr>
              <a:buSzPct val="60000"/>
              <a:buFont typeface="Wingdings 2" pitchFamily="18" charset="2"/>
              <a:buNone/>
              <a:defRPr/>
            </a:pPr>
            <a:r>
              <a:rPr lang="en-US" sz="2800" dirty="0" smtClean="0"/>
              <a:t>1. Can you think of important measures of effective knowledge management that are not identified in the table above?</a:t>
            </a:r>
          </a:p>
          <a:p>
            <a:pPr>
              <a:buClr>
                <a:srgbClr val="FF0066"/>
              </a:buClr>
              <a:buSzPct val="60000"/>
              <a:buFont typeface="Wingdings 2" pitchFamily="18" charset="2"/>
              <a:buNone/>
              <a:defRPr/>
            </a:pPr>
            <a:endParaRPr lang="en-US" sz="2800" dirty="0" smtClean="0"/>
          </a:p>
          <a:p>
            <a:pPr>
              <a:buClr>
                <a:srgbClr val="FF0066"/>
              </a:buClr>
              <a:buSzPct val="60000"/>
              <a:buFont typeface="Wingdings 2" pitchFamily="18" charset="2"/>
              <a:buNone/>
              <a:defRPr/>
            </a:pPr>
            <a:r>
              <a:rPr lang="en-US" sz="2800" dirty="0" smtClean="0"/>
              <a:t>2. Which measures do you feel are the most important?</a:t>
            </a:r>
          </a:p>
          <a:p>
            <a:pPr>
              <a:buClr>
                <a:srgbClr val="FF0066"/>
              </a:buClr>
              <a:buSzPct val="60000"/>
              <a:buFont typeface="Wingdings 2" pitchFamily="18" charset="2"/>
              <a:buNone/>
              <a:defRPr/>
            </a:pPr>
            <a:endParaRPr lang="en-US" sz="2800" dirty="0" smtClean="0"/>
          </a:p>
          <a:p>
            <a:pPr>
              <a:buClr>
                <a:srgbClr val="FF0066"/>
              </a:buClr>
              <a:buSzPct val="60000"/>
              <a:buFont typeface="Wingdings 2" pitchFamily="18" charset="2"/>
              <a:buNone/>
              <a:defRPr/>
            </a:pPr>
            <a:r>
              <a:rPr lang="en-US" sz="2800" dirty="0" smtClean="0"/>
              <a:t>3. What do you think are reasonable targets for the measures you identified?</a:t>
            </a:r>
          </a:p>
          <a:p>
            <a:pPr>
              <a:buClr>
                <a:srgbClr val="FF0066"/>
              </a:buClr>
              <a:buSzPct val="60000"/>
              <a:buFont typeface="Wingdings 2" pitchFamily="18" charset="2"/>
              <a:buNone/>
              <a:defRPr/>
            </a:pPr>
            <a:endParaRPr lang="en-US" sz="2800"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57944" y="-27384"/>
            <a:ext cx="7010400" cy="97155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t>Possible Measures for Effective Opportunity Management</a:t>
            </a:r>
          </a:p>
        </p:txBody>
      </p:sp>
      <p:sp>
        <p:nvSpPr>
          <p:cNvPr id="61443" name="Rectangle 3"/>
          <p:cNvSpPr>
            <a:spLocks noGrp="1" noChangeArrowheads="1"/>
          </p:cNvSpPr>
          <p:nvPr>
            <p:ph type="body" idx="1"/>
          </p:nvPr>
        </p:nvSpPr>
        <p:spPr>
          <a:xfrm>
            <a:off x="381000" y="1487488"/>
            <a:ext cx="8229600" cy="4943475"/>
          </a:xfrm>
        </p:spPr>
        <p:txBody>
          <a:bodyPr/>
          <a:lstStyle/>
          <a:p>
            <a:r>
              <a:rPr lang="en-US" dirty="0" smtClean="0"/>
              <a:t>Number and location of launch events</a:t>
            </a:r>
          </a:p>
          <a:p>
            <a:r>
              <a:rPr lang="en-US" dirty="0" smtClean="0"/>
              <a:t>Number and level of conferences &amp; workshops</a:t>
            </a:r>
          </a:p>
          <a:p>
            <a:r>
              <a:rPr lang="en-US" dirty="0" smtClean="0"/>
              <a:t>Number of news releases and articles</a:t>
            </a:r>
          </a:p>
          <a:p>
            <a:r>
              <a:rPr lang="en-US" dirty="0" smtClean="0"/>
              <a:t>Number of presentations to target audiences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901700" y="44624"/>
            <a:ext cx="67310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Activity- and Output-based Measures for Effective Opportunity Management</a:t>
            </a:r>
          </a:p>
        </p:txBody>
      </p:sp>
      <p:sp>
        <p:nvSpPr>
          <p:cNvPr id="62469" name="Rectangle 1"/>
          <p:cNvSpPr>
            <a:spLocks noChangeArrowheads="1"/>
          </p:cNvSpPr>
          <p:nvPr/>
        </p:nvSpPr>
        <p:spPr bwMode="auto">
          <a:xfrm>
            <a:off x="646871" y="1219478"/>
            <a:ext cx="6519734" cy="369332"/>
          </a:xfrm>
          <a:prstGeom prst="rect">
            <a:avLst/>
          </a:prstGeom>
          <a:noFill/>
          <a:ln w="9525">
            <a:noFill/>
            <a:miter lim="800000"/>
            <a:headEnd/>
            <a:tailEnd/>
          </a:ln>
        </p:spPr>
        <p:txBody>
          <a:bodyPr wrap="none" anchor="ctr">
            <a:spAutoFit/>
          </a:bodyPr>
          <a:lstStyle/>
          <a:p>
            <a:pPr algn="justLow" eaLnBrk="0" hangingPunct="0"/>
            <a:r>
              <a:rPr lang="en-US" sz="1800" b="1" i="1" dirty="0">
                <a:ea typeface="MS PGothic" pitchFamily="34" charset="-128"/>
              </a:rPr>
              <a:t>Possible Measures for Effective Opportunity Management</a:t>
            </a:r>
            <a:endParaRPr lang="en-US" sz="5400" dirty="0">
              <a:ea typeface="MS PGothic" pitchFamily="34" charset="-128"/>
            </a:endParaRPr>
          </a:p>
        </p:txBody>
      </p:sp>
      <p:graphicFrame>
        <p:nvGraphicFramePr>
          <p:cNvPr id="6" name="Table 5"/>
          <p:cNvGraphicFramePr>
            <a:graphicFrameLocks noGrp="1"/>
          </p:cNvGraphicFramePr>
          <p:nvPr/>
        </p:nvGraphicFramePr>
        <p:xfrm>
          <a:off x="655638" y="1628720"/>
          <a:ext cx="7561262" cy="4784726"/>
        </p:xfrm>
        <a:graphic>
          <a:graphicData uri="http://schemas.openxmlformats.org/drawingml/2006/table">
            <a:tbl>
              <a:tblPr/>
              <a:tblGrid>
                <a:gridCol w="2074862"/>
                <a:gridCol w="2806700"/>
                <a:gridCol w="2679700"/>
              </a:tblGrid>
              <a:tr h="243808">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smtClean="0">
                          <a:ln>
                            <a:noFill/>
                          </a:ln>
                          <a:solidFill>
                            <a:schemeClr val="tx1"/>
                          </a:solidFill>
                          <a:effectLst/>
                          <a:latin typeface="+mj-lt"/>
                          <a:ea typeface="MS PGothic" pitchFamily="34" charset="-128"/>
                          <a:cs typeface="Times New Roman" pitchFamily="18" charset="0"/>
                        </a:rPr>
                        <a:t>Key Question </a:t>
                      </a:r>
                      <a:endParaRPr kumimoji="0" lang="en-US" sz="1400" b="1" i="0" u="none" strike="noStrike" cap="none" normalizeH="0" baseline="0" dirty="0" smtClean="0">
                        <a:ln>
                          <a:noFill/>
                        </a:ln>
                        <a:solidFill>
                          <a:schemeClr val="tx1"/>
                        </a:solidFill>
                        <a:effectLst/>
                        <a:latin typeface="+mj-lt"/>
                        <a:ea typeface="MS PGothic" pitchFamily="34" charset="-128"/>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mj-lt"/>
                          <a:ea typeface="MS PGothic" pitchFamily="34" charset="-128"/>
                          <a:cs typeface="Times New Roman" pitchFamily="18" charset="0"/>
                        </a:rPr>
                        <a:t>Possible Measures </a:t>
                      </a:r>
                      <a:endPar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mj-lt"/>
                          <a:ea typeface="MS PGothic" pitchFamily="34" charset="-128"/>
                          <a:cs typeface="Times New Roman" pitchFamily="18" charset="0"/>
                        </a:rPr>
                        <a:t>Possible Targets</a:t>
                      </a:r>
                      <a:endPar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9038">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rPr>
                        <a:t>Are appropriately different outputs planned for targeting specific stakeholder groups?</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tx1"/>
                          </a:solidFill>
                          <a:effectLst/>
                          <a:latin typeface="+mj-lt"/>
                          <a:ea typeface="MS PGothic" pitchFamily="34" charset="-128"/>
                          <a:cs typeface="Times New Roman" pitchFamily="18" charset="0"/>
                        </a:rPr>
                        <a:t>Number and type of unique communication outputs for each stakeholder/audience group.</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rPr>
                        <a:t>At least one each.</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5231">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rPr>
                        <a:t>Have interim products been developed?</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rPr>
                        <a:t>Decision-makers have been briefed on analyses being conducted and interim results.</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rPr>
                        <a:t>At least at the beginning, and midway through the process. (Best if they are part of the analysis process.)</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6649">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tx1"/>
                          </a:solidFill>
                          <a:effectLst/>
                          <a:latin typeface="+mj-lt"/>
                          <a:ea typeface="MS PGothic" pitchFamily="34" charset="-128"/>
                          <a:cs typeface="Times New Roman" pitchFamily="18" charset="0"/>
                        </a:rPr>
                        <a:t>Have you communicated regularly with your stakeholders?</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rPr>
                        <a:t>A scenario exercise is being conducted as part of the IEA (Module 6).</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rPr>
                        <a:t>Key stakeholders and target audiences are involved in the scenario analysis.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mj-lt"/>
                          <a:ea typeface="MS PGothic" pitchFamily="34" charset="-128"/>
                          <a:cs typeface="Times New Roman" pitchFamily="18" charset="0"/>
                        </a:rPr>
                        <a:t>Positive feedback has been received from stakeholders on the scenario analysis process.</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tx1"/>
                          </a:solidFill>
                          <a:effectLst/>
                          <a:latin typeface="+mj-lt"/>
                          <a:ea typeface="MS PGothic" pitchFamily="34" charset="-128"/>
                          <a:cs typeface="Times New Roman" pitchFamily="18" charset="0"/>
                        </a:rPr>
                        <a:t>At least a qualitative analysis is carried out.</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tx1"/>
                          </a:solidFill>
                          <a:effectLst/>
                          <a:latin typeface="+mj-lt"/>
                          <a:ea typeface="MS PGothic" pitchFamily="34" charset="-128"/>
                          <a:cs typeface="Times New Roman" pitchFamily="18" charset="0"/>
                        </a:rPr>
                        <a:t>Number of stakeholder groups represented.</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tx1"/>
                          </a:solidFill>
                          <a:effectLst/>
                          <a:latin typeface="+mj-lt"/>
                          <a:ea typeface="MS PGothic" pitchFamily="34" charset="-128"/>
                          <a:cs typeface="Times New Roman" pitchFamily="18" charset="0"/>
                        </a:rPr>
                        <a:t>All stakeholder groups have been part of the analysis in some manner.</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bwMode="auto">
          <a:xfrm>
            <a:off x="774700" y="261938"/>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Discussion Questions 5</a:t>
            </a:r>
          </a:p>
        </p:txBody>
      </p:sp>
      <p:sp>
        <p:nvSpPr>
          <p:cNvPr id="63491" name="Content Placeholder 2"/>
          <p:cNvSpPr>
            <a:spLocks noGrp="1"/>
          </p:cNvSpPr>
          <p:nvPr>
            <p:ph idx="4294967295"/>
          </p:nvPr>
        </p:nvSpPr>
        <p:spPr>
          <a:xfrm>
            <a:off x="571500" y="1600200"/>
            <a:ext cx="7937500" cy="4525963"/>
          </a:xfrm>
        </p:spPr>
        <p:txBody>
          <a:bodyPr/>
          <a:lstStyle/>
          <a:p>
            <a:pPr>
              <a:buFontTx/>
              <a:buNone/>
            </a:pPr>
            <a:r>
              <a:rPr lang="en-US" dirty="0" smtClean="0"/>
              <a:t>1. Can you think of important measures of effective opportunity management not included in the table above?</a:t>
            </a:r>
          </a:p>
          <a:p>
            <a:pPr>
              <a:buFontTx/>
              <a:buNone/>
            </a:pPr>
            <a:r>
              <a:rPr lang="en-US" dirty="0" smtClean="0"/>
              <a:t>2. Which measures do you think are most important?</a:t>
            </a:r>
          </a:p>
          <a:p>
            <a:pPr>
              <a:buFontTx/>
              <a:buNone/>
            </a:pPr>
            <a:r>
              <a:rPr lang="en-US" dirty="0" smtClean="0"/>
              <a:t>3. What do you think are reasonable targets for the measures you identified?</a:t>
            </a:r>
          </a:p>
          <a:p>
            <a:pPr>
              <a:buFontTx/>
              <a:buNone/>
            </a:pPr>
            <a:endParaRPr lang="en-US" dirty="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bwMode="auto">
          <a:xfrm>
            <a:off x="681112" y="44624"/>
            <a:ext cx="6771208" cy="6540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t>Measures for timely completion of activities and outputs</a:t>
            </a:r>
          </a:p>
        </p:txBody>
      </p:sp>
      <p:pic>
        <p:nvPicPr>
          <p:cNvPr id="64515" name="Picture 2"/>
          <p:cNvPicPr>
            <a:picLocks noChangeAspect="1" noChangeArrowheads="1"/>
          </p:cNvPicPr>
          <p:nvPr/>
        </p:nvPicPr>
        <p:blipFill>
          <a:blip r:embed="rId3" cstate="print"/>
          <a:srcRect/>
          <a:stretch>
            <a:fillRect/>
          </a:stretch>
        </p:blipFill>
        <p:spPr bwMode="auto">
          <a:xfrm>
            <a:off x="679723" y="1196752"/>
            <a:ext cx="7132637" cy="5357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877888" y="1169988"/>
            <a:ext cx="7134225" cy="5305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bwMode="auto">
          <a:xfrm>
            <a:off x="230832" y="182680"/>
            <a:ext cx="8229600" cy="65403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t>Stages of National IEA Process – Monitoring and Evaluation Marked in Grey</a:t>
            </a:r>
          </a:p>
        </p:txBody>
      </p:sp>
      <p:pic>
        <p:nvPicPr>
          <p:cNvPr id="10245" name="Picture 2"/>
          <p:cNvPicPr>
            <a:picLocks noChangeAspect="1" noChangeArrowheads="1"/>
          </p:cNvPicPr>
          <p:nvPr/>
        </p:nvPicPr>
        <p:blipFill>
          <a:blip r:embed="rId3" cstate="print"/>
          <a:srcRect/>
          <a:stretch>
            <a:fillRect/>
          </a:stretch>
        </p:blipFill>
        <p:spPr bwMode="auto">
          <a:xfrm>
            <a:off x="1784350" y="1266825"/>
            <a:ext cx="5022850" cy="3951288"/>
          </a:xfrm>
          <a:prstGeom prst="rect">
            <a:avLst/>
          </a:prstGeom>
          <a:noFill/>
          <a:ln w="9525">
            <a:noFill/>
            <a:miter lim="800000"/>
            <a:headEnd/>
            <a:tailEnd/>
          </a:ln>
        </p:spPr>
      </p:pic>
      <p:sp>
        <p:nvSpPr>
          <p:cNvPr id="5" name="Rectangle 4"/>
          <p:cNvSpPr/>
          <p:nvPr/>
        </p:nvSpPr>
        <p:spPr>
          <a:xfrm>
            <a:off x="190500" y="5576888"/>
            <a:ext cx="5473700" cy="338137"/>
          </a:xfrm>
          <a:prstGeom prst="rect">
            <a:avLst/>
          </a:prstGeom>
        </p:spPr>
        <p:txBody>
          <a:bodyPr>
            <a:spAutoFit/>
          </a:bodyPr>
          <a:lstStyle/>
          <a:p>
            <a:pPr eaLnBrk="0" hangingPunct="0">
              <a:defRPr/>
            </a:pPr>
            <a:r>
              <a:rPr lang="en-US" sz="1600" b="1" i="1" kern="0" dirty="0">
                <a:solidFill>
                  <a:srgbClr val="003366"/>
                </a:solidFill>
                <a:latin typeface="+mj-lt"/>
                <a:ea typeface="+mj-ea"/>
                <a:cs typeface="Times New Roman" pitchFamily="18" charset="0"/>
              </a:rPr>
              <a:t>Note:  Monitoring and Evaluation Marked in Grey</a:t>
            </a:r>
            <a:endParaRPr lang="en-US" sz="3200" b="1" dirty="0">
              <a:latin typeface="+mj-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33375"/>
            <a:ext cx="9144000" cy="0"/>
          </a:xfrm>
          <a:prstGeom prst="rect">
            <a:avLst/>
          </a:prstGeom>
          <a:noFill/>
          <a:ln w="9525" cap="rnd" algn="ctr">
            <a:noFill/>
            <a:prstDash val="sysDot"/>
            <a:miter lim="800000"/>
            <a:headEnd/>
            <a:tailEnd/>
          </a:ln>
        </p:spPr>
        <p:txBody>
          <a:bodyPr wrap="none" anchor="ctr">
            <a:spAutoFit/>
          </a:bodyPr>
          <a:lstStyle/>
          <a:p>
            <a:endParaRPr lang="en-US" sz="1800"/>
          </a:p>
        </p:txBody>
      </p:sp>
      <p:graphicFrame>
        <p:nvGraphicFramePr>
          <p:cNvPr id="292867" name="Group 3"/>
          <p:cNvGraphicFramePr>
            <a:graphicFrameLocks noGrp="1"/>
          </p:cNvGraphicFramePr>
          <p:nvPr/>
        </p:nvGraphicFramePr>
        <p:xfrm>
          <a:off x="13718" y="1052736"/>
          <a:ext cx="8014666" cy="5621486"/>
        </p:xfrm>
        <a:graphic>
          <a:graphicData uri="http://schemas.openxmlformats.org/drawingml/2006/table">
            <a:tbl>
              <a:tblPr/>
              <a:tblGrid>
                <a:gridCol w="1774381"/>
                <a:gridCol w="717455"/>
                <a:gridCol w="1486257"/>
                <a:gridCol w="1683094"/>
                <a:gridCol w="2353479"/>
              </a:tblGrid>
              <a:tr h="519138">
                <a:tc gridSpan="5">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400" b="0" i="0" u="none" strike="noStrike" cap="none" normalizeH="0" baseline="0" dirty="0" smtClean="0">
                          <a:ln>
                            <a:noFill/>
                          </a:ln>
                          <a:solidFill>
                            <a:srgbClr val="000000"/>
                          </a:solidFill>
                          <a:effectLst/>
                          <a:latin typeface="+mj-lt"/>
                          <a:cs typeface="Times New Roman" pitchFamily="18" charset="0"/>
                        </a:rPr>
                        <a:t>Suggestions for General and Stage Specific Questions and Exercises for Monitoring Progress and Promoting Learning at Specific GEO Stages</a:t>
                      </a:r>
                      <a:endParaRPr kumimoji="0" lang="en-US" sz="1400" b="1" i="0" u="none" strike="noStrike" cap="none" normalizeH="0" baseline="0" dirty="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3784">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100" b="1" i="0" u="none" strike="noStrike" cap="none" normalizeH="0" baseline="0" smtClean="0">
                          <a:ln>
                            <a:noFill/>
                          </a:ln>
                          <a:solidFill>
                            <a:srgbClr val="000000"/>
                          </a:solidFill>
                          <a:effectLst/>
                          <a:latin typeface="+mj-lt"/>
                          <a:cs typeface="Times New Roman" pitchFamily="18" charset="0"/>
                        </a:rPr>
                        <a:t>General questions </a:t>
                      </a:r>
                      <a:endParaRPr kumimoji="0" lang="en-US" sz="1100" b="1" i="0" u="none" strike="noStrike" cap="none" normalizeH="0" baseline="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66"/>
                        </a:buClr>
                        <a:buSzPct val="60000"/>
                        <a:buFont typeface="Wingdings 2" pitchFamily="18" charset="2"/>
                        <a:buNone/>
                        <a:tabLst/>
                      </a:pPr>
                      <a:r>
                        <a:rPr kumimoji="0" lang="en-US" sz="1100" b="1" i="0" u="none" strike="noStrike" cap="none" normalizeH="0" baseline="0" smtClean="0">
                          <a:ln>
                            <a:noFill/>
                          </a:ln>
                          <a:solidFill>
                            <a:srgbClr val="000000"/>
                          </a:solidFill>
                          <a:effectLst/>
                          <a:latin typeface="+mj-lt"/>
                          <a:cs typeface="Times New Roman" pitchFamily="18" charset="0"/>
                        </a:rPr>
                        <a:t>for monitoring meetings </a:t>
                      </a:r>
                      <a:endParaRPr kumimoji="0" lang="en-US" sz="1100" b="1" i="0" u="none" strike="noStrike" cap="none" normalizeH="0" baseline="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100" b="1" i="0" u="none" strike="noStrike" cap="none" normalizeH="0" baseline="0" smtClean="0">
                          <a:ln>
                            <a:noFill/>
                          </a:ln>
                          <a:solidFill>
                            <a:srgbClr val="000000"/>
                          </a:solidFill>
                          <a:effectLst/>
                          <a:latin typeface="+mj-lt"/>
                          <a:cs typeface="Times New Roman" pitchFamily="18" charset="0"/>
                        </a:rPr>
                        <a:t>GEO Stage </a:t>
                      </a:r>
                      <a:endParaRPr kumimoji="0" lang="en-US" sz="11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100" b="1" i="0" u="none" strike="noStrike" cap="none" normalizeH="0" baseline="0" dirty="0" smtClean="0">
                          <a:ln>
                            <a:noFill/>
                          </a:ln>
                          <a:solidFill>
                            <a:srgbClr val="000000"/>
                          </a:solidFill>
                          <a:effectLst/>
                          <a:latin typeface="+mj-lt"/>
                          <a:cs typeface="Times New Roman" pitchFamily="18" charset="0"/>
                        </a:rPr>
                        <a:t>Major activity</a:t>
                      </a:r>
                      <a:endParaRPr kumimoji="0" lang="en-US" sz="1100" b="1" i="0" u="none" strike="noStrike" cap="none" normalizeH="0" baseline="0" dirty="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100" b="1" i="0" u="none" strike="noStrike" cap="none" normalizeH="0" baseline="0" smtClean="0">
                          <a:ln>
                            <a:noFill/>
                          </a:ln>
                          <a:solidFill>
                            <a:srgbClr val="000000"/>
                          </a:solidFill>
                          <a:effectLst/>
                          <a:latin typeface="+mj-lt"/>
                          <a:cs typeface="Times New Roman" pitchFamily="18" charset="0"/>
                        </a:rPr>
                        <a:t>Prevailing learning condition</a:t>
                      </a:r>
                      <a:endParaRPr kumimoji="0" lang="en-US" sz="11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100" b="1" i="0" u="none" strike="noStrike" cap="none" normalizeH="0" baseline="0" dirty="0" smtClean="0">
                          <a:ln>
                            <a:noFill/>
                          </a:ln>
                          <a:solidFill>
                            <a:srgbClr val="000000"/>
                          </a:solidFill>
                          <a:effectLst/>
                          <a:latin typeface="+mj-lt"/>
                          <a:cs typeface="Times New Roman" pitchFamily="18" charset="0"/>
                        </a:rPr>
                        <a:t>Stage-specific activities </a:t>
                      </a:r>
                      <a:endParaRPr kumimoji="0" lang="en-US" sz="1100" b="1" i="0" u="none" strike="noStrike" cap="none" normalizeH="0" baseline="0" dirty="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66"/>
                        </a:buClr>
                        <a:buSzPct val="60000"/>
                        <a:buFont typeface="Wingdings 2" pitchFamily="18" charset="2"/>
                        <a:buNone/>
                        <a:tabLst/>
                      </a:pPr>
                      <a:r>
                        <a:rPr kumimoji="0" lang="en-US" sz="1100" b="1" i="0" u="none" strike="noStrike" cap="none" normalizeH="0" baseline="0" dirty="0" smtClean="0">
                          <a:ln>
                            <a:noFill/>
                          </a:ln>
                          <a:solidFill>
                            <a:srgbClr val="000000"/>
                          </a:solidFill>
                          <a:effectLst/>
                          <a:latin typeface="+mj-lt"/>
                          <a:cs typeface="Times New Roman" pitchFamily="18" charset="0"/>
                        </a:rPr>
                        <a:t>for monitoring meetings </a:t>
                      </a:r>
                      <a:endParaRPr kumimoji="0" lang="en-US" sz="1100" b="1" i="0" u="none" strike="noStrike" cap="none" normalizeH="0" baseline="0" dirty="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66"/>
                        </a:buClr>
                        <a:buSzPct val="60000"/>
                        <a:buFont typeface="Wingdings 2" pitchFamily="18" charset="2"/>
                        <a:buNone/>
                        <a:tabLst/>
                      </a:pPr>
                      <a:r>
                        <a:rPr kumimoji="0" lang="en-US" sz="1100" b="1" i="0" u="none" strike="noStrike" cap="none" normalizeH="0" baseline="0" dirty="0" smtClean="0">
                          <a:ln>
                            <a:noFill/>
                          </a:ln>
                          <a:solidFill>
                            <a:srgbClr val="000000"/>
                          </a:solidFill>
                          <a:effectLst/>
                          <a:latin typeface="+mj-lt"/>
                          <a:cs typeface="Times New Roman" pitchFamily="18" charset="0"/>
                        </a:rPr>
                        <a:t>(see Box 7)</a:t>
                      </a:r>
                      <a:endParaRPr kumimoji="0" lang="en-US" sz="1100" b="1" i="0" u="none" strike="noStrike" cap="none" normalizeH="0" baseline="0" dirty="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r>
              <a:tr h="273229">
                <a:tc rowSpan="7">
                  <a:txBody>
                    <a:bodyPr/>
                    <a:lstStyle/>
                    <a:p>
                      <a:pPr marL="0" marR="0" lvl="0" indent="0" algn="l" defTabSz="914400" rtl="0" eaLnBrk="1" fontAlgn="base" latinLnBrk="0" hangingPunct="1">
                        <a:lnSpc>
                          <a:spcPct val="100000"/>
                        </a:lnSpc>
                        <a:spcBef>
                          <a:spcPct val="40000"/>
                        </a:spcBef>
                        <a:spcAft>
                          <a:spcPct val="0"/>
                        </a:spcAft>
                        <a:buClr>
                          <a:srgbClr val="FF0066"/>
                        </a:buClr>
                        <a:buSzPct val="60000"/>
                        <a:buFont typeface="Wingdings 2" pitchFamily="18" charset="2"/>
                        <a:buNone/>
                        <a:tabLst/>
                      </a:pPr>
                      <a:r>
                        <a:rPr kumimoji="0" lang="en-US" sz="1050" b="1" i="0" u="none" strike="noStrike" cap="none" normalizeH="0" baseline="0" smtClean="0">
                          <a:ln>
                            <a:noFill/>
                          </a:ln>
                          <a:solidFill>
                            <a:srgbClr val="000000"/>
                          </a:solidFill>
                          <a:effectLst/>
                          <a:latin typeface="+mj-lt"/>
                          <a:cs typeface="Times New Roman" pitchFamily="18" charset="0"/>
                        </a:rPr>
                        <a:t>(1) What were the most revealing lessons for you in this stage? </a:t>
                      </a:r>
                      <a:endParaRPr kumimoji="0" lang="en-US" sz="1050" b="1" i="0" u="none" strike="noStrike" cap="none" normalizeH="0" baseline="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40000"/>
                        </a:spcBef>
                        <a:spcAft>
                          <a:spcPct val="0"/>
                        </a:spcAft>
                        <a:buClr>
                          <a:srgbClr val="FF0066"/>
                        </a:buClr>
                        <a:buSzPct val="60000"/>
                        <a:buFont typeface="Wingdings 2" pitchFamily="18" charset="2"/>
                        <a:buNone/>
                        <a:tabLst/>
                      </a:pPr>
                      <a:r>
                        <a:rPr kumimoji="0" lang="en-US" sz="1050" b="1" i="0" u="none" strike="noStrike" cap="none" normalizeH="0" baseline="0" smtClean="0">
                          <a:ln>
                            <a:noFill/>
                          </a:ln>
                          <a:solidFill>
                            <a:srgbClr val="000000"/>
                          </a:solidFill>
                          <a:effectLst/>
                          <a:latin typeface="+mj-lt"/>
                          <a:cs typeface="Times New Roman" pitchFamily="18" charset="0"/>
                        </a:rPr>
                        <a:t>(2) How can you use this knowledge, attitude to improve the next stages process, outputs or targeted changes?</a:t>
                      </a:r>
                      <a:endParaRPr kumimoji="0" lang="en-US" sz="1050" b="1" i="0" u="none" strike="noStrike" cap="none" normalizeH="0" baseline="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40000"/>
                        </a:spcBef>
                        <a:spcAft>
                          <a:spcPct val="0"/>
                        </a:spcAft>
                        <a:buClr>
                          <a:srgbClr val="FF0066"/>
                        </a:buClr>
                        <a:buSzPct val="60000"/>
                        <a:buFont typeface="Wingdings 2" pitchFamily="18" charset="2"/>
                        <a:buNone/>
                        <a:tabLst/>
                      </a:pPr>
                      <a:r>
                        <a:rPr kumimoji="0" lang="en-US" sz="1050" b="1" i="0" u="none" strike="noStrike" cap="none" normalizeH="0" baseline="0" smtClean="0">
                          <a:ln>
                            <a:noFill/>
                          </a:ln>
                          <a:solidFill>
                            <a:srgbClr val="000000"/>
                          </a:solidFill>
                          <a:effectLst/>
                          <a:latin typeface="+mj-lt"/>
                          <a:cs typeface="Times New Roman" pitchFamily="18" charset="0"/>
                        </a:rPr>
                        <a:t>(3) Have you achieved what we planned for in this stage? If yes, what factors helped? If not, what factors hindered. How can we reach the desired goal?</a:t>
                      </a:r>
                      <a:endParaRPr kumimoji="0" lang="en-US" sz="1050" b="1" i="0" u="none" strike="noStrike" cap="none" normalizeH="0" baseline="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40000"/>
                        </a:spcBef>
                        <a:spcAft>
                          <a:spcPct val="0"/>
                        </a:spcAft>
                        <a:buClr>
                          <a:srgbClr val="FF0066"/>
                        </a:buClr>
                        <a:buSzPct val="60000"/>
                        <a:buFont typeface="Wingdings 2" pitchFamily="18" charset="2"/>
                        <a:buNone/>
                        <a:tabLst/>
                      </a:pPr>
                      <a:r>
                        <a:rPr kumimoji="0" lang="en-US" sz="1050" b="1" i="0" u="none" strike="noStrike" cap="none" normalizeH="0" baseline="0" smtClean="0">
                          <a:ln>
                            <a:noFill/>
                          </a:ln>
                          <a:solidFill>
                            <a:srgbClr val="000000"/>
                          </a:solidFill>
                          <a:effectLst/>
                          <a:latin typeface="+mj-lt"/>
                          <a:cs typeface="Times New Roman" pitchFamily="18" charset="0"/>
                        </a:rPr>
                        <a:t>(4) Are there any unexpected results, emerging phenomena, trends or questions you want to discuss?</a:t>
                      </a:r>
                      <a:endParaRPr kumimoji="0" lang="en-US" sz="1050" b="1" i="0" u="none" strike="noStrike" cap="none" normalizeH="0" baseline="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40000"/>
                        </a:spcBef>
                        <a:spcAft>
                          <a:spcPct val="0"/>
                        </a:spcAft>
                        <a:buClr>
                          <a:srgbClr val="FF0066"/>
                        </a:buClr>
                        <a:buSzPct val="60000"/>
                        <a:buFont typeface="Wingdings 2" pitchFamily="18" charset="2"/>
                        <a:buNone/>
                        <a:tabLst/>
                      </a:pPr>
                      <a:r>
                        <a:rPr kumimoji="0" lang="en-US" sz="1050" b="1" i="0" u="none" strike="noStrike" cap="none" normalizeH="0" baseline="0" smtClean="0">
                          <a:ln>
                            <a:noFill/>
                          </a:ln>
                          <a:solidFill>
                            <a:srgbClr val="000000"/>
                          </a:solidFill>
                          <a:effectLst/>
                          <a:latin typeface="+mj-lt"/>
                          <a:cs typeface="Times New Roman" pitchFamily="18" charset="0"/>
                        </a:rPr>
                        <a:t>(5) How did this stage contribute to the perception of saliency, legitimacy and credibility of the national IEA process?</a:t>
                      </a:r>
                      <a:endParaRPr kumimoji="0" lang="en-US" sz="1050" b="1" i="0" u="none" strike="noStrike" cap="none" normalizeH="0" baseline="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1</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Inception</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66"/>
                        </a:buClr>
                        <a:buSzPct val="60000"/>
                        <a:buFont typeface="Wingdings 2" pitchFamily="18" charset="2"/>
                        <a:buNone/>
                        <a:tabLst/>
                      </a:pP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66"/>
                        </a:buClr>
                        <a:buSzPct val="60000"/>
                        <a:buFont typeface="Wingdings 2" pitchFamily="18" charset="2"/>
                        <a:buNone/>
                        <a:tabLst/>
                      </a:pP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46449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2</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Institutional setup</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Mandate</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dirty="0" smtClean="0">
                          <a:ln>
                            <a:noFill/>
                          </a:ln>
                          <a:solidFill>
                            <a:srgbClr val="000000"/>
                          </a:solidFill>
                          <a:effectLst/>
                          <a:latin typeface="+mj-lt"/>
                          <a:cs typeface="Times New Roman" pitchFamily="18" charset="0"/>
                        </a:rPr>
                        <a:t>Articulate, confirm mandate </a:t>
                      </a:r>
                      <a:endParaRPr kumimoji="0" lang="en-US" sz="1200" b="1" i="0" u="none" strike="noStrike" cap="none" normalizeH="0" baseline="0" dirty="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46449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3</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Scoping and design</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Trust</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Nurture trust </a:t>
                      </a:r>
                      <a:endParaRPr kumimoji="0" lang="en-US" sz="1200" b="1" i="0" u="none" strike="noStrike" cap="none" normalizeH="0" baseline="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Force-field analysis</a:t>
                      </a:r>
                      <a:endParaRPr kumimoji="0" lang="en-US" sz="1200" b="1" i="0" u="none" strike="noStrike" cap="none" normalizeH="0" baseline="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65575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4</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Planning</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Information processing</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Create opportunities for collective information processing </a:t>
                      </a:r>
                      <a:endParaRPr kumimoji="0" lang="en-US" sz="1200" b="1" i="0" u="none" strike="noStrike" cap="none" normalizeH="0" baseline="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72308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5</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Implementation</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Shared understanding of learning</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Remind participants of how they learn best </a:t>
                      </a:r>
                      <a:endParaRPr kumimoji="0" lang="en-US" sz="1200" b="1" i="0" u="none" strike="noStrike" cap="none" normalizeH="0" baseline="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Keep, start, stop doing</a:t>
                      </a:r>
                      <a:endParaRPr kumimoji="0" lang="en-US" sz="1200" b="1" i="0" u="none" strike="noStrike" cap="none" normalizeH="0" baseline="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52301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6</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Communication</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Motivation</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fr-FR" sz="1200" b="1" i="0" u="none" strike="noStrike" cap="none" normalizeH="0" baseline="0" smtClean="0">
                          <a:ln>
                            <a:noFill/>
                          </a:ln>
                          <a:solidFill>
                            <a:srgbClr val="000000"/>
                          </a:solidFill>
                          <a:effectLst/>
                          <a:latin typeface="+mj-lt"/>
                          <a:cs typeface="Times New Roman" pitchFamily="18" charset="0"/>
                        </a:rPr>
                        <a:t>Revisit motivation </a:t>
                      </a:r>
                      <a:endParaRPr kumimoji="0" lang="en-US" sz="1200" b="1" i="0" u="none" strike="noStrike" cap="none" normalizeH="0" baseline="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Carousel discussion</a:t>
                      </a:r>
                      <a:endParaRPr kumimoji="0" lang="en-US" sz="1200" b="1" i="0" u="none" strike="noStrike" cap="none" normalizeH="0" baseline="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12556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7</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Evaluation</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smtClean="0">
                          <a:ln>
                            <a:noFill/>
                          </a:ln>
                          <a:solidFill>
                            <a:srgbClr val="000000"/>
                          </a:solidFill>
                          <a:effectLst/>
                          <a:latin typeface="+mj-lt"/>
                          <a:cs typeface="Times New Roman" pitchFamily="18" charset="0"/>
                        </a:rPr>
                        <a:t>Application</a:t>
                      </a:r>
                      <a:endParaRPr kumimoji="0" lang="en-US" sz="1200" b="1" i="0" u="none" strike="noStrike" cap="none" normalizeH="0" baseline="0" smtClean="0">
                        <a:ln>
                          <a:noFill/>
                        </a:ln>
                        <a:solidFill>
                          <a:srgbClr val="006666"/>
                        </a:solidFill>
                        <a:effectLst/>
                        <a:latin typeface="+mj-lt"/>
                        <a:cs typeface="Arial" pitchFamily="34"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dirty="0" smtClean="0">
                          <a:ln>
                            <a:noFill/>
                          </a:ln>
                          <a:solidFill>
                            <a:srgbClr val="000000"/>
                          </a:solidFill>
                          <a:effectLst/>
                          <a:latin typeface="+mj-lt"/>
                          <a:cs typeface="Times New Roman" pitchFamily="18" charset="0"/>
                        </a:rPr>
                        <a:t>Focus on lessons learned for application </a:t>
                      </a:r>
                      <a:endParaRPr kumimoji="0" lang="en-US" sz="1200" b="1" i="0" u="none" strike="noStrike" cap="none" normalizeH="0" baseline="0" dirty="0" smtClean="0">
                        <a:ln>
                          <a:noFill/>
                        </a:ln>
                        <a:solidFill>
                          <a:srgbClr val="006666"/>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66"/>
                        </a:buClr>
                        <a:buSzPct val="60000"/>
                        <a:buFont typeface="Wingdings 2" pitchFamily="18" charset="2"/>
                        <a:buNone/>
                        <a:tabLst/>
                      </a:pPr>
                      <a:r>
                        <a:rPr kumimoji="0" lang="en-US" sz="1200" b="1" i="0" u="none" strike="noStrike" cap="none" normalizeH="0" baseline="0" dirty="0" smtClean="0">
                          <a:ln>
                            <a:noFill/>
                          </a:ln>
                          <a:solidFill>
                            <a:srgbClr val="000000"/>
                          </a:solidFill>
                          <a:effectLst/>
                          <a:latin typeface="+mj-lt"/>
                          <a:cs typeface="Times New Roman" pitchFamily="18" charset="0"/>
                        </a:rPr>
                        <a:t>Samoan circle</a:t>
                      </a:r>
                      <a:endParaRPr kumimoji="0" lang="en-US" sz="1200" b="1" i="0" u="none" strike="noStrike" cap="none" normalizeH="0" baseline="0" dirty="0" smtClean="0">
                        <a:ln>
                          <a:noFill/>
                        </a:ln>
                        <a:solidFill>
                          <a:srgbClr val="006666"/>
                        </a:solidFill>
                        <a:effectLst/>
                        <a:latin typeface="+mj-lt"/>
                        <a:cs typeface="Times New Roman" pitchFamily="18" charset="0"/>
                      </a:endParaRPr>
                    </a:p>
                  </a:txBody>
                  <a:tcPr marT="45719" marB="45719" horzOverflow="overflow">
                    <a:lnL w="0" cap="flat" cmpd="sng" algn="ctr">
                      <a:solidFill>
                        <a:srgbClr val="C0C0C0"/>
                      </a:solidFill>
                      <a:prstDash val="solid"/>
                      <a:round/>
                      <a:headEnd type="none" w="med" len="med"/>
                      <a:tailEnd type="none" w="med" len="med"/>
                    </a:lnL>
                    <a:lnR w="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66623" name="Rectangle 63"/>
          <p:cNvSpPr>
            <a:spLocks noChangeArrowheads="1"/>
          </p:cNvSpPr>
          <p:nvPr/>
        </p:nvSpPr>
        <p:spPr bwMode="auto">
          <a:xfrm>
            <a:off x="0" y="7191375"/>
            <a:ext cx="9144000" cy="0"/>
          </a:xfrm>
          <a:prstGeom prst="rect">
            <a:avLst/>
          </a:prstGeom>
          <a:noFill/>
          <a:ln w="9525" cap="rnd" algn="ctr">
            <a:noFill/>
            <a:prstDash val="sysDot"/>
            <a:miter lim="800000"/>
            <a:headEnd/>
            <a:tailEnd/>
          </a:ln>
        </p:spPr>
        <p:txBody>
          <a:bodyPr wrap="none" anchor="ctr">
            <a:spAutoFit/>
          </a:bodyPr>
          <a:lstStyle/>
          <a:p>
            <a:endParaRPr lang="en-US" sz="18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4688" y="274638"/>
            <a:ext cx="7010400" cy="715962"/>
          </a:xfrm>
          <a:prstGeom prst="rect">
            <a:avLst/>
          </a:prstGeom>
        </p:spPr>
        <p:txBody>
          <a:bodyPr/>
          <a:lstStyle/>
          <a:p>
            <a:pPr algn="ctr">
              <a:defRPr/>
            </a:pPr>
            <a:r>
              <a:rPr lang="en-US" sz="3200" kern="0" dirty="0">
                <a:latin typeface="+mj-lt"/>
                <a:ea typeface="+mj-ea"/>
                <a:cs typeface="+mj-cs"/>
              </a:rPr>
              <a:t>Module 8 Sessions at a Glance</a:t>
            </a:r>
          </a:p>
        </p:txBody>
      </p:sp>
      <p:sp>
        <p:nvSpPr>
          <p:cNvPr id="3" name="Rectangle 3"/>
          <p:cNvSpPr txBox="1">
            <a:spLocks noChangeArrowheads="1"/>
          </p:cNvSpPr>
          <p:nvPr/>
        </p:nvSpPr>
        <p:spPr>
          <a:xfrm>
            <a:off x="457200" y="1600200"/>
            <a:ext cx="8229600" cy="4525963"/>
          </a:xfrm>
          <a:prstGeom prst="rect">
            <a:avLst/>
          </a:prstGeom>
        </p:spPr>
        <p:txBody>
          <a:bodyPr/>
          <a:lstStyle/>
          <a:p>
            <a:pPr marL="342900" indent="-342900">
              <a:spcBef>
                <a:spcPct val="20000"/>
              </a:spcBef>
              <a:buSzPct val="60000"/>
              <a:buFont typeface="Arial" pitchFamily="34" charset="0"/>
              <a:buChar char="•"/>
              <a:defRPr/>
            </a:pPr>
            <a:r>
              <a:rPr lang="en-US" sz="3200" kern="0" dirty="0">
                <a:latin typeface="+mj-lt"/>
                <a:cs typeface="Times New Roman" pitchFamily="18" charset="0"/>
              </a:rPr>
              <a:t>Introduction</a:t>
            </a:r>
          </a:p>
          <a:p>
            <a:pPr marL="342900" indent="-342900">
              <a:spcBef>
                <a:spcPct val="20000"/>
              </a:spcBef>
              <a:buSzPct val="60000"/>
              <a:buFont typeface="Arial" pitchFamily="34" charset="0"/>
              <a:buChar char="•"/>
              <a:defRPr/>
            </a:pPr>
            <a:r>
              <a:rPr lang="en-US" sz="3200" kern="0" dirty="0">
                <a:latin typeface="+mj-lt"/>
                <a:cs typeface="Times New Roman" pitchFamily="18" charset="0"/>
              </a:rPr>
              <a:t>Foundation of effective monitoring and evaluation</a:t>
            </a:r>
          </a:p>
          <a:p>
            <a:pPr marL="342900" indent="-342900">
              <a:spcBef>
                <a:spcPct val="20000"/>
              </a:spcBef>
              <a:buSzPct val="60000"/>
              <a:buFont typeface="Arial" pitchFamily="34" charset="0"/>
              <a:buChar char="•"/>
              <a:defRPr/>
            </a:pPr>
            <a:r>
              <a:rPr lang="en-US" sz="3200" kern="0" dirty="0">
                <a:latin typeface="+mj-lt"/>
                <a:cs typeface="Times New Roman" pitchFamily="18" charset="0"/>
              </a:rPr>
              <a:t>Framework, attributes and measures</a:t>
            </a:r>
          </a:p>
          <a:p>
            <a:pPr marL="342900" indent="-342900">
              <a:spcBef>
                <a:spcPct val="20000"/>
              </a:spcBef>
              <a:buSzPct val="60000"/>
              <a:buFont typeface="Arial" pitchFamily="34" charset="0"/>
              <a:buChar char="•"/>
              <a:defRPr/>
            </a:pPr>
            <a:r>
              <a:rPr lang="en-US" sz="3200" kern="0" dirty="0">
                <a:latin typeface="+mj-lt"/>
                <a:cs typeface="Times New Roman" pitchFamily="18" charset="0"/>
              </a:rPr>
              <a:t>Self-assessment matrix </a:t>
            </a:r>
          </a:p>
          <a:p>
            <a:pPr marL="342900" indent="-342900">
              <a:spcBef>
                <a:spcPct val="20000"/>
              </a:spcBef>
              <a:buSzPct val="60000"/>
              <a:buFont typeface="Arial" pitchFamily="34" charset="0"/>
              <a:buChar char="•"/>
              <a:defRPr/>
            </a:pPr>
            <a:r>
              <a:rPr lang="en-US" sz="3200" kern="0" dirty="0">
                <a:latin typeface="+mj-lt"/>
                <a:cs typeface="Times New Roman" pitchFamily="18" charset="0"/>
              </a:rPr>
              <a:t>Improvement opportunities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bwMode="auto">
          <a:xfrm>
            <a:off x="723900" y="274638"/>
            <a:ext cx="7010400" cy="715962"/>
          </a:xfrm>
          <a:prstGeom prst="rect">
            <a:avLst/>
          </a:prstGeom>
        </p:spPr>
        <p:txBody>
          <a:bodyPr/>
          <a:lstStyle/>
          <a:p>
            <a:pPr>
              <a:defRPr/>
            </a:pPr>
            <a:r>
              <a:rPr lang="en-US" sz="3200" dirty="0" smtClean="0">
                <a:solidFill>
                  <a:schemeClr val="tx1"/>
                </a:solidFill>
              </a:rPr>
              <a:t>4. Planning a Self-Assessment</a:t>
            </a:r>
          </a:p>
        </p:txBody>
      </p:sp>
      <p:sp>
        <p:nvSpPr>
          <p:cNvPr id="68611" name="Content Placeholder 2"/>
          <p:cNvSpPr>
            <a:spLocks noGrp="1"/>
          </p:cNvSpPr>
          <p:nvPr>
            <p:ph idx="4294967295"/>
          </p:nvPr>
        </p:nvSpPr>
        <p:spPr>
          <a:xfrm>
            <a:off x="457200" y="1371600"/>
            <a:ext cx="8229600" cy="4525963"/>
          </a:xfrm>
        </p:spPr>
        <p:txBody>
          <a:bodyPr/>
          <a:lstStyle/>
          <a:p>
            <a:pPr>
              <a:buFontTx/>
              <a:buNone/>
            </a:pPr>
            <a:r>
              <a:rPr lang="en-US" sz="2800" dirty="0" smtClean="0"/>
              <a:t>Some of important aspects for planning a self-assessment:</a:t>
            </a:r>
          </a:p>
          <a:p>
            <a:r>
              <a:rPr lang="en-US" sz="2800" dirty="0" smtClean="0"/>
              <a:t>Issues for self-assessment;</a:t>
            </a:r>
          </a:p>
          <a:p>
            <a:r>
              <a:rPr lang="en-US" sz="2800" dirty="0" smtClean="0"/>
              <a:t>Measures that will help you answer questions you have about various organizational and performance issues;</a:t>
            </a:r>
          </a:p>
          <a:p>
            <a:r>
              <a:rPr lang="en-US" sz="2800" dirty="0" smtClean="0"/>
              <a:t>Data sources to answer these questions;</a:t>
            </a:r>
          </a:p>
          <a:p>
            <a:r>
              <a:rPr lang="en-US" sz="2800" dirty="0" smtClean="0"/>
              <a:t>Methods of data collection best suited to your questions, realities and constraints; and</a:t>
            </a:r>
          </a:p>
          <a:p>
            <a:r>
              <a:rPr lang="en-US" sz="2800" dirty="0" smtClean="0"/>
              <a:t>Priorities and frequency for checking progress.</a:t>
            </a:r>
          </a:p>
          <a:p>
            <a:endParaRPr lang="en-US" sz="2800" dirty="0" smtClean="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bwMode="auto">
          <a:xfrm>
            <a:off x="785813" y="-27384"/>
            <a:ext cx="7500937" cy="714375"/>
          </a:xfrm>
          <a:prstGeom prst="rect">
            <a:avLst/>
          </a:prstGeom>
        </p:spPr>
        <p:txBody>
          <a:bodyPr/>
          <a:lstStyle/>
          <a:p>
            <a:pPr>
              <a:defRPr/>
            </a:pPr>
            <a:r>
              <a:rPr lang="en-US" sz="3200" dirty="0" smtClean="0">
                <a:solidFill>
                  <a:schemeClr val="tx1"/>
                </a:solidFill>
              </a:rPr>
              <a:t>3 Recommended steps for self-assessment</a:t>
            </a:r>
          </a:p>
        </p:txBody>
      </p:sp>
      <p:sp>
        <p:nvSpPr>
          <p:cNvPr id="69635" name="Content Placeholder 2"/>
          <p:cNvSpPr>
            <a:spLocks noGrp="1"/>
          </p:cNvSpPr>
          <p:nvPr>
            <p:ph idx="4294967295"/>
          </p:nvPr>
        </p:nvSpPr>
        <p:spPr/>
        <p:txBody>
          <a:bodyPr/>
          <a:lstStyle/>
          <a:p>
            <a:r>
              <a:rPr lang="en-US" dirty="0" smtClean="0"/>
              <a:t>Step 1. Identify major issues and monitoring questions, and develop specific measures.</a:t>
            </a:r>
          </a:p>
          <a:p>
            <a:r>
              <a:rPr lang="en-US" dirty="0" smtClean="0"/>
              <a:t>Step 2. Identify sources of data and data collection methods.</a:t>
            </a:r>
          </a:p>
          <a:p>
            <a:r>
              <a:rPr lang="en-US" dirty="0" smtClean="0"/>
              <a:t>Step 3. Set priorities and frequency of monitoring.</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bwMode="auto">
          <a:xfrm>
            <a:off x="899592" y="182092"/>
            <a:ext cx="7064375" cy="582612"/>
          </a:xfrm>
          <a:prstGeom prst="rect">
            <a:avLst/>
          </a:prstGeom>
        </p:spPr>
        <p:txBody>
          <a:bodyPr/>
          <a:lstStyle/>
          <a:p>
            <a:pPr>
              <a:defRPr/>
            </a:pPr>
            <a:r>
              <a:rPr lang="en-US" sz="2400" dirty="0" smtClean="0">
                <a:solidFill>
                  <a:schemeClr val="tx1"/>
                </a:solidFill>
              </a:rPr>
              <a:t>Step 1. Identify Major Issues and Monitoring Questions, and Develop Specific Measures</a:t>
            </a:r>
          </a:p>
        </p:txBody>
      </p:sp>
      <p:sp>
        <p:nvSpPr>
          <p:cNvPr id="70659" name="Content Placeholder 2"/>
          <p:cNvSpPr>
            <a:spLocks noGrp="1"/>
          </p:cNvSpPr>
          <p:nvPr>
            <p:ph idx="4294967295"/>
          </p:nvPr>
        </p:nvSpPr>
        <p:spPr>
          <a:xfrm>
            <a:off x="457200" y="1485900"/>
            <a:ext cx="8229600" cy="4525963"/>
          </a:xfrm>
        </p:spPr>
        <p:txBody>
          <a:bodyPr/>
          <a:lstStyle/>
          <a:p>
            <a:r>
              <a:rPr lang="en-US" dirty="0" smtClean="0"/>
              <a:t>The first step in a self-assessment is to identify major issues that should be monitored and evaluated, and the key questions associated with these issues. </a:t>
            </a:r>
          </a:p>
          <a:p>
            <a:r>
              <a:rPr lang="en-US" dirty="0" smtClean="0"/>
              <a:t>Based on the framework introduced in Section 3, key issues and questions to be addressed include the following:</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181100" y="274638"/>
            <a:ext cx="6286500" cy="715962"/>
          </a:xfrm>
          <a:prstGeom prst="rect">
            <a:avLst/>
          </a:prstGeom>
        </p:spPr>
        <p:txBody>
          <a:bodyPr/>
          <a:lstStyle/>
          <a:p>
            <a:pPr>
              <a:defRPr/>
            </a:pPr>
            <a:r>
              <a:rPr lang="en-US" sz="3200" dirty="0" smtClean="0">
                <a:solidFill>
                  <a:schemeClr val="tx1"/>
                </a:solidFill>
              </a:rPr>
              <a:t>Outcomes</a:t>
            </a:r>
          </a:p>
        </p:txBody>
      </p:sp>
      <p:sp>
        <p:nvSpPr>
          <p:cNvPr id="71685" name="Content Placeholder 2"/>
          <p:cNvSpPr>
            <a:spLocks noGrp="1"/>
          </p:cNvSpPr>
          <p:nvPr>
            <p:ph idx="4294967295"/>
          </p:nvPr>
        </p:nvSpPr>
        <p:spPr/>
        <p:txBody>
          <a:bodyPr/>
          <a:lstStyle/>
          <a:p>
            <a:r>
              <a:rPr lang="en-US" sz="2400" dirty="0" smtClean="0"/>
              <a:t>Your Change Statement – Have the desired improvements in policies and policy processes that you identified in your impact strategy been realized? What other improvements in policies and policy processes have you observed during and following your national IEA process?</a:t>
            </a:r>
          </a:p>
          <a:p>
            <a:pPr>
              <a:buFontTx/>
              <a:buNone/>
            </a:pPr>
            <a:endParaRPr lang="en-US" sz="2400" dirty="0" smtClean="0"/>
          </a:p>
          <a:p>
            <a:r>
              <a:rPr lang="en-US" sz="2400" dirty="0" smtClean="0"/>
              <a:t>Effective Relationship Management – What changes in the thinking and actions of policy makers and decision makers (and other important relationships) have you observed?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bwMode="auto">
          <a:xfrm>
            <a:off x="1516063" y="274638"/>
            <a:ext cx="6199187" cy="654050"/>
          </a:xfrm>
          <a:prstGeom prst="rect">
            <a:avLst/>
          </a:prstGeom>
        </p:spPr>
        <p:txBody>
          <a:bodyPr/>
          <a:lstStyle/>
          <a:p>
            <a:pPr>
              <a:defRPr/>
            </a:pPr>
            <a:r>
              <a:rPr lang="en-US" sz="3200" dirty="0" smtClean="0">
                <a:solidFill>
                  <a:schemeClr val="tx1"/>
                </a:solidFill>
              </a:rPr>
              <a:t>Activities and Outputs</a:t>
            </a:r>
          </a:p>
        </p:txBody>
      </p:sp>
      <p:sp>
        <p:nvSpPr>
          <p:cNvPr id="72707" name="Content Placeholder 2"/>
          <p:cNvSpPr>
            <a:spLocks noGrp="1"/>
          </p:cNvSpPr>
          <p:nvPr>
            <p:ph idx="4294967295"/>
          </p:nvPr>
        </p:nvSpPr>
        <p:spPr>
          <a:xfrm>
            <a:off x="457200" y="1384300"/>
            <a:ext cx="8229600" cy="4525963"/>
          </a:xfrm>
        </p:spPr>
        <p:txBody>
          <a:bodyPr/>
          <a:lstStyle/>
          <a:p>
            <a:r>
              <a:rPr lang="en-US" sz="2400" dirty="0" smtClean="0"/>
              <a:t>Effective Knowledge Management – Is the right knowledge being generated, and is that knowledge salient, credible and legitimate?</a:t>
            </a:r>
          </a:p>
          <a:p>
            <a:r>
              <a:rPr lang="en-US" sz="2400" dirty="0" smtClean="0"/>
              <a:t>Effective Opportunity Management – Are opportunities being leveraged for effectively communicating that knowledge to those persons in a position to influence change?</a:t>
            </a:r>
          </a:p>
          <a:p>
            <a:r>
              <a:rPr lang="en-US" sz="2400" dirty="0" smtClean="0"/>
              <a:t>Timely completion of activities and outputs – Are the key activities and outputs necessary to complete your national IEA being completed on time and at the desired level of quality?</a:t>
            </a:r>
          </a:p>
          <a:p>
            <a:endParaRPr lang="en-US" sz="2400" dirty="0"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bwMode="auto">
          <a:xfrm>
            <a:off x="755576" y="44624"/>
            <a:ext cx="7283450" cy="725487"/>
          </a:xfrm>
          <a:prstGeom prst="rect">
            <a:avLst/>
          </a:prstGeom>
        </p:spPr>
        <p:txBody>
          <a:bodyPr/>
          <a:lstStyle/>
          <a:p>
            <a:pPr>
              <a:defRPr/>
            </a:pPr>
            <a:r>
              <a:rPr lang="en-US" sz="2400" dirty="0" smtClean="0">
                <a:solidFill>
                  <a:schemeClr val="tx1"/>
                </a:solidFill>
              </a:rPr>
              <a:t>Outcome-based Measures: Possible Organization of Your Self-Assessment Matrix</a:t>
            </a:r>
          </a:p>
        </p:txBody>
      </p:sp>
      <p:graphicFrame>
        <p:nvGraphicFramePr>
          <p:cNvPr id="4" name="Table 3"/>
          <p:cNvGraphicFramePr>
            <a:graphicFrameLocks noGrp="1"/>
          </p:cNvGraphicFramePr>
          <p:nvPr/>
        </p:nvGraphicFramePr>
        <p:xfrm>
          <a:off x="144016" y="1340768"/>
          <a:ext cx="7740352" cy="5263679"/>
        </p:xfrm>
        <a:graphic>
          <a:graphicData uri="http://schemas.openxmlformats.org/drawingml/2006/table">
            <a:tbl>
              <a:tblPr/>
              <a:tblGrid>
                <a:gridCol w="3779232"/>
                <a:gridCol w="1959601"/>
                <a:gridCol w="935984"/>
                <a:gridCol w="1065535"/>
              </a:tblGrid>
              <a:tr h="1061582">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charset="0"/>
                          <a:ea typeface="MS PGothic" pitchFamily="34" charset="-128"/>
                          <a:cs typeface="Arial" charset="0"/>
                        </a:rPr>
                        <a:t>Key Issues/Questions </a:t>
                      </a:r>
                      <a:endParaRPr kumimoji="0" lang="en-US" sz="15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charset="0"/>
                          <a:ea typeface="MS PGothic" pitchFamily="34" charset="-128"/>
                          <a:cs typeface="Arial" charset="0"/>
                        </a:rPr>
                        <a:t>Specific Measures and Target (See Tables 2, 3 and 4 for guidance)</a:t>
                      </a:r>
                      <a:endParaRPr kumimoji="0" lang="en-US" sz="15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rgbClr val="FFFFFF"/>
                          </a:solidFill>
                          <a:effectLst/>
                          <a:latin typeface="Arial" charset="0"/>
                          <a:ea typeface="MS PGothic" pitchFamily="34" charset="-128"/>
                          <a:cs typeface="Arial" charset="0"/>
                        </a:rPr>
                        <a:t>Data Source </a:t>
                      </a:r>
                      <a:endParaRPr kumimoji="0" lang="en-US" sz="15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7B43B"/>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charset="0"/>
                          <a:ea typeface="MS PGothic" pitchFamily="34" charset="-128"/>
                          <a:cs typeface="Arial" charset="0"/>
                        </a:rPr>
                        <a:t>Data Collection Method</a:t>
                      </a:r>
                      <a:endParaRPr kumimoji="0" lang="en-US" sz="15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r>
              <a:tr h="2536002">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charset="0"/>
                          <a:ea typeface="MS PGothic" pitchFamily="34" charset="-128"/>
                          <a:cs typeface="Arial" charset="0"/>
                        </a:rPr>
                        <a:t>Your Change Statement</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charset="0"/>
                          <a:ea typeface="MS PGothic" pitchFamily="34" charset="-128"/>
                          <a:cs typeface="Arial" charset="0"/>
                        </a:rPr>
                        <a:t>Have the desired improvements in policies and policy processes that you identified in your impact strategy been realized?</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charset="0"/>
                          <a:ea typeface="MS PGothic" pitchFamily="34" charset="-128"/>
                          <a:cs typeface="Arial" charset="0"/>
                        </a:rPr>
                        <a:t>What other improvements in policies and policy processes have you observed during and following your national IEA process?</a:t>
                      </a:r>
                      <a:endParaRPr kumimoji="0" lang="en-US" sz="15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7B43B"/>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r>
              <a:tr h="166609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charset="0"/>
                          <a:ea typeface="MS PGothic" pitchFamily="34" charset="-128"/>
                          <a:cs typeface="Arial" charset="0"/>
                        </a:rPr>
                        <a:t>Effective Relationship Management</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charset="0"/>
                          <a:ea typeface="MS PGothic" pitchFamily="34" charset="-128"/>
                          <a:cs typeface="Arial" charset="0"/>
                        </a:rPr>
                        <a:t>What changes in the thinking and actions of policy-makers and decision-makers (and other important relationships) have you observed?</a:t>
                      </a:r>
                      <a:endParaRPr kumimoji="0" lang="en-US" sz="15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7B43B"/>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53163" marR="53163"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r>
            </a:tbl>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bwMode="auto">
          <a:xfrm>
            <a:off x="971600" y="116632"/>
            <a:ext cx="6792913" cy="582612"/>
          </a:xfrm>
          <a:prstGeom prst="rect">
            <a:avLst/>
          </a:prstGeom>
        </p:spPr>
        <p:txBody>
          <a:bodyPr/>
          <a:lstStyle/>
          <a:p>
            <a:pPr>
              <a:defRPr/>
            </a:pPr>
            <a:r>
              <a:rPr lang="en-US" sz="2400" dirty="0" smtClean="0">
                <a:solidFill>
                  <a:schemeClr val="tx1"/>
                </a:solidFill>
              </a:rPr>
              <a:t>Activity and Output-based Measures: Possible Organization of Your Self-Assessment Matrix</a:t>
            </a:r>
          </a:p>
        </p:txBody>
      </p:sp>
      <p:graphicFrame>
        <p:nvGraphicFramePr>
          <p:cNvPr id="4" name="Table 3"/>
          <p:cNvGraphicFramePr>
            <a:graphicFrameLocks noGrp="1"/>
          </p:cNvGraphicFramePr>
          <p:nvPr/>
        </p:nvGraphicFramePr>
        <p:xfrm>
          <a:off x="203200" y="1792312"/>
          <a:ext cx="8636000" cy="4445000"/>
        </p:xfrm>
        <a:graphic>
          <a:graphicData uri="http://schemas.openxmlformats.org/drawingml/2006/table">
            <a:tbl>
              <a:tblPr/>
              <a:tblGrid>
                <a:gridCol w="1676400"/>
                <a:gridCol w="2679700"/>
                <a:gridCol w="1879600"/>
                <a:gridCol w="1003300"/>
                <a:gridCol w="1397000"/>
              </a:tblGrid>
              <a:tr h="1016000">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bg1"/>
                          </a:solidFill>
                          <a:effectLst/>
                          <a:latin typeface="Arial" charset="0"/>
                          <a:ea typeface="MS PGothic" pitchFamily="34" charset="-128"/>
                          <a:cs typeface="Arial" charset="0"/>
                        </a:rPr>
                        <a:t>Stage of the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bg1"/>
                          </a:solidFill>
                          <a:effectLst/>
                          <a:latin typeface="Arial" charset="0"/>
                          <a:ea typeface="MS PGothic" pitchFamily="34" charset="-128"/>
                          <a:cs typeface="Arial" charset="0"/>
                        </a:rPr>
                        <a:t>National GEO</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bg1"/>
                          </a:solidFill>
                          <a:effectLst/>
                          <a:latin typeface="Arial" charset="0"/>
                          <a:ea typeface="MS PGothic" pitchFamily="34" charset="-128"/>
                          <a:cs typeface="Arial" charset="0"/>
                        </a:rPr>
                        <a:t>Process</a:t>
                      </a:r>
                      <a:endParaRPr kumimoji="0" lang="en-US" sz="1500" b="1" i="0" u="none" strike="noStrike" cap="none" normalizeH="0" baseline="0" dirty="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1"/>
                          </a:solidFill>
                          <a:effectLst/>
                          <a:latin typeface="Arial" charset="0"/>
                          <a:ea typeface="MS PGothic" pitchFamily="34" charset="-128"/>
                          <a:cs typeface="Arial" charset="0"/>
                        </a:rPr>
                        <a:t>Key Issues/Questions </a:t>
                      </a:r>
                      <a:endParaRPr kumimoji="0" lang="en-US" sz="1500" b="1" i="0" u="none" strike="noStrike" cap="none" normalizeH="0" baseline="0" smtClean="0">
                        <a:ln>
                          <a:noFill/>
                        </a:ln>
                        <a:solidFill>
                          <a:schemeClr val="bg1"/>
                        </a:solidFill>
                        <a:effectLst/>
                        <a:latin typeface="Arial" charset="0"/>
                        <a:ea typeface="MS PGothic" pitchFamily="34" charset="-128"/>
                        <a:cs typeface="Arial" charset="0"/>
                      </a:endParaRP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bg1"/>
                          </a:solidFill>
                          <a:effectLst/>
                          <a:latin typeface="Arial" charset="0"/>
                          <a:ea typeface="MS PGothic" pitchFamily="34" charset="-128"/>
                          <a:cs typeface="Arial" charset="0"/>
                        </a:rPr>
                        <a:t>Specific Measures </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bg1"/>
                          </a:solidFill>
                          <a:effectLst/>
                          <a:latin typeface="Arial" charset="0"/>
                          <a:ea typeface="MS PGothic" pitchFamily="34" charset="-128"/>
                          <a:cs typeface="Arial" charset="0"/>
                        </a:rPr>
                        <a:t>and Targets </a:t>
                      </a:r>
                      <a:endParaRPr kumimoji="0" lang="en-US" sz="1500" b="1" i="0" u="none" strike="noStrike" cap="none" normalizeH="0" baseline="0" dirty="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Data Source </a:t>
                      </a: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Data Collection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Method</a:t>
                      </a: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523875">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bg1"/>
                          </a:solidFill>
                          <a:effectLst/>
                          <a:latin typeface="Arial" charset="0"/>
                          <a:ea typeface="MS PGothic" pitchFamily="34" charset="-128"/>
                          <a:cs typeface="Arial" charset="0"/>
                        </a:rPr>
                        <a:t>Stage 1</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bg1"/>
                          </a:solidFill>
                          <a:effectLst/>
                          <a:latin typeface="Arial" charset="0"/>
                          <a:ea typeface="MS PGothic" pitchFamily="34" charset="-128"/>
                          <a:cs typeface="Arial" charset="0"/>
                        </a:rPr>
                        <a:t>Inception</a:t>
                      </a:r>
                      <a:endParaRPr kumimoji="0" lang="en-US" sz="1500" b="1" i="0" u="none" strike="noStrike" cap="none" normalizeH="0" baseline="0" dirty="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Timely completion of activities and outputs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Effective Knowledge and Opportunity Management</a:t>
                      </a: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See Figure 6 for guidance</a:t>
                      </a: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461963">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Stage 2</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Institutional Setup</a:t>
                      </a: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Timely completion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activities and outputs</a:t>
                      </a: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See Table 3 and 4 for guidance</a:t>
                      </a: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461963">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Stage 3</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Scoping and Design</a:t>
                      </a: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Timely completion of activities and outputs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Effective Knowledge and Management</a:t>
                      </a: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434975">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Stage 4</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Planning</a:t>
                      </a: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smtClean="0">
                          <a:ln>
                            <a:noFill/>
                          </a:ln>
                          <a:solidFill>
                            <a:schemeClr val="bg1"/>
                          </a:solidFill>
                          <a:effectLst/>
                          <a:latin typeface="Arial" charset="0"/>
                          <a:ea typeface="MS PGothic" pitchFamily="34" charset="-128"/>
                          <a:cs typeface="Arial" charset="0"/>
                        </a:rPr>
                        <a:t>Timely completion of activities and outputs</a:t>
                      </a: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500" b="1" i="0" u="none" strike="noStrike" cap="none" normalizeH="0" baseline="0" dirty="0" smtClean="0">
                        <a:ln>
                          <a:noFill/>
                        </a:ln>
                        <a:solidFill>
                          <a:schemeClr val="bg1"/>
                        </a:solidFill>
                        <a:effectLst/>
                        <a:latin typeface="Times New Roman" pitchFamily="18" charset="0"/>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bl>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2" y="1700808"/>
          <a:ext cx="8208910" cy="4769199"/>
        </p:xfrm>
        <a:graphic>
          <a:graphicData uri="http://schemas.openxmlformats.org/drawingml/2006/table">
            <a:tbl>
              <a:tblPr/>
              <a:tblGrid>
                <a:gridCol w="1528120"/>
                <a:gridCol w="4016053"/>
                <a:gridCol w="1035585"/>
                <a:gridCol w="732487"/>
                <a:gridCol w="896665"/>
              </a:tblGrid>
              <a:tr h="829554">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mj-lt"/>
                          <a:ea typeface="MS PGothic" pitchFamily="34" charset="-128"/>
                          <a:cs typeface="Arial" charset="0"/>
                        </a:rPr>
                        <a:t>Stage 5</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mj-lt"/>
                          <a:ea typeface="MS PGothic" pitchFamily="34" charset="-128"/>
                          <a:cs typeface="Arial" charset="0"/>
                        </a:rPr>
                        <a:t>Implementation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mj-lt"/>
                          <a:ea typeface="MS PGothic" pitchFamily="34" charset="-128"/>
                          <a:cs typeface="Arial" charset="0"/>
                        </a:rPr>
                        <a:t>of IEA</a:t>
                      </a:r>
                      <a:endParaRPr kumimoji="0" lang="en-US" sz="1400" b="1" i="0" u="none" strike="noStrike" cap="none" normalizeH="0" baseline="0" dirty="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Timely completion of activities and outputs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Effective Knowledge and Management</a:t>
                      </a: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1007317">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Stage 6</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Communication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and Outreach</a:t>
                      </a: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mj-lt"/>
                          <a:ea typeface="MS PGothic" pitchFamily="34" charset="-128"/>
                          <a:cs typeface="Arial" charset="0"/>
                        </a:rPr>
                        <a:t>Timely completion of</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mj-lt"/>
                          <a:ea typeface="MS PGothic" pitchFamily="34" charset="-128"/>
                          <a:cs typeface="Arial" charset="0"/>
                        </a:rPr>
                        <a:t>activities and outputs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mj-lt"/>
                          <a:ea typeface="MS PGothic" pitchFamily="34" charset="-128"/>
                          <a:cs typeface="Arial" charset="0"/>
                        </a:rPr>
                        <a:t>Effective Knowledge and Management</a:t>
                      </a:r>
                      <a:endParaRPr kumimoji="0" lang="en-US" sz="1400" b="1" i="0" u="none" strike="noStrike" cap="none" normalizeH="0" baseline="0" dirty="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dirty="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455768">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Stage 7</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Evaluation</a:t>
                      </a: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Key Issues/Questions </a:t>
                      </a: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770300">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mj-lt"/>
                          <a:ea typeface="MS PGothic" pitchFamily="34" charset="-128"/>
                          <a:cs typeface="Arial" charset="0"/>
                        </a:rPr>
                        <a:t>Timely completion of activities and outputs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mj-lt"/>
                          <a:ea typeface="MS PGothic" pitchFamily="34" charset="-128"/>
                          <a:cs typeface="Arial" charset="0"/>
                        </a:rPr>
                        <a:t>Effective Knowledge and Management</a:t>
                      </a:r>
                      <a:endParaRPr kumimoji="0" lang="en-US" sz="1400" b="1" i="0" u="none" strike="noStrike" cap="none" normalizeH="0" baseline="0" dirty="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829554">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Timely completion of</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activities and outputs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Effective Knowledge and Management</a:t>
                      </a: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r h="829554">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Timely completion of</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activities and outputs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mj-lt"/>
                          <a:ea typeface="MS PGothic" pitchFamily="34" charset="-128"/>
                          <a:cs typeface="Arial" charset="0"/>
                        </a:rPr>
                        <a:t>Effective Knowledge and Management</a:t>
                      </a: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92D05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rgbClr val="E6E6E6"/>
                    </a:solidFill>
                  </a:tcPr>
                </a:tc>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endParaRPr kumimoji="0" lang="en-US" sz="1400" b="1" i="0" u="none" strike="noStrike" cap="none" normalizeH="0" baseline="0" dirty="0" smtClean="0">
                        <a:ln>
                          <a:noFill/>
                        </a:ln>
                        <a:solidFill>
                          <a:schemeClr val="bg1"/>
                        </a:solidFill>
                        <a:effectLst/>
                        <a:latin typeface="+mj-lt"/>
                        <a:ea typeface="MS PGothic" pitchFamily="34" charset="-128"/>
                        <a:cs typeface="Times New Roman" pitchFamily="18" charset="0"/>
                      </a:endParaRPr>
                    </a:p>
                  </a:txBody>
                  <a:tcPr marL="36430" marR="36430" marT="0" marB="0" horzOverflow="overflow">
                    <a:lnL>
                      <a:noFill/>
                    </a:lnL>
                    <a:lnR>
                      <a:noFill/>
                    </a:lnR>
                    <a:lnT>
                      <a:noFill/>
                    </a:lnT>
                    <a:lnB>
                      <a:noFill/>
                    </a:lnB>
                    <a:lnTlToBr>
                      <a:noFill/>
                    </a:lnTlToBr>
                    <a:lnBlToTr>
                      <a:noFill/>
                    </a:lnBlToTr>
                    <a:solidFill>
                      <a:schemeClr val="tx1"/>
                    </a:solidFill>
                  </a:tcPr>
                </a:tc>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bwMode="auto">
          <a:xfrm>
            <a:off x="673100" y="198438"/>
            <a:ext cx="701040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t>Monitoring and evaluation of an IEA process and its impacts focuses on: </a:t>
            </a:r>
          </a:p>
        </p:txBody>
      </p:sp>
      <p:sp>
        <p:nvSpPr>
          <p:cNvPr id="11267" name="Content Placeholder 2"/>
          <p:cNvSpPr>
            <a:spLocks noGrp="1"/>
          </p:cNvSpPr>
          <p:nvPr>
            <p:ph idx="4294967295"/>
          </p:nvPr>
        </p:nvSpPr>
        <p:spPr>
          <a:xfrm>
            <a:off x="457200" y="2476500"/>
            <a:ext cx="8229600" cy="1905000"/>
          </a:xfrm>
        </p:spPr>
        <p:txBody>
          <a:bodyPr/>
          <a:lstStyle/>
          <a:p>
            <a:pPr eaLnBrk="1" hangingPunct="1"/>
            <a:r>
              <a:rPr lang="en-US" dirty="0" smtClean="0"/>
              <a:t>How the assessment process has been organized to have a desired impact on policy making.</a:t>
            </a:r>
          </a:p>
          <a:p>
            <a:pPr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bwMode="auto">
          <a:xfrm>
            <a:off x="1038225" y="182662"/>
            <a:ext cx="6605588" cy="654050"/>
          </a:xfrm>
          <a:prstGeom prst="rect">
            <a:avLst/>
          </a:prstGeom>
        </p:spPr>
        <p:txBody>
          <a:bodyPr/>
          <a:lstStyle/>
          <a:p>
            <a:pPr>
              <a:defRPr/>
            </a:pPr>
            <a:r>
              <a:rPr lang="en-US" sz="2400" dirty="0" smtClean="0">
                <a:solidFill>
                  <a:schemeClr val="tx1"/>
                </a:solidFill>
              </a:rPr>
              <a:t>Step 2. Identify Sources of Data and Data Collection Methods</a:t>
            </a:r>
          </a:p>
        </p:txBody>
      </p:sp>
      <p:sp>
        <p:nvSpPr>
          <p:cNvPr id="76803" name="Content Placeholder 2"/>
          <p:cNvSpPr>
            <a:spLocks noGrp="1"/>
          </p:cNvSpPr>
          <p:nvPr>
            <p:ph idx="4294967295"/>
          </p:nvPr>
        </p:nvSpPr>
        <p:spPr/>
        <p:txBody>
          <a:bodyPr/>
          <a:lstStyle/>
          <a:p>
            <a:r>
              <a:rPr lang="en-US" sz="2800" smtClean="0"/>
              <a:t>With a list of specific measures developed, it is now possible to identify sources of data and data collection methods for each measure.</a:t>
            </a:r>
          </a:p>
          <a:p>
            <a:endParaRPr lang="en-US" sz="2800" smtClean="0"/>
          </a:p>
          <a:p>
            <a:r>
              <a:rPr lang="en-US" sz="2800" smtClean="0"/>
              <a:t>The data will come from a variety of sources. Accessing these data sources will demand a variety of data collection methods.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xfrm>
            <a:off x="1016000" y="188640"/>
            <a:ext cx="6654800" cy="715962"/>
          </a:xfrm>
          <a:prstGeom prst="rect">
            <a:avLst/>
          </a:prstGeom>
        </p:spPr>
        <p:txBody>
          <a:bodyPr/>
          <a:lstStyle/>
          <a:p>
            <a:pPr>
              <a:defRPr/>
            </a:pPr>
            <a:r>
              <a:rPr lang="en-US" sz="2400" dirty="0" smtClean="0">
                <a:solidFill>
                  <a:schemeClr val="tx1"/>
                </a:solidFill>
              </a:rPr>
              <a:t>An overview of data collection methods for self-assessments</a:t>
            </a:r>
          </a:p>
        </p:txBody>
      </p:sp>
      <p:graphicFrame>
        <p:nvGraphicFramePr>
          <p:cNvPr id="4" name="Table 3"/>
          <p:cNvGraphicFramePr>
            <a:graphicFrameLocks noGrp="1"/>
          </p:cNvGraphicFramePr>
          <p:nvPr/>
        </p:nvGraphicFramePr>
        <p:xfrm>
          <a:off x="251520" y="1241256"/>
          <a:ext cx="8432800" cy="5212080"/>
        </p:xfrm>
        <a:graphic>
          <a:graphicData uri="http://schemas.openxmlformats.org/drawingml/2006/table">
            <a:tbl>
              <a:tblPr/>
              <a:tblGrid>
                <a:gridCol w="8432800"/>
              </a:tblGrid>
              <a:tr h="198107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cs typeface="Arial" charset="0"/>
                        </a:rPr>
                        <a:t>Questionnaire survey</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It is distributed—or made accessible if online—to a predetermined selection of individuals.</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Individuals complete and return the questionnaire or submit online.</a:t>
                      </a:r>
                      <a:endParaRPr kumimoji="0" lang="en-US"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3500" marR="6350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1534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cs typeface="Arial" charset="0"/>
                        </a:rPr>
                        <a:t>Face-to-face interview</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Interviewer asks questions, usually following a guide or protocol.</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Interviewer records answers.</a:t>
                      </a:r>
                      <a:endParaRPr kumimoji="0" lang="en-US"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3500" marR="6350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1534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cs typeface="Arial" charset="0"/>
                        </a:rPr>
                        <a:t>Telephone interview</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Interviewer asks questions, usually following a guide or protocol.</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Interviewer records responses.</a:t>
                      </a:r>
                      <a:endParaRPr kumimoji="0" lang="en-US"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3500" marR="6350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5200" y="173038"/>
            <a:ext cx="6515100" cy="715962"/>
          </a:xfrm>
          <a:ln w="9525">
            <a:noFill/>
          </a:ln>
        </p:spPr>
        <p:style>
          <a:lnRef idx="3">
            <a:schemeClr val="lt1"/>
          </a:lnRef>
          <a:fillRef idx="1">
            <a:schemeClr val="accent2"/>
          </a:fillRef>
          <a:effectRef idx="1">
            <a:schemeClr val="accent2"/>
          </a:effectRef>
          <a:fontRef idx="minor">
            <a:schemeClr val="lt1"/>
          </a:fontRef>
        </p:style>
        <p:txBody>
          <a:bodyPr anchor="ctr">
            <a:spAutoFit/>
          </a:bodyPr>
          <a:lstStyle/>
          <a:p>
            <a:pPr>
              <a:defRPr/>
            </a:pPr>
            <a:r>
              <a:rPr lang="en-US" sz="2800" i="1" smtClean="0">
                <a:solidFill>
                  <a:srgbClr val="FFFFFF"/>
                </a:solidFill>
              </a:rPr>
              <a:t>An overview of data collection methods for self-assessments (Cont.)</a:t>
            </a:r>
          </a:p>
        </p:txBody>
      </p:sp>
      <p:graphicFrame>
        <p:nvGraphicFramePr>
          <p:cNvPr id="4" name="Table 3"/>
          <p:cNvGraphicFramePr>
            <a:graphicFrameLocks noGrp="1"/>
          </p:cNvGraphicFramePr>
          <p:nvPr/>
        </p:nvGraphicFramePr>
        <p:xfrm>
          <a:off x="281508" y="1241453"/>
          <a:ext cx="7962900" cy="5211883"/>
        </p:xfrm>
        <a:graphic>
          <a:graphicData uri="http://schemas.openxmlformats.org/drawingml/2006/table">
            <a:tbl>
              <a:tblPr/>
              <a:tblGrid>
                <a:gridCol w="7962900"/>
              </a:tblGrid>
              <a:tr h="3230683">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cs typeface="Arial" charset="0"/>
                        </a:rPr>
                        <a:t>Group techniques (interview, facilitated workshop, focus group)</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This involves group discussion of predetermined issue or topic in person or through teleconferencing.</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Group members share certain common characteristics.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Facilitator or moderator leads the group.</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Assistant moderator usually records responses.</a:t>
                      </a:r>
                      <a:endParaRPr kumimoji="0" lang="en-US"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3500" marR="63500" marT="0" marB="0" horzOverflow="overflow">
                    <a:lnL>
                      <a:noFill/>
                    </a:lnL>
                    <a:lnR>
                      <a:noFill/>
                    </a:lnR>
                    <a:lnT>
                      <a:noFill/>
                    </a:lnT>
                    <a:lnB>
                      <a:noFill/>
                    </a:lnB>
                    <a:lnTlToBr>
                      <a:noFill/>
                    </a:lnTlToBr>
                    <a:lnBlToTr>
                      <a:noFill/>
                    </a:lnBlToTr>
                    <a:noFill/>
                  </a:tcPr>
                </a:tc>
              </a:tr>
              <a:tr h="1981080">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cs typeface="Arial" charset="0"/>
                        </a:rPr>
                        <a:t>Document review</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Researchers review documents, and identify relevant information.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400" b="0" i="0" u="none" strike="noStrike" cap="none" normalizeH="0" baseline="0" dirty="0" smtClean="0">
                          <a:ln>
                            <a:noFill/>
                          </a:ln>
                          <a:solidFill>
                            <a:schemeClr val="tx1"/>
                          </a:solidFill>
                          <a:effectLst/>
                          <a:latin typeface="Arial" charset="0"/>
                          <a:ea typeface="MS PGothic" pitchFamily="34" charset="-128"/>
                          <a:cs typeface="Arial" charset="0"/>
                        </a:rPr>
                        <a:t>They keep track of the information retrieved from documents.</a:t>
                      </a:r>
                      <a:endParaRPr kumimoji="0" lang="en-US"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3500" marR="635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06400" y="1765300"/>
          <a:ext cx="7759700" cy="3886200"/>
        </p:xfrm>
        <a:graphic>
          <a:graphicData uri="http://schemas.openxmlformats.org/drawingml/2006/table">
            <a:tbl>
              <a:tblPr/>
              <a:tblGrid>
                <a:gridCol w="7759700"/>
              </a:tblGrid>
              <a:tr h="1016000">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cs typeface="Arial" charset="0"/>
                        </a:rPr>
                        <a:t>Use a surface mail or a faxed questionnaire survey when: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The target population is large (for example, greater than 200).</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require a large amount of categorical data.</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want or require quantitative data and statistical analyses.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want to examine the responses of designated subgroups, such as male and female.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The target population is geographically dispersed.</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want to clarify your team’s objectives by involving team members in a questionnaire development exercise.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have access to people who can process and analyze this type of data accurately.</a:t>
                      </a:r>
                      <a:endParaRPr kumimoji="0" lang="en-US" sz="20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bwMode="auto">
          <a:xfrm>
            <a:off x="1168400" y="185738"/>
            <a:ext cx="6299200" cy="715962"/>
          </a:xfrm>
          <a:prstGeom prst="rect">
            <a:avLst/>
          </a:prstGeom>
        </p:spPr>
        <p:txBody>
          <a:bodyPr/>
          <a:lstStyle/>
          <a:p>
            <a:pPr>
              <a:defRPr/>
            </a:pPr>
            <a:r>
              <a:rPr lang="en-US" sz="2000" dirty="0" smtClean="0">
                <a:solidFill>
                  <a:schemeClr val="tx1"/>
                </a:solidFill>
              </a:rPr>
              <a:t>Guidance in the Use of Common Data Collection Methods for Self-Assessments (Cont.)</a:t>
            </a:r>
          </a:p>
        </p:txBody>
      </p:sp>
      <p:graphicFrame>
        <p:nvGraphicFramePr>
          <p:cNvPr id="4" name="Table 3"/>
          <p:cNvGraphicFramePr>
            <a:graphicFrameLocks noGrp="1"/>
          </p:cNvGraphicFramePr>
          <p:nvPr/>
        </p:nvGraphicFramePr>
        <p:xfrm>
          <a:off x="400124" y="1567016"/>
          <a:ext cx="7988300" cy="4526143"/>
        </p:xfrm>
        <a:graphic>
          <a:graphicData uri="http://schemas.openxmlformats.org/drawingml/2006/table">
            <a:tbl>
              <a:tblPr/>
              <a:tblGrid>
                <a:gridCol w="7988300"/>
              </a:tblGrid>
              <a:tr h="2575380">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chemeClr val="tx1"/>
                          </a:solidFill>
                          <a:effectLst/>
                          <a:latin typeface="Arial" charset="0"/>
                          <a:ea typeface="MS PGothic" pitchFamily="34" charset="-128"/>
                          <a:cs typeface="Arial" charset="0"/>
                        </a:rPr>
                        <a:t>Use an e-mail or web page questionnaire when all of the above conditions are met and:</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You have the appropriate software and knowledge of this method.</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Your respondents have the technological capabilities to receive, read and return the questionnaire.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Time is of the essence.</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You want to provide the option of typing long answers to questions.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You want to reduce production and dissemination costs.</a:t>
                      </a:r>
                      <a:endParaRPr kumimoji="0" lang="en-US" sz="18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r h="1950583">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chemeClr val="tx1"/>
                          </a:solidFill>
                          <a:effectLst/>
                          <a:latin typeface="Arial" charset="0"/>
                          <a:ea typeface="MS PGothic" pitchFamily="34" charset="-128"/>
                          <a:cs typeface="Arial" charset="0"/>
                        </a:rPr>
                        <a:t>Use face-to-face interviews when: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You need to incorporate the views of key people (key informant interview).</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The target population is small (for example, less than 50).</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Your information needs call for depth rather than breadth.</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 You have reason to believe that people will not return a questionnaire.</a:t>
                      </a:r>
                      <a:endParaRPr kumimoji="0" lang="en-US" sz="18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63600" y="1460500"/>
          <a:ext cx="7112000" cy="4572000"/>
        </p:xfrm>
        <a:graphic>
          <a:graphicData uri="http://schemas.openxmlformats.org/drawingml/2006/table">
            <a:tbl>
              <a:tblPr/>
              <a:tblGrid>
                <a:gridCol w="7112000"/>
              </a:tblGrid>
              <a:tr h="723900">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cs typeface="Arial" charset="0"/>
                        </a:rPr>
                        <a:t>Use telephone interviews when: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The target population is geographically dispersed.</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Telephone interviews are feasible.</a:t>
                      </a:r>
                      <a:endParaRPr kumimoji="0" lang="en-US" sz="20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r h="723900">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cs typeface="Arial" charset="0"/>
                        </a:rPr>
                        <a:t>Use a teleconference interview when: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The target population is geographically dispersed.</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Teleconferencing equipment is in place.</a:t>
                      </a:r>
                      <a:endParaRPr kumimoji="0" lang="en-US" sz="20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r h="1447800">
                <a:tc>
                  <a:txBody>
                    <a:bodyPr/>
                    <a:lstStyle/>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cs typeface="Arial" charset="0"/>
                        </a:rPr>
                        <a:t>Use group techniques when:</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need rich description to understand client needs.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believe that group synergy is necessary to uncover underlying feelings.</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have access to a skilled facilitator and data recorder.</a:t>
                      </a:r>
                    </a:p>
                    <a:p>
                      <a:pPr marL="0" marR="0" lvl="0" indent="0" algn="justLow"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You want to learn what the stakeholders want through the power of group observation (one-way mirror or video).</a:t>
                      </a:r>
                      <a:endParaRPr kumimoji="0" lang="en-US" sz="20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w="12700" cap="flat" cmpd="sng" algn="ctr">
                      <a:solidFill>
                        <a:srgbClr val="FFFFCC"/>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990600" y="165100"/>
            <a:ext cx="6604000" cy="708025"/>
          </a:xfrm>
          <a:prstGeom prst="rect">
            <a:avLst/>
          </a:prstGeom>
        </p:spPr>
        <p:txBody>
          <a:bodyPr/>
          <a:lstStyle/>
          <a:p>
            <a:pPr algn="ctr" eaLnBrk="0" hangingPunct="0">
              <a:defRPr/>
            </a:pPr>
            <a:r>
              <a:rPr lang="en-US" sz="2000" dirty="0">
                <a:solidFill>
                  <a:schemeClr val="tx1"/>
                </a:solidFill>
                <a:latin typeface="+mj-lt"/>
                <a:ea typeface="+mj-ea"/>
                <a:cs typeface="+mj-cs"/>
              </a:rPr>
              <a:t>Guidance in the Use of Common Data Collection Methods for Self-Assessments (Cont.)</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bwMode="auto">
          <a:xfrm>
            <a:off x="827584" y="188640"/>
            <a:ext cx="6771208" cy="1143000"/>
          </a:xfrm>
          <a:prstGeom prst="rect">
            <a:avLst/>
          </a:prstGeom>
        </p:spPr>
        <p:txBody>
          <a:bodyPr/>
          <a:lstStyle/>
          <a:p>
            <a:pPr>
              <a:defRPr/>
            </a:pPr>
            <a:r>
              <a:rPr lang="en-US" sz="2000" kern="1200" dirty="0" smtClean="0">
                <a:solidFill>
                  <a:schemeClr val="tx1"/>
                </a:solidFill>
              </a:rPr>
              <a:t>Guidance in the Use of Common Data Collection Methods for Self-Assessments (Cont.)</a:t>
            </a:r>
          </a:p>
        </p:txBody>
      </p:sp>
      <p:sp>
        <p:nvSpPr>
          <p:cNvPr id="4" name="Rectangle 3"/>
          <p:cNvSpPr/>
          <p:nvPr/>
        </p:nvSpPr>
        <p:spPr>
          <a:xfrm>
            <a:off x="647700" y="2098675"/>
            <a:ext cx="7150100" cy="2616101"/>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pAutoFit/>
          </a:bodyPr>
          <a:lstStyle/>
          <a:p>
            <a:pPr algn="justLow" eaLnBrk="0" hangingPunct="0">
              <a:spcBef>
                <a:spcPts val="0"/>
              </a:spcBef>
              <a:spcAft>
                <a:spcPts val="600"/>
              </a:spcAft>
              <a:defRPr/>
            </a:pPr>
            <a:r>
              <a:rPr lang="en-US" sz="2400" b="1" dirty="0">
                <a:solidFill>
                  <a:schemeClr val="tx1"/>
                </a:solidFill>
              </a:rPr>
              <a:t>Use document reviews when:</a:t>
            </a:r>
          </a:p>
          <a:p>
            <a:pPr algn="justLow" eaLnBrk="0" hangingPunct="0">
              <a:spcBef>
                <a:spcPts val="0"/>
              </a:spcBef>
              <a:spcAft>
                <a:spcPts val="600"/>
              </a:spcAft>
              <a:defRPr/>
            </a:pPr>
            <a:r>
              <a:rPr lang="en-US" sz="2400" dirty="0">
                <a:solidFill>
                  <a:schemeClr val="tx1"/>
                </a:solidFill>
              </a:rPr>
              <a:t>• The relevant documents exist and are accessible.</a:t>
            </a:r>
          </a:p>
          <a:p>
            <a:pPr algn="justLow" eaLnBrk="0" hangingPunct="0">
              <a:spcBef>
                <a:spcPts val="0"/>
              </a:spcBef>
              <a:spcAft>
                <a:spcPts val="600"/>
              </a:spcAft>
              <a:defRPr/>
            </a:pPr>
            <a:r>
              <a:rPr lang="en-US" sz="2400" dirty="0">
                <a:solidFill>
                  <a:schemeClr val="tx1"/>
                </a:solidFill>
              </a:rPr>
              <a:t>• You need a historical perspective on the issue.</a:t>
            </a:r>
          </a:p>
          <a:p>
            <a:pPr algn="justLow" eaLnBrk="0" hangingPunct="0">
              <a:spcBef>
                <a:spcPts val="0"/>
              </a:spcBef>
              <a:spcAft>
                <a:spcPts val="600"/>
              </a:spcAft>
              <a:defRPr/>
            </a:pPr>
            <a:r>
              <a:rPr lang="en-US" sz="2400" dirty="0">
                <a:solidFill>
                  <a:schemeClr val="tx1"/>
                </a:solidFill>
              </a:rPr>
              <a:t>• You are not familiar with the organization’s history.</a:t>
            </a:r>
          </a:p>
          <a:p>
            <a:pPr algn="justLow" eaLnBrk="0" hangingPunct="0">
              <a:spcBef>
                <a:spcPts val="0"/>
              </a:spcBef>
              <a:spcAft>
                <a:spcPts val="600"/>
              </a:spcAft>
              <a:defRPr/>
            </a:pPr>
            <a:r>
              <a:rPr lang="en-US" sz="2400" dirty="0">
                <a:solidFill>
                  <a:schemeClr val="tx1"/>
                </a:solidFill>
              </a:rPr>
              <a:t>• You need hard data on selected elements of the organization.</a:t>
            </a:r>
            <a:endParaRPr lang="en-US" sz="2400" dirty="0">
              <a:solidFill>
                <a:schemeClr val="tx1"/>
              </a:solidFill>
              <a:latin typeface="Times New Roman"/>
              <a:ea typeface="Times New Roman"/>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bwMode="auto">
          <a:xfrm>
            <a:off x="1143000" y="192758"/>
            <a:ext cx="6324600" cy="715962"/>
          </a:xfrm>
          <a:prstGeom prst="rect">
            <a:avLst/>
          </a:prstGeom>
        </p:spPr>
        <p:txBody>
          <a:bodyPr/>
          <a:lstStyle/>
          <a:p>
            <a:pPr>
              <a:defRPr/>
            </a:pPr>
            <a:r>
              <a:rPr lang="en-US" sz="2400" kern="1200" dirty="0" smtClean="0">
                <a:solidFill>
                  <a:schemeClr val="tx1"/>
                </a:solidFill>
              </a:rPr>
              <a:t> Step 3. Set Priorities and Frequency of Monitoring and Evaluation</a:t>
            </a:r>
          </a:p>
        </p:txBody>
      </p:sp>
      <p:sp>
        <p:nvSpPr>
          <p:cNvPr id="83973" name="Content Placeholder 2"/>
          <p:cNvSpPr>
            <a:spLocks noGrp="1"/>
          </p:cNvSpPr>
          <p:nvPr>
            <p:ph idx="4294967295"/>
          </p:nvPr>
        </p:nvSpPr>
        <p:spPr>
          <a:xfrm>
            <a:off x="419100" y="1346200"/>
            <a:ext cx="8229600" cy="4525963"/>
          </a:xfrm>
        </p:spPr>
        <p:txBody>
          <a:bodyPr/>
          <a:lstStyle/>
          <a:p>
            <a:endParaRPr lang="en-US" sz="2400" dirty="0" smtClean="0"/>
          </a:p>
          <a:p>
            <a:r>
              <a:rPr lang="en-US" sz="2400" dirty="0" smtClean="0"/>
              <a:t>Given resource and time constraints, indicators that are identified for monitoring should be prioritized.</a:t>
            </a:r>
          </a:p>
          <a:p>
            <a:endParaRPr lang="en-US" sz="2400" dirty="0" smtClean="0"/>
          </a:p>
          <a:p>
            <a:r>
              <a:rPr lang="en-US" sz="2400" dirty="0" smtClean="0"/>
              <a:t>Establishing the frequency of monitoring for each indicator, and the person responsible for that stage will help to clarify the level of effort required.</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bwMode="auto">
          <a:xfrm>
            <a:off x="1092200" y="188640"/>
            <a:ext cx="6540500" cy="715962"/>
          </a:xfrm>
          <a:prstGeom prst="rect">
            <a:avLst/>
          </a:prstGeom>
        </p:spPr>
        <p:txBody>
          <a:bodyPr/>
          <a:lstStyle/>
          <a:p>
            <a:pPr>
              <a:defRPr/>
            </a:pPr>
            <a:r>
              <a:rPr lang="en-US" sz="2400" kern="1200" dirty="0" smtClean="0">
                <a:solidFill>
                  <a:schemeClr val="tx1"/>
                </a:solidFill>
              </a:rPr>
              <a:t>Exercise 5: Preparation of a Self-Assessment Matrix   (Time: ~ 40 minutes.)</a:t>
            </a:r>
          </a:p>
        </p:txBody>
      </p:sp>
      <p:sp>
        <p:nvSpPr>
          <p:cNvPr id="84997" name="Content Placeholder 2"/>
          <p:cNvSpPr>
            <a:spLocks noGrp="1"/>
          </p:cNvSpPr>
          <p:nvPr>
            <p:ph idx="4294967295"/>
          </p:nvPr>
        </p:nvSpPr>
        <p:spPr>
          <a:xfrm>
            <a:off x="457200" y="1333500"/>
            <a:ext cx="8229600" cy="4525963"/>
          </a:xfrm>
        </p:spPr>
        <p:txBody>
          <a:bodyPr/>
          <a:lstStyle/>
          <a:p>
            <a:r>
              <a:rPr lang="en-US" sz="2400" dirty="0" smtClean="0"/>
              <a:t>The purpose of this exercise is to gain experience in identifying major issues and questions, and developing specific measures relating to both outcomes and activities/outputs.</a:t>
            </a:r>
          </a:p>
          <a:p>
            <a:pPr>
              <a:buFontTx/>
              <a:buNone/>
            </a:pPr>
            <a:endParaRPr lang="en-US" sz="2400" dirty="0" smtClean="0"/>
          </a:p>
          <a:p>
            <a:r>
              <a:rPr lang="en-US" sz="2400" dirty="0" smtClean="0"/>
              <a:t>In plenary, complete Table 5 relating to outcomes by identifying specific measures for the key issues and questions outlined in the table. Also in plenary, discuss and establish targets for each measure and identify data sources and data collection methods. </a:t>
            </a:r>
            <a:endParaRPr lang="en-US" sz="2800" dirty="0" smtClean="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4688" y="274638"/>
            <a:ext cx="7010400" cy="715962"/>
          </a:xfrm>
          <a:prstGeom prst="rect">
            <a:avLst/>
          </a:prstGeom>
        </p:spPr>
        <p:txBody>
          <a:bodyPr/>
          <a:lstStyle/>
          <a:p>
            <a:pPr algn="ctr">
              <a:defRPr/>
            </a:pPr>
            <a:r>
              <a:rPr lang="en-US" sz="3200" kern="0" dirty="0">
                <a:latin typeface="+mj-lt"/>
                <a:ea typeface="+mj-ea"/>
                <a:cs typeface="+mj-cs"/>
              </a:rPr>
              <a:t>Module 8 Sessions at a Glance</a:t>
            </a:r>
          </a:p>
        </p:txBody>
      </p:sp>
      <p:sp>
        <p:nvSpPr>
          <p:cNvPr id="3" name="Rectangle 3"/>
          <p:cNvSpPr txBox="1">
            <a:spLocks noChangeArrowheads="1"/>
          </p:cNvSpPr>
          <p:nvPr/>
        </p:nvSpPr>
        <p:spPr>
          <a:xfrm>
            <a:off x="457200" y="1600200"/>
            <a:ext cx="8229600" cy="4525963"/>
          </a:xfrm>
          <a:prstGeom prst="rect">
            <a:avLst/>
          </a:prstGeom>
        </p:spPr>
        <p:txBody>
          <a:bodyPr/>
          <a:lstStyle/>
          <a:p>
            <a:pPr marL="342900" indent="-342900">
              <a:spcBef>
                <a:spcPct val="20000"/>
              </a:spcBef>
              <a:buSzPct val="60000"/>
              <a:buFont typeface="Arial" pitchFamily="34" charset="0"/>
              <a:buChar char="•"/>
              <a:defRPr/>
            </a:pPr>
            <a:r>
              <a:rPr lang="en-US" sz="3200" kern="0" dirty="0">
                <a:latin typeface="Times New Roman" pitchFamily="18" charset="0"/>
                <a:cs typeface="Times New Roman" pitchFamily="18" charset="0"/>
              </a:rPr>
              <a:t>Introduction</a:t>
            </a:r>
          </a:p>
          <a:p>
            <a:pPr marL="342900" indent="-342900">
              <a:spcBef>
                <a:spcPct val="20000"/>
              </a:spcBef>
              <a:buSzPct val="60000"/>
              <a:buFont typeface="Arial" pitchFamily="34" charset="0"/>
              <a:buChar char="•"/>
              <a:defRPr/>
            </a:pPr>
            <a:r>
              <a:rPr lang="en-US" sz="3200" kern="0" dirty="0">
                <a:latin typeface="Times New Roman" pitchFamily="18" charset="0"/>
                <a:cs typeface="Times New Roman" pitchFamily="18" charset="0"/>
              </a:rPr>
              <a:t>Foundation of effective monitoring and evaluation</a:t>
            </a:r>
          </a:p>
          <a:p>
            <a:pPr marL="342900" indent="-342900">
              <a:spcBef>
                <a:spcPct val="20000"/>
              </a:spcBef>
              <a:buSzPct val="60000"/>
              <a:buFont typeface="Arial" pitchFamily="34" charset="0"/>
              <a:buChar char="•"/>
              <a:defRPr/>
            </a:pPr>
            <a:r>
              <a:rPr lang="en-US" sz="3200" kern="0" dirty="0">
                <a:latin typeface="Times New Roman" pitchFamily="18" charset="0"/>
                <a:cs typeface="Times New Roman" pitchFamily="18" charset="0"/>
              </a:rPr>
              <a:t>Framework, attributes and measures</a:t>
            </a:r>
          </a:p>
          <a:p>
            <a:pPr marL="342900" indent="-342900">
              <a:spcBef>
                <a:spcPct val="20000"/>
              </a:spcBef>
              <a:buSzPct val="60000"/>
              <a:buFont typeface="Arial" pitchFamily="34" charset="0"/>
              <a:buChar char="•"/>
              <a:defRPr/>
            </a:pPr>
            <a:r>
              <a:rPr lang="en-US" sz="3200" kern="0" dirty="0">
                <a:latin typeface="Times New Roman" pitchFamily="18" charset="0"/>
                <a:cs typeface="Times New Roman" pitchFamily="18" charset="0"/>
              </a:rPr>
              <a:t>Self-assessment matrix </a:t>
            </a:r>
          </a:p>
          <a:p>
            <a:pPr marL="342900" indent="-342900">
              <a:spcBef>
                <a:spcPct val="20000"/>
              </a:spcBef>
              <a:buSzPct val="60000"/>
              <a:buFont typeface="Arial" pitchFamily="34" charset="0"/>
              <a:buChar char="•"/>
              <a:defRPr/>
            </a:pPr>
            <a:r>
              <a:rPr lang="en-US" sz="3200" kern="0" dirty="0">
                <a:latin typeface="Times New Roman" pitchFamily="18" charset="0"/>
                <a:cs typeface="Times New Roman" pitchFamily="18" charset="0"/>
              </a:rPr>
              <a:t>Improvement opportunities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ln w="3175"/>
        </p:spPr>
        <p:style>
          <a:lnRef idx="0">
            <a:scrgbClr r="0" g="0" b="0"/>
          </a:lnRef>
          <a:fillRef idx="1001">
            <a:schemeClr val="lt1"/>
          </a:fillRef>
          <a:effectRef idx="0">
            <a:scrgbClr r="0" g="0" b="0"/>
          </a:effectRef>
          <a:fontRef idx="major"/>
        </p:style>
        <p:txBody>
          <a:bodyPr/>
          <a:lstStyle/>
          <a:p>
            <a:pPr eaLnBrk="1" hangingPunct="1">
              <a:defRPr/>
            </a:pPr>
            <a:r>
              <a:rPr lang="en-US" sz="2800" dirty="0" smtClean="0">
                <a:cs typeface="Times New Roman" pitchFamily="18" charset="0"/>
              </a:rPr>
              <a:t>A planned, systematic process of observation that closely follows a course of activities, and compares what is happening with what is expected to happen. Monitoring the IEA process makes sure the environmental assessment meets its </a:t>
            </a:r>
            <a:r>
              <a:rPr lang="en-US" sz="2800" i="1" dirty="0" smtClean="0">
                <a:cs typeface="Times New Roman" pitchFamily="18" charset="0"/>
              </a:rPr>
              <a:t>goals</a:t>
            </a:r>
            <a:r>
              <a:rPr lang="en-US" sz="2800" dirty="0" smtClean="0">
                <a:cs typeface="Times New Roman" pitchFamily="18" charset="0"/>
              </a:rPr>
              <a:t>, while working within the scope of allocated resources (i.e., time, financial, human, informational and technical).</a:t>
            </a:r>
          </a:p>
          <a:p>
            <a:pPr eaLnBrk="1" hangingPunct="1">
              <a:defRPr/>
            </a:pPr>
            <a:endParaRPr lang="en-US" sz="2800" dirty="0" smtClean="0">
              <a:cs typeface="Times New Roman" pitchFamily="18" charset="0"/>
            </a:endParaRPr>
          </a:p>
        </p:txBody>
      </p:sp>
      <p:sp>
        <p:nvSpPr>
          <p:cNvPr id="104451" name="Title 3"/>
          <p:cNvSpPr>
            <a:spLocks noGrp="1"/>
          </p:cNvSpPr>
          <p:nvPr>
            <p:ph type="title" idx="4294967295"/>
          </p:nvPr>
        </p:nvSpPr>
        <p:spPr bwMode="auto">
          <a:xfrm>
            <a:off x="928662" y="285728"/>
            <a:ext cx="6686568" cy="5111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3200" dirty="0" smtClean="0"/>
              <a:t>Monitoring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1700" y="300038"/>
            <a:ext cx="6781800" cy="715962"/>
          </a:xfrm>
          <a:solidFill>
            <a:schemeClr val="bg1">
              <a:lumMod val="95000"/>
            </a:schemeClr>
          </a:solidFill>
        </p:spPr>
        <p:style>
          <a:lnRef idx="0">
            <a:scrgbClr r="0" g="0" b="0"/>
          </a:lnRef>
          <a:fillRef idx="1003">
            <a:schemeClr val="lt1"/>
          </a:fillRef>
          <a:effectRef idx="0">
            <a:scrgbClr r="0" g="0" b="0"/>
          </a:effectRef>
          <a:fontRef idx="major"/>
        </p:style>
        <p:txBody>
          <a:bodyPr anchor="ctr"/>
          <a:lstStyle/>
          <a:p>
            <a:pPr>
              <a:defRPr/>
            </a:pPr>
            <a:r>
              <a:rPr lang="en-US" sz="3200" dirty="0" smtClean="0">
                <a:solidFill>
                  <a:schemeClr val="tx1"/>
                </a:solidFill>
              </a:rPr>
              <a:t>5. Improvement Opportunities</a:t>
            </a:r>
          </a:p>
        </p:txBody>
      </p:sp>
      <p:sp>
        <p:nvSpPr>
          <p:cNvPr id="87043" name="Content Placeholder 2"/>
          <p:cNvSpPr>
            <a:spLocks noGrp="1"/>
          </p:cNvSpPr>
          <p:nvPr>
            <p:ph idx="4294967295"/>
          </p:nvPr>
        </p:nvSpPr>
        <p:spPr>
          <a:xfrm>
            <a:off x="444500" y="1244600"/>
            <a:ext cx="8229600" cy="4927600"/>
          </a:xfrm>
        </p:spPr>
        <p:txBody>
          <a:bodyPr/>
          <a:lstStyle/>
          <a:p>
            <a:pPr>
              <a:buFontTx/>
              <a:buNone/>
            </a:pPr>
            <a:r>
              <a:rPr lang="en-US" sz="2400" dirty="0" smtClean="0"/>
              <a:t>The following evaluation steps show how a conscious learning approach can improve the IEA process:</a:t>
            </a:r>
          </a:p>
          <a:p>
            <a:pPr>
              <a:buFontTx/>
              <a:buNone/>
            </a:pPr>
            <a:endParaRPr lang="en-US" sz="2400" dirty="0" smtClean="0"/>
          </a:p>
          <a:p>
            <a:pPr>
              <a:buFont typeface="Arial" pitchFamily="34" charset="0"/>
              <a:buChar char="•"/>
            </a:pPr>
            <a:r>
              <a:rPr lang="en-US" sz="2400" dirty="0" smtClean="0"/>
              <a:t>Formulate your change statement.</a:t>
            </a:r>
          </a:p>
          <a:p>
            <a:pPr>
              <a:buFont typeface="Arial" pitchFamily="34" charset="0"/>
              <a:buChar char="•"/>
            </a:pPr>
            <a:r>
              <a:rPr lang="en-US" sz="2400" dirty="0" smtClean="0"/>
              <a:t>Identify measures for your change statement and other supporting measures for key outcomes and activities/outputs.</a:t>
            </a:r>
          </a:p>
          <a:p>
            <a:pPr>
              <a:buFont typeface="Arial" pitchFamily="34" charset="0"/>
              <a:buChar char="•"/>
            </a:pPr>
            <a:r>
              <a:rPr lang="en-US" sz="2400" dirty="0" smtClean="0"/>
              <a:t>Examine performance against making the desired changes and summarize results.</a:t>
            </a:r>
          </a:p>
          <a:p>
            <a:pPr>
              <a:buFont typeface="Arial" pitchFamily="34" charset="0"/>
              <a:buChar char="•"/>
            </a:pPr>
            <a:r>
              <a:rPr lang="en-US" sz="2400" dirty="0" smtClean="0"/>
              <a:t>Formulate lessons learned and recommendations.</a:t>
            </a:r>
          </a:p>
          <a:p>
            <a:pPr>
              <a:buFont typeface="Arial" pitchFamily="34" charset="0"/>
              <a:buChar char="•"/>
            </a:pPr>
            <a:r>
              <a:rPr lang="en-US" sz="2400" dirty="0" smtClean="0"/>
              <a:t>Integrate (feed back) recommendations to improve the next planning cycle.</a:t>
            </a:r>
          </a:p>
          <a:p>
            <a:endParaRPr lang="en-US" sz="2400" dirty="0" smtClean="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bwMode="auto">
          <a:xfrm>
            <a:off x="1306513" y="274638"/>
            <a:ext cx="6265862" cy="654050"/>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3200" dirty="0" smtClean="0">
                <a:solidFill>
                  <a:schemeClr val="tx1"/>
                </a:solidFill>
              </a:rPr>
              <a:t>What do We Call Learning?</a:t>
            </a:r>
          </a:p>
        </p:txBody>
      </p:sp>
      <p:sp>
        <p:nvSpPr>
          <p:cNvPr id="88067" name="Content Placeholder 2"/>
          <p:cNvSpPr>
            <a:spLocks noGrp="1"/>
          </p:cNvSpPr>
          <p:nvPr>
            <p:ph idx="4294967295"/>
          </p:nvPr>
        </p:nvSpPr>
        <p:spPr/>
        <p:txBody>
          <a:bodyPr/>
          <a:lstStyle/>
          <a:p>
            <a:r>
              <a:rPr lang="en-US" sz="2400" dirty="0" smtClean="0"/>
              <a:t>For the purpose of this module, we define learning as a process that brings about </a:t>
            </a:r>
            <a:r>
              <a:rPr lang="en-US" sz="2400" dirty="0" err="1" smtClean="0"/>
              <a:t>behaviour</a:t>
            </a:r>
            <a:r>
              <a:rPr lang="en-US" sz="2400" dirty="0" smtClean="0"/>
              <a:t> change or changes in the ability to act differently, based on emotional or cognitive changes taking place during information collection and processing.</a:t>
            </a:r>
          </a:p>
          <a:p>
            <a:pPr>
              <a:buFontTx/>
              <a:buNone/>
            </a:pPr>
            <a:endParaRPr lang="en-US" sz="2400" dirty="0" smtClean="0"/>
          </a:p>
          <a:p>
            <a:r>
              <a:rPr lang="en-US" sz="2400" dirty="0" smtClean="0"/>
              <a:t>This definition underscores three important points:</a:t>
            </a:r>
          </a:p>
          <a:p>
            <a:pPr>
              <a:buClr>
                <a:srgbClr val="008000"/>
              </a:buClr>
              <a:buFont typeface="Wingdings" pitchFamily="2" charset="2"/>
              <a:buChar char="Ø"/>
            </a:pPr>
            <a:r>
              <a:rPr lang="en-US" sz="2400" dirty="0" smtClean="0"/>
              <a:t>Learning is more than knowledge creation;</a:t>
            </a:r>
          </a:p>
          <a:p>
            <a:pPr>
              <a:buClr>
                <a:srgbClr val="008000"/>
              </a:buClr>
              <a:buFont typeface="Wingdings" pitchFamily="2" charset="2"/>
              <a:buChar char="Ø"/>
            </a:pPr>
            <a:r>
              <a:rPr lang="en-US" sz="2400" dirty="0" smtClean="0"/>
              <a:t>Learning is demonstrated by </a:t>
            </a:r>
            <a:r>
              <a:rPr lang="en-US" sz="2400" dirty="0" err="1" smtClean="0"/>
              <a:t>behaviour</a:t>
            </a:r>
            <a:r>
              <a:rPr lang="en-US" sz="2400" dirty="0" smtClean="0"/>
              <a:t> change; </a:t>
            </a:r>
          </a:p>
          <a:p>
            <a:pPr>
              <a:buClr>
                <a:srgbClr val="008000"/>
              </a:buClr>
              <a:buFont typeface="Wingdings" pitchFamily="2" charset="2"/>
              <a:buChar char="Ø"/>
            </a:pPr>
            <a:r>
              <a:rPr lang="en-US" sz="2400" dirty="0" smtClean="0"/>
              <a:t>Information processing, in addition to information collection, is of paramount importance.</a:t>
            </a:r>
          </a:p>
          <a:p>
            <a:endParaRPr lang="en-US" sz="2400" dirty="0" smtClean="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bwMode="auto">
          <a:xfrm>
            <a:off x="979488" y="274638"/>
            <a:ext cx="6664325" cy="58261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4  phases in an individual learning process</a:t>
            </a:r>
          </a:p>
        </p:txBody>
      </p:sp>
      <p:sp>
        <p:nvSpPr>
          <p:cNvPr id="89091" name="Content Placeholder 2"/>
          <p:cNvSpPr>
            <a:spLocks noGrp="1"/>
          </p:cNvSpPr>
          <p:nvPr>
            <p:ph idx="4294967295"/>
          </p:nvPr>
        </p:nvSpPr>
        <p:spPr>
          <a:xfrm>
            <a:off x="419100" y="1447800"/>
            <a:ext cx="8229600" cy="5054600"/>
          </a:xfrm>
        </p:spPr>
        <p:txBody>
          <a:bodyPr/>
          <a:lstStyle/>
          <a:p>
            <a:pPr>
              <a:buFontTx/>
              <a:buNone/>
            </a:pPr>
            <a:r>
              <a:rPr lang="en-US" sz="2400" dirty="0" smtClean="0"/>
              <a:t>1. Linking the new experience to existing knowledge (connect).</a:t>
            </a:r>
          </a:p>
          <a:p>
            <a:pPr>
              <a:buFontTx/>
              <a:buNone/>
            </a:pPr>
            <a:endParaRPr lang="en-US" sz="2400" dirty="0" smtClean="0"/>
          </a:p>
          <a:p>
            <a:pPr>
              <a:buFontTx/>
              <a:buNone/>
            </a:pPr>
            <a:r>
              <a:rPr lang="en-US" sz="2400" dirty="0" smtClean="0"/>
              <a:t>2. Using the new experience to seek new information (take-up).</a:t>
            </a:r>
          </a:p>
          <a:p>
            <a:pPr>
              <a:buFontTx/>
              <a:buNone/>
            </a:pPr>
            <a:endParaRPr lang="en-US" sz="2400" dirty="0" smtClean="0"/>
          </a:p>
          <a:p>
            <a:pPr>
              <a:buFontTx/>
              <a:buNone/>
            </a:pPr>
            <a:r>
              <a:rPr lang="en-US" sz="2400" dirty="0" smtClean="0"/>
              <a:t>3. Applying the new information in an existing context (practice).</a:t>
            </a:r>
          </a:p>
          <a:p>
            <a:pPr>
              <a:buFontTx/>
              <a:buNone/>
            </a:pPr>
            <a:endParaRPr lang="en-US" sz="2400" dirty="0" smtClean="0"/>
          </a:p>
          <a:p>
            <a:pPr>
              <a:buFontTx/>
              <a:buNone/>
            </a:pPr>
            <a:r>
              <a:rPr lang="en-US" sz="2400" dirty="0" smtClean="0"/>
              <a:t>4. Using and reviewing the new information in a new context (use and review).</a:t>
            </a:r>
          </a:p>
          <a:p>
            <a:pPr>
              <a:buFontTx/>
              <a:buNone/>
            </a:pPr>
            <a:endParaRPr lang="en-US" sz="2400" dirty="0" smtClean="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bwMode="auto">
          <a:xfrm>
            <a:off x="876300" y="249238"/>
            <a:ext cx="7010400" cy="71596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3200" dirty="0" smtClean="0">
                <a:solidFill>
                  <a:schemeClr val="tx1"/>
                </a:solidFill>
              </a:rPr>
              <a:t>The Learning Cycle</a:t>
            </a:r>
          </a:p>
        </p:txBody>
      </p:sp>
      <p:pic>
        <p:nvPicPr>
          <p:cNvPr id="90115" name="Picture 2"/>
          <p:cNvPicPr>
            <a:picLocks noChangeAspect="1" noChangeArrowheads="1"/>
          </p:cNvPicPr>
          <p:nvPr/>
        </p:nvPicPr>
        <p:blipFill>
          <a:blip r:embed="rId3" cstate="print"/>
          <a:srcRect/>
          <a:stretch>
            <a:fillRect/>
          </a:stretch>
        </p:blipFill>
        <p:spPr bwMode="auto">
          <a:xfrm>
            <a:off x="600076" y="1556792"/>
            <a:ext cx="7441148" cy="4602708"/>
          </a:xfrm>
          <a:prstGeom prst="rect">
            <a:avLst/>
          </a:prstGeom>
          <a:noFill/>
          <a:ln w="9525">
            <a:noFill/>
            <a:miter lim="800000"/>
            <a:headEnd/>
            <a:tailEnd/>
          </a:ln>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755576" y="53752"/>
            <a:ext cx="7056784" cy="1143000"/>
          </a:xfr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How Can We Use Learning Opportunities? </a:t>
            </a:r>
          </a:p>
        </p:txBody>
      </p:sp>
      <p:sp>
        <p:nvSpPr>
          <p:cNvPr id="91139" name="Rectangle 3"/>
          <p:cNvSpPr>
            <a:spLocks noGrp="1" noChangeArrowheads="1"/>
          </p:cNvSpPr>
          <p:nvPr>
            <p:ph type="body" idx="1"/>
          </p:nvPr>
        </p:nvSpPr>
        <p:spPr>
          <a:xfrm>
            <a:off x="457200" y="1657350"/>
            <a:ext cx="8229600" cy="4932363"/>
          </a:xfrm>
        </p:spPr>
        <p:txBody>
          <a:bodyPr/>
          <a:lstStyle/>
          <a:p>
            <a:pPr>
              <a:lnSpc>
                <a:spcPct val="90000"/>
              </a:lnSpc>
            </a:pPr>
            <a:r>
              <a:rPr lang="en-US" sz="2400" smtClean="0"/>
              <a:t>Learning opportunities naturally present themselves at the beginning and end of each IEA stage and each IEA cycle. These are the times when you need to reflect and articulate lessons learned to improve the next course of action.</a:t>
            </a:r>
          </a:p>
          <a:p>
            <a:pPr>
              <a:lnSpc>
                <a:spcPct val="90000"/>
              </a:lnSpc>
            </a:pPr>
            <a:endParaRPr lang="en-US" sz="2400" smtClean="0"/>
          </a:p>
          <a:p>
            <a:pPr>
              <a:lnSpc>
                <a:spcPct val="90000"/>
              </a:lnSpc>
            </a:pPr>
            <a:r>
              <a:rPr lang="en-US" sz="2400" smtClean="0"/>
              <a:t>Given the limited time available, we suggest that your core IEA team organize regular, mid-stage and/or stage-end monitoring and evaluation meetings to serve two purposes: </a:t>
            </a:r>
          </a:p>
          <a:p>
            <a:pPr lvl="1">
              <a:lnSpc>
                <a:spcPct val="90000"/>
              </a:lnSpc>
            </a:pPr>
            <a:r>
              <a:rPr lang="en-US" sz="2000" smtClean="0"/>
              <a:t>1. Monitor progress toward and capture lessons learned to improve the next IEA stage and the next IEA cycle. </a:t>
            </a:r>
          </a:p>
          <a:p>
            <a:pPr lvl="1">
              <a:lnSpc>
                <a:spcPct val="90000"/>
              </a:lnSpc>
            </a:pPr>
            <a:r>
              <a:rPr lang="en-US" sz="2000" smtClean="0"/>
              <a:t>2. Cultivate a learning, improvement-oriented approach throughout the whole IEA process.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bwMode="auto">
          <a:xfrm>
            <a:off x="1231900" y="274638"/>
            <a:ext cx="6235700" cy="71596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Exercise 6: Learning</a:t>
            </a:r>
          </a:p>
        </p:txBody>
      </p:sp>
      <p:sp>
        <p:nvSpPr>
          <p:cNvPr id="3" name="Content Placeholder 2"/>
          <p:cNvSpPr>
            <a:spLocks noGrp="1"/>
          </p:cNvSpPr>
          <p:nvPr>
            <p:ph idx="4294967295"/>
          </p:nvPr>
        </p:nvSpPr>
        <p:spPr>
          <a:xfrm>
            <a:off x="444500" y="1358900"/>
            <a:ext cx="8229600" cy="4991100"/>
          </a:xfrm>
        </p:spPr>
        <p:txBody>
          <a:bodyPr/>
          <a:lstStyle/>
          <a:p>
            <a:pPr>
              <a:buFontTx/>
              <a:buNone/>
              <a:defRPr/>
            </a:pPr>
            <a:r>
              <a:rPr lang="en-US" sz="2000" i="1" dirty="0" smtClean="0"/>
              <a:t>The purpose of this exercise is to have a first-hand experience of how learning can enhance the IEA process.</a:t>
            </a:r>
          </a:p>
          <a:p>
            <a:pPr>
              <a:defRPr/>
            </a:pPr>
            <a:r>
              <a:rPr lang="en-US" sz="2000" dirty="0" smtClean="0"/>
              <a:t>Write what comes to mind based on the following four questions:</a:t>
            </a:r>
          </a:p>
          <a:p>
            <a:pPr>
              <a:buFontTx/>
              <a:buNone/>
              <a:defRPr/>
            </a:pPr>
            <a:r>
              <a:rPr lang="en-US" sz="2000" dirty="0" smtClean="0"/>
              <a:t>1. What did you hear during the IEA training course (e.g., Stage 1) that you had already known? (i.e. Connect new experience to existing knowledge.)</a:t>
            </a:r>
          </a:p>
          <a:p>
            <a:pPr>
              <a:buFontTx/>
              <a:buNone/>
              <a:defRPr/>
            </a:pPr>
            <a:r>
              <a:rPr lang="en-US" sz="2000" dirty="0" smtClean="0"/>
              <a:t>2. What new information and insight did you gain? (i.e., Take up new knowledge.)</a:t>
            </a:r>
          </a:p>
          <a:p>
            <a:pPr>
              <a:buFontTx/>
              <a:buNone/>
              <a:defRPr/>
            </a:pPr>
            <a:r>
              <a:rPr lang="en-US" sz="2000" dirty="0" smtClean="0"/>
              <a:t>3. How are you going to use this new insight? (i.e., Practicing new knowledge in the current framework of operation.)</a:t>
            </a:r>
          </a:p>
          <a:p>
            <a:pPr>
              <a:buFontTx/>
              <a:buNone/>
              <a:defRPr/>
            </a:pPr>
            <a:r>
              <a:rPr lang="en-US" sz="2000" dirty="0" smtClean="0"/>
              <a:t>4. How else and when could you use this new information? How could you improve policy making with this new insight? (i.e., Review opportunities of using new knowledge in a new framework of operation.) (Time: 5 minutes.)</a:t>
            </a:r>
          </a:p>
          <a:p>
            <a:pPr>
              <a:defRPr/>
            </a:pPr>
            <a:endParaRPr lang="en-US" sz="2000" dirty="0" smtClean="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bwMode="auto">
          <a:xfrm>
            <a:off x="1168400" y="274638"/>
            <a:ext cx="6299200" cy="71596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Exercise 6: Learning (Cont.)</a:t>
            </a:r>
          </a:p>
        </p:txBody>
      </p:sp>
      <p:sp>
        <p:nvSpPr>
          <p:cNvPr id="93189" name="Content Placeholder 2"/>
          <p:cNvSpPr>
            <a:spLocks noGrp="1"/>
          </p:cNvSpPr>
          <p:nvPr>
            <p:ph idx="4294967295"/>
          </p:nvPr>
        </p:nvSpPr>
        <p:spPr>
          <a:xfrm>
            <a:off x="444500" y="1409700"/>
            <a:ext cx="8229600" cy="4889500"/>
          </a:xfrm>
        </p:spPr>
        <p:txBody>
          <a:bodyPr/>
          <a:lstStyle/>
          <a:p>
            <a:r>
              <a:rPr lang="en-US" sz="2400" dirty="0" smtClean="0"/>
              <a:t>Discuss your findings with your neighbors. </a:t>
            </a:r>
            <a:r>
              <a:rPr lang="en-US" sz="1200" i="1" dirty="0" smtClean="0"/>
              <a:t>(Time: 5 minutes.)</a:t>
            </a:r>
            <a:endParaRPr lang="en-US" sz="2400" i="1" dirty="0" smtClean="0"/>
          </a:p>
          <a:p>
            <a:pPr>
              <a:buFontTx/>
              <a:buNone/>
            </a:pPr>
            <a:endParaRPr lang="en-US" sz="2400" dirty="0" smtClean="0"/>
          </a:p>
          <a:p>
            <a:r>
              <a:rPr lang="en-US" sz="2400" dirty="0" smtClean="0"/>
              <a:t>In plenary, discuss what insights you have gained from this exercise? How did the group discussion help you to recognize improvement opportunities in the IEA process, and have better impact, such as changes in policy making? </a:t>
            </a:r>
            <a:r>
              <a:rPr lang="en-US" sz="1200" i="1" dirty="0" smtClean="0"/>
              <a:t>(15 minutes.)</a:t>
            </a:r>
            <a:endParaRPr lang="en-US" sz="2400" i="1" dirty="0" smtClean="0"/>
          </a:p>
          <a:p>
            <a:pPr>
              <a:buFontTx/>
              <a:buNone/>
            </a:pPr>
            <a:endParaRPr lang="en-US" sz="2400" dirty="0" smtClean="0"/>
          </a:p>
          <a:p>
            <a:r>
              <a:rPr lang="en-US" sz="2400" dirty="0" smtClean="0"/>
              <a:t>In this exercise you combined individual and organizational learning. The same process of promoting organizational learning could be used during the IEA process. </a:t>
            </a:r>
            <a:r>
              <a:rPr lang="en-US" sz="1200" i="1" dirty="0" smtClean="0"/>
              <a:t>Total time: 25 minutes.</a:t>
            </a:r>
            <a:endParaRPr lang="en-US" sz="2400" i="1" dirty="0" smtClean="0"/>
          </a:p>
          <a:p>
            <a:endParaRPr lang="en-US" sz="2400" dirty="0" smtClean="0"/>
          </a:p>
          <a:p>
            <a:endParaRPr lang="en-US" sz="2400" dirty="0" smtClean="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bwMode="auto">
          <a:xfrm>
            <a:off x="1130300" y="274638"/>
            <a:ext cx="6337300" cy="71596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Exercise 6: Learning (Cont.)</a:t>
            </a:r>
          </a:p>
        </p:txBody>
      </p:sp>
      <p:sp>
        <p:nvSpPr>
          <p:cNvPr id="94213" name="Content Placeholder 2"/>
          <p:cNvSpPr>
            <a:spLocks noGrp="1"/>
          </p:cNvSpPr>
          <p:nvPr>
            <p:ph idx="4294967295"/>
          </p:nvPr>
        </p:nvSpPr>
        <p:spPr>
          <a:xfrm>
            <a:off x="406400" y="1562100"/>
            <a:ext cx="8229600" cy="4525963"/>
          </a:xfrm>
        </p:spPr>
        <p:txBody>
          <a:bodyPr/>
          <a:lstStyle/>
          <a:p>
            <a:r>
              <a:rPr lang="en-US" sz="2400" dirty="0" smtClean="0"/>
              <a:t>In plenary, begin work on completing Table 6 relating to activities and outputs by reviewing the stages of your IEA process (drawing on exercises completed in Module 2). Assign a group to each stage. Each group is tasked with identifying specific measures for their stage which deal with timely completion of activities/outputs as well as effective knowledge and opportunity management (using Tables 2 through 4 and Figure 6 as guidance if necessary). </a:t>
            </a:r>
            <a:r>
              <a:rPr lang="en-US" sz="1200" i="1" dirty="0" smtClean="0"/>
              <a:t>(Time: ~ 45 minutes.)</a:t>
            </a:r>
          </a:p>
          <a:p>
            <a:endParaRPr lang="en-US" sz="2400" dirty="0" smtClean="0"/>
          </a:p>
          <a:p>
            <a:endParaRPr lang="en-US" sz="2400" dirty="0" smtClean="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bwMode="auto">
          <a:xfrm>
            <a:off x="1104900" y="274638"/>
            <a:ext cx="6362700" cy="71596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Exercise 6: Learning (Cont.)</a:t>
            </a:r>
          </a:p>
        </p:txBody>
      </p:sp>
      <p:sp>
        <p:nvSpPr>
          <p:cNvPr id="95237" name="Content Placeholder 2"/>
          <p:cNvSpPr>
            <a:spLocks noGrp="1"/>
          </p:cNvSpPr>
          <p:nvPr>
            <p:ph idx="4294967295"/>
          </p:nvPr>
        </p:nvSpPr>
        <p:spPr/>
        <p:txBody>
          <a:bodyPr/>
          <a:lstStyle/>
          <a:p>
            <a:r>
              <a:rPr lang="en-US" sz="2400" smtClean="0"/>
              <a:t>Meet again in plenary to share the results for your stage with the group. As a group, prioritize the measures you developed in Tables 5 and 6. How many of these measures do you think your IEA team will have capacity to monitor and evaluate? (Time: ~ 15 minutes.)</a:t>
            </a:r>
          </a:p>
          <a:p>
            <a:pPr>
              <a:buFontTx/>
              <a:buNone/>
            </a:pPr>
            <a:endParaRPr lang="en-US" sz="2400" smtClean="0"/>
          </a:p>
          <a:p>
            <a:r>
              <a:rPr lang="en-US" sz="2400" smtClean="0"/>
              <a:t>The collection of self-assessment matrices for each stage will provide a good start for the actual matrix needed for your national IEA process.</a:t>
            </a:r>
            <a:r>
              <a:rPr lang="en-US" sz="1200" i="1" smtClean="0"/>
              <a:t> Total time: ~ 90 minutes</a:t>
            </a:r>
          </a:p>
          <a:p>
            <a:endParaRPr lang="en-US" sz="2400" smtClean="0"/>
          </a:p>
          <a:p>
            <a:pPr>
              <a:buFontTx/>
              <a:buNone/>
            </a:pPr>
            <a:endParaRPr lang="en-US" sz="2400" smtClean="0"/>
          </a:p>
          <a:p>
            <a:pPr>
              <a:buFontTx/>
              <a:buNone/>
            </a:pPr>
            <a:r>
              <a:rPr lang="en-US" sz="2400" smtClean="0"/>
              <a:t>.</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bwMode="auto">
          <a:xfrm>
            <a:off x="1028700" y="211138"/>
            <a:ext cx="6451600" cy="71596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Recognizing Learning Opportunities?</a:t>
            </a:r>
          </a:p>
        </p:txBody>
      </p:sp>
      <p:sp>
        <p:nvSpPr>
          <p:cNvPr id="96261" name="Content Placeholder 2"/>
          <p:cNvSpPr>
            <a:spLocks noGrp="1"/>
          </p:cNvSpPr>
          <p:nvPr>
            <p:ph idx="4294967295"/>
          </p:nvPr>
        </p:nvSpPr>
        <p:spPr>
          <a:xfrm>
            <a:off x="292100" y="1206500"/>
            <a:ext cx="8024316" cy="5321300"/>
          </a:xfrm>
        </p:spPr>
        <p:txBody>
          <a:bodyPr/>
          <a:lstStyle/>
          <a:p>
            <a:pPr indent="-279400"/>
            <a:r>
              <a:rPr lang="en-US" sz="2400" i="1" dirty="0" smtClean="0"/>
              <a:t>Learning opportunities arise when there is a possibility or a pressing need to act in a new way.</a:t>
            </a:r>
          </a:p>
          <a:p>
            <a:pPr indent="-279400"/>
            <a:r>
              <a:rPr lang="en-US" sz="2400" i="1" dirty="0" smtClean="0"/>
              <a:t>Conditions apply to fully realize learning opportunities including:</a:t>
            </a:r>
          </a:p>
          <a:p>
            <a:pPr indent="-279400">
              <a:buFontTx/>
              <a:buNone/>
            </a:pPr>
            <a:endParaRPr lang="en-US" sz="2400" dirty="0" smtClean="0"/>
          </a:p>
          <a:p>
            <a:pPr indent="-279400">
              <a:buClr>
                <a:srgbClr val="008000"/>
              </a:buClr>
              <a:buFont typeface="Wingdings" pitchFamily="2" charset="2"/>
              <a:buChar char="Ø"/>
            </a:pPr>
            <a:r>
              <a:rPr lang="en-US" sz="2400" dirty="0" smtClean="0"/>
              <a:t>Motivation, which often is the urgency to solve a problem, or act with the support of new knowledge;</a:t>
            </a:r>
          </a:p>
          <a:p>
            <a:pPr indent="-279400">
              <a:buClr>
                <a:srgbClr val="008000"/>
              </a:buClr>
              <a:buFont typeface="Wingdings" pitchFamily="2" charset="2"/>
              <a:buChar char="Ø"/>
            </a:pPr>
            <a:r>
              <a:rPr lang="en-US" sz="2400" dirty="0" smtClean="0"/>
              <a:t>Trust to discuss values, assumptions and ideas without repercussions;</a:t>
            </a:r>
          </a:p>
          <a:p>
            <a:pPr indent="-279400">
              <a:buClr>
                <a:srgbClr val="008000"/>
              </a:buClr>
              <a:buFont typeface="Wingdings" pitchFamily="2" charset="2"/>
              <a:buChar char="Ø"/>
            </a:pPr>
            <a:r>
              <a:rPr lang="en-US" sz="2400" dirty="0" smtClean="0"/>
              <a:t>Mandate and opportunity to apply the new knowledge; and</a:t>
            </a:r>
          </a:p>
          <a:p>
            <a:pPr indent="-279400">
              <a:buClr>
                <a:srgbClr val="008000"/>
              </a:buClr>
              <a:buFont typeface="Wingdings" pitchFamily="2" charset="2"/>
              <a:buChar char="Ø"/>
            </a:pPr>
            <a:r>
              <a:rPr lang="en-US" sz="2400" dirty="0" smtClean="0"/>
              <a:t>Shared understanding of the importance of learning (not only what to learn but also how to learn).</a:t>
            </a:r>
          </a:p>
          <a:p>
            <a:pPr indent="-279400"/>
            <a:endParaRPr lang="en-US" sz="2400" dirty="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bwMode="auto">
          <a:xfrm>
            <a:off x="1038225" y="274638"/>
            <a:ext cx="6677025" cy="6540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en-US" sz="3200" dirty="0" smtClean="0"/>
              <a:t>Evaluation </a:t>
            </a:r>
          </a:p>
        </p:txBody>
      </p:sp>
      <p:sp>
        <p:nvSpPr>
          <p:cNvPr id="13315" name="Content Placeholder 2"/>
          <p:cNvSpPr>
            <a:spLocks noGrp="1"/>
          </p:cNvSpPr>
          <p:nvPr>
            <p:ph idx="4294967295"/>
          </p:nvPr>
        </p:nvSpPr>
        <p:spPr>
          <a:xfrm>
            <a:off x="317500" y="1412776"/>
            <a:ext cx="8142932" cy="4848324"/>
          </a:xfrm>
        </p:spPr>
        <p:txBody>
          <a:bodyPr/>
          <a:lstStyle/>
          <a:p>
            <a:pPr eaLnBrk="1" hangingPunct="1"/>
            <a:r>
              <a:rPr lang="en-US" sz="2400" dirty="0" smtClean="0">
                <a:latin typeface="+mj-lt"/>
                <a:cs typeface="Times New Roman" pitchFamily="18" charset="0"/>
              </a:rPr>
              <a:t>A process that assesses an achievement against preset criteria. </a:t>
            </a:r>
          </a:p>
          <a:p>
            <a:pPr eaLnBrk="1" hangingPunct="1"/>
            <a:r>
              <a:rPr lang="en-US" sz="2400" dirty="0" smtClean="0">
                <a:latin typeface="+mj-lt"/>
                <a:cs typeface="Times New Roman" pitchFamily="18" charset="0"/>
              </a:rPr>
              <a:t>Evaluations can have a variety of purposes (Section 2.1), and follow distinct methodologies (process, outcome, performance, etc). </a:t>
            </a:r>
          </a:p>
          <a:p>
            <a:pPr eaLnBrk="1" hangingPunct="1"/>
            <a:r>
              <a:rPr lang="en-US" sz="2400" dirty="0" smtClean="0">
                <a:latin typeface="+mj-lt"/>
                <a:cs typeface="Times New Roman" pitchFamily="18" charset="0"/>
              </a:rPr>
              <a:t>Evaluation of the IEA process determines the extent to which achievements (outputs, outcomes and impacts) are comparable with the originally intended purpose, and what lessons can be learned for the next environmental assessment and management cycle. </a:t>
            </a:r>
          </a:p>
          <a:p>
            <a:pPr eaLnBrk="1" hangingPunct="1"/>
            <a:r>
              <a:rPr lang="en-US" sz="2400" dirty="0" smtClean="0">
                <a:latin typeface="+mj-lt"/>
                <a:cs typeface="Times New Roman" pitchFamily="18" charset="0"/>
              </a:rPr>
              <a:t>The evaluation of the process is, first and foremost a capacity-development opportunity.</a:t>
            </a:r>
          </a:p>
          <a:p>
            <a:pPr eaLnBrk="1" hangingPunct="1"/>
            <a:endParaRPr lang="en-US" sz="2400"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231900" y="274638"/>
            <a:ext cx="6235700" cy="71596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Using Learning Opportunities?</a:t>
            </a:r>
          </a:p>
        </p:txBody>
      </p:sp>
      <p:sp>
        <p:nvSpPr>
          <p:cNvPr id="97285" name="Content Placeholder 2"/>
          <p:cNvSpPr>
            <a:spLocks noGrp="1"/>
          </p:cNvSpPr>
          <p:nvPr>
            <p:ph idx="4294967295"/>
          </p:nvPr>
        </p:nvSpPr>
        <p:spPr>
          <a:xfrm>
            <a:off x="457200" y="1484784"/>
            <a:ext cx="8219256" cy="4412779"/>
          </a:xfrm>
        </p:spPr>
        <p:txBody>
          <a:bodyPr/>
          <a:lstStyle/>
          <a:p>
            <a:r>
              <a:rPr lang="en-US" sz="2400" i="1" dirty="0" smtClean="0"/>
              <a:t>Core IEA team may organize regular but brief, mid-stage and/or stage-end monitoring and evaluation meetings to serve two purposes:</a:t>
            </a:r>
          </a:p>
          <a:p>
            <a:pPr>
              <a:buFontTx/>
              <a:buNone/>
            </a:pPr>
            <a:endParaRPr lang="en-US" sz="2400" dirty="0" smtClean="0"/>
          </a:p>
          <a:p>
            <a:pPr>
              <a:buFontTx/>
              <a:buNone/>
            </a:pPr>
            <a:r>
              <a:rPr lang="en-US" sz="2400" dirty="0" smtClean="0"/>
              <a:t>1. Monitor progress toward and capture lessons learned to improve the next IEA stage and the next IEA cycle.</a:t>
            </a:r>
          </a:p>
          <a:p>
            <a:pPr>
              <a:buFontTx/>
              <a:buNone/>
            </a:pPr>
            <a:endParaRPr lang="en-US" sz="2400" dirty="0" smtClean="0"/>
          </a:p>
          <a:p>
            <a:pPr>
              <a:buFontTx/>
              <a:buNone/>
            </a:pPr>
            <a:r>
              <a:rPr lang="en-US" sz="2400" dirty="0" smtClean="0"/>
              <a:t>2. Cultivate a learning, improvement-oriented approach throughout the whole IEA process.</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927100" y="241300"/>
            <a:ext cx="6692900" cy="673100"/>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Some Practical Considerations For</a:t>
            </a:r>
            <a:br>
              <a:rPr lang="en-US" sz="2800" dirty="0" smtClean="0">
                <a:solidFill>
                  <a:schemeClr val="tx1"/>
                </a:solidFill>
              </a:rPr>
            </a:br>
            <a:r>
              <a:rPr lang="en-US" sz="2800" dirty="0" smtClean="0">
                <a:solidFill>
                  <a:schemeClr val="tx1"/>
                </a:solidFill>
              </a:rPr>
              <a:t>Organizing Meetings</a:t>
            </a:r>
          </a:p>
        </p:txBody>
      </p:sp>
      <p:sp>
        <p:nvSpPr>
          <p:cNvPr id="98309" name="Content Placeholder 2"/>
          <p:cNvSpPr>
            <a:spLocks noGrp="1"/>
          </p:cNvSpPr>
          <p:nvPr>
            <p:ph idx="4294967295"/>
          </p:nvPr>
        </p:nvSpPr>
        <p:spPr>
          <a:xfrm>
            <a:off x="482600" y="1435100"/>
            <a:ext cx="8229600" cy="4953000"/>
          </a:xfrm>
        </p:spPr>
        <p:txBody>
          <a:bodyPr/>
          <a:lstStyle/>
          <a:p>
            <a:pPr>
              <a:buFontTx/>
              <a:buNone/>
            </a:pPr>
            <a:r>
              <a:rPr lang="en-US" sz="2400" dirty="0" smtClean="0"/>
              <a:t>1. Allow sufficient time (3–6 hours) for these meetings; the first part can be dedicated to monitoring issues, and the second to consolidating learning, and improving the next stage(s).</a:t>
            </a:r>
          </a:p>
          <a:p>
            <a:pPr>
              <a:buFontTx/>
              <a:buNone/>
            </a:pPr>
            <a:r>
              <a:rPr lang="en-US" sz="2400" dirty="0" smtClean="0"/>
              <a:t>2. Be sure to invite core group members, key stakeholders and targeted policy-makers.</a:t>
            </a:r>
          </a:p>
          <a:p>
            <a:pPr>
              <a:buFontTx/>
              <a:buNone/>
            </a:pPr>
            <a:r>
              <a:rPr lang="en-US" sz="2400" dirty="0" smtClean="0"/>
              <a:t>3. A semi-formal or informal setting, as appropriate, will be most conducive to learning.</a:t>
            </a:r>
          </a:p>
          <a:p>
            <a:pPr>
              <a:buFontTx/>
              <a:buNone/>
            </a:pPr>
            <a:r>
              <a:rPr lang="en-US" sz="2400" dirty="0" smtClean="0"/>
              <a:t>4. Create continuity by revisiting the previous monitoring meeting’s notes.</a:t>
            </a:r>
          </a:p>
          <a:p>
            <a:pPr>
              <a:buFontTx/>
              <a:buNone/>
            </a:pPr>
            <a:r>
              <a:rPr lang="en-US" sz="2400" dirty="0" smtClean="0"/>
              <a:t>5. Be careful to manage gender balance and representation of underprivileged groups.</a:t>
            </a:r>
          </a:p>
          <a:p>
            <a:pPr>
              <a:buFontTx/>
              <a:buNone/>
            </a:pPr>
            <a:endParaRPr lang="en-US" sz="2400" dirty="0" smtClean="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bwMode="auto">
          <a:xfrm>
            <a:off x="990600" y="188640"/>
            <a:ext cx="6553200" cy="715962"/>
          </a:xfrm>
          <a:prstGeom prst="rect">
            <a:avLst/>
          </a:prstGeom>
          <a:noFill/>
        </p:spPr>
        <p:style>
          <a:lnRef idx="0">
            <a:scrgbClr r="0" g="0" b="0"/>
          </a:lnRef>
          <a:fillRef idx="1003">
            <a:schemeClr val="lt1"/>
          </a:fillRef>
          <a:effectRef idx="0">
            <a:scrgbClr r="0" g="0" b="0"/>
          </a:effectRef>
          <a:fontRef idx="major"/>
        </p:style>
        <p:txBody>
          <a:bodyPr anchor="ctr"/>
          <a:lstStyle/>
          <a:p>
            <a:pPr>
              <a:defRPr/>
            </a:pPr>
            <a:r>
              <a:rPr lang="en-US" sz="2800" dirty="0" smtClean="0">
                <a:solidFill>
                  <a:schemeClr val="tx1"/>
                </a:solidFill>
              </a:rPr>
              <a:t>Exercise 7: Design a monitoring meeting</a:t>
            </a:r>
          </a:p>
        </p:txBody>
      </p:sp>
      <p:sp>
        <p:nvSpPr>
          <p:cNvPr id="3" name="Content Placeholder 2"/>
          <p:cNvSpPr>
            <a:spLocks noGrp="1"/>
          </p:cNvSpPr>
          <p:nvPr>
            <p:ph idx="4294967295"/>
          </p:nvPr>
        </p:nvSpPr>
        <p:spPr/>
        <p:txBody>
          <a:bodyPr/>
          <a:lstStyle/>
          <a:p>
            <a:pPr>
              <a:buFontTx/>
              <a:buNone/>
              <a:defRPr/>
            </a:pPr>
            <a:r>
              <a:rPr lang="en-US" sz="2400" i="1" dirty="0" smtClean="0"/>
              <a:t>The purpose of this exercise is to design a monitoring meeting </a:t>
            </a:r>
            <a:r>
              <a:rPr lang="en-US" sz="2400" i="1" dirty="0" err="1" smtClean="0"/>
              <a:t>thaprocesst</a:t>
            </a:r>
            <a:r>
              <a:rPr lang="en-US" sz="2400" i="1" dirty="0" smtClean="0"/>
              <a:t> supports learning to improve the national IEA.</a:t>
            </a:r>
          </a:p>
          <a:p>
            <a:pPr>
              <a:defRPr/>
            </a:pPr>
            <a:r>
              <a:rPr lang="en-US" sz="2400" dirty="0" smtClean="0"/>
              <a:t>In groups of four or five, design a full-day monitoring meeting for any stage of the process using the guidance provided above. </a:t>
            </a:r>
            <a:r>
              <a:rPr lang="en-US" sz="1200" i="1" dirty="0" smtClean="0"/>
              <a:t>(Time: 15 minutes.)</a:t>
            </a:r>
          </a:p>
          <a:p>
            <a:pPr>
              <a:defRPr/>
            </a:pPr>
            <a:r>
              <a:rPr lang="en-US" sz="2400" dirty="0" smtClean="0"/>
              <a:t>One group presents their monitoring meeting design and in plenary, discuss the important elements of monitoring meetings. </a:t>
            </a:r>
            <a:r>
              <a:rPr lang="en-US" sz="1200" i="1" dirty="0" smtClean="0"/>
              <a:t>(Time: 10 minutes.)</a:t>
            </a:r>
          </a:p>
          <a:p>
            <a:pPr>
              <a:defRPr/>
            </a:pPr>
            <a:endParaRPr lang="en-US" sz="1200" i="1" dirty="0" smtClean="0"/>
          </a:p>
          <a:p>
            <a:pPr>
              <a:defRPr/>
            </a:pPr>
            <a:endParaRPr lang="en-US" sz="1200" i="1" dirty="0" smtClean="0"/>
          </a:p>
          <a:p>
            <a:pPr algn="r">
              <a:buFontTx/>
              <a:buNone/>
              <a:defRPr/>
            </a:pPr>
            <a:r>
              <a:rPr lang="en-US" sz="1200" i="1" dirty="0" smtClean="0"/>
              <a:t>Total time: 25 minutes.</a:t>
            </a:r>
          </a:p>
          <a:p>
            <a:pPr>
              <a:buFontTx/>
              <a:buNone/>
              <a:defRPr/>
            </a:pPr>
            <a:endParaRPr lang="en-US" sz="2400" dirty="0" smtClean="0"/>
          </a:p>
          <a:p>
            <a:pPr>
              <a:defRPr/>
            </a:pPr>
            <a:endParaRPr lang="en-US" sz="2400" dirty="0" smtClean="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WordArt 24"/>
          <p:cNvSpPr>
            <a:spLocks noChangeArrowheads="1" noChangeShapeType="1" noTextEdit="1"/>
          </p:cNvSpPr>
          <p:nvPr/>
        </p:nvSpPr>
        <p:spPr bwMode="auto">
          <a:xfrm>
            <a:off x="2706688" y="2566988"/>
            <a:ext cx="3632200" cy="1471612"/>
          </a:xfrm>
          <a:prstGeom prst="rect">
            <a:avLst/>
          </a:prstGeom>
        </p:spPr>
        <p:txBody>
          <a:bodyPr wrap="none" fromWordArt="1">
            <a:prstTxWarp prst="textDeflateTop">
              <a:avLst>
                <a:gd name="adj" fmla="val 46875"/>
              </a:avLst>
            </a:prstTxWarp>
          </a:bodyPr>
          <a:lstStyle/>
          <a:p>
            <a:pPr algn="ctr"/>
            <a:r>
              <a:rPr lang="en-US" sz="3600" kern="10">
                <a:ln w="9525">
                  <a:noFill/>
                  <a:round/>
                  <a:headEnd/>
                  <a:tailEnd/>
                </a:ln>
                <a:gradFill rotWithShape="1">
                  <a:gsLst>
                    <a:gs pos="0">
                      <a:srgbClr val="FF0066"/>
                    </a:gs>
                    <a:gs pos="100000">
                      <a:srgbClr val="F7B43B"/>
                    </a:gs>
                  </a:gsLst>
                  <a:lin ang="2700000" scaled="1"/>
                </a:gradFill>
                <a:effectLst>
                  <a:outerShdw dist="35921" dir="2700000" algn="ctr" rotWithShape="0">
                    <a:srgbClr val="C0C0C0">
                      <a:alpha val="79999"/>
                    </a:srgbClr>
                  </a:outerShdw>
                </a:effectLst>
                <a:latin typeface="Impact"/>
              </a:rPr>
              <a:t>Thank You</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6942</TotalTime>
  <Words>6279</Words>
  <Application>Microsoft Office PowerPoint</Application>
  <PresentationFormat>On-screen Show (4:3)</PresentationFormat>
  <Paragraphs>772</Paragraphs>
  <Slides>93</Slides>
  <Notes>93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Default Design</vt:lpstr>
      <vt:lpstr>Slide 1</vt:lpstr>
      <vt:lpstr>Module 8 Sessions at a Glance</vt:lpstr>
      <vt:lpstr>In Module 8, you will learn to develop a monitoring and evaluation plan, based on seven questions:</vt:lpstr>
      <vt:lpstr>Previous experience with monitoring and evaluation </vt:lpstr>
      <vt:lpstr>Module 8 challenges you with two questions:</vt:lpstr>
      <vt:lpstr>Stages of National IEA Process – Monitoring and Evaluation Marked in Grey</vt:lpstr>
      <vt:lpstr>Monitoring and evaluation of an IEA process and its impacts focuses on: </vt:lpstr>
      <vt:lpstr>Monitoring </vt:lpstr>
      <vt:lpstr>Evaluation </vt:lpstr>
      <vt:lpstr>The complementary tools that build on each other’s impact to improve an IEA process </vt:lpstr>
      <vt:lpstr>Learning</vt:lpstr>
      <vt:lpstr>Upon successfully completing Module 8, you will be able to:</vt:lpstr>
      <vt:lpstr>Key Elements</vt:lpstr>
      <vt:lpstr>Exercise 1: Previous experience with monitoring                              and evaluation                 Time: 15 minutes.</vt:lpstr>
      <vt:lpstr>Exercise 2: Constraints    Time: 20 minutes.</vt:lpstr>
      <vt:lpstr>Slide 16</vt:lpstr>
      <vt:lpstr>Slide 17</vt:lpstr>
      <vt:lpstr>Why Monitoring and Evaluation? </vt:lpstr>
      <vt:lpstr>How monitoring and evaluation became a tool to make the national process a success in India:</vt:lpstr>
      <vt:lpstr>SoE Reporting, India – Monitoring and Evaluation of a Reporting Process</vt:lpstr>
      <vt:lpstr>Slide 21</vt:lpstr>
      <vt:lpstr>Slide 22</vt:lpstr>
      <vt:lpstr>Slide 23</vt:lpstr>
      <vt:lpstr>Slide 24</vt:lpstr>
      <vt:lpstr>Module 8 Sessions at a Glance</vt:lpstr>
      <vt:lpstr>Foundation Steps for Effective  Monitoring and Evaluation </vt:lpstr>
      <vt:lpstr>2. Foundation of Effective Monitoring and Evaluation</vt:lpstr>
      <vt:lpstr>Discussion Questions 1</vt:lpstr>
      <vt:lpstr>2.2 Users</vt:lpstr>
      <vt:lpstr>Users of a GEO-type Evaluation</vt:lpstr>
      <vt:lpstr>Slide 31</vt:lpstr>
      <vt:lpstr>Exercise 3: Identify the users Total time: 20 minutes</vt:lpstr>
      <vt:lpstr>2.3 Evaluators</vt:lpstr>
      <vt:lpstr>Exercise 4: Identify the evaluators Total time: 20 minutes.</vt:lpstr>
      <vt:lpstr>Focusing your monitoring &amp; evaluation  </vt:lpstr>
      <vt:lpstr>Module 8 Sessions at a Glance</vt:lpstr>
      <vt:lpstr>3. Attributes, Framework and Measures</vt:lpstr>
      <vt:lpstr>Slide 38</vt:lpstr>
      <vt:lpstr>Slide 39</vt:lpstr>
      <vt:lpstr>3.2 Framework</vt:lpstr>
      <vt:lpstr>Conceptual Understanding of the National IEA Process, With Links to Ecosystem Health and Human Well-Being</vt:lpstr>
      <vt:lpstr>Discussion Question 2</vt:lpstr>
      <vt:lpstr>Focusing the evaluation </vt:lpstr>
      <vt:lpstr>5 categories  of Measures to monitor the effectiveness of IEA process</vt:lpstr>
      <vt:lpstr>Outcome-based Measures for Improvements in Policies and Policy Processes</vt:lpstr>
      <vt:lpstr>Outcome-based Measures for Effective Relationship Management</vt:lpstr>
      <vt:lpstr>Possible Measures for Effective Relationship Management</vt:lpstr>
      <vt:lpstr>Measures for Effective Relationship Management</vt:lpstr>
      <vt:lpstr>Possible Measures for Effective Relationship Management</vt:lpstr>
      <vt:lpstr>Discussion Questions 3</vt:lpstr>
      <vt:lpstr>Collecting Data for Monitoring Effective Relationship Management</vt:lpstr>
      <vt:lpstr>Possible Measures for Effective Knowledge Management</vt:lpstr>
      <vt:lpstr>Activity- and Output-based Measures for Effective Knowledge Management</vt:lpstr>
      <vt:lpstr>Discussion Questions 4</vt:lpstr>
      <vt:lpstr>Possible Measures for Effective Opportunity Management</vt:lpstr>
      <vt:lpstr>Activity- and Output-based Measures for Effective Opportunity Management</vt:lpstr>
      <vt:lpstr>Discussion Questions 5</vt:lpstr>
      <vt:lpstr>Measures for timely completion of activities and outputs</vt:lpstr>
      <vt:lpstr>Slide 59</vt:lpstr>
      <vt:lpstr>Slide 60</vt:lpstr>
      <vt:lpstr>Slide 61</vt:lpstr>
      <vt:lpstr>4. Planning a Self-Assessment</vt:lpstr>
      <vt:lpstr>3 Recommended steps for self-assessment</vt:lpstr>
      <vt:lpstr>Step 1. Identify Major Issues and Monitoring Questions, and Develop Specific Measures</vt:lpstr>
      <vt:lpstr>Outcomes</vt:lpstr>
      <vt:lpstr>Activities and Outputs</vt:lpstr>
      <vt:lpstr>Outcome-based Measures: Possible Organization of Your Self-Assessment Matrix</vt:lpstr>
      <vt:lpstr>Activity and Output-based Measures: Possible Organization of Your Self-Assessment Matrix</vt:lpstr>
      <vt:lpstr>Slide 69</vt:lpstr>
      <vt:lpstr>Step 2. Identify Sources of Data and Data Collection Methods</vt:lpstr>
      <vt:lpstr>An overview of data collection methods for self-assessments</vt:lpstr>
      <vt:lpstr>An overview of data collection methods for self-assessments (Cont.)</vt:lpstr>
      <vt:lpstr>Slide 73</vt:lpstr>
      <vt:lpstr>Guidance in the Use of Common Data Collection Methods for Self-Assessments (Cont.)</vt:lpstr>
      <vt:lpstr>Slide 75</vt:lpstr>
      <vt:lpstr>Guidance in the Use of Common Data Collection Methods for Self-Assessments (Cont.)</vt:lpstr>
      <vt:lpstr> Step 3. Set Priorities and Frequency of Monitoring and Evaluation</vt:lpstr>
      <vt:lpstr>Exercise 5: Preparation of a Self-Assessment Matrix   (Time: ~ 40 minutes.)</vt:lpstr>
      <vt:lpstr>Slide 79</vt:lpstr>
      <vt:lpstr>5. Improvement Opportunities</vt:lpstr>
      <vt:lpstr>What do We Call Learning?</vt:lpstr>
      <vt:lpstr>4  phases in an individual learning process</vt:lpstr>
      <vt:lpstr>The Learning Cycle</vt:lpstr>
      <vt:lpstr>How Can We Use Learning Opportunities? </vt:lpstr>
      <vt:lpstr>Exercise 6: Learning</vt:lpstr>
      <vt:lpstr>Exercise 6: Learning (Cont.)</vt:lpstr>
      <vt:lpstr>Exercise 6: Learning (Cont.)</vt:lpstr>
      <vt:lpstr>Exercise 6: Learning (Cont.)</vt:lpstr>
      <vt:lpstr>Recognizing Learning Opportunities?</vt:lpstr>
      <vt:lpstr>Using Learning Opportunities?</vt:lpstr>
      <vt:lpstr>Some Practical Considerations For Organizing Meetings</vt:lpstr>
      <vt:lpstr>Exercise 7: Design a monitoring meeting</vt:lpstr>
      <vt:lpstr>Slide 93</vt:lpstr>
    </vt:vector>
  </TitlesOfParts>
  <Company>iisd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Resource Book</dc:title>
  <dc:creator>Carissa Wieler</dc:creator>
  <cp:lastModifiedBy>matthew.broughton</cp:lastModifiedBy>
  <cp:revision>246</cp:revision>
  <dcterms:created xsi:type="dcterms:W3CDTF">2006-09-20T19:30:09Z</dcterms:created>
  <dcterms:modified xsi:type="dcterms:W3CDTF">2012-12-19T12:15:14Z</dcterms:modified>
</cp:coreProperties>
</file>