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1.xml" ContentType="application/vnd.openxmlformats-officedocument.drawingml.chart+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8" r:id="rId2"/>
  </p:sldMasterIdLst>
  <p:notesMasterIdLst>
    <p:notesMasterId r:id="rId156"/>
  </p:notesMasterIdLst>
  <p:handoutMasterIdLst>
    <p:handoutMasterId r:id="rId157"/>
  </p:handoutMasterIdLst>
  <p:sldIdLst>
    <p:sldId id="316" r:id="rId3"/>
    <p:sldId id="257" r:id="rId4"/>
    <p:sldId id="258" r:id="rId5"/>
    <p:sldId id="512" r:id="rId6"/>
    <p:sldId id="513" r:id="rId7"/>
    <p:sldId id="556" r:id="rId8"/>
    <p:sldId id="557" r:id="rId9"/>
    <p:sldId id="558" r:id="rId10"/>
    <p:sldId id="317" r:id="rId11"/>
    <p:sldId id="318" r:id="rId12"/>
    <p:sldId id="515" r:id="rId13"/>
    <p:sldId id="319" r:id="rId14"/>
    <p:sldId id="320" r:id="rId15"/>
    <p:sldId id="261" r:id="rId16"/>
    <p:sldId id="358" r:id="rId17"/>
    <p:sldId id="322" r:id="rId18"/>
    <p:sldId id="388" r:id="rId19"/>
    <p:sldId id="323" r:id="rId20"/>
    <p:sldId id="518" r:id="rId21"/>
    <p:sldId id="419" r:id="rId22"/>
    <p:sldId id="417" r:id="rId23"/>
    <p:sldId id="324" r:id="rId24"/>
    <p:sldId id="328" r:id="rId25"/>
    <p:sldId id="327" r:id="rId26"/>
    <p:sldId id="332" r:id="rId27"/>
    <p:sldId id="333" r:id="rId28"/>
    <p:sldId id="260" r:id="rId29"/>
    <p:sldId id="421" r:id="rId30"/>
    <p:sldId id="563" r:id="rId31"/>
    <p:sldId id="520" r:id="rId32"/>
    <p:sldId id="525" r:id="rId33"/>
    <p:sldId id="562" r:id="rId34"/>
    <p:sldId id="334" r:id="rId35"/>
    <p:sldId id="422" r:id="rId36"/>
    <p:sldId id="453" r:id="rId37"/>
    <p:sldId id="454" r:id="rId38"/>
    <p:sldId id="425" r:id="rId39"/>
    <p:sldId id="426" r:id="rId40"/>
    <p:sldId id="424" r:id="rId41"/>
    <p:sldId id="430" r:id="rId42"/>
    <p:sldId id="427" r:id="rId43"/>
    <p:sldId id="401" r:id="rId44"/>
    <p:sldId id="429" r:id="rId45"/>
    <p:sldId id="428" r:id="rId46"/>
    <p:sldId id="393" r:id="rId47"/>
    <p:sldId id="521" r:id="rId48"/>
    <p:sldId id="394" r:id="rId49"/>
    <p:sldId id="395" r:id="rId50"/>
    <p:sldId id="336" r:id="rId51"/>
    <p:sldId id="432" r:id="rId52"/>
    <p:sldId id="397" r:id="rId53"/>
    <p:sldId id="431" r:id="rId54"/>
    <p:sldId id="398" r:id="rId55"/>
    <p:sldId id="559" r:id="rId56"/>
    <p:sldId id="418" r:id="rId57"/>
    <p:sldId id="560" r:id="rId58"/>
    <p:sldId id="399" r:id="rId59"/>
    <p:sldId id="433" r:id="rId60"/>
    <p:sldId id="569" r:id="rId61"/>
    <p:sldId id="360" r:id="rId62"/>
    <p:sldId id="400" r:id="rId63"/>
    <p:sldId id="434" r:id="rId64"/>
    <p:sldId id="402" r:id="rId65"/>
    <p:sldId id="403" r:id="rId66"/>
    <p:sldId id="404" r:id="rId67"/>
    <p:sldId id="405" r:id="rId68"/>
    <p:sldId id="526" r:id="rId69"/>
    <p:sldId id="530" r:id="rId70"/>
    <p:sldId id="531" r:id="rId71"/>
    <p:sldId id="555" r:id="rId72"/>
    <p:sldId id="527" r:id="rId73"/>
    <p:sldId id="528" r:id="rId74"/>
    <p:sldId id="529" r:id="rId75"/>
    <p:sldId id="436" r:id="rId76"/>
    <p:sldId id="455" r:id="rId77"/>
    <p:sldId id="410" r:id="rId78"/>
    <p:sldId id="437" r:id="rId79"/>
    <p:sldId id="435" r:id="rId80"/>
    <p:sldId id="438" r:id="rId81"/>
    <p:sldId id="442" r:id="rId82"/>
    <p:sldId id="440" r:id="rId83"/>
    <p:sldId id="441" r:id="rId84"/>
    <p:sldId id="406" r:id="rId85"/>
    <p:sldId id="533" r:id="rId86"/>
    <p:sldId id="534" r:id="rId87"/>
    <p:sldId id="532" r:id="rId88"/>
    <p:sldId id="339" r:id="rId89"/>
    <p:sldId id="341" r:id="rId90"/>
    <p:sldId id="342" r:id="rId91"/>
    <p:sldId id="343" r:id="rId92"/>
    <p:sldId id="345" r:id="rId93"/>
    <p:sldId id="344" r:id="rId94"/>
    <p:sldId id="346" r:id="rId95"/>
    <p:sldId id="347" r:id="rId96"/>
    <p:sldId id="522" r:id="rId97"/>
    <p:sldId id="348" r:id="rId98"/>
    <p:sldId id="439" r:id="rId99"/>
    <p:sldId id="337" r:id="rId100"/>
    <p:sldId id="568" r:id="rId101"/>
    <p:sldId id="310" r:id="rId102"/>
    <p:sldId id="535" r:id="rId103"/>
    <p:sldId id="536" r:id="rId104"/>
    <p:sldId id="353" r:id="rId105"/>
    <p:sldId id="355" r:id="rId106"/>
    <p:sldId id="374" r:id="rId107"/>
    <p:sldId id="537" r:id="rId108"/>
    <p:sldId id="538" r:id="rId109"/>
    <p:sldId id="539" r:id="rId110"/>
    <p:sldId id="540" r:id="rId111"/>
    <p:sldId id="542" r:id="rId112"/>
    <p:sldId id="543" r:id="rId113"/>
    <p:sldId id="544" r:id="rId114"/>
    <p:sldId id="356" r:id="rId115"/>
    <p:sldId id="371" r:id="rId116"/>
    <p:sldId id="385" r:id="rId117"/>
    <p:sldId id="368" r:id="rId118"/>
    <p:sldId id="523" r:id="rId119"/>
    <p:sldId id="524" r:id="rId120"/>
    <p:sldId id="262" r:id="rId121"/>
    <p:sldId id="548" r:id="rId122"/>
    <p:sldId id="443" r:id="rId123"/>
    <p:sldId id="444" r:id="rId124"/>
    <p:sldId id="264" r:id="rId125"/>
    <p:sldId id="407" r:id="rId126"/>
    <p:sldId id="369" r:id="rId127"/>
    <p:sldId id="375" r:id="rId128"/>
    <p:sldId id="552" r:id="rId129"/>
    <p:sldId id="378" r:id="rId130"/>
    <p:sldId id="379" r:id="rId131"/>
    <p:sldId id="352" r:id="rId132"/>
    <p:sldId id="386" r:id="rId133"/>
    <p:sldId id="380" r:id="rId134"/>
    <p:sldId id="448" r:id="rId135"/>
    <p:sldId id="445" r:id="rId136"/>
    <p:sldId id="446" r:id="rId137"/>
    <p:sldId id="381" r:id="rId138"/>
    <p:sldId id="383" r:id="rId139"/>
    <p:sldId id="565" r:id="rId140"/>
    <p:sldId id="354" r:id="rId141"/>
    <p:sldId id="570" r:id="rId142"/>
    <p:sldId id="447" r:id="rId143"/>
    <p:sldId id="449" r:id="rId144"/>
    <p:sldId id="450" r:id="rId145"/>
    <p:sldId id="549" r:id="rId146"/>
    <p:sldId id="550" r:id="rId147"/>
    <p:sldId id="551" r:id="rId148"/>
    <p:sldId id="357" r:id="rId149"/>
    <p:sldId id="292" r:id="rId150"/>
    <p:sldId id="461" r:id="rId151"/>
    <p:sldId id="564" r:id="rId152"/>
    <p:sldId id="566" r:id="rId153"/>
    <p:sldId id="567" r:id="rId154"/>
    <p:sldId id="384" r:id="rId15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jia" initials="r"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01" autoAdjust="0"/>
    <p:restoredTop sz="87831" autoAdjust="0"/>
  </p:normalViewPr>
  <p:slideViewPr>
    <p:cSldViewPr>
      <p:cViewPr>
        <p:scale>
          <a:sx n="60" d="100"/>
          <a:sy n="60" d="100"/>
        </p:scale>
        <p:origin x="-2112" y="-4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92"/>
    </p:cViewPr>
  </p:sorterViewPr>
  <p:notesViewPr>
    <p:cSldViewPr>
      <p:cViewPr varScale="1">
        <p:scale>
          <a:sx n="53" d="100"/>
          <a:sy n="53" d="100"/>
        </p:scale>
        <p:origin x="-1794"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slide" Target="slides/slide143.xml"/><Relationship Id="rId153" Type="http://schemas.openxmlformats.org/officeDocument/2006/relationships/slide" Target="slides/slide151.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handoutMaster" Target="handoutMasters/handoutMaster1.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mhd%20abido\Desktop\UNEP%20west%20asia%20adaptation\Analysi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565684897739687"/>
          <c:y val="5.5555555555555546E-2"/>
          <c:w val="0.76236003630279958"/>
          <c:h val="0.86647535724701075"/>
        </c:manualLayout>
      </c:layout>
      <c:barChart>
        <c:barDir val="bar"/>
        <c:grouping val="stacked"/>
        <c:varyColors val="0"/>
        <c:ser>
          <c:idx val="0"/>
          <c:order val="0"/>
          <c:invertIfNegative val="0"/>
          <c:cat>
            <c:strRef>
              <c:f>Sheet2!$B$8:$H$8</c:f>
              <c:strCache>
                <c:ptCount val="6"/>
                <c:pt idx="0">
                  <c:v>Egypt</c:v>
                </c:pt>
                <c:pt idx="1">
                  <c:v>Jordan</c:v>
                </c:pt>
                <c:pt idx="2">
                  <c:v>kuwaite</c:v>
                </c:pt>
                <c:pt idx="3">
                  <c:v>Lebanon</c:v>
                </c:pt>
                <c:pt idx="4">
                  <c:v>Saudi Arabia</c:v>
                </c:pt>
                <c:pt idx="5">
                  <c:v>Syria</c:v>
                </c:pt>
              </c:strCache>
            </c:strRef>
          </c:cat>
          <c:val>
            <c:numRef>
              <c:f>Sheet2!$B$9:$H$9</c:f>
              <c:numCache>
                <c:formatCode>General</c:formatCode>
                <c:ptCount val="7"/>
                <c:pt idx="0">
                  <c:v>1</c:v>
                </c:pt>
                <c:pt idx="1">
                  <c:v>2</c:v>
                </c:pt>
                <c:pt idx="2">
                  <c:v>1</c:v>
                </c:pt>
                <c:pt idx="3">
                  <c:v>2</c:v>
                </c:pt>
                <c:pt idx="4">
                  <c:v>1</c:v>
                </c:pt>
                <c:pt idx="5">
                  <c:v>4</c:v>
                </c:pt>
              </c:numCache>
            </c:numRef>
          </c:val>
        </c:ser>
        <c:dLbls>
          <c:showLegendKey val="0"/>
          <c:showVal val="0"/>
          <c:showCatName val="0"/>
          <c:showSerName val="0"/>
          <c:showPercent val="0"/>
          <c:showBubbleSize val="0"/>
        </c:dLbls>
        <c:gapWidth val="150"/>
        <c:overlap val="100"/>
        <c:axId val="182839936"/>
        <c:axId val="202404224"/>
      </c:barChart>
      <c:catAx>
        <c:axId val="182839936"/>
        <c:scaling>
          <c:orientation val="minMax"/>
        </c:scaling>
        <c:delete val="0"/>
        <c:axPos val="l"/>
        <c:majorTickMark val="out"/>
        <c:minorTickMark val="none"/>
        <c:tickLblPos val="nextTo"/>
        <c:txPr>
          <a:bodyPr/>
          <a:lstStyle/>
          <a:p>
            <a:pPr>
              <a:defRPr lang="en-US"/>
            </a:pPr>
            <a:endParaRPr lang="en-US"/>
          </a:p>
        </c:txPr>
        <c:crossAx val="202404224"/>
        <c:crosses val="autoZero"/>
        <c:auto val="1"/>
        <c:lblAlgn val="ctr"/>
        <c:lblOffset val="100"/>
        <c:noMultiLvlLbl val="0"/>
      </c:catAx>
      <c:valAx>
        <c:axId val="202404224"/>
        <c:scaling>
          <c:orientation val="minMax"/>
        </c:scaling>
        <c:delete val="0"/>
        <c:axPos val="b"/>
        <c:majorGridlines/>
        <c:numFmt formatCode="General" sourceLinked="1"/>
        <c:majorTickMark val="out"/>
        <c:minorTickMark val="none"/>
        <c:tickLblPos val="nextTo"/>
        <c:txPr>
          <a:bodyPr/>
          <a:lstStyle/>
          <a:p>
            <a:pPr>
              <a:defRPr lang="en-US"/>
            </a:pPr>
            <a:endParaRPr lang="en-US"/>
          </a:p>
        </c:txPr>
        <c:crossAx val="182839936"/>
        <c:crosses val="autoZero"/>
        <c:crossBetween val="between"/>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image" Target="../media/image5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5345D697-ECBA-4F75-B83B-3A81E8761674}" type="datetimeFigureOut">
              <a:rPr lang="en-US"/>
              <a:pPr>
                <a:defRPr/>
              </a:pPr>
              <a:t>1/23/2013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A654E358-9C4D-4EE7-9D2C-5AE99AA2C002}" type="slidenum">
              <a:rPr lang="en-US"/>
              <a:pPr>
                <a:defRPr/>
              </a:pPr>
              <a:t>‹#›</a:t>
            </a:fld>
            <a:endParaRPr lang="en-US"/>
          </a:p>
        </p:txBody>
      </p:sp>
    </p:spTree>
    <p:extLst>
      <p:ext uri="{BB962C8B-B14F-4D97-AF65-F5344CB8AC3E}">
        <p14:creationId xmlns:p14="http://schemas.microsoft.com/office/powerpoint/2010/main" val="17627632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pPr>
              <a:defRPr/>
            </a:pPr>
            <a:endParaRPr lang="en-US"/>
          </a:p>
        </p:txBody>
      </p:sp>
      <p:sp>
        <p:nvSpPr>
          <p:cNvPr id="4813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endParaRPr lang="en-US"/>
          </a:p>
        </p:txBody>
      </p:sp>
      <p:sp>
        <p:nvSpPr>
          <p:cNvPr id="1095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813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813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en-US"/>
          </a:p>
        </p:txBody>
      </p:sp>
      <p:sp>
        <p:nvSpPr>
          <p:cNvPr id="4813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58610BCB-8BF7-49D4-A695-DEABA429F728}" type="slidenum">
              <a:rPr lang="en-US"/>
              <a:pPr>
                <a:defRPr/>
              </a:pPr>
              <a:t>‹#›</a:t>
            </a:fld>
            <a:endParaRPr lang="en-US"/>
          </a:p>
        </p:txBody>
      </p:sp>
    </p:spTree>
    <p:extLst>
      <p:ext uri="{BB962C8B-B14F-4D97-AF65-F5344CB8AC3E}">
        <p14:creationId xmlns:p14="http://schemas.microsoft.com/office/powerpoint/2010/main" val="1323747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www.aiaccproject.org/aiacc.html" TargetMode="External"/><Relationship Id="rId3" Type="http://schemas.openxmlformats.org/officeDocument/2006/relationships/hyperlink" Target="http://www.fao.org/ag/agl/aglw/climwat.stm" TargetMode="External"/><Relationship Id="rId7" Type="http://schemas.openxmlformats.org/officeDocument/2006/relationships/hyperlink" Target="http://vulnerabilitynet.org/" TargetMode="External"/><Relationship Id="rId12" Type="http://schemas.openxmlformats.org/officeDocument/2006/relationships/hyperlink" Target="http://www.disdat.be/"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http://www.fao.org/giews/english/index.htm" TargetMode="External"/><Relationship Id="rId11" Type="http://schemas.openxmlformats.org/officeDocument/2006/relationships/hyperlink" Target="http://www.wmo.int/pages/prog/gcos/index.php" TargetMode="External"/><Relationship Id="rId5" Type="http://schemas.openxmlformats.org/officeDocument/2006/relationships/hyperlink" Target="http://www.fews.net/" TargetMode="External"/><Relationship Id="rId10" Type="http://schemas.openxmlformats.org/officeDocument/2006/relationships/hyperlink" Target="http://geodata.grid.unep.ch/" TargetMode="External"/><Relationship Id="rId4" Type="http://schemas.openxmlformats.org/officeDocument/2006/relationships/hyperlink" Target="http://iri.columbia.edu/" TargetMode="External"/><Relationship Id="rId9" Type="http://schemas.openxmlformats.org/officeDocument/2006/relationships/hyperlink" Target="http://www.weadapt.org/"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n-US" dirty="0" smtClean="0">
              <a:latin typeface="Arial" pitchFamily="34" charset="0"/>
              <a:cs typeface="Arial" pitchFamily="34" charset="0"/>
            </a:endParaRPr>
          </a:p>
        </p:txBody>
      </p:sp>
      <p:sp>
        <p:nvSpPr>
          <p:cNvPr id="110596" name="Slide Number Placeholder 3"/>
          <p:cNvSpPr>
            <a:spLocks noGrp="1"/>
          </p:cNvSpPr>
          <p:nvPr>
            <p:ph type="sldNum" sz="quarter" idx="5"/>
          </p:nvPr>
        </p:nvSpPr>
        <p:spPr>
          <a:noFill/>
        </p:spPr>
        <p:txBody>
          <a:bodyPr/>
          <a:lstStyle/>
          <a:p>
            <a:fld id="{B6786D27-2E06-40EF-BFC9-AF61AA637D45}" type="slidenum">
              <a:rPr lang="en-US" smtClean="0">
                <a:latin typeface="Arial" pitchFamily="34" charset="0"/>
                <a:cs typeface="Arial" pitchFamily="34" charset="0"/>
              </a:rPr>
              <a:pPr/>
              <a:t>1</a:t>
            </a:fld>
            <a:endParaRPr lang="en-US" dirty="0" smtClean="0">
              <a:latin typeface="Arial" pitchFamily="34" charset="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dirty="0" smtClean="0">
              <a:latin typeface="Arial" pitchFamily="34" charset="0"/>
              <a:cs typeface="Arial" pitchFamily="34" charset="0"/>
            </a:endParaRPr>
          </a:p>
        </p:txBody>
      </p:sp>
      <p:sp>
        <p:nvSpPr>
          <p:cNvPr id="118788" name="Slide Number Placeholder 3"/>
          <p:cNvSpPr>
            <a:spLocks noGrp="1"/>
          </p:cNvSpPr>
          <p:nvPr>
            <p:ph type="sldNum" sz="quarter" idx="5"/>
          </p:nvPr>
        </p:nvSpPr>
        <p:spPr>
          <a:noFill/>
        </p:spPr>
        <p:txBody>
          <a:bodyPr/>
          <a:lstStyle/>
          <a:p>
            <a:fld id="{6B9D4F99-C52B-4618-812C-0665FBAEB2F8}" type="slidenum">
              <a:rPr lang="en-US" smtClean="0">
                <a:latin typeface="Arial" pitchFamily="34" charset="0"/>
                <a:cs typeface="Arial" pitchFamily="34" charset="0"/>
              </a:rPr>
              <a:pPr/>
              <a:t>15</a:t>
            </a:fld>
            <a:endParaRPr lang="en-US" dirty="0" smtClean="0">
              <a:latin typeface="Arial" pitchFamily="34" charset="0"/>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3DDC290A-D8C3-4630-A5C3-1CD59F9FF191}" type="slidenum">
              <a:rPr lang="en-US" smtClean="0">
                <a:latin typeface="Arial" pitchFamily="34" charset="0"/>
                <a:cs typeface="Arial" pitchFamily="34" charset="0"/>
              </a:rPr>
              <a:pPr/>
              <a:t>16</a:t>
            </a:fld>
            <a:endParaRPr lang="en-US" dirty="0" smtClean="0">
              <a:latin typeface="Arial" pitchFamily="34" charset="0"/>
              <a:cs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r>
              <a:rPr lang="en-US" dirty="0" smtClean="0">
                <a:latin typeface="Arial" pitchFamily="34" charset="0"/>
                <a:cs typeface="Arial" pitchFamily="34" charset="0"/>
              </a:rPr>
              <a:t>From 1900 to 2005 precipitation (rain, sleet and snow) increased significantly in parts of the Americas, northern Europe and northern and central Asia resulting in floods, but declined in the Sahel, the Mediterranean, southern Africa and parts of southern Asia causing serious droughts. Furthermore, floods and cyclones have occurred more frequently in the last 30 years, while other disasters not influenced by climate (such as earthquakes)</a:t>
            </a:r>
            <a:r>
              <a:rPr lang="en-US" baseline="0" dirty="0" smtClean="0">
                <a:latin typeface="Arial" pitchFamily="34" charset="0"/>
                <a:cs typeface="Arial" pitchFamily="34" charset="0"/>
              </a:rPr>
              <a:t> </a:t>
            </a:r>
            <a:r>
              <a:rPr lang="en-US" baseline="0" dirty="0" smtClean="0">
                <a:solidFill>
                  <a:srgbClr val="C00000"/>
                </a:solidFill>
                <a:latin typeface="Arial" pitchFamily="34" charset="0"/>
                <a:cs typeface="Arial" pitchFamily="34" charset="0"/>
              </a:rPr>
              <a:t>have been</a:t>
            </a:r>
            <a:r>
              <a:rPr lang="en-US" dirty="0" smtClean="0">
                <a:solidFill>
                  <a:srgbClr val="C00000"/>
                </a:solidFill>
                <a:latin typeface="Arial" pitchFamily="34" charset="0"/>
                <a:cs typeface="Arial" pitchFamily="34" charset="0"/>
              </a:rPr>
              <a:t> </a:t>
            </a:r>
            <a:r>
              <a:rPr lang="en-US" dirty="0" smtClean="0">
                <a:latin typeface="Arial" pitchFamily="34" charset="0"/>
                <a:cs typeface="Arial" pitchFamily="34" charset="0"/>
              </a:rPr>
              <a:t>constant over years. However, lack of  </a:t>
            </a:r>
            <a:r>
              <a:rPr lang="en-US" dirty="0" smtClean="0">
                <a:solidFill>
                  <a:srgbClr val="FF0000"/>
                </a:solidFill>
                <a:latin typeface="Arial" pitchFamily="34" charset="0"/>
                <a:cs typeface="Arial" pitchFamily="34" charset="0"/>
              </a:rPr>
              <a:t>a</a:t>
            </a:r>
            <a:r>
              <a:rPr lang="en-US" dirty="0" smtClean="0">
                <a:latin typeface="Arial" pitchFamily="34" charset="0"/>
                <a:cs typeface="Arial" pitchFamily="34" charset="0"/>
              </a:rPr>
              <a:t> systematic </a:t>
            </a:r>
            <a:r>
              <a:rPr lang="en-US" dirty="0" smtClean="0">
                <a:solidFill>
                  <a:srgbClr val="FF0000"/>
                </a:solidFill>
                <a:latin typeface="Arial" pitchFamily="34" charset="0"/>
                <a:cs typeface="Arial" pitchFamily="34" charset="0"/>
              </a:rPr>
              <a:t>high</a:t>
            </a:r>
            <a:r>
              <a:rPr lang="en-US" dirty="0" smtClean="0">
                <a:latin typeface="Arial" pitchFamily="34" charset="0"/>
                <a:cs typeface="Arial" pitchFamily="34" charset="0"/>
              </a:rPr>
              <a:t> quality observation before satellite observations makes it difficult to detect long-term trends.</a:t>
            </a:r>
            <a:endParaRPr lang="en-US" i="1" dirty="0" smtClean="0">
              <a:latin typeface="Arial" pitchFamily="34" charset="0"/>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5CAD02E1-C020-4AC2-824B-18319C3AFEB1}" type="slidenum">
              <a:rPr lang="en-US" smtClean="0">
                <a:latin typeface="Arial" pitchFamily="34" charset="0"/>
                <a:cs typeface="Arial" pitchFamily="34" charset="0"/>
              </a:rPr>
              <a:pPr/>
              <a:t>18</a:t>
            </a:fld>
            <a:endParaRPr lang="en-US" smtClean="0">
              <a:latin typeface="Arial" pitchFamily="34" charset="0"/>
              <a:cs typeface="Arial" pitchFamily="34"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n-US" i="1" smtClean="0">
              <a:latin typeface="Arial" pitchFamily="34" charset="0"/>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a:defRPr/>
            </a:pPr>
            <a:r>
              <a:rPr lang="en-CA" dirty="0" smtClean="0"/>
              <a:t>To address the uncertainty surrounding future level of GHGs, the IPCC has developed a series of plausible future scenarios of global development associated GHG emissions referred to as the “Special Report on Emissions Scenarios” (SRES) (</a:t>
            </a:r>
            <a:r>
              <a:rPr lang="en-CA" dirty="0" err="1" smtClean="0"/>
              <a:t>Nakicenovic</a:t>
            </a:r>
            <a:r>
              <a:rPr lang="en-CA" dirty="0" smtClean="0"/>
              <a:t>, et al., 2000). The scenarios are based on an extensive assessment and modeling of the socio-economic forces that drive GHG emissions. </a:t>
            </a:r>
            <a:r>
              <a:rPr lang="en-CA" i="1" dirty="0" smtClean="0"/>
              <a:t>A1</a:t>
            </a:r>
            <a:r>
              <a:rPr lang="en-CA" dirty="0" smtClean="0"/>
              <a:t>: This describes a future world of very rapid economic growth, global population that peaks in mid-century and declines thereafter, and the rapid introduction of new and more efficient technologies. The three A1 groups are distinguished by their technological emphasis: fossil intensive (A1FI), non-fossil energy sources (A1T), or a balance across all sources (A1B) (promotes diversification of energy sources, on the assumption that similar improvement rates apply to all energy supply and end use technologies).</a:t>
            </a:r>
            <a:endParaRPr lang="en-US" dirty="0" smtClean="0"/>
          </a:p>
          <a:p>
            <a:pPr>
              <a:defRPr/>
            </a:pPr>
            <a:r>
              <a:rPr lang="en-CA" i="1" dirty="0" smtClean="0"/>
              <a:t>A2</a:t>
            </a:r>
            <a:r>
              <a:rPr lang="en-CA" dirty="0" smtClean="0"/>
              <a:t>: This describes a very heterogeneous world. The underlying theme is self-reliance and preservation of local identities. Economic development is primarily regionally oriented and per capita economic growth and technological change more fragmented and slower than other storylines.</a:t>
            </a:r>
            <a:endParaRPr lang="en-US" dirty="0" smtClean="0"/>
          </a:p>
          <a:p>
            <a:pPr>
              <a:defRPr/>
            </a:pPr>
            <a:r>
              <a:rPr lang="en-CA" i="1" dirty="0" smtClean="0"/>
              <a:t>B1</a:t>
            </a:r>
            <a:r>
              <a:rPr lang="en-CA" dirty="0" smtClean="0"/>
              <a:t>: This describes a convergent world with the same global population as in the A1 storyline, but with rapid change in economic structures with reductions in material intensity and the introduction of clean and resource-efficiency. The emphasis is on global solutions to economic, social and environmental sustainability.</a:t>
            </a:r>
            <a:endParaRPr lang="en-US" dirty="0" smtClean="0"/>
          </a:p>
          <a:p>
            <a:pPr>
              <a:defRPr/>
            </a:pPr>
            <a:r>
              <a:rPr lang="en-CA" i="1" dirty="0" smtClean="0"/>
              <a:t>B2</a:t>
            </a:r>
            <a:r>
              <a:rPr lang="en-CA" dirty="0" smtClean="0"/>
              <a:t>: This describes a world in which the emphasis is on local solutions to economic, social and environmental sustainability. It is a world with less rapid and more diverse technological change than in the B1 and A1 storylines. The scenario is also oriented towards environmental protection and equity with focus on local and regional levels. </a:t>
            </a:r>
            <a:endParaRPr lang="en-US" dirty="0" smtClean="0"/>
          </a:p>
          <a:p>
            <a:pPr>
              <a:defRPr/>
            </a:pPr>
            <a:r>
              <a:rPr lang="en-CA" b="1" dirty="0" smtClean="0"/>
              <a:t>Source: </a:t>
            </a:r>
            <a:r>
              <a:rPr lang="en-CA" dirty="0" smtClean="0"/>
              <a:t>UNEP, 2009</a:t>
            </a:r>
            <a:endParaRPr lang="en-US" dirty="0" smtClean="0"/>
          </a:p>
          <a:p>
            <a:pPr>
              <a:defRPr/>
            </a:pPr>
            <a:r>
              <a:rPr lang="en-CA" dirty="0" smtClean="0"/>
              <a:t> </a:t>
            </a:r>
            <a:endParaRPr lang="en-US" dirty="0" smtClean="0"/>
          </a:p>
          <a:p>
            <a:pPr>
              <a:defRPr/>
            </a:pPr>
            <a:endParaRPr lang="en-US" dirty="0"/>
          </a:p>
        </p:txBody>
      </p:sp>
      <p:sp>
        <p:nvSpPr>
          <p:cNvPr id="43012" name="Slide Number Placeholder 3"/>
          <p:cNvSpPr>
            <a:spLocks noGrp="1"/>
          </p:cNvSpPr>
          <p:nvPr>
            <p:ph type="sldNum" sz="quarter" idx="5"/>
          </p:nvPr>
        </p:nvSpPr>
        <p:spPr>
          <a:noFill/>
        </p:spPr>
        <p:txBody>
          <a:bodyPr/>
          <a:lstStyle/>
          <a:p>
            <a:fld id="{43BEAA83-B15E-4E64-9162-5710D2ACEBAB}" type="slidenum">
              <a:rPr lang="en-US" smtClean="0">
                <a:latin typeface="Arial" pitchFamily="34" charset="0"/>
                <a:cs typeface="Arial" pitchFamily="34" charset="0"/>
              </a:rPr>
              <a:pPr/>
              <a:t>19</a:t>
            </a:fld>
            <a:endParaRPr lang="en-US" smtClean="0">
              <a:latin typeface="Arial" pitchFamily="34" charset="0"/>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pPr eaLnBrk="1" hangingPunct="1">
              <a:spcBef>
                <a:spcPct val="0"/>
              </a:spcBef>
            </a:pPr>
            <a:r>
              <a:rPr lang="en-US" smtClean="0">
                <a:latin typeface="Arial" pitchFamily="34" charset="0"/>
                <a:cs typeface="Arial" pitchFamily="34" charset="0"/>
              </a:rPr>
              <a:t>The IPCC has brought all these impacts together in summary tables in its Technical Summary.  Some of the impacts are substantial for even small increases in temperature</a:t>
            </a:r>
          </a:p>
        </p:txBody>
      </p:sp>
      <p:sp>
        <p:nvSpPr>
          <p:cNvPr id="121860" name="Slide Number Placeholder 3"/>
          <p:cNvSpPr>
            <a:spLocks noGrp="1"/>
          </p:cNvSpPr>
          <p:nvPr>
            <p:ph type="sldNum" sz="quarter" idx="5"/>
          </p:nvPr>
        </p:nvSpPr>
        <p:spPr>
          <a:noFill/>
        </p:spPr>
        <p:txBody>
          <a:bodyPr/>
          <a:lstStyle/>
          <a:p>
            <a:fld id="{7619159D-83F3-4416-9F40-8F07879A9D04}" type="slidenum">
              <a:rPr lang="en-GB" smtClean="0">
                <a:latin typeface="Arial" pitchFamily="34" charset="0"/>
                <a:cs typeface="Arial" pitchFamily="34" charset="0"/>
              </a:rPr>
              <a:pPr/>
              <a:t>20</a:t>
            </a:fld>
            <a:endParaRPr lang="en-GB" smtClean="0">
              <a:latin typeface="Arial" pitchFamily="34" charset="0"/>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endParaRPr lang="en-GB" dirty="0" smtClean="0">
              <a:latin typeface="Arial" pitchFamily="34" charset="0"/>
              <a:cs typeface="Arial" pitchFamily="34" charset="0"/>
            </a:endParaRPr>
          </a:p>
        </p:txBody>
      </p:sp>
      <p:sp>
        <p:nvSpPr>
          <p:cNvPr id="122884" name="Slide Number Placeholder 3"/>
          <p:cNvSpPr>
            <a:spLocks noGrp="1"/>
          </p:cNvSpPr>
          <p:nvPr>
            <p:ph type="sldNum" sz="quarter" idx="5"/>
          </p:nvPr>
        </p:nvSpPr>
        <p:spPr>
          <a:noFill/>
        </p:spPr>
        <p:txBody>
          <a:bodyPr/>
          <a:lstStyle/>
          <a:p>
            <a:fld id="{48B26D42-8CDE-43E5-835A-AB694DABE74D}" type="slidenum">
              <a:rPr lang="en-GB" smtClean="0">
                <a:latin typeface="Arial" pitchFamily="34" charset="0"/>
                <a:cs typeface="Arial" pitchFamily="34" charset="0"/>
              </a:rPr>
              <a:pPr/>
              <a:t>21</a:t>
            </a:fld>
            <a:endParaRPr lang="en-GB" smtClean="0">
              <a:latin typeface="Arial" pitchFamily="34" charset="0"/>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r>
              <a:rPr lang="en-US" dirty="0" smtClean="0">
                <a:latin typeface="Arial" pitchFamily="34" charset="0"/>
                <a:cs typeface="Arial" pitchFamily="34" charset="0"/>
              </a:rPr>
              <a:t>Examples  of newspaper’s hand  publication headlines  as the input  for the next exercise</a:t>
            </a:r>
          </a:p>
        </p:txBody>
      </p:sp>
      <p:sp>
        <p:nvSpPr>
          <p:cNvPr id="123908" name="Slide Number Placeholder 3"/>
          <p:cNvSpPr>
            <a:spLocks noGrp="1"/>
          </p:cNvSpPr>
          <p:nvPr>
            <p:ph type="sldNum" sz="quarter" idx="5"/>
          </p:nvPr>
        </p:nvSpPr>
        <p:spPr>
          <a:noFill/>
        </p:spPr>
        <p:txBody>
          <a:bodyPr/>
          <a:lstStyle/>
          <a:p>
            <a:fld id="{60E82DE4-B524-4EB7-B918-F85BFDDAB08E}" type="slidenum">
              <a:rPr lang="en-US" smtClean="0">
                <a:latin typeface="Arial" pitchFamily="34" charset="0"/>
                <a:cs typeface="Arial" pitchFamily="34" charset="0"/>
              </a:rPr>
              <a:pPr/>
              <a:t>23</a:t>
            </a:fld>
            <a:endParaRPr lang="en-US" smtClean="0">
              <a:latin typeface="Arial" pitchFamily="34" charset="0"/>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8610BCB-8BF7-49D4-A695-DEABA429F728}" type="slidenum">
              <a:rPr lang="en-US" smtClean="0"/>
              <a:pPr>
                <a:defRPr/>
              </a:pPr>
              <a:t>24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8610BCB-8BF7-49D4-A695-DEABA429F728}" type="slidenum">
              <a:rPr lang="en-US" smtClean="0"/>
              <a:pPr>
                <a:defRPr/>
              </a:pPr>
              <a:t>26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24932" name="Slide Number Placeholder 3"/>
          <p:cNvSpPr>
            <a:spLocks noGrp="1"/>
          </p:cNvSpPr>
          <p:nvPr>
            <p:ph type="sldNum" sz="quarter" idx="5"/>
          </p:nvPr>
        </p:nvSpPr>
        <p:spPr>
          <a:noFill/>
        </p:spPr>
        <p:txBody>
          <a:bodyPr/>
          <a:lstStyle/>
          <a:p>
            <a:fld id="{CCBF23C0-D130-4A33-92A5-620992B67F6C}" type="slidenum">
              <a:rPr lang="en-US" smtClean="0">
                <a:latin typeface="Arial" pitchFamily="34" charset="0"/>
                <a:cs typeface="Arial" pitchFamily="34" charset="0"/>
              </a:rPr>
              <a:pPr/>
              <a:t>33</a:t>
            </a:fld>
            <a:endParaRPr lang="en-US" smtClean="0">
              <a:latin typeface="Arial" pitchFamily="34"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dirty="0" smtClean="0">
              <a:latin typeface="Arial" pitchFamily="34" charset="0"/>
              <a:cs typeface="Arial" pitchFamily="34" charset="0"/>
            </a:endParaRPr>
          </a:p>
        </p:txBody>
      </p:sp>
      <p:sp>
        <p:nvSpPr>
          <p:cNvPr id="111620" name="Slide Number Placeholder 3"/>
          <p:cNvSpPr>
            <a:spLocks noGrp="1"/>
          </p:cNvSpPr>
          <p:nvPr>
            <p:ph type="sldNum" sz="quarter" idx="5"/>
          </p:nvPr>
        </p:nvSpPr>
        <p:spPr>
          <a:noFill/>
        </p:spPr>
        <p:txBody>
          <a:bodyPr/>
          <a:lstStyle/>
          <a:p>
            <a:fld id="{8E862FC8-82C4-4027-8B32-6D3A619B84F4}" type="slidenum">
              <a:rPr lang="en-US" smtClean="0">
                <a:latin typeface="Arial" pitchFamily="34" charset="0"/>
                <a:cs typeface="Arial" pitchFamily="34" charset="0"/>
              </a:rPr>
              <a:pPr/>
              <a:t>2</a:t>
            </a:fld>
            <a:endParaRPr lang="en-US" dirty="0" smtClean="0">
              <a:latin typeface="Arial" pitchFamily="34" charset="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25956" name="Slide Number Placeholder 3"/>
          <p:cNvSpPr>
            <a:spLocks noGrp="1"/>
          </p:cNvSpPr>
          <p:nvPr>
            <p:ph type="sldNum" sz="quarter" idx="5"/>
          </p:nvPr>
        </p:nvSpPr>
        <p:spPr>
          <a:noFill/>
        </p:spPr>
        <p:txBody>
          <a:bodyPr/>
          <a:lstStyle/>
          <a:p>
            <a:fld id="{B56C5D6F-2B98-47E9-98E1-7EDF74FEFC01}" type="slidenum">
              <a:rPr lang="en-US" smtClean="0">
                <a:latin typeface="Arial" pitchFamily="34" charset="0"/>
                <a:cs typeface="Arial" pitchFamily="34" charset="0"/>
              </a:rPr>
              <a:pPr/>
              <a:t>36</a:t>
            </a:fld>
            <a:endParaRPr lang="en-US" smtClean="0">
              <a:latin typeface="Arial" pitchFamily="34" charset="0"/>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0872DE5C-1E12-47C1-B692-5F6FC5241CC9}" type="slidenum">
              <a:rPr lang="en-US" smtClean="0">
                <a:latin typeface="Arial" pitchFamily="34" charset="0"/>
                <a:cs typeface="Arial" pitchFamily="34" charset="0"/>
              </a:rPr>
              <a:pPr/>
              <a:t>37</a:t>
            </a:fld>
            <a:endParaRPr lang="en-US" smtClean="0">
              <a:latin typeface="Arial" pitchFamily="34" charset="0"/>
              <a:cs typeface="Arial" pitchFamily="34"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8610BCB-8BF7-49D4-A695-DEABA429F728}" type="slidenum">
              <a:rPr lang="en-US" smtClean="0"/>
              <a:pPr>
                <a:defRPr/>
              </a:pPr>
              <a:t>40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latin typeface="+mn-lt"/>
                <a:cs typeface="+mn-cs"/>
              </a:rPr>
              <a:t>A community that switches to planting cash crops and whose market prices are dropping will have fewer resources to cope with severe climatic events, which could include droughts, floods or cyclones. </a:t>
            </a:r>
            <a:endParaRPr lang="en-US" dirty="0"/>
          </a:p>
        </p:txBody>
      </p:sp>
      <p:sp>
        <p:nvSpPr>
          <p:cNvPr id="128004" name="Slide Number Placeholder 3"/>
          <p:cNvSpPr>
            <a:spLocks noGrp="1"/>
          </p:cNvSpPr>
          <p:nvPr>
            <p:ph type="sldNum" sz="quarter" idx="5"/>
          </p:nvPr>
        </p:nvSpPr>
        <p:spPr>
          <a:noFill/>
        </p:spPr>
        <p:txBody>
          <a:bodyPr/>
          <a:lstStyle/>
          <a:p>
            <a:fld id="{371A123D-A6BF-45A1-BF1C-A493EF7A640E}" type="slidenum">
              <a:rPr lang="en-US" smtClean="0">
                <a:latin typeface="Arial" pitchFamily="34" charset="0"/>
                <a:cs typeface="Arial" pitchFamily="34" charset="0"/>
              </a:rPr>
              <a:pPr/>
              <a:t>41</a:t>
            </a:fld>
            <a:endParaRPr lang="en-US" smtClean="0">
              <a:latin typeface="Arial" pitchFamily="34" charset="0"/>
              <a:cs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r>
              <a:rPr lang="en-US" dirty="0" smtClean="0">
                <a:solidFill>
                  <a:srgbClr val="FF0000"/>
                </a:solidFill>
                <a:latin typeface="Arial" pitchFamily="34" charset="0"/>
                <a:cs typeface="Arial" pitchFamily="34" charset="0"/>
              </a:rPr>
              <a:t>Temple for the exercise – write down the answers to the question sot this template and …..</a:t>
            </a:r>
            <a:r>
              <a:rPr lang="en-US" dirty="0" smtClean="0">
                <a:latin typeface="Arial" pitchFamily="34" charset="0"/>
                <a:cs typeface="Arial" pitchFamily="34" charset="0"/>
              </a:rPr>
              <a:t>??</a:t>
            </a:r>
          </a:p>
        </p:txBody>
      </p:sp>
      <p:sp>
        <p:nvSpPr>
          <p:cNvPr id="129028" name="Slide Number Placeholder 3"/>
          <p:cNvSpPr>
            <a:spLocks noGrp="1"/>
          </p:cNvSpPr>
          <p:nvPr>
            <p:ph type="sldNum" sz="quarter" idx="5"/>
          </p:nvPr>
        </p:nvSpPr>
        <p:spPr>
          <a:noFill/>
        </p:spPr>
        <p:txBody>
          <a:bodyPr/>
          <a:lstStyle/>
          <a:p>
            <a:fld id="{E3E139E9-49C4-40D5-B9C8-0198383B1952}" type="slidenum">
              <a:rPr lang="en-US" smtClean="0">
                <a:latin typeface="Arial" pitchFamily="34" charset="0"/>
                <a:cs typeface="Arial" pitchFamily="34" charset="0"/>
              </a:rPr>
              <a:pPr/>
              <a:t>49</a:t>
            </a:fld>
            <a:endParaRPr lang="en-US" smtClean="0">
              <a:latin typeface="Arial" pitchFamily="34" charset="0"/>
              <a:cs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8610BCB-8BF7-49D4-A695-DEABA429F728}" type="slidenum">
              <a:rPr lang="en-US" smtClean="0"/>
              <a:pPr>
                <a:defRPr/>
              </a:pPr>
              <a:t>50</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dirty="0"/>
          </a:p>
        </p:txBody>
      </p:sp>
      <p:sp>
        <p:nvSpPr>
          <p:cNvPr id="4" name="Slide Number Placeholder 3"/>
          <p:cNvSpPr>
            <a:spLocks noGrp="1"/>
          </p:cNvSpPr>
          <p:nvPr>
            <p:ph type="sldNum" sz="quarter" idx="10"/>
          </p:nvPr>
        </p:nvSpPr>
        <p:spPr/>
        <p:txBody>
          <a:bodyPr/>
          <a:lstStyle/>
          <a:p>
            <a:pPr>
              <a:defRPr/>
            </a:pPr>
            <a:fld id="{58610BCB-8BF7-49D4-A695-DEABA429F728}" type="slidenum">
              <a:rPr lang="en-US" smtClean="0"/>
              <a:pPr>
                <a:defRPr/>
              </a:pPr>
              <a:t>56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47108" name="Slide Number Placeholder 3"/>
          <p:cNvSpPr>
            <a:spLocks noGrp="1"/>
          </p:cNvSpPr>
          <p:nvPr>
            <p:ph type="sldNum" sz="quarter" idx="5"/>
          </p:nvPr>
        </p:nvSpPr>
        <p:spPr>
          <a:noFill/>
        </p:spPr>
        <p:txBody>
          <a:bodyPr/>
          <a:lstStyle/>
          <a:p>
            <a:fld id="{736CC444-1D2D-413F-AC74-0E33DD7DB4EE}" type="slidenum">
              <a:rPr lang="en-US" smtClean="0">
                <a:latin typeface="Arial" pitchFamily="34" charset="0"/>
                <a:cs typeface="Arial" pitchFamily="34" charset="0"/>
              </a:rPr>
              <a:pPr/>
              <a:t>59</a:t>
            </a:fld>
            <a:endParaRPr lang="en-US" smtClean="0">
              <a:latin typeface="Arial" pitchFamily="34" charset="0"/>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55000" lnSpcReduction="20000"/>
          </a:bodyPr>
          <a:lstStyle/>
          <a:p>
            <a:pPr>
              <a:defRPr/>
            </a:pPr>
            <a:r>
              <a:rPr lang="en-US" i="1" dirty="0" smtClean="0"/>
              <a:t>IPCC Data Distribution Centre</a:t>
            </a:r>
            <a:r>
              <a:rPr lang="en-US" dirty="0" smtClean="0"/>
              <a:t> </a:t>
            </a:r>
            <a:r>
              <a:rPr lang="en-US" i="1" dirty="0" smtClean="0"/>
              <a:t>http://www.ipcc-data.org/, FAO climate date: CLIMWAT – A climatic database for CROPWAT </a:t>
            </a:r>
            <a:r>
              <a:rPr lang="en-US" dirty="0" smtClean="0">
                <a:hlinkClick r:id="rId3"/>
              </a:rPr>
              <a:t> </a:t>
            </a:r>
            <a:r>
              <a:rPr lang="en-US" i="1" dirty="0" smtClean="0">
                <a:hlinkClick r:id="rId3"/>
              </a:rPr>
              <a:t>http://www.fao.org/nr/water/infores_databases_climwat.html</a:t>
            </a:r>
            <a:r>
              <a:rPr lang="en-US" i="1" u="sng" dirty="0" smtClean="0">
                <a:hlinkClick r:id="rId3"/>
              </a:rPr>
              <a:t> </a:t>
            </a:r>
            <a:r>
              <a:rPr lang="en-US" i="1" dirty="0" smtClean="0"/>
              <a:t> Global climate forecasting and monitoring database </a:t>
            </a:r>
            <a:r>
              <a:rPr lang="en-US" i="1" u="sng" dirty="0" smtClean="0">
                <a:hlinkClick r:id="rId4"/>
              </a:rPr>
              <a:t>http://iri.columbia.edu</a:t>
            </a:r>
            <a:r>
              <a:rPr lang="en-US" i="1" dirty="0" smtClean="0"/>
              <a:t> (forecasts)</a:t>
            </a:r>
            <a:endParaRPr lang="en-US" dirty="0" smtClean="0"/>
          </a:p>
          <a:p>
            <a:pPr>
              <a:defRPr/>
            </a:pPr>
            <a:r>
              <a:rPr lang="en-US" i="1" dirty="0" smtClean="0"/>
              <a:t> </a:t>
            </a:r>
            <a:endParaRPr lang="en-US" dirty="0" smtClean="0"/>
          </a:p>
          <a:p>
            <a:pPr>
              <a:defRPr/>
            </a:pPr>
            <a:r>
              <a:rPr lang="en-US" dirty="0" smtClean="0"/>
              <a:t>Particular attention should be given to </a:t>
            </a:r>
            <a:r>
              <a:rPr lang="en-US" dirty="0" err="1" smtClean="0"/>
              <a:t>sectoral</a:t>
            </a:r>
            <a:r>
              <a:rPr lang="en-US" dirty="0" smtClean="0"/>
              <a:t>, national and regional studies, as these can provide the data needed to assess critical thresholds and specific tipping points. For instance, data on the recommended daily calorie intake, duration of the growing season, etc. are often available in poverty or food security reports. Furthermore, many regional and national reports on most climate hazards and events exist. </a:t>
            </a:r>
          </a:p>
          <a:p>
            <a:pPr>
              <a:defRPr/>
            </a:pPr>
            <a:r>
              <a:rPr lang="en-US" i="1" dirty="0" smtClean="0"/>
              <a:t>See, for example: USAID Famine early warning system network </a:t>
            </a:r>
            <a:r>
              <a:rPr lang="en-US" i="1" u="sng" dirty="0" smtClean="0">
                <a:hlinkClick r:id="rId5"/>
              </a:rPr>
              <a:t>www.fews.net</a:t>
            </a:r>
            <a:r>
              <a:rPr lang="en-US" i="1" dirty="0" smtClean="0"/>
              <a:t>; FAO Global information and early warning system on food and agriculture </a:t>
            </a:r>
            <a:r>
              <a:rPr lang="en-US" i="1" u="sng" dirty="0" smtClean="0">
                <a:hlinkClick r:id="rId6"/>
              </a:rPr>
              <a:t>www.fao.org/giews/english/index.htm</a:t>
            </a:r>
            <a:endParaRPr lang="en-US" dirty="0" smtClean="0"/>
          </a:p>
          <a:p>
            <a:pPr>
              <a:defRPr/>
            </a:pPr>
            <a:r>
              <a:rPr lang="en-US" i="1" dirty="0" smtClean="0"/>
              <a:t> </a:t>
            </a:r>
            <a:endParaRPr lang="en-US" dirty="0" smtClean="0"/>
          </a:p>
          <a:p>
            <a:pPr>
              <a:defRPr/>
            </a:pPr>
            <a:r>
              <a:rPr lang="en-US" i="1" dirty="0" smtClean="0"/>
              <a:t> </a:t>
            </a:r>
            <a:r>
              <a:rPr lang="en-US" dirty="0" smtClean="0"/>
              <a:t>For long-term climate change and trends, data on climate parameters and future thresholds can be derived from climate change scenarios. However, considering that most scenarios are global or regional in scope, they are of limited use for national level analyses. In the same vein, the timescales used in these scenarios (50 to 100 years) is not appropriate for the decision-making process (which needs to address urgent and immediate needs on a 10 to 20 year timescale). </a:t>
            </a:r>
          </a:p>
          <a:p>
            <a:pPr>
              <a:defRPr/>
            </a:pPr>
            <a:r>
              <a:rPr lang="en-US" i="1" dirty="0" smtClean="0"/>
              <a:t>See, for example: IPCC Data Distribution Centre http://www.ipcc-data.org/, IPCC Reports http://www.ipcc.ch/ipccreports/index.htm </a:t>
            </a:r>
            <a:endParaRPr lang="en-US" dirty="0" smtClean="0"/>
          </a:p>
          <a:p>
            <a:pPr>
              <a:defRPr/>
            </a:pPr>
            <a:r>
              <a:rPr lang="en-US" i="1" dirty="0" smtClean="0"/>
              <a:t> </a:t>
            </a:r>
            <a:endParaRPr lang="en-US" dirty="0" smtClean="0"/>
          </a:p>
          <a:p>
            <a:pPr>
              <a:defRPr/>
            </a:pPr>
            <a:r>
              <a:rPr lang="en-US" dirty="0" smtClean="0"/>
              <a:t>Given the often limited data, groups are recommended to focus on using historical and observed climate data and trends to construct good climate data series. If groups decide to use scenarios in the course of this exercise, they are recommended to select simple rather than complex ones. With respect to General Circulation Models (GCMs), one must always examine the accuracy of the results obtained for the study region and the parameters used. Techniques exist to transform information from a global scale, to a regional and then national one. </a:t>
            </a:r>
          </a:p>
          <a:p>
            <a:pPr>
              <a:defRPr/>
            </a:pPr>
            <a:r>
              <a:rPr lang="en-US" i="1" dirty="0" smtClean="0"/>
              <a:t>See, for example: Vulnerability Network &amp; Observatory </a:t>
            </a:r>
            <a:r>
              <a:rPr lang="en-US" i="1" u="sng" dirty="0" smtClean="0">
                <a:hlinkClick r:id="rId7"/>
              </a:rPr>
              <a:t>http://vulnerabilitynet.org</a:t>
            </a:r>
            <a:endParaRPr lang="en-US" dirty="0" smtClean="0"/>
          </a:p>
          <a:p>
            <a:pPr>
              <a:defRPr/>
            </a:pPr>
            <a:r>
              <a:rPr lang="en-US" i="1" dirty="0" smtClean="0"/>
              <a:t>Assessments of Impacts and Adaptation to Climate Change in Multiple Regions and Sectors Project - </a:t>
            </a:r>
            <a:r>
              <a:rPr lang="en-US" i="1" u="sng" dirty="0" smtClean="0">
                <a:hlinkClick r:id="rId8"/>
              </a:rPr>
              <a:t>http://www.aiaccproject.org/aiacc.html</a:t>
            </a:r>
            <a:r>
              <a:rPr lang="en-US" i="1" dirty="0" smtClean="0"/>
              <a:t> </a:t>
            </a:r>
            <a:endParaRPr lang="en-US" dirty="0" smtClean="0"/>
          </a:p>
          <a:p>
            <a:pPr>
              <a:defRPr/>
            </a:pPr>
            <a:r>
              <a:rPr lang="en-US" i="1" dirty="0" smtClean="0"/>
              <a:t> </a:t>
            </a:r>
            <a:endParaRPr lang="en-US" dirty="0" smtClean="0"/>
          </a:p>
          <a:p>
            <a:pPr>
              <a:defRPr/>
            </a:pPr>
            <a:r>
              <a:rPr lang="en-US" b="1" dirty="0" smtClean="0"/>
              <a:t>The Climate Change Explorer</a:t>
            </a:r>
            <a:r>
              <a:rPr lang="en-US" dirty="0" smtClean="0"/>
              <a:t> provides users with an analytical foundation from which to explore the climate variables relevant to their particular adaptation decisions. The approach makes crucial links between understanding vulnerability, monitoring and projecting climate hazards and planning adaptation processes and is grounded on several key assumptions regarding the interpretation of climate science. The Climate Change Explorer (CCE) Tool is a desktop client that provides an interface to download, manage and visualize downscaled model output. The tool is available at </a:t>
            </a:r>
            <a:r>
              <a:rPr lang="en-US" u="sng" dirty="0" smtClean="0">
                <a:hlinkClick r:id="rId9"/>
              </a:rPr>
              <a:t>http://www.weadapt.org/</a:t>
            </a:r>
            <a:r>
              <a:rPr lang="en-US" dirty="0" smtClean="0"/>
              <a:t>. </a:t>
            </a:r>
          </a:p>
          <a:p>
            <a:pPr>
              <a:defRPr/>
            </a:pPr>
            <a:r>
              <a:rPr lang="en-US" dirty="0" smtClean="0"/>
              <a:t> </a:t>
            </a:r>
          </a:p>
          <a:p>
            <a:pPr>
              <a:defRPr/>
            </a:pPr>
            <a:r>
              <a:rPr lang="en-US" dirty="0" smtClean="0"/>
              <a:t> </a:t>
            </a:r>
          </a:p>
          <a:p>
            <a:pPr>
              <a:defRPr/>
            </a:pPr>
            <a:r>
              <a:rPr lang="en-US" b="1" dirty="0" smtClean="0"/>
              <a:t>Finally, further data can be accessed at G</a:t>
            </a:r>
            <a:r>
              <a:rPr lang="en-US" dirty="0" smtClean="0"/>
              <a:t>EO data portal </a:t>
            </a:r>
            <a:r>
              <a:rPr lang="en-US" u="sng" dirty="0" smtClean="0">
                <a:hlinkClick r:id="rId10"/>
              </a:rPr>
              <a:t>http://geodata.grid.unep.ch/</a:t>
            </a:r>
            <a:r>
              <a:rPr lang="en-US" dirty="0" smtClean="0"/>
              <a:t>, Global Climate Observing system (GCOS) for data sets </a:t>
            </a:r>
            <a:r>
              <a:rPr lang="en-US" u="sng" dirty="0" smtClean="0">
                <a:hlinkClick r:id="rId11"/>
              </a:rPr>
              <a:t>http://www.wmo.int/pages/prog/gcos/index.php</a:t>
            </a:r>
            <a:r>
              <a:rPr lang="en-US" dirty="0" smtClean="0"/>
              <a:t> and at World Climate Research </a:t>
            </a:r>
            <a:r>
              <a:rPr lang="en-US" dirty="0" err="1" smtClean="0"/>
              <a:t>Programme</a:t>
            </a:r>
            <a:r>
              <a:rPr lang="en-US" dirty="0" smtClean="0"/>
              <a:t> (WCRP) disaster data portal </a:t>
            </a:r>
            <a:r>
              <a:rPr lang="en-US" u="sng" dirty="0" smtClean="0">
                <a:hlinkClick r:id="rId12"/>
              </a:rPr>
              <a:t>http://www.disdat.be/</a:t>
            </a:r>
            <a:endParaRPr lang="en-US" dirty="0"/>
          </a:p>
        </p:txBody>
      </p:sp>
      <p:sp>
        <p:nvSpPr>
          <p:cNvPr id="130052" name="Slide Number Placeholder 3"/>
          <p:cNvSpPr>
            <a:spLocks noGrp="1"/>
          </p:cNvSpPr>
          <p:nvPr>
            <p:ph type="sldNum" sz="quarter" idx="5"/>
          </p:nvPr>
        </p:nvSpPr>
        <p:spPr>
          <a:noFill/>
        </p:spPr>
        <p:txBody>
          <a:bodyPr/>
          <a:lstStyle/>
          <a:p>
            <a:fld id="{D342D04E-01BC-4DE7-BA38-FED516A3A4A2}" type="slidenum">
              <a:rPr lang="en-US" smtClean="0">
                <a:latin typeface="Arial" pitchFamily="34" charset="0"/>
                <a:cs typeface="Arial" pitchFamily="34" charset="0"/>
              </a:rPr>
              <a:pPr/>
              <a:t>60</a:t>
            </a:fld>
            <a:endParaRPr lang="en-US" smtClean="0">
              <a:latin typeface="Arial" pitchFamily="34" charset="0"/>
              <a:cs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dirty="0"/>
          </a:p>
        </p:txBody>
      </p:sp>
      <p:sp>
        <p:nvSpPr>
          <p:cNvPr id="4" name="Slide Number Placeholder 3"/>
          <p:cNvSpPr>
            <a:spLocks noGrp="1"/>
          </p:cNvSpPr>
          <p:nvPr>
            <p:ph type="sldNum" sz="quarter" idx="10"/>
          </p:nvPr>
        </p:nvSpPr>
        <p:spPr/>
        <p:txBody>
          <a:bodyPr/>
          <a:lstStyle/>
          <a:p>
            <a:pPr>
              <a:defRPr/>
            </a:pPr>
            <a:fld id="{58610BCB-8BF7-49D4-A695-DEABA429F728}" type="slidenum">
              <a:rPr lang="en-US" smtClean="0"/>
              <a:pPr>
                <a:defRPr/>
              </a:pPr>
              <a:t>62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n-US" dirty="0" smtClean="0">
              <a:latin typeface="Arial" pitchFamily="34" charset="0"/>
              <a:cs typeface="Arial" pitchFamily="34" charset="0"/>
            </a:endParaRPr>
          </a:p>
        </p:txBody>
      </p:sp>
      <p:sp>
        <p:nvSpPr>
          <p:cNvPr id="112644" name="Slide Number Placeholder 3"/>
          <p:cNvSpPr>
            <a:spLocks noGrp="1"/>
          </p:cNvSpPr>
          <p:nvPr>
            <p:ph type="sldNum" sz="quarter" idx="5"/>
          </p:nvPr>
        </p:nvSpPr>
        <p:spPr>
          <a:noFill/>
        </p:spPr>
        <p:txBody>
          <a:bodyPr/>
          <a:lstStyle/>
          <a:p>
            <a:fld id="{8DD0B2D5-91F2-40EE-BA8D-A191457EAC3C}" type="slidenum">
              <a:rPr lang="en-US" smtClean="0">
                <a:latin typeface="Arial" pitchFamily="34" charset="0"/>
                <a:cs typeface="Arial" pitchFamily="34" charset="0"/>
              </a:rPr>
              <a:pPr/>
              <a:t>3</a:t>
            </a:fld>
            <a:endParaRPr lang="en-US" dirty="0" smtClean="0">
              <a:latin typeface="Arial" pitchFamily="34" charset="0"/>
              <a:cs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8610BCB-8BF7-49D4-A695-DEABA429F728}" type="slidenum">
              <a:rPr lang="en-US" smtClean="0"/>
              <a:pPr>
                <a:defRPr/>
              </a:pPr>
              <a:t>66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dirty="0"/>
          </a:p>
        </p:txBody>
      </p:sp>
      <p:sp>
        <p:nvSpPr>
          <p:cNvPr id="4" name="Slide Number Placeholder 3"/>
          <p:cNvSpPr>
            <a:spLocks noGrp="1"/>
          </p:cNvSpPr>
          <p:nvPr>
            <p:ph type="sldNum" sz="quarter" idx="10"/>
          </p:nvPr>
        </p:nvSpPr>
        <p:spPr/>
        <p:txBody>
          <a:bodyPr/>
          <a:lstStyle/>
          <a:p>
            <a:pPr>
              <a:defRPr/>
            </a:pPr>
            <a:fld id="{58610BCB-8BF7-49D4-A695-DEABA429F728}" type="slidenum">
              <a:rPr lang="en-US" smtClean="0"/>
              <a:pPr>
                <a:defRPr/>
              </a:pPr>
              <a:t>72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dirty="0"/>
          </a:p>
        </p:txBody>
      </p:sp>
      <p:sp>
        <p:nvSpPr>
          <p:cNvPr id="4" name="Slide Number Placeholder 3"/>
          <p:cNvSpPr>
            <a:spLocks noGrp="1"/>
          </p:cNvSpPr>
          <p:nvPr>
            <p:ph type="sldNum" sz="quarter" idx="10"/>
          </p:nvPr>
        </p:nvSpPr>
        <p:spPr/>
        <p:txBody>
          <a:bodyPr/>
          <a:lstStyle/>
          <a:p>
            <a:pPr>
              <a:defRPr/>
            </a:pPr>
            <a:fld id="{58610BCB-8BF7-49D4-A695-DEABA429F728}" type="slidenum">
              <a:rPr lang="en-US" smtClean="0"/>
              <a:pPr>
                <a:defRPr/>
              </a:pPr>
              <a:t>73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dirty="0"/>
          </a:p>
        </p:txBody>
      </p:sp>
      <p:sp>
        <p:nvSpPr>
          <p:cNvPr id="4" name="Slide Number Placeholder 3"/>
          <p:cNvSpPr>
            <a:spLocks noGrp="1"/>
          </p:cNvSpPr>
          <p:nvPr>
            <p:ph type="sldNum" sz="quarter" idx="10"/>
          </p:nvPr>
        </p:nvSpPr>
        <p:spPr/>
        <p:txBody>
          <a:bodyPr/>
          <a:lstStyle/>
          <a:p>
            <a:pPr>
              <a:defRPr/>
            </a:pPr>
            <a:fld id="{58610BCB-8BF7-49D4-A695-DEABA429F728}" type="slidenum">
              <a:rPr lang="en-US" smtClean="0"/>
              <a:pPr>
                <a:defRPr/>
              </a:pPr>
              <a:t>76</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endParaRPr lang="en-US" dirty="0" smtClean="0">
              <a:latin typeface="Arial" pitchFamily="34" charset="0"/>
              <a:cs typeface="Arial" pitchFamily="34" charset="0"/>
            </a:endParaRPr>
          </a:p>
        </p:txBody>
      </p:sp>
      <p:sp>
        <p:nvSpPr>
          <p:cNvPr id="131076" name="Slide Number Placeholder 3"/>
          <p:cNvSpPr>
            <a:spLocks noGrp="1"/>
          </p:cNvSpPr>
          <p:nvPr>
            <p:ph type="sldNum" sz="quarter" idx="5"/>
          </p:nvPr>
        </p:nvSpPr>
        <p:spPr>
          <a:noFill/>
        </p:spPr>
        <p:txBody>
          <a:bodyPr/>
          <a:lstStyle/>
          <a:p>
            <a:fld id="{A73F701D-8D0B-4B17-BF37-50F268C60595}" type="slidenum">
              <a:rPr lang="en-US" smtClean="0">
                <a:latin typeface="Arial" pitchFamily="34" charset="0"/>
                <a:cs typeface="Arial" pitchFamily="34" charset="0"/>
              </a:rPr>
              <a:pPr/>
              <a:t>79</a:t>
            </a:fld>
            <a:endParaRPr lang="en-US" smtClean="0">
              <a:latin typeface="Arial" pitchFamily="34" charset="0"/>
              <a:cs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endParaRPr lang="en-US" dirty="0" smtClean="0">
              <a:latin typeface="Arial" pitchFamily="34" charset="0"/>
              <a:cs typeface="Arial" pitchFamily="34" charset="0"/>
            </a:endParaRPr>
          </a:p>
        </p:txBody>
      </p:sp>
      <p:sp>
        <p:nvSpPr>
          <p:cNvPr id="132100" name="Slide Number Placeholder 3"/>
          <p:cNvSpPr>
            <a:spLocks noGrp="1"/>
          </p:cNvSpPr>
          <p:nvPr>
            <p:ph type="sldNum" sz="quarter" idx="5"/>
          </p:nvPr>
        </p:nvSpPr>
        <p:spPr>
          <a:noFill/>
        </p:spPr>
        <p:txBody>
          <a:bodyPr/>
          <a:lstStyle/>
          <a:p>
            <a:fld id="{4AD7DA1C-4612-4B1A-8690-322D63EB003B}" type="slidenum">
              <a:rPr lang="en-US" smtClean="0">
                <a:latin typeface="Arial" pitchFamily="34" charset="0"/>
                <a:cs typeface="Arial" pitchFamily="34" charset="0"/>
              </a:rPr>
              <a:pPr/>
              <a:t>80</a:t>
            </a:fld>
            <a:endParaRPr lang="en-US" smtClean="0">
              <a:latin typeface="Arial" pitchFamily="34" charset="0"/>
              <a:cs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r>
              <a:rPr lang="en-US" dirty="0" smtClean="0">
                <a:latin typeface="Arial" pitchFamily="34" charset="0"/>
                <a:cs typeface="Arial" pitchFamily="34" charset="0"/>
              </a:rPr>
              <a:t>Overview of the changes in climatic variables and implication for selected sectors </a:t>
            </a:r>
          </a:p>
        </p:txBody>
      </p:sp>
      <p:sp>
        <p:nvSpPr>
          <p:cNvPr id="133124" name="Slide Number Placeholder 3"/>
          <p:cNvSpPr>
            <a:spLocks noGrp="1"/>
          </p:cNvSpPr>
          <p:nvPr>
            <p:ph type="sldNum" sz="quarter" idx="5"/>
          </p:nvPr>
        </p:nvSpPr>
        <p:spPr>
          <a:noFill/>
        </p:spPr>
        <p:txBody>
          <a:bodyPr/>
          <a:lstStyle/>
          <a:p>
            <a:fld id="{7D8939A0-CA7B-41E3-AD92-C64055BF5519}" type="slidenum">
              <a:rPr lang="en-US" smtClean="0">
                <a:latin typeface="Arial" pitchFamily="34" charset="0"/>
                <a:cs typeface="Arial" pitchFamily="34" charset="0"/>
              </a:rPr>
              <a:pPr/>
              <a:t>81</a:t>
            </a:fld>
            <a:endParaRPr lang="en-US" smtClean="0">
              <a:latin typeface="Arial" pitchFamily="34" charset="0"/>
              <a:cs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34148" name="Slide Number Placeholder 3"/>
          <p:cNvSpPr>
            <a:spLocks noGrp="1"/>
          </p:cNvSpPr>
          <p:nvPr>
            <p:ph type="sldNum" sz="quarter" idx="5"/>
          </p:nvPr>
        </p:nvSpPr>
        <p:spPr>
          <a:noFill/>
        </p:spPr>
        <p:txBody>
          <a:bodyPr/>
          <a:lstStyle/>
          <a:p>
            <a:fld id="{12638219-0D96-4A08-A071-F7EB8F6A1C3B}" type="slidenum">
              <a:rPr lang="en-US" smtClean="0">
                <a:latin typeface="Arial" pitchFamily="34" charset="0"/>
                <a:cs typeface="Arial" pitchFamily="34" charset="0"/>
              </a:rPr>
              <a:pPr/>
              <a:t>82</a:t>
            </a:fld>
            <a:endParaRPr lang="en-US" smtClean="0">
              <a:latin typeface="Arial" pitchFamily="34" charset="0"/>
              <a:cs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dirty="0"/>
          </a:p>
        </p:txBody>
      </p:sp>
      <p:sp>
        <p:nvSpPr>
          <p:cNvPr id="4" name="Slide Number Placeholder 3"/>
          <p:cNvSpPr>
            <a:spLocks noGrp="1"/>
          </p:cNvSpPr>
          <p:nvPr>
            <p:ph type="sldNum" sz="quarter" idx="10"/>
          </p:nvPr>
        </p:nvSpPr>
        <p:spPr/>
        <p:txBody>
          <a:bodyPr/>
          <a:lstStyle/>
          <a:p>
            <a:pPr>
              <a:defRPr/>
            </a:pPr>
            <a:fld id="{58610BCB-8BF7-49D4-A695-DEABA429F728}" type="slidenum">
              <a:rPr lang="en-US" smtClean="0"/>
              <a:pPr>
                <a:defRPr/>
              </a:pPr>
              <a:t>84</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8610BCB-8BF7-49D4-A695-DEABA429F728}" type="slidenum">
              <a:rPr lang="en-US" smtClean="0"/>
              <a:pPr>
                <a:defRPr/>
              </a:pPr>
              <a:t>86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r>
              <a:rPr lang="en-US" dirty="0" smtClean="0">
                <a:latin typeface="Arial" pitchFamily="34" charset="0"/>
                <a:cs typeface="Arial" pitchFamily="34" charset="0"/>
              </a:rPr>
              <a:t>First point – examples: </a:t>
            </a:r>
            <a:r>
              <a:rPr lang="en-US" sz="800" dirty="0" smtClean="0">
                <a:latin typeface="Arial" pitchFamily="34" charset="0"/>
                <a:cs typeface="Arial" pitchFamily="34" charset="0"/>
              </a:rPr>
              <a:t>This will include important collective decisions on issues such as rural and urban development, land use, energy and water systems as well as cultural, social and psychological dimensions of values and lifestyle. </a:t>
            </a:r>
            <a:endParaRPr lang="en-US" dirty="0" smtClean="0">
              <a:latin typeface="Arial" pitchFamily="34" charset="0"/>
              <a:cs typeface="Arial" pitchFamily="34" charset="0"/>
            </a:endParaRPr>
          </a:p>
        </p:txBody>
      </p:sp>
      <p:sp>
        <p:nvSpPr>
          <p:cNvPr id="113668" name="Slide Number Placeholder 3"/>
          <p:cNvSpPr>
            <a:spLocks noGrp="1"/>
          </p:cNvSpPr>
          <p:nvPr>
            <p:ph type="sldNum" sz="quarter" idx="5"/>
          </p:nvPr>
        </p:nvSpPr>
        <p:spPr>
          <a:noFill/>
        </p:spPr>
        <p:txBody>
          <a:bodyPr/>
          <a:lstStyle/>
          <a:p>
            <a:fld id="{544C9938-3A09-4F08-9AF4-82A70C2E79C0}" type="slidenum">
              <a:rPr lang="en-US" smtClean="0">
                <a:latin typeface="Arial" pitchFamily="34" charset="0"/>
                <a:cs typeface="Arial" pitchFamily="34" charset="0"/>
              </a:rPr>
              <a:pPr/>
              <a:t>9</a:t>
            </a:fld>
            <a:endParaRPr lang="en-US" dirty="0" smtClean="0">
              <a:latin typeface="Arial" pitchFamily="34" charset="0"/>
              <a:cs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r>
              <a:rPr lang="en-US" dirty="0" smtClean="0">
                <a:latin typeface="Arial" pitchFamily="34" charset="0"/>
                <a:cs typeface="Arial" pitchFamily="34" charset="0"/>
              </a:rPr>
              <a:t>In this case study we show what approach was undertaken to address impacts of future ??</a:t>
            </a:r>
          </a:p>
        </p:txBody>
      </p:sp>
      <p:sp>
        <p:nvSpPr>
          <p:cNvPr id="135172" name="Slide Number Placeholder 3"/>
          <p:cNvSpPr>
            <a:spLocks noGrp="1"/>
          </p:cNvSpPr>
          <p:nvPr>
            <p:ph type="sldNum" sz="quarter" idx="5"/>
          </p:nvPr>
        </p:nvSpPr>
        <p:spPr>
          <a:noFill/>
        </p:spPr>
        <p:txBody>
          <a:bodyPr/>
          <a:lstStyle/>
          <a:p>
            <a:fld id="{B3F10D14-B460-4D88-AA7D-CFE1E7C33FE1}" type="slidenum">
              <a:rPr lang="en-US" smtClean="0">
                <a:latin typeface="Arial" pitchFamily="34" charset="0"/>
                <a:cs typeface="Arial" pitchFamily="34" charset="0"/>
              </a:rPr>
              <a:pPr/>
              <a:t>87</a:t>
            </a:fld>
            <a:endParaRPr lang="en-US" smtClean="0">
              <a:latin typeface="Arial" pitchFamily="34" charset="0"/>
              <a:cs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36196" name="Slide Number Placeholder 3"/>
          <p:cNvSpPr>
            <a:spLocks noGrp="1"/>
          </p:cNvSpPr>
          <p:nvPr>
            <p:ph type="sldNum" sz="quarter" idx="5"/>
          </p:nvPr>
        </p:nvSpPr>
        <p:spPr>
          <a:noFill/>
        </p:spPr>
        <p:txBody>
          <a:bodyPr/>
          <a:lstStyle/>
          <a:p>
            <a:fld id="{E06A6F68-0308-4398-A917-0F4BEFF2E4EA}" type="slidenum">
              <a:rPr lang="en-US" smtClean="0">
                <a:latin typeface="Arial" pitchFamily="34" charset="0"/>
                <a:cs typeface="Arial" pitchFamily="34" charset="0"/>
              </a:rPr>
              <a:pPr/>
              <a:t>88</a:t>
            </a:fld>
            <a:endParaRPr lang="en-US" smtClean="0">
              <a:latin typeface="Arial" pitchFamily="34" charset="0"/>
              <a:cs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37220" name="Slide Number Placeholder 3"/>
          <p:cNvSpPr>
            <a:spLocks noGrp="1"/>
          </p:cNvSpPr>
          <p:nvPr>
            <p:ph type="sldNum" sz="quarter" idx="5"/>
          </p:nvPr>
        </p:nvSpPr>
        <p:spPr>
          <a:noFill/>
        </p:spPr>
        <p:txBody>
          <a:bodyPr/>
          <a:lstStyle/>
          <a:p>
            <a:fld id="{AB7767BD-F5AD-4D01-BFA5-5F58BBC2F509}" type="slidenum">
              <a:rPr lang="en-US" smtClean="0">
                <a:latin typeface="Arial" pitchFamily="34" charset="0"/>
                <a:cs typeface="Arial" pitchFamily="34" charset="0"/>
              </a:rPr>
              <a:pPr/>
              <a:t>89</a:t>
            </a:fld>
            <a:endParaRPr lang="en-US" smtClean="0">
              <a:latin typeface="Arial" pitchFamily="34" charset="0"/>
              <a:cs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38244" name="Slide Number Placeholder 3"/>
          <p:cNvSpPr>
            <a:spLocks noGrp="1"/>
          </p:cNvSpPr>
          <p:nvPr>
            <p:ph type="sldNum" sz="quarter" idx="5"/>
          </p:nvPr>
        </p:nvSpPr>
        <p:spPr>
          <a:noFill/>
        </p:spPr>
        <p:txBody>
          <a:bodyPr/>
          <a:lstStyle/>
          <a:p>
            <a:fld id="{72BBA0BB-C9CA-4BBD-907A-DF5464B9C848}" type="slidenum">
              <a:rPr lang="en-US" smtClean="0">
                <a:latin typeface="Arial" pitchFamily="34" charset="0"/>
                <a:cs typeface="Arial" pitchFamily="34" charset="0"/>
              </a:rPr>
              <a:pPr/>
              <a:t>90</a:t>
            </a:fld>
            <a:endParaRPr lang="en-US" smtClean="0">
              <a:latin typeface="Arial" pitchFamily="34" charset="0"/>
              <a:cs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39268" name="Slide Number Placeholder 3"/>
          <p:cNvSpPr>
            <a:spLocks noGrp="1"/>
          </p:cNvSpPr>
          <p:nvPr>
            <p:ph type="sldNum" sz="quarter" idx="5"/>
          </p:nvPr>
        </p:nvSpPr>
        <p:spPr>
          <a:noFill/>
        </p:spPr>
        <p:txBody>
          <a:bodyPr/>
          <a:lstStyle/>
          <a:p>
            <a:fld id="{645C2CFE-0547-40B0-A364-61D425125B98}" type="slidenum">
              <a:rPr lang="en-US" smtClean="0">
                <a:latin typeface="Arial" pitchFamily="34" charset="0"/>
                <a:cs typeface="Arial" pitchFamily="34" charset="0"/>
              </a:rPr>
              <a:pPr/>
              <a:t>91</a:t>
            </a:fld>
            <a:endParaRPr lang="en-US" smtClean="0">
              <a:latin typeface="Arial" pitchFamily="34" charset="0"/>
              <a:cs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40292" name="Slide Number Placeholder 3"/>
          <p:cNvSpPr>
            <a:spLocks noGrp="1"/>
          </p:cNvSpPr>
          <p:nvPr>
            <p:ph type="sldNum" sz="quarter" idx="5"/>
          </p:nvPr>
        </p:nvSpPr>
        <p:spPr>
          <a:noFill/>
        </p:spPr>
        <p:txBody>
          <a:bodyPr/>
          <a:lstStyle/>
          <a:p>
            <a:fld id="{A4999D49-DC44-45A3-A7C9-7570B85E4F8B}" type="slidenum">
              <a:rPr lang="en-US" smtClean="0">
                <a:latin typeface="Arial" pitchFamily="34" charset="0"/>
                <a:cs typeface="Arial" pitchFamily="34" charset="0"/>
              </a:rPr>
              <a:pPr/>
              <a:t>92</a:t>
            </a:fld>
            <a:endParaRPr lang="en-US" smtClean="0">
              <a:latin typeface="Arial" pitchFamily="34" charset="0"/>
              <a:cs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41316" name="Slide Number Placeholder 3"/>
          <p:cNvSpPr>
            <a:spLocks noGrp="1"/>
          </p:cNvSpPr>
          <p:nvPr>
            <p:ph type="sldNum" sz="quarter" idx="5"/>
          </p:nvPr>
        </p:nvSpPr>
        <p:spPr>
          <a:noFill/>
        </p:spPr>
        <p:txBody>
          <a:bodyPr/>
          <a:lstStyle/>
          <a:p>
            <a:fld id="{C56236A5-FC4D-4990-8345-DBD62E3FF6AB}" type="slidenum">
              <a:rPr lang="en-US" smtClean="0">
                <a:latin typeface="Arial" pitchFamily="34" charset="0"/>
                <a:cs typeface="Arial" pitchFamily="34" charset="0"/>
              </a:rPr>
              <a:pPr/>
              <a:t>93</a:t>
            </a:fld>
            <a:endParaRPr lang="en-US" smtClean="0">
              <a:latin typeface="Arial" pitchFamily="34" charset="0"/>
              <a:cs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lstStyle/>
          <a:p>
            <a:r>
              <a:rPr lang="en-US" smtClean="0">
                <a:latin typeface="Arial" pitchFamily="34" charset="0"/>
                <a:cs typeface="Arial" pitchFamily="34" charset="0"/>
              </a:rPr>
              <a:t>Example of presentation of flooded areas </a:t>
            </a:r>
          </a:p>
        </p:txBody>
      </p:sp>
      <p:sp>
        <p:nvSpPr>
          <p:cNvPr id="142340" name="Slide Number Placeholder 3"/>
          <p:cNvSpPr>
            <a:spLocks noGrp="1"/>
          </p:cNvSpPr>
          <p:nvPr>
            <p:ph type="sldNum" sz="quarter" idx="5"/>
          </p:nvPr>
        </p:nvSpPr>
        <p:spPr>
          <a:noFill/>
        </p:spPr>
        <p:txBody>
          <a:bodyPr/>
          <a:lstStyle/>
          <a:p>
            <a:fld id="{B32E4E8D-E3FE-4E8D-A819-1DB0BB2FAD55}" type="slidenum">
              <a:rPr lang="en-US" smtClean="0">
                <a:latin typeface="Arial" pitchFamily="34" charset="0"/>
                <a:cs typeface="Arial" pitchFamily="34" charset="0"/>
              </a:rPr>
              <a:pPr/>
              <a:t>94</a:t>
            </a:fld>
            <a:endParaRPr lang="en-US" smtClean="0">
              <a:latin typeface="Arial" pitchFamily="34" charset="0"/>
              <a:cs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8610BCB-8BF7-49D4-A695-DEABA429F728}" type="slidenum">
              <a:rPr lang="en-US" smtClean="0"/>
              <a:pPr>
                <a:defRPr/>
              </a:pPr>
              <a:t>95</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latin typeface="+mn-lt"/>
                <a:cs typeface="+mn-cs"/>
              </a:rPr>
              <a:t>Use the table in the previous slide to identify </a:t>
            </a:r>
            <a:r>
              <a:rPr lang="en-US" dirty="0" err="1" smtClean="0">
                <a:latin typeface="+mn-lt"/>
                <a:cs typeface="+mn-cs"/>
              </a:rPr>
              <a:t>sectoral</a:t>
            </a:r>
            <a:r>
              <a:rPr lang="en-US" dirty="0" smtClean="0">
                <a:latin typeface="+mn-lt"/>
                <a:cs typeface="+mn-cs"/>
              </a:rPr>
              <a:t> impacts .</a:t>
            </a:r>
            <a:endParaRPr lang="en-US" dirty="0"/>
          </a:p>
        </p:txBody>
      </p:sp>
      <p:sp>
        <p:nvSpPr>
          <p:cNvPr id="143364" name="Slide Number Placeholder 3"/>
          <p:cNvSpPr>
            <a:spLocks noGrp="1"/>
          </p:cNvSpPr>
          <p:nvPr>
            <p:ph type="sldNum" sz="quarter" idx="5"/>
          </p:nvPr>
        </p:nvSpPr>
        <p:spPr>
          <a:noFill/>
        </p:spPr>
        <p:txBody>
          <a:bodyPr/>
          <a:lstStyle/>
          <a:p>
            <a:fld id="{D3C62C05-B97B-42C4-9328-62312855F261}" type="slidenum">
              <a:rPr lang="en-US" smtClean="0">
                <a:latin typeface="Arial" pitchFamily="34" charset="0"/>
                <a:cs typeface="Arial" pitchFamily="34" charset="0"/>
              </a:rPr>
              <a:pPr/>
              <a:t>96</a:t>
            </a:fld>
            <a:endParaRPr lang="en-US" smtClean="0">
              <a:latin typeface="Arial" pitchFamily="34" charset="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r>
              <a:rPr lang="en-US" dirty="0" smtClean="0">
                <a:latin typeface="Arial" pitchFamily="34" charset="0"/>
                <a:cs typeface="Arial" pitchFamily="34" charset="0"/>
              </a:rPr>
              <a:t>Please consider the knowledge of your audience about the climate change; if the participants are knowledgeable about climate change </a:t>
            </a:r>
          </a:p>
        </p:txBody>
      </p:sp>
      <p:sp>
        <p:nvSpPr>
          <p:cNvPr id="114692" name="Slide Number Placeholder 3"/>
          <p:cNvSpPr>
            <a:spLocks noGrp="1"/>
          </p:cNvSpPr>
          <p:nvPr>
            <p:ph type="sldNum" sz="quarter" idx="5"/>
          </p:nvPr>
        </p:nvSpPr>
        <p:spPr>
          <a:noFill/>
        </p:spPr>
        <p:txBody>
          <a:bodyPr/>
          <a:lstStyle/>
          <a:p>
            <a:fld id="{504C6D97-7BF6-436A-8037-FE6535F6EA13}" type="slidenum">
              <a:rPr lang="en-US" smtClean="0">
                <a:latin typeface="Arial" pitchFamily="34" charset="0"/>
                <a:cs typeface="Arial" pitchFamily="34" charset="0"/>
              </a:rPr>
              <a:pPr/>
              <a:t>10</a:t>
            </a:fld>
            <a:endParaRPr lang="en-US" dirty="0" smtClean="0">
              <a:latin typeface="Arial" pitchFamily="34" charset="0"/>
              <a:cs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44388" name="Slide Number Placeholder 3"/>
          <p:cNvSpPr>
            <a:spLocks noGrp="1"/>
          </p:cNvSpPr>
          <p:nvPr>
            <p:ph type="sldNum" sz="quarter" idx="5"/>
          </p:nvPr>
        </p:nvSpPr>
        <p:spPr>
          <a:noFill/>
        </p:spPr>
        <p:txBody>
          <a:bodyPr/>
          <a:lstStyle/>
          <a:p>
            <a:fld id="{A6ECB3C3-E028-40EB-B252-A3C32BF89E76}" type="slidenum">
              <a:rPr lang="en-US" smtClean="0">
                <a:latin typeface="Arial" pitchFamily="34" charset="0"/>
                <a:cs typeface="Arial" pitchFamily="34" charset="0"/>
              </a:rPr>
              <a:pPr/>
              <a:t>98</a:t>
            </a:fld>
            <a:endParaRPr lang="en-US" smtClean="0">
              <a:latin typeface="Arial" pitchFamily="34" charset="0"/>
              <a:cs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r>
              <a:rPr lang="en-US" dirty="0" smtClean="0">
                <a:latin typeface="Arial" pitchFamily="34" charset="0"/>
                <a:cs typeface="Arial" pitchFamily="34" charset="0"/>
              </a:rPr>
              <a:t>First point – examples: </a:t>
            </a:r>
            <a:r>
              <a:rPr lang="en-US" sz="800" dirty="0" smtClean="0">
                <a:latin typeface="Arial" pitchFamily="34" charset="0"/>
                <a:cs typeface="Arial" pitchFamily="34" charset="0"/>
              </a:rPr>
              <a:t>This will include important collective decisions on issues such as rural and urban development, land use, energy and water systems as well as cultural, social and psychological dimensions of values and lifestyle. </a:t>
            </a:r>
            <a:endParaRPr lang="en-US" dirty="0" smtClean="0">
              <a:latin typeface="Arial" pitchFamily="34" charset="0"/>
              <a:cs typeface="Arial" pitchFamily="34" charset="0"/>
            </a:endParaRPr>
          </a:p>
        </p:txBody>
      </p:sp>
      <p:sp>
        <p:nvSpPr>
          <p:cNvPr id="45060" name="Slide Number Placeholder 3"/>
          <p:cNvSpPr>
            <a:spLocks noGrp="1"/>
          </p:cNvSpPr>
          <p:nvPr>
            <p:ph type="sldNum" sz="quarter" idx="5"/>
          </p:nvPr>
        </p:nvSpPr>
        <p:spPr>
          <a:noFill/>
        </p:spPr>
        <p:txBody>
          <a:bodyPr/>
          <a:lstStyle/>
          <a:p>
            <a:fld id="{CC01111E-3FEC-4BE6-9B05-B65438AA4961}" type="slidenum">
              <a:rPr lang="en-US" smtClean="0">
                <a:latin typeface="Arial" pitchFamily="34" charset="0"/>
                <a:cs typeface="Arial" pitchFamily="34" charset="0"/>
              </a:rPr>
              <a:pPr/>
              <a:t>99</a:t>
            </a:fld>
            <a:endParaRPr lang="en-US" smtClean="0">
              <a:latin typeface="Arial" pitchFamily="34" charset="0"/>
              <a:cs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r>
              <a:rPr lang="en-US" dirty="0" smtClean="0">
                <a:latin typeface="Arial" pitchFamily="34" charset="0"/>
                <a:cs typeface="Arial" pitchFamily="34" charset="0"/>
              </a:rPr>
              <a:t>In this training manual we are focusing on adaptation, but we encourage indentifying adaptation options that have less contribution to climate change </a:t>
            </a:r>
          </a:p>
        </p:txBody>
      </p:sp>
      <p:sp>
        <p:nvSpPr>
          <p:cNvPr id="145412" name="Slide Number Placeholder 3"/>
          <p:cNvSpPr>
            <a:spLocks noGrp="1"/>
          </p:cNvSpPr>
          <p:nvPr>
            <p:ph type="sldNum" sz="quarter" idx="5"/>
          </p:nvPr>
        </p:nvSpPr>
        <p:spPr>
          <a:noFill/>
        </p:spPr>
        <p:txBody>
          <a:bodyPr/>
          <a:lstStyle/>
          <a:p>
            <a:fld id="{D60C6040-3FFE-41F2-9534-1FA4B75AF449}" type="slidenum">
              <a:rPr lang="en-US" smtClean="0">
                <a:latin typeface="Arial" pitchFamily="34" charset="0"/>
                <a:cs typeface="Arial" pitchFamily="34" charset="0"/>
              </a:rPr>
              <a:pPr/>
              <a:t>100</a:t>
            </a:fld>
            <a:endParaRPr lang="en-US" smtClean="0">
              <a:latin typeface="Arial" pitchFamily="34" charset="0"/>
              <a:cs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ln/>
        </p:spPr>
        <p:txBody>
          <a:bodyPr/>
          <a:lstStyle/>
          <a:p>
            <a:endParaRPr lang="en-US" dirty="0" smtClean="0">
              <a:latin typeface="Arial" pitchFamily="34" charset="0"/>
              <a:cs typeface="Arial" pitchFamily="34" charset="0"/>
            </a:endParaRPr>
          </a:p>
        </p:txBody>
      </p:sp>
      <p:sp>
        <p:nvSpPr>
          <p:cNvPr id="146436" name="Slide Number Placeholder 3"/>
          <p:cNvSpPr>
            <a:spLocks noGrp="1"/>
          </p:cNvSpPr>
          <p:nvPr>
            <p:ph type="sldNum" sz="quarter" idx="5"/>
          </p:nvPr>
        </p:nvSpPr>
        <p:spPr>
          <a:noFill/>
        </p:spPr>
        <p:txBody>
          <a:bodyPr/>
          <a:lstStyle/>
          <a:p>
            <a:fld id="{9A7F58A4-DF72-4CF6-B8A4-C69DFB23F3BC}" type="slidenum">
              <a:rPr lang="en-US" smtClean="0">
                <a:latin typeface="Arial" pitchFamily="34" charset="0"/>
                <a:cs typeface="Arial" pitchFamily="34" charset="0"/>
              </a:rPr>
              <a:pPr/>
              <a:t>103</a:t>
            </a:fld>
            <a:endParaRPr lang="en-US" dirty="0" smtClean="0">
              <a:latin typeface="Arial" pitchFamily="34" charset="0"/>
              <a:cs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p:spPr>
        <p:txBody>
          <a:bodyPr/>
          <a:lstStyle/>
          <a:p>
            <a:r>
              <a:rPr lang="en-US" dirty="0" smtClean="0">
                <a:latin typeface="Arial" pitchFamily="34" charset="0"/>
                <a:cs typeface="Arial" pitchFamily="34" charset="0"/>
              </a:rPr>
              <a:t>Mainstreaming climate change adaptation is not, however, an easy exercise. </a:t>
            </a:r>
          </a:p>
          <a:p>
            <a:endParaRPr lang="en-US" dirty="0" smtClean="0">
              <a:latin typeface="Arial" pitchFamily="34" charset="0"/>
              <a:cs typeface="Arial" pitchFamily="34" charset="0"/>
            </a:endParaRPr>
          </a:p>
        </p:txBody>
      </p:sp>
      <p:sp>
        <p:nvSpPr>
          <p:cNvPr id="147460" name="Slide Number Placeholder 3"/>
          <p:cNvSpPr>
            <a:spLocks noGrp="1"/>
          </p:cNvSpPr>
          <p:nvPr>
            <p:ph type="sldNum" sz="quarter" idx="5"/>
          </p:nvPr>
        </p:nvSpPr>
        <p:spPr>
          <a:noFill/>
        </p:spPr>
        <p:txBody>
          <a:bodyPr/>
          <a:lstStyle/>
          <a:p>
            <a:fld id="{B5CE48A9-D7FB-4E24-B938-DCCE85F43FB2}" type="slidenum">
              <a:rPr lang="en-US" smtClean="0">
                <a:latin typeface="Arial" pitchFamily="34" charset="0"/>
                <a:cs typeface="Arial" pitchFamily="34" charset="0"/>
              </a:rPr>
              <a:pPr/>
              <a:t>104</a:t>
            </a:fld>
            <a:endParaRPr lang="en-US" dirty="0" smtClean="0">
              <a:latin typeface="Arial" pitchFamily="34" charset="0"/>
              <a:cs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endParaRPr lang="en-US" dirty="0" smtClean="0">
              <a:latin typeface="Arial" pitchFamily="34" charset="0"/>
              <a:cs typeface="Arial" pitchFamily="34" charset="0"/>
            </a:endParaRPr>
          </a:p>
        </p:txBody>
      </p:sp>
      <p:sp>
        <p:nvSpPr>
          <p:cNvPr id="148484" name="Slide Number Placeholder 3"/>
          <p:cNvSpPr>
            <a:spLocks noGrp="1"/>
          </p:cNvSpPr>
          <p:nvPr>
            <p:ph type="sldNum" sz="quarter" idx="5"/>
          </p:nvPr>
        </p:nvSpPr>
        <p:spPr>
          <a:noFill/>
        </p:spPr>
        <p:txBody>
          <a:bodyPr/>
          <a:lstStyle/>
          <a:p>
            <a:fld id="{135CEB78-937F-41BB-9D56-E1C82B1948F0}" type="slidenum">
              <a:rPr lang="en-US" smtClean="0">
                <a:latin typeface="Arial" pitchFamily="34" charset="0"/>
                <a:cs typeface="Arial" pitchFamily="34" charset="0"/>
              </a:rPr>
              <a:pPr/>
              <a:t>105</a:t>
            </a:fld>
            <a:endParaRPr lang="en-US" dirty="0" smtClean="0">
              <a:latin typeface="Arial" pitchFamily="34" charset="0"/>
              <a:cs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8610BCB-8BF7-49D4-A695-DEABA429F728}" type="slidenum">
              <a:rPr lang="en-US" smtClean="0"/>
              <a:pPr>
                <a:defRPr/>
              </a:pPr>
              <a:t>106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dirty="0"/>
          </a:p>
        </p:txBody>
      </p:sp>
      <p:sp>
        <p:nvSpPr>
          <p:cNvPr id="4" name="Slide Number Placeholder 3"/>
          <p:cNvSpPr>
            <a:spLocks noGrp="1"/>
          </p:cNvSpPr>
          <p:nvPr>
            <p:ph type="sldNum" sz="quarter" idx="10"/>
          </p:nvPr>
        </p:nvSpPr>
        <p:spPr/>
        <p:txBody>
          <a:bodyPr/>
          <a:lstStyle/>
          <a:p>
            <a:pPr>
              <a:defRPr/>
            </a:pPr>
            <a:fld id="{58610BCB-8BF7-49D4-A695-DEABA429F728}" type="slidenum">
              <a:rPr lang="en-US" smtClean="0"/>
              <a:pPr>
                <a:defRPr/>
              </a:pPr>
              <a:t>111</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a:lstStyle/>
          <a:p>
            <a:endParaRPr lang="en-US" dirty="0" smtClean="0">
              <a:latin typeface="Arial" pitchFamily="34" charset="0"/>
              <a:cs typeface="Arial" pitchFamily="34" charset="0"/>
            </a:endParaRPr>
          </a:p>
        </p:txBody>
      </p:sp>
      <p:sp>
        <p:nvSpPr>
          <p:cNvPr id="149508" name="Slide Number Placeholder 3"/>
          <p:cNvSpPr>
            <a:spLocks noGrp="1"/>
          </p:cNvSpPr>
          <p:nvPr>
            <p:ph type="sldNum" sz="quarter" idx="5"/>
          </p:nvPr>
        </p:nvSpPr>
        <p:spPr>
          <a:noFill/>
        </p:spPr>
        <p:txBody>
          <a:bodyPr/>
          <a:lstStyle/>
          <a:p>
            <a:fld id="{00D487B4-CA1D-4F96-9650-F01BACA856EE}" type="slidenum">
              <a:rPr lang="en-US" smtClean="0">
                <a:latin typeface="Arial" pitchFamily="34" charset="0"/>
                <a:cs typeface="Arial" pitchFamily="34" charset="0"/>
              </a:rPr>
              <a:pPr/>
              <a:t>113</a:t>
            </a:fld>
            <a:endParaRPr lang="en-US" smtClean="0">
              <a:latin typeface="Arial" pitchFamily="34" charset="0"/>
              <a:cs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50532" name="Slide Number Placeholder 3"/>
          <p:cNvSpPr>
            <a:spLocks noGrp="1"/>
          </p:cNvSpPr>
          <p:nvPr>
            <p:ph type="sldNum" sz="quarter" idx="5"/>
          </p:nvPr>
        </p:nvSpPr>
        <p:spPr>
          <a:noFill/>
        </p:spPr>
        <p:txBody>
          <a:bodyPr/>
          <a:lstStyle/>
          <a:p>
            <a:fld id="{4E760A5C-1846-40D6-999A-FA960D221AC0}" type="slidenum">
              <a:rPr lang="en-US" smtClean="0">
                <a:latin typeface="Arial" pitchFamily="34" charset="0"/>
                <a:cs typeface="Arial" pitchFamily="34" charset="0"/>
              </a:rPr>
              <a:pPr/>
              <a:t>114</a:t>
            </a:fld>
            <a:endParaRPr lang="en-US" smtClean="0">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r>
              <a:rPr lang="en-US" dirty="0" smtClean="0">
                <a:latin typeface="Arial" pitchFamily="34" charset="0"/>
                <a:cs typeface="Arial" pitchFamily="34" charset="0"/>
              </a:rPr>
              <a:t>From: IPCC, 2007</a:t>
            </a:r>
          </a:p>
        </p:txBody>
      </p:sp>
      <p:sp>
        <p:nvSpPr>
          <p:cNvPr id="44036" name="Slide Number Placeholder 3"/>
          <p:cNvSpPr>
            <a:spLocks noGrp="1"/>
          </p:cNvSpPr>
          <p:nvPr>
            <p:ph type="sldNum" sz="quarter" idx="5"/>
          </p:nvPr>
        </p:nvSpPr>
        <p:spPr>
          <a:noFill/>
        </p:spPr>
        <p:txBody>
          <a:bodyPr/>
          <a:lstStyle/>
          <a:p>
            <a:fld id="{74FE8F00-79E0-4AD8-AAC6-EAFC53E2F270}" type="slidenum">
              <a:rPr lang="en-US" smtClean="0">
                <a:latin typeface="Arial" pitchFamily="34" charset="0"/>
                <a:cs typeface="Arial" pitchFamily="34" charset="0"/>
              </a:rPr>
              <a:pPr/>
              <a:t>11</a:t>
            </a:fld>
            <a:endParaRPr lang="en-US" dirty="0" smtClean="0">
              <a:latin typeface="Arial" pitchFamily="34" charset="0"/>
              <a:cs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51556" name="Slide Number Placeholder 3"/>
          <p:cNvSpPr>
            <a:spLocks noGrp="1"/>
          </p:cNvSpPr>
          <p:nvPr>
            <p:ph type="sldNum" sz="quarter" idx="5"/>
          </p:nvPr>
        </p:nvSpPr>
        <p:spPr>
          <a:noFill/>
        </p:spPr>
        <p:txBody>
          <a:bodyPr/>
          <a:lstStyle/>
          <a:p>
            <a:fld id="{73521CC5-A4E9-44A1-BB61-46A20BF8CF22}" type="slidenum">
              <a:rPr lang="en-US" smtClean="0">
                <a:latin typeface="Arial" pitchFamily="34" charset="0"/>
                <a:cs typeface="Arial" pitchFamily="34" charset="0"/>
              </a:rPr>
              <a:pPr/>
              <a:t>115</a:t>
            </a:fld>
            <a:endParaRPr lang="en-US" smtClean="0">
              <a:latin typeface="Arial" pitchFamily="34" charset="0"/>
              <a:cs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52580" name="Slide Number Placeholder 3"/>
          <p:cNvSpPr>
            <a:spLocks noGrp="1"/>
          </p:cNvSpPr>
          <p:nvPr>
            <p:ph type="sldNum" sz="quarter" idx="5"/>
          </p:nvPr>
        </p:nvSpPr>
        <p:spPr>
          <a:noFill/>
        </p:spPr>
        <p:txBody>
          <a:bodyPr/>
          <a:lstStyle/>
          <a:p>
            <a:fld id="{6306C915-8203-40B0-8C20-106F73DE5022}" type="slidenum">
              <a:rPr lang="en-US" smtClean="0">
                <a:latin typeface="Arial" pitchFamily="34" charset="0"/>
                <a:cs typeface="Arial" pitchFamily="34" charset="0"/>
              </a:rPr>
              <a:pPr/>
              <a:t>116</a:t>
            </a:fld>
            <a:endParaRPr lang="en-US" smtClean="0">
              <a:latin typeface="Arial" pitchFamily="34" charset="0"/>
              <a:cs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r>
              <a:rPr lang="en-US" b="1" dirty="0" smtClean="0">
                <a:latin typeface="Arial" pitchFamily="34" charset="0"/>
                <a:cs typeface="Arial" pitchFamily="34" charset="0"/>
              </a:rPr>
              <a:t>. Key characteristics of adaptation</a:t>
            </a:r>
            <a:endParaRPr lang="en-US" dirty="0" smtClean="0">
              <a:latin typeface="Arial" pitchFamily="34" charset="0"/>
              <a:cs typeface="Arial" pitchFamily="34" charset="0"/>
            </a:endParaRPr>
          </a:p>
          <a:p>
            <a:r>
              <a:rPr lang="en-US" dirty="0" smtClean="0">
                <a:latin typeface="Arial" pitchFamily="34" charset="0"/>
                <a:cs typeface="Arial" pitchFamily="34" charset="0"/>
              </a:rPr>
              <a:t>Adaptation to climate change involves a very broad range of measures directed at reducing vulnerability to a range of climatic stimuli (changes in means, variability, and extremes). However, adaptation to climatic stresses needs to be inclusive of taking into account other non-climatic vulnerabilities so actions on climate change won’t create or exaggerate other vulnerabilities. </a:t>
            </a:r>
          </a:p>
          <a:p>
            <a:r>
              <a:rPr lang="en-US" dirty="0" smtClean="0">
                <a:latin typeface="Arial" pitchFamily="34" charset="0"/>
                <a:cs typeface="Arial" pitchFamily="34" charset="0"/>
              </a:rPr>
              <a:t> Adaptation planning shares many common features with risk management but involves unprecedented methodological challenges because of the uncertainty and complexity of the hazard.</a:t>
            </a:r>
          </a:p>
          <a:p>
            <a:r>
              <a:rPr lang="en-US" dirty="0" smtClean="0">
                <a:latin typeface="Arial" pitchFamily="34" charset="0"/>
                <a:cs typeface="Arial" pitchFamily="34" charset="0"/>
              </a:rPr>
              <a:t>Adaptation is a collaborative process; it brings together stakeholders from communities, researchers from various </a:t>
            </a:r>
            <a:r>
              <a:rPr lang="en-US" dirty="0" err="1" smtClean="0">
                <a:latin typeface="Arial" pitchFamily="34" charset="0"/>
                <a:cs typeface="Arial" pitchFamily="34" charset="0"/>
              </a:rPr>
              <a:t>expertises</a:t>
            </a:r>
            <a:r>
              <a:rPr lang="en-US" dirty="0" smtClean="0">
                <a:latin typeface="Arial" pitchFamily="34" charset="0"/>
                <a:cs typeface="Arial" pitchFamily="34" charset="0"/>
              </a:rPr>
              <a:t>, the private sector and many others.</a:t>
            </a:r>
          </a:p>
          <a:p>
            <a:r>
              <a:rPr lang="en-US" dirty="0" smtClean="0">
                <a:latin typeface="Arial" pitchFamily="34" charset="0"/>
                <a:cs typeface="Arial" pitchFamily="34" charset="0"/>
              </a:rPr>
              <a:t>Adaptation cannot avoid all impacts of climate change; therefore, no substitute for mitigation of climate change.</a:t>
            </a:r>
          </a:p>
          <a:p>
            <a:r>
              <a:rPr lang="en-US" dirty="0" smtClean="0">
                <a:latin typeface="Arial" pitchFamily="34" charset="0"/>
                <a:cs typeface="Arial" pitchFamily="34" charset="0"/>
              </a:rPr>
              <a:t>Adaptation options should be designed as proactive measure and in this way it helps communities to create responses that prepare them for future climatic, policy and development challenges</a:t>
            </a:r>
          </a:p>
        </p:txBody>
      </p:sp>
      <p:sp>
        <p:nvSpPr>
          <p:cNvPr id="153604" name="Slide Number Placeholder 3"/>
          <p:cNvSpPr>
            <a:spLocks noGrp="1"/>
          </p:cNvSpPr>
          <p:nvPr>
            <p:ph type="sldNum" sz="quarter" idx="5"/>
          </p:nvPr>
        </p:nvSpPr>
        <p:spPr>
          <a:noFill/>
        </p:spPr>
        <p:txBody>
          <a:bodyPr/>
          <a:lstStyle/>
          <a:p>
            <a:fld id="{537A055C-8154-42B0-B822-D76F3F07595B}" type="slidenum">
              <a:rPr lang="en-US" smtClean="0">
                <a:latin typeface="Arial" pitchFamily="34" charset="0"/>
                <a:cs typeface="Arial" pitchFamily="34" charset="0"/>
              </a:rPr>
              <a:pPr/>
              <a:t>119</a:t>
            </a:fld>
            <a:endParaRPr lang="en-US" smtClean="0">
              <a:latin typeface="Arial" pitchFamily="34" charset="0"/>
              <a:cs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E09F0FCB-F211-4B90-B41F-608E435CCF82}" type="slidenum">
              <a:rPr lang="en-US" smtClean="0">
                <a:latin typeface="Arial" pitchFamily="34" charset="0"/>
                <a:cs typeface="Arial" pitchFamily="34" charset="0"/>
              </a:rPr>
              <a:pPr/>
              <a:t>123</a:t>
            </a:fld>
            <a:endParaRPr lang="en-US" smtClean="0">
              <a:latin typeface="Arial" pitchFamily="34" charset="0"/>
              <a:cs typeface="Arial" pitchFamily="34"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endParaRPr lang="en-US" dirty="0" smtClean="0">
              <a:latin typeface="Arial" pitchFamily="34" charset="0"/>
              <a:cs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55652" name="Slide Number Placeholder 3"/>
          <p:cNvSpPr>
            <a:spLocks noGrp="1"/>
          </p:cNvSpPr>
          <p:nvPr>
            <p:ph type="sldNum" sz="quarter" idx="5"/>
          </p:nvPr>
        </p:nvSpPr>
        <p:spPr>
          <a:noFill/>
        </p:spPr>
        <p:txBody>
          <a:bodyPr/>
          <a:lstStyle/>
          <a:p>
            <a:fld id="{1B7D42D9-914E-46D9-8A8C-9681463F8E13}" type="slidenum">
              <a:rPr lang="en-US" smtClean="0">
                <a:latin typeface="Arial" pitchFamily="34" charset="0"/>
                <a:cs typeface="Arial" pitchFamily="34" charset="0"/>
              </a:rPr>
              <a:pPr/>
              <a:t>125</a:t>
            </a:fld>
            <a:endParaRPr lang="en-US" smtClean="0">
              <a:latin typeface="Arial" pitchFamily="34" charset="0"/>
              <a:cs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56676" name="Slide Number Placeholder 3"/>
          <p:cNvSpPr>
            <a:spLocks noGrp="1"/>
          </p:cNvSpPr>
          <p:nvPr>
            <p:ph type="sldNum" sz="quarter" idx="5"/>
          </p:nvPr>
        </p:nvSpPr>
        <p:spPr>
          <a:noFill/>
        </p:spPr>
        <p:txBody>
          <a:bodyPr/>
          <a:lstStyle/>
          <a:p>
            <a:fld id="{7A18AFFC-3CE1-47FC-8109-29AD37B2C7D7}" type="slidenum">
              <a:rPr lang="en-US" smtClean="0">
                <a:latin typeface="Arial" pitchFamily="34" charset="0"/>
                <a:cs typeface="Arial" pitchFamily="34" charset="0"/>
              </a:rPr>
              <a:pPr/>
              <a:t>126</a:t>
            </a:fld>
            <a:endParaRPr lang="en-US" smtClean="0">
              <a:latin typeface="Arial" pitchFamily="34" charset="0"/>
              <a:cs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57700" name="Slide Number Placeholder 3"/>
          <p:cNvSpPr>
            <a:spLocks noGrp="1"/>
          </p:cNvSpPr>
          <p:nvPr>
            <p:ph type="sldNum" sz="quarter" idx="5"/>
          </p:nvPr>
        </p:nvSpPr>
        <p:spPr>
          <a:noFill/>
        </p:spPr>
        <p:txBody>
          <a:bodyPr/>
          <a:lstStyle/>
          <a:p>
            <a:fld id="{90198BEB-28DA-4910-A86F-4F282EF4E3A9}" type="slidenum">
              <a:rPr lang="en-US" smtClean="0">
                <a:latin typeface="Arial" pitchFamily="34" charset="0"/>
                <a:cs typeface="Arial" pitchFamily="34" charset="0"/>
              </a:rPr>
              <a:pPr/>
              <a:t>128</a:t>
            </a:fld>
            <a:endParaRPr lang="en-US" smtClean="0">
              <a:latin typeface="Arial" pitchFamily="34" charset="0"/>
              <a:cs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58724" name="Slide Number Placeholder 3"/>
          <p:cNvSpPr>
            <a:spLocks noGrp="1"/>
          </p:cNvSpPr>
          <p:nvPr>
            <p:ph type="sldNum" sz="quarter" idx="5"/>
          </p:nvPr>
        </p:nvSpPr>
        <p:spPr>
          <a:noFill/>
        </p:spPr>
        <p:txBody>
          <a:bodyPr/>
          <a:lstStyle/>
          <a:p>
            <a:fld id="{2EA1FCEC-C53B-4A7A-A70D-D6957AB67297}" type="slidenum">
              <a:rPr lang="en-US" smtClean="0">
                <a:latin typeface="Arial" pitchFamily="34" charset="0"/>
                <a:cs typeface="Arial" pitchFamily="34" charset="0"/>
              </a:rPr>
              <a:pPr/>
              <a:t>129</a:t>
            </a:fld>
            <a:endParaRPr lang="en-US" smtClean="0">
              <a:latin typeface="Arial" pitchFamily="34" charset="0"/>
              <a:cs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endParaRPr lang="en-US" dirty="0" smtClean="0">
              <a:latin typeface="Arial" pitchFamily="34" charset="0"/>
              <a:cs typeface="Arial" pitchFamily="34" charset="0"/>
            </a:endParaRPr>
          </a:p>
        </p:txBody>
      </p:sp>
      <p:sp>
        <p:nvSpPr>
          <p:cNvPr id="159748" name="Slide Number Placeholder 3"/>
          <p:cNvSpPr>
            <a:spLocks noGrp="1"/>
          </p:cNvSpPr>
          <p:nvPr>
            <p:ph type="sldNum" sz="quarter" idx="5"/>
          </p:nvPr>
        </p:nvSpPr>
        <p:spPr>
          <a:noFill/>
        </p:spPr>
        <p:txBody>
          <a:bodyPr/>
          <a:lstStyle/>
          <a:p>
            <a:fld id="{06D2E674-4046-4C0B-BFDB-10F434071AC2}" type="slidenum">
              <a:rPr lang="en-US" smtClean="0">
                <a:latin typeface="Arial" pitchFamily="34" charset="0"/>
                <a:cs typeface="Arial" pitchFamily="34" charset="0"/>
              </a:rPr>
              <a:pPr/>
              <a:t>130</a:t>
            </a:fld>
            <a:endParaRPr lang="en-US" smtClean="0">
              <a:latin typeface="Arial" pitchFamily="34" charset="0"/>
              <a:cs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p:spPr>
        <p:txBody>
          <a:bodyPr/>
          <a:lstStyle/>
          <a:p>
            <a:r>
              <a:rPr lang="en-US" dirty="0" smtClean="0">
                <a:latin typeface="Arial" pitchFamily="34" charset="0"/>
                <a:cs typeface="Arial" pitchFamily="34" charset="0"/>
              </a:rPr>
              <a:t>The analysis of the strategies was done using a simple multi-criteria analysis tool developed for this project. A set of criteria against which to rate the strategies was developed. These were weighted with input from the stakeholders. A table was developed with the criteria across the top and the strategies down the side. The stakeholders were requested to score each strategy against the each criteria using a prescribed scoring system. The results were </a:t>
            </a:r>
            <a:r>
              <a:rPr lang="en-US" dirty="0" err="1" smtClean="0">
                <a:latin typeface="Arial" pitchFamily="34" charset="0"/>
                <a:cs typeface="Arial" pitchFamily="34" charset="0"/>
              </a:rPr>
              <a:t>standardised</a:t>
            </a:r>
            <a:r>
              <a:rPr lang="en-US" dirty="0" smtClean="0">
                <a:latin typeface="Arial" pitchFamily="34" charset="0"/>
                <a:cs typeface="Arial" pitchFamily="34" charset="0"/>
              </a:rPr>
              <a:t> and the average scores were used for comparison purposes. </a:t>
            </a:r>
          </a:p>
          <a:p>
            <a:endParaRPr lang="en-US" dirty="0" smtClean="0">
              <a:latin typeface="Arial" pitchFamily="34" charset="0"/>
              <a:cs typeface="Arial" pitchFamily="34" charset="0"/>
            </a:endParaRPr>
          </a:p>
        </p:txBody>
      </p:sp>
      <p:sp>
        <p:nvSpPr>
          <p:cNvPr id="160772" name="Slide Number Placeholder 3"/>
          <p:cNvSpPr>
            <a:spLocks noGrp="1"/>
          </p:cNvSpPr>
          <p:nvPr>
            <p:ph type="sldNum" sz="quarter" idx="5"/>
          </p:nvPr>
        </p:nvSpPr>
        <p:spPr>
          <a:noFill/>
        </p:spPr>
        <p:txBody>
          <a:bodyPr/>
          <a:lstStyle/>
          <a:p>
            <a:fld id="{090E7A5F-C078-4312-9E4E-7D2DA8B22A1A}" type="slidenum">
              <a:rPr lang="en-US" smtClean="0">
                <a:latin typeface="Arial" pitchFamily="34" charset="0"/>
                <a:cs typeface="Arial" pitchFamily="34" charset="0"/>
              </a:rPr>
              <a:pPr/>
              <a:t>131</a:t>
            </a:fld>
            <a:endParaRPr lang="en-US" smtClean="0">
              <a:latin typeface="Arial" pitchFamily="34" charset="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p:spPr>
        <p:txBody>
          <a:bodyPr/>
          <a:lstStyle/>
          <a:p>
            <a:endParaRPr lang="en-US" dirty="0" smtClean="0">
              <a:latin typeface="Arial" pitchFamily="34" charset="0"/>
              <a:cs typeface="Arial" pitchFamily="34" charset="0"/>
            </a:endParaRPr>
          </a:p>
        </p:txBody>
      </p:sp>
      <p:sp>
        <p:nvSpPr>
          <p:cNvPr id="115716" name="Slide Number Placeholder 3"/>
          <p:cNvSpPr>
            <a:spLocks noGrp="1"/>
          </p:cNvSpPr>
          <p:nvPr>
            <p:ph type="sldNum" sz="quarter" idx="5"/>
          </p:nvPr>
        </p:nvSpPr>
        <p:spPr>
          <a:noFill/>
        </p:spPr>
        <p:txBody>
          <a:bodyPr/>
          <a:lstStyle/>
          <a:p>
            <a:fld id="{32846013-4924-4E83-AE5E-723D6E00EFFB}" type="slidenum">
              <a:rPr lang="en-US" smtClean="0">
                <a:latin typeface="Arial" pitchFamily="34" charset="0"/>
                <a:cs typeface="Arial" pitchFamily="34" charset="0"/>
              </a:rPr>
              <a:pPr/>
              <a:t>12</a:t>
            </a:fld>
            <a:endParaRPr lang="en-US" dirty="0" smtClean="0">
              <a:latin typeface="Arial" pitchFamily="34" charset="0"/>
              <a:cs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r>
              <a:rPr lang="en-US" b="1" smtClean="0">
                <a:latin typeface="Arial" pitchFamily="34" charset="0"/>
                <a:cs typeface="Arial" pitchFamily="34" charset="0"/>
              </a:rPr>
              <a:t>Case Study 4:</a:t>
            </a:r>
            <a:r>
              <a:rPr lang="en-US" smtClean="0">
                <a:latin typeface="Arial" pitchFamily="34" charset="0"/>
                <a:cs typeface="Arial" pitchFamily="34" charset="0"/>
              </a:rPr>
              <a:t> Water resource management strategies in response to climate change in South Africa: Specific focus on municipal water in arid regions</a:t>
            </a:r>
          </a:p>
          <a:p>
            <a:endParaRPr lang="en-US" smtClean="0">
              <a:latin typeface="Arial" pitchFamily="34" charset="0"/>
              <a:cs typeface="Arial" pitchFamily="34" charset="0"/>
            </a:endParaRPr>
          </a:p>
        </p:txBody>
      </p:sp>
      <p:sp>
        <p:nvSpPr>
          <p:cNvPr id="161796" name="Slide Number Placeholder 3"/>
          <p:cNvSpPr>
            <a:spLocks noGrp="1"/>
          </p:cNvSpPr>
          <p:nvPr>
            <p:ph type="sldNum" sz="quarter" idx="5"/>
          </p:nvPr>
        </p:nvSpPr>
        <p:spPr>
          <a:noFill/>
        </p:spPr>
        <p:txBody>
          <a:bodyPr/>
          <a:lstStyle/>
          <a:p>
            <a:fld id="{3F9ED502-AD8F-4BF5-9FB5-110734A3E55E}" type="slidenum">
              <a:rPr lang="en-US" smtClean="0">
                <a:latin typeface="Arial" pitchFamily="34" charset="0"/>
                <a:cs typeface="Arial" pitchFamily="34" charset="0"/>
              </a:rPr>
              <a:pPr/>
              <a:t>132</a:t>
            </a:fld>
            <a:endParaRPr lang="en-US" smtClean="0">
              <a:latin typeface="Arial" pitchFamily="34" charset="0"/>
              <a:cs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EG" dirty="0"/>
          </a:p>
        </p:txBody>
      </p:sp>
      <p:sp>
        <p:nvSpPr>
          <p:cNvPr id="4" name="Slide Number Placeholder 3"/>
          <p:cNvSpPr>
            <a:spLocks noGrp="1"/>
          </p:cNvSpPr>
          <p:nvPr>
            <p:ph type="sldNum" sz="quarter" idx="10"/>
          </p:nvPr>
        </p:nvSpPr>
        <p:spPr/>
        <p:txBody>
          <a:bodyPr/>
          <a:lstStyle/>
          <a:p>
            <a:pPr>
              <a:defRPr/>
            </a:pPr>
            <a:fld id="{58610BCB-8BF7-49D4-A695-DEABA429F728}" type="slidenum">
              <a:rPr lang="en-US" smtClean="0"/>
              <a:pPr>
                <a:defRPr/>
              </a:pPr>
              <a:t>138</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r>
              <a:rPr lang="en-US" dirty="0" smtClean="0">
                <a:latin typeface="Arial" pitchFamily="34" charset="0"/>
                <a:cs typeface="Arial" pitchFamily="34" charset="0"/>
              </a:rPr>
              <a:t>Mainstreaming climate change adaptation is not, however, an easy exercise. </a:t>
            </a:r>
          </a:p>
          <a:p>
            <a:endParaRPr lang="en-US" dirty="0" smtClean="0">
              <a:latin typeface="Arial" pitchFamily="34" charset="0"/>
              <a:cs typeface="Arial" pitchFamily="34" charset="0"/>
            </a:endParaRPr>
          </a:p>
        </p:txBody>
      </p:sp>
      <p:sp>
        <p:nvSpPr>
          <p:cNvPr id="48132" name="Slide Number Placeholder 3"/>
          <p:cNvSpPr>
            <a:spLocks noGrp="1"/>
          </p:cNvSpPr>
          <p:nvPr>
            <p:ph type="sldNum" sz="quarter" idx="5"/>
          </p:nvPr>
        </p:nvSpPr>
        <p:spPr>
          <a:noFill/>
        </p:spPr>
        <p:txBody>
          <a:bodyPr/>
          <a:lstStyle/>
          <a:p>
            <a:fld id="{1D95556B-964A-42D6-8F46-A20AAC9A8125}" type="slidenum">
              <a:rPr lang="en-US" smtClean="0">
                <a:latin typeface="Arial" pitchFamily="34" charset="0"/>
                <a:cs typeface="Arial" pitchFamily="34" charset="0"/>
              </a:rPr>
              <a:pPr/>
              <a:t>144</a:t>
            </a:fld>
            <a:endParaRPr lang="en-US" smtClean="0">
              <a:latin typeface="Arial" pitchFamily="34" charset="0"/>
              <a:cs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BD7177-1308-46D3-9110-4281927C001C}" type="slidenum">
              <a:rPr lang="en-US" smtClean="0"/>
              <a:pPr/>
              <a:t>150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r>
              <a:rPr lang="en-US" dirty="0" smtClean="0">
                <a:latin typeface="Arial" pitchFamily="34" charset="0"/>
                <a:cs typeface="Arial" pitchFamily="34" charset="0"/>
              </a:rPr>
              <a:t>The Earth’s climate is a complex system consisting of the atmosphere, land surface, snow and ice, oceans and other bodies of water, and living things. The atmospheric component of the climate system most obviously characterizes climate; climate is usually described in terms of the mean and variability of temperature, precipitation and wind over a period of time, ranging from months to millions of years (the classical period is 30 years). </a:t>
            </a:r>
          </a:p>
          <a:p>
            <a:endParaRPr lang="en-US" dirty="0" smtClean="0">
              <a:latin typeface="Arial" pitchFamily="34" charset="0"/>
              <a:cs typeface="Arial" pitchFamily="34" charset="0"/>
            </a:endParaRPr>
          </a:p>
        </p:txBody>
      </p:sp>
      <p:sp>
        <p:nvSpPr>
          <p:cNvPr id="116740" name="Slide Number Placeholder 3"/>
          <p:cNvSpPr>
            <a:spLocks noGrp="1"/>
          </p:cNvSpPr>
          <p:nvPr>
            <p:ph type="sldNum" sz="quarter" idx="5"/>
          </p:nvPr>
        </p:nvSpPr>
        <p:spPr>
          <a:noFill/>
        </p:spPr>
        <p:txBody>
          <a:bodyPr/>
          <a:lstStyle/>
          <a:p>
            <a:fld id="{D3CEF99A-62B6-469A-B70E-308E0623F415}" type="slidenum">
              <a:rPr lang="en-US" smtClean="0">
                <a:latin typeface="Arial" pitchFamily="34" charset="0"/>
                <a:cs typeface="Arial" pitchFamily="34" charset="0"/>
              </a:rPr>
              <a:pPr/>
              <a:t>13</a:t>
            </a:fld>
            <a:endParaRPr lang="en-US" dirty="0" smtClean="0">
              <a:latin typeface="Arial" pitchFamily="34" charset="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325AF45E-5D8E-4C54-8FA3-482437B54D63}" type="slidenum">
              <a:rPr lang="en-US" smtClean="0">
                <a:latin typeface="Arial" pitchFamily="34" charset="0"/>
                <a:cs typeface="Arial" pitchFamily="34" charset="0"/>
              </a:rPr>
              <a:pPr/>
              <a:t>14</a:t>
            </a:fld>
            <a:endParaRPr lang="en-US" dirty="0" smtClean="0">
              <a:latin typeface="Arial" pitchFamily="34" charset="0"/>
              <a:cs typeface="Arial" pitchFamily="34"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en-US" i="1" dirty="0" smtClean="0">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1FDB13-30D9-485B-A515-763EA1F7C522}"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2203C0-5497-4882-BDDF-8EC12EF9DA41}"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C06B0D-B565-408D-A248-FF4CE25CF157}" type="slidenum">
              <a:rPr lang="en-US" smtClean="0"/>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9C3F36-6F76-4952-82D6-2321595D4629}" type="slidenum">
              <a:rPr lang="en-US" smtClean="0"/>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r>
              <a:rPr lang="en-US" noProof="0" smtClean="0"/>
              <a:t>Click icon to add table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D66F6D-AAF1-4790-B163-E4BA920591ED}" type="slidenum">
              <a:rPr lang="en-US" smtClean="0"/>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F4BAD1A-288A-4E2B-BB58-BEA011599176}" type="slidenum">
              <a:rPr lang="en-US" smtClean="0"/>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alpha val="45882"/>
          </a:schemeClr>
        </a:solidFill>
        <a:effectLst/>
      </p:bgPr>
    </p:bg>
    <p:spTree>
      <p:nvGrpSpPr>
        <p:cNvPr id="1" name=""/>
        <p:cNvGrpSpPr/>
        <p:nvPr/>
      </p:nvGrpSpPr>
      <p:grpSpPr>
        <a:xfrm>
          <a:off x="0" y="0"/>
          <a:ext cx="0" cy="0"/>
          <a:chOff x="0" y="0"/>
          <a:chExt cx="0" cy="0"/>
        </a:xfrm>
      </p:grpSpPr>
      <p:pic>
        <p:nvPicPr>
          <p:cNvPr id="4" name="Picture 2" descr="\\Unip\habib\UNEP_(E).JPEG.CYAN.jpg"/>
          <p:cNvPicPr>
            <a:picLocks noChangeAspect="1" noChangeArrowheads="1"/>
          </p:cNvPicPr>
          <p:nvPr userDrawn="1"/>
        </p:nvPicPr>
        <p:blipFill>
          <a:blip r:embed="rId2" cstate="print"/>
          <a:srcRect/>
          <a:stretch>
            <a:fillRect/>
          </a:stretch>
        </p:blipFill>
        <p:spPr bwMode="auto">
          <a:xfrm>
            <a:off x="152400" y="293688"/>
            <a:ext cx="838200" cy="849312"/>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Date Placeholder 3"/>
          <p:cNvSpPr>
            <a:spLocks noGrp="1"/>
          </p:cNvSpPr>
          <p:nvPr>
            <p:ph type="dt" sz="half" idx="10"/>
          </p:nvPr>
        </p:nvSpPr>
        <p:spPr/>
        <p:txBody>
          <a:bodyPr/>
          <a:lstStyle>
            <a:lvl1pPr>
              <a:defRPr/>
            </a:lvl1pPr>
          </a:lstStyle>
          <a:p>
            <a:pPr>
              <a:defRPr/>
            </a:pPr>
            <a:fld id="{9EB1982B-547F-42A6-83EA-1D391931012F}" type="datetimeFigureOut">
              <a:rPr lang="en-US"/>
              <a:pPr>
                <a:defRPr/>
              </a:pPr>
              <a:t>1/23/2013</a:t>
            </a:fld>
            <a:endParaRPr lang="en-US"/>
          </a:p>
        </p:txBody>
      </p:sp>
      <p:sp>
        <p:nvSpPr>
          <p:cNvPr id="6" name="Footer Placeholder 4"/>
          <p:cNvSpPr>
            <a:spLocks noGrp="1"/>
          </p:cNvSpPr>
          <p:nvPr>
            <p:ph type="ftr" sz="quarter" idx="11"/>
          </p:nvPr>
        </p:nvSpPr>
        <p:spPr>
          <a:xfrm>
            <a:off x="2743200" y="6356350"/>
            <a:ext cx="3657600" cy="365125"/>
          </a:xfrm>
        </p:spPr>
        <p:txBody>
          <a:bodyPr/>
          <a:lstStyle>
            <a:lvl1pPr>
              <a:defRPr sz="1000"/>
            </a:lvl1pPr>
          </a:lstStyle>
          <a:p>
            <a:pPr>
              <a:defRPr/>
            </a:pPr>
            <a:r>
              <a:rPr lang="en-US"/>
              <a:t>UNRWA training on GEO Cities – Amman, Jordan 4-6 May, 2009 </a:t>
            </a:r>
          </a:p>
        </p:txBody>
      </p:sp>
      <p:sp>
        <p:nvSpPr>
          <p:cNvPr id="7" name="Slide Number Placeholder 5"/>
          <p:cNvSpPr>
            <a:spLocks noGrp="1"/>
          </p:cNvSpPr>
          <p:nvPr>
            <p:ph type="sldNum" sz="quarter" idx="12"/>
          </p:nvPr>
        </p:nvSpPr>
        <p:spPr/>
        <p:txBody>
          <a:bodyPr/>
          <a:lstStyle>
            <a:lvl1pPr>
              <a:defRPr/>
            </a:lvl1pPr>
          </a:lstStyle>
          <a:p>
            <a:pPr>
              <a:defRPr/>
            </a:pPr>
            <a:r>
              <a:rPr lang="en-US"/>
              <a:t>1</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82C7D27-A9C5-4C7D-A571-9707585F9D15}" type="datetimeFigureOut">
              <a:rPr lang="en-US"/>
              <a:pPr>
                <a:defRPr/>
              </a:pPr>
              <a:t>1/23/2013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91E9D3E-8F9F-4390-8668-555E5666F24E}"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4C8A716-9AEF-4854-BEC3-FD3CEFB9916F}" type="datetimeFigureOut">
              <a:rPr lang="en-US"/>
              <a:pPr>
                <a:defRPr/>
              </a:pPr>
              <a:t>1/23/2013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557EFF-BF87-4DD9-B598-A6FDCD64F239}"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BEB2DB0-117C-4C10-A887-9D64E870FDC1}" type="datetimeFigureOut">
              <a:rPr lang="en-US"/>
              <a:pPr>
                <a:defRPr/>
              </a:pPr>
              <a:t>1/23/2013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2BD923-1404-4723-8747-6BDA9087FF0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E7B7A4-57CB-488F-906D-DCDA269B40DA}" type="slidenum">
              <a:rPr lang="en-US" smtClean="0"/>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C170AFD-B843-4B1C-A8DE-C51CA325CAB0}" type="datetimeFigureOut">
              <a:rPr lang="en-US"/>
              <a:pPr>
                <a:defRPr/>
              </a:pPr>
              <a:t>1/23/2013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956CAC7-1752-4B0E-AB93-47720C4DAD6B}"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DCB513E-E445-42C8-9129-189CCF87E0D7}" type="datetimeFigureOut">
              <a:rPr lang="en-US"/>
              <a:pPr>
                <a:defRPr/>
              </a:pPr>
              <a:t>1/23/2013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49A8492-CFB9-449A-BF27-A8D71D987098}"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A067568-DC8F-4E01-9E1C-7200CEF7A893}" type="datetimeFigureOut">
              <a:rPr lang="en-US"/>
              <a:pPr>
                <a:defRPr/>
              </a:pPr>
              <a:t>1/23/2013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74547B0-6BDA-4A8E-8258-C720E3DE833D}"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70B364F-392D-4F32-B85D-DCF1EF671052}" type="datetimeFigureOut">
              <a:rPr lang="en-US"/>
              <a:pPr>
                <a:defRPr/>
              </a:pPr>
              <a:t>1/23/2013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853A2D6-29D5-41DA-8AE6-0300986CAD13}"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C0E39D3-6959-4A29-8C92-E75FAEF97074}" type="datetimeFigureOut">
              <a:rPr lang="en-US"/>
              <a:pPr>
                <a:defRPr/>
              </a:pPr>
              <a:t>1/23/2013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EEA2711-B2A4-4A88-9E38-3A21A8FA541D}"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3A11FE2-7AB9-44FD-8CEA-C6E43026F585}" type="datetimeFigureOut">
              <a:rPr lang="en-US"/>
              <a:pPr>
                <a:defRPr/>
              </a:pPr>
              <a:t>1/23/2013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6412B46-0009-4FD6-B435-4148129A5470}"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664B10A-5C9B-4A95-801D-69A804BF37F0}" type="datetimeFigureOut">
              <a:rPr lang="en-US"/>
              <a:pPr>
                <a:defRPr/>
              </a:pPr>
              <a:t>1/23/2013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54179F-FCCF-4FE8-96C9-2CF89DAFA9D3}"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6B85F75-52E6-4B6F-9880-BC5DF2012907}" type="datetimeFigureOut">
              <a:rPr lang="en-US"/>
              <a:pPr>
                <a:defRPr/>
              </a:pPr>
              <a:t>1/23/2013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D5547E-454D-4517-9520-1E101BDDA5C1}"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r>
              <a:rPr lang="en-US" noProof="0" smtClean="0"/>
              <a:t>Click icon to add table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1D33C51-DDEC-4BC8-9ED1-A691F2BCDCE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8F962E-E42C-48C7-B62B-B274FA3776D3}"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0616E9-4436-4829-911B-247C9A212D3F}"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A1FAB2C-83B3-443E-B5A4-F75205CA205B}"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8DC4D9B-48A6-466F-A08D-40ABCB657277}"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91F869A-CDB7-4071-B615-1E835E5D83E9}"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D54487-4215-4D93-B899-8EA72349FA34}"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Arial" pitchFamily="34" charset="0"/>
                <a:cs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atin typeface="Arial" pitchFamily="34" charset="0"/>
                <a:cs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atin typeface="Arial" pitchFamily="34" charset="0"/>
                <a:cs typeface="Arial" pitchFamily="34" charset="0"/>
              </a:defRPr>
            </a:lvl1pPr>
          </a:lstStyle>
          <a:p>
            <a:pPr>
              <a:defRPr/>
            </a:pPr>
            <a:fld id="{2F4BAD1A-288A-4E2B-BB58-BEA011599176}" type="slidenum">
              <a:rPr lang="en-US" smtClean="0"/>
              <a:pPr>
                <a:defRPr/>
              </a:pPr>
              <a:t>‹#›</a:t>
            </a:fld>
            <a:endParaRPr lang="en-US"/>
          </a:p>
        </p:txBody>
      </p:sp>
      <p:sp>
        <p:nvSpPr>
          <p:cNvPr id="1032" name="Rectangle 8"/>
          <p:cNvSpPr>
            <a:spLocks noChangeArrowheads="1"/>
          </p:cNvSpPr>
          <p:nvPr/>
        </p:nvSpPr>
        <p:spPr bwMode="auto">
          <a:xfrm>
            <a:off x="1219200" y="990600"/>
            <a:ext cx="7924800" cy="76200"/>
          </a:xfrm>
          <a:prstGeom prst="rect">
            <a:avLst/>
          </a:prstGeom>
          <a:solidFill>
            <a:srgbClr val="008080"/>
          </a:solidFill>
          <a:ln w="9525">
            <a:noFill/>
            <a:miter lim="800000"/>
            <a:headEnd/>
            <a:tailEnd/>
          </a:ln>
        </p:spPr>
        <p:txBody>
          <a:bodyPr wrap="none" anchor="ctr"/>
          <a:lstStyle/>
          <a:p>
            <a:pPr>
              <a:defRPr/>
            </a:pPr>
            <a:endParaRPr lang="en-US"/>
          </a:p>
        </p:txBody>
      </p:sp>
      <p:sp>
        <p:nvSpPr>
          <p:cNvPr id="1033" name="Rectangle 9"/>
          <p:cNvSpPr>
            <a:spLocks noChangeArrowheads="1"/>
          </p:cNvSpPr>
          <p:nvPr/>
        </p:nvSpPr>
        <p:spPr bwMode="auto">
          <a:xfrm>
            <a:off x="0" y="990600"/>
            <a:ext cx="1066800" cy="76200"/>
          </a:xfrm>
          <a:prstGeom prst="rect">
            <a:avLst/>
          </a:prstGeom>
          <a:solidFill>
            <a:srgbClr val="56CC0B"/>
          </a:solidFill>
          <a:ln w="9525">
            <a:noFill/>
            <a:miter lim="800000"/>
            <a:headEnd/>
            <a:tailEnd/>
          </a:ln>
        </p:spPr>
        <p:txBody>
          <a:bodyPr wrap="none" anchor="ctr"/>
          <a:lstStyle/>
          <a:p>
            <a:pPr>
              <a:defRPr/>
            </a:pPr>
            <a:endParaRPr lang="en-US"/>
          </a:p>
        </p:txBody>
      </p:sp>
      <p:sp>
        <p:nvSpPr>
          <p:cNvPr id="1035" name="Rectangle 11"/>
          <p:cNvSpPr>
            <a:spLocks noChangeArrowheads="1"/>
          </p:cNvSpPr>
          <p:nvPr/>
        </p:nvSpPr>
        <p:spPr bwMode="auto">
          <a:xfrm>
            <a:off x="0" y="6616700"/>
            <a:ext cx="1066800" cy="76200"/>
          </a:xfrm>
          <a:prstGeom prst="rect">
            <a:avLst/>
          </a:prstGeom>
          <a:solidFill>
            <a:srgbClr val="56CC0B"/>
          </a:solidFill>
          <a:ln w="9525">
            <a:noFill/>
            <a:miter lim="800000"/>
            <a:headEnd/>
            <a:tailEnd/>
          </a:ln>
        </p:spPr>
        <p:txBody>
          <a:bodyPr wrap="none" anchor="ctr"/>
          <a:lstStyle/>
          <a:p>
            <a:pPr>
              <a:defRPr/>
            </a:pPr>
            <a:endParaRPr lang="en-US"/>
          </a:p>
        </p:txBody>
      </p:sp>
      <p:pic>
        <p:nvPicPr>
          <p:cNvPr id="2057" name="Picture 12" descr="Untitled-2"/>
          <p:cNvPicPr>
            <a:picLocks noChangeAspect="1" noChangeArrowheads="1"/>
          </p:cNvPicPr>
          <p:nvPr/>
        </p:nvPicPr>
        <p:blipFill>
          <a:blip r:embed="rId17" cstate="print"/>
          <a:srcRect/>
          <a:stretch>
            <a:fillRect/>
          </a:stretch>
        </p:blipFill>
        <p:spPr bwMode="auto">
          <a:xfrm>
            <a:off x="7696200" y="152400"/>
            <a:ext cx="1271588" cy="1447800"/>
          </a:xfrm>
          <a:prstGeom prst="rect">
            <a:avLst/>
          </a:prstGeom>
          <a:noFill/>
          <a:ln w="9525">
            <a:noFill/>
            <a:miter lim="800000"/>
            <a:headEnd/>
            <a:tailEnd/>
          </a:ln>
        </p:spPr>
      </p:pic>
      <p:pic>
        <p:nvPicPr>
          <p:cNvPr id="2058" name="Picture 13" descr="Untitled-1"/>
          <p:cNvPicPr>
            <a:picLocks noChangeAspect="1" noChangeArrowheads="1"/>
          </p:cNvPicPr>
          <p:nvPr/>
        </p:nvPicPr>
        <p:blipFill>
          <a:blip r:embed="rId18" cstate="print"/>
          <a:srcRect/>
          <a:stretch>
            <a:fillRect/>
          </a:stretch>
        </p:blipFill>
        <p:spPr bwMode="auto">
          <a:xfrm>
            <a:off x="0" y="0"/>
            <a:ext cx="787400" cy="9144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timing>
    <p:tnLst>
      <p:par>
        <p:cTn id="1" dur="indefinite" restart="never" nodeType="tmRoot"/>
      </p:par>
    </p:tnLst>
  </p:timing>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itchFamily="34" charset="0"/>
          <a:cs typeface="Arial" pitchFamily="34" charset="0"/>
        </a:defRPr>
      </a:lvl2pPr>
      <a:lvl3pPr algn="ctr" rtl="0" eaLnBrk="1" fontAlgn="base" hangingPunct="1">
        <a:spcBef>
          <a:spcPct val="0"/>
        </a:spcBef>
        <a:spcAft>
          <a:spcPct val="0"/>
        </a:spcAft>
        <a:defRPr sz="4400">
          <a:solidFill>
            <a:schemeClr val="tx2"/>
          </a:solidFill>
          <a:latin typeface="Arial" pitchFamily="34" charset="0"/>
          <a:cs typeface="Arial" pitchFamily="34" charset="0"/>
        </a:defRPr>
      </a:lvl3pPr>
      <a:lvl4pPr algn="ctr" rtl="0" eaLnBrk="1" fontAlgn="base" hangingPunct="1">
        <a:spcBef>
          <a:spcPct val="0"/>
        </a:spcBef>
        <a:spcAft>
          <a:spcPct val="0"/>
        </a:spcAft>
        <a:defRPr sz="4400">
          <a:solidFill>
            <a:schemeClr val="tx2"/>
          </a:solidFill>
          <a:latin typeface="Arial" pitchFamily="34" charset="0"/>
          <a:cs typeface="Arial" pitchFamily="34" charset="0"/>
        </a:defRPr>
      </a:lvl4pPr>
      <a:lvl5pPr algn="ctr" rtl="0"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74EF431B-5763-466C-8F73-14C2DB613761}" type="datetimeFigureOut">
              <a:rPr lang="en-US"/>
              <a:pPr>
                <a:defRPr/>
              </a:pPr>
              <a:t>1/23/2013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A7CF2340-B7D1-4146-890A-42914295F2E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5.xml"/><Relationship Id="rId1" Type="http://schemas.openxmlformats.org/officeDocument/2006/relationships/video" Target="file:///C:\Documents%20and%20Settings\mhd%20abido\Desktop\MOV01524.MPG" TargetMode="External"/><Relationship Id="rId4" Type="http://schemas.openxmlformats.org/officeDocument/2006/relationships/image" Target="../media/image52.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oleObject" Target="../embeddings/oleObject1.bin"/><Relationship Id="rId7" Type="http://schemas.openxmlformats.org/officeDocument/2006/relationships/package" Target="../embeddings/Microsoft_Excel_Worksheet2.xlsx"/><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6.emf"/><Relationship Id="rId4" Type="http://schemas.openxmlformats.org/officeDocument/2006/relationships/package" Target="../embeddings/Microsoft_Excel_Worksheet1.xlsx"/></Relationships>
</file>

<file path=ppt/slides/_rels/slide11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chart" Target="../charts/chart1.xml"/><Relationship Id="rId5" Type="http://schemas.openxmlformats.org/officeDocument/2006/relationships/image" Target="../media/image58.emf"/><Relationship Id="rId4" Type="http://schemas.openxmlformats.org/officeDocument/2006/relationships/package" Target="../embeddings/Microsoft_Excel_Worksheet3.xlsx"/></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hyperlink" Target="ar4-wg1-spm-ar.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8" Type="http://schemas.openxmlformats.org/officeDocument/2006/relationships/hyperlink" Target="oman%20communique.docx" TargetMode="External"/><Relationship Id="rId3" Type="http://schemas.openxmlformats.org/officeDocument/2006/relationships/image" Target="../media/image61.gif"/><Relationship Id="rId7" Type="http://schemas.openxmlformats.org/officeDocument/2006/relationships/image" Target="../media/image67.pn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hyperlink" Target="Tunis_Climate_Action_EN.pdf" TargetMode="External"/><Relationship Id="rId5" Type="http://schemas.openxmlformats.org/officeDocument/2006/relationships/hyperlink" Target="&#1582;&#1591;&#1577;%20&#1575;&#1604;&#1593;&#1605;&#1604;.docm" TargetMode="External"/><Relationship Id="rId4" Type="http://schemas.openxmlformats.org/officeDocument/2006/relationships/hyperlink" Target="&#1575;&#1604;&#1573;&#1593;&#1604;&#1575;&#1606;%20&#1575;&#1604;&#1608;&#1586;&#1575;&#1585;&#1610;%20&#1575;&#1604;&#1593;&#1585;&#1576;&#1610;%20&#1581;&#1608;&#1604;%20&#1575;&#1604;&#1578;&#1594;&#1610;&#1585;%20&#1575;&#1604;&#1605;&#1606;&#1575;&#1582;&#1610;.doc" TargetMode="External"/></Relationships>
</file>

<file path=ppt/slides/_rels/slide1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6.xml"/><Relationship Id="rId4" Type="http://schemas.openxmlformats.org/officeDocument/2006/relationships/image" Target="../media/image21.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7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56065" name="Picture 1" descr="C:\Users\Tarek\Desktop\Picture4.png"/>
          <p:cNvPicPr>
            <a:picLocks noChangeAspect="1" noChangeArrowheads="1"/>
          </p:cNvPicPr>
          <p:nvPr/>
        </p:nvPicPr>
        <p:blipFill>
          <a:blip r:embed="rId3" cstate="print"/>
          <a:srcRect/>
          <a:stretch>
            <a:fillRect/>
          </a:stretch>
        </p:blipFill>
        <p:spPr bwMode="auto">
          <a:xfrm>
            <a:off x="0" y="-2713"/>
            <a:ext cx="9144000" cy="686079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dirty="0" smtClean="0"/>
              <a:t>Session at a Glance</a:t>
            </a:r>
          </a:p>
        </p:txBody>
      </p:sp>
      <p:sp>
        <p:nvSpPr>
          <p:cNvPr id="6147" name="Rectangle 3"/>
          <p:cNvSpPr>
            <a:spLocks noGrp="1" noChangeArrowheads="1"/>
          </p:cNvSpPr>
          <p:nvPr>
            <p:ph idx="1"/>
          </p:nvPr>
        </p:nvSpPr>
        <p:spPr>
          <a:xfrm>
            <a:off x="642938" y="2357438"/>
            <a:ext cx="8229600" cy="2808287"/>
          </a:xfrm>
        </p:spPr>
        <p:txBody>
          <a:bodyPr/>
          <a:lstStyle/>
          <a:p>
            <a:pPr algn="ctr">
              <a:buFontTx/>
              <a:buNone/>
            </a:pPr>
            <a:r>
              <a:rPr lang="en-US" sz="3400" b="1" dirty="0" smtClean="0"/>
              <a:t>Relevance </a:t>
            </a:r>
          </a:p>
          <a:p>
            <a:pPr algn="ctr">
              <a:buFontTx/>
              <a:buNone/>
            </a:pPr>
            <a:endParaRPr lang="en-US" sz="3400" b="1" i="1" dirty="0" smtClean="0"/>
          </a:p>
          <a:p>
            <a:pPr algn="ctr">
              <a:buFontTx/>
              <a:buNone/>
            </a:pPr>
            <a:r>
              <a:rPr lang="en-US" sz="3400" dirty="0" smtClean="0"/>
              <a:t>Climate Change: Impacts and Vulnerabilities that the Earth System Faces</a:t>
            </a:r>
          </a:p>
          <a:p>
            <a:pPr eaLnBrk="1" hangingPunct="1">
              <a:lnSpc>
                <a:spcPct val="90000"/>
              </a:lnSpc>
            </a:pPr>
            <a:endParaRPr lang="en-US" b="1" dirty="0" smtClean="0">
              <a:solidFill>
                <a:schemeClr val="bg2"/>
              </a:solidFill>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230832" y="341784"/>
            <a:ext cx="8229600" cy="1143000"/>
          </a:xfrm>
        </p:spPr>
        <p:txBody>
          <a:bodyPr/>
          <a:lstStyle/>
          <a:p>
            <a:pPr eaLnBrk="1" hangingPunct="1"/>
            <a:r>
              <a:rPr lang="en-US" sz="3600" dirty="0" smtClean="0"/>
              <a:t>Responses to Climate Change</a:t>
            </a:r>
          </a:p>
        </p:txBody>
      </p:sp>
      <p:sp>
        <p:nvSpPr>
          <p:cNvPr id="24579" name="Rectangle 3"/>
          <p:cNvSpPr>
            <a:spLocks noGrp="1" noChangeArrowheads="1"/>
          </p:cNvSpPr>
          <p:nvPr>
            <p:ph idx="1"/>
          </p:nvPr>
        </p:nvSpPr>
        <p:spPr/>
        <p:txBody>
          <a:bodyPr/>
          <a:lstStyle/>
          <a:p>
            <a:pPr>
              <a:defRPr/>
            </a:pPr>
            <a:r>
              <a:rPr lang="en-US" sz="2400" b="1" dirty="0" smtClean="0"/>
              <a:t>Adaptation:</a:t>
            </a:r>
            <a:r>
              <a:rPr lang="en-US" sz="2400" dirty="0" smtClean="0"/>
              <a:t> Adjustment in natural or human systems, in response to actual or expected climatic stimuli or their effects, that moderates harm or exploits beneficial opportunities. </a:t>
            </a:r>
          </a:p>
          <a:p>
            <a:pPr>
              <a:defRPr/>
            </a:pPr>
            <a:r>
              <a:rPr lang="en-US" sz="2400" b="1" dirty="0" smtClean="0"/>
              <a:t>Mitigation:</a:t>
            </a:r>
            <a:r>
              <a:rPr lang="en-US" sz="2400" dirty="0" smtClean="0"/>
              <a:t> The promotion of policy, regulatory and project-based measures that contribute to the stabilization or reduction of greenhouse gases’ concentration in the atmosphere. Renewable energy programs, energy efficiency frameworks and substitution of fossil fuels are examples of climate change mitigation measures. </a:t>
            </a:r>
          </a:p>
          <a:p>
            <a:pPr marL="609600" indent="-609600" eaLnBrk="1" hangingPunct="1">
              <a:buFontTx/>
              <a:buAutoNum type="arabicPeriod"/>
              <a:defRPr/>
            </a:pPr>
            <a:endParaRPr lang="en-US" sz="2800" dirty="0" smtClean="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2221"/>
            <a:ext cx="7560840" cy="796925"/>
          </a:xfrm>
        </p:spPr>
        <p:txBody>
          <a:bodyPr/>
          <a:lstStyle/>
          <a:p>
            <a:pPr>
              <a:defRPr/>
            </a:pPr>
            <a:r>
              <a:rPr lang="en-US" sz="3200" dirty="0" smtClean="0"/>
              <a:t>Response to Climate Change (Addressing climate change issues)</a:t>
            </a:r>
            <a:endParaRPr lang="en-US" sz="3200" dirty="0"/>
          </a:p>
        </p:txBody>
      </p:sp>
      <p:sp>
        <p:nvSpPr>
          <p:cNvPr id="29699" name="Text Placeholder 2"/>
          <p:cNvSpPr>
            <a:spLocks noGrp="1"/>
          </p:cNvSpPr>
          <p:nvPr>
            <p:ph type="body" idx="1"/>
          </p:nvPr>
        </p:nvSpPr>
        <p:spPr>
          <a:xfrm>
            <a:off x="457200" y="1781126"/>
            <a:ext cx="4040188" cy="639762"/>
          </a:xfrm>
          <a:solidFill>
            <a:srgbClr val="CCFFCC"/>
          </a:solidFill>
        </p:spPr>
        <p:txBody>
          <a:bodyPr/>
          <a:lstStyle/>
          <a:p>
            <a:pPr algn="ctr" rtl="1"/>
            <a:r>
              <a:rPr lang="en-US" dirty="0" smtClean="0">
                <a:solidFill>
                  <a:srgbClr val="FF0000"/>
                </a:solidFill>
                <a:cs typeface="Arabic Transparent" pitchFamily="2" charset="0"/>
              </a:rPr>
              <a:t>Mitigation</a:t>
            </a:r>
          </a:p>
        </p:txBody>
      </p:sp>
      <p:pic>
        <p:nvPicPr>
          <p:cNvPr id="29701" name="Picture 2" descr="C:\Documents and Settings\mhd abido\My Documents\My Pictures\2009-06-14\DSC00698.jpg"/>
          <p:cNvPicPr>
            <a:picLocks noGrp="1" noChangeAspect="1" noChangeArrowheads="1"/>
          </p:cNvPicPr>
          <p:nvPr>
            <p:ph sz="half" idx="2"/>
          </p:nvPr>
        </p:nvPicPr>
        <p:blipFill>
          <a:blip r:embed="rId3" cstate="print"/>
          <a:srcRect/>
          <a:stretch>
            <a:fillRect/>
          </a:stretch>
        </p:blipFill>
        <p:spPr>
          <a:xfrm>
            <a:off x="428596" y="2630710"/>
            <a:ext cx="4040188" cy="3030538"/>
          </a:xfrm>
          <a:noFill/>
        </p:spPr>
      </p:pic>
      <p:sp>
        <p:nvSpPr>
          <p:cNvPr id="29700" name="Text Placeholder 4"/>
          <p:cNvSpPr>
            <a:spLocks noGrp="1"/>
          </p:cNvSpPr>
          <p:nvPr>
            <p:ph type="body" sz="quarter" idx="3"/>
          </p:nvPr>
        </p:nvSpPr>
        <p:spPr>
          <a:xfrm>
            <a:off x="4645025" y="1781126"/>
            <a:ext cx="4041775" cy="639762"/>
          </a:xfrm>
          <a:solidFill>
            <a:srgbClr val="CCFFCC"/>
          </a:solidFill>
          <a:ln>
            <a:solidFill>
              <a:schemeClr val="accent1"/>
            </a:solidFill>
          </a:ln>
        </p:spPr>
        <p:txBody>
          <a:bodyPr/>
          <a:lstStyle/>
          <a:p>
            <a:pPr algn="ctr" rtl="1"/>
            <a:r>
              <a:rPr lang="en-US" dirty="0" smtClean="0">
                <a:solidFill>
                  <a:srgbClr val="00B050"/>
                </a:solidFill>
                <a:cs typeface="Arabic Transparent" pitchFamily="2" charset="0"/>
              </a:rPr>
              <a:t>Adaptation</a:t>
            </a:r>
            <a:r>
              <a:rPr lang="ar-SY" dirty="0" smtClean="0">
                <a:solidFill>
                  <a:srgbClr val="00B050"/>
                </a:solidFill>
                <a:cs typeface="Arabic Transparent" pitchFamily="2" charset="0"/>
              </a:rPr>
              <a:t>  </a:t>
            </a:r>
            <a:endParaRPr lang="en-US" dirty="0" smtClean="0">
              <a:solidFill>
                <a:srgbClr val="00B050"/>
              </a:solidFill>
              <a:cs typeface="Arabic Transparent" pitchFamily="2" charset="0"/>
            </a:endParaRPr>
          </a:p>
        </p:txBody>
      </p:sp>
      <p:pic>
        <p:nvPicPr>
          <p:cNvPr id="9" name="MOV01524.MPG">
            <a:hlinkClick r:id="" action="ppaction://media"/>
          </p:cNvPr>
          <p:cNvPicPr>
            <a:picLocks noGrp="1" noRot="1" noChangeAspect="1"/>
          </p:cNvPicPr>
          <p:nvPr>
            <p:ph sz="quarter" idx="4"/>
            <a:videoFile r:link="rId1"/>
          </p:nvPr>
        </p:nvPicPr>
        <p:blipFill>
          <a:blip r:embed="rId4" cstate="print"/>
          <a:srcRect/>
          <a:stretch>
            <a:fillRect/>
          </a:stretch>
        </p:blipFill>
        <p:spPr>
          <a:xfrm>
            <a:off x="4556125" y="2643188"/>
            <a:ext cx="4000500" cy="300037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66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0"/>
            <a:ext cx="5688632" cy="1143000"/>
          </a:xfrm>
          <a:noFill/>
        </p:spPr>
        <p:txBody>
          <a:bodyPr/>
          <a:lstStyle/>
          <a:p>
            <a:pPr rtl="1">
              <a:defRPr/>
            </a:pPr>
            <a:r>
              <a:rPr lang="en-US" dirty="0" smtClean="0">
                <a:solidFill>
                  <a:schemeClr val="tx1"/>
                </a:solidFill>
                <a:cs typeface="Times New Roman" pitchFamily="18" charset="0"/>
              </a:rPr>
              <a:t>Adaptation</a:t>
            </a:r>
            <a:endParaRPr lang="en-US" dirty="0" smtClean="0">
              <a:solidFill>
                <a:schemeClr val="tx1"/>
              </a:solidFill>
            </a:endParaRPr>
          </a:p>
        </p:txBody>
      </p:sp>
      <p:sp>
        <p:nvSpPr>
          <p:cNvPr id="101378" name="Rectangle 2"/>
          <p:cNvSpPr>
            <a:spLocks noChangeArrowheads="1"/>
          </p:cNvSpPr>
          <p:nvPr/>
        </p:nvSpPr>
        <p:spPr bwMode="auto">
          <a:xfrm>
            <a:off x="500063" y="1597043"/>
            <a:ext cx="8286750" cy="8384685"/>
          </a:xfrm>
          <a:prstGeom prst="rect">
            <a:avLst/>
          </a:prstGeom>
          <a:noFill/>
        </p:spPr>
        <p:txBody>
          <a:bodyPr/>
          <a:lstStyle/>
          <a:p>
            <a:pPr>
              <a:tabLst>
                <a:tab pos="3175" algn="r"/>
              </a:tabLst>
              <a:defRPr/>
            </a:pPr>
            <a:r>
              <a:rPr lang="en-US" sz="2400" dirty="0" smtClean="0">
                <a:latin typeface="+mj-lt"/>
                <a:ea typeface="+mj-ea"/>
                <a:cs typeface="Times New Roman" pitchFamily="18" charset="0"/>
              </a:rPr>
              <a:t>Adaptation refers to a group of policies, practices and projects that aim at effecting changes that could improve and raise the efficiency of social structures and economic activities to increase the resilience of these systems to the potential impacts of climate change and to make use of available opportunities. Adaptation to climate change includes averting risks through reducing vulnerability, enhancing adaptation and developing strategies based on accumulative assessment of risks.                                        </a:t>
            </a:r>
            <a:endParaRPr lang="ar-EG" sz="2400" dirty="0">
              <a:latin typeface="+mj-lt"/>
              <a:ea typeface="+mj-ea"/>
              <a:cs typeface="Times New Roman" pitchFamily="18"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79512" y="274638"/>
            <a:ext cx="8229600" cy="1143000"/>
          </a:xfrm>
        </p:spPr>
        <p:txBody>
          <a:bodyPr/>
          <a:lstStyle/>
          <a:p>
            <a:r>
              <a:rPr lang="en-US" sz="4000" dirty="0" smtClean="0">
                <a:solidFill>
                  <a:schemeClr val="tx1"/>
                </a:solidFill>
              </a:rPr>
              <a:t>Adaptation option - example</a:t>
            </a:r>
          </a:p>
        </p:txBody>
      </p:sp>
      <p:graphicFrame>
        <p:nvGraphicFramePr>
          <p:cNvPr id="4" name="Table 3"/>
          <p:cNvGraphicFramePr>
            <a:graphicFrameLocks noGrp="1"/>
          </p:cNvGraphicFramePr>
          <p:nvPr/>
        </p:nvGraphicFramePr>
        <p:xfrm>
          <a:off x="857250" y="1857375"/>
          <a:ext cx="7715304" cy="3429024"/>
        </p:xfrm>
        <a:graphic>
          <a:graphicData uri="http://schemas.openxmlformats.org/drawingml/2006/table">
            <a:tbl>
              <a:tblPr/>
              <a:tblGrid>
                <a:gridCol w="1469189"/>
                <a:gridCol w="3200318"/>
                <a:gridCol w="3045797"/>
              </a:tblGrid>
              <a:tr h="961400">
                <a:tc>
                  <a:txBody>
                    <a:bodyPr/>
                    <a:lstStyle/>
                    <a:p>
                      <a:pPr algn="ctr">
                        <a:lnSpc>
                          <a:spcPct val="115000"/>
                        </a:lnSpc>
                        <a:spcAft>
                          <a:spcPts val="0"/>
                        </a:spcAft>
                      </a:pPr>
                      <a:r>
                        <a:rPr lang="en-US" sz="2400" b="1" dirty="0" smtClean="0">
                          <a:latin typeface="+mn-lt"/>
                          <a:ea typeface="Calibri"/>
                          <a:cs typeface="Times New Roman"/>
                        </a:rPr>
                        <a:t>Climate variable</a:t>
                      </a:r>
                      <a:endParaRPr lang="en-US" sz="2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dirty="0">
                          <a:solidFill>
                            <a:srgbClr val="000000"/>
                          </a:solidFill>
                          <a:latin typeface="+mn-lt"/>
                          <a:ea typeface="MS Mincho"/>
                          <a:cs typeface="Times New Roman"/>
                        </a:rPr>
                        <a:t>Impact</a:t>
                      </a:r>
                      <a:endParaRPr lang="en-US" sz="2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dirty="0" smtClean="0">
                          <a:solidFill>
                            <a:srgbClr val="000000"/>
                          </a:solidFill>
                          <a:latin typeface="+mn-lt"/>
                          <a:ea typeface="MS Mincho"/>
                          <a:cs typeface="Times New Roman"/>
                        </a:rPr>
                        <a:t>Adaptation</a:t>
                      </a:r>
                    </a:p>
                    <a:p>
                      <a:pPr algn="ctr">
                        <a:lnSpc>
                          <a:spcPct val="115000"/>
                        </a:lnSpc>
                        <a:spcAft>
                          <a:spcPts val="0"/>
                        </a:spcAft>
                      </a:pPr>
                      <a:r>
                        <a:rPr lang="en-US" sz="2400" b="1" dirty="0" smtClean="0">
                          <a:solidFill>
                            <a:srgbClr val="000000"/>
                          </a:solidFill>
                          <a:latin typeface="+mn-lt"/>
                          <a:ea typeface="MS Mincho"/>
                          <a:cs typeface="Times New Roman"/>
                        </a:rPr>
                        <a:t>options</a:t>
                      </a:r>
                      <a:r>
                        <a:rPr lang="en-US" sz="2400" b="1" baseline="0" dirty="0" smtClean="0">
                          <a:solidFill>
                            <a:srgbClr val="000000"/>
                          </a:solidFill>
                          <a:latin typeface="+mn-lt"/>
                          <a:ea typeface="MS Mincho"/>
                          <a:cs typeface="Times New Roman"/>
                        </a:rPr>
                        <a:t> </a:t>
                      </a:r>
                      <a:endParaRPr lang="en-US" sz="2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67624">
                <a:tc>
                  <a:txBody>
                    <a:bodyPr/>
                    <a:lstStyle/>
                    <a:p>
                      <a:pPr>
                        <a:lnSpc>
                          <a:spcPct val="115000"/>
                        </a:lnSpc>
                        <a:spcAft>
                          <a:spcPts val="0"/>
                        </a:spcAft>
                      </a:pPr>
                      <a:r>
                        <a:rPr lang="en-US" sz="2400" dirty="0">
                          <a:solidFill>
                            <a:srgbClr val="000000"/>
                          </a:solidFill>
                          <a:latin typeface="+mn-lt"/>
                          <a:ea typeface="MS Mincho"/>
                          <a:cs typeface="Times New Roman"/>
                        </a:rPr>
                        <a:t>High storm surge</a:t>
                      </a:r>
                      <a:endParaRPr lang="en-US" sz="2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dirty="0">
                          <a:solidFill>
                            <a:srgbClr val="000000"/>
                          </a:solidFill>
                          <a:latin typeface="+mn-lt"/>
                          <a:ea typeface="MS Mincho"/>
                          <a:cs typeface="Times New Roman"/>
                        </a:rPr>
                        <a:t>Inundation – water becomes brackish</a:t>
                      </a:r>
                      <a:endParaRPr lang="en-US" sz="2400" dirty="0">
                        <a:latin typeface="+mn-lt"/>
                        <a:ea typeface="Calibri"/>
                        <a:cs typeface="Times New Roman"/>
                      </a:endParaRPr>
                    </a:p>
                    <a:p>
                      <a:pPr>
                        <a:lnSpc>
                          <a:spcPct val="115000"/>
                        </a:lnSpc>
                        <a:spcAft>
                          <a:spcPts val="0"/>
                        </a:spcAft>
                      </a:pPr>
                      <a:r>
                        <a:rPr lang="en-US" sz="2400" dirty="0">
                          <a:solidFill>
                            <a:srgbClr val="000000"/>
                          </a:solidFill>
                          <a:latin typeface="+mn-lt"/>
                          <a:ea typeface="MS Mincho"/>
                          <a:cs typeface="Times New Roman"/>
                        </a:rPr>
                        <a:t>Erosion – reduction of land area       </a:t>
                      </a:r>
                      <a:endParaRPr lang="en-US" sz="2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dirty="0">
                          <a:solidFill>
                            <a:srgbClr val="000000"/>
                          </a:solidFill>
                          <a:latin typeface="+mn-lt"/>
                          <a:ea typeface="MS Mincho"/>
                          <a:cs typeface="Times New Roman"/>
                        </a:rPr>
                        <a:t>Construct wood embankment</a:t>
                      </a:r>
                      <a:endParaRPr lang="en-US" sz="2400" dirty="0">
                        <a:latin typeface="+mn-lt"/>
                        <a:ea typeface="Calibri"/>
                        <a:cs typeface="Times New Roman"/>
                      </a:endParaRPr>
                    </a:p>
                    <a:p>
                      <a:pPr>
                        <a:lnSpc>
                          <a:spcPct val="115000"/>
                        </a:lnSpc>
                        <a:spcAft>
                          <a:spcPts val="0"/>
                        </a:spcAft>
                      </a:pPr>
                      <a:r>
                        <a:rPr lang="en-US" sz="2400" dirty="0">
                          <a:solidFill>
                            <a:srgbClr val="000000"/>
                          </a:solidFill>
                          <a:latin typeface="+mn-lt"/>
                          <a:ea typeface="MS Mincho"/>
                          <a:cs typeface="Times New Roman"/>
                        </a:rPr>
                        <a:t>Plant mangroves</a:t>
                      </a:r>
                      <a:endParaRPr lang="en-US" sz="2400" dirty="0">
                        <a:latin typeface="+mn-lt"/>
                        <a:ea typeface="Calibri"/>
                        <a:cs typeface="Times New Roman"/>
                      </a:endParaRPr>
                    </a:p>
                    <a:p>
                      <a:pPr>
                        <a:lnSpc>
                          <a:spcPct val="115000"/>
                        </a:lnSpc>
                        <a:spcAft>
                          <a:spcPts val="0"/>
                        </a:spcAft>
                      </a:pPr>
                      <a:r>
                        <a:rPr lang="en-US" sz="2400" dirty="0">
                          <a:solidFill>
                            <a:srgbClr val="000000"/>
                          </a:solidFill>
                          <a:latin typeface="+mn-lt"/>
                          <a:ea typeface="MS Mincho"/>
                          <a:cs typeface="Times New Roman"/>
                        </a:rPr>
                        <a:t>Limit removal of aggregates</a:t>
                      </a:r>
                      <a:endParaRPr lang="en-US" sz="2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251520" y="341784"/>
            <a:ext cx="8229600" cy="1143000"/>
          </a:xfrm>
        </p:spPr>
        <p:txBody>
          <a:bodyPr/>
          <a:lstStyle/>
          <a:p>
            <a:r>
              <a:rPr lang="en-US" sz="3600" dirty="0" smtClean="0"/>
              <a:t>Mainstreaming Adaptation </a:t>
            </a:r>
          </a:p>
        </p:txBody>
      </p:sp>
      <p:sp>
        <p:nvSpPr>
          <p:cNvPr id="77827" name="Content Placeholder 2"/>
          <p:cNvSpPr>
            <a:spLocks noGrp="1"/>
          </p:cNvSpPr>
          <p:nvPr>
            <p:ph sz="half" idx="1"/>
          </p:nvPr>
        </p:nvSpPr>
        <p:spPr>
          <a:xfrm>
            <a:off x="457200" y="1600200"/>
            <a:ext cx="7829550" cy="4525963"/>
          </a:xfrm>
        </p:spPr>
        <p:txBody>
          <a:bodyPr/>
          <a:lstStyle/>
          <a:p>
            <a:r>
              <a:rPr lang="en-US" dirty="0" smtClean="0"/>
              <a:t>Climate change is not just an environmental issue – it is a development issue. </a:t>
            </a:r>
          </a:p>
          <a:p>
            <a:r>
              <a:rPr lang="en-US" dirty="0" smtClean="0"/>
              <a:t>Mainstreaming includes compromises and tradeoffs among competing local, national and/or regional interests and priorities. </a:t>
            </a:r>
          </a:p>
          <a:p>
            <a:r>
              <a:rPr lang="en-US" dirty="0" smtClean="0"/>
              <a:t>Finally, climate change adaptation mainstreaming process should contribute to  sustainable development goals of the country at hand, talking into account all elements, including local/indigenous coping strategies.</a:t>
            </a:r>
          </a:p>
          <a:p>
            <a:endParaRPr lang="en-US" dirty="0" smtClean="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179512" y="274638"/>
            <a:ext cx="8229600" cy="1143000"/>
          </a:xfrm>
        </p:spPr>
        <p:txBody>
          <a:bodyPr/>
          <a:lstStyle/>
          <a:p>
            <a:r>
              <a:rPr lang="en-US" sz="4000" dirty="0" smtClean="0"/>
              <a:t>Development and Adaptation</a:t>
            </a:r>
          </a:p>
        </p:txBody>
      </p:sp>
      <p:sp>
        <p:nvSpPr>
          <p:cNvPr id="78851" name="Content Placeholder 2"/>
          <p:cNvSpPr>
            <a:spLocks noGrp="1"/>
          </p:cNvSpPr>
          <p:nvPr>
            <p:ph sz="half" idx="1"/>
          </p:nvPr>
        </p:nvSpPr>
        <p:spPr>
          <a:xfrm>
            <a:off x="457200" y="1567333"/>
            <a:ext cx="8186738" cy="4525963"/>
          </a:xfrm>
        </p:spPr>
        <p:txBody>
          <a:bodyPr/>
          <a:lstStyle/>
          <a:p>
            <a:r>
              <a:rPr lang="en-US" sz="2400" dirty="0" smtClean="0"/>
              <a:t>Communities need to understand the consequences of the climate change impacts and local development. </a:t>
            </a:r>
          </a:p>
          <a:p>
            <a:r>
              <a:rPr lang="en-US" sz="2400" dirty="0" smtClean="0"/>
              <a:t>Depending on the character of the coast, the increase in sea level rise and heavy precipitation could lead to:  coastal wetland loss; potentially negative impacts on ocean biodiversity and productivity; decreased food supply for sea birds and fishing communities. Meanwhile, an increase in extreme weather events could breach dykes, cause flooding and additional stress on the ecological integrity of coastal areas. </a:t>
            </a:r>
          </a:p>
          <a:p>
            <a:r>
              <a:rPr lang="en-US" sz="2400" dirty="0" smtClean="0"/>
              <a:t>Depending on the population density, the impacts could also cause serious damages in human settlements, infrastructure and agricultural production.  </a:t>
            </a:r>
          </a:p>
          <a:p>
            <a:endParaRPr lang="en-US" sz="2400" dirty="0" smtClean="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229600" cy="1143000"/>
          </a:xfrm>
        </p:spPr>
        <p:txBody>
          <a:bodyPr/>
          <a:lstStyle/>
          <a:p>
            <a:pPr>
              <a:defRPr/>
            </a:pPr>
            <a:r>
              <a:rPr lang="en-US" sz="2400" dirty="0" smtClean="0"/>
              <a:t>Adaptation to climate change is an important future investment. It is the best available option. </a:t>
            </a:r>
            <a:endParaRPr lang="en-US" sz="2400" dirty="0"/>
          </a:p>
        </p:txBody>
      </p:sp>
      <p:sp>
        <p:nvSpPr>
          <p:cNvPr id="5" name="Rectangle 4"/>
          <p:cNvSpPr/>
          <p:nvPr/>
        </p:nvSpPr>
        <p:spPr>
          <a:xfrm>
            <a:off x="428625" y="1643063"/>
            <a:ext cx="8215313" cy="5262979"/>
          </a:xfrm>
          <a:prstGeom prst="rect">
            <a:avLst/>
          </a:prstGeom>
          <a:noFill/>
        </p:spPr>
        <p:txBody>
          <a:bodyPr/>
          <a:lstStyle/>
          <a:p>
            <a:pPr marL="2540">
              <a:tabLst>
                <a:tab pos="3175" algn="r"/>
              </a:tabLst>
              <a:defRPr/>
            </a:pPr>
            <a:r>
              <a:rPr lang="en-US" sz="2400" dirty="0" smtClean="0">
                <a:latin typeface="+mj-lt"/>
                <a:ea typeface="+mj-ea"/>
                <a:cs typeface="Times New Roman" pitchFamily="18" charset="0"/>
              </a:rPr>
              <a:t>During the first half of this century a number of objective  factors underlined the inevitability of climate change and necessitated the adoption and prioritization of adaptation measures for  the following reasons:</a:t>
            </a:r>
          </a:p>
          <a:p>
            <a:pPr marL="2540">
              <a:tabLst>
                <a:tab pos="3175" algn="r"/>
              </a:tabLst>
              <a:defRPr/>
            </a:pPr>
            <a:r>
              <a:rPr lang="en-US" sz="2400" dirty="0" smtClean="0">
                <a:latin typeface="+mj-lt"/>
                <a:ea typeface="+mj-ea"/>
                <a:cs typeface="Times New Roman" pitchFamily="18" charset="0"/>
              </a:rPr>
              <a:t>- GHGs emissions</a:t>
            </a:r>
          </a:p>
          <a:p>
            <a:pPr marL="2540">
              <a:tabLst>
                <a:tab pos="3175" algn="r"/>
              </a:tabLst>
              <a:defRPr/>
            </a:pPr>
            <a:r>
              <a:rPr lang="en-US" sz="2400" dirty="0" smtClean="0">
                <a:latin typeface="+mj-lt"/>
                <a:ea typeface="+mj-ea"/>
                <a:cs typeface="Times New Roman" pitchFamily="18" charset="0"/>
              </a:rPr>
              <a:t>-The limited effect of mitigation procedures</a:t>
            </a:r>
          </a:p>
          <a:p>
            <a:pPr marL="2540">
              <a:tabLst>
                <a:tab pos="3175" algn="r"/>
              </a:tabLst>
              <a:defRPr/>
            </a:pPr>
            <a:r>
              <a:rPr lang="en-US" sz="2400" dirty="0" smtClean="0">
                <a:latin typeface="+mj-lt"/>
                <a:ea typeface="+mj-ea"/>
                <a:cs typeface="Times New Roman" pitchFamily="18" charset="0"/>
              </a:rPr>
              <a:t>- Socio-economic and natural environmental conditions</a:t>
            </a:r>
          </a:p>
          <a:p>
            <a:pPr marL="2540">
              <a:tabLst>
                <a:tab pos="3175" algn="r"/>
              </a:tabLst>
              <a:defRPr/>
            </a:pPr>
            <a:r>
              <a:rPr lang="en-US" sz="2400" dirty="0" smtClean="0">
                <a:latin typeface="+mj-lt"/>
                <a:ea typeface="+mj-ea"/>
                <a:cs typeface="Times New Roman" pitchFamily="18" charset="0"/>
              </a:rPr>
              <a:t>-The effective role  of adaptation measures in saving lives and reducing risks related to climate change and climate variability.</a:t>
            </a:r>
          </a:p>
          <a:p>
            <a:pPr marL="2540">
              <a:tabLst>
                <a:tab pos="3175" algn="r"/>
              </a:tabLst>
              <a:defRPr/>
            </a:pPr>
            <a:endParaRPr lang="en-US" sz="2400" dirty="0" smtClean="0">
              <a:latin typeface="+mj-lt"/>
              <a:ea typeface="+mj-ea"/>
              <a:cs typeface="Times New Roman" pitchFamily="18" charset="0"/>
            </a:endParaRPr>
          </a:p>
          <a:p>
            <a:pPr marL="2540">
              <a:tabLst>
                <a:tab pos="3175" algn="r"/>
              </a:tabLst>
              <a:defRPr/>
            </a:pPr>
            <a:r>
              <a:rPr lang="en-US" sz="2400" dirty="0" smtClean="0">
                <a:latin typeface="+mj-lt"/>
                <a:ea typeface="+mj-ea"/>
                <a:cs typeface="Times New Roman" pitchFamily="18" charset="0"/>
              </a:rPr>
              <a:t> </a:t>
            </a:r>
          </a:p>
          <a:p>
            <a:pPr marL="2540">
              <a:tabLst>
                <a:tab pos="3175" algn="r"/>
              </a:tabLst>
              <a:defRPr/>
            </a:pPr>
            <a:endParaRPr lang="ar-SY" sz="2400" dirty="0">
              <a:latin typeface="+mj-lt"/>
              <a:ea typeface="+mj-ea"/>
              <a:cs typeface="Times New Roman" pitchFamily="18" charset="0"/>
            </a:endParaRPr>
          </a:p>
          <a:p>
            <a:pPr marL="2540">
              <a:tabLst>
                <a:tab pos="3175" algn="r"/>
              </a:tabLst>
              <a:defRPr/>
            </a:pPr>
            <a:endParaRPr lang="ar-SY" sz="2400" dirty="0">
              <a:latin typeface="+mj-lt"/>
              <a:ea typeface="+mj-ea"/>
              <a:cs typeface="Times New Roman" pitchFamily="18"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
          <p:cNvSpPr>
            <a:spLocks noChangeArrowheads="1"/>
          </p:cNvSpPr>
          <p:nvPr/>
        </p:nvSpPr>
        <p:spPr bwMode="auto">
          <a:xfrm>
            <a:off x="357158" y="1201150"/>
            <a:ext cx="8358246" cy="3956041"/>
          </a:xfrm>
          <a:prstGeom prst="rect">
            <a:avLst/>
          </a:prstGeom>
          <a:noFill/>
        </p:spPr>
        <p:txBody>
          <a:bodyPr/>
          <a:lstStyle/>
          <a:p>
            <a:pPr marL="2540">
              <a:tabLst>
                <a:tab pos="3175" algn="r"/>
              </a:tabLst>
              <a:defRPr/>
            </a:pPr>
            <a:r>
              <a:rPr lang="en-US" sz="2400" dirty="0" smtClean="0">
                <a:solidFill>
                  <a:schemeClr val="tx1"/>
                </a:solidFill>
                <a:latin typeface="+mj-lt"/>
                <a:ea typeface="+mj-ea"/>
                <a:cs typeface="Times New Roman" pitchFamily="18" charset="0"/>
              </a:rPr>
              <a:t>Supportive adaptation: It aims to improve infrastructure that enhances the adaptive capacity and leads to successful adaptation measures. These activities include raising awareness, strengthening institutions and improving capacity- building to identify vulnerabilities, and promote planning and technology transfer.</a:t>
            </a:r>
          </a:p>
          <a:p>
            <a:pPr marL="2540">
              <a:tabLst>
                <a:tab pos="3175" algn="r"/>
              </a:tabLst>
              <a:defRPr/>
            </a:pPr>
            <a:endParaRPr lang="en-US" sz="2400" dirty="0" smtClean="0">
              <a:solidFill>
                <a:schemeClr val="tx1"/>
              </a:solidFill>
              <a:latin typeface="+mj-lt"/>
              <a:ea typeface="+mj-ea"/>
              <a:cs typeface="Times New Roman" pitchFamily="18" charset="0"/>
            </a:endParaRPr>
          </a:p>
          <a:p>
            <a:pPr marL="2540">
              <a:tabLst>
                <a:tab pos="3175" algn="r"/>
              </a:tabLst>
              <a:defRPr/>
            </a:pPr>
            <a:r>
              <a:rPr lang="en-US" sz="2400" dirty="0" smtClean="0">
                <a:solidFill>
                  <a:schemeClr val="tx1"/>
                </a:solidFill>
                <a:latin typeface="+mj-lt"/>
                <a:ea typeface="+mj-ea"/>
                <a:cs typeface="Times New Roman" pitchFamily="18" charset="0"/>
              </a:rPr>
              <a:t>Direct /addressed adaptation: This concerns adaptation procedures directly addressed to help reduce or avoid damage.</a:t>
            </a:r>
            <a:endParaRPr lang="en-US" sz="2400" dirty="0">
              <a:solidFill>
                <a:schemeClr val="tx1"/>
              </a:solidFill>
              <a:latin typeface="+mj-lt"/>
              <a:ea typeface="+mj-ea"/>
              <a:cs typeface="Times New Roman" pitchFamily="18" charset="0"/>
            </a:endParaRPr>
          </a:p>
        </p:txBody>
      </p:sp>
      <p:sp>
        <p:nvSpPr>
          <p:cNvPr id="3" name="TextBox 2"/>
          <p:cNvSpPr txBox="1"/>
          <p:nvPr/>
        </p:nvSpPr>
        <p:spPr>
          <a:xfrm>
            <a:off x="357158" y="375047"/>
            <a:ext cx="8358246" cy="461665"/>
          </a:xfrm>
          <a:prstGeom prst="rect">
            <a:avLst/>
          </a:prstGeom>
        </p:spPr>
        <p:txBody>
          <a:bodyPr/>
          <a:lstStyle/>
          <a:p>
            <a:pPr algn="ctr">
              <a:defRPr/>
            </a:pPr>
            <a:r>
              <a:rPr lang="en-US" sz="3200" dirty="0" smtClean="0">
                <a:solidFill>
                  <a:schemeClr val="tx2"/>
                </a:solidFill>
                <a:latin typeface="+mj-lt"/>
                <a:ea typeface="+mj-ea"/>
                <a:cs typeface="+mj-cs"/>
              </a:rPr>
              <a:t>Adaptation Models</a:t>
            </a:r>
            <a:endParaRPr lang="en-US" sz="320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214313"/>
            <a:ext cx="8229600" cy="1143000"/>
          </a:xfrm>
        </p:spPr>
        <p:txBody>
          <a:bodyPr/>
          <a:lstStyle/>
          <a:p>
            <a:pPr>
              <a:defRPr/>
            </a:pPr>
            <a:r>
              <a:rPr lang="en-US" sz="3200" kern="1200" dirty="0" smtClean="0"/>
              <a:t>Mitigation</a:t>
            </a:r>
            <a:endParaRPr lang="en-US" sz="3200" kern="1200" dirty="0"/>
          </a:p>
        </p:txBody>
      </p:sp>
      <p:sp>
        <p:nvSpPr>
          <p:cNvPr id="2052" name="Content Placeholder 2"/>
          <p:cNvSpPr>
            <a:spLocks noGrp="1"/>
          </p:cNvSpPr>
          <p:nvPr>
            <p:ph idx="1"/>
          </p:nvPr>
        </p:nvSpPr>
        <p:spPr>
          <a:noFill/>
        </p:spPr>
        <p:txBody>
          <a:bodyPr/>
          <a:lstStyle/>
          <a:p>
            <a:pPr marL="2540">
              <a:spcBef>
                <a:spcPct val="0"/>
              </a:spcBef>
              <a:buNone/>
              <a:tabLst>
                <a:tab pos="3175" algn="r"/>
              </a:tabLst>
              <a:defRPr/>
            </a:pPr>
            <a:r>
              <a:rPr lang="en-US" sz="2400" kern="1200" dirty="0" smtClean="0">
                <a:latin typeface="+mj-lt"/>
                <a:ea typeface="+mj-ea"/>
                <a:cs typeface="Times New Roman" pitchFamily="18" charset="0"/>
              </a:rPr>
              <a:t>Mitigation is an important measure that contributes to international efforts to reduce emissions and at the same time achieves a number of economic and social benefits that promote sustainable development. This is accomplished through the efficient use of energy and resources , reducing pollution through capacity- building and modernizing production systems, in addition to the expansion of vegetation development programs.</a:t>
            </a:r>
          </a:p>
          <a:p>
            <a:pPr marL="2540">
              <a:spcBef>
                <a:spcPct val="0"/>
              </a:spcBef>
              <a:buNone/>
              <a:tabLst>
                <a:tab pos="3175" algn="r"/>
              </a:tabLst>
              <a:defRPr/>
            </a:pPr>
            <a:r>
              <a:rPr lang="en-US" sz="2400" kern="1200" dirty="0" smtClean="0">
                <a:latin typeface="+mj-lt"/>
                <a:ea typeface="+mj-ea"/>
                <a:cs typeface="Times New Roman" pitchFamily="18" charset="0"/>
              </a:rPr>
              <a:t> </a:t>
            </a:r>
            <a:endParaRPr lang="en-US" sz="2400" kern="1200" dirty="0">
              <a:latin typeface="+mj-lt"/>
              <a:ea typeface="+mj-ea"/>
              <a:cs typeface="Times New Roman" pitchFamily="18"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descr="C:\Documents and Settings\mhd abido\Desktop\DSC0039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noFill/>
        </p:spPr>
        <p:txBody>
          <a:bodyPr/>
          <a:lstStyle/>
          <a:p>
            <a:pPr eaLnBrk="1" hangingPunct="1">
              <a:defRPr/>
            </a:pPr>
            <a:r>
              <a:rPr lang="en-US" dirty="0" smtClean="0"/>
              <a:t>Definitions</a:t>
            </a:r>
          </a:p>
        </p:txBody>
      </p:sp>
      <p:sp>
        <p:nvSpPr>
          <p:cNvPr id="8194" name="Rectangle 3"/>
          <p:cNvSpPr>
            <a:spLocks noGrp="1" noChangeArrowheads="1"/>
          </p:cNvSpPr>
          <p:nvPr>
            <p:ph idx="1"/>
          </p:nvPr>
        </p:nvSpPr>
        <p:spPr>
          <a:xfrm>
            <a:off x="500063" y="1571625"/>
            <a:ext cx="8158162" cy="4714875"/>
          </a:xfrm>
          <a:noFill/>
        </p:spPr>
        <p:txBody>
          <a:bodyPr/>
          <a:lstStyle/>
          <a:p>
            <a:pPr>
              <a:buNone/>
              <a:defRPr/>
            </a:pPr>
            <a:r>
              <a:rPr lang="en-US" sz="2400" dirty="0" smtClean="0"/>
              <a:t>According to the United Nations Framework Convention on Climate Change (UNFCCC), climate change “ is a change of climate which is attributed directly or indirectly to human activity that alters the composition of the global atmosphere and which is in addition to natural climate variability observed over comparable time periods”.  </a:t>
            </a:r>
          </a:p>
          <a:p>
            <a:pPr>
              <a:buNone/>
              <a:defRPr/>
            </a:pPr>
            <a:r>
              <a:rPr lang="en-US" sz="2400" dirty="0" smtClean="0"/>
              <a:t>-Climate change is a disturbance in the usual climatic conditions such as temperature, storms or precipitation which distinguish each area from the other</a:t>
            </a:r>
            <a:r>
              <a:rPr lang="en-US" sz="1800" b="1" dirty="0" smtClean="0">
                <a:solidFill>
                  <a:srgbClr val="002060"/>
                </a:solidFill>
              </a:rPr>
              <a:t>. </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3"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7" name="Table 6"/>
          <p:cNvGraphicFramePr>
            <a:graphicFrameLocks noGrp="1"/>
          </p:cNvGraphicFramePr>
          <p:nvPr/>
        </p:nvGraphicFramePr>
        <p:xfrm>
          <a:off x="899592" y="1163528"/>
          <a:ext cx="6912768" cy="5608320"/>
        </p:xfrm>
        <a:graphic>
          <a:graphicData uri="http://schemas.openxmlformats.org/drawingml/2006/table">
            <a:tbl>
              <a:tblPr rtl="1" firstRow="1" bandRow="1">
                <a:tableStyleId>{5C22544A-7EE6-4342-B048-85BDC9FD1C3A}</a:tableStyleId>
              </a:tblPr>
              <a:tblGrid>
                <a:gridCol w="2304256"/>
                <a:gridCol w="2304256"/>
                <a:gridCol w="2304256"/>
              </a:tblGrid>
              <a:tr h="73936">
                <a:tc>
                  <a:txBody>
                    <a:bodyPr/>
                    <a:lstStyle/>
                    <a:p>
                      <a:pPr marL="381000" indent="-381000">
                        <a:lnSpc>
                          <a:spcPct val="100000"/>
                        </a:lnSpc>
                        <a:spcBef>
                          <a:spcPts val="0"/>
                        </a:spcBef>
                        <a:spcAft>
                          <a:spcPts val="0"/>
                        </a:spcAft>
                        <a:tabLst>
                          <a:tab pos="381000" algn="l"/>
                        </a:tabLst>
                      </a:pPr>
                      <a:r>
                        <a:rPr lang="en-US" sz="800" b="1" dirty="0">
                          <a:latin typeface="Times New Roman"/>
                          <a:ea typeface="Times New Roman"/>
                        </a:rPr>
                        <a:t>The General policy</a:t>
                      </a:r>
                      <a:endParaRPr lang="en-US" sz="800" dirty="0">
                        <a:latin typeface="Times New Roman"/>
                        <a:ea typeface="Times New Roman"/>
                      </a:endParaRPr>
                    </a:p>
                  </a:txBody>
                  <a:tcPr marL="68580" marR="68580" marT="0" marB="0"/>
                </a:tc>
                <a:tc>
                  <a:txBody>
                    <a:bodyPr/>
                    <a:lstStyle/>
                    <a:p>
                      <a:pPr marL="381000" indent="-381000">
                        <a:lnSpc>
                          <a:spcPct val="100000"/>
                        </a:lnSpc>
                        <a:spcBef>
                          <a:spcPts val="0"/>
                        </a:spcBef>
                        <a:spcAft>
                          <a:spcPts val="0"/>
                        </a:spcAft>
                        <a:tabLst>
                          <a:tab pos="381000" algn="l"/>
                        </a:tabLst>
                      </a:pPr>
                      <a:r>
                        <a:rPr lang="en-US" sz="800" b="1" dirty="0">
                          <a:latin typeface="Times New Roman"/>
                          <a:ea typeface="Times New Roman"/>
                        </a:rPr>
                        <a:t>Options/adaptation strategy</a:t>
                      </a:r>
                      <a:endParaRPr lang="en-US" sz="800" dirty="0">
                        <a:latin typeface="Times New Roman"/>
                        <a:ea typeface="Times New Roman"/>
                      </a:endParaRPr>
                    </a:p>
                  </a:txBody>
                  <a:tcPr marL="68580" marR="68580" marT="0" marB="0"/>
                </a:tc>
                <a:tc>
                  <a:txBody>
                    <a:bodyPr/>
                    <a:lstStyle/>
                    <a:p>
                      <a:pPr marL="381000" indent="-381000">
                        <a:lnSpc>
                          <a:spcPct val="100000"/>
                        </a:lnSpc>
                        <a:spcBef>
                          <a:spcPts val="0"/>
                        </a:spcBef>
                        <a:spcAft>
                          <a:spcPts val="0"/>
                        </a:spcAft>
                        <a:tabLst>
                          <a:tab pos="381000" algn="l"/>
                        </a:tabLst>
                      </a:pPr>
                      <a:r>
                        <a:rPr lang="en-US" sz="800" b="1" dirty="0">
                          <a:latin typeface="Times New Roman"/>
                          <a:ea typeface="Times New Roman"/>
                        </a:rPr>
                        <a:t>Sector</a:t>
                      </a:r>
                      <a:endParaRPr lang="en-US" sz="800" dirty="0">
                        <a:latin typeface="Times New Roman"/>
                        <a:ea typeface="Times New Roman"/>
                      </a:endParaRPr>
                    </a:p>
                  </a:txBody>
                  <a:tcPr marL="68580" marR="68580" marT="0" marB="0"/>
                </a:tc>
              </a:tr>
              <a:tr h="813291">
                <a:tc>
                  <a:txBody>
                    <a:bodyPr/>
                    <a:lstStyle/>
                    <a:p>
                      <a:pPr marL="381000" indent="-381000">
                        <a:lnSpc>
                          <a:spcPct val="100000"/>
                        </a:lnSpc>
                        <a:spcBef>
                          <a:spcPts val="0"/>
                        </a:spcBef>
                        <a:spcAft>
                          <a:spcPts val="0"/>
                        </a:spcAft>
                        <a:tabLst>
                          <a:tab pos="381000" algn="l"/>
                        </a:tabLst>
                      </a:pPr>
                      <a:r>
                        <a:rPr lang="en-US" sz="800" dirty="0">
                          <a:latin typeface="Times New Roman"/>
                          <a:ea typeface="Times New Roman"/>
                        </a:rPr>
                        <a:t>-Adoption of urban water policies and integrated management of water resources,</a:t>
                      </a:r>
                    </a:p>
                    <a:p>
                      <a:pPr marL="381000" indent="-381000">
                        <a:lnSpc>
                          <a:spcPct val="100000"/>
                        </a:lnSpc>
                        <a:spcBef>
                          <a:spcPts val="0"/>
                        </a:spcBef>
                        <a:spcAft>
                          <a:spcPts val="0"/>
                        </a:spcAft>
                        <a:tabLst>
                          <a:tab pos="381000" algn="l"/>
                        </a:tabLst>
                      </a:pPr>
                      <a:r>
                        <a:rPr lang="en-US" sz="800" dirty="0">
                          <a:latin typeface="Times New Roman"/>
                          <a:ea typeface="Times New Roman"/>
                        </a:rPr>
                        <a:t> water risk management, </a:t>
                      </a:r>
                    </a:p>
                    <a:p>
                      <a:pPr marL="381000" indent="-381000">
                        <a:lnSpc>
                          <a:spcPct val="100000"/>
                        </a:lnSpc>
                        <a:spcBef>
                          <a:spcPts val="0"/>
                        </a:spcBef>
                        <a:spcAft>
                          <a:spcPts val="0"/>
                        </a:spcAft>
                        <a:tabLst>
                          <a:tab pos="381000" algn="l"/>
                        </a:tabLst>
                      </a:pPr>
                      <a:r>
                        <a:rPr lang="en-US" sz="800" dirty="0">
                          <a:latin typeface="Times New Roman"/>
                          <a:ea typeface="Times New Roman"/>
                        </a:rPr>
                        <a:t>-Integrating climate change concerns into national policies</a:t>
                      </a:r>
                    </a:p>
                    <a:p>
                      <a:pPr marL="381000" indent="-381000">
                        <a:lnSpc>
                          <a:spcPct val="100000"/>
                        </a:lnSpc>
                        <a:spcBef>
                          <a:spcPts val="0"/>
                        </a:spcBef>
                        <a:spcAft>
                          <a:spcPts val="0"/>
                        </a:spcAft>
                        <a:tabLst>
                          <a:tab pos="381000" algn="l"/>
                        </a:tabLst>
                      </a:pPr>
                      <a:r>
                        <a:rPr lang="en-US" sz="800" dirty="0">
                          <a:latin typeface="Times New Roman"/>
                          <a:ea typeface="Times New Roman"/>
                        </a:rPr>
                        <a:t>- Controlling groundwater        extraction operations.</a:t>
                      </a:r>
                    </a:p>
                  </a:txBody>
                  <a:tcPr marL="68580" marR="68580" marT="0" marB="0"/>
                </a:tc>
                <a:tc>
                  <a:txBody>
                    <a:bodyPr/>
                    <a:lstStyle/>
                    <a:p>
                      <a:pPr marL="381000" indent="-381000">
                        <a:lnSpc>
                          <a:spcPct val="100000"/>
                        </a:lnSpc>
                        <a:spcBef>
                          <a:spcPts val="0"/>
                        </a:spcBef>
                        <a:spcAft>
                          <a:spcPts val="0"/>
                        </a:spcAft>
                        <a:tabLst>
                          <a:tab pos="381000" algn="l"/>
                        </a:tabLst>
                      </a:pPr>
                      <a:r>
                        <a:rPr lang="en-US" sz="800" dirty="0">
                          <a:latin typeface="Times New Roman"/>
                          <a:ea typeface="Times New Roman"/>
                        </a:rPr>
                        <a:t>-Development of water storage and maintenance technologies,</a:t>
                      </a:r>
                    </a:p>
                    <a:p>
                      <a:pPr marL="381000" indent="-381000">
                        <a:lnSpc>
                          <a:spcPct val="100000"/>
                        </a:lnSpc>
                        <a:spcBef>
                          <a:spcPts val="0"/>
                        </a:spcBef>
                        <a:spcAft>
                          <a:spcPts val="0"/>
                        </a:spcAft>
                        <a:tabLst>
                          <a:tab pos="381000" algn="l"/>
                        </a:tabLst>
                      </a:pPr>
                      <a:r>
                        <a:rPr lang="en-US" sz="800" dirty="0">
                          <a:latin typeface="Times New Roman"/>
                          <a:ea typeface="Times New Roman"/>
                        </a:rPr>
                        <a:t>water maintenance incentives, water reuse, water recycling, improving water efficiency</a:t>
                      </a:r>
                    </a:p>
                    <a:p>
                      <a:pPr marL="381000" indent="-381000">
                        <a:lnSpc>
                          <a:spcPct val="100000"/>
                        </a:lnSpc>
                        <a:spcBef>
                          <a:spcPts val="0"/>
                        </a:spcBef>
                        <a:spcAft>
                          <a:spcPts val="0"/>
                        </a:spcAft>
                        <a:tabLst>
                          <a:tab pos="381000" algn="l"/>
                        </a:tabLst>
                      </a:pPr>
                      <a:r>
                        <a:rPr lang="en-US" sz="800" dirty="0">
                          <a:latin typeface="Times New Roman"/>
                          <a:ea typeface="Times New Roman"/>
                        </a:rPr>
                        <a:t>- Raising public awareness, drawing flood hazards map, promoting  public participation, developing floods adaptation and risk mitigation programs, </a:t>
                      </a:r>
                    </a:p>
                    <a:p>
                      <a:pPr marL="381000" indent="-381000">
                        <a:lnSpc>
                          <a:spcPct val="100000"/>
                        </a:lnSpc>
                        <a:spcBef>
                          <a:spcPts val="0"/>
                        </a:spcBef>
                        <a:spcAft>
                          <a:spcPts val="0"/>
                        </a:spcAft>
                        <a:tabLst>
                          <a:tab pos="381000" algn="l"/>
                        </a:tabLst>
                      </a:pPr>
                      <a:r>
                        <a:rPr lang="en-US" sz="800" dirty="0">
                          <a:latin typeface="Times New Roman"/>
                          <a:ea typeface="Times New Roman"/>
                        </a:rPr>
                        <a:t>-Promoting investment in water supply networks, controlled use of groundwater in urban and rural areas</a:t>
                      </a:r>
                    </a:p>
                  </a:txBody>
                  <a:tcPr marL="68580" marR="68580" marT="0" marB="0"/>
                </a:tc>
                <a:tc>
                  <a:txBody>
                    <a:bodyPr/>
                    <a:lstStyle/>
                    <a:p>
                      <a:pPr marL="381000" indent="-381000">
                        <a:lnSpc>
                          <a:spcPct val="100000"/>
                        </a:lnSpc>
                        <a:spcBef>
                          <a:spcPts val="0"/>
                        </a:spcBef>
                        <a:spcAft>
                          <a:spcPts val="0"/>
                        </a:spcAft>
                        <a:tabLst>
                          <a:tab pos="381000" algn="l"/>
                        </a:tabLst>
                      </a:pPr>
                      <a:r>
                        <a:rPr lang="en-US" sz="800" dirty="0">
                          <a:latin typeface="Times New Roman"/>
                          <a:ea typeface="Times New Roman"/>
                        </a:rPr>
                        <a:t>Water supply/water risks</a:t>
                      </a:r>
                    </a:p>
                  </a:txBody>
                  <a:tcPr marL="68580" marR="68580" marT="0" marB="0"/>
                </a:tc>
              </a:tr>
              <a:tr h="961162">
                <a:tc>
                  <a:txBody>
                    <a:bodyPr/>
                    <a:lstStyle/>
                    <a:p>
                      <a:pPr marL="381000" indent="-381000">
                        <a:lnSpc>
                          <a:spcPct val="100000"/>
                        </a:lnSpc>
                        <a:spcBef>
                          <a:spcPts val="0"/>
                        </a:spcBef>
                        <a:spcAft>
                          <a:spcPts val="0"/>
                        </a:spcAft>
                        <a:tabLst>
                          <a:tab pos="381000" algn="l"/>
                        </a:tabLst>
                      </a:pPr>
                      <a:r>
                        <a:rPr lang="en-US" sz="800" dirty="0">
                          <a:latin typeface="Times New Roman"/>
                          <a:ea typeface="Times New Roman"/>
                        </a:rPr>
                        <a:t>-Designing laws, regulations and criteria, integrating climate change concerns into the designing operations,</a:t>
                      </a:r>
                    </a:p>
                    <a:p>
                      <a:pPr marL="381000" indent="-381000">
                        <a:lnSpc>
                          <a:spcPct val="100000"/>
                        </a:lnSpc>
                        <a:spcBef>
                          <a:spcPts val="0"/>
                        </a:spcBef>
                        <a:spcAft>
                          <a:spcPts val="0"/>
                        </a:spcAft>
                        <a:tabLst>
                          <a:tab pos="381000" algn="l"/>
                        </a:tabLst>
                      </a:pPr>
                      <a:r>
                        <a:rPr lang="en-US" sz="800" dirty="0">
                          <a:latin typeface="Times New Roman"/>
                          <a:ea typeface="Times New Roman"/>
                        </a:rPr>
                        <a:t> -Developing land use policies, securing financial incentives, raising awareness about living in hazardous areas.</a:t>
                      </a:r>
                    </a:p>
                  </a:txBody>
                  <a:tcPr marL="68580" marR="68580" marT="0" marB="0"/>
                </a:tc>
                <a:tc>
                  <a:txBody>
                    <a:bodyPr/>
                    <a:lstStyle/>
                    <a:p>
                      <a:pPr marL="381000" indent="-381000">
                        <a:lnSpc>
                          <a:spcPct val="100000"/>
                        </a:lnSpc>
                        <a:spcBef>
                          <a:spcPts val="0"/>
                        </a:spcBef>
                        <a:spcAft>
                          <a:spcPts val="0"/>
                        </a:spcAft>
                        <a:tabLst>
                          <a:tab pos="381000" algn="l"/>
                        </a:tabLst>
                      </a:pPr>
                      <a:r>
                        <a:rPr lang="en-US" sz="800" dirty="0">
                          <a:latin typeface="Times New Roman"/>
                          <a:ea typeface="Times New Roman"/>
                        </a:rPr>
                        <a:t>-Improving sanitary drainage, replacing the main sewage network, encouraging water filtration operations and storage, - Redesigning and moving  structures, building water and storm barriers and regulators, developing  sandy mountains and wetlands, promoting land  tenure,  </a:t>
                      </a:r>
                    </a:p>
                    <a:p>
                      <a:pPr marL="381000" indent="-381000">
                        <a:lnSpc>
                          <a:spcPct val="100000"/>
                        </a:lnSpc>
                        <a:spcBef>
                          <a:spcPts val="0"/>
                        </a:spcBef>
                        <a:spcAft>
                          <a:spcPts val="0"/>
                        </a:spcAft>
                        <a:tabLst>
                          <a:tab pos="381000" algn="l"/>
                        </a:tabLst>
                      </a:pPr>
                      <a:r>
                        <a:rPr lang="en-US" sz="800" dirty="0">
                          <a:latin typeface="Times New Roman"/>
                          <a:ea typeface="Times New Roman"/>
                        </a:rPr>
                        <a:t>-Building hard structures to cope with sea level rise and floods, protecting existing environmental barriers </a:t>
                      </a:r>
                    </a:p>
                    <a:p>
                      <a:pPr marL="381000" indent="-381000">
                        <a:lnSpc>
                          <a:spcPct val="100000"/>
                        </a:lnSpc>
                        <a:spcBef>
                          <a:spcPts val="0"/>
                        </a:spcBef>
                        <a:spcAft>
                          <a:spcPts val="0"/>
                        </a:spcAft>
                        <a:tabLst>
                          <a:tab pos="381000" algn="l"/>
                        </a:tabLst>
                      </a:pPr>
                      <a:r>
                        <a:rPr lang="en-US" sz="800" dirty="0">
                          <a:latin typeface="Times New Roman"/>
                          <a:ea typeface="Times New Roman"/>
                        </a:rPr>
                        <a:t>- Maintaining and safeguarding defensive areas around every building and district.</a:t>
                      </a:r>
                    </a:p>
                    <a:p>
                      <a:pPr marL="381000" indent="-381000">
                        <a:lnSpc>
                          <a:spcPct val="100000"/>
                        </a:lnSpc>
                        <a:spcBef>
                          <a:spcPts val="0"/>
                        </a:spcBef>
                        <a:spcAft>
                          <a:spcPts val="0"/>
                        </a:spcAft>
                        <a:tabLst>
                          <a:tab pos="381000" algn="l"/>
                        </a:tabLst>
                      </a:pPr>
                      <a:r>
                        <a:rPr lang="en-US" sz="800" dirty="0">
                          <a:latin typeface="Times New Roman"/>
                          <a:ea typeface="Times New Roman"/>
                        </a:rPr>
                        <a:t>                       </a:t>
                      </a:r>
                    </a:p>
                  </a:txBody>
                  <a:tcPr marL="68580" marR="68580" marT="0" marB="0"/>
                </a:tc>
                <a:tc>
                  <a:txBody>
                    <a:bodyPr/>
                    <a:lstStyle/>
                    <a:p>
                      <a:pPr marL="381000" indent="-381000">
                        <a:lnSpc>
                          <a:spcPct val="100000"/>
                        </a:lnSpc>
                        <a:spcBef>
                          <a:spcPts val="0"/>
                        </a:spcBef>
                        <a:spcAft>
                          <a:spcPts val="0"/>
                        </a:spcAft>
                        <a:tabLst>
                          <a:tab pos="381000" algn="l"/>
                        </a:tabLst>
                      </a:pPr>
                      <a:r>
                        <a:rPr lang="en-US" sz="800" dirty="0">
                          <a:latin typeface="Times New Roman"/>
                          <a:ea typeface="Times New Roman"/>
                        </a:rPr>
                        <a:t>Infrastructure/settlements including cities in coastal zones</a:t>
                      </a:r>
                    </a:p>
                  </a:txBody>
                  <a:tcPr marL="68580" marR="68580" marT="0" marB="0"/>
                </a:tc>
              </a:tr>
              <a:tr h="55452">
                <a:tc>
                  <a:txBody>
                    <a:bodyPr/>
                    <a:lstStyle/>
                    <a:p>
                      <a:pPr marL="381000" indent="-381000">
                        <a:lnSpc>
                          <a:spcPct val="100000"/>
                        </a:lnSpc>
                        <a:spcBef>
                          <a:spcPts val="0"/>
                        </a:spcBef>
                        <a:spcAft>
                          <a:spcPts val="0"/>
                        </a:spcAft>
                        <a:tabLst>
                          <a:tab pos="381000" algn="l"/>
                        </a:tabLst>
                      </a:pPr>
                      <a:endParaRPr lang="en-US" sz="800" dirty="0">
                        <a:latin typeface="Times New Roman"/>
                        <a:ea typeface="Times New Roman"/>
                      </a:endParaRPr>
                    </a:p>
                  </a:txBody>
                  <a:tcPr marL="68580" marR="68580" marT="0" marB="0"/>
                </a:tc>
                <a:tc>
                  <a:txBody>
                    <a:bodyPr/>
                    <a:lstStyle/>
                    <a:p>
                      <a:pPr marL="381000" indent="-381000">
                        <a:lnSpc>
                          <a:spcPct val="100000"/>
                        </a:lnSpc>
                        <a:spcBef>
                          <a:spcPts val="0"/>
                        </a:spcBef>
                        <a:spcAft>
                          <a:spcPts val="0"/>
                        </a:spcAft>
                        <a:tabLst>
                          <a:tab pos="381000" algn="l"/>
                        </a:tabLst>
                      </a:pPr>
                      <a:endParaRPr lang="en-US" sz="800" dirty="0">
                        <a:latin typeface="Times New Roman"/>
                        <a:ea typeface="Times New Roman"/>
                      </a:endParaRPr>
                    </a:p>
                  </a:txBody>
                  <a:tcPr marL="68580" marR="68580" marT="0" marB="0"/>
                </a:tc>
                <a:tc>
                  <a:txBody>
                    <a:bodyPr/>
                    <a:lstStyle/>
                    <a:p>
                      <a:pPr marL="381000" indent="-381000">
                        <a:lnSpc>
                          <a:spcPct val="100000"/>
                        </a:lnSpc>
                        <a:spcBef>
                          <a:spcPts val="0"/>
                        </a:spcBef>
                        <a:spcAft>
                          <a:spcPts val="0"/>
                        </a:spcAft>
                        <a:tabLst>
                          <a:tab pos="381000" algn="l"/>
                        </a:tabLst>
                      </a:pPr>
                      <a:endParaRPr lang="en-US" sz="800" dirty="0">
                        <a:latin typeface="Times New Roman"/>
                        <a:ea typeface="Times New Roman"/>
                      </a:endParaRPr>
                    </a:p>
                  </a:txBody>
                  <a:tcPr marL="68580" marR="68580" marT="0" marB="0"/>
                </a:tc>
              </a:tr>
              <a:tr h="517549">
                <a:tc>
                  <a:txBody>
                    <a:bodyPr/>
                    <a:lstStyle/>
                    <a:p>
                      <a:pPr marL="381000" indent="-381000">
                        <a:lnSpc>
                          <a:spcPct val="100000"/>
                        </a:lnSpc>
                        <a:spcBef>
                          <a:spcPts val="0"/>
                        </a:spcBef>
                        <a:spcAft>
                          <a:spcPts val="0"/>
                        </a:spcAft>
                        <a:tabLst>
                          <a:tab pos="381000" algn="l"/>
                        </a:tabLst>
                      </a:pPr>
                      <a:r>
                        <a:rPr lang="en-US" sz="800" dirty="0">
                          <a:latin typeface="Times New Roman"/>
                          <a:ea typeface="Times New Roman"/>
                        </a:rPr>
                        <a:t>-Adoption of public health policies that acknowledge climate risks,</a:t>
                      </a:r>
                    </a:p>
                    <a:p>
                      <a:pPr marL="381000" indent="-381000">
                        <a:lnSpc>
                          <a:spcPct val="100000"/>
                        </a:lnSpc>
                        <a:spcBef>
                          <a:spcPts val="0"/>
                        </a:spcBef>
                        <a:spcAft>
                          <a:spcPts val="0"/>
                        </a:spcAft>
                        <a:tabLst>
                          <a:tab pos="381000" algn="l"/>
                        </a:tabLst>
                      </a:pPr>
                      <a:r>
                        <a:rPr lang="en-US" sz="800" dirty="0">
                          <a:latin typeface="Times New Roman"/>
                          <a:ea typeface="Times New Roman"/>
                        </a:rPr>
                        <a:t>-Promoting health services and increasing investments in this domain, </a:t>
                      </a:r>
                    </a:p>
                    <a:p>
                      <a:pPr marL="381000" indent="-381000">
                        <a:lnSpc>
                          <a:spcPct val="100000"/>
                        </a:lnSpc>
                        <a:spcBef>
                          <a:spcPts val="0"/>
                        </a:spcBef>
                        <a:spcAft>
                          <a:spcPts val="0"/>
                        </a:spcAft>
                        <a:tabLst>
                          <a:tab pos="381000" algn="l"/>
                        </a:tabLst>
                      </a:pPr>
                      <a:r>
                        <a:rPr lang="en-US" sz="800" dirty="0">
                          <a:latin typeface="Times New Roman"/>
                          <a:ea typeface="Times New Roman"/>
                        </a:rPr>
                        <a:t>-Boosting governmental, regional and international </a:t>
                      </a:r>
                    </a:p>
                    <a:p>
                      <a:pPr marL="381000" indent="-381000">
                        <a:lnSpc>
                          <a:spcPct val="100000"/>
                        </a:lnSpc>
                        <a:spcBef>
                          <a:spcPts val="0"/>
                        </a:spcBef>
                        <a:spcAft>
                          <a:spcPts val="0"/>
                        </a:spcAft>
                        <a:tabLst>
                          <a:tab pos="381000" algn="l"/>
                        </a:tabLst>
                      </a:pPr>
                      <a:r>
                        <a:rPr lang="en-US" sz="800" dirty="0" smtClean="0">
                          <a:latin typeface="Times New Roman"/>
                          <a:ea typeface="Times New Roman"/>
                        </a:rPr>
                        <a:t>             cooperation</a:t>
                      </a:r>
                      <a:r>
                        <a:rPr lang="en-US" sz="800" dirty="0">
                          <a:latin typeface="Times New Roman"/>
                          <a:ea typeface="Times New Roman"/>
                        </a:rPr>
                        <a:t>.</a:t>
                      </a:r>
                    </a:p>
                  </a:txBody>
                  <a:tcPr marL="68580" marR="68580" marT="0" marB="0"/>
                </a:tc>
                <a:tc>
                  <a:txBody>
                    <a:bodyPr/>
                    <a:lstStyle/>
                    <a:p>
                      <a:pPr marL="381000" indent="-381000">
                        <a:lnSpc>
                          <a:spcPct val="100000"/>
                        </a:lnSpc>
                        <a:spcBef>
                          <a:spcPts val="0"/>
                        </a:spcBef>
                        <a:spcAft>
                          <a:spcPts val="0"/>
                        </a:spcAft>
                        <a:tabLst>
                          <a:tab pos="381000" algn="l"/>
                        </a:tabLst>
                      </a:pPr>
                      <a:r>
                        <a:rPr lang="en-US" sz="800" dirty="0">
                          <a:latin typeface="Times New Roman"/>
                          <a:ea typeface="Times New Roman"/>
                        </a:rPr>
                        <a:t>-Adoption of Public health national action plans,  emergency medical services, opening of “cooling centres” in public places</a:t>
                      </a:r>
                    </a:p>
                    <a:p>
                      <a:pPr marL="381000" indent="-381000">
                        <a:lnSpc>
                          <a:spcPct val="100000"/>
                        </a:lnSpc>
                        <a:spcBef>
                          <a:spcPts val="0"/>
                        </a:spcBef>
                        <a:spcAft>
                          <a:spcPts val="0"/>
                        </a:spcAft>
                        <a:tabLst>
                          <a:tab pos="381000" algn="l"/>
                        </a:tabLst>
                      </a:pPr>
                      <a:r>
                        <a:rPr lang="en-US" sz="800" dirty="0">
                          <a:latin typeface="Times New Roman"/>
                          <a:ea typeface="Times New Roman"/>
                        </a:rPr>
                        <a:t>- Monitoring and controlling climatic problems, securing safe water and improving sanitation facilities, realizing better governmental and regional coordination.</a:t>
                      </a:r>
                    </a:p>
                  </a:txBody>
                  <a:tcPr marL="68580" marR="68580" marT="0" marB="0"/>
                </a:tc>
                <a:tc>
                  <a:txBody>
                    <a:bodyPr/>
                    <a:lstStyle/>
                    <a:p>
                      <a:pPr marL="381000" indent="-381000">
                        <a:lnSpc>
                          <a:spcPct val="100000"/>
                        </a:lnSpc>
                        <a:spcBef>
                          <a:spcPts val="0"/>
                        </a:spcBef>
                        <a:spcAft>
                          <a:spcPts val="0"/>
                        </a:spcAft>
                        <a:tabLst>
                          <a:tab pos="381000" algn="l"/>
                        </a:tabLst>
                      </a:pPr>
                      <a:r>
                        <a:rPr lang="en-US" sz="800" dirty="0">
                          <a:latin typeface="Times New Roman"/>
                          <a:ea typeface="Times New Roman"/>
                        </a:rPr>
                        <a:t>Human health</a:t>
                      </a:r>
                    </a:p>
                  </a:txBody>
                  <a:tcPr marL="68580" marR="68580" marT="0" marB="0"/>
                </a:tc>
              </a:tr>
              <a:tr h="519375">
                <a:tc>
                  <a:txBody>
                    <a:bodyPr/>
                    <a:lstStyle/>
                    <a:p>
                      <a:pPr marL="381000" indent="-381000">
                        <a:lnSpc>
                          <a:spcPct val="100000"/>
                        </a:lnSpc>
                        <a:spcBef>
                          <a:spcPts val="0"/>
                        </a:spcBef>
                        <a:spcAft>
                          <a:spcPts val="0"/>
                        </a:spcAft>
                        <a:tabLst>
                          <a:tab pos="381000" algn="l"/>
                        </a:tabLst>
                      </a:pPr>
                      <a:r>
                        <a:rPr lang="en-US" sz="800" dirty="0" smtClean="0">
                          <a:latin typeface="Times New Roman"/>
                          <a:ea typeface="Times New Roman"/>
                        </a:rPr>
                        <a:t>   - Integrating </a:t>
                      </a:r>
                      <a:r>
                        <a:rPr lang="en-US" sz="800" dirty="0">
                          <a:latin typeface="Times New Roman"/>
                          <a:ea typeface="Times New Roman"/>
                        </a:rPr>
                        <a:t>climate change concerns into the urban transport policy, promoting research and development </a:t>
                      </a:r>
                      <a:r>
                        <a:rPr lang="en-US" sz="800" dirty="0" smtClean="0">
                          <a:latin typeface="Times New Roman"/>
                          <a:ea typeface="Times New Roman"/>
                        </a:rPr>
                        <a:t>investments</a:t>
                      </a:r>
                      <a:r>
                        <a:rPr lang="en-US" sz="800" dirty="0">
                          <a:latin typeface="Times New Roman"/>
                          <a:ea typeface="Times New Roman"/>
                        </a:rPr>
                        <a:t>,</a:t>
                      </a:r>
                    </a:p>
                    <a:p>
                      <a:pPr marL="381000" indent="-381000">
                        <a:lnSpc>
                          <a:spcPct val="100000"/>
                        </a:lnSpc>
                        <a:spcBef>
                          <a:spcPts val="0"/>
                        </a:spcBef>
                        <a:spcAft>
                          <a:spcPts val="0"/>
                        </a:spcAft>
                        <a:tabLst>
                          <a:tab pos="381000" algn="l"/>
                        </a:tabLst>
                      </a:pPr>
                      <a:r>
                        <a:rPr lang="en-US" sz="800" dirty="0" smtClean="0">
                          <a:latin typeface="Times New Roman"/>
                          <a:ea typeface="Times New Roman"/>
                        </a:rPr>
                        <a:t>   - Securing </a:t>
                      </a:r>
                      <a:r>
                        <a:rPr lang="en-US" sz="800" dirty="0">
                          <a:latin typeface="Times New Roman"/>
                          <a:ea typeface="Times New Roman"/>
                        </a:rPr>
                        <a:t>incentives for the car industry through the efficient use of energy</a:t>
                      </a:r>
                    </a:p>
                  </a:txBody>
                  <a:tcPr marL="68580" marR="68580" marT="0" marB="0"/>
                </a:tc>
                <a:tc>
                  <a:txBody>
                    <a:bodyPr/>
                    <a:lstStyle/>
                    <a:p>
                      <a:pPr marL="381000" indent="-381000">
                        <a:lnSpc>
                          <a:spcPct val="100000"/>
                        </a:lnSpc>
                        <a:spcBef>
                          <a:spcPts val="0"/>
                        </a:spcBef>
                        <a:spcAft>
                          <a:spcPts val="0"/>
                        </a:spcAft>
                        <a:tabLst>
                          <a:tab pos="381000" algn="l"/>
                        </a:tabLst>
                      </a:pPr>
                      <a:r>
                        <a:rPr lang="en-US" sz="800" dirty="0">
                          <a:latin typeface="Times New Roman"/>
                          <a:ea typeface="Times New Roman"/>
                        </a:rPr>
                        <a:t>- Developing an environment-friendly transport system and energy-efficient vehicles</a:t>
                      </a:r>
                    </a:p>
                    <a:p>
                      <a:pPr marL="381000" indent="-381000">
                        <a:lnSpc>
                          <a:spcPct val="100000"/>
                        </a:lnSpc>
                        <a:spcBef>
                          <a:spcPts val="0"/>
                        </a:spcBef>
                        <a:spcAft>
                          <a:spcPts val="0"/>
                        </a:spcAft>
                        <a:tabLst>
                          <a:tab pos="381000" algn="l"/>
                        </a:tabLst>
                      </a:pPr>
                      <a:r>
                        <a:rPr lang="en-US" sz="800" dirty="0">
                          <a:latin typeface="Times New Roman"/>
                          <a:ea typeface="Times New Roman"/>
                        </a:rPr>
                        <a:t>- Vehicles’ assembly, effective system for public transport, </a:t>
                      </a:r>
                    </a:p>
                    <a:p>
                      <a:pPr marL="381000" indent="-381000">
                        <a:lnSpc>
                          <a:spcPct val="100000"/>
                        </a:lnSpc>
                        <a:spcBef>
                          <a:spcPts val="0"/>
                        </a:spcBef>
                        <a:spcAft>
                          <a:spcPts val="0"/>
                        </a:spcAft>
                        <a:tabLst>
                          <a:tab pos="381000" algn="l"/>
                        </a:tabLst>
                      </a:pPr>
                      <a:r>
                        <a:rPr lang="en-US" sz="800" dirty="0">
                          <a:latin typeface="Times New Roman"/>
                          <a:ea typeface="Times New Roman"/>
                        </a:rPr>
                        <a:t>-Developing new designs, criteria and schemes for roads and railways in urban areas, </a:t>
                      </a:r>
                    </a:p>
                    <a:p>
                      <a:pPr marL="381000" indent="-381000">
                        <a:lnSpc>
                          <a:spcPct val="100000"/>
                        </a:lnSpc>
                        <a:spcBef>
                          <a:spcPts val="0"/>
                        </a:spcBef>
                        <a:spcAft>
                          <a:spcPts val="0"/>
                        </a:spcAft>
                        <a:tabLst>
                          <a:tab pos="381000" algn="l"/>
                        </a:tabLst>
                      </a:pPr>
                      <a:r>
                        <a:rPr lang="en-US" sz="800" dirty="0">
                          <a:latin typeface="Times New Roman"/>
                          <a:ea typeface="Times New Roman"/>
                        </a:rPr>
                        <a:t>-Fuel </a:t>
                      </a:r>
                      <a:r>
                        <a:rPr lang="en-US" sz="800" baseline="0" dirty="0" smtClean="0">
                          <a:latin typeface="Times New Roman"/>
                          <a:ea typeface="Times New Roman"/>
                        </a:rPr>
                        <a:t> substitution </a:t>
                      </a:r>
                      <a:r>
                        <a:rPr lang="en-US" sz="800" dirty="0" smtClean="0">
                          <a:latin typeface="Times New Roman"/>
                          <a:ea typeface="Times New Roman"/>
                        </a:rPr>
                        <a:t>to </a:t>
                      </a:r>
                      <a:r>
                        <a:rPr lang="en-US" sz="800" dirty="0">
                          <a:latin typeface="Times New Roman"/>
                          <a:ea typeface="Times New Roman"/>
                        </a:rPr>
                        <a:t>address global warming. </a:t>
                      </a:r>
                    </a:p>
                  </a:txBody>
                  <a:tcPr marL="68580" marR="68580" marT="0" marB="0"/>
                </a:tc>
                <a:tc>
                  <a:txBody>
                    <a:bodyPr/>
                    <a:lstStyle/>
                    <a:p>
                      <a:pPr marL="381000" indent="-381000">
                        <a:lnSpc>
                          <a:spcPct val="100000"/>
                        </a:lnSpc>
                        <a:spcBef>
                          <a:spcPts val="0"/>
                        </a:spcBef>
                        <a:spcAft>
                          <a:spcPts val="0"/>
                        </a:spcAft>
                        <a:tabLst>
                          <a:tab pos="381000" algn="l"/>
                        </a:tabLst>
                      </a:pPr>
                      <a:r>
                        <a:rPr lang="en-US" sz="800" dirty="0">
                          <a:latin typeface="Times New Roman"/>
                          <a:ea typeface="Times New Roman"/>
                        </a:rPr>
                        <a:t>Urban transport</a:t>
                      </a:r>
                    </a:p>
                  </a:txBody>
                  <a:tcPr marL="68580" marR="68580" marT="0" marB="0"/>
                </a:tc>
              </a:tr>
              <a:tr h="443613">
                <a:tc>
                  <a:txBody>
                    <a:bodyPr/>
                    <a:lstStyle/>
                    <a:p>
                      <a:pPr marL="381000" indent="-381000">
                        <a:lnSpc>
                          <a:spcPct val="100000"/>
                        </a:lnSpc>
                        <a:spcBef>
                          <a:spcPts val="0"/>
                        </a:spcBef>
                        <a:spcAft>
                          <a:spcPts val="0"/>
                        </a:spcAft>
                        <a:tabLst>
                          <a:tab pos="381000" algn="l"/>
                        </a:tabLst>
                      </a:pPr>
                      <a:r>
                        <a:rPr lang="en-US" sz="800" baseline="0" dirty="0" smtClean="0">
                          <a:latin typeface="Times New Roman"/>
                          <a:ea typeface="Times New Roman"/>
                        </a:rPr>
                        <a:t>      -</a:t>
                      </a:r>
                      <a:r>
                        <a:rPr lang="en-US" sz="800" dirty="0" smtClean="0">
                          <a:latin typeface="Times New Roman"/>
                          <a:ea typeface="Times New Roman"/>
                        </a:rPr>
                        <a:t>Adoption  </a:t>
                      </a:r>
                      <a:r>
                        <a:rPr lang="en-US" sz="800" dirty="0">
                          <a:latin typeface="Times New Roman"/>
                          <a:ea typeface="Times New Roman"/>
                        </a:rPr>
                        <a:t>of sustainable energy policies in urban areas, management regulations, financial incentives to encourage the use of the green energy  </a:t>
                      </a:r>
                    </a:p>
                    <a:p>
                      <a:pPr marL="381000" indent="-381000">
                        <a:lnSpc>
                          <a:spcPct val="100000"/>
                        </a:lnSpc>
                        <a:spcBef>
                          <a:spcPts val="0"/>
                        </a:spcBef>
                        <a:spcAft>
                          <a:spcPts val="0"/>
                        </a:spcAft>
                        <a:tabLst>
                          <a:tab pos="381000" algn="l"/>
                        </a:tabLst>
                      </a:pPr>
                      <a:r>
                        <a:rPr lang="en-US" sz="800" baseline="0" dirty="0" smtClean="0">
                          <a:latin typeface="Times New Roman"/>
                          <a:ea typeface="Times New Roman"/>
                        </a:rPr>
                        <a:t>       </a:t>
                      </a:r>
                      <a:r>
                        <a:rPr lang="en-US" sz="800" dirty="0" smtClean="0">
                          <a:latin typeface="Times New Roman"/>
                          <a:ea typeface="Times New Roman"/>
                        </a:rPr>
                        <a:t>-Integrating </a:t>
                      </a:r>
                      <a:r>
                        <a:rPr lang="en-US" sz="800" dirty="0">
                          <a:latin typeface="Times New Roman"/>
                          <a:ea typeface="Times New Roman"/>
                        </a:rPr>
                        <a:t>the climate change phenomenon into design laws and </a:t>
                      </a:r>
                      <a:r>
                        <a:rPr lang="en-US" sz="800" dirty="0" smtClean="0">
                          <a:latin typeface="Times New Roman"/>
                          <a:ea typeface="Times New Roman"/>
                        </a:rPr>
                        <a:t>  criteria</a:t>
                      </a:r>
                      <a:r>
                        <a:rPr lang="en-US" sz="800" dirty="0">
                          <a:latin typeface="Times New Roman"/>
                          <a:ea typeface="Times New Roman"/>
                        </a:rPr>
                        <a:t>. </a:t>
                      </a:r>
                    </a:p>
                  </a:txBody>
                  <a:tcPr marL="68580" marR="68580" marT="0" marB="0"/>
                </a:tc>
                <a:tc>
                  <a:txBody>
                    <a:bodyPr/>
                    <a:lstStyle/>
                    <a:p>
                      <a:pPr marL="381000" indent="-381000">
                        <a:lnSpc>
                          <a:spcPct val="100000"/>
                        </a:lnSpc>
                        <a:spcBef>
                          <a:spcPts val="0"/>
                        </a:spcBef>
                        <a:spcAft>
                          <a:spcPts val="0"/>
                        </a:spcAft>
                        <a:tabLst>
                          <a:tab pos="381000" algn="l"/>
                        </a:tabLst>
                      </a:pPr>
                      <a:r>
                        <a:rPr lang="en-US" sz="800" dirty="0">
                          <a:latin typeface="Times New Roman"/>
                          <a:ea typeface="Times New Roman"/>
                        </a:rPr>
                        <a:t>-Promoting general expenditures, transport and distribution lines, establishing land cables for public utilities, </a:t>
                      </a:r>
                    </a:p>
                    <a:p>
                      <a:pPr marL="381000" indent="-381000">
                        <a:lnSpc>
                          <a:spcPct val="100000"/>
                        </a:lnSpc>
                        <a:spcBef>
                          <a:spcPts val="0"/>
                        </a:spcBef>
                        <a:spcAft>
                          <a:spcPts val="0"/>
                        </a:spcAft>
                        <a:tabLst>
                          <a:tab pos="381000" algn="l"/>
                        </a:tabLst>
                      </a:pPr>
                      <a:r>
                        <a:rPr lang="en-US" sz="800" dirty="0">
                          <a:latin typeface="Times New Roman"/>
                          <a:ea typeface="Times New Roman"/>
                        </a:rPr>
                        <a:t>-Increasing energy efficiency and focusing on renewable resources</a:t>
                      </a:r>
                    </a:p>
                  </a:txBody>
                  <a:tcPr marL="68580" marR="68580" marT="0" marB="0"/>
                </a:tc>
                <a:tc>
                  <a:txBody>
                    <a:bodyPr/>
                    <a:lstStyle/>
                    <a:p>
                      <a:pPr marL="381000" indent="-381000">
                        <a:lnSpc>
                          <a:spcPct val="100000"/>
                        </a:lnSpc>
                        <a:spcBef>
                          <a:spcPts val="0"/>
                        </a:spcBef>
                        <a:spcAft>
                          <a:spcPts val="0"/>
                        </a:spcAft>
                        <a:tabLst>
                          <a:tab pos="381000" algn="l"/>
                        </a:tabLst>
                      </a:pPr>
                      <a:r>
                        <a:rPr lang="en-US" sz="800" dirty="0">
                          <a:latin typeface="Times New Roman"/>
                          <a:ea typeface="Times New Roman"/>
                        </a:rPr>
                        <a:t>Energy</a:t>
                      </a:r>
                    </a:p>
                  </a:txBody>
                  <a:tcPr marL="68580" marR="68580" marT="0" marB="0"/>
                </a:tc>
              </a:tr>
            </a:tbl>
          </a:graphicData>
        </a:graphic>
      </p:graphicFrame>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p:cNvSpPr>
            <a:spLocks noChangeArrowheads="1"/>
          </p:cNvSpPr>
          <p:nvPr/>
        </p:nvSpPr>
        <p:spPr bwMode="auto">
          <a:xfrm>
            <a:off x="251520" y="1268760"/>
            <a:ext cx="8501063" cy="5507114"/>
          </a:xfrm>
          <a:prstGeom prst="rect">
            <a:avLst/>
          </a:prstGeom>
          <a:noFill/>
        </p:spPr>
        <p:txBody>
          <a:bodyPr/>
          <a:lstStyle/>
          <a:p>
            <a:pPr marL="2540">
              <a:tabLst>
                <a:tab pos="3175" algn="r"/>
              </a:tabLst>
              <a:defRPr/>
            </a:pPr>
            <a:r>
              <a:rPr lang="en-US" sz="2200" dirty="0" smtClean="0">
                <a:latin typeface="+mj-lt"/>
                <a:ea typeface="+mj-ea"/>
                <a:cs typeface="Times New Roman" pitchFamily="18" charset="0"/>
              </a:rPr>
              <a:t>- Securing minimum water requirements for household use</a:t>
            </a:r>
          </a:p>
          <a:p>
            <a:pPr marL="2540">
              <a:tabLst>
                <a:tab pos="3175" algn="r"/>
              </a:tabLst>
              <a:defRPr/>
            </a:pPr>
            <a:r>
              <a:rPr lang="en-US" sz="2200" dirty="0" smtClean="0">
                <a:latin typeface="+mj-lt"/>
                <a:ea typeface="+mj-ea"/>
                <a:cs typeface="Times New Roman" pitchFamily="18" charset="0"/>
              </a:rPr>
              <a:t>- Intensifying water pollution control/surveillance programs, and ensuring safety upon the re-use of wastewater.</a:t>
            </a:r>
          </a:p>
          <a:p>
            <a:pPr marL="2540">
              <a:tabLst>
                <a:tab pos="3175" algn="r"/>
              </a:tabLst>
              <a:defRPr/>
            </a:pPr>
            <a:r>
              <a:rPr lang="en-US" sz="2200" dirty="0" smtClean="0">
                <a:latin typeface="+mj-lt"/>
                <a:ea typeface="+mj-ea"/>
                <a:cs typeface="Times New Roman" pitchFamily="18" charset="0"/>
              </a:rPr>
              <a:t>- Enhancing medical services.</a:t>
            </a:r>
          </a:p>
          <a:p>
            <a:pPr marL="2540">
              <a:tabLst>
                <a:tab pos="3175" algn="r"/>
              </a:tabLst>
              <a:defRPr/>
            </a:pPr>
            <a:r>
              <a:rPr lang="en-US" sz="2200" dirty="0" smtClean="0">
                <a:latin typeface="+mj-lt"/>
                <a:ea typeface="+mj-ea"/>
                <a:cs typeface="Times New Roman" pitchFamily="18" charset="0"/>
              </a:rPr>
              <a:t>- Promoting health education and public awareness.</a:t>
            </a:r>
          </a:p>
          <a:p>
            <a:pPr marL="2540">
              <a:tabLst>
                <a:tab pos="3175" algn="r"/>
              </a:tabLst>
              <a:defRPr/>
            </a:pPr>
            <a:r>
              <a:rPr lang="en-US" sz="2200" dirty="0" smtClean="0">
                <a:latin typeface="+mj-lt"/>
                <a:ea typeface="+mj-ea"/>
                <a:cs typeface="Times New Roman" pitchFamily="18" charset="0"/>
              </a:rPr>
              <a:t>- Developing a national strategy for disaster control in addition to management plans to deal with anticipated hazards.</a:t>
            </a:r>
          </a:p>
          <a:p>
            <a:pPr marL="2540">
              <a:tabLst>
                <a:tab pos="3175" algn="r"/>
              </a:tabLst>
              <a:defRPr/>
            </a:pPr>
            <a:r>
              <a:rPr lang="en-US" sz="2200" dirty="0" smtClean="0">
                <a:latin typeface="+mj-lt"/>
                <a:ea typeface="+mj-ea"/>
                <a:cs typeface="Times New Roman" pitchFamily="18" charset="0"/>
              </a:rPr>
              <a:t>- Improving and controlling health records and ensuring their credibility through national information systems.</a:t>
            </a:r>
          </a:p>
          <a:p>
            <a:pPr marL="2540">
              <a:tabLst>
                <a:tab pos="3175" algn="r"/>
              </a:tabLst>
              <a:defRPr/>
            </a:pPr>
            <a:r>
              <a:rPr lang="en-US" sz="2200" dirty="0" smtClean="0">
                <a:latin typeface="+mj-lt"/>
                <a:ea typeface="+mj-ea"/>
                <a:cs typeface="Times New Roman" pitchFamily="18" charset="0"/>
              </a:rPr>
              <a:t>- Involving all parties working in the Health Services Field in a program aimed at developing strategies to cope with climate change infectious diseases.</a:t>
            </a:r>
          </a:p>
          <a:p>
            <a:pPr marL="2540">
              <a:tabLst>
                <a:tab pos="3175" algn="r"/>
              </a:tabLst>
              <a:defRPr/>
            </a:pPr>
            <a:r>
              <a:rPr lang="en-US" sz="2200" dirty="0" smtClean="0">
                <a:latin typeface="+mj-lt"/>
                <a:ea typeface="+mj-ea"/>
                <a:cs typeface="Times New Roman" pitchFamily="18" charset="0"/>
              </a:rPr>
              <a:t>-Promoting climate change diseases’ current prevention programs</a:t>
            </a:r>
          </a:p>
          <a:p>
            <a:pPr marL="2540">
              <a:tabLst>
                <a:tab pos="3175" algn="r"/>
              </a:tabLst>
              <a:defRPr/>
            </a:pPr>
            <a:r>
              <a:rPr lang="en-US" sz="2200" dirty="0" smtClean="0">
                <a:latin typeface="+mj-lt"/>
                <a:ea typeface="+mj-ea"/>
                <a:cs typeface="Times New Roman" pitchFamily="18" charset="0"/>
              </a:rPr>
              <a:t>-Enhancing capacity- building for Health Sector employees and institutions.</a:t>
            </a:r>
          </a:p>
          <a:p>
            <a:pPr marL="2540">
              <a:tabLst>
                <a:tab pos="3175" algn="r"/>
              </a:tabLst>
              <a:defRPr/>
            </a:pPr>
            <a:r>
              <a:rPr lang="en-US" sz="2200" dirty="0" smtClean="0">
                <a:latin typeface="+mj-lt"/>
                <a:ea typeface="+mj-ea"/>
                <a:cs typeface="Times New Roman" pitchFamily="18" charset="0"/>
              </a:rPr>
              <a:t> </a:t>
            </a:r>
            <a:endParaRPr lang="en-US" sz="2200" dirty="0">
              <a:latin typeface="+mj-lt"/>
              <a:ea typeface="+mj-ea"/>
              <a:cs typeface="Times New Roman" pitchFamily="18" charset="0"/>
            </a:endParaRPr>
          </a:p>
        </p:txBody>
      </p:sp>
      <p:sp>
        <p:nvSpPr>
          <p:cNvPr id="3" name="TextBox 2"/>
          <p:cNvSpPr txBox="1"/>
          <p:nvPr/>
        </p:nvSpPr>
        <p:spPr>
          <a:xfrm>
            <a:off x="827584" y="323945"/>
            <a:ext cx="6994223" cy="584775"/>
          </a:xfrm>
          <a:prstGeom prst="rect">
            <a:avLst/>
          </a:prstGeom>
        </p:spPr>
        <p:txBody>
          <a:bodyPr/>
          <a:lstStyle/>
          <a:p>
            <a:pPr algn="ctr">
              <a:defRPr/>
            </a:pPr>
            <a:r>
              <a:rPr lang="en-US" sz="2800" dirty="0" smtClean="0">
                <a:solidFill>
                  <a:schemeClr val="tx2"/>
                </a:solidFill>
                <a:latin typeface="+mj-lt"/>
                <a:ea typeface="+mj-ea"/>
                <a:cs typeface="+mj-cs"/>
              </a:rPr>
              <a:t>Adaptation in the Field of Public Health</a:t>
            </a:r>
            <a:endParaRPr lang="en-US" sz="280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p:cNvSpPr>
            <a:spLocks noChangeArrowheads="1"/>
          </p:cNvSpPr>
          <p:nvPr/>
        </p:nvSpPr>
        <p:spPr bwMode="auto">
          <a:xfrm>
            <a:off x="642938" y="1571625"/>
            <a:ext cx="7786687" cy="4893647"/>
          </a:xfrm>
          <a:prstGeom prst="rect">
            <a:avLst/>
          </a:prstGeom>
          <a:noFill/>
          <a:ln w="9525">
            <a:noFill/>
            <a:miter lim="800000"/>
            <a:headEnd/>
            <a:tailEnd/>
          </a:ln>
        </p:spPr>
        <p:txBody>
          <a:bodyPr>
            <a:spAutoFit/>
          </a:bodyPr>
          <a:lstStyle/>
          <a:p>
            <a:r>
              <a:rPr lang="en-US" sz="2400" dirty="0" smtClean="0"/>
              <a:t>- Encouraging the renewable energies and the nuclear power option.</a:t>
            </a:r>
          </a:p>
          <a:p>
            <a:r>
              <a:rPr lang="en-US" sz="2400" dirty="0" smtClean="0"/>
              <a:t>- Adoption of rationalization measures (behavioral and technical).</a:t>
            </a:r>
          </a:p>
          <a:p>
            <a:r>
              <a:rPr lang="en-US" sz="2400" dirty="0" smtClean="0"/>
              <a:t>- Promoting the introduction of clean technologies in all energy transformation processes, especially electricity generation.</a:t>
            </a:r>
          </a:p>
          <a:p>
            <a:r>
              <a:rPr lang="en-US" sz="2400" dirty="0" smtClean="0"/>
              <a:t>-The introduction of emissions’ mitigation techniques, including capture and storage of carbon dioxide.</a:t>
            </a:r>
          </a:p>
          <a:p>
            <a:r>
              <a:rPr lang="en-US" sz="2400" dirty="0" smtClean="0"/>
              <a:t>- Cancelling subsidies for the energy sector.</a:t>
            </a:r>
          </a:p>
          <a:p>
            <a:r>
              <a:rPr lang="en-US" sz="2400" dirty="0" smtClean="0"/>
              <a:t>- Imposing restrictions on CO2 emissions (taxes or fines)</a:t>
            </a:r>
          </a:p>
          <a:p>
            <a:r>
              <a:rPr lang="en-US" sz="2400" dirty="0" smtClean="0"/>
              <a:t> </a:t>
            </a:r>
            <a:endParaRPr lang="en-US" sz="2400" dirty="0"/>
          </a:p>
        </p:txBody>
      </p:sp>
      <p:sp>
        <p:nvSpPr>
          <p:cNvPr id="36867" name="TextBox 2"/>
          <p:cNvSpPr txBox="1">
            <a:spLocks noChangeArrowheads="1"/>
          </p:cNvSpPr>
          <p:nvPr/>
        </p:nvSpPr>
        <p:spPr bwMode="auto">
          <a:xfrm>
            <a:off x="1691680" y="457508"/>
            <a:ext cx="5688632" cy="523220"/>
          </a:xfrm>
          <a:prstGeom prst="rect">
            <a:avLst/>
          </a:prstGeom>
        </p:spPr>
        <p:txBody>
          <a:bodyPr/>
          <a:lstStyle/>
          <a:p>
            <a:pPr algn="ctr">
              <a:defRPr/>
            </a:pPr>
            <a:r>
              <a:rPr lang="en-US" sz="2800" dirty="0" smtClean="0">
                <a:solidFill>
                  <a:schemeClr val="tx2"/>
                </a:solidFill>
                <a:latin typeface="+mj-lt"/>
                <a:ea typeface="+mj-ea"/>
                <a:cs typeface="+mj-cs"/>
              </a:rPr>
              <a:t>Adaptation in the Field of Energy </a:t>
            </a:r>
            <a:endParaRPr lang="en-US" sz="280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pPr>
              <a:defRPr/>
            </a:pPr>
            <a:r>
              <a:rPr lang="en-US" sz="2800" kern="1200" dirty="0" smtClean="0"/>
              <a:t>Example 1 - Mainstreaming</a:t>
            </a:r>
          </a:p>
        </p:txBody>
      </p:sp>
      <p:sp>
        <p:nvSpPr>
          <p:cNvPr id="79875" name="Content Placeholder 2"/>
          <p:cNvSpPr>
            <a:spLocks noGrp="1"/>
          </p:cNvSpPr>
          <p:nvPr>
            <p:ph sz="half" idx="1"/>
          </p:nvPr>
        </p:nvSpPr>
        <p:spPr>
          <a:xfrm>
            <a:off x="457200" y="1600200"/>
            <a:ext cx="8329613" cy="5257800"/>
          </a:xfrm>
        </p:spPr>
        <p:txBody>
          <a:bodyPr/>
          <a:lstStyle/>
          <a:p>
            <a:r>
              <a:rPr lang="en-US" b="1" dirty="0" smtClean="0"/>
              <a:t>Bangladesh - </a:t>
            </a:r>
            <a:r>
              <a:rPr lang="en-US" sz="2400" dirty="0" smtClean="0"/>
              <a:t>Agricultural policies in Bangladesh aim at </a:t>
            </a:r>
            <a:r>
              <a:rPr lang="en-US" sz="2400" dirty="0" smtClean="0">
                <a:solidFill>
                  <a:srgbClr val="FF0000"/>
                </a:solidFill>
              </a:rPr>
              <a:t>food</a:t>
            </a:r>
            <a:r>
              <a:rPr lang="en-US" sz="2400" dirty="0" smtClean="0"/>
              <a:t>-grain self sufficiency. In drought-prone areas promotion of high yielding varieties and increasing cropping intensity have created a more vulnerable production system. New policies currently implemented are anticipating increased drought frequencies and move towards diversification of agriculture, including promotion of horticulture that will also help poverty alleviation.</a:t>
            </a:r>
          </a:p>
          <a:p>
            <a:pPr algn="r">
              <a:buFontTx/>
              <a:buNone/>
            </a:pPr>
            <a:endParaRPr lang="en-US" sz="1800" dirty="0" smtClean="0"/>
          </a:p>
          <a:p>
            <a:pPr algn="r">
              <a:buFontTx/>
              <a:buNone/>
            </a:pPr>
            <a:r>
              <a:rPr lang="en-US" sz="1800" dirty="0" smtClean="0"/>
              <a:t>Source: </a:t>
            </a:r>
            <a:r>
              <a:rPr lang="en-US" sz="1800" dirty="0" err="1" smtClean="0"/>
              <a:t>Kok</a:t>
            </a:r>
            <a:r>
              <a:rPr lang="en-US" sz="1800" dirty="0" smtClean="0"/>
              <a:t> et al., 2006</a:t>
            </a:r>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Title 1"/>
          <p:cNvSpPr>
            <a:spLocks noGrp="1"/>
          </p:cNvSpPr>
          <p:nvPr>
            <p:ph type="title"/>
          </p:nvPr>
        </p:nvSpPr>
        <p:spPr>
          <a:xfrm>
            <a:off x="457200" y="260648"/>
            <a:ext cx="8229600" cy="1143000"/>
          </a:xfrm>
        </p:spPr>
        <p:txBody>
          <a:bodyPr/>
          <a:lstStyle/>
          <a:p>
            <a:pPr>
              <a:defRPr/>
            </a:pPr>
            <a:r>
              <a:rPr lang="en-US" sz="2800" kern="1200" dirty="0" smtClean="0"/>
              <a:t>Example 2 - Mainstreaming</a:t>
            </a:r>
          </a:p>
        </p:txBody>
      </p:sp>
      <p:sp>
        <p:nvSpPr>
          <p:cNvPr id="80898" name="Content Placeholder 2"/>
          <p:cNvSpPr>
            <a:spLocks noGrp="1"/>
          </p:cNvSpPr>
          <p:nvPr>
            <p:ph sz="half" idx="1"/>
          </p:nvPr>
        </p:nvSpPr>
        <p:spPr>
          <a:xfrm>
            <a:off x="457200" y="1600200"/>
            <a:ext cx="8186738" cy="4525963"/>
          </a:xfrm>
        </p:spPr>
        <p:txBody>
          <a:bodyPr/>
          <a:lstStyle/>
          <a:p>
            <a:r>
              <a:rPr lang="en-US" b="1" dirty="0" smtClean="0"/>
              <a:t>Senegal </a:t>
            </a:r>
            <a:r>
              <a:rPr lang="en-US" sz="2400" b="1" dirty="0" smtClean="0"/>
              <a:t>- </a:t>
            </a:r>
            <a:r>
              <a:rPr lang="en-US" sz="2400" dirty="0" smtClean="0"/>
              <a:t>For the vulnerability of forest and agricultural system in Senegal, climate change poses an additional stress. Restoring soil fertility is a key factor in increasing and </a:t>
            </a:r>
            <a:r>
              <a:rPr lang="en-US" sz="2400" dirty="0" err="1" smtClean="0"/>
              <a:t>stabilising</a:t>
            </a:r>
            <a:r>
              <a:rPr lang="en-US" sz="2400" dirty="0" smtClean="0"/>
              <a:t> agricultural production levels and carbon sequestration offers development opportunities. Currently biomass accounts for 43 % of total energy consumption; in rural areas this can go up to 80%. Agro-forestry for the local energy supply contributes to the rehabilitation of degraded lands and provides energy sources for the rural poor</a:t>
            </a:r>
            <a:r>
              <a:rPr lang="en-US" dirty="0" smtClean="0"/>
              <a:t>.                             </a:t>
            </a:r>
          </a:p>
          <a:p>
            <a:pPr>
              <a:buNone/>
            </a:pPr>
            <a:r>
              <a:rPr lang="en-US" dirty="0" smtClean="0"/>
              <a:t>    </a:t>
            </a:r>
            <a:r>
              <a:rPr lang="en-US" sz="1800" dirty="0" smtClean="0"/>
              <a:t>Source: </a:t>
            </a:r>
            <a:r>
              <a:rPr lang="en-US" sz="1800" dirty="0" err="1" smtClean="0"/>
              <a:t>Kok</a:t>
            </a:r>
            <a:r>
              <a:rPr lang="en-US" sz="1800" dirty="0" smtClean="0"/>
              <a:t> et al., 2006</a:t>
            </a:r>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107504" y="341784"/>
            <a:ext cx="8358187" cy="1143000"/>
          </a:xfrm>
        </p:spPr>
        <p:txBody>
          <a:bodyPr/>
          <a:lstStyle/>
          <a:p>
            <a:r>
              <a:rPr lang="en-US" sz="3200" dirty="0" smtClean="0"/>
              <a:t>Example: Climate  impacts in Ghana</a:t>
            </a:r>
          </a:p>
        </p:txBody>
      </p:sp>
      <p:pic>
        <p:nvPicPr>
          <p:cNvPr id="81923" name="Picture 2"/>
          <p:cNvPicPr>
            <a:picLocks noGrp="1" noChangeAspect="1" noChangeArrowheads="1"/>
          </p:cNvPicPr>
          <p:nvPr>
            <p:ph idx="1"/>
          </p:nvPr>
        </p:nvPicPr>
        <p:blipFill>
          <a:blip r:embed="rId3" cstate="print"/>
          <a:srcRect/>
          <a:stretch>
            <a:fillRect/>
          </a:stretch>
        </p:blipFill>
        <p:spPr>
          <a:xfrm>
            <a:off x="214313" y="1857375"/>
            <a:ext cx="4500562" cy="4525963"/>
          </a:xfrm>
          <a:noFill/>
        </p:spPr>
      </p:pic>
      <p:pic>
        <p:nvPicPr>
          <p:cNvPr id="81924" name="Picture 2"/>
          <p:cNvPicPr>
            <a:picLocks noChangeAspect="1" noChangeArrowheads="1"/>
          </p:cNvPicPr>
          <p:nvPr/>
        </p:nvPicPr>
        <p:blipFill>
          <a:blip r:embed="rId4" cstate="print"/>
          <a:srcRect/>
          <a:stretch>
            <a:fillRect/>
          </a:stretch>
        </p:blipFill>
        <p:spPr bwMode="auto">
          <a:xfrm>
            <a:off x="4714875" y="1785938"/>
            <a:ext cx="4429125" cy="4525962"/>
          </a:xfrm>
          <a:prstGeom prst="rect">
            <a:avLst/>
          </a:prstGeom>
          <a:noFill/>
          <a:ln w="9525">
            <a:noFill/>
            <a:miter lim="800000"/>
            <a:headEnd/>
            <a:tailEnd/>
          </a:ln>
        </p:spPr>
      </p:pic>
      <p:sp>
        <p:nvSpPr>
          <p:cNvPr id="81925" name="TextBox 6"/>
          <p:cNvSpPr txBox="1">
            <a:spLocks noChangeArrowheads="1"/>
          </p:cNvSpPr>
          <p:nvPr/>
        </p:nvSpPr>
        <p:spPr bwMode="auto">
          <a:xfrm>
            <a:off x="7000875" y="6488113"/>
            <a:ext cx="2143125" cy="369887"/>
          </a:xfrm>
          <a:prstGeom prst="rect">
            <a:avLst/>
          </a:prstGeom>
          <a:noFill/>
          <a:ln w="9525">
            <a:noFill/>
            <a:miter lim="800000"/>
            <a:headEnd/>
            <a:tailEnd/>
          </a:ln>
        </p:spPr>
        <p:txBody>
          <a:bodyPr>
            <a:spAutoFit/>
          </a:bodyPr>
          <a:lstStyle/>
          <a:p>
            <a:r>
              <a:rPr lang="en-US"/>
              <a:t>ClimSim, 2009</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078409" y="125760"/>
            <a:ext cx="6805959" cy="1143000"/>
          </a:xfrm>
        </p:spPr>
        <p:txBody>
          <a:bodyPr/>
          <a:lstStyle/>
          <a:p>
            <a:r>
              <a:rPr lang="en-CA" sz="2400" dirty="0" smtClean="0">
                <a:solidFill>
                  <a:schemeClr val="tx1"/>
                </a:solidFill>
                <a:cs typeface="Times New Roman" pitchFamily="18" charset="0"/>
              </a:rPr>
              <a:t>Example: Impacts and adaptations in selected regions of Ghana  </a:t>
            </a:r>
            <a:r>
              <a:rPr lang="en-US" sz="3600" dirty="0" smtClean="0">
                <a:solidFill>
                  <a:schemeClr val="tx1"/>
                </a:solidFill>
              </a:rPr>
              <a:t/>
            </a:r>
            <a:br>
              <a:rPr lang="en-US" sz="3600" dirty="0" smtClean="0">
                <a:solidFill>
                  <a:schemeClr val="tx1"/>
                </a:solidFill>
              </a:rPr>
            </a:br>
            <a:endParaRPr lang="en-US" sz="2800" dirty="0" smtClean="0"/>
          </a:p>
        </p:txBody>
      </p:sp>
      <p:graphicFrame>
        <p:nvGraphicFramePr>
          <p:cNvPr id="4" name="Content Placeholder 3"/>
          <p:cNvGraphicFramePr>
            <a:graphicFrameLocks noGrp="1"/>
          </p:cNvGraphicFramePr>
          <p:nvPr>
            <p:ph idx="1"/>
          </p:nvPr>
        </p:nvGraphicFramePr>
        <p:xfrm>
          <a:off x="323528" y="1663319"/>
          <a:ext cx="8208914" cy="4718009"/>
        </p:xfrm>
        <a:graphic>
          <a:graphicData uri="http://schemas.openxmlformats.org/drawingml/2006/table">
            <a:tbl>
              <a:tblPr/>
              <a:tblGrid>
                <a:gridCol w="705430"/>
                <a:gridCol w="3334894"/>
                <a:gridCol w="4168590"/>
              </a:tblGrid>
              <a:tr h="328889">
                <a:tc>
                  <a:txBody>
                    <a:bodyPr/>
                    <a:lstStyle/>
                    <a:p>
                      <a:pPr algn="ctr">
                        <a:spcAft>
                          <a:spcPts val="0"/>
                        </a:spcAft>
                      </a:pPr>
                      <a:r>
                        <a:rPr lang="en-CA" sz="1500" b="1" dirty="0">
                          <a:latin typeface="Times New Roman"/>
                          <a:ea typeface="Times New Roman"/>
                        </a:rPr>
                        <a:t>Zone</a:t>
                      </a:r>
                      <a:endParaRPr lang="en-US" sz="1500" dirty="0">
                        <a:latin typeface="Times New Roman"/>
                        <a:ea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en-CA" sz="1500" b="1">
                          <a:latin typeface="Times New Roman"/>
                          <a:ea typeface="Times New Roman"/>
                        </a:rPr>
                        <a:t>Climate impacts</a:t>
                      </a:r>
                      <a:endParaRPr lang="en-US" sz="1500">
                        <a:latin typeface="Times New Roman"/>
                        <a:ea typeface="Times New Roman"/>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en-CA" sz="1500" b="1">
                          <a:latin typeface="Times New Roman"/>
                          <a:ea typeface="Times New Roman"/>
                        </a:rPr>
                        <a:t>Adaptation options </a:t>
                      </a:r>
                      <a:endParaRPr lang="en-US" sz="1500">
                        <a:latin typeface="Times New Roman"/>
                        <a:ea typeface="Times New Roman"/>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1564955">
                <a:tc>
                  <a:txBody>
                    <a:bodyPr/>
                    <a:lstStyle/>
                    <a:p>
                      <a:pPr marL="71755" marR="71755" algn="ctr">
                        <a:spcAft>
                          <a:spcPts val="0"/>
                        </a:spcAft>
                      </a:pPr>
                      <a:r>
                        <a:rPr lang="en-CA" sz="1800" b="1" dirty="0">
                          <a:latin typeface="Times New Roman"/>
                          <a:ea typeface="Times New Roman"/>
                        </a:rPr>
                        <a:t>Northern Savannah </a:t>
                      </a:r>
                      <a:endParaRPr lang="en-US" sz="1800" dirty="0">
                        <a:latin typeface="Times New Roman"/>
                        <a:ea typeface="Times New Roman"/>
                      </a:endParaRPr>
                    </a:p>
                  </a:txBody>
                  <a:tcPr marL="68580" marR="68580" marT="0" marB="0" vert="vert27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1800" dirty="0">
                          <a:latin typeface="Times New Roman"/>
                          <a:ea typeface="Times New Roman"/>
                        </a:rPr>
                        <a:t>Increased morbidity and disease prevalence </a:t>
                      </a:r>
                      <a:endParaRPr lang="en-US" sz="1800" dirty="0">
                        <a:latin typeface="Times New Roman"/>
                        <a:ea typeface="Times New Roman"/>
                      </a:endParaRPr>
                    </a:p>
                    <a:p>
                      <a:pPr>
                        <a:spcAft>
                          <a:spcPts val="0"/>
                        </a:spcAft>
                      </a:pPr>
                      <a:r>
                        <a:rPr lang="en-CA" sz="1800" dirty="0">
                          <a:latin typeface="Times New Roman"/>
                          <a:ea typeface="Times New Roman"/>
                        </a:rPr>
                        <a:t>Increased vulnerability of the poor </a:t>
                      </a:r>
                      <a:endParaRPr lang="en-US" sz="1800" dirty="0">
                        <a:latin typeface="Times New Roman"/>
                        <a:ea typeface="Times New Roman"/>
                      </a:endParaRPr>
                    </a:p>
                    <a:p>
                      <a:pPr>
                        <a:spcAft>
                          <a:spcPts val="0"/>
                        </a:spcAft>
                      </a:pPr>
                      <a:r>
                        <a:rPr lang="en-CA" sz="1800" dirty="0">
                          <a:latin typeface="Times New Roman"/>
                          <a:ea typeface="Times New Roman"/>
                        </a:rPr>
                        <a:t>Increased outmigration </a:t>
                      </a:r>
                      <a:r>
                        <a:rPr lang="en-CA" sz="1800" dirty="0" smtClean="0">
                          <a:latin typeface="Times New Roman"/>
                          <a:ea typeface="Times New Roman"/>
                        </a:rPr>
                        <a:t>, loss </a:t>
                      </a:r>
                      <a:r>
                        <a:rPr lang="en-CA" sz="1800" dirty="0">
                          <a:latin typeface="Times New Roman"/>
                          <a:ea typeface="Times New Roman"/>
                        </a:rPr>
                        <a:t>of human capital </a:t>
                      </a:r>
                      <a:endParaRPr lang="en-US" sz="1800" dirty="0">
                        <a:latin typeface="Times New Roman"/>
                        <a:ea typeface="Times New Roman"/>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1800" dirty="0">
                          <a:latin typeface="Times New Roman"/>
                          <a:ea typeface="Times New Roman"/>
                        </a:rPr>
                        <a:t>Strengthening traditional social security support systems </a:t>
                      </a:r>
                      <a:endParaRPr lang="en-US" sz="1800" dirty="0">
                        <a:latin typeface="Times New Roman"/>
                        <a:ea typeface="Times New Roman"/>
                      </a:endParaRPr>
                    </a:p>
                    <a:p>
                      <a:pPr>
                        <a:spcAft>
                          <a:spcPts val="0"/>
                        </a:spcAft>
                      </a:pPr>
                      <a:r>
                        <a:rPr lang="en-CA" sz="1800" dirty="0">
                          <a:latin typeface="Times New Roman"/>
                          <a:ea typeface="Times New Roman"/>
                        </a:rPr>
                        <a:t>Strengthening public healthcare </a:t>
                      </a:r>
                      <a:r>
                        <a:rPr lang="en-CA" sz="1800" dirty="0" smtClean="0">
                          <a:latin typeface="Times New Roman"/>
                          <a:ea typeface="Times New Roman"/>
                        </a:rPr>
                        <a:t>delivery</a:t>
                      </a:r>
                      <a:endParaRPr lang="en-US" sz="1800" dirty="0">
                        <a:latin typeface="Times New Roman"/>
                        <a:ea typeface="Times New Roman"/>
                      </a:endParaRPr>
                    </a:p>
                    <a:p>
                      <a:pPr>
                        <a:spcAft>
                          <a:spcPts val="0"/>
                        </a:spcAft>
                      </a:pPr>
                      <a:r>
                        <a:rPr lang="en-CA" sz="1800" dirty="0">
                          <a:latin typeface="Times New Roman"/>
                          <a:ea typeface="Times New Roman"/>
                        </a:rPr>
                        <a:t>Targeted social transfers and safety nets </a:t>
                      </a:r>
                      <a:endParaRPr lang="en-US" sz="1800" dirty="0">
                        <a:latin typeface="Times New Roman"/>
                        <a:ea typeface="Times New Roman"/>
                      </a:endParaRPr>
                    </a:p>
                    <a:p>
                      <a:pPr>
                        <a:spcAft>
                          <a:spcPts val="0"/>
                        </a:spcAft>
                      </a:pPr>
                      <a:r>
                        <a:rPr lang="en-CA" sz="1800" dirty="0">
                          <a:latin typeface="Times New Roman"/>
                          <a:ea typeface="Times New Roman"/>
                        </a:rPr>
                        <a:t>Increased investment in urban social </a:t>
                      </a:r>
                      <a:r>
                        <a:rPr lang="en-CA" sz="1800" dirty="0" smtClean="0">
                          <a:latin typeface="Times New Roman"/>
                          <a:ea typeface="Times New Roman"/>
                        </a:rPr>
                        <a:t>services</a:t>
                      </a:r>
                      <a:endParaRPr lang="en-US" sz="1800" dirty="0">
                        <a:latin typeface="Times New Roman"/>
                        <a:ea typeface="Times New Roman"/>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9510">
                <a:tc>
                  <a:txBody>
                    <a:bodyPr/>
                    <a:lstStyle/>
                    <a:p>
                      <a:pPr marR="71755" algn="ctr">
                        <a:spcAft>
                          <a:spcPts val="0"/>
                        </a:spcAft>
                      </a:pPr>
                      <a:r>
                        <a:rPr lang="en-CA" sz="1800" b="1">
                          <a:latin typeface="Times New Roman"/>
                          <a:ea typeface="Times New Roman"/>
                        </a:rPr>
                        <a:t>Transition </a:t>
                      </a:r>
                      <a:endParaRPr lang="en-US" sz="1800">
                        <a:latin typeface="Times New Roman"/>
                        <a:ea typeface="Times New Roman"/>
                      </a:endParaRPr>
                    </a:p>
                  </a:txBody>
                  <a:tcPr marL="68580" marR="68580" marT="0" marB="0" vert="vert27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1800" dirty="0">
                          <a:latin typeface="Times New Roman"/>
                          <a:ea typeface="Times New Roman"/>
                        </a:rPr>
                        <a:t>Increased demand - water, energy and basic services</a:t>
                      </a:r>
                      <a:endParaRPr lang="en-US" sz="1800" dirty="0">
                        <a:latin typeface="Times New Roman"/>
                        <a:ea typeface="Times New Roman"/>
                      </a:endParaRPr>
                    </a:p>
                    <a:p>
                      <a:pPr>
                        <a:spcAft>
                          <a:spcPts val="0"/>
                        </a:spcAft>
                      </a:pPr>
                      <a:r>
                        <a:rPr lang="en-CA" sz="1800" dirty="0">
                          <a:latin typeface="Times New Roman"/>
                          <a:ea typeface="Times New Roman"/>
                        </a:rPr>
                        <a:t>Decreased income </a:t>
                      </a:r>
                      <a:r>
                        <a:rPr lang="en-CA" sz="1800" dirty="0" smtClean="0">
                          <a:latin typeface="Times New Roman"/>
                          <a:ea typeface="Times New Roman"/>
                        </a:rPr>
                        <a:t>for </a:t>
                      </a:r>
                      <a:r>
                        <a:rPr lang="en-CA" sz="1800" dirty="0">
                          <a:latin typeface="Times New Roman"/>
                          <a:ea typeface="Times New Roman"/>
                        </a:rPr>
                        <a:t>people in fish industry</a:t>
                      </a:r>
                      <a:endParaRPr lang="en-US" sz="1800" dirty="0">
                        <a:latin typeface="Times New Roman"/>
                        <a:ea typeface="Times New Roman"/>
                      </a:endParaRPr>
                    </a:p>
                    <a:p>
                      <a:pPr>
                        <a:spcAft>
                          <a:spcPts val="0"/>
                        </a:spcAft>
                      </a:pPr>
                      <a:r>
                        <a:rPr lang="en-CA" sz="1800" dirty="0">
                          <a:latin typeface="Times New Roman"/>
                          <a:ea typeface="Times New Roman"/>
                        </a:rPr>
                        <a:t>Increased out migration  </a:t>
                      </a:r>
                      <a:endParaRPr lang="en-US" sz="1800" dirty="0">
                        <a:latin typeface="Times New Roman"/>
                        <a:ea typeface="Times New Roman"/>
                      </a:endParaRPr>
                    </a:p>
                    <a:p>
                      <a:pPr>
                        <a:spcAft>
                          <a:spcPts val="0"/>
                        </a:spcAft>
                      </a:pPr>
                      <a:r>
                        <a:rPr lang="en-CA" sz="1800" dirty="0">
                          <a:latin typeface="Times New Roman"/>
                          <a:ea typeface="Times New Roman"/>
                        </a:rPr>
                        <a:t>Increased food insecurity</a:t>
                      </a:r>
                      <a:endParaRPr lang="en-US" sz="1800" dirty="0">
                        <a:latin typeface="Times New Roman"/>
                        <a:ea typeface="Times New Roman"/>
                      </a:endParaRPr>
                    </a:p>
                    <a:p>
                      <a:pPr>
                        <a:spcAft>
                          <a:spcPts val="0"/>
                        </a:spcAft>
                      </a:pPr>
                      <a:r>
                        <a:rPr lang="en-CA" sz="1800" dirty="0">
                          <a:latin typeface="Times New Roman"/>
                          <a:ea typeface="Times New Roman"/>
                        </a:rPr>
                        <a:t>Threats to forest-based livelihood </a:t>
                      </a:r>
                      <a:endParaRPr lang="en-US" sz="1800" dirty="0">
                        <a:latin typeface="Times New Roman"/>
                        <a:ea typeface="Times New Roman"/>
                      </a:endParaRPr>
                    </a:p>
                    <a:p>
                      <a:pPr>
                        <a:spcAft>
                          <a:spcPts val="0"/>
                        </a:spcAft>
                      </a:pPr>
                      <a:r>
                        <a:rPr lang="en-CA" sz="1800" dirty="0">
                          <a:latin typeface="Times New Roman"/>
                          <a:ea typeface="Times New Roman"/>
                        </a:rPr>
                        <a:t>Potential conflicts and social tensions</a:t>
                      </a:r>
                      <a:endParaRPr lang="en-US" sz="1800" dirty="0">
                        <a:latin typeface="Times New Roman"/>
                        <a:ea typeface="Times New Roman"/>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CA" sz="1800" dirty="0">
                          <a:latin typeface="Times New Roman"/>
                          <a:ea typeface="Times New Roman"/>
                        </a:rPr>
                        <a:t>Public private partnership in service provisions </a:t>
                      </a:r>
                      <a:endParaRPr lang="en-US" sz="1800" dirty="0">
                        <a:latin typeface="Times New Roman"/>
                        <a:ea typeface="Times New Roman"/>
                      </a:endParaRPr>
                    </a:p>
                    <a:p>
                      <a:pPr>
                        <a:spcAft>
                          <a:spcPts val="0"/>
                        </a:spcAft>
                      </a:pPr>
                      <a:r>
                        <a:rPr lang="en-CA" sz="1800" dirty="0" smtClean="0">
                          <a:latin typeface="Times New Roman"/>
                          <a:ea typeface="Times New Roman"/>
                        </a:rPr>
                        <a:t>Develop </a:t>
                      </a:r>
                      <a:r>
                        <a:rPr lang="en-CA" sz="1800" dirty="0">
                          <a:latin typeface="Times New Roman"/>
                          <a:ea typeface="Times New Roman"/>
                        </a:rPr>
                        <a:t>early warning systems and awareness raising </a:t>
                      </a:r>
                      <a:endParaRPr lang="en-US" sz="1800" dirty="0">
                        <a:latin typeface="Times New Roman"/>
                        <a:ea typeface="Times New Roman"/>
                      </a:endParaRPr>
                    </a:p>
                    <a:p>
                      <a:pPr>
                        <a:spcAft>
                          <a:spcPts val="0"/>
                        </a:spcAft>
                      </a:pPr>
                      <a:r>
                        <a:rPr lang="en-CA" sz="1800" dirty="0">
                          <a:latin typeface="Times New Roman"/>
                          <a:ea typeface="Times New Roman"/>
                        </a:rPr>
                        <a:t>Promotion of conflict management mechanisms </a:t>
                      </a:r>
                      <a:endParaRPr lang="en-US" sz="1800" dirty="0">
                        <a:latin typeface="Times New Roman"/>
                        <a:ea typeface="Times New Roman"/>
                      </a:endParaRPr>
                    </a:p>
                    <a:p>
                      <a:pPr>
                        <a:spcAft>
                          <a:spcPts val="0"/>
                        </a:spcAft>
                      </a:pPr>
                      <a:r>
                        <a:rPr lang="en-CA" sz="1800" dirty="0">
                          <a:latin typeface="Times New Roman"/>
                          <a:ea typeface="Times New Roman"/>
                        </a:rPr>
                        <a:t>Provision of social safety nets for communities and migrants </a:t>
                      </a:r>
                      <a:endParaRPr lang="en-US" sz="1800" dirty="0">
                        <a:latin typeface="Times New Roman"/>
                        <a:ea typeface="Times New Roman"/>
                      </a:endParaRPr>
                    </a:p>
                    <a:p>
                      <a:pPr>
                        <a:spcAft>
                          <a:spcPts val="0"/>
                        </a:spcAft>
                      </a:pPr>
                      <a:r>
                        <a:rPr lang="en-CA" sz="1800" dirty="0">
                          <a:latin typeface="Times New Roman"/>
                          <a:ea typeface="Times New Roman"/>
                        </a:rPr>
                        <a:t>Develop alternative and additional livelihood</a:t>
                      </a:r>
                      <a:endParaRPr lang="en-US" sz="1800" dirty="0">
                        <a:latin typeface="Times New Roman"/>
                        <a:ea typeface="Times New Roman"/>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2948" name="TextBox 5"/>
          <p:cNvSpPr txBox="1">
            <a:spLocks noChangeArrowheads="1"/>
          </p:cNvSpPr>
          <p:nvPr/>
        </p:nvSpPr>
        <p:spPr bwMode="auto">
          <a:xfrm>
            <a:off x="1500188" y="6519863"/>
            <a:ext cx="2928937" cy="338137"/>
          </a:xfrm>
          <a:prstGeom prst="rect">
            <a:avLst/>
          </a:prstGeom>
          <a:noFill/>
          <a:ln w="9525">
            <a:noFill/>
            <a:miter lim="800000"/>
            <a:headEnd/>
            <a:tailEnd/>
          </a:ln>
        </p:spPr>
        <p:txBody>
          <a:bodyPr>
            <a:spAutoFit/>
          </a:bodyPr>
          <a:lstStyle/>
          <a:p>
            <a:r>
              <a:rPr lang="en-US" sz="1600"/>
              <a:t>Bizikova and Bailey, 2009</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832" y="44624"/>
            <a:ext cx="8229600" cy="1143000"/>
          </a:xfrm>
          <a:noFill/>
          <a:ln>
            <a:noFill/>
          </a:ln>
          <a:effectLst/>
        </p:spPr>
        <p:style>
          <a:lnRef idx="1">
            <a:schemeClr val="accent1"/>
          </a:lnRef>
          <a:fillRef idx="3">
            <a:schemeClr val="accent1"/>
          </a:fillRef>
          <a:effectRef idx="2">
            <a:schemeClr val="accent1"/>
          </a:effectRef>
          <a:fontRef idx="minor">
            <a:schemeClr val="lt1"/>
          </a:fontRef>
        </p:style>
        <p:txBody>
          <a:bodyPr>
            <a:noAutofit/>
          </a:bodyPr>
          <a:lstStyle/>
          <a:p>
            <a:r>
              <a:rPr lang="en-US" sz="2800" dirty="0" smtClean="0">
                <a:solidFill>
                  <a:schemeClr val="tx1"/>
                </a:solidFill>
                <a:latin typeface="Times New Roman" pitchFamily="18" charset="0"/>
                <a:cs typeface="Times New Roman" pitchFamily="18" charset="0"/>
              </a:rPr>
              <a:t>Stocktaking and Mapping of Technical Capacities</a:t>
            </a:r>
            <a:br>
              <a:rPr lang="en-US" sz="2800" dirty="0" smtClean="0">
                <a:solidFill>
                  <a:schemeClr val="tx1"/>
                </a:solidFill>
                <a:latin typeface="Times New Roman" pitchFamily="18" charset="0"/>
                <a:cs typeface="Times New Roman" pitchFamily="18" charset="0"/>
              </a:rPr>
            </a:br>
            <a:r>
              <a:rPr lang="en-US" sz="2800" dirty="0" smtClean="0">
                <a:solidFill>
                  <a:schemeClr val="tx1"/>
                </a:solidFill>
                <a:latin typeface="Times New Roman" pitchFamily="18" charset="0"/>
                <a:cs typeface="Times New Roman" pitchFamily="18" charset="0"/>
              </a:rPr>
              <a:t>for the Adaptation Network in West Asia</a:t>
            </a:r>
            <a:endParaRPr lang="en-US" sz="2800" dirty="0">
              <a:solidFill>
                <a:schemeClr val="tx1"/>
              </a:solidFill>
              <a:latin typeface="Times New Roman" pitchFamily="18" charset="0"/>
              <a:cs typeface="Times New Roman" pitchFamily="18" charset="0"/>
            </a:endParaRPr>
          </a:p>
        </p:txBody>
      </p:sp>
      <p:sp>
        <p:nvSpPr>
          <p:cNvPr id="9" name="Footer Placeholder 8"/>
          <p:cNvSpPr>
            <a:spLocks noGrp="1"/>
          </p:cNvSpPr>
          <p:nvPr>
            <p:ph type="ftr" sz="quarter" idx="11"/>
          </p:nvPr>
        </p:nvSpPr>
        <p:spPr>
          <a:xfrm>
            <a:off x="1475656" y="5905078"/>
            <a:ext cx="6480720" cy="476250"/>
          </a:xfrm>
        </p:spPr>
        <p:txBody>
          <a:bodyPr/>
          <a:lstStyle/>
          <a:p>
            <a:r>
              <a:rPr lang="en-US" dirty="0" smtClean="0"/>
              <a:t>Trainers Workshop on Vulnerability and Climate Change Impact Assessments for Adaptation Manama, Kingdom of Bahrain 5-7 January 2010 </a:t>
            </a:r>
            <a:endParaRPr lang="en-US" dirty="0"/>
          </a:p>
        </p:txBody>
      </p:sp>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25" name="Object 1"/>
          <p:cNvGraphicFramePr>
            <a:graphicFrameLocks noChangeAspect="1"/>
          </p:cNvGraphicFramePr>
          <p:nvPr/>
        </p:nvGraphicFramePr>
        <p:xfrm>
          <a:off x="251520" y="1556792"/>
          <a:ext cx="5143428" cy="2880320"/>
        </p:xfrm>
        <a:graphic>
          <a:graphicData uri="http://schemas.openxmlformats.org/presentationml/2006/ole">
            <mc:AlternateContent xmlns:mc="http://schemas.openxmlformats.org/markup-compatibility/2006">
              <mc:Choice xmlns:v="urn:schemas-microsoft-com:vml" Requires="v">
                <p:oleObj spid="_x0000_s642052" name="Worksheet" r:id="rId4" imgW="4572000" imgH="2571750" progId="Excel.Sheet.12">
                  <p:embed/>
                </p:oleObj>
              </mc:Choice>
              <mc:Fallback>
                <p:oleObj name="Worksheet" r:id="rId4" imgW="4572000" imgH="2571750" progId="Excel.Shee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1556792"/>
                        <a:ext cx="5143428" cy="28803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27" name="Object 3"/>
          <p:cNvGraphicFramePr>
            <a:graphicFrameLocks noChangeAspect="1"/>
          </p:cNvGraphicFramePr>
          <p:nvPr/>
        </p:nvGraphicFramePr>
        <p:xfrm>
          <a:off x="4009763" y="2564904"/>
          <a:ext cx="5026733" cy="2741854"/>
        </p:xfrm>
        <a:graphic>
          <a:graphicData uri="http://schemas.openxmlformats.org/presentationml/2006/ole">
            <mc:AlternateContent xmlns:mc="http://schemas.openxmlformats.org/markup-compatibility/2006">
              <mc:Choice xmlns:v="urn:schemas-microsoft-com:vml" Requires="v">
                <p:oleObj spid="_x0000_s642053" name="Worksheet" r:id="rId7" imgW="4276725" imgH="2324100" progId="Excel.Sheet.12">
                  <p:embed/>
                </p:oleObj>
              </mc:Choice>
              <mc:Fallback>
                <p:oleObj name="Worksheet" r:id="rId7" imgW="4276725" imgH="2324100" progId="Excel.Sheet.12">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9763" y="2564904"/>
                        <a:ext cx="5026733" cy="27418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8673" name="Object 1"/>
          <p:cNvGraphicFramePr>
            <a:graphicFrameLocks noChangeAspect="1"/>
          </p:cNvGraphicFramePr>
          <p:nvPr/>
        </p:nvGraphicFramePr>
        <p:xfrm>
          <a:off x="179512" y="2060848"/>
          <a:ext cx="5037297" cy="2850050"/>
        </p:xfrm>
        <a:graphic>
          <a:graphicData uri="http://schemas.openxmlformats.org/presentationml/2006/ole">
            <mc:AlternateContent xmlns:mc="http://schemas.openxmlformats.org/markup-compatibility/2006">
              <mc:Choice xmlns:v="urn:schemas-microsoft-com:vml" Requires="v">
                <p:oleObj spid="_x0000_s643075" name="Worksheet" r:id="rId4" imgW="4572143" imgH="2571750" progId="Excel.Sheet.12">
                  <p:embed/>
                </p:oleObj>
              </mc:Choice>
              <mc:Fallback>
                <p:oleObj name="Worksheet" r:id="rId4" imgW="4572143" imgH="2571750" progId="Excel.Shee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2060848"/>
                        <a:ext cx="5037297" cy="2850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Chart 4"/>
          <p:cNvGraphicFramePr/>
          <p:nvPr/>
        </p:nvGraphicFramePr>
        <p:xfrm>
          <a:off x="4860032" y="1700808"/>
          <a:ext cx="4283968" cy="3429000"/>
        </p:xfrm>
        <a:graphic>
          <a:graphicData uri="http://schemas.openxmlformats.org/drawingml/2006/chart">
            <c:chart xmlns:c="http://schemas.openxmlformats.org/drawingml/2006/chart" xmlns:r="http://schemas.openxmlformats.org/officeDocument/2006/relationships" r:id="rId6"/>
          </a:graphicData>
        </a:graphic>
      </p:graphicFrame>
      <p:sp>
        <p:nvSpPr>
          <p:cNvPr id="8" name="Footer Placeholder 7"/>
          <p:cNvSpPr>
            <a:spLocks noGrp="1"/>
          </p:cNvSpPr>
          <p:nvPr>
            <p:ph type="ftr" sz="quarter" idx="11"/>
          </p:nvPr>
        </p:nvSpPr>
        <p:spPr>
          <a:xfrm>
            <a:off x="1547664" y="5877272"/>
            <a:ext cx="6408712" cy="476250"/>
          </a:xfrm>
        </p:spPr>
        <p:txBody>
          <a:bodyPr/>
          <a:lstStyle/>
          <a:p>
            <a:r>
              <a:rPr lang="en-US" dirty="0" smtClean="0"/>
              <a:t>Trainers Workshop on Vulnerability and Climate Change Impact Assessments for Adaptation Manama, Kingdom of Bahrain 5-7 January 2010 </a:t>
            </a:r>
            <a:endParaRPr lang="en-US" dirty="0"/>
          </a:p>
        </p:txBody>
      </p:sp>
      <p:sp>
        <p:nvSpPr>
          <p:cNvPr id="7" name="Slide Number Placeholder 6"/>
          <p:cNvSpPr>
            <a:spLocks noGrp="1"/>
          </p:cNvSpPr>
          <p:nvPr>
            <p:ph type="sldNum" sz="quarter" idx="12"/>
          </p:nvPr>
        </p:nvSpPr>
        <p:spPr/>
        <p:txBody>
          <a:bodyPr/>
          <a:lstStyle/>
          <a:p>
            <a:fld id="{E932D54D-2DC9-4508-BD4C-B91BEF50534A}" type="slidenum">
              <a:rPr lang="en-US" smtClean="0"/>
              <a:pPr/>
              <a:t>118</a:t>
            </a:fld>
            <a:endParaRPr lang="en-US"/>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en-US" sz="3600" dirty="0" smtClean="0"/>
              <a:t>Types of Adaptations</a:t>
            </a:r>
          </a:p>
        </p:txBody>
      </p:sp>
      <p:sp>
        <p:nvSpPr>
          <p:cNvPr id="83971" name="Rectangle 3"/>
          <p:cNvSpPr>
            <a:spLocks noGrp="1" noChangeArrowheads="1"/>
          </p:cNvSpPr>
          <p:nvPr>
            <p:ph idx="1"/>
          </p:nvPr>
        </p:nvSpPr>
        <p:spPr>
          <a:xfrm>
            <a:off x="428625" y="1285875"/>
            <a:ext cx="8229600" cy="4525963"/>
          </a:xfrm>
        </p:spPr>
        <p:txBody>
          <a:bodyPr/>
          <a:lstStyle/>
          <a:p>
            <a:r>
              <a:rPr lang="en-US" sz="2400" b="1" dirty="0" smtClean="0"/>
              <a:t>Infrastructure development</a:t>
            </a:r>
            <a:r>
              <a:rPr lang="en-US" sz="2400" dirty="0" smtClean="0"/>
              <a:t> for example building dykes, flood-resistant roads and dams.</a:t>
            </a:r>
          </a:p>
          <a:p>
            <a:r>
              <a:rPr lang="en-US" sz="2400" dirty="0" smtClean="0"/>
              <a:t> </a:t>
            </a:r>
            <a:r>
              <a:rPr lang="en-US" sz="2400" b="1" dirty="0" smtClean="0"/>
              <a:t>Ecosystem- based adaptation</a:t>
            </a:r>
            <a:r>
              <a:rPr lang="en-US" sz="2400" dirty="0" smtClean="0"/>
              <a:t>s help to preserve and restore natural ecosystems that can provide cost-effective protection against some of the threats that result from climate change (coastal ecosystems like wetlands and mangroves provide shoreline protection from storms and flooding and many other services) </a:t>
            </a:r>
          </a:p>
          <a:p>
            <a:r>
              <a:rPr lang="en-US" sz="2400" b="1" dirty="0" smtClean="0"/>
              <a:t>Capacity-development</a:t>
            </a:r>
            <a:r>
              <a:rPr lang="en-US" sz="2400" dirty="0" smtClean="0"/>
              <a:t> to help communities learn new farming practices, use of technologies (processing), marketing and vocational skills, to assist extension agencies in using early warning systems and forecasts, government’s officials in integrating climate change into day-to-day planning. </a:t>
            </a:r>
          </a:p>
          <a:p>
            <a:endParaRPr lang="en-US" sz="2400"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pPr eaLnBrk="1" hangingPunct="1"/>
            <a:r>
              <a:rPr lang="en-US" dirty="0" smtClean="0"/>
              <a:t>Key definitions </a:t>
            </a:r>
          </a:p>
        </p:txBody>
      </p:sp>
      <p:sp>
        <p:nvSpPr>
          <p:cNvPr id="7170" name="Rectangle 3"/>
          <p:cNvSpPr>
            <a:spLocks noGrp="1" noChangeArrowheads="1"/>
          </p:cNvSpPr>
          <p:nvPr>
            <p:ph idx="1"/>
          </p:nvPr>
        </p:nvSpPr>
        <p:spPr>
          <a:xfrm>
            <a:off x="428625" y="1571625"/>
            <a:ext cx="8229600" cy="2808288"/>
          </a:xfrm>
        </p:spPr>
        <p:txBody>
          <a:bodyPr/>
          <a:lstStyle/>
          <a:p>
            <a:pPr eaLnBrk="1" hangingPunct="1">
              <a:lnSpc>
                <a:spcPct val="90000"/>
              </a:lnSpc>
            </a:pPr>
            <a:r>
              <a:rPr lang="en-US" sz="2800" b="1" dirty="0" smtClean="0"/>
              <a:t>Climate change </a:t>
            </a:r>
            <a:r>
              <a:rPr lang="en-US" sz="2800" dirty="0" smtClean="0"/>
              <a:t>refers to a statistically significant variation in either the mean state of the climate or in its variability, persisting for an extended period (typically decades or longer). </a:t>
            </a:r>
          </a:p>
          <a:p>
            <a:pPr eaLnBrk="1" hangingPunct="1">
              <a:lnSpc>
                <a:spcPct val="90000"/>
              </a:lnSpc>
            </a:pPr>
            <a:r>
              <a:rPr lang="en-US" sz="2800" b="1" dirty="0" smtClean="0"/>
              <a:t>Climate variability </a:t>
            </a:r>
            <a:r>
              <a:rPr lang="en-US" sz="2800" dirty="0" smtClean="0"/>
              <a:t>refers to variations in the mean state and other statistics (such as standard deviations, the occurrence of extremes, etc.) of the climate on all temporal and spatial scales beyond that of individual weather events</a:t>
            </a:r>
            <a:r>
              <a:rPr lang="en-US" dirty="0" smtClean="0"/>
              <a:t>.</a:t>
            </a:r>
            <a:endParaRPr lang="en-US" b="1" dirty="0" smtClean="0">
              <a:solidFill>
                <a:schemeClr val="bg2"/>
              </a:solidFill>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p:cNvGraphicFramePr>
            <a:graphicFrameLocks noGrp="1"/>
          </p:cNvGraphicFramePr>
          <p:nvPr>
            <p:ph type="tbl" idx="1"/>
          </p:nvPr>
        </p:nvGraphicFramePr>
        <p:xfrm>
          <a:off x="0" y="0"/>
          <a:ext cx="9786974" cy="6858000"/>
        </p:xfrm>
        <a:graphic>
          <a:graphicData uri="http://schemas.openxmlformats.org/drawingml/2006/table">
            <a:tbl>
              <a:tblPr firstRow="1" bandRow="1">
                <a:tableStyleId>{5C22544A-7EE6-4342-B048-85BDC9FD1C3A}</a:tableStyleId>
              </a:tblPr>
              <a:tblGrid>
                <a:gridCol w="2555238"/>
                <a:gridCol w="3817670"/>
                <a:gridCol w="3414066"/>
              </a:tblGrid>
              <a:tr h="537263">
                <a:tc>
                  <a:txBody>
                    <a:bodyPr/>
                    <a:lstStyle/>
                    <a:p>
                      <a:pPr marL="0" marR="0">
                        <a:lnSpc>
                          <a:spcPct val="115000"/>
                        </a:lnSpc>
                        <a:spcBef>
                          <a:spcPts val="0"/>
                        </a:spcBef>
                        <a:spcAft>
                          <a:spcPts val="0"/>
                        </a:spcAft>
                      </a:pPr>
                      <a:r>
                        <a:rPr lang="en-US" sz="2000" b="1" dirty="0">
                          <a:latin typeface="Calibri"/>
                          <a:ea typeface="Calibri"/>
                          <a:cs typeface="Times New Roman"/>
                        </a:rPr>
                        <a:t>Adaptation type</a:t>
                      </a:r>
                      <a:endParaRPr lang="en-US" sz="2000" dirty="0">
                        <a:latin typeface="Calibri"/>
                        <a:ea typeface="Calibri"/>
                        <a:cs typeface="Times New Roman"/>
                      </a:endParaRPr>
                    </a:p>
                  </a:txBody>
                  <a:tcPr marL="68580" marR="68580" marT="0" marB="0">
                    <a:solidFill>
                      <a:srgbClr val="FF0000"/>
                    </a:solidFill>
                  </a:tcPr>
                </a:tc>
                <a:tc>
                  <a:txBody>
                    <a:bodyPr/>
                    <a:lstStyle/>
                    <a:p>
                      <a:pPr marL="0" marR="0">
                        <a:lnSpc>
                          <a:spcPct val="115000"/>
                        </a:lnSpc>
                        <a:spcBef>
                          <a:spcPts val="0"/>
                        </a:spcBef>
                        <a:spcAft>
                          <a:spcPts val="0"/>
                        </a:spcAft>
                      </a:pPr>
                      <a:r>
                        <a:rPr lang="en-US" sz="2000" b="1" dirty="0">
                          <a:latin typeface="Calibri"/>
                          <a:ea typeface="Calibri"/>
                          <a:cs typeface="Times New Roman"/>
                        </a:rPr>
                        <a:t>Example</a:t>
                      </a:r>
                      <a:endParaRPr lang="en-US" sz="2000" dirty="0">
                        <a:latin typeface="Calibri"/>
                        <a:ea typeface="Calibri"/>
                        <a:cs typeface="Times New Roman"/>
                      </a:endParaRPr>
                    </a:p>
                  </a:txBody>
                  <a:tcPr marL="68580" marR="68580" marT="0" marB="0">
                    <a:solidFill>
                      <a:srgbClr val="FF0000"/>
                    </a:solidFill>
                  </a:tcPr>
                </a:tc>
                <a:tc>
                  <a:txBody>
                    <a:bodyPr/>
                    <a:lstStyle/>
                    <a:p>
                      <a:pPr marL="0" marR="0">
                        <a:lnSpc>
                          <a:spcPct val="115000"/>
                        </a:lnSpc>
                        <a:spcBef>
                          <a:spcPts val="0"/>
                        </a:spcBef>
                        <a:spcAft>
                          <a:spcPts val="0"/>
                        </a:spcAft>
                      </a:pPr>
                      <a:r>
                        <a:rPr lang="en-US" sz="2000" b="1">
                          <a:latin typeface="Calibri"/>
                          <a:ea typeface="Calibri"/>
                          <a:cs typeface="Times New Roman"/>
                        </a:rPr>
                        <a:t>Implementation level</a:t>
                      </a:r>
                      <a:endParaRPr lang="en-US" sz="2000">
                        <a:latin typeface="Calibri"/>
                        <a:ea typeface="Calibri"/>
                        <a:cs typeface="Times New Roman"/>
                      </a:endParaRPr>
                    </a:p>
                  </a:txBody>
                  <a:tcPr marL="68580" marR="68580" marT="0" marB="0">
                    <a:solidFill>
                      <a:srgbClr val="FF0000"/>
                    </a:solidFill>
                  </a:tcPr>
                </a:tc>
              </a:tr>
              <a:tr h="979714">
                <a:tc>
                  <a:txBody>
                    <a:bodyPr/>
                    <a:lstStyle/>
                    <a:p>
                      <a:pPr marL="0" marR="0">
                        <a:lnSpc>
                          <a:spcPct val="115000"/>
                        </a:lnSpc>
                        <a:spcBef>
                          <a:spcPts val="0"/>
                        </a:spcBef>
                        <a:spcAft>
                          <a:spcPts val="0"/>
                        </a:spcAft>
                      </a:pPr>
                      <a:r>
                        <a:rPr lang="en-US" sz="2000">
                          <a:latin typeface="Calibri"/>
                          <a:ea typeface="Calibri"/>
                          <a:cs typeface="Times New Roman"/>
                        </a:rPr>
                        <a:t>Anticipatory</a:t>
                      </a:r>
                    </a:p>
                  </a:txBody>
                  <a:tcPr marL="68580" marR="68580" marT="0" marB="0"/>
                </a:tc>
                <a:tc>
                  <a:txBody>
                    <a:bodyPr/>
                    <a:lstStyle/>
                    <a:p>
                      <a:pPr marL="0" marR="0">
                        <a:lnSpc>
                          <a:spcPct val="115000"/>
                        </a:lnSpc>
                        <a:spcBef>
                          <a:spcPts val="0"/>
                        </a:spcBef>
                        <a:spcAft>
                          <a:spcPts val="0"/>
                        </a:spcAft>
                      </a:pPr>
                      <a:r>
                        <a:rPr lang="en-US" sz="2000" dirty="0">
                          <a:latin typeface="Calibri"/>
                          <a:ea typeface="Calibri"/>
                          <a:cs typeface="Times New Roman"/>
                        </a:rPr>
                        <a:t>Water harvesting</a:t>
                      </a:r>
                    </a:p>
                  </a:txBody>
                  <a:tcPr marL="68580" marR="68580" marT="0" marB="0"/>
                </a:tc>
                <a:tc>
                  <a:txBody>
                    <a:bodyPr/>
                    <a:lstStyle/>
                    <a:p>
                      <a:pPr marL="0" marR="0">
                        <a:lnSpc>
                          <a:spcPct val="115000"/>
                        </a:lnSpc>
                        <a:spcBef>
                          <a:spcPts val="0"/>
                        </a:spcBef>
                        <a:spcAft>
                          <a:spcPts val="0"/>
                        </a:spcAft>
                      </a:pPr>
                      <a:r>
                        <a:rPr lang="en-US" sz="2000" dirty="0">
                          <a:latin typeface="Calibri"/>
                          <a:ea typeface="Calibri"/>
                          <a:cs typeface="Times New Roman"/>
                        </a:rPr>
                        <a:t>Individual- society</a:t>
                      </a:r>
                    </a:p>
                  </a:txBody>
                  <a:tcPr marL="68580" marR="68580" marT="0" marB="0"/>
                </a:tc>
              </a:tr>
              <a:tr h="1422166">
                <a:tc>
                  <a:txBody>
                    <a:bodyPr/>
                    <a:lstStyle/>
                    <a:p>
                      <a:pPr marL="0" marR="0">
                        <a:lnSpc>
                          <a:spcPct val="115000"/>
                        </a:lnSpc>
                        <a:spcBef>
                          <a:spcPts val="0"/>
                        </a:spcBef>
                        <a:spcAft>
                          <a:spcPts val="0"/>
                        </a:spcAft>
                      </a:pPr>
                      <a:r>
                        <a:rPr lang="en-US" sz="2000">
                          <a:latin typeface="Calibri"/>
                          <a:ea typeface="Calibri"/>
                          <a:cs typeface="Times New Roman"/>
                        </a:rPr>
                        <a:t>Reactive</a:t>
                      </a:r>
                    </a:p>
                  </a:txBody>
                  <a:tcPr marL="68580" marR="68580" marT="0" marB="0"/>
                </a:tc>
                <a:tc>
                  <a:txBody>
                    <a:bodyPr/>
                    <a:lstStyle/>
                    <a:p>
                      <a:pPr marL="0" marR="0">
                        <a:lnSpc>
                          <a:spcPct val="115000"/>
                        </a:lnSpc>
                        <a:spcBef>
                          <a:spcPts val="0"/>
                        </a:spcBef>
                        <a:spcAft>
                          <a:spcPts val="0"/>
                        </a:spcAft>
                      </a:pPr>
                      <a:r>
                        <a:rPr lang="en-US" sz="2000">
                          <a:latin typeface="Calibri"/>
                          <a:ea typeface="Calibri"/>
                          <a:cs typeface="Times New Roman"/>
                        </a:rPr>
                        <a:t>Expanding water harvesting establishments to absorb great quantities thereof</a:t>
                      </a:r>
                    </a:p>
                  </a:txBody>
                  <a:tcPr marL="68580" marR="68580" marT="0" marB="0"/>
                </a:tc>
                <a:tc>
                  <a:txBody>
                    <a:bodyPr/>
                    <a:lstStyle/>
                    <a:p>
                      <a:pPr marL="0" marR="0">
                        <a:lnSpc>
                          <a:spcPct val="115000"/>
                        </a:lnSpc>
                        <a:spcBef>
                          <a:spcPts val="0"/>
                        </a:spcBef>
                        <a:spcAft>
                          <a:spcPts val="0"/>
                        </a:spcAft>
                      </a:pPr>
                      <a:r>
                        <a:rPr lang="en-US" sz="2000" dirty="0">
                          <a:latin typeface="Calibri"/>
                          <a:ea typeface="Calibri"/>
                          <a:cs typeface="Times New Roman"/>
                        </a:rPr>
                        <a:t>Society</a:t>
                      </a:r>
                    </a:p>
                  </a:txBody>
                  <a:tcPr marL="68580" marR="68580" marT="0" marB="0"/>
                </a:tc>
              </a:tr>
              <a:tr h="537263">
                <a:tc>
                  <a:txBody>
                    <a:bodyPr/>
                    <a:lstStyle/>
                    <a:p>
                      <a:pPr marL="0" marR="0">
                        <a:lnSpc>
                          <a:spcPct val="115000"/>
                        </a:lnSpc>
                        <a:spcBef>
                          <a:spcPts val="0"/>
                        </a:spcBef>
                        <a:spcAft>
                          <a:spcPts val="0"/>
                        </a:spcAft>
                      </a:pPr>
                      <a:r>
                        <a:rPr lang="en-US" sz="2000">
                          <a:latin typeface="Calibri"/>
                          <a:ea typeface="Calibri"/>
                          <a:cs typeface="Times New Roman"/>
                        </a:rPr>
                        <a:t>Top down </a:t>
                      </a:r>
                    </a:p>
                  </a:txBody>
                  <a:tcPr marL="68580" marR="68580" marT="0" marB="0"/>
                </a:tc>
                <a:tc>
                  <a:txBody>
                    <a:bodyPr/>
                    <a:lstStyle/>
                    <a:p>
                      <a:pPr marL="0" marR="0">
                        <a:lnSpc>
                          <a:spcPct val="115000"/>
                        </a:lnSpc>
                        <a:spcBef>
                          <a:spcPts val="0"/>
                        </a:spcBef>
                        <a:spcAft>
                          <a:spcPts val="0"/>
                        </a:spcAft>
                      </a:pPr>
                      <a:r>
                        <a:rPr lang="en-US" sz="2000">
                          <a:latin typeface="Calibri"/>
                          <a:ea typeface="Calibri"/>
                          <a:cs typeface="Times New Roman"/>
                        </a:rPr>
                        <a:t>Changing the building code</a:t>
                      </a:r>
                    </a:p>
                  </a:txBody>
                  <a:tcPr marL="68580" marR="68580" marT="0" marB="0"/>
                </a:tc>
                <a:tc>
                  <a:txBody>
                    <a:bodyPr/>
                    <a:lstStyle/>
                    <a:p>
                      <a:pPr marL="0" marR="0">
                        <a:lnSpc>
                          <a:spcPct val="115000"/>
                        </a:lnSpc>
                        <a:spcBef>
                          <a:spcPts val="0"/>
                        </a:spcBef>
                        <a:spcAft>
                          <a:spcPts val="0"/>
                        </a:spcAft>
                      </a:pPr>
                      <a:r>
                        <a:rPr lang="en-US" sz="2000" dirty="0">
                          <a:latin typeface="Calibri"/>
                          <a:ea typeface="Calibri"/>
                          <a:cs typeface="Times New Roman"/>
                        </a:rPr>
                        <a:t>National</a:t>
                      </a:r>
                    </a:p>
                  </a:txBody>
                  <a:tcPr marL="68580" marR="68580" marT="0" marB="0"/>
                </a:tc>
              </a:tr>
              <a:tr h="979714">
                <a:tc>
                  <a:txBody>
                    <a:bodyPr/>
                    <a:lstStyle/>
                    <a:p>
                      <a:pPr marL="0" marR="0">
                        <a:lnSpc>
                          <a:spcPct val="115000"/>
                        </a:lnSpc>
                        <a:spcBef>
                          <a:spcPts val="0"/>
                        </a:spcBef>
                        <a:spcAft>
                          <a:spcPts val="0"/>
                        </a:spcAft>
                      </a:pPr>
                      <a:r>
                        <a:rPr lang="en-US" sz="2000">
                          <a:latin typeface="Calibri"/>
                          <a:ea typeface="Calibri"/>
                          <a:cs typeface="Times New Roman"/>
                        </a:rPr>
                        <a:t>Bottom up</a:t>
                      </a:r>
                    </a:p>
                  </a:txBody>
                  <a:tcPr marL="68580" marR="68580" marT="0" marB="0"/>
                </a:tc>
                <a:tc>
                  <a:txBody>
                    <a:bodyPr/>
                    <a:lstStyle/>
                    <a:p>
                      <a:pPr marL="0" marR="0">
                        <a:lnSpc>
                          <a:spcPct val="115000"/>
                        </a:lnSpc>
                        <a:spcBef>
                          <a:spcPts val="0"/>
                        </a:spcBef>
                        <a:spcAft>
                          <a:spcPts val="0"/>
                        </a:spcAft>
                      </a:pPr>
                      <a:r>
                        <a:rPr lang="en-US" sz="2000">
                          <a:latin typeface="Calibri"/>
                          <a:ea typeface="Calibri"/>
                          <a:cs typeface="Times New Roman"/>
                        </a:rPr>
                        <a:t>Societal measures related to building</a:t>
                      </a:r>
                    </a:p>
                  </a:txBody>
                  <a:tcPr marL="68580" marR="68580" marT="0" marB="0"/>
                </a:tc>
                <a:tc>
                  <a:txBody>
                    <a:bodyPr/>
                    <a:lstStyle/>
                    <a:p>
                      <a:pPr marL="0" marR="0">
                        <a:lnSpc>
                          <a:spcPct val="115000"/>
                        </a:lnSpc>
                        <a:spcBef>
                          <a:spcPts val="0"/>
                        </a:spcBef>
                        <a:spcAft>
                          <a:spcPts val="0"/>
                        </a:spcAft>
                      </a:pPr>
                      <a:r>
                        <a:rPr lang="en-US" sz="2000" dirty="0">
                          <a:latin typeface="Calibri"/>
                          <a:ea typeface="Calibri"/>
                          <a:cs typeface="Times New Roman"/>
                        </a:rPr>
                        <a:t>Societal and institutional</a:t>
                      </a:r>
                    </a:p>
                  </a:txBody>
                  <a:tcPr marL="68580" marR="68580" marT="0" marB="0"/>
                </a:tc>
              </a:tr>
              <a:tr h="979714">
                <a:tc>
                  <a:txBody>
                    <a:bodyPr/>
                    <a:lstStyle/>
                    <a:p>
                      <a:pPr marL="0" marR="0">
                        <a:lnSpc>
                          <a:spcPct val="115000"/>
                        </a:lnSpc>
                        <a:spcBef>
                          <a:spcPts val="0"/>
                        </a:spcBef>
                        <a:spcAft>
                          <a:spcPts val="0"/>
                        </a:spcAft>
                      </a:pPr>
                      <a:r>
                        <a:rPr lang="en-US" sz="2000">
                          <a:latin typeface="Calibri"/>
                          <a:ea typeface="Calibri"/>
                          <a:cs typeface="Times New Roman"/>
                        </a:rPr>
                        <a:t>Autonomous</a:t>
                      </a:r>
                    </a:p>
                  </a:txBody>
                  <a:tcPr marL="68580" marR="68580" marT="0" marB="0"/>
                </a:tc>
                <a:tc>
                  <a:txBody>
                    <a:bodyPr/>
                    <a:lstStyle/>
                    <a:p>
                      <a:pPr marL="0" marR="0">
                        <a:lnSpc>
                          <a:spcPct val="115000"/>
                        </a:lnSpc>
                        <a:spcBef>
                          <a:spcPts val="0"/>
                        </a:spcBef>
                        <a:spcAft>
                          <a:spcPts val="0"/>
                        </a:spcAft>
                      </a:pPr>
                      <a:r>
                        <a:rPr lang="en-US" sz="2000">
                          <a:latin typeface="Calibri"/>
                          <a:ea typeface="Calibri"/>
                          <a:cs typeface="Times New Roman"/>
                        </a:rPr>
                        <a:t>Farmers changing agricultural schedules</a:t>
                      </a:r>
                    </a:p>
                  </a:txBody>
                  <a:tcPr marL="68580" marR="68580" marT="0" marB="0"/>
                </a:tc>
                <a:tc>
                  <a:txBody>
                    <a:bodyPr/>
                    <a:lstStyle/>
                    <a:p>
                      <a:pPr marL="0" marR="0">
                        <a:lnSpc>
                          <a:spcPct val="115000"/>
                        </a:lnSpc>
                        <a:spcBef>
                          <a:spcPts val="0"/>
                        </a:spcBef>
                        <a:spcAft>
                          <a:spcPts val="0"/>
                        </a:spcAft>
                      </a:pPr>
                      <a:r>
                        <a:rPr lang="en-US" sz="2000" dirty="0">
                          <a:latin typeface="Calibri"/>
                          <a:ea typeface="Calibri"/>
                          <a:cs typeface="Times New Roman"/>
                        </a:rPr>
                        <a:t>Society- individual</a:t>
                      </a:r>
                    </a:p>
                  </a:txBody>
                  <a:tcPr marL="68580" marR="68580" marT="0" marB="0"/>
                </a:tc>
              </a:tr>
              <a:tr h="1422166">
                <a:tc>
                  <a:txBody>
                    <a:bodyPr/>
                    <a:lstStyle/>
                    <a:p>
                      <a:pPr marL="0" marR="0">
                        <a:lnSpc>
                          <a:spcPct val="115000"/>
                        </a:lnSpc>
                        <a:spcBef>
                          <a:spcPts val="0"/>
                        </a:spcBef>
                        <a:spcAft>
                          <a:spcPts val="0"/>
                        </a:spcAft>
                      </a:pPr>
                      <a:r>
                        <a:rPr lang="en-US" sz="2000">
                          <a:latin typeface="Calibri"/>
                          <a:ea typeface="Calibri"/>
                          <a:cs typeface="Times New Roman"/>
                        </a:rPr>
                        <a:t>Planned</a:t>
                      </a:r>
                    </a:p>
                  </a:txBody>
                  <a:tcPr marL="68580" marR="68580" marT="0" marB="0"/>
                </a:tc>
                <a:tc>
                  <a:txBody>
                    <a:bodyPr/>
                    <a:lstStyle/>
                    <a:p>
                      <a:pPr marL="0" marR="0">
                        <a:lnSpc>
                          <a:spcPct val="115000"/>
                        </a:lnSpc>
                        <a:spcBef>
                          <a:spcPts val="0"/>
                        </a:spcBef>
                        <a:spcAft>
                          <a:spcPts val="0"/>
                        </a:spcAft>
                      </a:pPr>
                      <a:r>
                        <a:rPr lang="en-US" sz="2000" dirty="0">
                          <a:latin typeface="Calibri"/>
                          <a:ea typeface="Calibri"/>
                          <a:cs typeface="Times New Roman"/>
                        </a:rPr>
                        <a:t>Changing sectors’ </a:t>
                      </a:r>
                      <a:r>
                        <a:rPr lang="en-US" sz="2000" dirty="0" smtClean="0">
                          <a:latin typeface="Calibri"/>
                          <a:ea typeface="Calibri"/>
                          <a:cs typeface="Times New Roman"/>
                        </a:rPr>
                        <a:t>water</a:t>
                      </a:r>
                      <a:r>
                        <a:rPr lang="en-US" sz="2000" baseline="0" dirty="0" smtClean="0">
                          <a:latin typeface="Calibri"/>
                          <a:ea typeface="Calibri"/>
                          <a:cs typeface="Times New Roman"/>
                        </a:rPr>
                        <a:t> </a:t>
                      </a:r>
                      <a:r>
                        <a:rPr lang="en-US" sz="2000" dirty="0" smtClean="0">
                          <a:latin typeface="Calibri"/>
                          <a:ea typeface="Calibri"/>
                          <a:cs typeface="Times New Roman"/>
                        </a:rPr>
                        <a:t>allocations/provisions</a:t>
                      </a:r>
                      <a:endParaRPr lang="en-US" sz="20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a:latin typeface="Calibri"/>
                          <a:ea typeface="Calibri"/>
                          <a:cs typeface="Times New Roman"/>
                        </a:rPr>
                        <a:t>Society-  institutions</a:t>
                      </a:r>
                    </a:p>
                  </a:txBody>
                  <a:tcPr marL="68580" marR="68580" marT="0" marB="0"/>
                </a:tc>
              </a:tr>
            </a:tbl>
          </a:graphicData>
        </a:graphic>
      </p:graphicFrame>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03" name="Title 1"/>
          <p:cNvSpPr>
            <a:spLocks noGrp="1"/>
          </p:cNvSpPr>
          <p:nvPr>
            <p:ph type="title"/>
          </p:nvPr>
        </p:nvSpPr>
        <p:spPr>
          <a:xfrm>
            <a:off x="179512" y="341784"/>
            <a:ext cx="8229600" cy="1143000"/>
          </a:xfrm>
        </p:spPr>
        <p:txBody>
          <a:bodyPr/>
          <a:lstStyle/>
          <a:p>
            <a:r>
              <a:rPr lang="en-US" sz="3600" dirty="0" smtClean="0"/>
              <a:t>Complementary Adaptations  </a:t>
            </a:r>
          </a:p>
        </p:txBody>
      </p:sp>
      <p:graphicFrame>
        <p:nvGraphicFramePr>
          <p:cNvPr id="4" name="Content Placeholder 3"/>
          <p:cNvGraphicFramePr>
            <a:graphicFrameLocks noGrp="1"/>
          </p:cNvGraphicFramePr>
          <p:nvPr>
            <p:ph idx="1"/>
          </p:nvPr>
        </p:nvGraphicFramePr>
        <p:xfrm>
          <a:off x="107504" y="1700808"/>
          <a:ext cx="8572561" cy="4981196"/>
        </p:xfrm>
        <a:graphic>
          <a:graphicData uri="http://schemas.openxmlformats.org/drawingml/2006/table">
            <a:tbl>
              <a:tblPr/>
              <a:tblGrid>
                <a:gridCol w="2158532"/>
                <a:gridCol w="2461851"/>
                <a:gridCol w="3952178"/>
              </a:tblGrid>
              <a:tr h="1315403">
                <a:tc>
                  <a:txBody>
                    <a:bodyPr/>
                    <a:lstStyle/>
                    <a:p>
                      <a:pPr algn="ctr">
                        <a:lnSpc>
                          <a:spcPct val="115000"/>
                        </a:lnSpc>
                        <a:spcAft>
                          <a:spcPts val="0"/>
                        </a:spcAft>
                      </a:pPr>
                      <a:r>
                        <a:rPr lang="en-US" sz="1600" b="1" dirty="0">
                          <a:latin typeface="+mn-lt"/>
                          <a:ea typeface="Calibri"/>
                          <a:cs typeface="Times New Roman"/>
                        </a:rPr>
                        <a:t>Infrastructure and changes in practices </a:t>
                      </a:r>
                      <a:endParaRPr lang="en-US" sz="1600" b="1" dirty="0" smtClean="0">
                        <a:latin typeface="+mn-lt"/>
                        <a:ea typeface="Calibri"/>
                        <a:cs typeface="Times New Roman"/>
                      </a:endParaRPr>
                    </a:p>
                    <a:p>
                      <a:pPr algn="ctr">
                        <a:lnSpc>
                          <a:spcPct val="115000"/>
                        </a:lnSpc>
                        <a:spcAft>
                          <a:spcPts val="0"/>
                        </a:spcAft>
                      </a:pPr>
                      <a:endParaRPr lang="en-US" sz="1600" dirty="0">
                        <a:latin typeface="+mn-lt"/>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ctr">
                        <a:lnSpc>
                          <a:spcPct val="115000"/>
                        </a:lnSpc>
                        <a:spcAft>
                          <a:spcPts val="0"/>
                        </a:spcAft>
                      </a:pPr>
                      <a:r>
                        <a:rPr lang="en-US" sz="1600" b="1" dirty="0">
                          <a:latin typeface="+mn-lt"/>
                          <a:ea typeface="Calibri"/>
                          <a:cs typeface="Times New Roman"/>
                        </a:rPr>
                        <a:t>Ecosystem-based measures </a:t>
                      </a:r>
                      <a:endParaRPr lang="en-US" sz="1600" dirty="0">
                        <a:latin typeface="+mn-lt"/>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ctr">
                        <a:lnSpc>
                          <a:spcPct val="115000"/>
                        </a:lnSpc>
                        <a:spcAft>
                          <a:spcPts val="0"/>
                        </a:spcAft>
                      </a:pPr>
                      <a:r>
                        <a:rPr lang="en-US" sz="1600" b="1" dirty="0" smtClean="0">
                          <a:latin typeface="+mn-lt"/>
                          <a:ea typeface="Calibri"/>
                          <a:cs typeface="Times New Roman"/>
                        </a:rPr>
                        <a:t>Governance</a:t>
                      </a:r>
                      <a:r>
                        <a:rPr lang="en-US" sz="1600" b="1" dirty="0">
                          <a:latin typeface="+mn-lt"/>
                          <a:ea typeface="Calibri"/>
                          <a:cs typeface="Times New Roman"/>
                        </a:rPr>
                        <a:t>, training and capacity development</a:t>
                      </a:r>
                      <a:endParaRPr lang="en-US" sz="1600" dirty="0">
                        <a:latin typeface="+mn-lt"/>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D9D9D9"/>
                    </a:solidFill>
                  </a:tcPr>
                </a:tc>
              </a:tr>
              <a:tr h="3665793">
                <a:tc>
                  <a:txBody>
                    <a:bodyPr/>
                    <a:lstStyle/>
                    <a:p>
                      <a:pPr>
                        <a:lnSpc>
                          <a:spcPct val="115000"/>
                        </a:lnSpc>
                        <a:spcBef>
                          <a:spcPts val="600"/>
                        </a:spcBef>
                        <a:spcAft>
                          <a:spcPts val="0"/>
                        </a:spcAft>
                      </a:pPr>
                      <a:r>
                        <a:rPr lang="en-US" sz="1600" dirty="0">
                          <a:latin typeface="+mn-lt"/>
                          <a:ea typeface="Calibri"/>
                          <a:cs typeface="Times New Roman"/>
                        </a:rPr>
                        <a:t>Building grain silos</a:t>
                      </a:r>
                    </a:p>
                    <a:p>
                      <a:pPr>
                        <a:lnSpc>
                          <a:spcPct val="115000"/>
                        </a:lnSpc>
                        <a:spcBef>
                          <a:spcPts val="600"/>
                        </a:spcBef>
                        <a:spcAft>
                          <a:spcPts val="0"/>
                        </a:spcAft>
                      </a:pPr>
                      <a:r>
                        <a:rPr lang="en-US" sz="1600" dirty="0">
                          <a:latin typeface="+mn-lt"/>
                          <a:ea typeface="Calibri"/>
                          <a:cs typeface="Times New Roman"/>
                        </a:rPr>
                        <a:t>Improved post harvest </a:t>
                      </a:r>
                      <a:r>
                        <a:rPr lang="en-US" sz="1600" dirty="0" smtClean="0">
                          <a:latin typeface="+mn-lt"/>
                          <a:ea typeface="Calibri"/>
                          <a:cs typeface="Times New Roman"/>
                        </a:rPr>
                        <a:t>technologies</a:t>
                      </a:r>
                      <a:endParaRPr lang="en-US" sz="1600" dirty="0">
                        <a:latin typeface="+mn-lt"/>
                        <a:ea typeface="Calibri"/>
                        <a:cs typeface="Times New Roman"/>
                      </a:endParaRPr>
                    </a:p>
                    <a:p>
                      <a:pPr>
                        <a:lnSpc>
                          <a:spcPct val="115000"/>
                        </a:lnSpc>
                        <a:spcBef>
                          <a:spcPts val="600"/>
                        </a:spcBef>
                        <a:spcAft>
                          <a:spcPts val="0"/>
                        </a:spcAft>
                      </a:pPr>
                      <a:r>
                        <a:rPr lang="en-US" sz="1600" dirty="0">
                          <a:latin typeface="+mn-lt"/>
                          <a:ea typeface="Calibri"/>
                          <a:cs typeface="Times New Roman"/>
                        </a:rPr>
                        <a:t>Building small and medium dams </a:t>
                      </a:r>
                    </a:p>
                    <a:p>
                      <a:pPr>
                        <a:lnSpc>
                          <a:spcPct val="115000"/>
                        </a:lnSpc>
                        <a:spcBef>
                          <a:spcPts val="600"/>
                        </a:spcBef>
                        <a:spcAft>
                          <a:spcPts val="0"/>
                        </a:spcAft>
                      </a:pPr>
                      <a:r>
                        <a:rPr lang="en-US" sz="1600" dirty="0">
                          <a:latin typeface="+mn-lt"/>
                          <a:ea typeface="Calibri"/>
                          <a:cs typeface="Times New Roman"/>
                        </a:rPr>
                        <a:t>Building flood-resistant roads to ensure market access</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0"/>
                        </a:spcAft>
                      </a:pPr>
                      <a:r>
                        <a:rPr lang="en-US" sz="1600" dirty="0" smtClean="0">
                          <a:latin typeface="+mn-lt"/>
                          <a:ea typeface="Calibri"/>
                          <a:cs typeface="Times New Roman"/>
                        </a:rPr>
                        <a:t>Promoting </a:t>
                      </a:r>
                      <a:r>
                        <a:rPr lang="en-US" sz="1600" dirty="0">
                          <a:latin typeface="+mn-lt"/>
                          <a:ea typeface="Calibri"/>
                          <a:cs typeface="Times New Roman"/>
                        </a:rPr>
                        <a:t>sustainable agriculture, organic farming and appropriate technology to reduce degradation</a:t>
                      </a:r>
                    </a:p>
                    <a:p>
                      <a:pPr>
                        <a:lnSpc>
                          <a:spcPct val="115000"/>
                        </a:lnSpc>
                        <a:spcBef>
                          <a:spcPts val="600"/>
                        </a:spcBef>
                        <a:spcAft>
                          <a:spcPts val="0"/>
                        </a:spcAft>
                      </a:pPr>
                      <a:r>
                        <a:rPr lang="en-US" sz="1600" dirty="0">
                          <a:latin typeface="+mn-lt"/>
                          <a:ea typeface="Calibri"/>
                          <a:cs typeface="Times New Roman"/>
                        </a:rPr>
                        <a:t>Erosion </a:t>
                      </a:r>
                      <a:r>
                        <a:rPr lang="en-US" sz="1600" dirty="0" smtClean="0">
                          <a:latin typeface="+mn-lt"/>
                          <a:ea typeface="Calibri"/>
                          <a:cs typeface="Times New Roman"/>
                        </a:rPr>
                        <a:t>control</a:t>
                      </a:r>
                      <a:endParaRPr lang="en-US" sz="1600" dirty="0">
                        <a:latin typeface="+mn-lt"/>
                        <a:ea typeface="Calibri"/>
                        <a:cs typeface="Times New Roman"/>
                      </a:endParaRPr>
                    </a:p>
                    <a:p>
                      <a:pPr>
                        <a:lnSpc>
                          <a:spcPct val="115000"/>
                        </a:lnSpc>
                        <a:spcBef>
                          <a:spcPts val="600"/>
                        </a:spcBef>
                        <a:spcAft>
                          <a:spcPts val="0"/>
                        </a:spcAft>
                      </a:pPr>
                      <a:r>
                        <a:rPr lang="en-US" sz="1600" dirty="0">
                          <a:latin typeface="+mn-lt"/>
                          <a:ea typeface="Calibri"/>
                          <a:cs typeface="Times New Roman"/>
                        </a:rPr>
                        <a:t>Restoring vegetation around river beds to </a:t>
                      </a:r>
                      <a:r>
                        <a:rPr lang="en-US" sz="1600" dirty="0" smtClean="0">
                          <a:latin typeface="+mn-lt"/>
                          <a:ea typeface="Calibri"/>
                          <a:cs typeface="Times New Roman"/>
                        </a:rPr>
                        <a:t>limit </a:t>
                      </a:r>
                      <a:r>
                        <a:rPr lang="en-US" sz="1600" dirty="0">
                          <a:latin typeface="+mn-lt"/>
                          <a:ea typeface="Calibri"/>
                          <a:cs typeface="Times New Roman"/>
                        </a:rPr>
                        <a:t>flooding </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0"/>
                        </a:spcAft>
                      </a:pPr>
                      <a:r>
                        <a:rPr lang="en-US" sz="1600" dirty="0">
                          <a:latin typeface="+mn-lt"/>
                          <a:ea typeface="Calibri"/>
                          <a:cs typeface="Times New Roman"/>
                        </a:rPr>
                        <a:t>Sustainable water management  </a:t>
                      </a:r>
                    </a:p>
                    <a:p>
                      <a:pPr>
                        <a:lnSpc>
                          <a:spcPct val="115000"/>
                        </a:lnSpc>
                        <a:spcBef>
                          <a:spcPts val="600"/>
                        </a:spcBef>
                        <a:spcAft>
                          <a:spcPts val="0"/>
                        </a:spcAft>
                      </a:pPr>
                      <a:r>
                        <a:rPr lang="en-US" sz="1600" dirty="0">
                          <a:latin typeface="+mn-lt"/>
                          <a:ea typeface="Calibri"/>
                          <a:cs typeface="Times New Roman"/>
                        </a:rPr>
                        <a:t>Farmers education – water harvesting and contour </a:t>
                      </a:r>
                      <a:r>
                        <a:rPr lang="en-US" sz="1600" dirty="0" smtClean="0">
                          <a:latin typeface="+mn-lt"/>
                          <a:ea typeface="Calibri"/>
                          <a:cs typeface="Times New Roman"/>
                        </a:rPr>
                        <a:t>farming </a:t>
                      </a:r>
                      <a:endParaRPr lang="en-US" sz="1600" dirty="0">
                        <a:latin typeface="+mn-lt"/>
                        <a:ea typeface="Calibri"/>
                        <a:cs typeface="Times New Roman"/>
                      </a:endParaRPr>
                    </a:p>
                    <a:p>
                      <a:pPr>
                        <a:lnSpc>
                          <a:spcPct val="115000"/>
                        </a:lnSpc>
                        <a:spcBef>
                          <a:spcPts val="600"/>
                        </a:spcBef>
                        <a:spcAft>
                          <a:spcPts val="0"/>
                        </a:spcAft>
                      </a:pPr>
                      <a:r>
                        <a:rPr lang="en-US" sz="1600" dirty="0">
                          <a:latin typeface="+mn-lt"/>
                          <a:ea typeface="Calibri"/>
                          <a:cs typeface="Times New Roman"/>
                        </a:rPr>
                        <a:t>Training centers and microfinance </a:t>
                      </a:r>
                      <a:r>
                        <a:rPr lang="en-US" sz="1600" dirty="0" smtClean="0">
                          <a:latin typeface="+mn-lt"/>
                          <a:ea typeface="Calibri"/>
                          <a:cs typeface="Times New Roman"/>
                        </a:rPr>
                        <a:t>for </a:t>
                      </a:r>
                      <a:r>
                        <a:rPr lang="en-US" sz="1600" dirty="0">
                          <a:latin typeface="+mn-lt"/>
                          <a:ea typeface="Calibri"/>
                          <a:cs typeface="Times New Roman"/>
                        </a:rPr>
                        <a:t>off-farming season activities </a:t>
                      </a:r>
                    </a:p>
                    <a:p>
                      <a:pPr>
                        <a:lnSpc>
                          <a:spcPct val="115000"/>
                        </a:lnSpc>
                        <a:spcBef>
                          <a:spcPts val="600"/>
                        </a:spcBef>
                        <a:spcAft>
                          <a:spcPts val="0"/>
                        </a:spcAft>
                      </a:pPr>
                      <a:r>
                        <a:rPr lang="en-US" sz="1600" dirty="0">
                          <a:latin typeface="+mn-lt"/>
                          <a:ea typeface="Calibri"/>
                          <a:cs typeface="Times New Roman"/>
                        </a:rPr>
                        <a:t>Vocational training – especially for youth, in places with high in-migration; and creation of markets and training in other </a:t>
                      </a:r>
                      <a:r>
                        <a:rPr lang="en-US" sz="1600" dirty="0">
                          <a:solidFill>
                            <a:schemeClr val="tx1"/>
                          </a:solidFill>
                          <a:latin typeface="+mn-lt"/>
                          <a:ea typeface="Calibri"/>
                          <a:cs typeface="Times New Roman"/>
                        </a:rPr>
                        <a:t>sector </a:t>
                      </a:r>
                      <a:r>
                        <a:rPr lang="en-US" sz="1600" dirty="0" smtClean="0">
                          <a:solidFill>
                            <a:schemeClr val="tx1"/>
                          </a:solidFill>
                          <a:latin typeface="+mn-lt"/>
                          <a:ea typeface="Calibri"/>
                          <a:cs typeface="Times New Roman"/>
                        </a:rPr>
                        <a:t>skills.</a:t>
                      </a:r>
                      <a:endParaRPr lang="en-US" sz="1600" dirty="0">
                        <a:solidFill>
                          <a:schemeClr val="tx1"/>
                        </a:solidFill>
                        <a:latin typeface="+mn-lt"/>
                        <a:ea typeface="Calibri"/>
                        <a:cs typeface="Times New Roman"/>
                      </a:endParaRPr>
                    </a:p>
                    <a:p>
                      <a:pPr>
                        <a:lnSpc>
                          <a:spcPct val="115000"/>
                        </a:lnSpc>
                        <a:spcBef>
                          <a:spcPts val="600"/>
                        </a:spcBef>
                        <a:spcAft>
                          <a:spcPts val="0"/>
                        </a:spcAft>
                      </a:pPr>
                      <a:r>
                        <a:rPr lang="en-US" sz="1600" dirty="0" smtClean="0">
                          <a:latin typeface="+mn-lt"/>
                          <a:ea typeface="Calibri"/>
                          <a:cs typeface="Times New Roman"/>
                        </a:rPr>
                        <a:t>Agricultural </a:t>
                      </a:r>
                      <a:r>
                        <a:rPr lang="en-US" sz="1600" dirty="0">
                          <a:latin typeface="+mn-lt"/>
                          <a:ea typeface="Calibri"/>
                          <a:cs typeface="Times New Roman"/>
                        </a:rPr>
                        <a:t>extension </a:t>
                      </a:r>
                      <a:r>
                        <a:rPr lang="en-US" sz="1600" dirty="0" smtClean="0">
                          <a:latin typeface="+mn-lt"/>
                          <a:ea typeface="Calibri"/>
                          <a:cs typeface="Times New Roman"/>
                        </a:rPr>
                        <a:t>services, </a:t>
                      </a:r>
                      <a:endParaRPr lang="en-US" sz="1600" dirty="0">
                        <a:latin typeface="+mn-lt"/>
                        <a:ea typeface="Calibri"/>
                        <a:cs typeface="Times New Roman"/>
                      </a:endParaRPr>
                    </a:p>
                    <a:p>
                      <a:pPr>
                        <a:lnSpc>
                          <a:spcPct val="115000"/>
                        </a:lnSpc>
                        <a:spcBef>
                          <a:spcPts val="600"/>
                        </a:spcBef>
                        <a:spcAft>
                          <a:spcPts val="0"/>
                        </a:spcAft>
                      </a:pPr>
                      <a:r>
                        <a:rPr lang="en-US" sz="1600" dirty="0" smtClean="0">
                          <a:latin typeface="+mn-lt"/>
                          <a:ea typeface="Calibri"/>
                          <a:cs typeface="Times New Roman"/>
                        </a:rPr>
                        <a:t>Education</a:t>
                      </a:r>
                      <a:endParaRPr lang="en-US" sz="1600" dirty="0">
                        <a:latin typeface="+mn-lt"/>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39" name="Title 1"/>
          <p:cNvSpPr>
            <a:spLocks noGrp="1"/>
          </p:cNvSpPr>
          <p:nvPr>
            <p:ph type="title"/>
          </p:nvPr>
        </p:nvSpPr>
        <p:spPr/>
        <p:txBody>
          <a:bodyPr/>
          <a:lstStyle/>
          <a:p>
            <a:r>
              <a:rPr lang="en-US" sz="3600" dirty="0" smtClean="0"/>
              <a:t>Adaptations not only to Impacts </a:t>
            </a:r>
          </a:p>
        </p:txBody>
      </p:sp>
      <p:graphicFrame>
        <p:nvGraphicFramePr>
          <p:cNvPr id="4" name="Content Placeholder 3"/>
          <p:cNvGraphicFramePr>
            <a:graphicFrameLocks noGrp="1"/>
          </p:cNvGraphicFramePr>
          <p:nvPr>
            <p:ph idx="1"/>
          </p:nvPr>
        </p:nvGraphicFramePr>
        <p:xfrm>
          <a:off x="285750" y="1717372"/>
          <a:ext cx="8643996" cy="4807972"/>
        </p:xfrm>
        <a:graphic>
          <a:graphicData uri="http://schemas.openxmlformats.org/drawingml/2006/table">
            <a:tbl>
              <a:tblPr/>
              <a:tblGrid>
                <a:gridCol w="1283071"/>
                <a:gridCol w="2161014"/>
                <a:gridCol w="180798"/>
                <a:gridCol w="5019113"/>
              </a:tblGrid>
              <a:tr h="281251">
                <a:tc gridSpan="2">
                  <a:txBody>
                    <a:bodyPr/>
                    <a:lstStyle/>
                    <a:p>
                      <a:pPr algn="ctr">
                        <a:lnSpc>
                          <a:spcPct val="115000"/>
                        </a:lnSpc>
                        <a:spcAft>
                          <a:spcPts val="0"/>
                        </a:spcAft>
                      </a:pPr>
                      <a:r>
                        <a:rPr lang="en-CA" sz="1800" b="1" dirty="0">
                          <a:latin typeface="+mj-lt"/>
                          <a:ea typeface="Calibri"/>
                          <a:cs typeface="Times New Roman"/>
                        </a:rPr>
                        <a:t>Elements of the DPSI</a:t>
                      </a:r>
                      <a:endParaRPr lang="en-US" sz="18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a:lnSpc>
                          <a:spcPct val="115000"/>
                        </a:lnSpc>
                        <a:spcAft>
                          <a:spcPts val="0"/>
                        </a:spcAft>
                      </a:pPr>
                      <a:r>
                        <a:rPr lang="en-CA" sz="1800" b="1">
                          <a:latin typeface="+mj-lt"/>
                          <a:ea typeface="Calibri"/>
                          <a:cs typeface="Times New Roman"/>
                        </a:rPr>
                        <a:t>Responses – Adaptation </a:t>
                      </a:r>
                      <a:endParaRPr lang="en-US" sz="180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r>
              <a:tr h="412706">
                <a:tc>
                  <a:txBody>
                    <a:bodyPr/>
                    <a:lstStyle/>
                    <a:p>
                      <a:pPr>
                        <a:lnSpc>
                          <a:spcPct val="115000"/>
                        </a:lnSpc>
                        <a:spcAft>
                          <a:spcPts val="0"/>
                        </a:spcAft>
                      </a:pPr>
                      <a:r>
                        <a:rPr lang="en-CA" sz="1800" b="1" dirty="0" smtClean="0">
                          <a:latin typeface="+mj-lt"/>
                          <a:ea typeface="Calibri"/>
                          <a:cs typeface="Times New Roman"/>
                        </a:rPr>
                        <a:t>States, trends </a:t>
                      </a:r>
                      <a:endParaRPr lang="en-US" sz="18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FFFFFF"/>
                      </a:fgClr>
                      <a:bgClr>
                        <a:srgbClr val="E5E5E5"/>
                      </a:bgClr>
                    </a:pattFill>
                  </a:tcPr>
                </a:tc>
                <a:tc gridSpan="3">
                  <a:txBody>
                    <a:bodyPr/>
                    <a:lstStyle/>
                    <a:p>
                      <a:pPr algn="ctr">
                        <a:lnSpc>
                          <a:spcPct val="115000"/>
                        </a:lnSpc>
                        <a:spcAft>
                          <a:spcPts val="0"/>
                        </a:spcAft>
                      </a:pPr>
                      <a:r>
                        <a:rPr lang="en-CA" sz="1800" b="1" dirty="0">
                          <a:latin typeface="+mj-lt"/>
                          <a:ea typeface="Calibri"/>
                          <a:cs typeface="Times New Roman"/>
                        </a:rPr>
                        <a:t>Increased occurrence of droughts</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FFFFFF"/>
                      </a:fgClr>
                      <a:bgClr>
                        <a:srgbClr val="E5E5E5"/>
                      </a:bgClr>
                    </a:pattFill>
                  </a:tcPr>
                </a:tc>
                <a:tc hMerge="1">
                  <a:txBody>
                    <a:bodyPr/>
                    <a:lstStyle/>
                    <a:p>
                      <a:endParaRPr lang="en-US"/>
                    </a:p>
                  </a:txBody>
                  <a:tcPr/>
                </a:tc>
                <a:tc hMerge="1">
                  <a:txBody>
                    <a:bodyPr/>
                    <a:lstStyle/>
                    <a:p>
                      <a:endParaRPr lang="en-US"/>
                    </a:p>
                  </a:txBody>
                  <a:tcPr/>
                </a:tc>
              </a:tr>
              <a:tr h="1968760">
                <a:tc>
                  <a:txBody>
                    <a:bodyPr/>
                    <a:lstStyle/>
                    <a:p>
                      <a:pPr>
                        <a:lnSpc>
                          <a:spcPct val="115000"/>
                        </a:lnSpc>
                        <a:spcAft>
                          <a:spcPts val="0"/>
                        </a:spcAft>
                      </a:pPr>
                      <a:r>
                        <a:rPr lang="en-CA" sz="1800" b="1">
                          <a:latin typeface="+mj-lt"/>
                          <a:ea typeface="Calibri"/>
                          <a:cs typeface="Times New Roman"/>
                        </a:rPr>
                        <a:t>Drivers and pressures</a:t>
                      </a:r>
                      <a:r>
                        <a:rPr lang="en-CA" sz="1800">
                          <a:latin typeface="+mj-lt"/>
                          <a:ea typeface="Calibri"/>
                          <a:cs typeface="Times New Roman"/>
                        </a:rPr>
                        <a:t> </a:t>
                      </a:r>
                      <a:endParaRPr lang="en-US" sz="180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0"/>
                        </a:spcAft>
                      </a:pPr>
                      <a:r>
                        <a:rPr lang="en-CA" sz="1800" dirty="0">
                          <a:latin typeface="+mj-lt"/>
                          <a:ea typeface="Calibri"/>
                          <a:cs typeface="Times New Roman"/>
                        </a:rPr>
                        <a:t>Population growth</a:t>
                      </a:r>
                      <a:endParaRPr lang="en-US" sz="1800" dirty="0">
                        <a:latin typeface="+mj-lt"/>
                        <a:ea typeface="Calibri"/>
                        <a:cs typeface="Times New Roman"/>
                      </a:endParaRPr>
                    </a:p>
                    <a:p>
                      <a:pPr>
                        <a:lnSpc>
                          <a:spcPct val="115000"/>
                        </a:lnSpc>
                        <a:spcAft>
                          <a:spcPts val="0"/>
                        </a:spcAft>
                      </a:pPr>
                      <a:r>
                        <a:rPr lang="en-CA" sz="1800" dirty="0">
                          <a:latin typeface="+mj-lt"/>
                          <a:ea typeface="Calibri"/>
                          <a:cs typeface="Times New Roman"/>
                        </a:rPr>
                        <a:t>Migration from the affected areas </a:t>
                      </a:r>
                      <a:endParaRPr lang="en-US" sz="1800" dirty="0">
                        <a:latin typeface="+mj-lt"/>
                        <a:ea typeface="Calibri"/>
                        <a:cs typeface="Times New Roman"/>
                      </a:endParaRPr>
                    </a:p>
                    <a:p>
                      <a:pPr>
                        <a:lnSpc>
                          <a:spcPct val="115000"/>
                        </a:lnSpc>
                        <a:spcAft>
                          <a:spcPts val="0"/>
                        </a:spcAft>
                      </a:pPr>
                      <a:r>
                        <a:rPr lang="en-CA" sz="1800" dirty="0">
                          <a:latin typeface="+mj-lt"/>
                          <a:ea typeface="Calibri"/>
                          <a:cs typeface="Times New Roman"/>
                        </a:rPr>
                        <a:t>Planting cash </a:t>
                      </a:r>
                      <a:r>
                        <a:rPr lang="en-CA" sz="1800" dirty="0" smtClean="0">
                          <a:latin typeface="+mj-lt"/>
                          <a:ea typeface="Calibri"/>
                          <a:cs typeface="Times New Roman"/>
                        </a:rPr>
                        <a:t>crops</a:t>
                      </a:r>
                      <a:endParaRPr lang="en-US" sz="1800" dirty="0">
                        <a:latin typeface="+mj-lt"/>
                        <a:ea typeface="Calibri"/>
                        <a:cs typeface="Times New Roman"/>
                      </a:endParaRPr>
                    </a:p>
                    <a:p>
                      <a:pPr>
                        <a:lnSpc>
                          <a:spcPct val="115000"/>
                        </a:lnSpc>
                        <a:spcAft>
                          <a:spcPts val="0"/>
                        </a:spcAft>
                      </a:pPr>
                      <a:r>
                        <a:rPr lang="en-CA" sz="1800" dirty="0">
                          <a:latin typeface="+mj-lt"/>
                          <a:ea typeface="Calibri"/>
                          <a:cs typeface="Times New Roman"/>
                        </a:rPr>
                        <a:t>Reduced house-level food production</a:t>
                      </a:r>
                      <a:endParaRPr lang="en-US" sz="18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1800" dirty="0" smtClean="0">
                          <a:latin typeface="+mj-lt"/>
                          <a:ea typeface="Calibri"/>
                          <a:cs typeface="Times New Roman"/>
                        </a:rPr>
                        <a:t>Local</a:t>
                      </a:r>
                      <a:r>
                        <a:rPr lang="en-CA" sz="1800" baseline="0" dirty="0" smtClean="0">
                          <a:latin typeface="+mj-lt"/>
                          <a:ea typeface="Calibri"/>
                          <a:cs typeface="Times New Roman"/>
                        </a:rPr>
                        <a:t> </a:t>
                      </a:r>
                      <a:r>
                        <a:rPr lang="en-CA" sz="1800" dirty="0" smtClean="0">
                          <a:latin typeface="+mj-lt"/>
                          <a:ea typeface="Calibri"/>
                          <a:cs typeface="Times New Roman"/>
                        </a:rPr>
                        <a:t>and </a:t>
                      </a:r>
                      <a:r>
                        <a:rPr lang="en-CA" sz="1800" dirty="0">
                          <a:latin typeface="+mj-lt"/>
                          <a:ea typeface="Calibri"/>
                          <a:cs typeface="Times New Roman"/>
                        </a:rPr>
                        <a:t>community food storage, seed </a:t>
                      </a:r>
                      <a:r>
                        <a:rPr lang="en-CA" sz="1800" dirty="0" smtClean="0">
                          <a:latin typeface="+mj-lt"/>
                          <a:ea typeface="Calibri"/>
                          <a:cs typeface="Times New Roman"/>
                        </a:rPr>
                        <a:t>banks</a:t>
                      </a:r>
                      <a:endParaRPr lang="en-US" sz="1800" dirty="0">
                        <a:latin typeface="+mj-lt"/>
                        <a:ea typeface="Calibri"/>
                        <a:cs typeface="Times New Roman"/>
                      </a:endParaRPr>
                    </a:p>
                    <a:p>
                      <a:pPr marL="28575">
                        <a:lnSpc>
                          <a:spcPct val="115000"/>
                        </a:lnSpc>
                        <a:spcAft>
                          <a:spcPts val="0"/>
                        </a:spcAft>
                      </a:pPr>
                      <a:r>
                        <a:rPr lang="en-CA" sz="1800" dirty="0">
                          <a:latin typeface="+mj-lt"/>
                          <a:ea typeface="Calibri"/>
                          <a:cs typeface="Times New Roman"/>
                        </a:rPr>
                        <a:t>Training to obtain skills for work in other sectors </a:t>
                      </a:r>
                      <a:endParaRPr lang="en-US" sz="1800" dirty="0">
                        <a:latin typeface="+mj-lt"/>
                        <a:ea typeface="Calibri"/>
                        <a:cs typeface="Times New Roman"/>
                      </a:endParaRPr>
                    </a:p>
                    <a:p>
                      <a:pPr marL="28575">
                        <a:lnSpc>
                          <a:spcPct val="115000"/>
                        </a:lnSpc>
                        <a:spcAft>
                          <a:spcPts val="0"/>
                        </a:spcAft>
                      </a:pPr>
                      <a:r>
                        <a:rPr lang="en-US" sz="1800" dirty="0">
                          <a:latin typeface="+mj-lt"/>
                          <a:ea typeface="Calibri"/>
                          <a:cs typeface="Times New Roman"/>
                        </a:rPr>
                        <a:t>Promote inter-cropping, natural </a:t>
                      </a:r>
                      <a:r>
                        <a:rPr lang="en-US" sz="1800" dirty="0" smtClean="0">
                          <a:latin typeface="+mj-lt"/>
                          <a:ea typeface="Calibri"/>
                          <a:cs typeface="Times New Roman"/>
                        </a:rPr>
                        <a:t>fertilizer/pesticides</a:t>
                      </a:r>
                      <a:endParaRPr lang="en-US" sz="1800" dirty="0">
                        <a:latin typeface="+mj-lt"/>
                        <a:ea typeface="Calibri"/>
                        <a:cs typeface="Times New Roman"/>
                      </a:endParaRPr>
                    </a:p>
                    <a:p>
                      <a:pPr>
                        <a:lnSpc>
                          <a:spcPct val="115000"/>
                        </a:lnSpc>
                        <a:spcAft>
                          <a:spcPts val="0"/>
                        </a:spcAft>
                      </a:pPr>
                      <a:r>
                        <a:rPr lang="en-US" sz="1800" dirty="0">
                          <a:latin typeface="+mj-lt"/>
                          <a:ea typeface="Calibri"/>
                          <a:cs typeface="Times New Roman"/>
                        </a:rPr>
                        <a:t>Promote small-scale water storage, rainwater harvesting,  mulching and composting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87509">
                <a:tc>
                  <a:txBody>
                    <a:bodyPr/>
                    <a:lstStyle/>
                    <a:p>
                      <a:pPr>
                        <a:lnSpc>
                          <a:spcPct val="115000"/>
                        </a:lnSpc>
                        <a:spcAft>
                          <a:spcPts val="0"/>
                        </a:spcAft>
                      </a:pPr>
                      <a:r>
                        <a:rPr lang="en-CA" sz="1800" b="1" dirty="0">
                          <a:latin typeface="+mj-lt"/>
                          <a:ea typeface="Calibri"/>
                          <a:cs typeface="Times New Roman"/>
                        </a:rPr>
                        <a:t>Impacts on </a:t>
                      </a:r>
                      <a:r>
                        <a:rPr lang="en-CA" sz="1800" b="1" dirty="0" smtClean="0">
                          <a:latin typeface="+mj-lt"/>
                          <a:ea typeface="Calibri"/>
                          <a:cs typeface="Times New Roman"/>
                        </a:rPr>
                        <a:t>environ-</a:t>
                      </a:r>
                      <a:r>
                        <a:rPr lang="en-CA" sz="1800" b="1" dirty="0" err="1" smtClean="0">
                          <a:latin typeface="+mj-lt"/>
                          <a:ea typeface="Calibri"/>
                          <a:cs typeface="Times New Roman"/>
                        </a:rPr>
                        <a:t>ment</a:t>
                      </a:r>
                      <a:r>
                        <a:rPr lang="en-CA" sz="1800" b="1" dirty="0" smtClean="0">
                          <a:latin typeface="+mj-lt"/>
                          <a:ea typeface="Calibri"/>
                          <a:cs typeface="Times New Roman"/>
                        </a:rPr>
                        <a:t> </a:t>
                      </a:r>
                      <a:r>
                        <a:rPr lang="en-CA" sz="1800" b="1" dirty="0">
                          <a:latin typeface="+mj-lt"/>
                          <a:ea typeface="Calibri"/>
                          <a:cs typeface="Times New Roman"/>
                        </a:rPr>
                        <a:t>and human well-being </a:t>
                      </a:r>
                      <a:endParaRPr lang="en-US" sz="18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0"/>
                        </a:spcAft>
                      </a:pPr>
                      <a:r>
                        <a:rPr lang="en-CA" sz="1800" dirty="0">
                          <a:latin typeface="+mj-lt"/>
                          <a:ea typeface="Calibri"/>
                          <a:cs typeface="Times New Roman"/>
                        </a:rPr>
                        <a:t>Reduced yields</a:t>
                      </a:r>
                      <a:endParaRPr lang="en-US" sz="1800" dirty="0">
                        <a:latin typeface="+mj-lt"/>
                        <a:ea typeface="Calibri"/>
                        <a:cs typeface="Times New Roman"/>
                      </a:endParaRPr>
                    </a:p>
                    <a:p>
                      <a:pPr>
                        <a:lnSpc>
                          <a:spcPct val="115000"/>
                        </a:lnSpc>
                        <a:spcAft>
                          <a:spcPts val="0"/>
                        </a:spcAft>
                      </a:pPr>
                      <a:r>
                        <a:rPr lang="en-CA" sz="1800" dirty="0">
                          <a:latin typeface="+mj-lt"/>
                          <a:ea typeface="Calibri"/>
                          <a:cs typeface="Times New Roman"/>
                        </a:rPr>
                        <a:t>Lack of water for livestock</a:t>
                      </a:r>
                      <a:endParaRPr lang="en-US" sz="1800" dirty="0">
                        <a:latin typeface="+mj-lt"/>
                        <a:ea typeface="Calibri"/>
                        <a:cs typeface="Times New Roman"/>
                      </a:endParaRPr>
                    </a:p>
                    <a:p>
                      <a:pPr>
                        <a:lnSpc>
                          <a:spcPct val="115000"/>
                        </a:lnSpc>
                        <a:spcAft>
                          <a:spcPts val="0"/>
                        </a:spcAft>
                      </a:pPr>
                      <a:r>
                        <a:rPr lang="en-CA" sz="1800" dirty="0">
                          <a:latin typeface="+mj-lt"/>
                          <a:ea typeface="Calibri"/>
                          <a:cs typeface="Times New Roman"/>
                        </a:rPr>
                        <a:t>Increasing </a:t>
                      </a:r>
                      <a:r>
                        <a:rPr lang="en-CA" sz="1800" dirty="0" smtClean="0">
                          <a:latin typeface="+mj-lt"/>
                          <a:ea typeface="Calibri"/>
                          <a:cs typeface="Times New Roman"/>
                        </a:rPr>
                        <a:t>poverty </a:t>
                      </a:r>
                      <a:endParaRPr lang="en-US" sz="1800" dirty="0">
                        <a:latin typeface="+mj-lt"/>
                        <a:ea typeface="Calibri"/>
                        <a:cs typeface="Times New Roman"/>
                      </a:endParaRPr>
                    </a:p>
                    <a:p>
                      <a:pPr>
                        <a:lnSpc>
                          <a:spcPct val="115000"/>
                        </a:lnSpc>
                        <a:spcAft>
                          <a:spcPts val="0"/>
                        </a:spcAft>
                      </a:pPr>
                      <a:r>
                        <a:rPr lang="en-CA" sz="1800" dirty="0">
                          <a:latin typeface="+mj-lt"/>
                          <a:ea typeface="Calibri"/>
                          <a:cs typeface="Times New Roman"/>
                        </a:rPr>
                        <a:t>Malnutrition</a:t>
                      </a:r>
                      <a:endParaRPr lang="en-US" sz="18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1800" dirty="0">
                          <a:latin typeface="+mj-lt"/>
                          <a:ea typeface="Calibri"/>
                          <a:cs typeface="Times New Roman"/>
                        </a:rPr>
                        <a:t>Changes in cropping patterns,  natural soil erosion control, create local ecosystems through planting indigenous trees and diversifying vegetation</a:t>
                      </a:r>
                      <a:endParaRPr lang="en-US" sz="1800" dirty="0">
                        <a:latin typeface="+mj-lt"/>
                        <a:ea typeface="Calibri"/>
                        <a:cs typeface="Times New Roman"/>
                      </a:endParaRPr>
                    </a:p>
                    <a:p>
                      <a:pPr>
                        <a:lnSpc>
                          <a:spcPct val="115000"/>
                        </a:lnSpc>
                        <a:spcAft>
                          <a:spcPts val="0"/>
                        </a:spcAft>
                      </a:pPr>
                      <a:r>
                        <a:rPr lang="en-CA" sz="1800" dirty="0" smtClean="0">
                          <a:latin typeface="+mj-lt"/>
                          <a:ea typeface="Calibri"/>
                          <a:cs typeface="Times New Roman"/>
                        </a:rPr>
                        <a:t>Social </a:t>
                      </a:r>
                      <a:r>
                        <a:rPr lang="en-CA" sz="1800" dirty="0">
                          <a:latin typeface="+mj-lt"/>
                          <a:ea typeface="Calibri"/>
                          <a:cs typeface="Times New Roman"/>
                        </a:rPr>
                        <a:t>support networks, rotational credits, </a:t>
                      </a:r>
                      <a:r>
                        <a:rPr lang="en-CA" sz="1800" dirty="0" smtClean="0">
                          <a:latin typeface="+mj-lt"/>
                          <a:ea typeface="Calibri"/>
                          <a:cs typeface="Times New Roman"/>
                        </a:rPr>
                        <a:t>and </a:t>
                      </a:r>
                      <a:r>
                        <a:rPr lang="en-CA" sz="1800" dirty="0">
                          <a:latin typeface="+mj-lt"/>
                          <a:ea typeface="Calibri"/>
                          <a:cs typeface="Times New Roman"/>
                        </a:rPr>
                        <a:t>indigenous medicinal plant knowledge</a:t>
                      </a:r>
                      <a:endParaRPr lang="en-US" sz="18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0" y="269776"/>
            <a:ext cx="8929688" cy="1143000"/>
          </a:xfrm>
        </p:spPr>
        <p:txBody>
          <a:bodyPr/>
          <a:lstStyle/>
          <a:p>
            <a:pPr eaLnBrk="1" hangingPunct="1"/>
            <a:r>
              <a:rPr lang="en-US" sz="2800" dirty="0" smtClean="0">
                <a:solidFill>
                  <a:srgbClr val="000000"/>
                </a:solidFill>
              </a:rPr>
              <a:t>Adaptation Practices to Climatic Impacts</a:t>
            </a:r>
            <a:endParaRPr lang="en-US" sz="2800" dirty="0" smtClean="0"/>
          </a:p>
        </p:txBody>
      </p:sp>
      <p:graphicFrame>
        <p:nvGraphicFramePr>
          <p:cNvPr id="6" name="Table 5"/>
          <p:cNvGraphicFramePr>
            <a:graphicFrameLocks noGrp="1"/>
          </p:cNvGraphicFramePr>
          <p:nvPr/>
        </p:nvGraphicFramePr>
        <p:xfrm>
          <a:off x="251520" y="1628800"/>
          <a:ext cx="8321040" cy="1261872"/>
        </p:xfrm>
        <a:graphic>
          <a:graphicData uri="http://schemas.openxmlformats.org/drawingml/2006/table">
            <a:tbl>
              <a:tblPr/>
              <a:tblGrid>
                <a:gridCol w="1178814"/>
                <a:gridCol w="7142226"/>
              </a:tblGrid>
              <a:tr h="977891">
                <a:tc>
                  <a:txBody>
                    <a:bodyPr/>
                    <a:lstStyle/>
                    <a:p>
                      <a:pPr>
                        <a:lnSpc>
                          <a:spcPct val="115000"/>
                        </a:lnSpc>
                        <a:spcAft>
                          <a:spcPts val="0"/>
                        </a:spcAft>
                      </a:pPr>
                      <a:r>
                        <a:rPr lang="en-US" sz="1800" b="1" dirty="0">
                          <a:solidFill>
                            <a:srgbClr val="000000"/>
                          </a:solidFill>
                          <a:latin typeface="Arial" pitchFamily="34" charset="0"/>
                          <a:ea typeface="Calibri"/>
                          <a:cs typeface="Arial" pitchFamily="34" charset="0"/>
                        </a:rPr>
                        <a:t>Drought</a:t>
                      </a:r>
                      <a:endParaRPr lang="en-US" sz="1800" b="1"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b="1" dirty="0" smtClean="0">
                          <a:solidFill>
                            <a:srgbClr val="000000"/>
                          </a:solidFill>
                          <a:latin typeface="Arial" pitchFamily="34" charset="0"/>
                          <a:ea typeface="Calibri"/>
                          <a:cs typeface="Arial" pitchFamily="34" charset="0"/>
                        </a:rPr>
                        <a:t>Sudan: </a:t>
                      </a:r>
                      <a:r>
                        <a:rPr lang="en-US" sz="1800" dirty="0" smtClean="0">
                          <a:solidFill>
                            <a:srgbClr val="000000"/>
                          </a:solidFill>
                          <a:latin typeface="Arial" pitchFamily="34" charset="0"/>
                          <a:ea typeface="Calibri"/>
                          <a:cs typeface="Arial" pitchFamily="34" charset="0"/>
                        </a:rPr>
                        <a:t>Expanded </a:t>
                      </a:r>
                      <a:r>
                        <a:rPr lang="en-US" sz="1800" dirty="0">
                          <a:solidFill>
                            <a:srgbClr val="000000"/>
                          </a:solidFill>
                          <a:latin typeface="Arial" pitchFamily="34" charset="0"/>
                          <a:ea typeface="Calibri"/>
                          <a:cs typeface="Arial" pitchFamily="34" charset="0"/>
                        </a:rPr>
                        <a:t>use of traditional rainwater harvesting and water conserving techniques; building of shelter-belts and wind-breaks to improve resilience of rangelands; monitoring of the number of grazing animals and cut trees; set-up of revolving credit funds. </a:t>
                      </a:r>
                      <a:endParaRPr lang="en-US" sz="18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bl>
          </a:graphicData>
        </a:graphic>
      </p:graphicFrame>
      <p:sp>
        <p:nvSpPr>
          <p:cNvPr id="87051" name="TextBox 7"/>
          <p:cNvSpPr txBox="1">
            <a:spLocks noChangeArrowheads="1"/>
          </p:cNvSpPr>
          <p:nvPr/>
        </p:nvSpPr>
        <p:spPr bwMode="auto">
          <a:xfrm>
            <a:off x="1403648" y="6619379"/>
            <a:ext cx="8429625" cy="554037"/>
          </a:xfrm>
          <a:prstGeom prst="rect">
            <a:avLst/>
          </a:prstGeom>
          <a:noFill/>
          <a:ln w="9525">
            <a:noFill/>
            <a:miter lim="800000"/>
            <a:headEnd/>
            <a:tailEnd/>
          </a:ln>
        </p:spPr>
        <p:txBody>
          <a:bodyPr>
            <a:spAutoFit/>
          </a:bodyPr>
          <a:lstStyle/>
          <a:p>
            <a:r>
              <a:rPr lang="en-US" sz="1200" b="1" i="1" dirty="0"/>
              <a:t>Sources: </a:t>
            </a:r>
            <a:r>
              <a:rPr lang="en-US" sz="1200" b="1" dirty="0"/>
              <a:t>Schneider et al., 2007 and World Bank, 2009</a:t>
            </a:r>
            <a:r>
              <a:rPr lang="en-US" sz="1200" b="1" i="1" dirty="0"/>
              <a:t> </a:t>
            </a:r>
            <a:endParaRPr lang="en-US" sz="1200" b="1" dirty="0"/>
          </a:p>
          <a:p>
            <a:endParaRPr lang="en-US" dirty="0"/>
          </a:p>
        </p:txBody>
      </p:sp>
      <p:graphicFrame>
        <p:nvGraphicFramePr>
          <p:cNvPr id="8" name="Table 7"/>
          <p:cNvGraphicFramePr>
            <a:graphicFrameLocks noGrp="1"/>
          </p:cNvGraphicFramePr>
          <p:nvPr/>
        </p:nvGraphicFramePr>
        <p:xfrm>
          <a:off x="251520" y="2852936"/>
          <a:ext cx="8321040" cy="3785616"/>
        </p:xfrm>
        <a:graphic>
          <a:graphicData uri="http://schemas.openxmlformats.org/drawingml/2006/table">
            <a:tbl>
              <a:tblPr/>
              <a:tblGrid>
                <a:gridCol w="1178814"/>
                <a:gridCol w="7142226"/>
              </a:tblGrid>
              <a:tr h="835815">
                <a:tc>
                  <a:txBody>
                    <a:bodyPr/>
                    <a:lstStyle/>
                    <a:p>
                      <a:pPr>
                        <a:lnSpc>
                          <a:spcPct val="115000"/>
                        </a:lnSpc>
                        <a:spcAft>
                          <a:spcPts val="0"/>
                        </a:spcAft>
                      </a:pPr>
                      <a:r>
                        <a:rPr lang="en-US" sz="1800" b="1" dirty="0">
                          <a:solidFill>
                            <a:srgbClr val="000000"/>
                          </a:solidFill>
                          <a:latin typeface="+mj-lt"/>
                          <a:ea typeface="Calibri"/>
                          <a:cs typeface="Times New Roman"/>
                        </a:rPr>
                        <a:t>Sea-level rise;</a:t>
                      </a:r>
                      <a:endParaRPr lang="en-US" sz="1800" b="1" dirty="0">
                        <a:latin typeface="+mj-lt"/>
                        <a:ea typeface="Calibri"/>
                        <a:cs typeface="Times New Roman"/>
                      </a:endParaRPr>
                    </a:p>
                    <a:p>
                      <a:pPr>
                        <a:lnSpc>
                          <a:spcPct val="115000"/>
                        </a:lnSpc>
                        <a:spcAft>
                          <a:spcPts val="0"/>
                        </a:spcAft>
                      </a:pPr>
                      <a:r>
                        <a:rPr lang="en-US" sz="1800" b="1" dirty="0">
                          <a:solidFill>
                            <a:srgbClr val="000000"/>
                          </a:solidFill>
                          <a:latin typeface="+mj-lt"/>
                          <a:ea typeface="Calibri"/>
                          <a:cs typeface="Times New Roman"/>
                        </a:rPr>
                        <a:t>storm surges</a:t>
                      </a:r>
                      <a:endParaRPr lang="en-US" sz="1800" b="1" dirty="0">
                        <a:latin typeface="+mj-lt"/>
                        <a:ea typeface="Calibri"/>
                        <a:cs typeface="Times New Roman"/>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r>
                        <a:rPr lang="en-US" sz="1800" b="1" dirty="0" smtClean="0">
                          <a:solidFill>
                            <a:srgbClr val="000000"/>
                          </a:solidFill>
                          <a:latin typeface="+mj-lt"/>
                          <a:ea typeface="Calibri"/>
                          <a:cs typeface="Times New Roman"/>
                        </a:rPr>
                        <a:t>Philippines</a:t>
                      </a:r>
                      <a:r>
                        <a:rPr lang="en-US" sz="1800" dirty="0" smtClean="0">
                          <a:solidFill>
                            <a:srgbClr val="000000"/>
                          </a:solidFill>
                          <a:latin typeface="+mj-lt"/>
                          <a:ea typeface="Calibri"/>
                          <a:cs typeface="Times New Roman"/>
                        </a:rPr>
                        <a:t>: Capacity -building </a:t>
                      </a:r>
                      <a:r>
                        <a:rPr lang="en-US" sz="1800" dirty="0">
                          <a:solidFill>
                            <a:srgbClr val="000000"/>
                          </a:solidFill>
                          <a:latin typeface="+mj-lt"/>
                          <a:ea typeface="Calibri"/>
                          <a:cs typeface="Times New Roman"/>
                        </a:rPr>
                        <a:t>for shoreline </a:t>
                      </a:r>
                      <a:r>
                        <a:rPr lang="en-US" sz="1800" dirty="0" smtClean="0">
                          <a:solidFill>
                            <a:srgbClr val="000000"/>
                          </a:solidFill>
                          <a:latin typeface="+mj-lt"/>
                          <a:ea typeface="Calibri"/>
                          <a:cs typeface="Times New Roman"/>
                        </a:rPr>
                        <a:t>defense </a:t>
                      </a:r>
                      <a:r>
                        <a:rPr lang="en-US" sz="1800" dirty="0">
                          <a:solidFill>
                            <a:srgbClr val="000000"/>
                          </a:solidFill>
                          <a:latin typeface="+mj-lt"/>
                          <a:ea typeface="Calibri"/>
                          <a:cs typeface="Times New Roman"/>
                        </a:rPr>
                        <a:t>system design; introduction of participatory risk assessment; provision of grants to strengthen coastal resilience and rehabilitation of infrastructures; construction of cyclone-resistant housing units; retrofit of buildings to improved hazard standards; review of building codes; reforestation of mangroves. </a:t>
                      </a:r>
                      <a:endParaRPr lang="en-US" sz="1800" dirty="0">
                        <a:latin typeface="+mj-lt"/>
                        <a:ea typeface="Calibri"/>
                        <a:cs typeface="Times New Roman"/>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835815">
                <a:tc>
                  <a:txBody>
                    <a:bodyPr/>
                    <a:lstStyle/>
                    <a:p>
                      <a:pPr>
                        <a:lnSpc>
                          <a:spcPct val="115000"/>
                        </a:lnSpc>
                        <a:spcAft>
                          <a:spcPts val="0"/>
                        </a:spcAft>
                      </a:pPr>
                      <a:r>
                        <a:rPr lang="en-US" sz="1800" b="1" dirty="0">
                          <a:latin typeface="+mj-lt"/>
                          <a:ea typeface="Calibri"/>
                          <a:cs typeface="Times New Roman"/>
                        </a:rPr>
                        <a:t>Landslide</a:t>
                      </a: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r>
                        <a:rPr lang="en-US" sz="1800" b="1" dirty="0" smtClean="0">
                          <a:latin typeface="+mj-lt"/>
                          <a:ea typeface="Calibri"/>
                          <a:cs typeface="Times New Roman"/>
                        </a:rPr>
                        <a:t>China: </a:t>
                      </a:r>
                      <a:r>
                        <a:rPr lang="en-US" sz="1800" dirty="0" smtClean="0">
                          <a:latin typeface="+mj-lt"/>
                          <a:ea typeface="Calibri"/>
                          <a:cs typeface="Times New Roman"/>
                        </a:rPr>
                        <a:t>Dense </a:t>
                      </a:r>
                      <a:r>
                        <a:rPr lang="en-US" sz="1800" dirty="0">
                          <a:latin typeface="+mj-lt"/>
                          <a:ea typeface="Calibri"/>
                          <a:cs typeface="Times New Roman"/>
                        </a:rPr>
                        <a:t>and deep‐rooted vegetation helps to bind soil together, resisting slippage of surface layers. China’s grain for green program bans logging and agriculture on steep slopes and prohibits forest clearing for shifting agriculture in the mountains of Southwest China. In </a:t>
                      </a:r>
                      <a:r>
                        <a:rPr lang="en-US" sz="1800" dirty="0" smtClean="0">
                          <a:latin typeface="+mj-lt"/>
                          <a:ea typeface="Calibri"/>
                          <a:cs typeface="Times New Roman"/>
                        </a:rPr>
                        <a:t>exchange, </a:t>
                      </a:r>
                      <a:r>
                        <a:rPr lang="en-US" sz="1800" dirty="0">
                          <a:latin typeface="+mj-lt"/>
                          <a:ea typeface="Calibri"/>
                          <a:cs typeface="Times New Roman"/>
                        </a:rPr>
                        <a:t>the local communities get grain provisions and cash </a:t>
                      </a:r>
                      <a:r>
                        <a:rPr lang="en-US" sz="1800" dirty="0" smtClean="0">
                          <a:latin typeface="+mj-lt"/>
                          <a:ea typeface="Calibri"/>
                          <a:cs typeface="Times New Roman"/>
                        </a:rPr>
                        <a:t>subsidies </a:t>
                      </a:r>
                      <a:r>
                        <a:rPr lang="en-US" sz="1800" dirty="0">
                          <a:latin typeface="+mj-lt"/>
                          <a:ea typeface="Calibri"/>
                          <a:cs typeface="Times New Roman"/>
                        </a:rPr>
                        <a:t>as well as resilience against flooding events.</a:t>
                      </a: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bl>
          </a:graphicData>
        </a:graphic>
      </p:graphicFrame>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sz="3600" dirty="0" smtClean="0">
                <a:solidFill>
                  <a:srgbClr val="000000"/>
                </a:solidFill>
              </a:rPr>
              <a:t>Coping and Adaptation </a:t>
            </a:r>
          </a:p>
        </p:txBody>
      </p:sp>
      <p:sp>
        <p:nvSpPr>
          <p:cNvPr id="88067" name="Content Placeholder 2"/>
          <p:cNvSpPr>
            <a:spLocks noGrp="1"/>
          </p:cNvSpPr>
          <p:nvPr>
            <p:ph idx="1"/>
          </p:nvPr>
        </p:nvSpPr>
        <p:spPr/>
        <p:txBody>
          <a:bodyPr/>
          <a:lstStyle/>
          <a:p>
            <a:r>
              <a:rPr lang="en-US" sz="2400" dirty="0" smtClean="0"/>
              <a:t>Coping: using only food storage to overcome droughts (if frequency changes, other impacts occur). Community resources are undermined</a:t>
            </a:r>
          </a:p>
          <a:p>
            <a:r>
              <a:rPr lang="en-US" sz="2400" dirty="0" smtClean="0"/>
              <a:t>Adapting: rainwater storage, planting, different crops, insurance, food storage, off farm income</a:t>
            </a:r>
          </a:p>
          <a:p>
            <a:pPr>
              <a:buNone/>
            </a:pPr>
            <a:r>
              <a:rPr lang="en-US" sz="2400" dirty="0" smtClean="0"/>
              <a:t>    The ultimate goal of the adaptation actions is not only to respond to changes in climatic variables, but also to move towards a resilient community. Using principles of sustainable development could help in identifying those adaptation responses, creating </a:t>
            </a:r>
            <a:r>
              <a:rPr lang="en-CA" sz="2400" dirty="0" smtClean="0"/>
              <a:t>ancillary benefits or co-benefits between climate and development goals.</a:t>
            </a:r>
            <a:endParaRPr lang="en-US" sz="2400" dirty="0" smtClean="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3"/>
          <p:cNvSpPr>
            <a:spLocks noGrp="1" noChangeArrowheads="1"/>
          </p:cNvSpPr>
          <p:nvPr>
            <p:ph idx="1"/>
          </p:nvPr>
        </p:nvSpPr>
        <p:spPr>
          <a:xfrm>
            <a:off x="86816" y="1196752"/>
            <a:ext cx="8229600" cy="2808287"/>
          </a:xfrm>
        </p:spPr>
        <p:txBody>
          <a:bodyPr/>
          <a:lstStyle/>
          <a:p>
            <a:pPr>
              <a:buFontTx/>
              <a:buNone/>
              <a:defRPr/>
            </a:pPr>
            <a:r>
              <a:rPr lang="en-US" sz="2800" dirty="0" smtClean="0">
                <a:solidFill>
                  <a:schemeClr val="bg1">
                    <a:lumMod val="50000"/>
                  </a:schemeClr>
                </a:solidFill>
              </a:rPr>
              <a:t>1. Characteristics of vulnerability and scope of the assessment  </a:t>
            </a:r>
          </a:p>
          <a:p>
            <a:pPr>
              <a:buFontTx/>
              <a:buNone/>
              <a:defRPr/>
            </a:pPr>
            <a:r>
              <a:rPr lang="en-US" sz="2800" dirty="0" smtClean="0">
                <a:solidFill>
                  <a:schemeClr val="bg1">
                    <a:lumMod val="50000"/>
                  </a:schemeClr>
                </a:solidFill>
              </a:rPr>
              <a:t>2. Vulnerability assessment and the DPSIR framework </a:t>
            </a:r>
          </a:p>
          <a:p>
            <a:pPr>
              <a:buFontTx/>
              <a:buNone/>
              <a:defRPr/>
            </a:pPr>
            <a:r>
              <a:rPr lang="en-US" sz="2800" dirty="0" smtClean="0">
                <a:solidFill>
                  <a:schemeClr val="bg1">
                    <a:lumMod val="50000"/>
                  </a:schemeClr>
                </a:solidFill>
              </a:rPr>
              <a:t>3. Monitoring vulnerability</a:t>
            </a:r>
          </a:p>
          <a:p>
            <a:pPr>
              <a:buFontTx/>
              <a:buNone/>
              <a:defRPr/>
            </a:pPr>
            <a:r>
              <a:rPr lang="en-US" sz="2800" dirty="0" smtClean="0">
                <a:solidFill>
                  <a:schemeClr val="bg1">
                    <a:lumMod val="50000"/>
                  </a:schemeClr>
                </a:solidFill>
              </a:rPr>
              <a:t>4. Impacts of climate change and their assessment  </a:t>
            </a:r>
          </a:p>
          <a:p>
            <a:pPr>
              <a:buFontTx/>
              <a:buNone/>
              <a:defRPr/>
            </a:pPr>
            <a:r>
              <a:rPr lang="en-US" sz="2800" dirty="0" smtClean="0">
                <a:solidFill>
                  <a:schemeClr val="bg1">
                    <a:lumMod val="50000"/>
                  </a:schemeClr>
                </a:solidFill>
              </a:rPr>
              <a:t>5. Creating responses - determining the adaptation options</a:t>
            </a:r>
          </a:p>
          <a:p>
            <a:pPr>
              <a:buFontTx/>
              <a:buNone/>
              <a:defRPr/>
            </a:pPr>
            <a:r>
              <a:rPr lang="en-US" sz="2800" b="1" dirty="0" smtClean="0"/>
              <a:t>6. Prioritizing the adaptation options</a:t>
            </a:r>
          </a:p>
          <a:p>
            <a:pPr>
              <a:buFontTx/>
              <a:buNone/>
              <a:defRPr/>
            </a:pPr>
            <a:r>
              <a:rPr lang="en-US" sz="2800" dirty="0" smtClean="0">
                <a:solidFill>
                  <a:schemeClr val="bg1">
                    <a:lumMod val="50000"/>
                  </a:schemeClr>
                </a:solidFill>
              </a:rPr>
              <a:t>7. Developing a basic implementation plan and a communication strategy</a:t>
            </a:r>
          </a:p>
          <a:p>
            <a:pPr eaLnBrk="1" hangingPunct="1">
              <a:lnSpc>
                <a:spcPct val="90000"/>
              </a:lnSpc>
              <a:defRPr/>
            </a:pPr>
            <a:endParaRPr lang="en-US" sz="2800" b="1" dirty="0" smtClean="0">
              <a:solidFill>
                <a:schemeClr val="bg2"/>
              </a:solidFill>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n-US" dirty="0" smtClean="0">
                <a:solidFill>
                  <a:schemeClr val="tx1"/>
                </a:solidFill>
              </a:rPr>
              <a:t>Adaptation Prioritization</a:t>
            </a:r>
            <a:endParaRPr lang="en-US" dirty="0" smtClean="0"/>
          </a:p>
        </p:txBody>
      </p:sp>
      <p:sp>
        <p:nvSpPr>
          <p:cNvPr id="90115" name="Content Placeholder 2"/>
          <p:cNvSpPr>
            <a:spLocks noGrp="1"/>
          </p:cNvSpPr>
          <p:nvPr>
            <p:ph idx="1"/>
          </p:nvPr>
        </p:nvSpPr>
        <p:spPr/>
        <p:txBody>
          <a:bodyPr/>
          <a:lstStyle/>
          <a:p>
            <a:r>
              <a:rPr lang="en-US" sz="2800" dirty="0" smtClean="0"/>
              <a:t>There are number of options available to adapt to expected climate impacts and depending on for example available capacities, cultural, social and economic preferences, urgency for actions, adaptation options need to be evaluated and prioritized. </a:t>
            </a:r>
          </a:p>
          <a:p>
            <a:r>
              <a:rPr lang="en-US" sz="2800" dirty="0" smtClean="0"/>
              <a:t>Prioritizing between adaptation options based on criteria that recognizes the importance of sustainable development also helps to realize synergies and create long-term adaptation options </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248" y="125760"/>
            <a:ext cx="6923112" cy="1143000"/>
          </a:xfrm>
        </p:spPr>
        <p:txBody>
          <a:bodyPr/>
          <a:lstStyle/>
          <a:p>
            <a:pPr>
              <a:defRPr/>
            </a:pPr>
            <a:r>
              <a:rPr lang="en-US" sz="1800" dirty="0" smtClean="0">
                <a:solidFill>
                  <a:schemeClr val="tx1"/>
                </a:solidFill>
              </a:rPr>
              <a:t>Work methodology as cited in the Intergovernmental Panel for Climate Change Technical Guide for Adaptation and Assessment of  Climate Change Impacts</a:t>
            </a:r>
          </a:p>
        </p:txBody>
      </p:sp>
      <p:sp>
        <p:nvSpPr>
          <p:cNvPr id="104449" name="Rectangle 1"/>
          <p:cNvSpPr>
            <a:spLocks noChangeArrowheads="1"/>
          </p:cNvSpPr>
          <p:nvPr/>
        </p:nvSpPr>
        <p:spPr bwMode="auto">
          <a:xfrm>
            <a:off x="214282" y="1556792"/>
            <a:ext cx="8143875" cy="2062103"/>
          </a:xfrm>
          <a:prstGeom prst="rect">
            <a:avLst/>
          </a:prstGeom>
        </p:spPr>
        <p:txBody>
          <a:bodyPr/>
          <a:lstStyle/>
          <a:p>
            <a:pPr marL="742950" indent="-742950">
              <a:lnSpc>
                <a:spcPct val="150000"/>
              </a:lnSpc>
              <a:tabLst>
                <a:tab pos="3175" algn="r"/>
                <a:tab pos="231775" algn="r"/>
              </a:tabLst>
              <a:defRPr/>
            </a:pPr>
            <a:r>
              <a:rPr lang="en-US" sz="2400" dirty="0" smtClean="0">
                <a:solidFill>
                  <a:schemeClr val="tx1"/>
                </a:solidFill>
                <a:latin typeface="+mj-lt"/>
                <a:ea typeface="+mj-ea"/>
                <a:cs typeface="+mj-cs"/>
              </a:rPr>
              <a:t>1- Identification of the problem</a:t>
            </a:r>
          </a:p>
          <a:p>
            <a:pPr marL="742950" indent="-742950">
              <a:lnSpc>
                <a:spcPct val="150000"/>
              </a:lnSpc>
              <a:tabLst>
                <a:tab pos="3175" algn="r"/>
                <a:tab pos="231775" algn="r"/>
              </a:tabLst>
              <a:defRPr/>
            </a:pPr>
            <a:r>
              <a:rPr lang="en-US" sz="2400" dirty="0" smtClean="0">
                <a:solidFill>
                  <a:schemeClr val="tx1"/>
                </a:solidFill>
                <a:latin typeface="+mj-lt"/>
                <a:ea typeface="+mj-ea"/>
                <a:cs typeface="+mj-cs"/>
              </a:rPr>
              <a:t>2- Selection of the approach of action</a:t>
            </a:r>
          </a:p>
          <a:p>
            <a:pPr marL="742950" indent="-742950">
              <a:lnSpc>
                <a:spcPct val="150000"/>
              </a:lnSpc>
              <a:tabLst>
                <a:tab pos="3175" algn="r"/>
                <a:tab pos="231775" algn="r"/>
              </a:tabLst>
              <a:defRPr/>
            </a:pPr>
            <a:r>
              <a:rPr lang="en-US" sz="2400" dirty="0" smtClean="0">
                <a:solidFill>
                  <a:schemeClr val="tx1"/>
                </a:solidFill>
                <a:latin typeface="+mj-lt"/>
                <a:ea typeface="+mj-ea"/>
                <a:cs typeface="+mj-cs"/>
              </a:rPr>
              <a:t>3- Assessment of approach vulnerability</a:t>
            </a:r>
            <a:endParaRPr lang="ar-EG" sz="2400" dirty="0" smtClean="0">
              <a:solidFill>
                <a:schemeClr val="tx1"/>
              </a:solidFill>
              <a:latin typeface="+mj-lt"/>
              <a:ea typeface="+mj-ea"/>
              <a:cs typeface="+mj-cs"/>
            </a:endParaRPr>
          </a:p>
          <a:p>
            <a:pPr marL="742950" indent="-742950">
              <a:lnSpc>
                <a:spcPct val="150000"/>
              </a:lnSpc>
              <a:tabLst>
                <a:tab pos="3175" algn="r"/>
                <a:tab pos="231775" algn="r"/>
              </a:tabLst>
              <a:defRPr/>
            </a:pPr>
            <a:r>
              <a:rPr lang="en-US" sz="2400" dirty="0" smtClean="0">
                <a:solidFill>
                  <a:schemeClr val="tx1"/>
                </a:solidFill>
                <a:latin typeface="+mj-lt"/>
                <a:ea typeface="+mj-ea"/>
                <a:cs typeface="+mj-cs"/>
              </a:rPr>
              <a:t>4- Selection of scenarios</a:t>
            </a:r>
          </a:p>
          <a:p>
            <a:pPr marL="742950" indent="-742950">
              <a:lnSpc>
                <a:spcPct val="150000"/>
              </a:lnSpc>
              <a:tabLst>
                <a:tab pos="3175" algn="r"/>
                <a:tab pos="231775" algn="r"/>
              </a:tabLst>
              <a:defRPr/>
            </a:pPr>
            <a:r>
              <a:rPr lang="en-US" sz="2400" dirty="0" smtClean="0">
                <a:solidFill>
                  <a:schemeClr val="tx1"/>
                </a:solidFill>
                <a:latin typeface="+mj-lt"/>
                <a:ea typeface="+mj-ea"/>
                <a:cs typeface="+mj-cs"/>
              </a:rPr>
              <a:t>5- Impact assessment</a:t>
            </a:r>
          </a:p>
          <a:p>
            <a:pPr marL="742950" indent="-742950">
              <a:lnSpc>
                <a:spcPct val="150000"/>
              </a:lnSpc>
              <a:tabLst>
                <a:tab pos="3175" algn="r"/>
                <a:tab pos="231775" algn="r"/>
              </a:tabLst>
              <a:defRPr/>
            </a:pPr>
            <a:r>
              <a:rPr lang="en-US" sz="2400" dirty="0" smtClean="0">
                <a:solidFill>
                  <a:schemeClr val="tx1"/>
                </a:solidFill>
                <a:latin typeface="+mj-lt"/>
                <a:ea typeface="+mj-ea"/>
                <a:cs typeface="+mj-cs"/>
              </a:rPr>
              <a:t>6-Assessment of the adaptive capacity  </a:t>
            </a:r>
          </a:p>
          <a:p>
            <a:pPr marL="742950" indent="-742950">
              <a:lnSpc>
                <a:spcPct val="150000"/>
              </a:lnSpc>
              <a:tabLst>
                <a:tab pos="3175" algn="r"/>
                <a:tab pos="231775" algn="r"/>
              </a:tabLst>
              <a:defRPr/>
            </a:pPr>
            <a:r>
              <a:rPr lang="en-US" sz="2400" dirty="0" smtClean="0">
                <a:solidFill>
                  <a:schemeClr val="tx1"/>
                </a:solidFill>
                <a:latin typeface="+mj-lt"/>
                <a:ea typeface="+mj-ea"/>
                <a:cs typeface="+mj-cs"/>
              </a:rPr>
              <a:t>7- Assessment of adaptation options</a:t>
            </a:r>
            <a:endParaRPr lang="ar-SY" sz="2400" dirty="0">
              <a:solidFill>
                <a:schemeClr val="tx1"/>
              </a:solidFill>
              <a:latin typeface="+mj-lt"/>
              <a:ea typeface="+mj-ea"/>
              <a:cs typeface="+mj-cs"/>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428596" y="260648"/>
            <a:ext cx="8229600" cy="1143000"/>
          </a:xfrm>
        </p:spPr>
        <p:txBody>
          <a:bodyPr/>
          <a:lstStyle/>
          <a:p>
            <a:r>
              <a:rPr lang="en-US" sz="3600" dirty="0" smtClean="0"/>
              <a:t>Examples of criteria</a:t>
            </a:r>
          </a:p>
        </p:txBody>
      </p:sp>
      <p:graphicFrame>
        <p:nvGraphicFramePr>
          <p:cNvPr id="4" name="Table 3"/>
          <p:cNvGraphicFramePr>
            <a:graphicFrameLocks noGrp="1"/>
          </p:cNvGraphicFramePr>
          <p:nvPr/>
        </p:nvGraphicFramePr>
        <p:xfrm>
          <a:off x="251520" y="1213884"/>
          <a:ext cx="7641016" cy="5383468"/>
        </p:xfrm>
        <a:graphic>
          <a:graphicData uri="http://schemas.openxmlformats.org/drawingml/2006/table">
            <a:tbl>
              <a:tblPr/>
              <a:tblGrid>
                <a:gridCol w="2660711"/>
                <a:gridCol w="4980305"/>
              </a:tblGrid>
              <a:tr h="286242">
                <a:tc>
                  <a:txBody>
                    <a:bodyPr/>
                    <a:lstStyle/>
                    <a:p>
                      <a:pPr algn="ctr">
                        <a:lnSpc>
                          <a:spcPct val="115000"/>
                        </a:lnSpc>
                        <a:spcAft>
                          <a:spcPts val="0"/>
                        </a:spcAft>
                      </a:pPr>
                      <a:r>
                        <a:rPr lang="en-US" sz="1700" b="1" dirty="0">
                          <a:solidFill>
                            <a:srgbClr val="000000"/>
                          </a:solidFill>
                          <a:latin typeface="Times New Roman"/>
                          <a:ea typeface="Calibri"/>
                          <a:cs typeface="Times New Roman"/>
                        </a:rPr>
                        <a:t>Category</a:t>
                      </a:r>
                      <a:endParaRPr lang="en-US" sz="17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Bef>
                          <a:spcPts val="1000"/>
                        </a:spcBef>
                        <a:spcAft>
                          <a:spcPts val="0"/>
                        </a:spcAft>
                      </a:pPr>
                      <a:r>
                        <a:rPr lang="en-US" sz="1700" b="1" i="0">
                          <a:solidFill>
                            <a:srgbClr val="000000"/>
                          </a:solidFill>
                          <a:latin typeface="Times New Roman"/>
                          <a:ea typeface="Times New Roman"/>
                          <a:cs typeface="Times New Roman"/>
                        </a:rPr>
                        <a:t>Criteria</a:t>
                      </a:r>
                      <a:endParaRPr lang="en-US" sz="1700" i="1">
                        <a:solidFill>
                          <a:srgbClr val="404040"/>
                        </a:solidFill>
                        <a:latin typeface="Cambria"/>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86242">
                <a:tc rowSpan="5">
                  <a:txBody>
                    <a:bodyPr/>
                    <a:lstStyle/>
                    <a:p>
                      <a:pPr algn="ctr">
                        <a:lnSpc>
                          <a:spcPct val="115000"/>
                        </a:lnSpc>
                        <a:spcAft>
                          <a:spcPts val="0"/>
                        </a:spcAft>
                      </a:pPr>
                      <a:r>
                        <a:rPr lang="en-US" sz="1700" b="1" dirty="0">
                          <a:solidFill>
                            <a:srgbClr val="000000"/>
                          </a:solidFill>
                          <a:latin typeface="Times New Roman"/>
                          <a:ea typeface="Calibri"/>
                          <a:cs typeface="Times New Roman"/>
                        </a:rPr>
                        <a:t>Sustainability</a:t>
                      </a:r>
                      <a:endParaRPr lang="en-US" sz="17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US" sz="1700" b="1">
                          <a:solidFill>
                            <a:srgbClr val="000000"/>
                          </a:solidFill>
                          <a:latin typeface="Times New Roman"/>
                          <a:ea typeface="Calibri"/>
                          <a:cs typeface="Times New Roman"/>
                        </a:rPr>
                        <a:t>Mitigation co-benefits</a:t>
                      </a:r>
                      <a:endParaRPr lang="en-US" sz="17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86242">
                <a:tc vMerge="1">
                  <a:txBody>
                    <a:bodyPr/>
                    <a:lstStyle/>
                    <a:p>
                      <a:endParaRPr lang="en-US"/>
                    </a:p>
                  </a:txBody>
                  <a:tcPr/>
                </a:tc>
                <a:tc>
                  <a:txBody>
                    <a:bodyPr/>
                    <a:lstStyle/>
                    <a:p>
                      <a:pPr algn="ctr">
                        <a:lnSpc>
                          <a:spcPct val="115000"/>
                        </a:lnSpc>
                        <a:spcAft>
                          <a:spcPts val="0"/>
                        </a:spcAft>
                      </a:pPr>
                      <a:r>
                        <a:rPr lang="en-US" sz="1700" b="1" dirty="0">
                          <a:solidFill>
                            <a:srgbClr val="000000"/>
                          </a:solidFill>
                          <a:latin typeface="Times New Roman"/>
                          <a:ea typeface="Calibri"/>
                          <a:cs typeface="Times New Roman"/>
                        </a:rPr>
                        <a:t>Environmental impacts</a:t>
                      </a:r>
                      <a:endParaRPr lang="en-US" sz="17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86242">
                <a:tc vMerge="1">
                  <a:txBody>
                    <a:bodyPr/>
                    <a:lstStyle/>
                    <a:p>
                      <a:endParaRPr lang="en-US"/>
                    </a:p>
                  </a:txBody>
                  <a:tcPr/>
                </a:tc>
                <a:tc>
                  <a:txBody>
                    <a:bodyPr/>
                    <a:lstStyle/>
                    <a:p>
                      <a:pPr algn="ctr">
                        <a:lnSpc>
                          <a:spcPct val="115000"/>
                        </a:lnSpc>
                        <a:spcAft>
                          <a:spcPts val="0"/>
                        </a:spcAft>
                      </a:pPr>
                      <a:r>
                        <a:rPr lang="en-US" sz="1700" b="1">
                          <a:solidFill>
                            <a:srgbClr val="000000"/>
                          </a:solidFill>
                          <a:latin typeface="Times New Roman"/>
                          <a:ea typeface="Calibri"/>
                          <a:cs typeface="Times New Roman"/>
                        </a:rPr>
                        <a:t>Equity</a:t>
                      </a:r>
                      <a:endParaRPr lang="en-US" sz="17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86242">
                <a:tc vMerge="1">
                  <a:txBody>
                    <a:bodyPr/>
                    <a:lstStyle/>
                    <a:p>
                      <a:endParaRPr lang="en-US"/>
                    </a:p>
                  </a:txBody>
                  <a:tcPr/>
                </a:tc>
                <a:tc>
                  <a:txBody>
                    <a:bodyPr/>
                    <a:lstStyle/>
                    <a:p>
                      <a:pPr algn="ctr">
                        <a:lnSpc>
                          <a:spcPct val="115000"/>
                        </a:lnSpc>
                        <a:spcAft>
                          <a:spcPts val="0"/>
                        </a:spcAft>
                      </a:pPr>
                      <a:r>
                        <a:rPr lang="en-US" sz="1700" b="1" dirty="0">
                          <a:solidFill>
                            <a:srgbClr val="000000"/>
                          </a:solidFill>
                          <a:latin typeface="Times New Roman"/>
                          <a:ea typeface="Calibri"/>
                          <a:cs typeface="Times New Roman"/>
                        </a:rPr>
                        <a:t>Implementation Cost</a:t>
                      </a:r>
                      <a:endParaRPr lang="en-US" sz="17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86242">
                <a:tc vMerge="1">
                  <a:txBody>
                    <a:bodyPr/>
                    <a:lstStyle/>
                    <a:p>
                      <a:endParaRPr lang="en-US"/>
                    </a:p>
                  </a:txBody>
                  <a:tcPr/>
                </a:tc>
                <a:tc>
                  <a:txBody>
                    <a:bodyPr/>
                    <a:lstStyle/>
                    <a:p>
                      <a:pPr algn="ctr">
                        <a:lnSpc>
                          <a:spcPct val="115000"/>
                        </a:lnSpc>
                        <a:spcAft>
                          <a:spcPts val="0"/>
                        </a:spcAft>
                      </a:pPr>
                      <a:r>
                        <a:rPr lang="en-US" sz="1700" b="1" dirty="0">
                          <a:solidFill>
                            <a:srgbClr val="000000"/>
                          </a:solidFill>
                          <a:latin typeface="Times New Roman"/>
                          <a:ea typeface="Calibri"/>
                          <a:cs typeface="Times New Roman"/>
                        </a:rPr>
                        <a:t>Operating and Maintenance Cost</a:t>
                      </a:r>
                      <a:endParaRPr lang="en-US" sz="17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86242">
                <a:tc rowSpan="2">
                  <a:txBody>
                    <a:bodyPr/>
                    <a:lstStyle/>
                    <a:p>
                      <a:pPr algn="ctr">
                        <a:lnSpc>
                          <a:spcPct val="115000"/>
                        </a:lnSpc>
                        <a:spcAft>
                          <a:spcPts val="0"/>
                        </a:spcAft>
                      </a:pPr>
                      <a:r>
                        <a:rPr lang="en-US" sz="1700" b="1">
                          <a:solidFill>
                            <a:srgbClr val="000000"/>
                          </a:solidFill>
                          <a:latin typeface="Times New Roman"/>
                          <a:ea typeface="Calibri"/>
                          <a:cs typeface="Times New Roman"/>
                        </a:rPr>
                        <a:t>Effectiveness</a:t>
                      </a:r>
                      <a:endParaRPr lang="en-US" sz="17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US" sz="1700" b="1" dirty="0">
                          <a:solidFill>
                            <a:srgbClr val="000000"/>
                          </a:solidFill>
                          <a:latin typeface="Times New Roman"/>
                          <a:ea typeface="Calibri"/>
                          <a:cs typeface="Times New Roman"/>
                        </a:rPr>
                        <a:t>Robustness</a:t>
                      </a:r>
                      <a:endParaRPr lang="en-US" sz="17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86242">
                <a:tc vMerge="1">
                  <a:txBody>
                    <a:bodyPr/>
                    <a:lstStyle/>
                    <a:p>
                      <a:endParaRPr lang="en-US"/>
                    </a:p>
                  </a:txBody>
                  <a:tcPr/>
                </a:tc>
                <a:tc>
                  <a:txBody>
                    <a:bodyPr/>
                    <a:lstStyle/>
                    <a:p>
                      <a:pPr algn="ctr">
                        <a:lnSpc>
                          <a:spcPct val="115000"/>
                        </a:lnSpc>
                        <a:spcAft>
                          <a:spcPts val="0"/>
                        </a:spcAft>
                      </a:pPr>
                      <a:r>
                        <a:rPr lang="en-US" sz="1700" b="1" dirty="0">
                          <a:solidFill>
                            <a:srgbClr val="000000"/>
                          </a:solidFill>
                          <a:latin typeface="Times New Roman"/>
                          <a:ea typeface="Calibri"/>
                          <a:cs typeface="Times New Roman"/>
                        </a:rPr>
                        <a:t>Reliability</a:t>
                      </a:r>
                      <a:endParaRPr lang="en-US" sz="17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86242">
                <a:tc rowSpan="3">
                  <a:txBody>
                    <a:bodyPr/>
                    <a:lstStyle/>
                    <a:p>
                      <a:pPr algn="ctr">
                        <a:lnSpc>
                          <a:spcPct val="115000"/>
                        </a:lnSpc>
                        <a:spcAft>
                          <a:spcPts val="0"/>
                        </a:spcAft>
                      </a:pPr>
                      <a:r>
                        <a:rPr lang="en-US" sz="1700" b="1">
                          <a:solidFill>
                            <a:srgbClr val="000000"/>
                          </a:solidFill>
                          <a:latin typeface="Times New Roman"/>
                          <a:ea typeface="Calibri"/>
                          <a:cs typeface="Times New Roman"/>
                        </a:rPr>
                        <a:t>Risk and Uncertainty</a:t>
                      </a:r>
                      <a:endParaRPr lang="en-US" sz="17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US" sz="1700" b="1" dirty="0">
                          <a:solidFill>
                            <a:srgbClr val="000000"/>
                          </a:solidFill>
                          <a:latin typeface="Times New Roman"/>
                          <a:ea typeface="Calibri"/>
                          <a:cs typeface="Times New Roman"/>
                        </a:rPr>
                        <a:t>Urgency</a:t>
                      </a:r>
                      <a:endParaRPr lang="en-US" sz="17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86242">
                <a:tc vMerge="1">
                  <a:txBody>
                    <a:bodyPr/>
                    <a:lstStyle/>
                    <a:p>
                      <a:endParaRPr lang="en-US"/>
                    </a:p>
                  </a:txBody>
                  <a:tcPr/>
                </a:tc>
                <a:tc>
                  <a:txBody>
                    <a:bodyPr/>
                    <a:lstStyle/>
                    <a:p>
                      <a:pPr algn="ctr">
                        <a:lnSpc>
                          <a:spcPct val="115000"/>
                        </a:lnSpc>
                        <a:spcAft>
                          <a:spcPts val="0"/>
                        </a:spcAft>
                      </a:pPr>
                      <a:r>
                        <a:rPr lang="en-US" sz="1700" b="1" dirty="0">
                          <a:solidFill>
                            <a:srgbClr val="000000"/>
                          </a:solidFill>
                          <a:latin typeface="Times New Roman"/>
                          <a:ea typeface="Calibri"/>
                          <a:cs typeface="Times New Roman"/>
                        </a:rPr>
                        <a:t>Degree of risk or impact</a:t>
                      </a:r>
                      <a:endParaRPr lang="en-US" sz="17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86242">
                <a:tc vMerge="1">
                  <a:txBody>
                    <a:bodyPr/>
                    <a:lstStyle/>
                    <a:p>
                      <a:endParaRPr lang="en-US"/>
                    </a:p>
                  </a:txBody>
                  <a:tcPr/>
                </a:tc>
                <a:tc>
                  <a:txBody>
                    <a:bodyPr/>
                    <a:lstStyle/>
                    <a:p>
                      <a:pPr algn="ctr">
                        <a:lnSpc>
                          <a:spcPct val="115000"/>
                        </a:lnSpc>
                        <a:spcAft>
                          <a:spcPts val="0"/>
                        </a:spcAft>
                      </a:pPr>
                      <a:r>
                        <a:rPr lang="en-US" sz="1700" b="1" dirty="0">
                          <a:solidFill>
                            <a:srgbClr val="000000"/>
                          </a:solidFill>
                          <a:latin typeface="Times New Roman"/>
                          <a:ea typeface="Calibri"/>
                          <a:cs typeface="Times New Roman"/>
                        </a:rPr>
                        <a:t>Precautionary</a:t>
                      </a:r>
                      <a:endParaRPr lang="en-US" sz="17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86242">
                <a:tc rowSpan="3">
                  <a:txBody>
                    <a:bodyPr/>
                    <a:lstStyle/>
                    <a:p>
                      <a:pPr algn="ctr">
                        <a:lnSpc>
                          <a:spcPct val="115000"/>
                        </a:lnSpc>
                        <a:spcAft>
                          <a:spcPts val="0"/>
                        </a:spcAft>
                      </a:pPr>
                      <a:r>
                        <a:rPr lang="en-US" sz="1700" b="1">
                          <a:solidFill>
                            <a:srgbClr val="000000"/>
                          </a:solidFill>
                          <a:latin typeface="Times New Roman"/>
                          <a:ea typeface="Calibri"/>
                          <a:cs typeface="Times New Roman"/>
                        </a:rPr>
                        <a:t>Opportunity</a:t>
                      </a:r>
                      <a:endParaRPr lang="en-US" sz="17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US" sz="1700" b="1">
                          <a:solidFill>
                            <a:srgbClr val="000000"/>
                          </a:solidFill>
                          <a:latin typeface="Times New Roman"/>
                          <a:ea typeface="Calibri"/>
                          <a:cs typeface="Times New Roman"/>
                        </a:rPr>
                        <a:t>Ancillary benefits</a:t>
                      </a:r>
                      <a:endParaRPr lang="en-US" sz="17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86242">
                <a:tc vMerge="1">
                  <a:txBody>
                    <a:bodyPr/>
                    <a:lstStyle/>
                    <a:p>
                      <a:endParaRPr lang="en-US"/>
                    </a:p>
                  </a:txBody>
                  <a:tcPr/>
                </a:tc>
                <a:tc>
                  <a:txBody>
                    <a:bodyPr/>
                    <a:lstStyle/>
                    <a:p>
                      <a:pPr algn="ctr">
                        <a:lnSpc>
                          <a:spcPct val="115000"/>
                        </a:lnSpc>
                        <a:spcAft>
                          <a:spcPts val="0"/>
                        </a:spcAft>
                      </a:pPr>
                      <a:r>
                        <a:rPr lang="en-US" sz="1700" b="1" dirty="0">
                          <a:solidFill>
                            <a:srgbClr val="000000"/>
                          </a:solidFill>
                          <a:latin typeface="Times New Roman"/>
                          <a:ea typeface="Calibri"/>
                          <a:cs typeface="Times New Roman"/>
                        </a:rPr>
                        <a:t>No-regret option </a:t>
                      </a:r>
                      <a:endParaRPr lang="en-US" sz="17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86242">
                <a:tc vMerge="1">
                  <a:txBody>
                    <a:bodyPr/>
                    <a:lstStyle/>
                    <a:p>
                      <a:endParaRPr lang="en-US"/>
                    </a:p>
                  </a:txBody>
                  <a:tcPr/>
                </a:tc>
                <a:tc>
                  <a:txBody>
                    <a:bodyPr/>
                    <a:lstStyle/>
                    <a:p>
                      <a:pPr algn="ctr">
                        <a:lnSpc>
                          <a:spcPct val="115000"/>
                        </a:lnSpc>
                        <a:spcAft>
                          <a:spcPts val="0"/>
                        </a:spcAft>
                      </a:pPr>
                      <a:r>
                        <a:rPr lang="en-US" sz="1700" b="1" dirty="0">
                          <a:solidFill>
                            <a:srgbClr val="000000"/>
                          </a:solidFill>
                          <a:latin typeface="Times New Roman"/>
                          <a:ea typeface="Calibri"/>
                          <a:cs typeface="Times New Roman"/>
                        </a:rPr>
                        <a:t>Window of Opportunity</a:t>
                      </a:r>
                      <a:endParaRPr lang="en-US" sz="17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86242">
                <a:tc rowSpan="4">
                  <a:txBody>
                    <a:bodyPr/>
                    <a:lstStyle/>
                    <a:p>
                      <a:pPr algn="ctr">
                        <a:lnSpc>
                          <a:spcPct val="115000"/>
                        </a:lnSpc>
                        <a:spcAft>
                          <a:spcPts val="0"/>
                        </a:spcAft>
                      </a:pPr>
                      <a:r>
                        <a:rPr lang="en-US" sz="1700" b="1" dirty="0" smtClean="0">
                          <a:solidFill>
                            <a:srgbClr val="000000"/>
                          </a:solidFill>
                          <a:latin typeface="Times New Roman"/>
                          <a:ea typeface="Calibri"/>
                          <a:cs typeface="Times New Roman"/>
                        </a:rPr>
                        <a:t>Implementation</a:t>
                      </a:r>
                      <a:endParaRPr lang="en-US" sz="17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US" sz="1700" b="1" dirty="0">
                          <a:solidFill>
                            <a:srgbClr val="000000"/>
                          </a:solidFill>
                          <a:latin typeface="Times New Roman"/>
                          <a:ea typeface="Calibri"/>
                          <a:cs typeface="Times New Roman"/>
                        </a:rPr>
                        <a:t>Public acceptability</a:t>
                      </a:r>
                      <a:endParaRPr lang="en-US" sz="17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86242">
                <a:tc vMerge="1">
                  <a:txBody>
                    <a:bodyPr/>
                    <a:lstStyle/>
                    <a:p>
                      <a:endParaRPr lang="en-US"/>
                    </a:p>
                  </a:txBody>
                  <a:tcPr/>
                </a:tc>
                <a:tc>
                  <a:txBody>
                    <a:bodyPr/>
                    <a:lstStyle/>
                    <a:p>
                      <a:pPr algn="ctr">
                        <a:lnSpc>
                          <a:spcPct val="115000"/>
                        </a:lnSpc>
                        <a:spcBef>
                          <a:spcPts val="2400"/>
                        </a:spcBef>
                        <a:spcAft>
                          <a:spcPts val="0"/>
                        </a:spcAft>
                      </a:pPr>
                      <a:r>
                        <a:rPr lang="en-US" sz="1700" b="1" kern="0" dirty="0">
                          <a:solidFill>
                            <a:srgbClr val="000000"/>
                          </a:solidFill>
                          <a:latin typeface="Times New Roman"/>
                          <a:ea typeface="Times New Roman"/>
                        </a:rPr>
                        <a:t>Funding sources</a:t>
                      </a:r>
                      <a:endParaRPr lang="en-US" sz="1700" b="1" kern="0" dirty="0">
                        <a:solidFill>
                          <a:srgbClr val="365F91"/>
                        </a:solidFill>
                        <a:latin typeface="Calibri"/>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86242">
                <a:tc vMerge="1">
                  <a:txBody>
                    <a:bodyPr/>
                    <a:lstStyle/>
                    <a:p>
                      <a:endParaRPr lang="en-US"/>
                    </a:p>
                  </a:txBody>
                  <a:tcPr/>
                </a:tc>
                <a:tc>
                  <a:txBody>
                    <a:bodyPr/>
                    <a:lstStyle/>
                    <a:p>
                      <a:pPr algn="ctr">
                        <a:lnSpc>
                          <a:spcPct val="115000"/>
                        </a:lnSpc>
                        <a:spcAft>
                          <a:spcPts val="0"/>
                        </a:spcAft>
                      </a:pPr>
                      <a:r>
                        <a:rPr lang="en-US" sz="1700" b="1" dirty="0">
                          <a:solidFill>
                            <a:srgbClr val="000000"/>
                          </a:solidFill>
                          <a:latin typeface="Times New Roman"/>
                          <a:ea typeface="Calibri"/>
                          <a:cs typeface="Times New Roman"/>
                        </a:rPr>
                        <a:t>Capacity (information, technical, staff, resources)</a:t>
                      </a:r>
                      <a:endParaRPr lang="en-US" sz="17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318454">
                <a:tc vMerge="1">
                  <a:txBody>
                    <a:bodyPr/>
                    <a:lstStyle/>
                    <a:p>
                      <a:endParaRPr lang="en-US"/>
                    </a:p>
                  </a:txBody>
                  <a:tcPr/>
                </a:tc>
                <a:tc>
                  <a:txBody>
                    <a:bodyPr/>
                    <a:lstStyle/>
                    <a:p>
                      <a:pPr algn="ctr">
                        <a:lnSpc>
                          <a:spcPct val="115000"/>
                        </a:lnSpc>
                        <a:spcAft>
                          <a:spcPts val="0"/>
                        </a:spcAft>
                      </a:pPr>
                      <a:r>
                        <a:rPr lang="en-US" sz="1700" b="1" dirty="0">
                          <a:solidFill>
                            <a:srgbClr val="000000"/>
                          </a:solidFill>
                          <a:latin typeface="Times New Roman"/>
                          <a:ea typeface="Calibri"/>
                          <a:cs typeface="Times New Roman"/>
                        </a:rPr>
                        <a:t>Institutional</a:t>
                      </a:r>
                      <a:endParaRPr lang="en-US" sz="17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bl>
          </a:graphicData>
        </a:graphic>
      </p:graphicFrame>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457200" y="341784"/>
            <a:ext cx="8229600" cy="1143000"/>
          </a:xfrm>
        </p:spPr>
        <p:txBody>
          <a:bodyPr/>
          <a:lstStyle/>
          <a:p>
            <a:r>
              <a:rPr lang="en-US" sz="3600" dirty="0" smtClean="0"/>
              <a:t>Scoring the criteria</a:t>
            </a:r>
          </a:p>
        </p:txBody>
      </p:sp>
      <p:graphicFrame>
        <p:nvGraphicFramePr>
          <p:cNvPr id="4" name="Content Placeholder 3"/>
          <p:cNvGraphicFramePr>
            <a:graphicFrameLocks noGrp="1"/>
          </p:cNvGraphicFramePr>
          <p:nvPr>
            <p:ph idx="1"/>
          </p:nvPr>
        </p:nvGraphicFramePr>
        <p:xfrm>
          <a:off x="179512" y="1772817"/>
          <a:ext cx="8784976" cy="4706871"/>
        </p:xfrm>
        <a:graphic>
          <a:graphicData uri="http://schemas.openxmlformats.org/drawingml/2006/table">
            <a:tbl>
              <a:tblPr/>
              <a:tblGrid>
                <a:gridCol w="1925873"/>
                <a:gridCol w="6859103"/>
              </a:tblGrid>
              <a:tr h="867800">
                <a:tc>
                  <a:txBody>
                    <a:bodyPr/>
                    <a:lstStyle/>
                    <a:p>
                      <a:pPr marL="156210" indent="-156210">
                        <a:lnSpc>
                          <a:spcPct val="115000"/>
                        </a:lnSpc>
                        <a:spcAft>
                          <a:spcPts val="0"/>
                        </a:spcAft>
                      </a:pPr>
                      <a:r>
                        <a:rPr lang="en-US" sz="1600" dirty="0" smtClean="0">
                          <a:solidFill>
                            <a:srgbClr val="000000"/>
                          </a:solidFill>
                          <a:latin typeface="Times New Roman"/>
                          <a:ea typeface="Calibri"/>
                          <a:cs typeface="Times New Roman"/>
                        </a:rPr>
                        <a:t>Technology </a:t>
                      </a:r>
                      <a:r>
                        <a:rPr lang="en-US" sz="1600" dirty="0">
                          <a:solidFill>
                            <a:srgbClr val="000000"/>
                          </a:solidFill>
                          <a:latin typeface="Times New Roman"/>
                          <a:ea typeface="Calibri"/>
                          <a:cs typeface="Times New Roman"/>
                        </a:rPr>
                        <a:t>required </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dirty="0">
                          <a:solidFill>
                            <a:srgbClr val="000000"/>
                          </a:solidFill>
                          <a:latin typeface="Times New Roman"/>
                          <a:ea typeface="Calibri"/>
                          <a:cs typeface="Times New Roman"/>
                        </a:rPr>
                        <a:t>Is the technology for the intervention readily available? </a:t>
                      </a:r>
                      <a:endParaRPr lang="en-US" sz="1600" dirty="0">
                        <a:latin typeface="Calibri"/>
                        <a:ea typeface="Calibri"/>
                        <a:cs typeface="Times New Roman"/>
                      </a:endParaRPr>
                    </a:p>
                    <a:p>
                      <a:pPr>
                        <a:lnSpc>
                          <a:spcPct val="115000"/>
                        </a:lnSpc>
                        <a:spcAft>
                          <a:spcPts val="0"/>
                        </a:spcAft>
                      </a:pPr>
                      <a:r>
                        <a:rPr lang="en-US" sz="1600" dirty="0">
                          <a:solidFill>
                            <a:srgbClr val="000000"/>
                          </a:solidFill>
                          <a:latin typeface="Times New Roman"/>
                          <a:ea typeface="Calibri"/>
                          <a:cs typeface="Times New Roman"/>
                        </a:rPr>
                        <a:t>1 = Not available, 2 = must be imported, 3 = available in the country,  4 = locally available, 5 = already installed</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4735">
                <a:tc>
                  <a:txBody>
                    <a:bodyPr/>
                    <a:lstStyle/>
                    <a:p>
                      <a:pPr marL="156210" indent="-156210">
                        <a:lnSpc>
                          <a:spcPct val="115000"/>
                        </a:lnSpc>
                        <a:spcAft>
                          <a:spcPts val="0"/>
                        </a:spcAft>
                      </a:pPr>
                      <a:r>
                        <a:rPr lang="en-US" sz="1600" dirty="0" smtClean="0">
                          <a:solidFill>
                            <a:srgbClr val="000000"/>
                          </a:solidFill>
                          <a:latin typeface="Times New Roman"/>
                          <a:ea typeface="Calibri"/>
                          <a:cs typeface="Times New Roman"/>
                        </a:rPr>
                        <a:t>Additional </a:t>
                      </a:r>
                      <a:r>
                        <a:rPr lang="en-US" sz="1600" dirty="0">
                          <a:solidFill>
                            <a:srgbClr val="000000"/>
                          </a:solidFill>
                          <a:latin typeface="Times New Roman"/>
                          <a:ea typeface="Calibri"/>
                          <a:cs typeface="Times New Roman"/>
                        </a:rPr>
                        <a:t>running costs </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dirty="0">
                          <a:solidFill>
                            <a:srgbClr val="000000"/>
                          </a:solidFill>
                          <a:latin typeface="Times New Roman"/>
                          <a:ea typeface="Calibri"/>
                          <a:cs typeface="Times New Roman"/>
                        </a:rPr>
                        <a:t>Will the intervention incur additional running costs? </a:t>
                      </a:r>
                      <a:endParaRPr lang="en-US" sz="1600" dirty="0">
                        <a:latin typeface="Calibri"/>
                        <a:ea typeface="Calibri"/>
                        <a:cs typeface="Times New Roman"/>
                      </a:endParaRPr>
                    </a:p>
                    <a:p>
                      <a:pPr>
                        <a:lnSpc>
                          <a:spcPct val="115000"/>
                        </a:lnSpc>
                        <a:spcBef>
                          <a:spcPts val="200"/>
                        </a:spcBef>
                        <a:spcAft>
                          <a:spcPts val="200"/>
                        </a:spcAft>
                      </a:pPr>
                      <a:r>
                        <a:rPr lang="en-US" sz="1600" dirty="0">
                          <a:solidFill>
                            <a:srgbClr val="000000"/>
                          </a:solidFill>
                          <a:latin typeface="Times New Roman"/>
                          <a:ea typeface="Calibri"/>
                          <a:cs typeface="Times New Roman"/>
                        </a:rPr>
                        <a:t>1 = High costs, 2 = Medium, 3 = Low, 4 = No O&amp;M costs</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8533">
                <a:tc>
                  <a:txBody>
                    <a:bodyPr/>
                    <a:lstStyle/>
                    <a:p>
                      <a:pPr marL="156210" indent="-156210">
                        <a:lnSpc>
                          <a:spcPct val="115000"/>
                        </a:lnSpc>
                        <a:spcAft>
                          <a:spcPts val="0"/>
                        </a:spcAft>
                      </a:pPr>
                      <a:r>
                        <a:rPr lang="en-US" sz="1600" dirty="0" smtClean="0">
                          <a:solidFill>
                            <a:srgbClr val="000000"/>
                          </a:solidFill>
                          <a:latin typeface="Times New Roman"/>
                          <a:ea typeface="Calibri"/>
                          <a:cs typeface="Times New Roman"/>
                        </a:rPr>
                        <a:t>Local </a:t>
                      </a:r>
                      <a:r>
                        <a:rPr lang="en-US" sz="1600" dirty="0">
                          <a:solidFill>
                            <a:srgbClr val="000000"/>
                          </a:solidFill>
                          <a:latin typeface="Times New Roman"/>
                          <a:ea typeface="Calibri"/>
                          <a:cs typeface="Times New Roman"/>
                        </a:rPr>
                        <a:t>employment </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a:solidFill>
                            <a:srgbClr val="000000"/>
                          </a:solidFill>
                          <a:latin typeface="Times New Roman"/>
                          <a:ea typeface="Calibri"/>
                          <a:cs typeface="Times New Roman"/>
                        </a:rPr>
                        <a:t>To what extent will the intervention impact on job creation? </a:t>
                      </a:r>
                      <a:endParaRPr lang="en-US" sz="1600">
                        <a:latin typeface="Calibri"/>
                        <a:ea typeface="Calibri"/>
                        <a:cs typeface="Times New Roman"/>
                      </a:endParaRPr>
                    </a:p>
                    <a:p>
                      <a:pPr>
                        <a:lnSpc>
                          <a:spcPct val="115000"/>
                        </a:lnSpc>
                        <a:spcAft>
                          <a:spcPts val="0"/>
                        </a:spcAft>
                      </a:pPr>
                      <a:r>
                        <a:rPr lang="en-US" sz="1600">
                          <a:solidFill>
                            <a:srgbClr val="000000"/>
                          </a:solidFill>
                          <a:latin typeface="Times New Roman"/>
                          <a:ea typeface="Calibri"/>
                          <a:cs typeface="Times New Roman"/>
                        </a:rPr>
                        <a:t>1 = Loss of jobs , 2 = Neutral, 3 = Few jobs (&lt;10), 4 = Many jobs (10-30)</a:t>
                      </a:r>
                      <a:endParaRPr lang="en-US" sz="16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94002">
                <a:tc>
                  <a:txBody>
                    <a:bodyPr/>
                    <a:lstStyle/>
                    <a:p>
                      <a:pPr marL="156210" indent="-156210">
                        <a:lnSpc>
                          <a:spcPct val="115000"/>
                        </a:lnSpc>
                        <a:spcAft>
                          <a:spcPts val="0"/>
                        </a:spcAft>
                      </a:pPr>
                      <a:r>
                        <a:rPr lang="en-US" sz="1600" dirty="0" smtClean="0">
                          <a:solidFill>
                            <a:srgbClr val="000000"/>
                          </a:solidFill>
                          <a:latin typeface="Times New Roman"/>
                          <a:ea typeface="Calibri"/>
                          <a:cs typeface="Times New Roman"/>
                        </a:rPr>
                        <a:t>Local </a:t>
                      </a:r>
                      <a:r>
                        <a:rPr lang="en-US" sz="1600" dirty="0">
                          <a:solidFill>
                            <a:srgbClr val="000000"/>
                          </a:solidFill>
                          <a:latin typeface="Times New Roman"/>
                          <a:ea typeface="Calibri"/>
                          <a:cs typeface="Times New Roman"/>
                        </a:rPr>
                        <a:t>capacity to implement </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dirty="0">
                          <a:solidFill>
                            <a:srgbClr val="000000"/>
                          </a:solidFill>
                          <a:latin typeface="Times New Roman"/>
                          <a:ea typeface="Calibri"/>
                          <a:cs typeface="Times New Roman"/>
                        </a:rPr>
                        <a:t>What level is the institutional capacity currently at with respect to the intervention? </a:t>
                      </a:r>
                      <a:endParaRPr lang="en-US" sz="1600" dirty="0">
                        <a:latin typeface="Calibri"/>
                        <a:ea typeface="Calibri"/>
                        <a:cs typeface="Times New Roman"/>
                      </a:endParaRPr>
                    </a:p>
                    <a:p>
                      <a:pPr>
                        <a:lnSpc>
                          <a:spcPct val="115000"/>
                        </a:lnSpc>
                        <a:spcBef>
                          <a:spcPts val="200"/>
                        </a:spcBef>
                        <a:spcAft>
                          <a:spcPts val="200"/>
                        </a:spcAft>
                      </a:pPr>
                      <a:r>
                        <a:rPr lang="en-US" sz="1600" dirty="0">
                          <a:solidFill>
                            <a:srgbClr val="000000"/>
                          </a:solidFill>
                          <a:latin typeface="Times New Roman"/>
                          <a:ea typeface="Calibri"/>
                          <a:cs typeface="Times New Roman"/>
                        </a:rPr>
                        <a:t>1 = Very low, 2 = Low, 3 = Adequate, 4 = High</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83268">
                <a:tc>
                  <a:txBody>
                    <a:bodyPr/>
                    <a:lstStyle/>
                    <a:p>
                      <a:pPr marL="156210" indent="-156210">
                        <a:lnSpc>
                          <a:spcPct val="115000"/>
                        </a:lnSpc>
                        <a:spcAft>
                          <a:spcPts val="0"/>
                        </a:spcAft>
                      </a:pPr>
                      <a:r>
                        <a:rPr lang="en-US" sz="1600" dirty="0" smtClean="0">
                          <a:solidFill>
                            <a:srgbClr val="000000"/>
                          </a:solidFill>
                          <a:latin typeface="Times New Roman"/>
                          <a:ea typeface="Calibri"/>
                          <a:cs typeface="Times New Roman"/>
                        </a:rPr>
                        <a:t>Acceptability to local </a:t>
                      </a:r>
                      <a:r>
                        <a:rPr lang="en-US" sz="1600" dirty="0">
                          <a:solidFill>
                            <a:srgbClr val="000000"/>
                          </a:solidFill>
                          <a:latin typeface="Times New Roman"/>
                          <a:ea typeface="Calibri"/>
                          <a:cs typeface="Times New Roman"/>
                        </a:rPr>
                        <a:t>community </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dirty="0">
                          <a:solidFill>
                            <a:srgbClr val="000000"/>
                          </a:solidFill>
                          <a:latin typeface="Times New Roman"/>
                          <a:ea typeface="Calibri"/>
                          <a:cs typeface="Times New Roman"/>
                        </a:rPr>
                        <a:t>What is the consumer acceptability of this intervention in terms of additional cost to them and convenience?</a:t>
                      </a:r>
                      <a:endParaRPr lang="en-US" sz="1600" dirty="0">
                        <a:latin typeface="Calibri"/>
                        <a:ea typeface="Calibri"/>
                        <a:cs typeface="Times New Roman"/>
                      </a:endParaRPr>
                    </a:p>
                    <a:p>
                      <a:pPr>
                        <a:lnSpc>
                          <a:spcPct val="115000"/>
                        </a:lnSpc>
                        <a:spcBef>
                          <a:spcPts val="200"/>
                        </a:spcBef>
                        <a:spcAft>
                          <a:spcPts val="200"/>
                        </a:spcAft>
                      </a:pPr>
                      <a:r>
                        <a:rPr lang="en-US" sz="1600" dirty="0">
                          <a:solidFill>
                            <a:srgbClr val="000000"/>
                          </a:solidFill>
                          <a:latin typeface="Times New Roman"/>
                          <a:ea typeface="Calibri"/>
                          <a:cs typeface="Times New Roman"/>
                        </a:rPr>
                        <a:t> 1 = None (high additional costs) , 2 = Low (some additional costs or inconvenient), 3 = Neutral, 4 = High (no additional costs)</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8533">
                <a:tc>
                  <a:txBody>
                    <a:bodyPr/>
                    <a:lstStyle/>
                    <a:p>
                      <a:pPr marL="156210" indent="-156210">
                        <a:lnSpc>
                          <a:spcPct val="115000"/>
                        </a:lnSpc>
                        <a:spcAft>
                          <a:spcPts val="0"/>
                        </a:spcAft>
                      </a:pPr>
                      <a:r>
                        <a:rPr lang="en-US" sz="1600" dirty="0">
                          <a:solidFill>
                            <a:srgbClr val="000000"/>
                          </a:solidFill>
                          <a:latin typeface="Times New Roman"/>
                          <a:ea typeface="Calibri"/>
                          <a:cs typeface="Times New Roman"/>
                        </a:rPr>
                        <a:t>9. Long </a:t>
                      </a:r>
                      <a:r>
                        <a:rPr lang="en-US" sz="1600" dirty="0" smtClean="0">
                          <a:solidFill>
                            <a:srgbClr val="000000"/>
                          </a:solidFill>
                          <a:latin typeface="Times New Roman"/>
                          <a:ea typeface="Calibri"/>
                          <a:cs typeface="Times New Roman"/>
                        </a:rPr>
                        <a:t>-term </a:t>
                      </a:r>
                      <a:r>
                        <a:rPr lang="en-US" sz="1600" dirty="0">
                          <a:solidFill>
                            <a:srgbClr val="000000"/>
                          </a:solidFill>
                          <a:latin typeface="Times New Roman"/>
                          <a:ea typeface="Calibri"/>
                          <a:cs typeface="Times New Roman"/>
                        </a:rPr>
                        <a:t>applicability </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dirty="0">
                          <a:solidFill>
                            <a:srgbClr val="000000"/>
                          </a:solidFill>
                          <a:latin typeface="Times New Roman"/>
                          <a:ea typeface="Calibri"/>
                          <a:cs typeface="Times New Roman"/>
                        </a:rPr>
                        <a:t>What is the period of impact of the intervention? (short - long term) </a:t>
                      </a:r>
                      <a:endParaRPr lang="en-US" sz="1600" dirty="0">
                        <a:latin typeface="Calibri"/>
                        <a:ea typeface="Calibri"/>
                        <a:cs typeface="Times New Roman"/>
                      </a:endParaRPr>
                    </a:p>
                    <a:p>
                      <a:pPr>
                        <a:lnSpc>
                          <a:spcPct val="115000"/>
                        </a:lnSpc>
                        <a:spcAft>
                          <a:spcPts val="0"/>
                        </a:spcAft>
                      </a:pPr>
                      <a:r>
                        <a:rPr lang="en-US" sz="1600" dirty="0">
                          <a:solidFill>
                            <a:srgbClr val="000000"/>
                          </a:solidFill>
                          <a:latin typeface="Times New Roman"/>
                          <a:ea typeface="Calibri"/>
                          <a:cs typeface="Times New Roman"/>
                        </a:rPr>
                        <a:t>1 = &lt;2 years, 2 = 2-5 years, 3 = 5-15 years, 4 = 15-25 years, 5 = &gt;25 years</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2056" y="341784"/>
            <a:ext cx="8472488" cy="1143000"/>
          </a:xfrm>
        </p:spPr>
        <p:txBody>
          <a:bodyPr/>
          <a:lstStyle/>
          <a:p>
            <a:pPr eaLnBrk="1" hangingPunct="1"/>
            <a:r>
              <a:rPr lang="en-US" sz="3500" dirty="0" smtClean="0"/>
              <a:t>Characteristics of Climate Change </a:t>
            </a:r>
          </a:p>
        </p:txBody>
      </p:sp>
      <p:sp>
        <p:nvSpPr>
          <p:cNvPr id="8195" name="Rectangle 3"/>
          <p:cNvSpPr>
            <a:spLocks noGrp="1" noChangeArrowheads="1"/>
          </p:cNvSpPr>
          <p:nvPr>
            <p:ph idx="1"/>
          </p:nvPr>
        </p:nvSpPr>
        <p:spPr>
          <a:xfrm>
            <a:off x="500063" y="1714500"/>
            <a:ext cx="8229600" cy="2808288"/>
          </a:xfrm>
        </p:spPr>
        <p:txBody>
          <a:bodyPr/>
          <a:lstStyle/>
          <a:p>
            <a:pPr eaLnBrk="1" hangingPunct="1"/>
            <a:r>
              <a:rPr lang="en-US" sz="2400" dirty="0" smtClean="0"/>
              <a:t>One of the biggest environmental threats in human history and as the defining human challenge for the 21</a:t>
            </a:r>
            <a:r>
              <a:rPr lang="en-US" sz="2400" baseline="30000" dirty="0" smtClean="0"/>
              <a:t>st</a:t>
            </a:r>
            <a:r>
              <a:rPr lang="en-US" sz="2400" dirty="0" smtClean="0"/>
              <a:t> century </a:t>
            </a:r>
          </a:p>
          <a:p>
            <a:pPr eaLnBrk="1" hangingPunct="1"/>
            <a:r>
              <a:rPr lang="en-US" sz="2400" dirty="0" smtClean="0"/>
              <a:t>The effects of climate change are observed on every continent and in all sectors</a:t>
            </a:r>
          </a:p>
          <a:p>
            <a:pPr eaLnBrk="1" hangingPunct="1"/>
            <a:r>
              <a:rPr lang="en-US" sz="2400" dirty="0" smtClean="0"/>
              <a:t>We are already committed to changes based on past emission of GHGs into the atmosphere, and it is the future that is being decided (Parry et al. 2008). </a:t>
            </a:r>
            <a:endParaRPr lang="en-US" sz="2400" b="1" dirty="0" smtClean="0">
              <a:solidFill>
                <a:schemeClr val="bg2"/>
              </a:solidFill>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dirty="0" smtClean="0">
                <a:solidFill>
                  <a:schemeClr val="tx1"/>
                </a:solidFill>
                <a:latin typeface="+mn-lt"/>
                <a:ea typeface="+mn-ea"/>
                <a:cs typeface="+mn-cs"/>
              </a:rPr>
              <a:t>Adaptation Prioritization</a:t>
            </a:r>
            <a:r>
              <a:rPr lang="en-US" sz="4000" dirty="0" smtClean="0">
                <a:solidFill>
                  <a:schemeClr val="tx1"/>
                </a:solidFill>
                <a:latin typeface="+mn-lt"/>
                <a:ea typeface="+mn-ea"/>
                <a:cs typeface="+mn-cs"/>
              </a:rPr>
              <a:t/>
            </a:r>
            <a:br>
              <a:rPr lang="en-US" sz="4000" dirty="0" smtClean="0">
                <a:solidFill>
                  <a:schemeClr val="tx1"/>
                </a:solidFill>
                <a:latin typeface="+mn-lt"/>
                <a:ea typeface="+mn-ea"/>
                <a:cs typeface="+mn-cs"/>
              </a:rPr>
            </a:br>
            <a:endParaRPr lang="en-US" sz="4000" dirty="0"/>
          </a:p>
        </p:txBody>
      </p:sp>
      <p:sp>
        <p:nvSpPr>
          <p:cNvPr id="93187" name="Content Placeholder 2"/>
          <p:cNvSpPr>
            <a:spLocks noGrp="1"/>
          </p:cNvSpPr>
          <p:nvPr>
            <p:ph idx="1"/>
          </p:nvPr>
        </p:nvSpPr>
        <p:spPr>
          <a:xfrm>
            <a:off x="357188" y="1556792"/>
            <a:ext cx="8358187" cy="4525962"/>
          </a:xfrm>
        </p:spPr>
        <p:txBody>
          <a:bodyPr/>
          <a:lstStyle/>
          <a:p>
            <a:r>
              <a:rPr lang="en-US" sz="2400" dirty="0" smtClean="0"/>
              <a:t>Using multi-criteria assessment ,options will be classified in categories such as :</a:t>
            </a:r>
          </a:p>
          <a:p>
            <a:r>
              <a:rPr lang="en-US" sz="2400" dirty="0" smtClean="0"/>
              <a:t>A = Urgent adaptation options which can be done by communities themselves</a:t>
            </a:r>
          </a:p>
          <a:p>
            <a:r>
              <a:rPr lang="en-US" sz="2400" dirty="0" smtClean="0"/>
              <a:t>B = Urgent adaptation options for which communities needed assistance from the Government; options will be then allocated to the responsible ministries</a:t>
            </a:r>
          </a:p>
          <a:p>
            <a:r>
              <a:rPr lang="en-US" sz="2400" dirty="0" smtClean="0"/>
              <a:t>C = “No-regrets” options that help to address problems that need to be dealt with anyway</a:t>
            </a:r>
          </a:p>
          <a:p>
            <a:r>
              <a:rPr lang="en-US" sz="2400" dirty="0" smtClean="0"/>
              <a:t>D = Adaptation options that were less important/urgent</a:t>
            </a:r>
          </a:p>
          <a:p>
            <a:r>
              <a:rPr lang="en-US" sz="2400" dirty="0" smtClean="0"/>
              <a:t>E = Adaptation options for which there was no need or willingness to implement</a:t>
            </a:r>
          </a:p>
          <a:p>
            <a:pPr>
              <a:buFontTx/>
              <a:buNone/>
            </a:pPr>
            <a:endParaRPr lang="en-US" sz="2400" dirty="0" smtClean="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r>
              <a:rPr lang="en-US" sz="3600" dirty="0" smtClean="0"/>
              <a:t>Example</a:t>
            </a:r>
          </a:p>
        </p:txBody>
      </p:sp>
      <p:sp>
        <p:nvSpPr>
          <p:cNvPr id="94211" name="Content Placeholder 2"/>
          <p:cNvSpPr>
            <a:spLocks noGrp="1"/>
          </p:cNvSpPr>
          <p:nvPr>
            <p:ph idx="1"/>
          </p:nvPr>
        </p:nvSpPr>
        <p:spPr>
          <a:xfrm>
            <a:off x="467544" y="1694234"/>
            <a:ext cx="8104385" cy="4471070"/>
          </a:xfrm>
        </p:spPr>
        <p:txBody>
          <a:bodyPr/>
          <a:lstStyle/>
          <a:p>
            <a:r>
              <a:rPr lang="en-US" sz="2400" dirty="0" smtClean="0"/>
              <a:t>Municipal water management in the context of changing climate in arid regions of South Africa</a:t>
            </a:r>
          </a:p>
          <a:p>
            <a:r>
              <a:rPr lang="en-US" sz="2400" dirty="0" smtClean="0"/>
              <a:t>The most severe impacts of climate change in the form of reduced rainfall are likely to occur along the western part of South Africa, where small towns and subsistence farmers are most vulnerable. </a:t>
            </a:r>
          </a:p>
          <a:p>
            <a:r>
              <a:rPr lang="en-US" sz="2400" dirty="0" smtClean="0"/>
              <a:t>Adaptation responses obtained from the stakeholder group were evaluated to create a portfolio of strategies relevant for  a future water resource management strategy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endParaRPr lang="en-US" smtClean="0"/>
          </a:p>
        </p:txBody>
      </p:sp>
      <p:sp>
        <p:nvSpPr>
          <p:cNvPr id="95235" name="Content Placeholder 2"/>
          <p:cNvSpPr>
            <a:spLocks noGrp="1"/>
          </p:cNvSpPr>
          <p:nvPr>
            <p:ph idx="1"/>
          </p:nvPr>
        </p:nvSpPr>
        <p:spPr/>
        <p:txBody>
          <a:bodyPr/>
          <a:lstStyle/>
          <a:p>
            <a:endParaRPr lang="en-US" smtClean="0"/>
          </a:p>
        </p:txBody>
      </p:sp>
      <p:pic>
        <p:nvPicPr>
          <p:cNvPr id="95236"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5237" name="Rectangle 4"/>
          <p:cNvSpPr>
            <a:spLocks noChangeArrowheads="1"/>
          </p:cNvSpPr>
          <p:nvPr/>
        </p:nvSpPr>
        <p:spPr bwMode="auto">
          <a:xfrm>
            <a:off x="6929438" y="6215063"/>
            <a:ext cx="1941512" cy="369887"/>
          </a:xfrm>
          <a:prstGeom prst="rect">
            <a:avLst/>
          </a:prstGeom>
          <a:noFill/>
          <a:ln w="9525">
            <a:noFill/>
            <a:miter lim="800000"/>
            <a:headEnd/>
            <a:tailEnd/>
          </a:ln>
        </p:spPr>
        <p:txBody>
          <a:bodyPr wrap="none">
            <a:spAutoFit/>
          </a:bodyPr>
          <a:lstStyle/>
          <a:p>
            <a:r>
              <a:rPr lang="en-US"/>
              <a:t>Mukheibir, 2005. </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1784"/>
            <a:ext cx="8229600" cy="1143000"/>
          </a:xfrm>
        </p:spPr>
        <p:txBody>
          <a:bodyPr/>
          <a:lstStyle/>
          <a:p>
            <a:pPr>
              <a:defRPr/>
            </a:pPr>
            <a:r>
              <a:rPr lang="en-US" sz="3600" dirty="0" smtClean="0">
                <a:solidFill>
                  <a:schemeClr val="tx1"/>
                </a:solidFill>
                <a:latin typeface="+mn-lt"/>
                <a:ea typeface="+mn-ea"/>
                <a:cs typeface="+mn-cs"/>
              </a:rPr>
              <a:t>Exercise 5 </a:t>
            </a:r>
            <a:endParaRPr lang="en-US" sz="3600" dirty="0"/>
          </a:p>
        </p:txBody>
      </p:sp>
      <p:sp>
        <p:nvSpPr>
          <p:cNvPr id="96259" name="Content Placeholder 2"/>
          <p:cNvSpPr>
            <a:spLocks noGrp="1"/>
          </p:cNvSpPr>
          <p:nvPr>
            <p:ph idx="1"/>
          </p:nvPr>
        </p:nvSpPr>
        <p:spPr>
          <a:xfrm>
            <a:off x="428625" y="1428750"/>
            <a:ext cx="8229600" cy="4525963"/>
          </a:xfrm>
        </p:spPr>
        <p:txBody>
          <a:bodyPr/>
          <a:lstStyle/>
          <a:p>
            <a:r>
              <a:rPr lang="en-US" sz="2800" dirty="0" smtClean="0"/>
              <a:t>Continue in your groups with the created flipchart that outlines climate impacts on human well-being , ecosystems and drivers and pressures. In this exercise, focus on identifying potential adaptation responses</a:t>
            </a:r>
          </a:p>
          <a:p>
            <a:r>
              <a:rPr lang="en-US" sz="2800" dirty="0" smtClean="0"/>
              <a:t>Consider both the listed impacts on human well-being and ecosystems and also the listed drivers and pressures that contribute to these impacts. </a:t>
            </a:r>
          </a:p>
          <a:p>
            <a:r>
              <a:rPr lang="en-US" sz="2800" dirty="0" smtClean="0"/>
              <a:t>Use the provided sticky notes or index cards to write down the responses and post them next to the relevant impacts, drivers and pressures. </a:t>
            </a:r>
          </a:p>
          <a:p>
            <a:endParaRPr lang="en-US" sz="2800" dirty="0" smtClean="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a:defRPr/>
            </a:pPr>
            <a:r>
              <a:rPr lang="en-US" sz="3600" dirty="0" smtClean="0">
                <a:solidFill>
                  <a:schemeClr val="tx1"/>
                </a:solidFill>
                <a:latin typeface="+mn-lt"/>
                <a:ea typeface="+mn-ea"/>
                <a:cs typeface="+mn-cs"/>
              </a:rPr>
              <a:t>Exercise 5 cont.</a:t>
            </a:r>
          </a:p>
        </p:txBody>
      </p:sp>
      <p:sp>
        <p:nvSpPr>
          <p:cNvPr id="97283" name="Content Placeholder 2"/>
          <p:cNvSpPr>
            <a:spLocks noGrp="1"/>
          </p:cNvSpPr>
          <p:nvPr>
            <p:ph idx="1"/>
          </p:nvPr>
        </p:nvSpPr>
        <p:spPr>
          <a:xfrm>
            <a:off x="428625" y="1428750"/>
            <a:ext cx="8229600" cy="4525963"/>
          </a:xfrm>
        </p:spPr>
        <p:txBody>
          <a:bodyPr/>
          <a:lstStyle/>
          <a:p>
            <a:r>
              <a:rPr lang="en-US" smtClean="0"/>
              <a:t>Identify the most urgent adaptation options from the responses that the group come up with </a:t>
            </a:r>
          </a:p>
          <a:p>
            <a:r>
              <a:rPr lang="en-US" smtClean="0"/>
              <a:t>Select key criteria (up to 3) that the group would suggest to use to prioritize selected adaptation responses. </a:t>
            </a:r>
          </a:p>
          <a:p>
            <a:r>
              <a:rPr lang="en-US" smtClean="0"/>
              <a:t>If time permits evaluate the chosen adaptation actions according to the selected criteria (use a simple ranking system)  </a:t>
            </a:r>
          </a:p>
          <a:p>
            <a:endParaRPr lang="en-US" smtClean="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Content Placeholder 2"/>
          <p:cNvSpPr>
            <a:spLocks noGrp="1"/>
          </p:cNvSpPr>
          <p:nvPr>
            <p:ph idx="1"/>
          </p:nvPr>
        </p:nvSpPr>
        <p:spPr>
          <a:xfrm>
            <a:off x="35496" y="1116409"/>
            <a:ext cx="8229600" cy="5768975"/>
          </a:xfrm>
        </p:spPr>
        <p:txBody>
          <a:bodyPr/>
          <a:lstStyle/>
          <a:p>
            <a:pPr>
              <a:buNone/>
              <a:defRPr/>
            </a:pPr>
            <a:r>
              <a:rPr lang="en-US" sz="2800" dirty="0" smtClean="0">
                <a:solidFill>
                  <a:schemeClr val="bg1">
                    <a:lumMod val="50000"/>
                  </a:schemeClr>
                </a:solidFill>
              </a:rPr>
              <a:t>1. Characteristics of vulnerability and scope of the assessment  </a:t>
            </a:r>
          </a:p>
          <a:p>
            <a:pPr>
              <a:buNone/>
              <a:defRPr/>
            </a:pPr>
            <a:r>
              <a:rPr lang="en-US" sz="2800" dirty="0" smtClean="0">
                <a:solidFill>
                  <a:schemeClr val="bg1">
                    <a:lumMod val="50000"/>
                  </a:schemeClr>
                </a:solidFill>
              </a:rPr>
              <a:t>2. Vulnerability assessment and the DPSIR framework </a:t>
            </a:r>
          </a:p>
          <a:p>
            <a:pPr>
              <a:buNone/>
              <a:defRPr/>
            </a:pPr>
            <a:r>
              <a:rPr lang="en-US" sz="2800" dirty="0" smtClean="0">
                <a:solidFill>
                  <a:schemeClr val="bg1">
                    <a:lumMod val="50000"/>
                  </a:schemeClr>
                </a:solidFill>
              </a:rPr>
              <a:t>3. Monitoring vulnerability</a:t>
            </a:r>
          </a:p>
          <a:p>
            <a:pPr>
              <a:buNone/>
              <a:defRPr/>
            </a:pPr>
            <a:r>
              <a:rPr lang="en-US" sz="2800" dirty="0" smtClean="0">
                <a:solidFill>
                  <a:schemeClr val="bg1">
                    <a:lumMod val="50000"/>
                  </a:schemeClr>
                </a:solidFill>
              </a:rPr>
              <a:t>4. Impacts of climate change and their assessment  </a:t>
            </a:r>
          </a:p>
          <a:p>
            <a:pPr>
              <a:buNone/>
              <a:defRPr/>
            </a:pPr>
            <a:r>
              <a:rPr lang="en-US" sz="2800" dirty="0" smtClean="0">
                <a:solidFill>
                  <a:schemeClr val="bg1">
                    <a:lumMod val="50000"/>
                  </a:schemeClr>
                </a:solidFill>
              </a:rPr>
              <a:t>5. Creating responses - determining the adaptation options</a:t>
            </a:r>
          </a:p>
          <a:p>
            <a:pPr>
              <a:buNone/>
              <a:defRPr/>
            </a:pPr>
            <a:r>
              <a:rPr lang="en-US" sz="2800" dirty="0" smtClean="0">
                <a:solidFill>
                  <a:schemeClr val="bg1">
                    <a:lumMod val="50000"/>
                  </a:schemeClr>
                </a:solidFill>
              </a:rPr>
              <a:t>6. Prioritizing the adaptation options</a:t>
            </a:r>
          </a:p>
          <a:p>
            <a:pPr>
              <a:buFontTx/>
              <a:buNone/>
            </a:pPr>
            <a:r>
              <a:rPr lang="en-US" sz="2800" b="1" dirty="0" smtClean="0"/>
              <a:t>7. Developing a basic implementation plan and a communication strategy</a:t>
            </a:r>
          </a:p>
          <a:p>
            <a:endParaRPr lang="en-US" dirty="0" smtClean="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n-US" sz="3600" dirty="0" smtClean="0"/>
              <a:t>Implementation of Responses</a:t>
            </a:r>
          </a:p>
        </p:txBody>
      </p:sp>
      <p:sp>
        <p:nvSpPr>
          <p:cNvPr id="99331" name="Content Placeholder 2"/>
          <p:cNvSpPr>
            <a:spLocks noGrp="1"/>
          </p:cNvSpPr>
          <p:nvPr>
            <p:ph idx="1"/>
          </p:nvPr>
        </p:nvSpPr>
        <p:spPr>
          <a:xfrm>
            <a:off x="14808" y="1268760"/>
            <a:ext cx="8229600" cy="4525962"/>
          </a:xfrm>
        </p:spPr>
        <p:txBody>
          <a:bodyPr/>
          <a:lstStyle/>
          <a:p>
            <a:r>
              <a:rPr lang="en-US" sz="2800" dirty="0" smtClean="0"/>
              <a:t>Adaptation options include activities that are new and untested, but most of the activities are well-known to communities. </a:t>
            </a:r>
          </a:p>
          <a:p>
            <a:r>
              <a:rPr lang="en-US" sz="2800" dirty="0" smtClean="0"/>
              <a:t>Local communities should be seen as a valuable knowledge about climate change impacts and adaptation, even if the options are not explicitly recognized as helping to reduce vulnerability to climate change. </a:t>
            </a:r>
          </a:p>
          <a:p>
            <a:r>
              <a:rPr lang="en-US" sz="2800" dirty="0" smtClean="0"/>
              <a:t>Building on this familiarity helps to empower local communities and decision-makers to engage in developing relevant responses to climate change.  </a:t>
            </a:r>
          </a:p>
          <a:p>
            <a:endParaRPr lang="en-US" sz="2800" dirty="0" smtClean="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1403648" y="0"/>
            <a:ext cx="5904656" cy="1143000"/>
          </a:xfrm>
        </p:spPr>
        <p:txBody>
          <a:bodyPr/>
          <a:lstStyle/>
          <a:p>
            <a:r>
              <a:rPr lang="en-US" sz="3200" dirty="0" smtClean="0"/>
              <a:t>Some Issues in Short and Medium term </a:t>
            </a:r>
          </a:p>
        </p:txBody>
      </p:sp>
      <p:sp>
        <p:nvSpPr>
          <p:cNvPr id="100355" name="Content Placeholder 2"/>
          <p:cNvSpPr>
            <a:spLocks noGrp="1"/>
          </p:cNvSpPr>
          <p:nvPr>
            <p:ph idx="1"/>
          </p:nvPr>
        </p:nvSpPr>
        <p:spPr>
          <a:xfrm>
            <a:off x="500063" y="1714500"/>
            <a:ext cx="8229600" cy="4525963"/>
          </a:xfrm>
        </p:spPr>
        <p:txBody>
          <a:bodyPr/>
          <a:lstStyle/>
          <a:p>
            <a:r>
              <a:rPr lang="en-US" sz="2800" dirty="0" smtClean="0"/>
              <a:t>A preferred option (often a win – win solution) that it is supported by consensus</a:t>
            </a:r>
          </a:p>
          <a:p>
            <a:r>
              <a:rPr lang="en-US" sz="2800" dirty="0" smtClean="0"/>
              <a:t>A ‘low-hanging fruits’ option: It includes responses that require minimal recourses and is           easy to implement</a:t>
            </a:r>
          </a:p>
          <a:p>
            <a:r>
              <a:rPr lang="en-US" sz="2800" dirty="0" smtClean="0"/>
              <a:t>An area of the highest urgency (if it is applicable) to minimize major sources of vulnerability</a:t>
            </a:r>
          </a:p>
          <a:p>
            <a:r>
              <a:rPr lang="en-US" sz="2800" dirty="0" smtClean="0"/>
              <a:t>An area that provides a “no-regret option” that addresses problems that need to be dealt with anyway</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331640" y="5905078"/>
            <a:ext cx="6696744" cy="476250"/>
          </a:xfrm>
        </p:spPr>
        <p:txBody>
          <a:bodyPr/>
          <a:lstStyle/>
          <a:p>
            <a:r>
              <a:rPr lang="en-US" dirty="0" smtClean="0"/>
              <a:t>Trainers Workshop on Vulnerability and Climate Change Impact Assessments for Adaptation Manama, Kingdom of Bahrain 5-7 January 2010 </a:t>
            </a:r>
            <a:endParaRPr lang="en-US" dirty="0"/>
          </a:p>
        </p:txBody>
      </p:sp>
      <p:sp>
        <p:nvSpPr>
          <p:cNvPr id="4" name="Slide Number Placeholder 3"/>
          <p:cNvSpPr>
            <a:spLocks noGrp="1"/>
          </p:cNvSpPr>
          <p:nvPr>
            <p:ph type="sldNum" sz="quarter" idx="12"/>
          </p:nvPr>
        </p:nvSpPr>
        <p:spPr/>
        <p:txBody>
          <a:bodyPr/>
          <a:lstStyle/>
          <a:p>
            <a:fld id="{E932D54D-2DC9-4508-BD4C-B91BEF50534A}" type="slidenum">
              <a:rPr lang="en-US" smtClean="0"/>
              <a:pPr/>
              <a:t>138</a:t>
            </a:fld>
            <a:endParaRPr lang="en-US"/>
          </a:p>
        </p:txBody>
      </p:sp>
      <p:sp>
        <p:nvSpPr>
          <p:cNvPr id="5" name="Title 1"/>
          <p:cNvSpPr txBox="1">
            <a:spLocks/>
          </p:cNvSpPr>
          <p:nvPr/>
        </p:nvSpPr>
        <p:spPr>
          <a:xfrm>
            <a:off x="251520" y="340966"/>
            <a:ext cx="8229600" cy="6397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dirty="0" smtClean="0"/>
              <a:t>Copenhagen Accord --</a:t>
            </a:r>
            <a:r>
              <a:rPr kumimoji="0" lang="en-US" sz="3600" i="0" u="none" strike="noStrike" kern="1200" cap="none" spc="0" normalizeH="0" baseline="0" noProof="0" dirty="0" smtClean="0">
                <a:ln>
                  <a:noFill/>
                </a:ln>
                <a:solidFill>
                  <a:schemeClr val="dk1"/>
                </a:solidFill>
                <a:effectLst/>
                <a:uLnTx/>
                <a:uFillTx/>
                <a:latin typeface="+mn-lt"/>
                <a:ea typeface="+mn-ea"/>
                <a:cs typeface="+mn-cs"/>
              </a:rPr>
              <a:t>key points </a:t>
            </a:r>
            <a:endParaRPr kumimoji="0" lang="en-US" sz="3600" i="0" u="none" strike="noStrike" kern="1200" cap="none" spc="0" normalizeH="0" baseline="0" noProof="0" dirty="0">
              <a:ln>
                <a:noFill/>
              </a:ln>
              <a:solidFill>
                <a:schemeClr val="dk1"/>
              </a:solidFill>
              <a:effectLst/>
              <a:uLnTx/>
              <a:uFillTx/>
              <a:latin typeface="+mn-lt"/>
              <a:ea typeface="+mn-ea"/>
              <a:cs typeface="+mn-cs"/>
            </a:endParaRPr>
          </a:p>
        </p:txBody>
      </p:sp>
      <p:sp>
        <p:nvSpPr>
          <p:cNvPr id="6" name="Content Placeholder 2"/>
          <p:cNvSpPr txBox="1">
            <a:spLocks/>
          </p:cNvSpPr>
          <p:nvPr/>
        </p:nvSpPr>
        <p:spPr>
          <a:xfrm>
            <a:off x="457200" y="1484784"/>
            <a:ext cx="8229600" cy="5334000"/>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noAutofit/>
          </a:bodyPr>
          <a:lstStyle/>
          <a:p>
            <a:pPr marL="342900" lvl="0" indent="-342900" fontAlgn="auto">
              <a:spcBef>
                <a:spcPct val="20000"/>
              </a:spcBef>
              <a:spcAft>
                <a:spcPts val="0"/>
              </a:spcAft>
              <a:buFont typeface="Arial" pitchFamily="34" charset="0"/>
              <a:buChar char="•"/>
              <a:defRPr/>
            </a:pPr>
            <a:r>
              <a:rPr kumimoji="0" lang="en-GB" sz="2000" b="0" i="0" u="none" strike="noStrike" kern="1200" cap="none" spc="0" normalizeH="0" baseline="0" noProof="0" dirty="0" smtClean="0">
                <a:ln>
                  <a:noFill/>
                </a:ln>
                <a:solidFill>
                  <a:schemeClr val="dk1"/>
                </a:solidFill>
                <a:effectLst/>
                <a:uLnTx/>
                <a:uFillTx/>
                <a:latin typeface="+mn-lt"/>
                <a:ea typeface="+mn-ea"/>
                <a:cs typeface="+mn-cs"/>
              </a:rPr>
              <a:t>Recognises the need to limit global temperatures rising no more than </a:t>
            </a:r>
            <a:r>
              <a:rPr kumimoji="0" lang="en-GB" b="0" i="0" u="none" strike="noStrike" kern="1200" cap="none" spc="0" normalizeH="0" baseline="0" noProof="0" dirty="0" smtClean="0">
                <a:ln>
                  <a:noFill/>
                </a:ln>
                <a:solidFill>
                  <a:schemeClr val="tx1"/>
                </a:solidFill>
                <a:effectLst/>
                <a:uLnTx/>
                <a:uFillTx/>
                <a:latin typeface="+mn-lt"/>
                <a:ea typeface="+mn-ea"/>
                <a:cs typeface="+mn-cs"/>
              </a:rPr>
              <a:t>2</a:t>
            </a:r>
            <a:r>
              <a:rPr lang="en-US" dirty="0" smtClean="0">
                <a:solidFill>
                  <a:schemeClr val="tx1"/>
                </a:solidFill>
                <a:latin typeface="Times New Roman" pitchFamily="18" charset="0"/>
                <a:ea typeface="Times New Roman" pitchFamily="18" charset="0"/>
                <a:cs typeface="Times New Roman" pitchFamily="18" charset="0"/>
              </a:rPr>
              <a:t>°C</a:t>
            </a:r>
            <a:r>
              <a:rPr kumimoji="0" lang="en-GB" b="0" i="0" u="none" strike="noStrike" kern="1200" cap="none" spc="0" normalizeH="0" baseline="0" noProof="0" dirty="0" smtClean="0">
                <a:ln>
                  <a:noFill/>
                </a:ln>
                <a:solidFill>
                  <a:schemeClr val="tx1"/>
                </a:solidFill>
                <a:effectLst/>
                <a:uLnTx/>
                <a:uFillTx/>
                <a:latin typeface="+mn-lt"/>
                <a:ea typeface="+mn-ea"/>
                <a:cs typeface="+mn-cs"/>
              </a:rPr>
              <a:t> </a:t>
            </a:r>
            <a:r>
              <a:rPr kumimoji="0" lang="en-GB" sz="2000" b="0" i="0" u="none" strike="noStrike" kern="1200" cap="none" spc="0" normalizeH="0" baseline="0" noProof="0" dirty="0" smtClean="0">
                <a:ln>
                  <a:noFill/>
                </a:ln>
                <a:solidFill>
                  <a:schemeClr val="dk1"/>
                </a:solidFill>
                <a:effectLst/>
                <a:uLnTx/>
                <a:uFillTx/>
                <a:latin typeface="+mn-lt"/>
                <a:ea typeface="+mn-ea"/>
                <a:cs typeface="+mn-cs"/>
              </a:rPr>
              <a:t>above pre-industrial levels.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000" b="0" i="0" u="none" strike="noStrike" kern="1200" cap="none" spc="0" normalizeH="0" baseline="0" noProof="0" dirty="0" smtClean="0">
                <a:ln>
                  <a:noFill/>
                </a:ln>
                <a:solidFill>
                  <a:schemeClr val="dk1"/>
                </a:solidFill>
                <a:effectLst/>
                <a:uLnTx/>
                <a:uFillTx/>
                <a:latin typeface="+mn-lt"/>
                <a:ea typeface="+mn-ea"/>
                <a:cs typeface="+mn-cs"/>
              </a:rPr>
              <a:t>No reference to a legally binding agreement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dk1"/>
                </a:solidFill>
                <a:effectLst/>
                <a:uLnTx/>
                <a:uFillTx/>
                <a:latin typeface="+mn-lt"/>
                <a:ea typeface="+mn-ea"/>
                <a:cs typeface="+mn-cs"/>
              </a:rPr>
              <a:t>US$ 30 billion short-term funding for immediate action till 2012 and US$ 100 billion annually by 2020 in long-term financing, as well as mechanisms to support technology transfer and forestry.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000" b="0" i="0" u="none" strike="noStrike" kern="1200" cap="none" spc="0" normalizeH="0" baseline="0" noProof="0" dirty="0" smtClean="0">
                <a:ln>
                  <a:noFill/>
                </a:ln>
                <a:solidFill>
                  <a:schemeClr val="dk1"/>
                </a:solidFill>
                <a:effectLst/>
                <a:uLnTx/>
                <a:uFillTx/>
                <a:latin typeface="+mn-lt"/>
                <a:ea typeface="+mn-ea"/>
                <a:cs typeface="+mn-cs"/>
              </a:rPr>
              <a:t>On transparency: Emerging nations monitor their own efforts and report to UN every two years. </a:t>
            </a:r>
            <a:r>
              <a:rPr kumimoji="0" lang="en-GB" sz="2000" b="0" i="0" u="none" strike="noStrike" kern="1200" cap="none" spc="0" normalizeH="0" baseline="0" noProof="0" dirty="0" smtClean="0">
                <a:ln>
                  <a:noFill/>
                </a:ln>
                <a:solidFill>
                  <a:srgbClr val="FF0000"/>
                </a:solidFill>
                <a:effectLst/>
                <a:uLnTx/>
                <a:uFillTx/>
                <a:latin typeface="+mn-lt"/>
                <a:ea typeface="+mn-ea"/>
                <a:cs typeface="+mn-cs"/>
              </a:rPr>
              <a:t>Some international checks?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000" b="0" i="0" u="none" strike="noStrike" kern="1200" cap="none" spc="0" normalizeH="0" baseline="0" noProof="0" dirty="0" smtClean="0">
                <a:ln>
                  <a:noFill/>
                </a:ln>
                <a:solidFill>
                  <a:schemeClr val="dk1"/>
                </a:solidFill>
                <a:effectLst/>
                <a:uLnTx/>
                <a:uFillTx/>
                <a:latin typeface="+mn-lt"/>
                <a:ea typeface="+mn-ea"/>
                <a:cs typeface="+mn-cs"/>
              </a:rPr>
              <a:t>No detailed framework on carbon markets - "various approaches" will be pursued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dk1"/>
                </a:solidFill>
                <a:effectLst/>
                <a:uLnTx/>
                <a:uFillTx/>
                <a:latin typeface="+mn-lt"/>
                <a:ea typeface="+mn-ea"/>
                <a:cs typeface="+mn-cs"/>
              </a:rPr>
              <a:t>The commitment to list developed countries’ emission reduction targets and mitigation action by developing countries for 2020</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solidFill>
                <a:schemeClr val="dk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158824" y="413792"/>
            <a:ext cx="8229600" cy="1143000"/>
          </a:xfrm>
        </p:spPr>
        <p:txBody>
          <a:bodyPr/>
          <a:lstStyle/>
          <a:p>
            <a:r>
              <a:rPr lang="en-US" sz="3200" dirty="0" smtClean="0"/>
              <a:t>Levels of Governance and Adaptation</a:t>
            </a:r>
          </a:p>
        </p:txBody>
      </p:sp>
      <p:sp>
        <p:nvSpPr>
          <p:cNvPr id="101379" name="Content Placeholder 2"/>
          <p:cNvSpPr>
            <a:spLocks noGrp="1"/>
          </p:cNvSpPr>
          <p:nvPr>
            <p:ph idx="1"/>
          </p:nvPr>
        </p:nvSpPr>
        <p:spPr>
          <a:xfrm>
            <a:off x="457200" y="1600200"/>
            <a:ext cx="8229600" cy="4329113"/>
          </a:xfrm>
        </p:spPr>
        <p:txBody>
          <a:bodyPr/>
          <a:lstStyle/>
          <a:p>
            <a:r>
              <a:rPr lang="en-US" sz="2200" dirty="0" smtClean="0"/>
              <a:t>Two types: decision-making </a:t>
            </a:r>
            <a:r>
              <a:rPr lang="en-US" sz="2200" i="1" dirty="0" smtClean="0"/>
              <a:t>at </a:t>
            </a:r>
            <a:r>
              <a:rPr lang="en-US" sz="2200" dirty="0" smtClean="0"/>
              <a:t>and </a:t>
            </a:r>
            <a:r>
              <a:rPr lang="en-US" sz="2200" i="1" dirty="0" smtClean="0"/>
              <a:t>for </a:t>
            </a:r>
            <a:r>
              <a:rPr lang="en-US" sz="2200" dirty="0" smtClean="0"/>
              <a:t>local levels as both cases involve different scales and actors.</a:t>
            </a:r>
          </a:p>
          <a:p>
            <a:r>
              <a:rPr lang="en-US" sz="2200" dirty="0" smtClean="0"/>
              <a:t>Local level adaptation is strongly related  to the other levels of decision-making.</a:t>
            </a:r>
          </a:p>
          <a:p>
            <a:r>
              <a:rPr lang="en-US" sz="2200" dirty="0" smtClean="0"/>
              <a:t>Local actors should both benefit from and shape adaptation decision-making at other levels in order to ensure successful adaptation responses. </a:t>
            </a:r>
          </a:p>
          <a:p>
            <a:r>
              <a:rPr lang="en-US" sz="2200" dirty="0" smtClean="0"/>
              <a:t>Lessons and experiences with adaptation at the local level must feed into higher levels of decision-making to make sure that local strategies remain relevant and appropriate, and provide a basis for transferring knowledge to other sectors and communities.</a:t>
            </a:r>
          </a:p>
          <a:p>
            <a:pPr algn="r">
              <a:buFontTx/>
              <a:buNone/>
            </a:pPr>
            <a:r>
              <a:rPr lang="en-US" sz="2200" dirty="0" smtClean="0"/>
              <a:t>(OECD, 2009)</a:t>
            </a:r>
          </a:p>
          <a:p>
            <a:endParaRPr lang="en-US" sz="2200"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02840" y="260648"/>
            <a:ext cx="8229600" cy="1143000"/>
          </a:xfrm>
        </p:spPr>
        <p:txBody>
          <a:bodyPr/>
          <a:lstStyle/>
          <a:p>
            <a:pPr eaLnBrk="1" hangingPunct="1"/>
            <a:r>
              <a:rPr lang="en-US" sz="4000" dirty="0" smtClean="0"/>
              <a:t>Observed Climatic Changes </a:t>
            </a:r>
          </a:p>
        </p:txBody>
      </p:sp>
      <p:sp>
        <p:nvSpPr>
          <p:cNvPr id="9219" name="Rectangle 3"/>
          <p:cNvSpPr>
            <a:spLocks noGrp="1" noChangeArrowheads="1"/>
          </p:cNvSpPr>
          <p:nvPr>
            <p:ph idx="1"/>
          </p:nvPr>
        </p:nvSpPr>
        <p:spPr>
          <a:xfrm>
            <a:off x="468313" y="1773238"/>
            <a:ext cx="8229600" cy="4751387"/>
          </a:xfrm>
        </p:spPr>
        <p:txBody>
          <a:bodyPr/>
          <a:lstStyle/>
          <a:p>
            <a:r>
              <a:rPr lang="en-US" sz="2400" dirty="0" smtClean="0"/>
              <a:t>Of the last 12 years (1995–2006), 11 are among the 12 warmest since records began in 1850. The temperature increase is widespread across the world but is most marked in the northern Polar Regions. </a:t>
            </a:r>
          </a:p>
          <a:p>
            <a:r>
              <a:rPr lang="en-US" sz="2400" dirty="0" smtClean="0"/>
              <a:t>Sea levels across the globe have risen in a way consistent with the warming. The total global rise in the 20</a:t>
            </a:r>
            <a:r>
              <a:rPr lang="en-US" sz="2400" baseline="30000" dirty="0" smtClean="0"/>
              <a:t>th</a:t>
            </a:r>
            <a:r>
              <a:rPr lang="en-US" sz="2400" dirty="0" smtClean="0"/>
              <a:t> century amounted to 17 centimeters.</a:t>
            </a:r>
          </a:p>
          <a:p>
            <a:r>
              <a:rPr lang="en-US" sz="2400" dirty="0" smtClean="0"/>
              <a:t>Satellite data recorded since 1978 show the annual average Arctic sea ice extent has shrunk by 2.7 per cent each decade, with larger decreases in summer. Mountain glaciers and average snow cover have declined in both hemispheres.</a:t>
            </a:r>
          </a:p>
          <a:p>
            <a:pPr eaLnBrk="1" hangingPunct="1">
              <a:lnSpc>
                <a:spcPct val="90000"/>
              </a:lnSpc>
              <a:buFontTx/>
              <a:buNone/>
            </a:pPr>
            <a:r>
              <a:rPr lang="en-US" sz="2400" dirty="0" smtClean="0"/>
              <a:t>	</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291011" y="1052736"/>
            <a:ext cx="6449341" cy="5691988"/>
          </a:xfrm>
          <a:prstGeom prst="rect">
            <a:avLst/>
          </a:prstGeom>
          <a:noFill/>
          <a:ln w="9525">
            <a:noFill/>
            <a:miter lim="800000"/>
            <a:headEnd/>
            <a:tailEnd/>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r>
              <a:rPr lang="en-US" sz="3600" dirty="0" smtClean="0"/>
              <a:t>National Priorities</a:t>
            </a:r>
          </a:p>
        </p:txBody>
      </p:sp>
      <p:sp>
        <p:nvSpPr>
          <p:cNvPr id="103427" name="Content Placeholder 2"/>
          <p:cNvSpPr>
            <a:spLocks noGrp="1"/>
          </p:cNvSpPr>
          <p:nvPr>
            <p:ph idx="1"/>
          </p:nvPr>
        </p:nvSpPr>
        <p:spPr>
          <a:xfrm>
            <a:off x="500063" y="1357313"/>
            <a:ext cx="8229600" cy="4525962"/>
          </a:xfrm>
        </p:spPr>
        <p:txBody>
          <a:bodyPr/>
          <a:lstStyle/>
          <a:p>
            <a:r>
              <a:rPr lang="en-US" sz="2600" dirty="0" smtClean="0"/>
              <a:t>Improving the coverage and quality control of climate monitoring data. Commissioning national-level assessments of climate change impacts, vulnerabilities and adaptation options;</a:t>
            </a:r>
          </a:p>
          <a:p>
            <a:r>
              <a:rPr lang="en-US" sz="2600" dirty="0" smtClean="0"/>
              <a:t>Moving the co-ordination for adaptation into powerful central bodies (Office of the President or Prime Minister or planning agencies); </a:t>
            </a:r>
          </a:p>
          <a:p>
            <a:r>
              <a:rPr lang="en-US" sz="2600" dirty="0" smtClean="0"/>
              <a:t>Including considerations of climate change risks within long-term visions, PRSPs and SD plans;  </a:t>
            </a:r>
          </a:p>
          <a:p>
            <a:r>
              <a:rPr lang="en-US" sz="2600" dirty="0" smtClean="0"/>
              <a:t>Making an economic case for adaptation through </a:t>
            </a:r>
            <a:r>
              <a:rPr lang="en-US" sz="2600" i="1" dirty="0" smtClean="0"/>
              <a:t>horizontal funds</a:t>
            </a:r>
            <a:r>
              <a:rPr lang="en-US" sz="2600" dirty="0" smtClean="0"/>
              <a:t> for the incorporation of adaptations in policies, plans and programs </a:t>
            </a:r>
            <a:r>
              <a:rPr lang="en-US" sz="1500" dirty="0" smtClean="0"/>
              <a:t>(OECD, 2009)</a:t>
            </a:r>
          </a:p>
          <a:p>
            <a:endParaRPr lang="en-US" sz="2600" dirty="0" smtClean="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r>
              <a:rPr lang="en-US" sz="3600" dirty="0" err="1" smtClean="0"/>
              <a:t>Sectoral</a:t>
            </a:r>
            <a:r>
              <a:rPr lang="en-US" sz="3600" dirty="0" smtClean="0"/>
              <a:t> Priorities I.</a:t>
            </a:r>
          </a:p>
        </p:txBody>
      </p:sp>
      <p:sp>
        <p:nvSpPr>
          <p:cNvPr id="104451" name="Content Placeholder 2"/>
          <p:cNvSpPr>
            <a:spLocks noGrp="1"/>
          </p:cNvSpPr>
          <p:nvPr>
            <p:ph idx="1"/>
          </p:nvPr>
        </p:nvSpPr>
        <p:spPr/>
        <p:txBody>
          <a:bodyPr/>
          <a:lstStyle/>
          <a:p>
            <a:r>
              <a:rPr lang="en-US" sz="2400" dirty="0" smtClean="0"/>
              <a:t>Carrying out an assessment on sector-specific impacts and vulnerabilities; </a:t>
            </a:r>
          </a:p>
          <a:p>
            <a:r>
              <a:rPr lang="en-US" sz="2400" dirty="0" smtClean="0"/>
              <a:t>Raising awareness among both </a:t>
            </a:r>
            <a:r>
              <a:rPr lang="en-US" sz="2400" dirty="0" err="1" smtClean="0"/>
              <a:t>sectoral</a:t>
            </a:r>
            <a:r>
              <a:rPr lang="en-US" sz="2400" dirty="0" smtClean="0"/>
              <a:t> planners and donor agencies of the implications of climate change in specific areas; </a:t>
            </a:r>
          </a:p>
          <a:p>
            <a:r>
              <a:rPr lang="en-US" sz="2400" dirty="0" smtClean="0"/>
              <a:t>Boosting in-house capacity within </a:t>
            </a:r>
            <a:r>
              <a:rPr lang="en-US" sz="2400" dirty="0" err="1" smtClean="0"/>
              <a:t>sectoral</a:t>
            </a:r>
            <a:r>
              <a:rPr lang="en-US" sz="2400" dirty="0" smtClean="0"/>
              <a:t> ministries and donor agencies to better evaluate the implications of climate change; </a:t>
            </a:r>
          </a:p>
          <a:p>
            <a:endParaRPr lang="en-US" sz="2800" dirty="0" smtClean="0"/>
          </a:p>
          <a:p>
            <a:pPr algn="r">
              <a:buFontTx/>
              <a:buNone/>
            </a:pPr>
            <a:r>
              <a:rPr lang="en-US" sz="1800" dirty="0" smtClean="0"/>
              <a:t>(OECD, 2009)</a:t>
            </a:r>
          </a:p>
          <a:p>
            <a:endParaRPr lang="en-US" sz="2800" dirty="0" smtClean="0"/>
          </a:p>
          <a:p>
            <a:endParaRPr lang="en-US" sz="2800" dirty="0" smtClean="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Content Placeholder 2"/>
          <p:cNvSpPr>
            <a:spLocks noGrp="1"/>
          </p:cNvSpPr>
          <p:nvPr>
            <p:ph idx="1"/>
          </p:nvPr>
        </p:nvSpPr>
        <p:spPr>
          <a:xfrm>
            <a:off x="395536" y="1484784"/>
            <a:ext cx="8229600" cy="4525963"/>
          </a:xfrm>
        </p:spPr>
        <p:txBody>
          <a:bodyPr/>
          <a:lstStyle/>
          <a:p>
            <a:r>
              <a:rPr lang="en-US" sz="2400" dirty="0" smtClean="0"/>
              <a:t>Reviewing </a:t>
            </a:r>
            <a:r>
              <a:rPr lang="en-US" sz="2400" dirty="0" err="1" smtClean="0"/>
              <a:t>sectoral</a:t>
            </a:r>
            <a:r>
              <a:rPr lang="en-US" sz="2400" dirty="0" smtClean="0"/>
              <a:t> regulations based entirely on historical climate information– such as more frequent updating of the climatic baseline (</a:t>
            </a:r>
            <a:r>
              <a:rPr lang="en-US" sz="2400" i="1" dirty="0" smtClean="0"/>
              <a:t>e.g. </a:t>
            </a:r>
            <a:r>
              <a:rPr lang="en-US" sz="2400" dirty="0" smtClean="0"/>
              <a:t>in water resource management); </a:t>
            </a:r>
          </a:p>
          <a:p>
            <a:r>
              <a:rPr lang="en-US" sz="2400" dirty="0" smtClean="0"/>
              <a:t>Collecting better information on the costs and benefits of adaptations so that decision makers can factor such information into their decision- making; </a:t>
            </a:r>
          </a:p>
          <a:p>
            <a:r>
              <a:rPr lang="en-US" sz="2400" dirty="0" smtClean="0"/>
              <a:t>Making ”room” in the budget for adaptation responses identified in the context of cross-</a:t>
            </a:r>
            <a:r>
              <a:rPr lang="en-US" sz="2400" dirty="0" err="1" smtClean="0"/>
              <a:t>sectoral</a:t>
            </a:r>
            <a:r>
              <a:rPr lang="en-US" sz="2400" dirty="0" smtClean="0"/>
              <a:t> plans, or claiming resources from a horizontal fund for adaptation</a:t>
            </a:r>
            <a:r>
              <a:rPr lang="en-US" sz="2800" dirty="0" smtClean="0"/>
              <a:t>.</a:t>
            </a:r>
          </a:p>
          <a:p>
            <a:pPr algn="r">
              <a:buFontTx/>
              <a:buNone/>
            </a:pPr>
            <a:endParaRPr lang="en-US" sz="1800" dirty="0" smtClean="0"/>
          </a:p>
          <a:p>
            <a:pPr algn="r">
              <a:buFontTx/>
              <a:buNone/>
            </a:pPr>
            <a:r>
              <a:rPr lang="en-US" sz="1800" dirty="0" smtClean="0"/>
              <a:t>(OECD, 2009)</a:t>
            </a:r>
          </a:p>
          <a:p>
            <a:endParaRPr lang="en-US" sz="2800" dirty="0" smtClean="0"/>
          </a:p>
        </p:txBody>
      </p:sp>
      <p:sp>
        <p:nvSpPr>
          <p:cNvPr id="4" name="Title 1"/>
          <p:cNvSpPr txBox="1">
            <a:spLocks/>
          </p:cNvSpPr>
          <p:nvPr/>
        </p:nvSpPr>
        <p:spPr>
          <a:xfrm>
            <a:off x="539552" y="341784"/>
            <a:ext cx="82296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err="1" smtClean="0">
                <a:ln>
                  <a:noFill/>
                </a:ln>
                <a:solidFill>
                  <a:schemeClr val="tx2"/>
                </a:solidFill>
                <a:effectLst/>
                <a:uLnTx/>
                <a:uFillTx/>
                <a:latin typeface="+mj-lt"/>
                <a:ea typeface="+mj-ea"/>
                <a:cs typeface="+mj-cs"/>
              </a:rPr>
              <a:t>Sectoral</a:t>
            </a:r>
            <a:r>
              <a:rPr kumimoji="0" lang="en-US" sz="3600" b="0" i="0" u="none" strike="noStrike" kern="0" cap="none" spc="0" normalizeH="0" baseline="0" noProof="0" dirty="0" smtClean="0">
                <a:ln>
                  <a:noFill/>
                </a:ln>
                <a:solidFill>
                  <a:schemeClr val="tx2"/>
                </a:solidFill>
                <a:effectLst/>
                <a:uLnTx/>
                <a:uFillTx/>
                <a:latin typeface="+mj-lt"/>
                <a:ea typeface="+mj-ea"/>
                <a:cs typeface="+mj-cs"/>
              </a:rPr>
              <a:t> Priorities II.</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1076697" y="188640"/>
            <a:ext cx="6663655" cy="714375"/>
          </a:xfrm>
        </p:spPr>
        <p:txBody>
          <a:bodyPr/>
          <a:lstStyle/>
          <a:p>
            <a:r>
              <a:rPr lang="en-US" sz="2400" dirty="0" smtClean="0"/>
              <a:t>Integrating the Adaptation Strategy into National Plans</a:t>
            </a:r>
          </a:p>
        </p:txBody>
      </p:sp>
      <p:sp>
        <p:nvSpPr>
          <p:cNvPr id="37891" name="Content Placeholder 2"/>
          <p:cNvSpPr>
            <a:spLocks noGrp="1"/>
          </p:cNvSpPr>
          <p:nvPr>
            <p:ph sz="half" idx="1"/>
          </p:nvPr>
        </p:nvSpPr>
        <p:spPr>
          <a:xfrm>
            <a:off x="428625" y="1428750"/>
            <a:ext cx="7829550" cy="5114925"/>
          </a:xfrm>
          <a:noFill/>
          <a:ln w="9525">
            <a:noFill/>
            <a:miter lim="800000"/>
            <a:headEnd/>
            <a:tailEnd/>
          </a:ln>
        </p:spPr>
        <p:txBody>
          <a:bodyPr vert="horz" wrap="square" lIns="91440" tIns="45720" rIns="91440" bIns="45720" numCol="1" anchor="t" anchorCtr="0" compatLnSpc="1">
            <a:prstTxWarp prst="textNoShape">
              <a:avLst/>
            </a:prstTxWarp>
          </a:bodyPr>
          <a:lstStyle/>
          <a:p>
            <a:pPr algn="l">
              <a:buFontTx/>
              <a:buBlip>
                <a:blip r:embed="rId3"/>
              </a:buBlip>
            </a:pPr>
            <a:endParaRPr lang="ar-SY" sz="2200" dirty="0" smtClean="0"/>
          </a:p>
          <a:p>
            <a:r>
              <a:rPr lang="en-US" sz="2200" dirty="0" smtClean="0"/>
              <a:t>Proper scientific assessment and a better understanding of climate change impacts and risks represent the first step towards developing an adaptation policy to tackle potential effects of climate change.</a:t>
            </a:r>
          </a:p>
          <a:p>
            <a:r>
              <a:rPr lang="en-US" sz="2200" dirty="0" smtClean="0"/>
              <a:t>This requires capacity- building in the field of scientific assessment of the vulnerable sectors and fragile ecosystems, and the provision of the necessary financial resources to carry out this mission.</a:t>
            </a:r>
          </a:p>
          <a:p>
            <a:r>
              <a:rPr lang="en-US" sz="2200" dirty="0" smtClean="0"/>
              <a:t>According to various social circumstances as well as the economic and political environment in the country, appropriate measures and mechanisms are developed to integrate these policies into national plans.</a:t>
            </a:r>
          </a:p>
          <a:p>
            <a:pPr>
              <a:buNone/>
            </a:pPr>
            <a:r>
              <a:rPr lang="en-US" sz="2200" dirty="0" smtClean="0"/>
              <a:t> </a:t>
            </a:r>
          </a:p>
          <a:p>
            <a:pPr algn="l">
              <a:buFontTx/>
              <a:buBlip>
                <a:blip r:embed="rId3"/>
              </a:buBlip>
            </a:pPr>
            <a:endParaRPr lang="ar-SY" sz="2200" dirty="0" smtClean="0"/>
          </a:p>
          <a:p>
            <a:pPr algn="l">
              <a:buFontTx/>
              <a:buBlip>
                <a:blip r:embed="rId3"/>
              </a:buBlip>
            </a:pPr>
            <a:endParaRPr lang="en-US" sz="2200" dirty="0" smtClean="0"/>
          </a:p>
          <a:p>
            <a:pPr algn="l">
              <a:buFontTx/>
              <a:buBlip>
                <a:blip r:embed="rId3"/>
              </a:buBlip>
            </a:pPr>
            <a:endParaRPr lang="en-US" sz="2200" dirty="0" smtClean="0"/>
          </a:p>
          <a:p>
            <a:pPr algn="l">
              <a:buFontTx/>
              <a:buBlip>
                <a:blip r:embed="rId3"/>
              </a:buBlip>
            </a:pPr>
            <a:endParaRPr lang="en-US" sz="2200" dirty="0" smtClean="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714348" y="197768"/>
            <a:ext cx="7314036" cy="1143000"/>
          </a:xfrm>
        </p:spPr>
        <p:txBody>
          <a:bodyPr/>
          <a:lstStyle/>
          <a:p>
            <a:r>
              <a:rPr lang="en-US" sz="2400" dirty="0" smtClean="0"/>
              <a:t>Example: Integrating adaptation into agricultural policies in Syria</a:t>
            </a:r>
          </a:p>
        </p:txBody>
      </p:sp>
      <p:sp>
        <p:nvSpPr>
          <p:cNvPr id="38915" name="Content Placeholder 2"/>
          <p:cNvSpPr>
            <a:spLocks noGrp="1"/>
          </p:cNvSpPr>
          <p:nvPr>
            <p:ph sz="half" idx="1"/>
          </p:nvPr>
        </p:nvSpPr>
        <p:spPr>
          <a:xfrm>
            <a:off x="3391222" y="1600200"/>
            <a:ext cx="5429250" cy="4829175"/>
          </a:xfrm>
          <a:noFill/>
          <a:effectLst/>
        </p:spPr>
        <p:txBody>
          <a:bodyPr/>
          <a:lstStyle/>
          <a:p>
            <a:r>
              <a:rPr lang="en-US" sz="1800" dirty="0" smtClean="0"/>
              <a:t>Agricultural policies in Syria concentrate on achieving self-sufficiency in wheat and considering it a strategic crop. To achieve this, the following has been accomplished:</a:t>
            </a:r>
          </a:p>
          <a:p>
            <a:r>
              <a:rPr lang="en-US" sz="1800" dirty="0" smtClean="0"/>
              <a:t>Wheat irrigated and rain-fed areas have been expanded,</a:t>
            </a:r>
          </a:p>
          <a:p>
            <a:r>
              <a:rPr lang="en-US" sz="1800" dirty="0" smtClean="0"/>
              <a:t>Wheat is being marketed exclusively by the state,</a:t>
            </a:r>
          </a:p>
          <a:p>
            <a:r>
              <a:rPr lang="en-US" sz="1800" dirty="0" smtClean="0"/>
              <a:t>Modern irrigation techniques have been adopted to save water,</a:t>
            </a:r>
          </a:p>
          <a:p>
            <a:r>
              <a:rPr lang="en-US" sz="1800" dirty="0" smtClean="0"/>
              <a:t>A fund has been established to help farmers cope with crop failure due to drought,</a:t>
            </a:r>
          </a:p>
          <a:p>
            <a:r>
              <a:rPr lang="en-US" sz="1800" dirty="0" smtClean="0"/>
              <a:t>New drought-tolerant varieties are developed and the cultivation of local breeds is encouraged.</a:t>
            </a:r>
          </a:p>
          <a:p>
            <a:pPr>
              <a:buNone/>
            </a:pPr>
            <a:r>
              <a:rPr lang="en-US" sz="1800" dirty="0" smtClean="0"/>
              <a:t> </a:t>
            </a:r>
          </a:p>
        </p:txBody>
      </p:sp>
      <p:pic>
        <p:nvPicPr>
          <p:cNvPr id="38916" name="Picture 8" descr="001_208"/>
          <p:cNvPicPr>
            <a:picLocks noChangeAspect="1" noChangeArrowheads="1"/>
          </p:cNvPicPr>
          <p:nvPr/>
        </p:nvPicPr>
        <p:blipFill>
          <a:blip r:embed="rId2" cstate="print"/>
          <a:srcRect/>
          <a:stretch>
            <a:fillRect/>
          </a:stretch>
        </p:blipFill>
        <p:spPr bwMode="auto">
          <a:xfrm>
            <a:off x="428625" y="1643063"/>
            <a:ext cx="2857500" cy="2143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527447" y="404664"/>
            <a:ext cx="7500937" cy="917575"/>
          </a:xfrm>
        </p:spPr>
        <p:txBody>
          <a:bodyPr/>
          <a:lstStyle/>
          <a:p>
            <a:r>
              <a:rPr lang="en-US" sz="2800" dirty="0" smtClean="0"/>
              <a:t>Communicating Adaptation Options</a:t>
            </a:r>
          </a:p>
        </p:txBody>
      </p:sp>
      <p:sp>
        <p:nvSpPr>
          <p:cNvPr id="39939" name="Content Placeholder 2"/>
          <p:cNvSpPr>
            <a:spLocks noGrp="1"/>
          </p:cNvSpPr>
          <p:nvPr>
            <p:ph idx="1"/>
          </p:nvPr>
        </p:nvSpPr>
        <p:spPr>
          <a:xfrm>
            <a:off x="755576" y="1450429"/>
            <a:ext cx="7543800" cy="4714875"/>
          </a:xfrm>
          <a:noFill/>
          <a:ln w="9525">
            <a:noFill/>
            <a:miter lim="800000"/>
            <a:headEnd/>
            <a:tailEnd/>
          </a:ln>
          <a:effectLst/>
        </p:spPr>
        <p:txBody>
          <a:bodyPr vert="horz" wrap="square" lIns="91440" tIns="45720" rIns="91440" bIns="45720" numCol="1" anchor="t" anchorCtr="0" compatLnSpc="1">
            <a:prstTxWarp prst="textNoShape">
              <a:avLst/>
            </a:prstTxWarp>
          </a:bodyPr>
          <a:lstStyle/>
          <a:p>
            <a:pPr>
              <a:buFontTx/>
              <a:buBlip>
                <a:blip r:embed="rId2"/>
              </a:buBlip>
            </a:pPr>
            <a:endParaRPr lang="ar-SY" sz="2400" dirty="0" smtClean="0"/>
          </a:p>
          <a:p>
            <a:r>
              <a:rPr lang="en-US" sz="2400" dirty="0" smtClean="0"/>
              <a:t>Priority adaptation options must be delivered to the masses and target groups including decision-makers.</a:t>
            </a:r>
          </a:p>
          <a:p>
            <a:r>
              <a:rPr lang="en-US" sz="2400" dirty="0" smtClean="0"/>
              <a:t> Learned lessons and knowledge, especially local (inherited practices and information) must be disseminated and technology transfer should be encouraged. </a:t>
            </a:r>
          </a:p>
          <a:p>
            <a:r>
              <a:rPr lang="en-US" sz="2400" dirty="0" smtClean="0"/>
              <a:t>Focal points have to be expanded and appropriate messages have to be transmitted.</a:t>
            </a:r>
          </a:p>
          <a:p>
            <a:pPr>
              <a:buNone/>
            </a:pPr>
            <a:r>
              <a:rPr lang="en-US" sz="2400" dirty="0" smtClean="0"/>
              <a:t> </a:t>
            </a:r>
            <a:endParaRPr lang="en-US" sz="2400" dirty="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Content Placeholder 2"/>
          <p:cNvSpPr>
            <a:spLocks noGrp="1"/>
          </p:cNvSpPr>
          <p:nvPr>
            <p:ph idx="1"/>
          </p:nvPr>
        </p:nvSpPr>
        <p:spPr>
          <a:xfrm>
            <a:off x="500063" y="1857375"/>
            <a:ext cx="8472487" cy="4525963"/>
          </a:xfrm>
        </p:spPr>
        <p:txBody>
          <a:bodyPr/>
          <a:lstStyle/>
          <a:p>
            <a:r>
              <a:rPr lang="en-US" sz="2400" dirty="0" smtClean="0"/>
              <a:t>The options identified need to be communicated in a language that speaks to the target audience.</a:t>
            </a:r>
          </a:p>
          <a:p>
            <a:r>
              <a:rPr lang="en-US" sz="2400" dirty="0" smtClean="0"/>
              <a:t>Communication also helps in collecting knowledge from the experiences and practices of at-risk groups, including traditional knowledge.</a:t>
            </a:r>
          </a:p>
          <a:p>
            <a:r>
              <a:rPr lang="en-US" sz="2400" dirty="0" smtClean="0"/>
              <a:t>Communication could also be used to motivate, support and ensure that skills of policy-makers and leaders at the local level are improving on these issues</a:t>
            </a:r>
            <a:r>
              <a:rPr lang="en-US" sz="2800" dirty="0" smtClean="0"/>
              <a:t>.</a:t>
            </a:r>
          </a:p>
        </p:txBody>
      </p:sp>
      <p:sp>
        <p:nvSpPr>
          <p:cNvPr id="5" name="Title 1"/>
          <p:cNvSpPr>
            <a:spLocks noGrp="1"/>
          </p:cNvSpPr>
          <p:nvPr>
            <p:ph type="title"/>
          </p:nvPr>
        </p:nvSpPr>
        <p:spPr>
          <a:xfrm>
            <a:off x="527447" y="423193"/>
            <a:ext cx="7500937" cy="917575"/>
          </a:xfrm>
        </p:spPr>
        <p:txBody>
          <a:bodyPr/>
          <a:lstStyle/>
          <a:p>
            <a:r>
              <a:rPr lang="en-US" sz="2800" dirty="0" smtClean="0"/>
              <a:t>Communicating Adaptation Options</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z="3200" dirty="0" smtClean="0"/>
              <a:t>Dissemination of Information</a:t>
            </a:r>
          </a:p>
        </p:txBody>
      </p:sp>
      <p:sp>
        <p:nvSpPr>
          <p:cNvPr id="107523" name="Rectangle 3"/>
          <p:cNvSpPr>
            <a:spLocks noGrp="1" noChangeArrowheads="1"/>
          </p:cNvSpPr>
          <p:nvPr>
            <p:ph idx="1"/>
          </p:nvPr>
        </p:nvSpPr>
        <p:spPr/>
        <p:txBody>
          <a:bodyPr/>
          <a:lstStyle/>
          <a:p>
            <a:pPr eaLnBrk="1" hangingPunct="1">
              <a:lnSpc>
                <a:spcPct val="90000"/>
              </a:lnSpc>
            </a:pPr>
            <a:r>
              <a:rPr lang="en-US" sz="2400" dirty="0" smtClean="0"/>
              <a:t>Ensure you have a </a:t>
            </a:r>
            <a:r>
              <a:rPr lang="en-US" sz="2400" b="1" dirty="0" smtClean="0"/>
              <a:t>good distribution network</a:t>
            </a:r>
          </a:p>
          <a:p>
            <a:pPr eaLnBrk="1" hangingPunct="1">
              <a:lnSpc>
                <a:spcPct val="90000"/>
              </a:lnSpc>
            </a:pPr>
            <a:r>
              <a:rPr lang="en-US" sz="2400" dirty="0" smtClean="0"/>
              <a:t>Ensure your distribution list matches your </a:t>
            </a:r>
            <a:r>
              <a:rPr lang="en-US" sz="2400" b="1" dirty="0" smtClean="0"/>
              <a:t>target audience</a:t>
            </a:r>
            <a:r>
              <a:rPr lang="en-US" sz="2400" dirty="0" smtClean="0"/>
              <a:t> and update it if needed.</a:t>
            </a:r>
          </a:p>
          <a:p>
            <a:pPr eaLnBrk="1" hangingPunct="1">
              <a:lnSpc>
                <a:spcPct val="90000"/>
              </a:lnSpc>
            </a:pPr>
            <a:r>
              <a:rPr lang="en-US" sz="2400" dirty="0" smtClean="0"/>
              <a:t>Consider </a:t>
            </a:r>
            <a:r>
              <a:rPr lang="en-US" sz="2400" b="1" dirty="0" smtClean="0"/>
              <a:t>different ways</a:t>
            </a:r>
            <a:r>
              <a:rPr lang="en-US" sz="2400" dirty="0" smtClean="0"/>
              <a:t> of distributing your strategy</a:t>
            </a:r>
          </a:p>
          <a:p>
            <a:pPr eaLnBrk="1" hangingPunct="1">
              <a:lnSpc>
                <a:spcPct val="90000"/>
              </a:lnSpc>
            </a:pPr>
            <a:r>
              <a:rPr lang="en-US" sz="2400" b="1" dirty="0" smtClean="0"/>
              <a:t>Keep thinking</a:t>
            </a:r>
            <a:r>
              <a:rPr lang="en-US" sz="2400" dirty="0" smtClean="0"/>
              <a:t> about distribution long after your product has been produced (even if it is hard to do so)</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print"/>
          <a:srcRect/>
          <a:stretch>
            <a:fillRect/>
          </a:stretch>
        </p:blipFill>
        <p:spPr bwMode="auto">
          <a:xfrm>
            <a:off x="4572000" y="1052736"/>
            <a:ext cx="3094632" cy="4164683"/>
          </a:xfrm>
          <a:prstGeom prst="rect">
            <a:avLst/>
          </a:prstGeom>
          <a:noFill/>
          <a:ln w="9525">
            <a:solidFill>
              <a:schemeClr val="accent1">
                <a:lumMod val="90000"/>
              </a:schemeClr>
            </a:solidFill>
            <a:miter lim="800000"/>
            <a:headEnd/>
            <a:tailEnd/>
          </a:ln>
          <a:effectLst/>
        </p:spPr>
      </p:pic>
      <p:pic>
        <p:nvPicPr>
          <p:cNvPr id="60419" name="Picture 3"/>
          <p:cNvPicPr>
            <a:picLocks noChangeAspect="1" noChangeArrowheads="1"/>
          </p:cNvPicPr>
          <p:nvPr/>
        </p:nvPicPr>
        <p:blipFill>
          <a:blip r:embed="rId3" cstate="print"/>
          <a:srcRect/>
          <a:stretch>
            <a:fillRect/>
          </a:stretch>
        </p:blipFill>
        <p:spPr bwMode="auto">
          <a:xfrm>
            <a:off x="5442623" y="2606602"/>
            <a:ext cx="3493416" cy="4206774"/>
          </a:xfrm>
          <a:prstGeom prst="rect">
            <a:avLst/>
          </a:prstGeom>
          <a:noFill/>
          <a:ln w="9525">
            <a:solidFill>
              <a:schemeClr val="accent1">
                <a:lumMod val="90000"/>
              </a:schemeClr>
            </a:solidFill>
            <a:miter lim="800000"/>
            <a:headEnd/>
            <a:tailEnd/>
          </a:ln>
          <a:effectLst/>
        </p:spPr>
      </p:pic>
      <p:pic>
        <p:nvPicPr>
          <p:cNvPr id="9220" name="Picture 5">
            <a:hlinkClick r:id="rId4" action="ppaction://hlinkfile"/>
          </p:cNvPr>
          <p:cNvPicPr>
            <a:picLocks noChangeAspect="1" noChangeArrowheads="1"/>
          </p:cNvPicPr>
          <p:nvPr/>
        </p:nvPicPr>
        <p:blipFill>
          <a:blip r:embed="rId5" cstate="print"/>
          <a:srcRect/>
          <a:stretch>
            <a:fillRect/>
          </a:stretch>
        </p:blipFill>
        <p:spPr bwMode="auto">
          <a:xfrm>
            <a:off x="179512" y="1124744"/>
            <a:ext cx="3000375" cy="4070350"/>
          </a:xfrm>
          <a:prstGeom prst="rect">
            <a:avLst/>
          </a:prstGeom>
          <a:noFill/>
          <a:ln w="9525">
            <a:noFill/>
            <a:miter lim="800000"/>
            <a:headEnd/>
            <a:tailEnd/>
          </a:ln>
        </p:spPr>
      </p:pic>
      <p:pic>
        <p:nvPicPr>
          <p:cNvPr id="6" name="Picture 4"/>
          <p:cNvPicPr>
            <a:picLocks noChangeAspect="1" noChangeArrowheads="1"/>
          </p:cNvPicPr>
          <p:nvPr/>
        </p:nvPicPr>
        <p:blipFill>
          <a:blip r:embed="rId6" cstate="print"/>
          <a:srcRect/>
          <a:stretch>
            <a:fillRect/>
          </a:stretch>
        </p:blipFill>
        <p:spPr bwMode="auto">
          <a:xfrm>
            <a:off x="1760295" y="2572321"/>
            <a:ext cx="3311768" cy="4169047"/>
          </a:xfrm>
          <a:prstGeom prst="rect">
            <a:avLst/>
          </a:prstGeom>
          <a:noFill/>
          <a:ln w="9525">
            <a:solidFill>
              <a:schemeClr val="accent1">
                <a:lumMod val="90000"/>
              </a:schemeClr>
            </a:solid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6715125" y="6346825"/>
            <a:ext cx="2428875" cy="511175"/>
          </a:xfrm>
        </p:spPr>
        <p:txBody>
          <a:bodyPr/>
          <a:lstStyle/>
          <a:p>
            <a:r>
              <a:rPr lang="en-US" sz="1800" dirty="0" smtClean="0"/>
              <a:t>Source: UNEP, 2009</a:t>
            </a:r>
          </a:p>
        </p:txBody>
      </p:sp>
      <p:pic>
        <p:nvPicPr>
          <p:cNvPr id="10243" name="Picture 2"/>
          <p:cNvPicPr>
            <a:picLocks noGrp="1" noChangeAspect="1" noChangeArrowheads="1"/>
          </p:cNvPicPr>
          <p:nvPr>
            <p:ph idx="1"/>
          </p:nvPr>
        </p:nvPicPr>
        <p:blipFill>
          <a:blip r:embed="rId3" cstate="print"/>
          <a:srcRect/>
          <a:stretch>
            <a:fillRect/>
          </a:stretch>
        </p:blipFill>
        <p:spPr>
          <a:xfrm>
            <a:off x="1932806" y="1181754"/>
            <a:ext cx="5159474" cy="5136495"/>
          </a:xfrm>
          <a:noFill/>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659540"/>
            <a:ext cx="800100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519113" indent="-519113">
              <a:buBlip>
                <a:blip r:embed="rId3"/>
              </a:buBlip>
            </a:pPr>
            <a:r>
              <a:rPr lang="en-US" sz="2400" dirty="0" smtClean="0">
                <a:latin typeface="Times New Roman" pitchFamily="18" charset="0"/>
                <a:cs typeface="Times New Roman" pitchFamily="18" charset="0"/>
                <a:hlinkClick r:id="rId4" action="ppaction://hlinkfile"/>
              </a:rPr>
              <a:t>The 2007 Arab Declaration on Climate Change </a:t>
            </a:r>
            <a:endParaRPr lang="en-US" sz="2400" dirty="0" smtClean="0">
              <a:latin typeface="Times New Roman" pitchFamily="18" charset="0"/>
              <a:cs typeface="Times New Roman" pitchFamily="18" charset="0"/>
            </a:endParaRPr>
          </a:p>
          <a:p>
            <a:pPr marL="519113" indent="-519113"/>
            <a:endParaRPr lang="en-US" sz="2400" dirty="0" smtClean="0">
              <a:latin typeface="Times New Roman" pitchFamily="18" charset="0"/>
              <a:cs typeface="Times New Roman" pitchFamily="18" charset="0"/>
            </a:endParaRPr>
          </a:p>
          <a:p>
            <a:pPr marL="519113" indent="-519113">
              <a:buBlip>
                <a:blip r:embed="rId3"/>
              </a:buBlip>
            </a:pPr>
            <a:r>
              <a:rPr lang="en-US" sz="2400" dirty="0" smtClean="0">
                <a:latin typeface="Times New Roman" pitchFamily="18" charset="0"/>
                <a:cs typeface="Times New Roman" pitchFamily="18" charset="0"/>
                <a:hlinkClick r:id="rId5" action="ppaction://hlinkfile"/>
              </a:rPr>
              <a:t>The 2008 draft Arab Framework Action Plan on Climate Change </a:t>
            </a:r>
            <a:endParaRPr lang="en-US" sz="2400" dirty="0" smtClean="0">
              <a:latin typeface="Times New Roman" pitchFamily="18" charset="0"/>
              <a:cs typeface="Times New Roman" pitchFamily="18" charset="0"/>
            </a:endParaRPr>
          </a:p>
        </p:txBody>
      </p:sp>
      <p:pic>
        <p:nvPicPr>
          <p:cNvPr id="6145" name="Picture 1">
            <a:hlinkClick r:id="rId6" action="ppaction://hlinkfile"/>
          </p:cNvPr>
          <p:cNvPicPr>
            <a:picLocks noChangeAspect="1" noChangeArrowheads="1"/>
          </p:cNvPicPr>
          <p:nvPr/>
        </p:nvPicPr>
        <p:blipFill>
          <a:blip r:embed="rId7" cstate="print"/>
          <a:srcRect/>
          <a:stretch>
            <a:fillRect/>
          </a:stretch>
        </p:blipFill>
        <p:spPr bwMode="auto">
          <a:xfrm>
            <a:off x="533400" y="1663824"/>
            <a:ext cx="7924800" cy="1981200"/>
          </a:xfrm>
          <a:prstGeom prst="rect">
            <a:avLst/>
          </a:prstGeom>
          <a:noFill/>
          <a:ln w="9525">
            <a:noFill/>
            <a:miter lim="800000"/>
            <a:headEnd/>
            <a:tailEnd/>
          </a:ln>
          <a:effectLst/>
        </p:spPr>
      </p:pic>
      <p:sp>
        <p:nvSpPr>
          <p:cNvPr id="4" name="Title 1"/>
          <p:cNvSpPr txBox="1">
            <a:spLocks/>
          </p:cNvSpPr>
          <p:nvPr/>
        </p:nvSpPr>
        <p:spPr>
          <a:xfrm>
            <a:off x="533400" y="5301208"/>
            <a:ext cx="7999040" cy="864096"/>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smtClean="0">
                <a:ln>
                  <a:noFill/>
                </a:ln>
                <a:solidFill>
                  <a:schemeClr val="lt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hlinkClick r:id="rId8" action="ppaction://hlinkfile"/>
              </a:rPr>
              <a:t>A STRATEGY OF CLIMATE CHANGE ADAPTATION NETWORK</a:t>
            </a:r>
            <a:br>
              <a:rPr kumimoji="0" lang="en-US" sz="2000" b="0" i="0" u="none" strike="noStrike" kern="1200" cap="none" spc="0" normalizeH="0" baseline="0" noProof="0" dirty="0" smtClean="0">
                <a:ln>
                  <a:noFill/>
                </a:ln>
                <a:solidFill>
                  <a:schemeClr val="lt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hlinkClick r:id="rId8" action="ppaction://hlinkfile"/>
              </a:rPr>
            </a:br>
            <a:r>
              <a:rPr kumimoji="0" lang="en-US" sz="2000" b="0" i="0" u="none" strike="noStrike" kern="1200" cap="none" spc="0" normalizeH="0" baseline="0" noProof="0" dirty="0" smtClean="0">
                <a:ln>
                  <a:noFill/>
                </a:ln>
                <a:solidFill>
                  <a:schemeClr val="lt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hlinkClick r:id="rId8" action="ppaction://hlinkfile"/>
              </a:rPr>
              <a:t>FOR WEST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hlinkClick r:id="rId8" action="ppaction://hlinkfile"/>
              </a:rPr>
              <a:t>ASIA 2009</a:t>
            </a:r>
            <a:endParaRPr lang="en-US" sz="2000" dirty="0">
              <a:effectLst>
                <a:outerShdw blurRad="38100" dist="38100" dir="2700000" algn="tl">
                  <a:srgbClr val="000000">
                    <a:alpha val="43137"/>
                  </a:srgbClr>
                </a:outerShdw>
              </a:effectLst>
              <a:latin typeface="Times New Roman" pitchFamily="18" charset="0"/>
              <a:cs typeface="Times New Roman" pitchFamily="18" charset="0"/>
              <a:hlinkClick r:id="rId8" action="ppaction://hlinkfile"/>
            </a:endParaRPr>
          </a:p>
        </p:txBody>
      </p:sp>
      <p:sp>
        <p:nvSpPr>
          <p:cNvPr id="7" name="Footer Placeholder 6"/>
          <p:cNvSpPr>
            <a:spLocks noGrp="1"/>
          </p:cNvSpPr>
          <p:nvPr>
            <p:ph type="ftr" sz="quarter" idx="11"/>
          </p:nvPr>
        </p:nvSpPr>
        <p:spPr>
          <a:xfrm>
            <a:off x="1835696" y="6193110"/>
            <a:ext cx="6135960" cy="476250"/>
          </a:xfrm>
        </p:spPr>
        <p:txBody>
          <a:bodyPr/>
          <a:lstStyle/>
          <a:p>
            <a:r>
              <a:rPr lang="en-US" sz="1400" dirty="0" smtClean="0"/>
              <a:t>Trainers Workshop on Vulnerability and Climate Change Impact Assessments for Adaptation Manama, Kingdom of Bahrain 5-7 January 2010 </a:t>
            </a:r>
            <a:endParaRPr lang="en-US" sz="1400" dirty="0"/>
          </a:p>
        </p:txBody>
      </p:sp>
      <p:sp>
        <p:nvSpPr>
          <p:cNvPr id="6" name="Slide Number Placeholder 5"/>
          <p:cNvSpPr>
            <a:spLocks noGrp="1"/>
          </p:cNvSpPr>
          <p:nvPr>
            <p:ph type="sldNum" sz="quarter" idx="12"/>
          </p:nvPr>
        </p:nvSpPr>
        <p:spPr/>
        <p:txBody>
          <a:bodyPr/>
          <a:lstStyle/>
          <a:p>
            <a:fld id="{E932D54D-2DC9-4508-BD4C-B91BEF50534A}" type="slidenum">
              <a:rPr lang="en-US" smtClean="0"/>
              <a:pPr/>
              <a:t>150</a:t>
            </a:fld>
            <a:endParaRPr lang="en-US"/>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445342" y="1398569"/>
            <a:ext cx="4572032" cy="41434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7010400" y="6381750"/>
            <a:ext cx="2133600" cy="476250"/>
          </a:xfrm>
        </p:spPr>
        <p:txBody>
          <a:bodyPr/>
          <a:lstStyle/>
          <a:p>
            <a:fld id="{E932D54D-2DC9-4508-BD4C-B91BEF50534A}" type="slidenum">
              <a:rPr lang="en-US" smtClean="0"/>
              <a:pPr/>
              <a:t>151</a:t>
            </a:fld>
            <a:endParaRPr lang="en-US" dirty="0"/>
          </a:p>
        </p:txBody>
      </p:sp>
      <p:pic>
        <p:nvPicPr>
          <p:cNvPr id="835586" name="Picture 2"/>
          <p:cNvPicPr>
            <a:picLocks noChangeAspect="1" noChangeArrowheads="1"/>
          </p:cNvPicPr>
          <p:nvPr/>
        </p:nvPicPr>
        <p:blipFill>
          <a:blip r:embed="rId2" cstate="print"/>
          <a:srcRect/>
          <a:stretch>
            <a:fillRect/>
          </a:stretch>
        </p:blipFill>
        <p:spPr bwMode="auto">
          <a:xfrm>
            <a:off x="1731094" y="1612883"/>
            <a:ext cx="962028" cy="857250"/>
          </a:xfrm>
          <a:prstGeom prst="rect">
            <a:avLst/>
          </a:prstGeom>
          <a:noFill/>
          <a:ln w="9525">
            <a:noFill/>
            <a:miter lim="800000"/>
            <a:headEnd/>
            <a:tailEnd/>
          </a:ln>
          <a:effectLst/>
        </p:spPr>
      </p:pic>
      <p:sp>
        <p:nvSpPr>
          <p:cNvPr id="6" name="TextBox 5"/>
          <p:cNvSpPr txBox="1"/>
          <p:nvPr/>
        </p:nvSpPr>
        <p:spPr>
          <a:xfrm>
            <a:off x="3231292" y="1470007"/>
            <a:ext cx="2428892" cy="1477328"/>
          </a:xfrm>
          <a:prstGeom prst="rect">
            <a:avLst/>
          </a:prstGeom>
          <a:noFill/>
        </p:spPr>
        <p:txBody>
          <a:bodyPr wrap="square" rtlCol="0">
            <a:spAutoFit/>
          </a:bodyPr>
          <a:lstStyle/>
          <a:p>
            <a:r>
              <a:rPr lang="en-US" b="1" dirty="0" smtClean="0"/>
              <a:t>Human Development Report</a:t>
            </a:r>
          </a:p>
          <a:p>
            <a:r>
              <a:rPr lang="en-US" b="1" dirty="0" smtClean="0"/>
              <a:t>2007/2008</a:t>
            </a:r>
          </a:p>
          <a:p>
            <a:r>
              <a:rPr lang="en-US" sz="1200" dirty="0" smtClean="0"/>
              <a:t>Combating Climate Change</a:t>
            </a:r>
          </a:p>
          <a:p>
            <a:r>
              <a:rPr lang="en-US" sz="1200" dirty="0" smtClean="0"/>
              <a:t>Human Solidarity in a divided world</a:t>
            </a:r>
            <a:endParaRPr lang="en-US" sz="1200" dirty="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6444044"/>
            <a:ext cx="7391400" cy="369332"/>
          </a:xfrm>
          <a:prstGeom prst="rect">
            <a:avLst/>
          </a:prstGeom>
        </p:spPr>
        <p:txBody>
          <a:bodyPr wrap="square">
            <a:spAutoFit/>
          </a:bodyPr>
          <a:lstStyle/>
          <a:p>
            <a:r>
              <a:rPr lang="en-US" dirty="0" smtClean="0"/>
              <a:t>http://www.afedonline.org/afedreport09/Full%20English%20Report.pdf</a:t>
            </a:r>
            <a:endParaRPr lang="en-US" dirty="0"/>
          </a:p>
        </p:txBody>
      </p:sp>
      <p:pic>
        <p:nvPicPr>
          <p:cNvPr id="54274" name="Picture 2"/>
          <p:cNvPicPr>
            <a:picLocks noChangeAspect="1" noChangeArrowheads="1"/>
          </p:cNvPicPr>
          <p:nvPr/>
        </p:nvPicPr>
        <p:blipFill>
          <a:blip r:embed="rId2" cstate="print"/>
          <a:srcRect/>
          <a:stretch>
            <a:fillRect/>
          </a:stretch>
        </p:blipFill>
        <p:spPr bwMode="auto">
          <a:xfrm>
            <a:off x="2438400" y="1124744"/>
            <a:ext cx="4180125" cy="5400600"/>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fld id="{E932D54D-2DC9-4508-BD4C-B91BEF50534A}" type="slidenum">
              <a:rPr lang="en-US" smtClean="0"/>
              <a:pPr/>
              <a:t>152</a:t>
            </a:fld>
            <a:endParaRPr lang="en-US"/>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889248" y="44624"/>
            <a:ext cx="6563072" cy="1143000"/>
          </a:xfrm>
        </p:spPr>
        <p:txBody>
          <a:bodyPr/>
          <a:lstStyle/>
          <a:p>
            <a:pPr>
              <a:defRPr/>
            </a:pPr>
            <a:r>
              <a:rPr lang="en-US" sz="2800" dirty="0" smtClean="0"/>
              <a:t>Exercise 6: </a:t>
            </a:r>
            <a:r>
              <a:rPr lang="en-US" sz="2800" dirty="0" smtClean="0">
                <a:solidFill>
                  <a:schemeClr val="tx1"/>
                </a:solidFill>
                <a:latin typeface="+mn-lt"/>
                <a:ea typeface="+mn-ea"/>
                <a:cs typeface="+mn-cs"/>
              </a:rPr>
              <a:t>Developing an implementation plan</a:t>
            </a:r>
            <a:endParaRPr lang="en-US" sz="2800" dirty="0" smtClean="0"/>
          </a:p>
        </p:txBody>
      </p:sp>
      <p:sp>
        <p:nvSpPr>
          <p:cNvPr id="108547" name="Content Placeholder 2"/>
          <p:cNvSpPr>
            <a:spLocks noGrp="1"/>
          </p:cNvSpPr>
          <p:nvPr>
            <p:ph idx="1"/>
          </p:nvPr>
        </p:nvSpPr>
        <p:spPr>
          <a:xfrm>
            <a:off x="323528" y="1484784"/>
            <a:ext cx="8229600" cy="4525963"/>
          </a:xfrm>
        </p:spPr>
        <p:txBody>
          <a:bodyPr/>
          <a:lstStyle/>
          <a:p>
            <a:r>
              <a:rPr lang="en-US" sz="2400" dirty="0" smtClean="0"/>
              <a:t>Build on the priority adaptation options from the previous exercise and outline them in a policy relevant manner</a:t>
            </a:r>
          </a:p>
          <a:p>
            <a:r>
              <a:rPr lang="en-US" sz="2400" dirty="0" smtClean="0"/>
              <a:t>Use a simple scale to estimate costs of adaptation options compared to cost of inactions to help justify the need for actions. (For example investing into restoring coastal ecosystems and building a dyke will cost less than the last two flood damages)</a:t>
            </a:r>
          </a:p>
          <a:p>
            <a:r>
              <a:rPr lang="en-US" sz="2400" dirty="0" smtClean="0"/>
              <a:t>Create an overview of key priorities on a road map that you would need to undertake to implement the identified adaptation options</a:t>
            </a:r>
          </a:p>
          <a:p>
            <a:r>
              <a:rPr lang="en-US" sz="2400" dirty="0" smtClean="0"/>
              <a:t>Identify capacity gaps that are needed to be developed for the successful implementation of the identified adaptation policies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23528" y="341784"/>
            <a:ext cx="8229600" cy="1143000"/>
          </a:xfrm>
        </p:spPr>
        <p:txBody>
          <a:bodyPr/>
          <a:lstStyle/>
          <a:p>
            <a:pPr eaLnBrk="1" hangingPunct="1"/>
            <a:r>
              <a:rPr lang="en-US" sz="4000" dirty="0" smtClean="0"/>
              <a:t>Observed Climatic Changes </a:t>
            </a:r>
          </a:p>
        </p:txBody>
      </p:sp>
      <p:pic>
        <p:nvPicPr>
          <p:cNvPr id="11267" name="Picture 3"/>
          <p:cNvPicPr>
            <a:picLocks noChangeAspect="1" noChangeArrowheads="1"/>
          </p:cNvPicPr>
          <p:nvPr/>
        </p:nvPicPr>
        <p:blipFill>
          <a:blip r:embed="rId3" cstate="print"/>
          <a:srcRect/>
          <a:stretch>
            <a:fillRect/>
          </a:stretch>
        </p:blipFill>
        <p:spPr bwMode="auto">
          <a:xfrm>
            <a:off x="1217290" y="1210569"/>
            <a:ext cx="6523062" cy="5161655"/>
          </a:xfrm>
          <a:prstGeom prst="rect">
            <a:avLst/>
          </a:prstGeom>
          <a:noFill/>
          <a:ln w="9525">
            <a:noFill/>
            <a:miter lim="800000"/>
            <a:headEnd/>
            <a:tailEnd/>
          </a:ln>
        </p:spPr>
      </p:pic>
      <p:sp>
        <p:nvSpPr>
          <p:cNvPr id="11268" name="TextBox 6"/>
          <p:cNvSpPr txBox="1">
            <a:spLocks noChangeArrowheads="1"/>
          </p:cNvSpPr>
          <p:nvPr/>
        </p:nvSpPr>
        <p:spPr bwMode="auto">
          <a:xfrm>
            <a:off x="6786563" y="6429375"/>
            <a:ext cx="1500187" cy="369888"/>
          </a:xfrm>
          <a:prstGeom prst="rect">
            <a:avLst/>
          </a:prstGeom>
          <a:noFill/>
          <a:ln w="9525">
            <a:noFill/>
            <a:miter lim="800000"/>
            <a:headEnd/>
            <a:tailEnd/>
          </a:ln>
        </p:spPr>
        <p:txBody>
          <a:bodyPr>
            <a:spAutoFit/>
          </a:bodyPr>
          <a:lstStyle/>
          <a:p>
            <a:r>
              <a:rPr lang="en-US" dirty="0"/>
              <a:t>UNEP, 2009</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395536" y="5310336"/>
            <a:ext cx="8229600" cy="1143000"/>
          </a:xfrm>
        </p:spPr>
        <p:txBody>
          <a:bodyPr/>
          <a:lstStyle/>
          <a:p>
            <a:pPr algn="l"/>
            <a:r>
              <a:rPr lang="en-US" sz="1600" dirty="0" smtClean="0"/>
              <a:t>Atmospheric concentrations of important long-lived GHGs over the last 2,000 years. Increases since about 1750 are attributed to human activities in the industrial era. </a:t>
            </a:r>
            <a:br>
              <a:rPr lang="en-US" sz="1600" dirty="0" smtClean="0"/>
            </a:br>
            <a:r>
              <a:rPr lang="en-US" sz="1600" dirty="0" smtClean="0"/>
              <a:t>Concentration units are parts per million (</a:t>
            </a:r>
            <a:r>
              <a:rPr lang="en-US" sz="1600" dirty="0" err="1" smtClean="0"/>
              <a:t>ppm</a:t>
            </a:r>
            <a:r>
              <a:rPr lang="en-US" sz="1600" dirty="0" smtClean="0"/>
              <a:t>) or parts per billion (ppb), indicating the number of molecules of the GHG per million or billion air molecules, respectively, in an atmospheric sample.             IPCC, 2007</a:t>
            </a:r>
          </a:p>
        </p:txBody>
      </p:sp>
      <p:pic>
        <p:nvPicPr>
          <p:cNvPr id="12291" name="Picture 2"/>
          <p:cNvPicPr>
            <a:picLocks noGrp="1" noChangeAspect="1" noChangeArrowheads="1"/>
          </p:cNvPicPr>
          <p:nvPr>
            <p:ph sz="half" idx="1"/>
          </p:nvPr>
        </p:nvPicPr>
        <p:blipFill>
          <a:blip r:embed="rId2" cstate="print"/>
          <a:srcRect/>
          <a:stretch>
            <a:fillRect/>
          </a:stretch>
        </p:blipFill>
        <p:spPr>
          <a:xfrm>
            <a:off x="1331641" y="1124744"/>
            <a:ext cx="5760640" cy="4077336"/>
          </a:xfr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30832" y="260648"/>
            <a:ext cx="8229600" cy="1143000"/>
          </a:xfrm>
        </p:spPr>
        <p:txBody>
          <a:bodyPr/>
          <a:lstStyle/>
          <a:p>
            <a:pPr eaLnBrk="1" hangingPunct="1"/>
            <a:r>
              <a:rPr lang="en-US" sz="4000" dirty="0" smtClean="0"/>
              <a:t>Projected Climatic Changes </a:t>
            </a:r>
          </a:p>
        </p:txBody>
      </p:sp>
      <p:sp>
        <p:nvSpPr>
          <p:cNvPr id="13315" name="Rectangle 3"/>
          <p:cNvSpPr>
            <a:spLocks noGrp="1" noChangeArrowheads="1"/>
          </p:cNvSpPr>
          <p:nvPr>
            <p:ph idx="1"/>
          </p:nvPr>
        </p:nvSpPr>
        <p:spPr>
          <a:xfrm>
            <a:off x="468313" y="1773238"/>
            <a:ext cx="8229600" cy="4751387"/>
          </a:xfrm>
        </p:spPr>
        <p:txBody>
          <a:bodyPr/>
          <a:lstStyle/>
          <a:p>
            <a:r>
              <a:rPr lang="en-US" sz="2400" dirty="0" smtClean="0"/>
              <a:t>Increased warming: most warming over land and at the highest northern latitudes, and least over the Southern Ocean and parts of the North Atlantic;</a:t>
            </a:r>
          </a:p>
          <a:p>
            <a:r>
              <a:rPr lang="en-US" sz="2400" dirty="0" smtClean="0"/>
              <a:t>Contraction of the area covered by snow, increases in the depth at which most permafrost will thaw, and a decrease in the extent of sea ice;</a:t>
            </a:r>
          </a:p>
          <a:p>
            <a:r>
              <a:rPr lang="en-US" sz="2400" dirty="0" smtClean="0"/>
              <a:t>Increase in the frequency of heat extremes, heat waves and heavy precipitation;</a:t>
            </a:r>
          </a:p>
          <a:p>
            <a:r>
              <a:rPr lang="en-US" sz="2400" dirty="0" smtClean="0"/>
              <a:t>A likely increase in tropical cyclone intensity. </a:t>
            </a:r>
          </a:p>
          <a:p>
            <a:pPr eaLnBrk="1" hangingPunct="1">
              <a:lnSpc>
                <a:spcPct val="90000"/>
              </a:lnSpc>
              <a:buFontTx/>
              <a:buNone/>
            </a:pPr>
            <a:r>
              <a:rPr lang="en-US" sz="2400" dirty="0" smtClean="0"/>
              <a:t>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t="16595"/>
          <a:stretch>
            <a:fillRect/>
          </a:stretch>
        </p:blipFill>
        <p:spPr bwMode="auto">
          <a:xfrm>
            <a:off x="642938" y="1268760"/>
            <a:ext cx="7250340" cy="5303489"/>
          </a:xfrm>
          <a:prstGeom prst="rect">
            <a:avLst/>
          </a:prstGeom>
          <a:noFill/>
          <a:ln w="9525">
            <a:noFill/>
            <a:miter lim="800000"/>
            <a:headEnd/>
            <a:tailEnd/>
          </a:ln>
        </p:spPr>
      </p:pic>
      <p:sp>
        <p:nvSpPr>
          <p:cNvPr id="4" name="Rectangle 2"/>
          <p:cNvSpPr txBox="1">
            <a:spLocks noChangeArrowheads="1"/>
          </p:cNvSpPr>
          <p:nvPr/>
        </p:nvSpPr>
        <p:spPr>
          <a:xfrm>
            <a:off x="251520" y="341784"/>
            <a:ext cx="8229600" cy="1143000"/>
          </a:xfrm>
          <a:prstGeom prst="rect">
            <a:avLst/>
          </a:prstGeom>
        </p:spPr>
        <p:txBody>
          <a:bodyPr/>
          <a:lstStyle/>
          <a:p>
            <a:pPr algn="ctr">
              <a:defRPr/>
            </a:pPr>
            <a:r>
              <a:rPr lang="en-US" sz="3600" kern="0" dirty="0">
                <a:solidFill>
                  <a:schemeClr val="tx2"/>
                </a:solidFill>
                <a:latin typeface="+mj-lt"/>
                <a:ea typeface="+mj-ea"/>
                <a:cs typeface="+mj-cs"/>
              </a:rPr>
              <a:t>Projected temperature changes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sz="4000" dirty="0" smtClean="0"/>
              <a:t>Session at a Glance</a:t>
            </a:r>
          </a:p>
        </p:txBody>
      </p:sp>
      <p:sp>
        <p:nvSpPr>
          <p:cNvPr id="3075" name="Rectangle 3"/>
          <p:cNvSpPr>
            <a:spLocks noGrp="1" noChangeArrowheads="1"/>
          </p:cNvSpPr>
          <p:nvPr>
            <p:ph idx="1"/>
          </p:nvPr>
        </p:nvSpPr>
        <p:spPr>
          <a:xfrm>
            <a:off x="230832" y="1268760"/>
            <a:ext cx="8229600" cy="2808288"/>
          </a:xfrm>
        </p:spPr>
        <p:txBody>
          <a:bodyPr/>
          <a:lstStyle/>
          <a:p>
            <a:pPr>
              <a:buFontTx/>
              <a:buNone/>
            </a:pPr>
            <a:r>
              <a:rPr lang="en-US" sz="2800" dirty="0" smtClean="0"/>
              <a:t>1. Characteristics of vulnerability and scope of the assessment  </a:t>
            </a:r>
          </a:p>
          <a:p>
            <a:pPr>
              <a:buFontTx/>
              <a:buNone/>
            </a:pPr>
            <a:r>
              <a:rPr lang="en-US" sz="2800" dirty="0" smtClean="0"/>
              <a:t>2. Vulnerability assessment and the DPSIR  framework </a:t>
            </a:r>
          </a:p>
          <a:p>
            <a:pPr>
              <a:buFontTx/>
              <a:buNone/>
            </a:pPr>
            <a:r>
              <a:rPr lang="en-US" sz="2800" dirty="0" smtClean="0"/>
              <a:t>3. Monitoring vulnerability</a:t>
            </a:r>
          </a:p>
          <a:p>
            <a:pPr>
              <a:buFontTx/>
              <a:buNone/>
            </a:pPr>
            <a:r>
              <a:rPr lang="en-US" sz="2800" dirty="0" smtClean="0"/>
              <a:t>4. Impacts of climate change and their assessment  </a:t>
            </a:r>
          </a:p>
          <a:p>
            <a:pPr>
              <a:buFontTx/>
              <a:buNone/>
            </a:pPr>
            <a:r>
              <a:rPr lang="en-US" sz="2800" dirty="0" smtClean="0"/>
              <a:t>5. Creating responses - determining the adaptation options</a:t>
            </a:r>
          </a:p>
          <a:p>
            <a:pPr>
              <a:buFontTx/>
              <a:buNone/>
            </a:pPr>
            <a:r>
              <a:rPr lang="en-US" sz="2800" dirty="0" smtClean="0"/>
              <a:t>6. Prioritizing the adaptation options</a:t>
            </a:r>
          </a:p>
          <a:p>
            <a:pPr>
              <a:buFontTx/>
              <a:buNone/>
            </a:pPr>
            <a:r>
              <a:rPr lang="en-US" sz="2800" dirty="0" smtClean="0"/>
              <a:t>7. Developing a basic implementation plan and a communication strategy</a:t>
            </a:r>
          </a:p>
          <a:p>
            <a:pPr eaLnBrk="1" hangingPunct="1">
              <a:lnSpc>
                <a:spcPct val="90000"/>
              </a:lnSpc>
              <a:buFontTx/>
              <a:buNone/>
            </a:pPr>
            <a:endParaRPr lang="en-US" b="1" dirty="0" smtClean="0">
              <a:solidFill>
                <a:schemeClr val="bg2"/>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Global-impacts"/>
          <p:cNvPicPr>
            <a:picLocks noChangeAspect="1" noChangeArrowheads="1"/>
          </p:cNvPicPr>
          <p:nvPr/>
        </p:nvPicPr>
        <p:blipFill>
          <a:blip r:embed="rId3" cstate="print"/>
          <a:srcRect/>
          <a:stretch>
            <a:fillRect/>
          </a:stretch>
        </p:blipFill>
        <p:spPr bwMode="auto">
          <a:xfrm>
            <a:off x="539552" y="1112642"/>
            <a:ext cx="7416824" cy="5484710"/>
          </a:xfrm>
          <a:prstGeom prst="rect">
            <a:avLst/>
          </a:prstGeom>
          <a:noFill/>
          <a:ln w="9525">
            <a:noFill/>
            <a:miter lim="800000"/>
            <a:headEnd/>
            <a:tailEnd/>
          </a:ln>
        </p:spPr>
      </p:pic>
      <p:sp>
        <p:nvSpPr>
          <p:cNvPr id="14339" name="TextBox 2"/>
          <p:cNvSpPr txBox="1">
            <a:spLocks noChangeArrowheads="1"/>
          </p:cNvSpPr>
          <p:nvPr/>
        </p:nvSpPr>
        <p:spPr bwMode="auto">
          <a:xfrm>
            <a:off x="467544" y="404664"/>
            <a:ext cx="7578725" cy="461963"/>
          </a:xfrm>
          <a:prstGeom prst="rect">
            <a:avLst/>
          </a:prstGeom>
          <a:noFill/>
          <a:ln w="9525">
            <a:noFill/>
            <a:miter lim="800000"/>
            <a:headEnd/>
            <a:tailEnd/>
          </a:ln>
        </p:spPr>
        <p:txBody>
          <a:bodyPr>
            <a:spAutoFit/>
          </a:bodyPr>
          <a:lstStyle/>
          <a:p>
            <a:pPr algn="ctr"/>
            <a:r>
              <a:rPr lang="en-GB" sz="2400" dirty="0" smtClean="0"/>
              <a:t>The Timing of Impacts by Sector </a:t>
            </a:r>
            <a:r>
              <a:rPr lang="en-GB" dirty="0" smtClean="0"/>
              <a:t>(IPCC WGII TS 2007)</a:t>
            </a:r>
            <a:endParaRPr lang="en-GB"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INAL_SCIENCE-TABLE-27"/>
          <p:cNvPicPr>
            <a:picLocks noChangeArrowheads="1"/>
          </p:cNvPicPr>
          <p:nvPr/>
        </p:nvPicPr>
        <p:blipFill>
          <a:blip r:embed="rId3" cstate="print">
            <a:lum contrast="-6000"/>
          </a:blip>
          <a:srcRect t="15340" r="15378"/>
          <a:stretch>
            <a:fillRect/>
          </a:stretch>
        </p:blipFill>
        <p:spPr bwMode="auto">
          <a:xfrm>
            <a:off x="827584" y="1124744"/>
            <a:ext cx="7168281" cy="5667598"/>
          </a:xfrm>
          <a:prstGeom prst="rect">
            <a:avLst/>
          </a:prstGeom>
          <a:noFill/>
          <a:ln w="9525">
            <a:noFill/>
            <a:miter lim="800000"/>
            <a:headEnd/>
            <a:tailEnd/>
          </a:ln>
        </p:spPr>
      </p:pic>
      <p:sp>
        <p:nvSpPr>
          <p:cNvPr id="15363" name="TextBox 2"/>
          <p:cNvSpPr txBox="1">
            <a:spLocks noChangeArrowheads="1"/>
          </p:cNvSpPr>
          <p:nvPr/>
        </p:nvSpPr>
        <p:spPr bwMode="auto">
          <a:xfrm>
            <a:off x="0" y="0"/>
            <a:ext cx="9144000" cy="615553"/>
          </a:xfrm>
          <a:prstGeom prst="rect">
            <a:avLst/>
          </a:prstGeom>
          <a:noFill/>
          <a:ln w="9525">
            <a:noFill/>
            <a:miter lim="800000"/>
            <a:headEnd/>
            <a:tailEnd/>
          </a:ln>
        </p:spPr>
        <p:txBody>
          <a:bodyPr>
            <a:spAutoFit/>
          </a:bodyPr>
          <a:lstStyle/>
          <a:p>
            <a:pPr algn="ctr"/>
            <a:r>
              <a:rPr lang="en-GB" sz="2000" b="1" dirty="0"/>
              <a:t>Impacts under 80% and 50% and delayed </a:t>
            </a:r>
            <a:r>
              <a:rPr lang="en-GB" sz="2000" b="1" dirty="0" smtClean="0"/>
              <a:t>emission </a:t>
            </a:r>
            <a:r>
              <a:rPr lang="en-GB" sz="2000" b="1" dirty="0"/>
              <a:t>cuts</a:t>
            </a:r>
          </a:p>
          <a:p>
            <a:pPr algn="ctr"/>
            <a:r>
              <a:rPr lang="en-GB" sz="1400" dirty="0"/>
              <a:t>[Parry, Lowe, Hansen: December, 2008</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251521" y="1362988"/>
            <a:ext cx="7704856" cy="51957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86816" y="341784"/>
            <a:ext cx="8229600" cy="1143000"/>
          </a:xfrm>
        </p:spPr>
        <p:txBody>
          <a:bodyPr/>
          <a:lstStyle/>
          <a:p>
            <a:r>
              <a:rPr lang="en-US" sz="2800" dirty="0" smtClean="0"/>
              <a:t>Describing Climatic and Weather Events </a:t>
            </a:r>
          </a:p>
        </p:txBody>
      </p:sp>
      <p:grpSp>
        <p:nvGrpSpPr>
          <p:cNvPr id="17414" name="Group 7"/>
          <p:cNvGrpSpPr>
            <a:grpSpLocks noGrp="1"/>
          </p:cNvGrpSpPr>
          <p:nvPr/>
        </p:nvGrpSpPr>
        <p:grpSpPr bwMode="auto">
          <a:xfrm>
            <a:off x="285750" y="4786313"/>
            <a:ext cx="8215313" cy="1714500"/>
            <a:chOff x="3157" y="4546"/>
            <a:chExt cx="8936" cy="3104"/>
          </a:xfrm>
        </p:grpSpPr>
        <p:sp>
          <p:nvSpPr>
            <p:cNvPr id="17416" name="Text Box 8"/>
            <p:cNvSpPr txBox="1">
              <a:spLocks noChangeArrowheads="1"/>
            </p:cNvSpPr>
            <p:nvPr/>
          </p:nvSpPr>
          <p:spPr bwMode="auto">
            <a:xfrm>
              <a:off x="3157" y="4546"/>
              <a:ext cx="3956" cy="952"/>
            </a:xfrm>
            <a:prstGeom prst="rect">
              <a:avLst/>
            </a:prstGeom>
            <a:solidFill>
              <a:srgbClr val="000000"/>
            </a:solidFill>
            <a:ln w="9525">
              <a:solidFill>
                <a:srgbClr val="000000"/>
              </a:solidFill>
              <a:miter lim="800000"/>
              <a:headEnd/>
              <a:tailEnd/>
            </a:ln>
          </p:spPr>
          <p:txBody>
            <a:bodyPr/>
            <a:lstStyle/>
            <a:p>
              <a:pPr>
                <a:spcBef>
                  <a:spcPts val="500"/>
                </a:spcBef>
                <a:spcAft>
                  <a:spcPts val="500"/>
                </a:spcAft>
                <a:buClr>
                  <a:srgbClr val="FFFFFF"/>
                </a:buClr>
                <a:buFont typeface="Symbol" pitchFamily="18" charset="2"/>
                <a:buChar char="·"/>
              </a:pPr>
              <a:r>
                <a:rPr lang="en-US" sz="1600" b="1" dirty="0">
                  <a:solidFill>
                    <a:srgbClr val="FFFFFF"/>
                  </a:solidFill>
                </a:rPr>
                <a:t>Five minutes, and everything was on fire</a:t>
              </a:r>
            </a:p>
            <a:p>
              <a:endParaRPr lang="en-US" dirty="0"/>
            </a:p>
          </p:txBody>
        </p:sp>
        <p:sp>
          <p:nvSpPr>
            <p:cNvPr id="17417" name="Text Box 9"/>
            <p:cNvSpPr txBox="1">
              <a:spLocks noChangeArrowheads="1"/>
            </p:cNvSpPr>
            <p:nvPr/>
          </p:nvSpPr>
          <p:spPr bwMode="auto">
            <a:xfrm>
              <a:off x="5170" y="5498"/>
              <a:ext cx="3314" cy="1127"/>
            </a:xfrm>
            <a:prstGeom prst="rect">
              <a:avLst/>
            </a:prstGeom>
            <a:solidFill>
              <a:srgbClr val="365F91"/>
            </a:solidFill>
            <a:ln w="9525">
              <a:solidFill>
                <a:srgbClr val="365F91"/>
              </a:solidFill>
              <a:miter lim="800000"/>
              <a:headEnd/>
              <a:tailEnd/>
            </a:ln>
          </p:spPr>
          <p:txBody>
            <a:bodyPr/>
            <a:lstStyle/>
            <a:p>
              <a:pPr>
                <a:spcAft>
                  <a:spcPts val="1000"/>
                </a:spcAft>
              </a:pPr>
              <a:r>
                <a:rPr lang="en-US" b="1" dirty="0">
                  <a:solidFill>
                    <a:srgbClr val="FFC000"/>
                  </a:solidFill>
                  <a:latin typeface="Candara" pitchFamily="34" charset="0"/>
                </a:rPr>
                <a:t>Chinese floods kill 15, displace 550000</a:t>
              </a:r>
            </a:p>
            <a:p>
              <a:endParaRPr lang="en-US" dirty="0"/>
            </a:p>
          </p:txBody>
        </p:sp>
        <p:sp>
          <p:nvSpPr>
            <p:cNvPr id="17418" name="Text Box 10"/>
            <p:cNvSpPr txBox="1">
              <a:spLocks noChangeArrowheads="1"/>
            </p:cNvSpPr>
            <p:nvPr/>
          </p:nvSpPr>
          <p:spPr bwMode="auto">
            <a:xfrm>
              <a:off x="7250" y="6402"/>
              <a:ext cx="4843" cy="1248"/>
            </a:xfrm>
            <a:prstGeom prst="rect">
              <a:avLst/>
            </a:prstGeom>
            <a:solidFill>
              <a:srgbClr val="E36C0A"/>
            </a:solidFill>
            <a:ln w="9525">
              <a:solidFill>
                <a:srgbClr val="E36C0A"/>
              </a:solidFill>
              <a:miter lim="800000"/>
              <a:headEnd/>
              <a:tailEnd/>
            </a:ln>
          </p:spPr>
          <p:txBody>
            <a:bodyPr/>
            <a:lstStyle/>
            <a:p>
              <a:pPr>
                <a:spcAft>
                  <a:spcPts val="1000"/>
                </a:spcAft>
              </a:pPr>
              <a:r>
                <a:rPr lang="en-US" b="1">
                  <a:solidFill>
                    <a:srgbClr val="F2F2F2"/>
                  </a:solidFill>
                  <a:latin typeface="Comic Sans MS" pitchFamily="66" charset="0"/>
                </a:rPr>
                <a:t>Drought in Africa: Ethiopia's bitter harvest</a:t>
              </a:r>
              <a:endParaRPr lang="en-US"/>
            </a:p>
          </p:txBody>
        </p:sp>
      </p:grpSp>
      <p:pic>
        <p:nvPicPr>
          <p:cNvPr id="17411" name="Picture 4"/>
          <p:cNvPicPr>
            <a:picLocks noChangeAspect="1" noChangeArrowheads="1"/>
          </p:cNvPicPr>
          <p:nvPr/>
        </p:nvPicPr>
        <p:blipFill>
          <a:blip r:embed="rId3" cstate="print"/>
          <a:srcRect/>
          <a:stretch>
            <a:fillRect/>
          </a:stretch>
        </p:blipFill>
        <p:spPr bwMode="auto">
          <a:xfrm>
            <a:off x="357158" y="1500174"/>
            <a:ext cx="3632200" cy="3429000"/>
          </a:xfrm>
          <a:prstGeom prst="rect">
            <a:avLst/>
          </a:prstGeom>
          <a:noFill/>
          <a:ln w="9525">
            <a:noFill/>
            <a:miter lim="800000"/>
            <a:headEnd/>
            <a:tailEnd/>
          </a:ln>
        </p:spPr>
      </p:pic>
      <p:pic>
        <p:nvPicPr>
          <p:cNvPr id="17412" name="Picture 6" descr="Australian firefighters tackle a bushfire at the Bunyip state forest near Tonimbuk, Victoria"/>
          <p:cNvPicPr>
            <a:picLocks noChangeAspect="1" noChangeArrowheads="1"/>
          </p:cNvPicPr>
          <p:nvPr/>
        </p:nvPicPr>
        <p:blipFill>
          <a:blip r:embed="rId4" cstate="print"/>
          <a:srcRect/>
          <a:stretch>
            <a:fillRect/>
          </a:stretch>
        </p:blipFill>
        <p:spPr bwMode="auto">
          <a:xfrm>
            <a:off x="1928813" y="1643063"/>
            <a:ext cx="2857500" cy="1714500"/>
          </a:xfrm>
          <a:prstGeom prst="rect">
            <a:avLst/>
          </a:prstGeom>
          <a:noFill/>
          <a:ln w="9525">
            <a:noFill/>
            <a:miter lim="800000"/>
            <a:headEnd/>
            <a:tailEnd/>
          </a:ln>
        </p:spPr>
      </p:pic>
      <p:sp>
        <p:nvSpPr>
          <p:cNvPr id="17413" name="TextBox 5"/>
          <p:cNvSpPr txBox="1">
            <a:spLocks noChangeArrowheads="1"/>
          </p:cNvSpPr>
          <p:nvPr/>
        </p:nvSpPr>
        <p:spPr bwMode="auto">
          <a:xfrm>
            <a:off x="3429000" y="3000375"/>
            <a:ext cx="2786063" cy="369888"/>
          </a:xfrm>
          <a:prstGeom prst="rect">
            <a:avLst/>
          </a:prstGeom>
          <a:noFill/>
          <a:ln w="9525">
            <a:noFill/>
            <a:miter lim="800000"/>
            <a:headEnd/>
            <a:tailEnd/>
          </a:ln>
        </p:spPr>
        <p:txBody>
          <a:bodyPr>
            <a:spAutoFit/>
          </a:bodyPr>
          <a:lstStyle/>
          <a:p>
            <a:endParaRPr lang="en-US"/>
          </a:p>
        </p:txBody>
      </p:sp>
      <p:pic>
        <p:nvPicPr>
          <p:cNvPr id="17415" name="Picture 3"/>
          <p:cNvPicPr>
            <a:picLocks noChangeAspect="1" noChangeArrowheads="1"/>
          </p:cNvPicPr>
          <p:nvPr/>
        </p:nvPicPr>
        <p:blipFill>
          <a:blip r:embed="rId5" cstate="print"/>
          <a:srcRect/>
          <a:stretch>
            <a:fillRect/>
          </a:stretch>
        </p:blipFill>
        <p:spPr bwMode="auto">
          <a:xfrm>
            <a:off x="4786313" y="1571625"/>
            <a:ext cx="3133725" cy="3414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idx="1"/>
          </p:nvPr>
        </p:nvSpPr>
        <p:spPr>
          <a:xfrm>
            <a:off x="35496" y="1268760"/>
            <a:ext cx="8229600" cy="2808287"/>
          </a:xfrm>
        </p:spPr>
        <p:txBody>
          <a:bodyPr/>
          <a:lstStyle/>
          <a:p>
            <a:pPr>
              <a:buFontTx/>
              <a:buNone/>
              <a:defRPr/>
            </a:pPr>
            <a:r>
              <a:rPr lang="en-US" sz="2800" dirty="0" smtClean="0"/>
              <a:t>1</a:t>
            </a:r>
            <a:r>
              <a:rPr lang="en-US" sz="2800" b="1" dirty="0" smtClean="0"/>
              <a:t>. Characteristics of vulnerability and scope of the assessment  </a:t>
            </a:r>
            <a:endParaRPr lang="en-US" sz="2800" b="1" dirty="0" smtClean="0">
              <a:solidFill>
                <a:schemeClr val="bg1">
                  <a:lumMod val="50000"/>
                </a:schemeClr>
              </a:solidFill>
            </a:endParaRPr>
          </a:p>
          <a:p>
            <a:pPr>
              <a:buFontTx/>
              <a:buNone/>
              <a:defRPr/>
            </a:pPr>
            <a:r>
              <a:rPr lang="en-US" sz="2800" dirty="0" smtClean="0">
                <a:solidFill>
                  <a:schemeClr val="bg1">
                    <a:lumMod val="50000"/>
                  </a:schemeClr>
                </a:solidFill>
              </a:rPr>
              <a:t>2. Vulnerability assessment and the DPSIR framework </a:t>
            </a:r>
          </a:p>
          <a:p>
            <a:pPr>
              <a:buFontTx/>
              <a:buNone/>
              <a:defRPr/>
            </a:pPr>
            <a:r>
              <a:rPr lang="en-US" sz="2800" dirty="0" smtClean="0">
                <a:solidFill>
                  <a:schemeClr val="bg1">
                    <a:lumMod val="50000"/>
                  </a:schemeClr>
                </a:solidFill>
              </a:rPr>
              <a:t>3. Monitoring vulnerability</a:t>
            </a:r>
          </a:p>
          <a:p>
            <a:pPr>
              <a:buFontTx/>
              <a:buNone/>
              <a:defRPr/>
            </a:pPr>
            <a:r>
              <a:rPr lang="en-US" sz="2800" dirty="0" smtClean="0">
                <a:solidFill>
                  <a:schemeClr val="bg1">
                    <a:lumMod val="50000"/>
                  </a:schemeClr>
                </a:solidFill>
              </a:rPr>
              <a:t>4. Impacts of climate change and their assessment  </a:t>
            </a:r>
          </a:p>
          <a:p>
            <a:pPr>
              <a:buFontTx/>
              <a:buNone/>
              <a:defRPr/>
            </a:pPr>
            <a:r>
              <a:rPr lang="en-US" sz="2800" dirty="0" smtClean="0">
                <a:solidFill>
                  <a:schemeClr val="bg1">
                    <a:lumMod val="50000"/>
                  </a:schemeClr>
                </a:solidFill>
              </a:rPr>
              <a:t>5. Creating responses - determining the adaptation options</a:t>
            </a:r>
          </a:p>
          <a:p>
            <a:pPr>
              <a:buFontTx/>
              <a:buNone/>
              <a:defRPr/>
            </a:pPr>
            <a:r>
              <a:rPr lang="en-US" sz="2800" dirty="0" smtClean="0">
                <a:solidFill>
                  <a:schemeClr val="bg1">
                    <a:lumMod val="50000"/>
                  </a:schemeClr>
                </a:solidFill>
              </a:rPr>
              <a:t>6. Prioritizing the adaptation options</a:t>
            </a:r>
          </a:p>
          <a:p>
            <a:pPr>
              <a:buFontTx/>
              <a:buNone/>
              <a:defRPr/>
            </a:pPr>
            <a:r>
              <a:rPr lang="en-US" sz="2800" dirty="0" smtClean="0">
                <a:solidFill>
                  <a:schemeClr val="bg1">
                    <a:lumMod val="50000"/>
                  </a:schemeClr>
                </a:solidFill>
              </a:rPr>
              <a:t>7. Developing a basic implementation plan and a communication strategy</a:t>
            </a:r>
          </a:p>
          <a:p>
            <a:pPr eaLnBrk="1" hangingPunct="1">
              <a:lnSpc>
                <a:spcPct val="90000"/>
              </a:lnSpc>
              <a:buFontTx/>
              <a:buNone/>
              <a:defRPr/>
            </a:pPr>
            <a:endParaRPr lang="en-US" sz="2800" dirty="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sz="4000" dirty="0" smtClean="0"/>
              <a:t>Defining Vulnerability </a:t>
            </a:r>
          </a:p>
        </p:txBody>
      </p:sp>
      <p:sp>
        <p:nvSpPr>
          <p:cNvPr id="19459" name="Rectangle 3"/>
          <p:cNvSpPr>
            <a:spLocks noGrp="1" noChangeArrowheads="1"/>
          </p:cNvSpPr>
          <p:nvPr>
            <p:ph idx="1"/>
          </p:nvPr>
        </p:nvSpPr>
        <p:spPr>
          <a:xfrm>
            <a:off x="209947" y="1628775"/>
            <a:ext cx="7818437" cy="4525963"/>
          </a:xfrm>
        </p:spPr>
        <p:txBody>
          <a:bodyPr/>
          <a:lstStyle/>
          <a:p>
            <a:pPr lvl="1" eaLnBrk="1" hangingPunct="1">
              <a:lnSpc>
                <a:spcPct val="90000"/>
              </a:lnSpc>
              <a:spcBef>
                <a:spcPct val="50000"/>
              </a:spcBef>
              <a:buFontTx/>
              <a:buChar char="-"/>
            </a:pPr>
            <a:r>
              <a:rPr lang="en-US" sz="2400" dirty="0" smtClean="0"/>
              <a:t>People and communities are experiencing a</a:t>
            </a:r>
            <a:r>
              <a:rPr lang="en-US" sz="2400" dirty="0" smtClean="0">
                <a:solidFill>
                  <a:srgbClr val="FF0000"/>
                </a:solidFill>
              </a:rPr>
              <a:t> </a:t>
            </a:r>
            <a:r>
              <a:rPr lang="en-US" sz="2400" dirty="0" smtClean="0"/>
              <a:t>number of threats such as climate change , environmental degradation and social and economic changes </a:t>
            </a:r>
          </a:p>
          <a:p>
            <a:pPr lvl="1" eaLnBrk="1" hangingPunct="1">
              <a:lnSpc>
                <a:spcPct val="90000"/>
              </a:lnSpc>
              <a:spcBef>
                <a:spcPct val="50000"/>
              </a:spcBef>
              <a:buFontTx/>
              <a:buChar char="-"/>
            </a:pPr>
            <a:r>
              <a:rPr lang="en-US" sz="2400" dirty="0" smtClean="0"/>
              <a:t>Impacts of these challenges interact and cumulatively increase the vulnerability of local and regional areas and populations</a:t>
            </a:r>
          </a:p>
          <a:p>
            <a:pPr lvl="1" eaLnBrk="1" hangingPunct="1">
              <a:lnSpc>
                <a:spcPct val="90000"/>
              </a:lnSpc>
              <a:spcBef>
                <a:spcPct val="50000"/>
              </a:spcBef>
              <a:buFontTx/>
              <a:buChar char="-"/>
            </a:pPr>
            <a:r>
              <a:rPr lang="en-US" sz="2400" b="1" dirty="0" smtClean="0"/>
              <a:t>Vulnerability</a:t>
            </a:r>
            <a:r>
              <a:rPr lang="en-US" sz="2400" dirty="0" smtClean="0"/>
              <a:t> could be defined as the degree to which human-environment systems are susceptible to, and unable to cope with, the adverse impact</a:t>
            </a:r>
            <a:r>
              <a:rPr lang="en-US" sz="2400" dirty="0" smtClean="0">
                <a:solidFill>
                  <a:schemeClr val="bg2">
                    <a:lumMod val="10000"/>
                  </a:schemeClr>
                </a:solidFill>
              </a:rPr>
              <a:t>s.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23528" y="413792"/>
            <a:ext cx="8229600" cy="1143000"/>
          </a:xfrm>
        </p:spPr>
        <p:txBody>
          <a:bodyPr/>
          <a:lstStyle/>
          <a:p>
            <a:r>
              <a:rPr lang="en-US" sz="3200" dirty="0" smtClean="0"/>
              <a:t>Vulnerability to Climate Change </a:t>
            </a:r>
          </a:p>
        </p:txBody>
      </p:sp>
      <p:sp>
        <p:nvSpPr>
          <p:cNvPr id="20483" name="Content Placeholder 2"/>
          <p:cNvSpPr>
            <a:spLocks noGrp="1"/>
          </p:cNvSpPr>
          <p:nvPr>
            <p:ph idx="1"/>
          </p:nvPr>
        </p:nvSpPr>
        <p:spPr>
          <a:xfrm>
            <a:off x="500034" y="1571612"/>
            <a:ext cx="8229600" cy="4525963"/>
          </a:xfrm>
        </p:spPr>
        <p:txBody>
          <a:bodyPr/>
          <a:lstStyle/>
          <a:p>
            <a:r>
              <a:rPr lang="en-US" sz="2400" dirty="0" smtClean="0"/>
              <a:t>Vulnerability could be described as the degree to which a system is susceptible to, or unable to cope with, adverse effects of climate change, including climate variability and extreme</a:t>
            </a:r>
            <a:r>
              <a:rPr lang="en-US" sz="2400" dirty="0" smtClean="0">
                <a:solidFill>
                  <a:schemeClr val="bg2">
                    <a:lumMod val="10000"/>
                  </a:schemeClr>
                </a:solidFill>
              </a:rPr>
              <a:t>s. </a:t>
            </a:r>
          </a:p>
          <a:p>
            <a:r>
              <a:rPr lang="en-US" sz="2400" dirty="0" smtClean="0"/>
              <a:t>It could include for example: whole vulnerable areas such as low-lying islands or coastal cities; negative impacts of climate change on agricultural lands, forced migration; or the mechanism causing these impacts, e.g., disintegration of the West Antarctic ice sheet. </a:t>
            </a:r>
          </a:p>
          <a:p>
            <a:pPr>
              <a:buFontTx/>
              <a:buNone/>
            </a:pPr>
            <a:r>
              <a:rPr lang="en-US" sz="2400" dirty="0" smtClean="0"/>
              <a:t>     (UNEP, 2009). </a:t>
            </a:r>
          </a:p>
          <a:p>
            <a:endParaRPr lang="en-US" sz="2800"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79512" y="269776"/>
            <a:ext cx="8229600" cy="1143000"/>
          </a:xfrm>
        </p:spPr>
        <p:txBody>
          <a:bodyPr/>
          <a:lstStyle/>
          <a:p>
            <a:pPr eaLnBrk="1" hangingPunct="1"/>
            <a:r>
              <a:rPr lang="en-US" sz="3600" dirty="0" smtClean="0"/>
              <a:t>Characteristics of Vulnerability </a:t>
            </a:r>
          </a:p>
        </p:txBody>
      </p:sp>
      <p:sp>
        <p:nvSpPr>
          <p:cNvPr id="21507" name="Rectangle 3"/>
          <p:cNvSpPr>
            <a:spLocks noGrp="1" noChangeArrowheads="1"/>
          </p:cNvSpPr>
          <p:nvPr>
            <p:ph idx="1"/>
          </p:nvPr>
        </p:nvSpPr>
        <p:spPr>
          <a:xfrm>
            <a:off x="357188" y="3786188"/>
            <a:ext cx="8429625" cy="2371725"/>
          </a:xfrm>
        </p:spPr>
        <p:txBody>
          <a:bodyPr/>
          <a:lstStyle/>
          <a:p>
            <a:pPr marL="0" indent="0">
              <a:buFontTx/>
              <a:buNone/>
            </a:pPr>
            <a:r>
              <a:rPr lang="en-US" sz="2400" dirty="0" smtClean="0"/>
              <a:t>The </a:t>
            </a:r>
            <a:r>
              <a:rPr lang="en-US" sz="2400" b="1" dirty="0" smtClean="0"/>
              <a:t>exposure </a:t>
            </a:r>
            <a:r>
              <a:rPr lang="en-US" sz="2400" dirty="0" smtClean="0"/>
              <a:t>can be to hazards such as droughts, conflicts or extreme price fluctuations, and also underlying socio-economic, institutional and environmental conditions. The </a:t>
            </a:r>
            <a:r>
              <a:rPr lang="en-US" sz="2400" b="1" dirty="0" smtClean="0"/>
              <a:t>vulnerability </a:t>
            </a:r>
            <a:r>
              <a:rPr lang="en-US" sz="2400" dirty="0" smtClean="0"/>
              <a:t>not only depends on the exposure, but also on the </a:t>
            </a:r>
            <a:r>
              <a:rPr lang="en-US" sz="2400" b="1" dirty="0" smtClean="0"/>
              <a:t>sensitivity </a:t>
            </a:r>
            <a:r>
              <a:rPr lang="en-US" sz="2400" dirty="0" smtClean="0"/>
              <a:t>of the specific unit exposed (such as an ecosystem, a watershed, a household, a village, a country) and </a:t>
            </a:r>
            <a:r>
              <a:rPr lang="en-US" sz="2400" b="1" dirty="0" smtClean="0"/>
              <a:t>the capacity to cope or adapt</a:t>
            </a:r>
            <a:r>
              <a:rPr lang="en-US" sz="2400" dirty="0" smtClean="0"/>
              <a:t>. </a:t>
            </a:r>
          </a:p>
          <a:p>
            <a:pPr marL="0" indent="0">
              <a:buFontTx/>
              <a:buNone/>
            </a:pPr>
            <a:endParaRPr lang="en-US" sz="2400" dirty="0" smtClean="0"/>
          </a:p>
        </p:txBody>
      </p:sp>
      <p:sp>
        <p:nvSpPr>
          <p:cNvPr id="21508" name="Rectangle 1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pSp>
        <p:nvGrpSpPr>
          <p:cNvPr id="21509" name="Group 4"/>
          <p:cNvGrpSpPr>
            <a:grpSpLocks/>
          </p:cNvGrpSpPr>
          <p:nvPr/>
        </p:nvGrpSpPr>
        <p:grpSpPr bwMode="auto">
          <a:xfrm>
            <a:off x="357188" y="1143000"/>
            <a:ext cx="7786687" cy="2563813"/>
            <a:chOff x="1673" y="1565"/>
            <a:chExt cx="6517" cy="3598"/>
          </a:xfrm>
        </p:grpSpPr>
        <p:sp>
          <p:nvSpPr>
            <p:cNvPr id="21511" name="Text Box 17"/>
            <p:cNvSpPr txBox="1">
              <a:spLocks noChangeArrowheads="1"/>
            </p:cNvSpPr>
            <p:nvPr/>
          </p:nvSpPr>
          <p:spPr bwMode="auto">
            <a:xfrm>
              <a:off x="1673" y="1565"/>
              <a:ext cx="1830" cy="690"/>
            </a:xfrm>
            <a:prstGeom prst="rect">
              <a:avLst/>
            </a:prstGeom>
            <a:solidFill>
              <a:srgbClr val="000000"/>
            </a:solidFill>
            <a:ln w="9525">
              <a:solidFill>
                <a:srgbClr val="000000"/>
              </a:solidFill>
              <a:miter lim="800000"/>
              <a:headEnd/>
              <a:tailEnd/>
            </a:ln>
          </p:spPr>
          <p:txBody>
            <a:bodyPr anchor="ctr"/>
            <a:lstStyle/>
            <a:p>
              <a:pPr algn="ctr" eaLnBrk="0" hangingPunct="0"/>
              <a:r>
                <a:rPr lang="en-US" sz="2400" b="1">
                  <a:solidFill>
                    <a:srgbClr val="FFFFFF"/>
                  </a:solidFill>
                </a:rPr>
                <a:t>Exposure</a:t>
              </a:r>
              <a:endParaRPr lang="en-US" sz="2400"/>
            </a:p>
          </p:txBody>
        </p:sp>
        <p:sp>
          <p:nvSpPr>
            <p:cNvPr id="21512" name="Text Box 16"/>
            <p:cNvSpPr txBox="1">
              <a:spLocks noChangeArrowheads="1"/>
            </p:cNvSpPr>
            <p:nvPr/>
          </p:nvSpPr>
          <p:spPr bwMode="auto">
            <a:xfrm>
              <a:off x="4124" y="1565"/>
              <a:ext cx="2019" cy="690"/>
            </a:xfrm>
            <a:prstGeom prst="rect">
              <a:avLst/>
            </a:prstGeom>
            <a:solidFill>
              <a:srgbClr val="000000"/>
            </a:solidFill>
            <a:ln w="9525">
              <a:solidFill>
                <a:srgbClr val="000000"/>
              </a:solidFill>
              <a:miter lim="800000"/>
              <a:headEnd/>
              <a:tailEnd/>
            </a:ln>
          </p:spPr>
          <p:txBody>
            <a:bodyPr anchor="ctr"/>
            <a:lstStyle/>
            <a:p>
              <a:pPr algn="ctr" eaLnBrk="0" hangingPunct="0"/>
              <a:r>
                <a:rPr lang="en-US" sz="2400" b="1">
                  <a:solidFill>
                    <a:srgbClr val="FFFFFF"/>
                  </a:solidFill>
                </a:rPr>
                <a:t>Sensitivity</a:t>
              </a:r>
              <a:endParaRPr lang="en-US" sz="2400"/>
            </a:p>
          </p:txBody>
        </p:sp>
        <p:sp>
          <p:nvSpPr>
            <p:cNvPr id="21513" name="Text Box 15"/>
            <p:cNvSpPr txBox="1">
              <a:spLocks noChangeArrowheads="1"/>
            </p:cNvSpPr>
            <p:nvPr/>
          </p:nvSpPr>
          <p:spPr bwMode="auto">
            <a:xfrm>
              <a:off x="2877" y="2981"/>
              <a:ext cx="2443" cy="890"/>
            </a:xfrm>
            <a:prstGeom prst="rect">
              <a:avLst/>
            </a:prstGeom>
            <a:solidFill>
              <a:srgbClr val="7F7F7F"/>
            </a:solidFill>
            <a:ln w="9525">
              <a:solidFill>
                <a:srgbClr val="7F7F7F"/>
              </a:solidFill>
              <a:miter lim="800000"/>
              <a:headEnd/>
              <a:tailEnd/>
            </a:ln>
          </p:spPr>
          <p:txBody>
            <a:bodyPr anchor="ctr"/>
            <a:lstStyle/>
            <a:p>
              <a:pPr algn="ctr" eaLnBrk="0" hangingPunct="0"/>
              <a:r>
                <a:rPr lang="en-US" sz="2400" b="1"/>
                <a:t>Potential impacts</a:t>
              </a:r>
              <a:endParaRPr lang="en-US" sz="2400"/>
            </a:p>
          </p:txBody>
        </p:sp>
        <p:sp>
          <p:nvSpPr>
            <p:cNvPr id="21514" name="Text Box 14"/>
            <p:cNvSpPr txBox="1">
              <a:spLocks noChangeArrowheads="1"/>
            </p:cNvSpPr>
            <p:nvPr/>
          </p:nvSpPr>
          <p:spPr bwMode="auto">
            <a:xfrm>
              <a:off x="5798" y="2981"/>
              <a:ext cx="2392" cy="890"/>
            </a:xfrm>
            <a:prstGeom prst="rect">
              <a:avLst/>
            </a:prstGeom>
            <a:solidFill>
              <a:srgbClr val="808080"/>
            </a:solidFill>
            <a:ln w="9525">
              <a:solidFill>
                <a:srgbClr val="808080"/>
              </a:solidFill>
              <a:miter lim="800000"/>
              <a:headEnd/>
              <a:tailEnd/>
            </a:ln>
          </p:spPr>
          <p:txBody>
            <a:bodyPr anchor="ctr"/>
            <a:lstStyle/>
            <a:p>
              <a:pPr algn="ctr" eaLnBrk="0" hangingPunct="0"/>
              <a:r>
                <a:rPr lang="en-US" sz="2400" b="1">
                  <a:solidFill>
                    <a:srgbClr val="000000"/>
                  </a:solidFill>
                </a:rPr>
                <a:t>Adaptive capacity </a:t>
              </a:r>
              <a:endParaRPr lang="en-US" sz="2400"/>
            </a:p>
          </p:txBody>
        </p:sp>
        <p:sp>
          <p:nvSpPr>
            <p:cNvPr id="21515" name="Text Box 13"/>
            <p:cNvSpPr txBox="1">
              <a:spLocks noChangeArrowheads="1"/>
            </p:cNvSpPr>
            <p:nvPr/>
          </p:nvSpPr>
          <p:spPr bwMode="auto">
            <a:xfrm>
              <a:off x="4662" y="4473"/>
              <a:ext cx="2446" cy="690"/>
            </a:xfrm>
            <a:prstGeom prst="rect">
              <a:avLst/>
            </a:prstGeom>
            <a:solidFill>
              <a:srgbClr val="BFBFBF"/>
            </a:solidFill>
            <a:ln w="9525">
              <a:solidFill>
                <a:srgbClr val="BFBFBF"/>
              </a:solidFill>
              <a:miter lim="800000"/>
              <a:headEnd/>
              <a:tailEnd/>
            </a:ln>
          </p:spPr>
          <p:txBody>
            <a:bodyPr anchor="ctr"/>
            <a:lstStyle/>
            <a:p>
              <a:pPr algn="ctr" eaLnBrk="0" hangingPunct="0"/>
              <a:r>
                <a:rPr lang="en-US" sz="2400" b="1"/>
                <a:t>Vulnerability</a:t>
              </a:r>
              <a:endParaRPr lang="en-US" sz="2400"/>
            </a:p>
          </p:txBody>
        </p:sp>
        <p:cxnSp>
          <p:nvCxnSpPr>
            <p:cNvPr id="21516" name="AutoShape 12"/>
            <p:cNvCxnSpPr>
              <a:cxnSpLocks noChangeShapeType="1"/>
            </p:cNvCxnSpPr>
            <p:nvPr/>
          </p:nvCxnSpPr>
          <p:spPr bwMode="auto">
            <a:xfrm>
              <a:off x="2485" y="2252"/>
              <a:ext cx="0" cy="283"/>
            </a:xfrm>
            <a:prstGeom prst="straightConnector1">
              <a:avLst/>
            </a:prstGeom>
            <a:noFill/>
            <a:ln w="9525">
              <a:solidFill>
                <a:srgbClr val="000000"/>
              </a:solidFill>
              <a:round/>
              <a:headEnd/>
              <a:tailEnd/>
            </a:ln>
          </p:spPr>
        </p:cxnSp>
        <p:cxnSp>
          <p:nvCxnSpPr>
            <p:cNvPr id="21517" name="AutoShape 11"/>
            <p:cNvCxnSpPr>
              <a:cxnSpLocks noChangeShapeType="1"/>
            </p:cNvCxnSpPr>
            <p:nvPr/>
          </p:nvCxnSpPr>
          <p:spPr bwMode="auto">
            <a:xfrm>
              <a:off x="5152" y="2252"/>
              <a:ext cx="0" cy="283"/>
            </a:xfrm>
            <a:prstGeom prst="straightConnector1">
              <a:avLst/>
            </a:prstGeom>
            <a:noFill/>
            <a:ln w="9525">
              <a:solidFill>
                <a:srgbClr val="000000"/>
              </a:solidFill>
              <a:round/>
              <a:headEnd/>
              <a:tailEnd/>
            </a:ln>
          </p:spPr>
        </p:cxnSp>
        <p:cxnSp>
          <p:nvCxnSpPr>
            <p:cNvPr id="21518" name="AutoShape 10"/>
            <p:cNvCxnSpPr>
              <a:cxnSpLocks noChangeShapeType="1"/>
            </p:cNvCxnSpPr>
            <p:nvPr/>
          </p:nvCxnSpPr>
          <p:spPr bwMode="auto">
            <a:xfrm>
              <a:off x="2485" y="2535"/>
              <a:ext cx="2667" cy="0"/>
            </a:xfrm>
            <a:prstGeom prst="straightConnector1">
              <a:avLst/>
            </a:prstGeom>
            <a:noFill/>
            <a:ln w="9525">
              <a:solidFill>
                <a:srgbClr val="000000"/>
              </a:solidFill>
              <a:round/>
              <a:headEnd/>
              <a:tailEnd/>
            </a:ln>
          </p:spPr>
        </p:cxnSp>
        <p:cxnSp>
          <p:nvCxnSpPr>
            <p:cNvPr id="21519" name="AutoShape 9"/>
            <p:cNvCxnSpPr>
              <a:cxnSpLocks noChangeShapeType="1"/>
            </p:cNvCxnSpPr>
            <p:nvPr/>
          </p:nvCxnSpPr>
          <p:spPr bwMode="auto">
            <a:xfrm>
              <a:off x="3712" y="2535"/>
              <a:ext cx="0" cy="446"/>
            </a:xfrm>
            <a:prstGeom prst="straightConnector1">
              <a:avLst/>
            </a:prstGeom>
            <a:noFill/>
            <a:ln w="9525">
              <a:solidFill>
                <a:srgbClr val="000000"/>
              </a:solidFill>
              <a:round/>
              <a:headEnd/>
              <a:tailEnd/>
            </a:ln>
          </p:spPr>
        </p:cxnSp>
        <p:cxnSp>
          <p:nvCxnSpPr>
            <p:cNvPr id="21520" name="AutoShape 8"/>
            <p:cNvCxnSpPr>
              <a:cxnSpLocks noChangeShapeType="1"/>
            </p:cNvCxnSpPr>
            <p:nvPr/>
          </p:nvCxnSpPr>
          <p:spPr bwMode="auto">
            <a:xfrm>
              <a:off x="3766" y="3871"/>
              <a:ext cx="0" cy="294"/>
            </a:xfrm>
            <a:prstGeom prst="straightConnector1">
              <a:avLst/>
            </a:prstGeom>
            <a:noFill/>
            <a:ln w="9525">
              <a:solidFill>
                <a:srgbClr val="000000"/>
              </a:solidFill>
              <a:round/>
              <a:headEnd/>
              <a:tailEnd/>
            </a:ln>
          </p:spPr>
        </p:cxnSp>
        <p:cxnSp>
          <p:nvCxnSpPr>
            <p:cNvPr id="21521" name="AutoShape 7"/>
            <p:cNvCxnSpPr>
              <a:cxnSpLocks noChangeShapeType="1"/>
            </p:cNvCxnSpPr>
            <p:nvPr/>
          </p:nvCxnSpPr>
          <p:spPr bwMode="auto">
            <a:xfrm>
              <a:off x="7174" y="3871"/>
              <a:ext cx="0" cy="294"/>
            </a:xfrm>
            <a:prstGeom prst="straightConnector1">
              <a:avLst/>
            </a:prstGeom>
            <a:noFill/>
            <a:ln w="9525">
              <a:solidFill>
                <a:srgbClr val="000000"/>
              </a:solidFill>
              <a:round/>
              <a:headEnd/>
              <a:tailEnd/>
            </a:ln>
          </p:spPr>
        </p:cxnSp>
        <p:cxnSp>
          <p:nvCxnSpPr>
            <p:cNvPr id="21522" name="AutoShape 6"/>
            <p:cNvCxnSpPr>
              <a:cxnSpLocks noChangeShapeType="1"/>
            </p:cNvCxnSpPr>
            <p:nvPr/>
          </p:nvCxnSpPr>
          <p:spPr bwMode="auto">
            <a:xfrm>
              <a:off x="3766" y="4172"/>
              <a:ext cx="3448" cy="0"/>
            </a:xfrm>
            <a:prstGeom prst="straightConnector1">
              <a:avLst/>
            </a:prstGeom>
            <a:noFill/>
            <a:ln w="9525">
              <a:solidFill>
                <a:srgbClr val="000000"/>
              </a:solidFill>
              <a:round/>
              <a:headEnd/>
              <a:tailEnd/>
            </a:ln>
          </p:spPr>
        </p:cxnSp>
        <p:cxnSp>
          <p:nvCxnSpPr>
            <p:cNvPr id="21523" name="AutoShape 5"/>
            <p:cNvCxnSpPr>
              <a:cxnSpLocks noChangeShapeType="1"/>
            </p:cNvCxnSpPr>
            <p:nvPr/>
          </p:nvCxnSpPr>
          <p:spPr bwMode="auto">
            <a:xfrm>
              <a:off x="5679" y="4172"/>
              <a:ext cx="0" cy="304"/>
            </a:xfrm>
            <a:prstGeom prst="straightConnector1">
              <a:avLst/>
            </a:prstGeom>
            <a:noFill/>
            <a:ln w="9525">
              <a:solidFill>
                <a:srgbClr val="000000"/>
              </a:solidFill>
              <a:round/>
              <a:headEnd/>
              <a:tailEnd type="triangle" w="med" len="med"/>
            </a:ln>
          </p:spPr>
        </p:cxnSp>
      </p:grpSp>
      <p:sp>
        <p:nvSpPr>
          <p:cNvPr id="21510" name="TextBox 18"/>
          <p:cNvSpPr txBox="1">
            <a:spLocks noChangeArrowheads="1"/>
          </p:cNvSpPr>
          <p:nvPr/>
        </p:nvSpPr>
        <p:spPr bwMode="auto">
          <a:xfrm>
            <a:off x="6215063" y="6500813"/>
            <a:ext cx="2428875" cy="338137"/>
          </a:xfrm>
          <a:prstGeom prst="rect">
            <a:avLst/>
          </a:prstGeom>
          <a:noFill/>
          <a:ln w="9525">
            <a:noFill/>
            <a:miter lim="800000"/>
            <a:headEnd/>
            <a:tailEnd/>
          </a:ln>
        </p:spPr>
        <p:txBody>
          <a:bodyPr>
            <a:spAutoFit/>
          </a:bodyPr>
          <a:lstStyle/>
          <a:p>
            <a:pPr algn="r"/>
            <a:r>
              <a:rPr lang="en-US" sz="1600"/>
              <a:t>Allen consulting (2005)</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230832" y="341784"/>
            <a:ext cx="8229600" cy="1143000"/>
          </a:xfrm>
        </p:spPr>
        <p:txBody>
          <a:bodyPr/>
          <a:lstStyle/>
          <a:p>
            <a:r>
              <a:rPr lang="en-US" sz="3600" dirty="0" smtClean="0">
                <a:solidFill>
                  <a:schemeClr val="tx1"/>
                </a:solidFill>
              </a:rPr>
              <a:t>Coping and Adaptive Capacities </a:t>
            </a:r>
          </a:p>
        </p:txBody>
      </p:sp>
      <p:sp>
        <p:nvSpPr>
          <p:cNvPr id="22531" name="Content Placeholder 2"/>
          <p:cNvSpPr>
            <a:spLocks noGrp="1"/>
          </p:cNvSpPr>
          <p:nvPr>
            <p:ph idx="1"/>
          </p:nvPr>
        </p:nvSpPr>
        <p:spPr>
          <a:xfrm>
            <a:off x="428625" y="1428750"/>
            <a:ext cx="8229600" cy="4525963"/>
          </a:xfrm>
        </p:spPr>
        <p:txBody>
          <a:bodyPr/>
          <a:lstStyle/>
          <a:p>
            <a:r>
              <a:rPr lang="en-US" sz="2800" dirty="0" smtClean="0"/>
              <a:t>They are context-specific</a:t>
            </a:r>
          </a:p>
          <a:p>
            <a:r>
              <a:rPr lang="en-US" sz="2800" b="1" dirty="0" smtClean="0"/>
              <a:t>Capacities </a:t>
            </a:r>
            <a:r>
              <a:rPr lang="en-US" sz="2800" dirty="0" smtClean="0"/>
              <a:t>depend </a:t>
            </a:r>
            <a:r>
              <a:rPr lang="en-US" sz="2800" b="1" dirty="0" smtClean="0"/>
              <a:t>on access to resources </a:t>
            </a:r>
            <a:r>
              <a:rPr lang="en-US" sz="2800" dirty="0" smtClean="0"/>
              <a:t>that could help in responding to threats and exposures (</a:t>
            </a:r>
            <a:r>
              <a:rPr lang="en-US" sz="2800" dirty="0" err="1" smtClean="0"/>
              <a:t>i</a:t>
            </a:r>
            <a:r>
              <a:rPr lang="en-US" sz="2800" dirty="0" smtClean="0"/>
              <a:t>. e. functioning community networks, access to low-rate loans, accessible services - health care and sanitation, irrigation systems and water storage etc.).</a:t>
            </a:r>
          </a:p>
          <a:p>
            <a:r>
              <a:rPr lang="en-US" sz="2800" b="1" dirty="0" smtClean="0"/>
              <a:t>Capacities</a:t>
            </a:r>
            <a:r>
              <a:rPr lang="en-US" sz="2800" dirty="0" smtClean="0"/>
              <a:t> of the communities are </a:t>
            </a:r>
            <a:r>
              <a:rPr lang="en-US" sz="2800" b="1" dirty="0" smtClean="0"/>
              <a:t>often depleted </a:t>
            </a:r>
            <a:r>
              <a:rPr lang="en-US" sz="2800" dirty="0" smtClean="0"/>
              <a:t>when they are in conflict  zones, when they are forced to migrate and in areas with low law enforcement.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932D54D-2DC9-4508-BD4C-B91BEF50534A}" type="slidenum">
              <a:rPr lang="en-US" smtClean="0"/>
              <a:pPr/>
              <a:t>29</a:t>
            </a:fld>
            <a:endParaRPr lang="en-US"/>
          </a:p>
        </p:txBody>
      </p:sp>
      <p:pic>
        <p:nvPicPr>
          <p:cNvPr id="79874" name="Picture 2"/>
          <p:cNvPicPr>
            <a:picLocks noChangeAspect="1" noChangeArrowheads="1"/>
          </p:cNvPicPr>
          <p:nvPr/>
        </p:nvPicPr>
        <p:blipFill>
          <a:blip r:embed="rId2" cstate="print"/>
          <a:srcRect/>
          <a:stretch>
            <a:fillRect/>
          </a:stretch>
        </p:blipFill>
        <p:spPr bwMode="auto">
          <a:xfrm>
            <a:off x="179511" y="1412590"/>
            <a:ext cx="7848873" cy="4608697"/>
          </a:xfrm>
          <a:prstGeom prst="rect">
            <a:avLst/>
          </a:prstGeom>
          <a:noFill/>
          <a:ln w="9525">
            <a:noFill/>
            <a:miter lim="800000"/>
            <a:headEnd/>
            <a:tailEnd/>
          </a:ln>
          <a:effectLst/>
        </p:spPr>
      </p:pic>
      <p:sp>
        <p:nvSpPr>
          <p:cNvPr id="6" name="Rectangle 5"/>
          <p:cNvSpPr/>
          <p:nvPr/>
        </p:nvSpPr>
        <p:spPr>
          <a:xfrm>
            <a:off x="323528" y="6135687"/>
            <a:ext cx="7696200" cy="461665"/>
          </a:xfrm>
          <a:prstGeom prst="rect">
            <a:avLst/>
          </a:prstGeom>
        </p:spPr>
        <p:txBody>
          <a:bodyPr wrap="square">
            <a:spAutoFit/>
          </a:bodyPr>
          <a:lstStyle/>
          <a:p>
            <a:r>
              <a:rPr lang="en-US" sz="1200" dirty="0" err="1" smtClean="0"/>
              <a:t>Fuessel</a:t>
            </a:r>
            <a:r>
              <a:rPr lang="en-US" sz="1200" dirty="0" smtClean="0"/>
              <a:t>, H.M. and R.J. T. Klein (undated). A CLIMATE RISK MANAGEMENT APPROACH TO DISASTER REDUCTION AND ADAPTATION TO CLIMATE CHANGE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4000" dirty="0" smtClean="0"/>
              <a:t>Introduction</a:t>
            </a:r>
          </a:p>
        </p:txBody>
      </p:sp>
      <p:sp>
        <p:nvSpPr>
          <p:cNvPr id="4099" name="Rectangle 3"/>
          <p:cNvSpPr>
            <a:spLocks noGrp="1" noChangeArrowheads="1"/>
          </p:cNvSpPr>
          <p:nvPr>
            <p:ph idx="1"/>
          </p:nvPr>
        </p:nvSpPr>
        <p:spPr>
          <a:xfrm>
            <a:off x="428625" y="1500188"/>
            <a:ext cx="8229600" cy="2189162"/>
          </a:xfrm>
        </p:spPr>
        <p:txBody>
          <a:bodyPr/>
          <a:lstStyle/>
          <a:p>
            <a:pPr indent="-76200" eaLnBrk="1" hangingPunct="1">
              <a:buFontTx/>
              <a:buNone/>
            </a:pPr>
            <a:r>
              <a:rPr lang="en-CA" dirty="0" smtClean="0"/>
              <a:t>	</a:t>
            </a:r>
            <a:r>
              <a:rPr lang="en-US" sz="2800" dirty="0" smtClean="0"/>
              <a:t>This module builds on the IEA process and provides training on how to include vulnerability, climate change and adaptation in the process.</a:t>
            </a:r>
            <a:endParaRPr lang="en-CA" dirty="0" smtClean="0"/>
          </a:p>
          <a:p>
            <a:pPr indent="-76200" eaLnBrk="1" hangingPunct="1">
              <a:buFontTx/>
              <a:buNone/>
            </a:pPr>
            <a:r>
              <a:rPr lang="en-CA" sz="2800" dirty="0" smtClean="0"/>
              <a:t> </a:t>
            </a:r>
          </a:p>
          <a:p>
            <a:pPr indent="-76200" eaLnBrk="1" hangingPunct="1">
              <a:buFontTx/>
              <a:buNone/>
            </a:pPr>
            <a:r>
              <a:rPr lang="en-CA" sz="2800" dirty="0" smtClean="0"/>
              <a:t> It focuses </a:t>
            </a:r>
            <a:r>
              <a:rPr lang="en-US" sz="2800" dirty="0" smtClean="0"/>
              <a:t>on vulnerabilities, impacts of the changing climate and developing adaptive responses in the context of other issues such as ecosystems and human well-being, capacity and long-term development. </a:t>
            </a:r>
          </a:p>
          <a:p>
            <a:pPr indent="-76200" eaLnBrk="1" hangingPunct="1">
              <a:buFontTx/>
              <a:buNone/>
            </a:pPr>
            <a:endParaRPr lang="en-US" dirty="0" smtClean="0"/>
          </a:p>
          <a:p>
            <a:pPr indent="-76200" eaLnBrk="1" hangingPunct="1">
              <a:buFontTx/>
              <a:buNone/>
            </a:pPr>
            <a:endParaRPr lang="en-US"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23528" y="1124744"/>
            <a:ext cx="8011616" cy="4527376"/>
            <a:chOff x="304800" y="609600"/>
            <a:chExt cx="8515672" cy="5055096"/>
          </a:xfr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grpSpPr>
        <p:sp>
          <p:nvSpPr>
            <p:cNvPr id="3" name="Rectangle 2"/>
            <p:cNvSpPr/>
            <p:nvPr/>
          </p:nvSpPr>
          <p:spPr>
            <a:xfrm>
              <a:off x="304800" y="609600"/>
              <a:ext cx="1600200" cy="1219200"/>
            </a:xfrm>
            <a:prstGeom prst="rect">
              <a:avLst/>
            </a:prstGeom>
            <a:grpFill/>
            <a:ln/>
          </p:spPr>
          <p:style>
            <a:lnRef idx="0">
              <a:schemeClr val="accent4"/>
            </a:lnRef>
            <a:fillRef idx="3">
              <a:schemeClr val="accent4"/>
            </a:fillRef>
            <a:effectRef idx="3">
              <a:schemeClr val="accent4"/>
            </a:effectRef>
            <a:fontRef idx="minor">
              <a:schemeClr val="lt1"/>
            </a:fontRef>
          </p:style>
          <p:txBody>
            <a:bodyPr rtlCol="1" anchor="ctr">
              <a:scene3d>
                <a:camera prst="isometricOffAxis1Right"/>
                <a:lightRig rig="threePt" dir="t"/>
              </a:scene3d>
            </a:bodyPr>
            <a:lstStyle/>
            <a:p>
              <a:pPr algn="ctr" fontAlgn="auto">
                <a:spcBef>
                  <a:spcPts val="0"/>
                </a:spcBef>
                <a:spcAft>
                  <a:spcPts val="0"/>
                </a:spcAft>
              </a:pPr>
              <a:r>
                <a:rPr lang="en-US" sz="2000" b="1" dirty="0" smtClean="0">
                  <a:ln w="18415" cmpd="sng">
                    <a:solidFill>
                      <a:srgbClr val="FFFFFF"/>
                    </a:solidFill>
                    <a:prstDash val="solid"/>
                  </a:ln>
                  <a:solidFill>
                    <a:srgbClr val="FFFFFF"/>
                  </a:solidFill>
                  <a:effectLst>
                    <a:outerShdw blurRad="38100" dist="38100" dir="2700000" algn="tl">
                      <a:srgbClr val="000000">
                        <a:alpha val="43137"/>
                      </a:srgbClr>
                    </a:outerShdw>
                  </a:effectLst>
                </a:rPr>
                <a:t>Exposure</a:t>
              </a:r>
              <a:endParaRPr lang="ar-SA" sz="2000" b="1" dirty="0">
                <a:ln w="18415" cmpd="sng">
                  <a:solidFill>
                    <a:srgbClr val="FFFFFF"/>
                  </a:solidFill>
                  <a:prstDash val="solid"/>
                </a:ln>
                <a:solidFill>
                  <a:srgbClr val="FFFFFF"/>
                </a:solidFill>
                <a:effectLst>
                  <a:outerShdw blurRad="38100" dist="38100" dir="2700000" algn="tl">
                    <a:srgbClr val="000000">
                      <a:alpha val="43137"/>
                    </a:srgbClr>
                  </a:outerShdw>
                </a:effectLst>
                <a:cs typeface="Times New Roman"/>
              </a:endParaRPr>
            </a:p>
          </p:txBody>
        </p:sp>
        <p:sp>
          <p:nvSpPr>
            <p:cNvPr id="4" name="Rectangle 3"/>
            <p:cNvSpPr/>
            <p:nvPr/>
          </p:nvSpPr>
          <p:spPr>
            <a:xfrm>
              <a:off x="3124200" y="609600"/>
              <a:ext cx="1828800" cy="1219200"/>
            </a:xfrm>
            <a:prstGeom prst="rect">
              <a:avLst/>
            </a:prstGeom>
            <a:grpFill/>
            <a:ln>
              <a:no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1">
              <a:schemeClr val="accent5"/>
            </a:lnRef>
            <a:fillRef idx="3">
              <a:schemeClr val="accent5"/>
            </a:fillRef>
            <a:effectRef idx="2">
              <a:schemeClr val="accent5"/>
            </a:effectRef>
            <a:fontRef idx="minor">
              <a:schemeClr val="lt1"/>
            </a:fontRef>
          </p:style>
          <p:txBody>
            <a:bodyPr rtlCol="1" anchor="ctr"/>
            <a:lstStyle/>
            <a:p>
              <a:pPr algn="ctr" fontAlgn="auto">
                <a:spcBef>
                  <a:spcPts val="0"/>
                </a:spcBef>
                <a:spcAft>
                  <a:spcPts val="0"/>
                </a:spcAft>
              </a:pPr>
              <a:r>
                <a:rPr lang="en-US" sz="2000" b="1" dirty="0" smtClean="0">
                  <a:ln w="18415" cmpd="sng">
                    <a:solidFill>
                      <a:srgbClr val="FFFFFF"/>
                    </a:solidFill>
                    <a:prstDash val="solid"/>
                  </a:ln>
                  <a:solidFill>
                    <a:srgbClr val="FFFFFF"/>
                  </a:solidFill>
                  <a:effectLst>
                    <a:outerShdw blurRad="38100" dist="38100" dir="2700000" algn="tl">
                      <a:srgbClr val="000000">
                        <a:alpha val="43137"/>
                      </a:srgbClr>
                    </a:outerShdw>
                  </a:effectLst>
                </a:rPr>
                <a:t>Sensitivity</a:t>
              </a:r>
              <a:endParaRPr lang="ar-SA" sz="2000" b="1" dirty="0">
                <a:ln w="18415" cmpd="sng">
                  <a:solidFill>
                    <a:srgbClr val="FFFFFF"/>
                  </a:solidFill>
                  <a:prstDash val="solid"/>
                </a:ln>
                <a:solidFill>
                  <a:srgbClr val="FFFFFF"/>
                </a:solidFill>
                <a:effectLst>
                  <a:outerShdw blurRad="38100" dist="38100" dir="2700000" algn="tl">
                    <a:srgbClr val="000000">
                      <a:alpha val="43137"/>
                    </a:srgbClr>
                  </a:outerShdw>
                </a:effectLst>
                <a:cs typeface="Times New Roman"/>
              </a:endParaRPr>
            </a:p>
          </p:txBody>
        </p:sp>
        <p:sp>
          <p:nvSpPr>
            <p:cNvPr id="5" name="Rounded Rectangle 4"/>
            <p:cNvSpPr/>
            <p:nvPr/>
          </p:nvSpPr>
          <p:spPr>
            <a:xfrm>
              <a:off x="1979712" y="4593704"/>
              <a:ext cx="2514600" cy="1070992"/>
            </a:xfrm>
            <a:prstGeom prst="roundRect">
              <a:avLst/>
            </a:prstGeom>
            <a:grp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pPr>
              <a:r>
                <a:rPr lang="en-US" sz="2000" b="1" dirty="0" smtClean="0">
                  <a:solidFill>
                    <a:prstClr val="white"/>
                  </a:solidFill>
                  <a:effectLst>
                    <a:outerShdw blurRad="38100" dist="38100" dir="2700000" algn="tl">
                      <a:srgbClr val="000000">
                        <a:alpha val="43137"/>
                      </a:srgbClr>
                    </a:outerShdw>
                  </a:effectLst>
                </a:rPr>
                <a:t>Vulnerability to Climate Change</a:t>
              </a:r>
              <a:endParaRPr lang="ar-SA" sz="2000" b="1" dirty="0">
                <a:solidFill>
                  <a:prstClr val="white"/>
                </a:solidFill>
                <a:effectLst>
                  <a:outerShdw blurRad="38100" dist="38100" dir="2700000" algn="tl">
                    <a:srgbClr val="000000">
                      <a:alpha val="43137"/>
                    </a:srgbClr>
                  </a:outerShdw>
                </a:effectLst>
                <a:cs typeface="Times New Roman"/>
              </a:endParaRPr>
            </a:p>
          </p:txBody>
        </p:sp>
        <p:sp>
          <p:nvSpPr>
            <p:cNvPr id="6" name="Right Brace 5"/>
            <p:cNvSpPr/>
            <p:nvPr/>
          </p:nvSpPr>
          <p:spPr>
            <a:xfrm rot="5400000">
              <a:off x="2017776" y="801624"/>
              <a:ext cx="765048" cy="2971800"/>
            </a:xfrm>
            <a:prstGeom prst="rightBrace">
              <a:avLst/>
            </a:prstGeom>
            <a:noFill/>
            <a:ln w="19050">
              <a:solidFill>
                <a:srgbClr val="FF0000"/>
              </a:solidFill>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algn="ctr" fontAlgn="auto">
                <a:spcBef>
                  <a:spcPts val="0"/>
                </a:spcBef>
                <a:spcAft>
                  <a:spcPts val="0"/>
                </a:spcAft>
              </a:pPr>
              <a:endParaRPr lang="ar-SA" sz="2000">
                <a:solidFill>
                  <a:prstClr val="black"/>
                </a:solidFill>
                <a:cs typeface="Times New Roman"/>
              </a:endParaRPr>
            </a:p>
          </p:txBody>
        </p:sp>
        <p:sp>
          <p:nvSpPr>
            <p:cNvPr id="7" name="Right Brace 6"/>
            <p:cNvSpPr/>
            <p:nvPr/>
          </p:nvSpPr>
          <p:spPr>
            <a:xfrm rot="5400000">
              <a:off x="2932176" y="2782824"/>
              <a:ext cx="688848" cy="2895600"/>
            </a:xfrm>
            <a:prstGeom prst="rightBrace">
              <a:avLst>
                <a:gd name="adj1" fmla="val 8333"/>
                <a:gd name="adj2" fmla="val 50000"/>
              </a:avLst>
            </a:prstGeom>
            <a:noFill/>
            <a:ln w="19050">
              <a:solidFill>
                <a:srgbClr val="FF0000"/>
              </a:solidFill>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algn="ctr" fontAlgn="auto">
                <a:spcBef>
                  <a:spcPts val="0"/>
                </a:spcBef>
                <a:spcAft>
                  <a:spcPts val="0"/>
                </a:spcAft>
              </a:pPr>
              <a:endParaRPr lang="ar-SA" sz="2000">
                <a:solidFill>
                  <a:prstClr val="black"/>
                </a:solidFill>
                <a:cs typeface="Times New Roman"/>
              </a:endParaRPr>
            </a:p>
          </p:txBody>
        </p:sp>
        <p:sp>
          <p:nvSpPr>
            <p:cNvPr id="8" name="Rounded Rectangle 7"/>
            <p:cNvSpPr/>
            <p:nvPr/>
          </p:nvSpPr>
          <p:spPr>
            <a:xfrm>
              <a:off x="1066800" y="2667000"/>
              <a:ext cx="2286000" cy="1143000"/>
            </a:xfrm>
            <a:prstGeom prst="roundRect">
              <a:avLst/>
            </a:prstGeom>
            <a:grpFill/>
          </p:spPr>
          <p:style>
            <a:lnRef idx="1">
              <a:schemeClr val="accent6"/>
            </a:lnRef>
            <a:fillRef idx="3">
              <a:schemeClr val="accent6"/>
            </a:fillRef>
            <a:effectRef idx="2">
              <a:schemeClr val="accent6"/>
            </a:effectRef>
            <a:fontRef idx="minor">
              <a:schemeClr val="lt1"/>
            </a:fontRef>
          </p:style>
          <p:txBody>
            <a:bodyPr rtlCol="1" anchor="ctr"/>
            <a:lstStyle/>
            <a:p>
              <a:pPr algn="ctr" fontAlgn="auto">
                <a:spcBef>
                  <a:spcPts val="0"/>
                </a:spcBef>
                <a:spcAft>
                  <a:spcPts val="0"/>
                </a:spcAft>
              </a:pPr>
              <a:r>
                <a:rPr lang="en-US" sz="2000" b="1" dirty="0" smtClean="0">
                  <a:solidFill>
                    <a:prstClr val="white"/>
                  </a:solidFill>
                  <a:effectLst>
                    <a:outerShdw blurRad="38100" dist="38100" dir="2700000" algn="tl">
                      <a:srgbClr val="000000">
                        <a:alpha val="43137"/>
                      </a:srgbClr>
                    </a:outerShdw>
                  </a:effectLst>
                </a:rPr>
                <a:t>Potential  Impacts</a:t>
              </a:r>
              <a:endParaRPr lang="ar-SA" sz="2000" b="1" dirty="0">
                <a:solidFill>
                  <a:prstClr val="white"/>
                </a:solidFill>
                <a:effectLst>
                  <a:outerShdw blurRad="38100" dist="38100" dir="2700000" algn="tl">
                    <a:srgbClr val="000000">
                      <a:alpha val="43137"/>
                    </a:srgbClr>
                  </a:outerShdw>
                </a:effectLst>
                <a:cs typeface="Times New Roman"/>
              </a:endParaRPr>
            </a:p>
          </p:txBody>
        </p:sp>
        <p:sp>
          <p:nvSpPr>
            <p:cNvPr id="9" name="Rounded Rectangle 8"/>
            <p:cNvSpPr/>
            <p:nvPr/>
          </p:nvSpPr>
          <p:spPr>
            <a:xfrm>
              <a:off x="3657600" y="2743200"/>
              <a:ext cx="2209800" cy="1143000"/>
            </a:xfrm>
            <a:prstGeom prst="roundRect">
              <a:avLst/>
            </a:prstGeom>
            <a:grpFill/>
          </p:spPr>
          <p:style>
            <a:lnRef idx="1">
              <a:schemeClr val="accent3"/>
            </a:lnRef>
            <a:fillRef idx="3">
              <a:schemeClr val="accent3"/>
            </a:fillRef>
            <a:effectRef idx="2">
              <a:schemeClr val="accent3"/>
            </a:effectRef>
            <a:fontRef idx="minor">
              <a:schemeClr val="lt1"/>
            </a:fontRef>
          </p:style>
          <p:txBody>
            <a:bodyPr rtlCol="1" anchor="ctr"/>
            <a:lstStyle/>
            <a:p>
              <a:pPr algn="ctr" fontAlgn="auto">
                <a:spcBef>
                  <a:spcPts val="0"/>
                </a:spcBef>
                <a:spcAft>
                  <a:spcPts val="0"/>
                </a:spcAft>
              </a:pPr>
              <a:endParaRPr lang="en-US" sz="2000" b="1" dirty="0" smtClean="0">
                <a:solidFill>
                  <a:prstClr val="white"/>
                </a:solidFill>
                <a:effectLst>
                  <a:outerShdw blurRad="38100" dist="38100" dir="2700000" algn="tl">
                    <a:srgbClr val="000000">
                      <a:alpha val="43137"/>
                    </a:srgbClr>
                  </a:outerShdw>
                </a:effectLst>
              </a:endParaRPr>
            </a:p>
            <a:p>
              <a:pPr algn="ctr" fontAlgn="auto">
                <a:spcBef>
                  <a:spcPts val="0"/>
                </a:spcBef>
                <a:spcAft>
                  <a:spcPts val="0"/>
                </a:spcAft>
              </a:pPr>
              <a:r>
                <a:rPr lang="en-US" sz="2000" b="1" dirty="0" smtClean="0">
                  <a:solidFill>
                    <a:prstClr val="white"/>
                  </a:solidFill>
                  <a:effectLst>
                    <a:outerShdw blurRad="38100" dist="38100" dir="2700000" algn="tl">
                      <a:srgbClr val="000000">
                        <a:alpha val="43137"/>
                      </a:srgbClr>
                    </a:outerShdw>
                  </a:effectLst>
                </a:rPr>
                <a:t>Adaptive Capacity</a:t>
              </a:r>
            </a:p>
            <a:p>
              <a:pPr algn="ctr" fontAlgn="auto">
                <a:spcBef>
                  <a:spcPts val="0"/>
                </a:spcBef>
                <a:spcAft>
                  <a:spcPts val="0"/>
                </a:spcAft>
              </a:pPr>
              <a:endParaRPr lang="ar-SA" sz="2000" b="1" dirty="0">
                <a:solidFill>
                  <a:prstClr val="white"/>
                </a:solidFill>
                <a:effectLst>
                  <a:outerShdw blurRad="38100" dist="38100" dir="2700000" algn="tl">
                    <a:srgbClr val="000000">
                      <a:alpha val="43137"/>
                    </a:srgbClr>
                  </a:outerShdw>
                </a:effectLst>
                <a:cs typeface="Times New Roman"/>
              </a:endParaRPr>
            </a:p>
          </p:txBody>
        </p:sp>
        <p:sp>
          <p:nvSpPr>
            <p:cNvPr id="10" name="Left Arrow Callout 9"/>
            <p:cNvSpPr/>
            <p:nvPr/>
          </p:nvSpPr>
          <p:spPr>
            <a:xfrm>
              <a:off x="5868144" y="1524000"/>
              <a:ext cx="2952328" cy="3429000"/>
            </a:xfrm>
            <a:prstGeom prst="leftArrowCallout">
              <a:avLst>
                <a:gd name="adj1" fmla="val 9734"/>
                <a:gd name="adj2" fmla="val 11269"/>
                <a:gd name="adj3" fmla="val 14851"/>
                <a:gd name="adj4" fmla="val 81096"/>
              </a:avLst>
            </a:prstGeom>
            <a:grpFill/>
          </p:spPr>
          <p:style>
            <a:lnRef idx="1">
              <a:schemeClr val="accent3"/>
            </a:lnRef>
            <a:fillRef idx="2">
              <a:schemeClr val="accent3"/>
            </a:fillRef>
            <a:effectRef idx="1">
              <a:schemeClr val="accent3"/>
            </a:effectRef>
            <a:fontRef idx="minor">
              <a:schemeClr val="dk1"/>
            </a:fontRef>
          </p:style>
          <p:txBody>
            <a:bodyPr rtlCol="1" anchor="ctr"/>
            <a:lstStyle/>
            <a:p>
              <a:pPr marL="177800" indent="-177800" fontAlgn="auto">
                <a:spcBef>
                  <a:spcPts val="0"/>
                </a:spcBef>
                <a:spcAft>
                  <a:spcPts val="0"/>
                </a:spcAft>
                <a:buFont typeface="Arial" pitchFamily="34" charset="0"/>
                <a:buChar char="•"/>
                <a:tabLst>
                  <a:tab pos="177800" algn="l"/>
                </a:tabLst>
              </a:pPr>
              <a:r>
                <a:rPr lang="en-US" sz="2000" b="1" dirty="0" smtClean="0">
                  <a:ln>
                    <a:solidFill>
                      <a:prstClr val="white"/>
                    </a:solidFill>
                  </a:ln>
                  <a:solidFill>
                    <a:srgbClr val="4F81BD">
                      <a:lumMod val="50000"/>
                    </a:srgbClr>
                  </a:solidFill>
                  <a:effectLst>
                    <a:outerShdw blurRad="38100" dist="38100" dir="2700000" algn="tl">
                      <a:srgbClr val="000000">
                        <a:alpha val="43137"/>
                      </a:srgbClr>
                    </a:outerShdw>
                  </a:effectLst>
                </a:rPr>
                <a:t>Demography</a:t>
              </a:r>
            </a:p>
            <a:p>
              <a:pPr marL="177800" indent="-177800" fontAlgn="auto">
                <a:spcBef>
                  <a:spcPts val="0"/>
                </a:spcBef>
                <a:spcAft>
                  <a:spcPts val="0"/>
                </a:spcAft>
                <a:buFont typeface="Arial" pitchFamily="34" charset="0"/>
                <a:buChar char="•"/>
                <a:tabLst>
                  <a:tab pos="177800" algn="l"/>
                </a:tabLst>
              </a:pPr>
              <a:r>
                <a:rPr lang="en-US" sz="2000" b="1" dirty="0" smtClean="0">
                  <a:ln>
                    <a:solidFill>
                      <a:prstClr val="white"/>
                    </a:solidFill>
                  </a:ln>
                  <a:solidFill>
                    <a:srgbClr val="4F81BD">
                      <a:lumMod val="50000"/>
                    </a:srgbClr>
                  </a:solidFill>
                  <a:effectLst>
                    <a:outerShdw blurRad="38100" dist="38100" dir="2700000" algn="tl">
                      <a:srgbClr val="000000">
                        <a:alpha val="43137"/>
                      </a:srgbClr>
                    </a:outerShdw>
                  </a:effectLst>
                </a:rPr>
                <a:t>Economy</a:t>
              </a:r>
            </a:p>
            <a:p>
              <a:pPr marL="177800" indent="-177800" fontAlgn="auto">
                <a:spcBef>
                  <a:spcPts val="0"/>
                </a:spcBef>
                <a:spcAft>
                  <a:spcPts val="0"/>
                </a:spcAft>
                <a:buFont typeface="Arial" pitchFamily="34" charset="0"/>
                <a:buChar char="•"/>
                <a:tabLst>
                  <a:tab pos="177800" algn="l"/>
                </a:tabLst>
              </a:pPr>
              <a:r>
                <a:rPr lang="en-US" sz="2000" b="1" dirty="0" smtClean="0">
                  <a:ln>
                    <a:solidFill>
                      <a:prstClr val="white"/>
                    </a:solidFill>
                  </a:ln>
                  <a:solidFill>
                    <a:srgbClr val="4F81BD">
                      <a:lumMod val="50000"/>
                    </a:srgbClr>
                  </a:solidFill>
                  <a:effectLst>
                    <a:outerShdw blurRad="38100" dist="38100" dir="2700000" algn="tl">
                      <a:srgbClr val="000000">
                        <a:alpha val="43137"/>
                      </a:srgbClr>
                    </a:outerShdw>
                  </a:effectLst>
                </a:rPr>
                <a:t>Infrastructure</a:t>
              </a:r>
            </a:p>
            <a:p>
              <a:pPr marL="177800" indent="-177800" fontAlgn="auto">
                <a:spcBef>
                  <a:spcPts val="0"/>
                </a:spcBef>
                <a:spcAft>
                  <a:spcPts val="0"/>
                </a:spcAft>
                <a:buFont typeface="Arial" pitchFamily="34" charset="0"/>
                <a:buChar char="•"/>
                <a:tabLst>
                  <a:tab pos="177800" algn="l"/>
                </a:tabLst>
              </a:pPr>
              <a:r>
                <a:rPr lang="en-US" sz="2000" b="1" dirty="0" smtClean="0">
                  <a:ln>
                    <a:solidFill>
                      <a:prstClr val="white"/>
                    </a:solidFill>
                  </a:ln>
                  <a:solidFill>
                    <a:srgbClr val="4F81BD">
                      <a:lumMod val="50000"/>
                    </a:srgbClr>
                  </a:solidFill>
                  <a:effectLst>
                    <a:outerShdw blurRad="38100" dist="38100" dir="2700000" algn="tl">
                      <a:srgbClr val="000000">
                        <a:alpha val="43137"/>
                      </a:srgbClr>
                    </a:outerShdw>
                  </a:effectLst>
                </a:rPr>
                <a:t>Institutions</a:t>
              </a:r>
            </a:p>
            <a:p>
              <a:pPr marL="177800" indent="-177800" fontAlgn="auto">
                <a:spcBef>
                  <a:spcPts val="0"/>
                </a:spcBef>
                <a:spcAft>
                  <a:spcPts val="0"/>
                </a:spcAft>
                <a:buFont typeface="Arial" pitchFamily="34" charset="0"/>
                <a:buChar char="•"/>
                <a:tabLst>
                  <a:tab pos="177800" algn="l"/>
                </a:tabLst>
              </a:pPr>
              <a:r>
                <a:rPr lang="en-US" sz="2000" b="1" dirty="0" smtClean="0">
                  <a:ln>
                    <a:solidFill>
                      <a:prstClr val="white"/>
                    </a:solidFill>
                  </a:ln>
                  <a:solidFill>
                    <a:srgbClr val="4F81BD">
                      <a:lumMod val="50000"/>
                    </a:srgbClr>
                  </a:solidFill>
                  <a:effectLst>
                    <a:outerShdw blurRad="38100" dist="38100" dir="2700000" algn="tl">
                      <a:srgbClr val="000000">
                        <a:alpha val="43137"/>
                      </a:srgbClr>
                    </a:outerShdw>
                  </a:effectLst>
                </a:rPr>
                <a:t>Information</a:t>
              </a:r>
              <a:endParaRPr lang="ar-SA" sz="2000" b="1" dirty="0">
                <a:ln>
                  <a:solidFill>
                    <a:prstClr val="white"/>
                  </a:solidFill>
                </a:ln>
                <a:solidFill>
                  <a:srgbClr val="4F81BD">
                    <a:lumMod val="50000"/>
                  </a:srgbClr>
                </a:solidFill>
                <a:effectLst>
                  <a:outerShdw blurRad="38100" dist="38100" dir="2700000" algn="tl">
                    <a:srgbClr val="000000">
                      <a:alpha val="43137"/>
                    </a:srgbClr>
                  </a:outerShdw>
                </a:effectLst>
                <a:cs typeface="Times New Roman"/>
              </a:endParaRPr>
            </a:p>
          </p:txBody>
        </p:sp>
      </p:grpSp>
      <p:sp>
        <p:nvSpPr>
          <p:cNvPr id="11" name="Rounded Rectangle 10"/>
          <p:cNvSpPr/>
          <p:nvPr/>
        </p:nvSpPr>
        <p:spPr>
          <a:xfrm>
            <a:off x="838200" y="5867400"/>
            <a:ext cx="5181600" cy="762000"/>
          </a:xfrm>
          <a:prstGeom prst="roundRect">
            <a:avLst/>
          </a:prstGeom>
          <a:gradFill>
            <a:gsLst>
              <a:gs pos="0">
                <a:schemeClr val="accent1">
                  <a:lumMod val="75000"/>
                </a:schemeClr>
              </a:gs>
              <a:gs pos="80000">
                <a:schemeClr val="accent2">
                  <a:shade val="93000"/>
                  <a:satMod val="130000"/>
                </a:scheme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pPr>
            <a:r>
              <a:rPr lang="en-US" sz="2800" b="1" dirty="0" smtClean="0">
                <a:solidFill>
                  <a:prstClr val="white"/>
                </a:solidFill>
                <a:effectLst>
                  <a:outerShdw blurRad="38100" dist="38100" dir="2700000" algn="tl">
                    <a:srgbClr val="000000">
                      <a:alpha val="43137"/>
                    </a:srgbClr>
                  </a:outerShdw>
                </a:effectLst>
              </a:rPr>
              <a:t>Adaptation</a:t>
            </a:r>
            <a:endParaRPr lang="ar-SA" sz="2800" b="1" dirty="0">
              <a:solidFill>
                <a:prstClr val="white"/>
              </a:solidFill>
              <a:effectLst>
                <a:outerShdw blurRad="38100" dist="38100" dir="2700000" algn="tl">
                  <a:srgbClr val="000000">
                    <a:alpha val="43137"/>
                  </a:srgbClr>
                </a:outerShdw>
              </a:effectLst>
              <a:cs typeface="Times New Roman"/>
            </a:endParaRPr>
          </a:p>
        </p:txBody>
      </p:sp>
      <p:sp>
        <p:nvSpPr>
          <p:cNvPr id="12" name="Down Arrow 11"/>
          <p:cNvSpPr/>
          <p:nvPr/>
        </p:nvSpPr>
        <p:spPr>
          <a:xfrm>
            <a:off x="2743200" y="5445224"/>
            <a:ext cx="990600" cy="422176"/>
          </a:xfrm>
          <a:prstGeom prst="downArrow">
            <a:avLst/>
          </a:prstGeom>
          <a:gradFill>
            <a:gsLst>
              <a:gs pos="0">
                <a:srgbClr val="000082"/>
              </a:gs>
              <a:gs pos="30000">
                <a:srgbClr val="66008F"/>
              </a:gs>
              <a:gs pos="64999">
                <a:srgbClr val="BA0066"/>
              </a:gs>
              <a:gs pos="89999">
                <a:srgbClr val="FF0000"/>
              </a:gs>
              <a:gs pos="100000">
                <a:srgbClr val="FF8200"/>
              </a:gs>
            </a:gsLst>
            <a:lin ang="16200000" scaled="0"/>
          </a:gradFill>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lang="en-US">
              <a:solidFill>
                <a:prstClr val="black"/>
              </a:solidFill>
            </a:endParaRPr>
          </a:p>
        </p:txBody>
      </p:sp>
      <p:sp>
        <p:nvSpPr>
          <p:cNvPr id="14" name="Slide Number Placeholder 13"/>
          <p:cNvSpPr>
            <a:spLocks noGrp="1"/>
          </p:cNvSpPr>
          <p:nvPr>
            <p:ph type="sldNum" sz="quarter" idx="12"/>
          </p:nvPr>
        </p:nvSpPr>
        <p:spPr/>
        <p:txBody>
          <a:bodyPr/>
          <a:lstStyle/>
          <a:p>
            <a:fld id="{E932D54D-2DC9-4508-BD4C-B91BEF50534A}" type="slidenum">
              <a:rPr lang="en-US" smtClean="0">
                <a:solidFill>
                  <a:prstClr val="black">
                    <a:tint val="75000"/>
                  </a:prstClr>
                </a:solidFill>
              </a:rPr>
              <a:pPr/>
              <a:t>30</a:t>
            </a:fld>
            <a:endParaRPr lang="en-US">
              <a:solidFill>
                <a:prstClr val="black">
                  <a:tint val="75000"/>
                </a:prstClr>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Documents and Settings\mhd abido\Desktop\DSC00566.jpg"/>
          <p:cNvPicPr>
            <a:picLocks noChangeAspect="1" noChangeArrowheads="1"/>
          </p:cNvPicPr>
          <p:nvPr/>
        </p:nvPicPr>
        <p:blipFill>
          <a:blip r:embed="rId2" cstate="print"/>
          <a:srcRect/>
          <a:stretch>
            <a:fillRect/>
          </a:stretch>
        </p:blipFill>
        <p:spPr bwMode="auto">
          <a:xfrm>
            <a:off x="-36512" y="0"/>
            <a:ext cx="9180512" cy="6858000"/>
          </a:xfrm>
          <a:prstGeom prst="rect">
            <a:avLst/>
          </a:prstGeom>
          <a:noFill/>
          <a:ln w="9525">
            <a:noFill/>
            <a:miter lim="800000"/>
            <a:headEnd/>
            <a:tailEnd/>
          </a:ln>
        </p:spPr>
      </p:pic>
      <p:grpSp>
        <p:nvGrpSpPr>
          <p:cNvPr id="2" name="Group 18"/>
          <p:cNvGrpSpPr>
            <a:grpSpLocks/>
          </p:cNvGrpSpPr>
          <p:nvPr/>
        </p:nvGrpSpPr>
        <p:grpSpPr bwMode="auto">
          <a:xfrm>
            <a:off x="214313" y="1714500"/>
            <a:ext cx="3643312" cy="3357563"/>
            <a:chOff x="304800" y="-343481"/>
            <a:chExt cx="5680197" cy="5431863"/>
          </a:xfrm>
        </p:grpSpPr>
        <p:sp>
          <p:nvSpPr>
            <p:cNvPr id="4" name="Rectangle 3"/>
            <p:cNvSpPr/>
            <p:nvPr/>
          </p:nvSpPr>
          <p:spPr>
            <a:xfrm>
              <a:off x="304800" y="-343481"/>
              <a:ext cx="1600200" cy="1219199"/>
            </a:xfrm>
            <a:prstGeom prst="rect">
              <a:avLst/>
            </a:prstGeom>
            <a:solidFill>
              <a:srgbClr val="92D050"/>
            </a:solidFill>
            <a:ln/>
          </p:spPr>
          <p:style>
            <a:lnRef idx="0">
              <a:schemeClr val="accent4"/>
            </a:lnRef>
            <a:fillRef idx="3">
              <a:schemeClr val="accent4"/>
            </a:fillRef>
            <a:effectRef idx="3">
              <a:schemeClr val="accent4"/>
            </a:effectRef>
            <a:fontRef idx="minor">
              <a:schemeClr val="lt1"/>
            </a:fontRef>
          </p:style>
          <p:txBody>
            <a:bodyPr rtlCol="1" anchor="ctr">
              <a:scene3d>
                <a:camera prst="isometricOffAxis1Right"/>
                <a:lightRig rig="threePt" dir="t"/>
              </a:scene3d>
            </a:bodyPr>
            <a:lstStyle/>
            <a:p>
              <a:pPr algn="ctr">
                <a:defRPr/>
              </a:pPr>
              <a:r>
                <a:rPr lang="en-US" sz="1200" dirty="0" smtClean="0">
                  <a:ln w="18415" cmpd="sng">
                    <a:solidFill>
                      <a:srgbClr val="FFFFFF"/>
                    </a:solidFill>
                    <a:prstDash val="solid"/>
                  </a:ln>
                  <a:solidFill>
                    <a:srgbClr val="FFFFFF"/>
                  </a:solidFill>
                  <a:effectLst>
                    <a:outerShdw blurRad="38100" dist="38100" dir="2700000" algn="tl">
                      <a:srgbClr val="000000">
                        <a:alpha val="43137"/>
                      </a:srgbClr>
                    </a:outerShdw>
                  </a:effectLst>
                  <a:cs typeface="+mj-cs"/>
                </a:rPr>
                <a:t>Exposure</a:t>
              </a:r>
              <a:endParaRPr lang="ar-SA" sz="1200" dirty="0">
                <a:ln w="18415" cmpd="sng">
                  <a:solidFill>
                    <a:srgbClr val="FFFFFF"/>
                  </a:solidFill>
                  <a:prstDash val="solid"/>
                </a:ln>
                <a:solidFill>
                  <a:srgbClr val="FFFFFF"/>
                </a:solidFill>
                <a:effectLst>
                  <a:outerShdw blurRad="38100" dist="38100" dir="2700000" algn="tl">
                    <a:srgbClr val="000000">
                      <a:alpha val="43137"/>
                    </a:srgbClr>
                  </a:outerShdw>
                </a:effectLst>
                <a:cs typeface="+mj-cs"/>
              </a:endParaRPr>
            </a:p>
          </p:txBody>
        </p:sp>
        <p:sp>
          <p:nvSpPr>
            <p:cNvPr id="5" name="Rectangle 4"/>
            <p:cNvSpPr/>
            <p:nvPr/>
          </p:nvSpPr>
          <p:spPr>
            <a:xfrm>
              <a:off x="3098494" y="-343481"/>
              <a:ext cx="1828800" cy="1219199"/>
            </a:xfrm>
            <a:prstGeom prst="rect">
              <a:avLst/>
            </a:prstGeom>
            <a:solidFill>
              <a:srgbClr val="FF0000"/>
            </a:solidFill>
            <a:ln>
              <a:no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1">
              <a:schemeClr val="accent5"/>
            </a:lnRef>
            <a:fillRef idx="3">
              <a:schemeClr val="accent5"/>
            </a:fillRef>
            <a:effectRef idx="2">
              <a:schemeClr val="accent5"/>
            </a:effectRef>
            <a:fontRef idx="minor">
              <a:schemeClr val="lt1"/>
            </a:fontRef>
          </p:style>
          <p:txBody>
            <a:bodyPr rtlCol="1" anchor="ctr"/>
            <a:lstStyle/>
            <a:p>
              <a:pPr algn="ctr">
                <a:defRPr/>
              </a:pPr>
              <a:r>
                <a:rPr lang="en-US" sz="1200" dirty="0" smtClean="0">
                  <a:ln w="18415" cmpd="sng">
                    <a:solidFill>
                      <a:srgbClr val="FFFFFF"/>
                    </a:solidFill>
                    <a:prstDash val="solid"/>
                  </a:ln>
                  <a:solidFill>
                    <a:srgbClr val="FFFFFF"/>
                  </a:solidFill>
                  <a:effectLst>
                    <a:outerShdw blurRad="38100" dist="38100" dir="2700000" algn="tl">
                      <a:srgbClr val="000000">
                        <a:alpha val="43137"/>
                      </a:srgbClr>
                    </a:outerShdw>
                  </a:effectLst>
                  <a:cs typeface="+mj-cs"/>
                </a:rPr>
                <a:t>Sensitivity</a:t>
              </a:r>
              <a:endParaRPr lang="ar-SA" sz="1200" dirty="0">
                <a:ln w="18415" cmpd="sng">
                  <a:solidFill>
                    <a:srgbClr val="FFFFFF"/>
                  </a:solidFill>
                  <a:prstDash val="solid"/>
                </a:ln>
                <a:solidFill>
                  <a:srgbClr val="FFFFFF"/>
                </a:solidFill>
                <a:effectLst>
                  <a:outerShdw blurRad="38100" dist="38100" dir="2700000" algn="tl">
                    <a:srgbClr val="000000">
                      <a:alpha val="43137"/>
                    </a:srgbClr>
                  </a:outerShdw>
                </a:effectLst>
                <a:cs typeface="+mj-cs"/>
              </a:endParaRPr>
            </a:p>
          </p:txBody>
        </p:sp>
        <p:sp>
          <p:nvSpPr>
            <p:cNvPr id="6" name="Rounded Rectangle 5"/>
            <p:cNvSpPr/>
            <p:nvPr/>
          </p:nvSpPr>
          <p:spPr>
            <a:xfrm>
              <a:off x="1980396" y="3945507"/>
              <a:ext cx="2514632" cy="1142875"/>
            </a:xfrm>
            <a:prstGeom prst="roundRect">
              <a:avLst/>
            </a:prstGeom>
            <a:solidFill>
              <a:srgbClr val="00B050"/>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sz="1200" b="1" dirty="0" smtClean="0">
                  <a:effectLst>
                    <a:outerShdw blurRad="38100" dist="38100" dir="2700000" algn="tl">
                      <a:srgbClr val="000000">
                        <a:alpha val="43137"/>
                      </a:srgbClr>
                    </a:outerShdw>
                  </a:effectLst>
                  <a:cs typeface="+mj-cs"/>
                </a:rPr>
                <a:t>Vulnerability to climate change</a:t>
              </a:r>
              <a:endParaRPr lang="ar-SA" sz="1200" b="1" dirty="0">
                <a:effectLst>
                  <a:outerShdw blurRad="38100" dist="38100" dir="2700000" algn="tl">
                    <a:srgbClr val="000000">
                      <a:alpha val="43137"/>
                    </a:srgbClr>
                  </a:outerShdw>
                </a:effectLst>
                <a:cs typeface="+mj-cs"/>
              </a:endParaRPr>
            </a:p>
          </p:txBody>
        </p:sp>
        <p:sp>
          <p:nvSpPr>
            <p:cNvPr id="7" name="Right Brace 6"/>
            <p:cNvSpPr/>
            <p:nvPr/>
          </p:nvSpPr>
          <p:spPr>
            <a:xfrm rot="5400000">
              <a:off x="1966505" y="-136018"/>
              <a:ext cx="765340" cy="2970038"/>
            </a:xfrm>
            <a:prstGeom prst="rightBrace">
              <a:avLst/>
            </a:prstGeom>
            <a:ln w="19050">
              <a:solidFill>
                <a:srgbClr val="FF0000"/>
              </a:solidFill>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algn="ctr">
                <a:defRPr/>
              </a:pPr>
              <a:endParaRPr lang="ar-SA" sz="2400">
                <a:cs typeface="+mj-cs"/>
              </a:endParaRPr>
            </a:p>
          </p:txBody>
        </p:sp>
        <p:sp>
          <p:nvSpPr>
            <p:cNvPr id="8" name="Right Brace 7"/>
            <p:cNvSpPr/>
            <p:nvPr/>
          </p:nvSpPr>
          <p:spPr>
            <a:xfrm rot="5400000">
              <a:off x="2932215" y="1949290"/>
              <a:ext cx="809000" cy="2895787"/>
            </a:xfrm>
            <a:prstGeom prst="rightBrace">
              <a:avLst/>
            </a:prstGeom>
            <a:ln w="19050">
              <a:solidFill>
                <a:srgbClr val="FF0000"/>
              </a:solidFill>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1" anchor="ctr"/>
            <a:lstStyle/>
            <a:p>
              <a:pPr algn="ctr">
                <a:defRPr/>
              </a:pPr>
              <a:endParaRPr lang="ar-SA" sz="2400">
                <a:cs typeface="+mj-cs"/>
              </a:endParaRPr>
            </a:p>
          </p:txBody>
        </p:sp>
        <p:sp>
          <p:nvSpPr>
            <p:cNvPr id="9" name="Rounded Rectangle 8"/>
            <p:cNvSpPr/>
            <p:nvPr/>
          </p:nvSpPr>
          <p:spPr>
            <a:xfrm>
              <a:off x="1143835" y="1801014"/>
              <a:ext cx="2284455" cy="1142873"/>
            </a:xfrm>
            <a:prstGeom prst="round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defRPr/>
              </a:pPr>
              <a:r>
                <a:rPr lang="en-US" sz="1200" b="1" dirty="0" smtClean="0">
                  <a:effectLst>
                    <a:outerShdw blurRad="38100" dist="38100" dir="2700000" algn="tl">
                      <a:srgbClr val="000000">
                        <a:alpha val="43137"/>
                      </a:srgbClr>
                    </a:outerShdw>
                  </a:effectLst>
                  <a:cs typeface="+mj-cs"/>
                </a:rPr>
                <a:t>Potential impacts</a:t>
              </a:r>
              <a:endParaRPr lang="ar-SA" sz="1200" b="1" dirty="0">
                <a:effectLst>
                  <a:outerShdw blurRad="38100" dist="38100" dir="2700000" algn="tl">
                    <a:srgbClr val="000000">
                      <a:alpha val="43137"/>
                    </a:srgbClr>
                  </a:outerShdw>
                </a:effectLst>
                <a:cs typeface="+mj-cs"/>
              </a:endParaRPr>
            </a:p>
          </p:txBody>
        </p:sp>
        <p:sp>
          <p:nvSpPr>
            <p:cNvPr id="10" name="Rounded Rectangle 9"/>
            <p:cNvSpPr/>
            <p:nvPr/>
          </p:nvSpPr>
          <p:spPr>
            <a:xfrm>
              <a:off x="3658467" y="1682874"/>
              <a:ext cx="2326530" cy="1250740"/>
            </a:xfrm>
            <a:prstGeom prst="roundRect">
              <a:avLst/>
            </a:prstGeom>
            <a:solidFill>
              <a:srgbClr val="00B0F0"/>
            </a:solidFill>
          </p:spPr>
          <p:style>
            <a:lnRef idx="1">
              <a:schemeClr val="accent3"/>
            </a:lnRef>
            <a:fillRef idx="3">
              <a:schemeClr val="accent3"/>
            </a:fillRef>
            <a:effectRef idx="2">
              <a:schemeClr val="accent3"/>
            </a:effectRef>
            <a:fontRef idx="minor">
              <a:schemeClr val="lt1"/>
            </a:fontRef>
          </p:style>
          <p:txBody>
            <a:bodyPr rtlCol="1" anchor="ctr"/>
            <a:lstStyle/>
            <a:p>
              <a:pPr algn="ctr">
                <a:defRPr/>
              </a:pPr>
              <a:r>
                <a:rPr lang="en-US" sz="1200" b="1" dirty="0" smtClean="0">
                  <a:effectLst>
                    <a:outerShdw blurRad="38100" dist="38100" dir="2700000" algn="tl">
                      <a:srgbClr val="000000">
                        <a:alpha val="43137"/>
                      </a:srgbClr>
                    </a:outerShdw>
                  </a:effectLst>
                  <a:cs typeface="+mj-cs"/>
                </a:rPr>
                <a:t>Adaptive capacity</a:t>
              </a:r>
              <a:endParaRPr lang="en-US" sz="1200" b="1" dirty="0">
                <a:effectLst>
                  <a:outerShdw blurRad="38100" dist="38100" dir="2700000" algn="tl">
                    <a:srgbClr val="000000">
                      <a:alpha val="43137"/>
                    </a:srgbClr>
                  </a:outerShdw>
                </a:effectLst>
                <a:cs typeface="+mj-cs"/>
              </a:endParaRP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ChangeArrowheads="1"/>
          </p:cNvSpPr>
          <p:nvPr/>
        </p:nvSpPr>
        <p:spPr bwMode="auto">
          <a:xfrm>
            <a:off x="1219200" y="1752600"/>
            <a:ext cx="7315200" cy="3539430"/>
          </a:xfrm>
          <a:prstGeom prst="rect">
            <a:avLst/>
          </a:prstGeom>
          <a:noFill/>
          <a:ln>
            <a:headEnd/>
            <a:tailEnd/>
          </a:ln>
          <a:effec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latin typeface="+mj-lt"/>
                <a:cs typeface="Tahoma" pitchFamily="34" charset="0"/>
              </a:rPr>
              <a:t>The Arab region is home to 5% of the world's population but has access to only 1% of global fresh water resources.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latin typeface="+mj-lt"/>
              <a:cs typeface="Tahoma"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latin typeface="+mj-lt"/>
                <a:cs typeface="Tahoma" pitchFamily="34" charset="0"/>
              </a:rPr>
              <a:t>Some of the world's biggest and longest-running conflicts are playing out in the region: Somalia, Iraq, the occupied Palestinian territories and Sudan. </a:t>
            </a:r>
          </a:p>
        </p:txBody>
      </p:sp>
      <p:sp>
        <p:nvSpPr>
          <p:cNvPr id="6" name="Footer Placeholder 5"/>
          <p:cNvSpPr>
            <a:spLocks noGrp="1"/>
          </p:cNvSpPr>
          <p:nvPr>
            <p:ph type="ftr" sz="quarter" idx="11"/>
          </p:nvPr>
        </p:nvSpPr>
        <p:spPr>
          <a:xfrm>
            <a:off x="2915816" y="5689054"/>
            <a:ext cx="4904184" cy="476250"/>
          </a:xfrm>
        </p:spPr>
        <p:txBody>
          <a:bodyPr/>
          <a:lstStyle/>
          <a:p>
            <a:r>
              <a:rPr lang="en-US" dirty="0" smtClean="0"/>
              <a:t>Trainers Workshop on Vulnerability and Climate Change Impact Assessments for Adaptation Manama, Kingdom of Bahrain 5-7 January 2010 </a:t>
            </a:r>
            <a:endParaRPr lang="en-US" dirty="0"/>
          </a:p>
        </p:txBody>
      </p:sp>
      <p:sp>
        <p:nvSpPr>
          <p:cNvPr id="5" name="Slide Number Placeholder 4"/>
          <p:cNvSpPr>
            <a:spLocks noGrp="1"/>
          </p:cNvSpPr>
          <p:nvPr>
            <p:ph type="sldNum" sz="quarter" idx="12"/>
          </p:nvPr>
        </p:nvSpPr>
        <p:spPr/>
        <p:txBody>
          <a:bodyPr/>
          <a:lstStyle/>
          <a:p>
            <a:fld id="{E932D54D-2DC9-4508-BD4C-B91BEF50534A}" type="slidenum">
              <a:rPr lang="en-US" smtClean="0"/>
              <a:pPr/>
              <a:t>32</a:t>
            </a:fld>
            <a:endParaRPr lang="en-US"/>
          </a:p>
        </p:txBody>
      </p:sp>
      <p:sp>
        <p:nvSpPr>
          <p:cNvPr id="7" name="TextBox 6"/>
          <p:cNvSpPr txBox="1"/>
          <p:nvPr/>
        </p:nvSpPr>
        <p:spPr>
          <a:xfrm>
            <a:off x="1220745" y="395953"/>
            <a:ext cx="6447599" cy="584775"/>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3200" dirty="0" smtClean="0">
                <a:solidFill>
                  <a:schemeClr val="tx1"/>
                </a:solidFill>
              </a:rPr>
              <a:t>The Concept of Double Exposures</a:t>
            </a:r>
            <a:endParaRPr lang="en-US" sz="3200" dirty="0">
              <a:solidFill>
                <a:schemeClr val="tx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2195736" y="332656"/>
            <a:ext cx="4588885" cy="584775"/>
          </a:xfrm>
          <a:no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pPr algn="l"/>
            <a:r>
              <a:rPr lang="en-US" sz="3200" kern="1200" dirty="0" smtClean="0">
                <a:solidFill>
                  <a:schemeClr val="tx1"/>
                </a:solidFill>
                <a:latin typeface="+mn-lt"/>
                <a:ea typeface="+mn-ea"/>
                <a:cs typeface="+mn-cs"/>
              </a:rPr>
              <a:t>Causes of Vulnerability  </a:t>
            </a:r>
          </a:p>
        </p:txBody>
      </p:sp>
      <p:sp>
        <p:nvSpPr>
          <p:cNvPr id="23555" name="Content Placeholder 2"/>
          <p:cNvSpPr>
            <a:spLocks noGrp="1"/>
          </p:cNvSpPr>
          <p:nvPr>
            <p:ph idx="1"/>
          </p:nvPr>
        </p:nvSpPr>
        <p:spPr>
          <a:xfrm>
            <a:off x="357158" y="1196752"/>
            <a:ext cx="8429625" cy="4525962"/>
          </a:xfrm>
        </p:spPr>
        <p:txBody>
          <a:bodyPr/>
          <a:lstStyle/>
          <a:p>
            <a:pPr>
              <a:buFontTx/>
              <a:buNone/>
            </a:pPr>
            <a:r>
              <a:rPr lang="en-US" sz="2400" b="1" dirty="0" smtClean="0"/>
              <a:t>Example: Human health vulnerabilities</a:t>
            </a:r>
            <a:endParaRPr lang="en-US" sz="2400" dirty="0" smtClean="0"/>
          </a:p>
          <a:p>
            <a:r>
              <a:rPr lang="en-US" sz="2400" b="1" dirty="0" smtClean="0"/>
              <a:t>State and trends: </a:t>
            </a:r>
            <a:r>
              <a:rPr lang="en-US" sz="2400" dirty="0" smtClean="0"/>
              <a:t>More frequent geographically widespread epidemics of infectious and water-borne diseases</a:t>
            </a:r>
          </a:p>
          <a:p>
            <a:r>
              <a:rPr lang="en-US" sz="2400" b="1" dirty="0" smtClean="0"/>
              <a:t>Climatic impacts: </a:t>
            </a:r>
            <a:r>
              <a:rPr lang="en-US" sz="2400" dirty="0" smtClean="0"/>
              <a:t>Climatic changes increase the area and number of disease vectors and more frequent heavy rainfall and drought events could  disrupt water supply and sanitation</a:t>
            </a:r>
          </a:p>
          <a:p>
            <a:r>
              <a:rPr lang="en-US" sz="2400" b="1" dirty="0" smtClean="0"/>
              <a:t>Other sensitivities and pressures</a:t>
            </a:r>
            <a:r>
              <a:rPr lang="en-US" sz="2400" b="1" dirty="0" smtClean="0">
                <a:solidFill>
                  <a:schemeClr val="bg2">
                    <a:lumMod val="10000"/>
                  </a:schemeClr>
                </a:solidFill>
              </a:rPr>
              <a:t>: </a:t>
            </a:r>
            <a:r>
              <a:rPr lang="en-US" sz="2400" dirty="0" smtClean="0">
                <a:solidFill>
                  <a:schemeClr val="bg2">
                    <a:lumMod val="10000"/>
                  </a:schemeClr>
                </a:solidFill>
              </a:rPr>
              <a:t>Severely degraded health care system; declining immunity, nutritional and health status of population; high poverty rates; poor programs for disease surveillance; vector control, and disease prevention.     </a:t>
            </a:r>
          </a:p>
          <a:p>
            <a:pPr>
              <a:buNone/>
            </a:pPr>
            <a:r>
              <a:rPr lang="en-US" sz="2000" dirty="0" smtClean="0">
                <a:solidFill>
                  <a:schemeClr val="bg2">
                    <a:lumMod val="10000"/>
                  </a:schemeClr>
                </a:solidFill>
              </a:rPr>
              <a:t>      </a:t>
            </a:r>
            <a:r>
              <a:rPr lang="en-US" sz="1600" dirty="0" smtClean="0">
                <a:solidFill>
                  <a:schemeClr val="bg2">
                    <a:lumMod val="10000"/>
                  </a:schemeClr>
                </a:solidFill>
              </a:rPr>
              <a:t>In: Leary and </a:t>
            </a:r>
            <a:r>
              <a:rPr lang="en-US" sz="1600" dirty="0" err="1" smtClean="0">
                <a:solidFill>
                  <a:schemeClr val="bg2">
                    <a:lumMod val="10000"/>
                  </a:schemeClr>
                </a:solidFill>
              </a:rPr>
              <a:t>Kulkarni</a:t>
            </a:r>
            <a:r>
              <a:rPr lang="en-US" sz="1600" dirty="0" smtClean="0">
                <a:solidFill>
                  <a:schemeClr val="bg2">
                    <a:lumMod val="10000"/>
                  </a:schemeClr>
                </a:solidFill>
              </a:rPr>
              <a:t>, 2007</a:t>
            </a:r>
          </a:p>
          <a:p>
            <a:endParaRPr lang="en-US" sz="2400" dirty="0" smtClean="0"/>
          </a:p>
          <a:p>
            <a:endParaRPr lang="en-US" sz="2400"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61" y="323945"/>
            <a:ext cx="4285147" cy="584775"/>
          </a:xfrm>
          <a:no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pPr>
              <a:defRPr/>
            </a:pPr>
            <a:r>
              <a:rPr lang="en-US" sz="3200" kern="1200" dirty="0" smtClean="0">
                <a:solidFill>
                  <a:schemeClr val="tx1"/>
                </a:solidFill>
                <a:latin typeface="+mn-lt"/>
                <a:ea typeface="+mn-ea"/>
                <a:cs typeface="+mn-cs"/>
              </a:rPr>
              <a:t>Concept of Resilience </a:t>
            </a:r>
            <a:endParaRPr lang="en-US" sz="3200" kern="1200" dirty="0">
              <a:solidFill>
                <a:schemeClr val="tx1"/>
              </a:solidFill>
              <a:latin typeface="+mn-lt"/>
              <a:ea typeface="+mn-ea"/>
              <a:cs typeface="+mn-cs"/>
            </a:endParaRPr>
          </a:p>
        </p:txBody>
      </p:sp>
      <p:sp>
        <p:nvSpPr>
          <p:cNvPr id="24579" name="Content Placeholder 2"/>
          <p:cNvSpPr>
            <a:spLocks noGrp="1"/>
          </p:cNvSpPr>
          <p:nvPr>
            <p:ph idx="1"/>
          </p:nvPr>
        </p:nvSpPr>
        <p:spPr/>
        <p:txBody>
          <a:bodyPr/>
          <a:lstStyle/>
          <a:p>
            <a:r>
              <a:rPr lang="en-US" sz="2400" dirty="0" smtClean="0"/>
              <a:t>It has been used to characterize a system’s ability to bounce back to a reference state after a disturbance, and the capacity of a system to maintain certain structures and functions despite disturbance. If the resilience is exceeded, collapse can occur. </a:t>
            </a:r>
          </a:p>
          <a:p>
            <a:r>
              <a:rPr lang="en-US" sz="2400" dirty="0" smtClean="0"/>
              <a:t>The focus of the vulnerability reduction efforts should be on helping increasing</a:t>
            </a:r>
            <a:r>
              <a:rPr lang="en-US" sz="2400" dirty="0" smtClean="0">
                <a:solidFill>
                  <a:srgbClr val="FF0000"/>
                </a:solidFill>
              </a:rPr>
              <a:t> </a:t>
            </a:r>
            <a:r>
              <a:rPr lang="en-US" sz="2400" dirty="0" smtClean="0"/>
              <a:t>resilience both for people and ecosystems instead of only reacting to actual impacts. </a:t>
            </a:r>
          </a:p>
          <a:p>
            <a:pPr>
              <a:buNone/>
            </a:pPr>
            <a:r>
              <a:rPr lang="en-US" sz="2400" dirty="0" smtClean="0"/>
              <a:t>     </a:t>
            </a:r>
            <a:r>
              <a:rPr lang="en-US" sz="1600" dirty="0" smtClean="0"/>
              <a:t>(Gunderson and </a:t>
            </a:r>
            <a:r>
              <a:rPr lang="en-US" sz="1600" dirty="0" err="1" smtClean="0"/>
              <a:t>Holling</a:t>
            </a:r>
            <a:r>
              <a:rPr lang="en-US" sz="1600" dirty="0" smtClean="0"/>
              <a:t>, 2002; </a:t>
            </a:r>
            <a:r>
              <a:rPr lang="en-US" sz="1600" dirty="0" err="1" smtClean="0"/>
              <a:t>Jäger</a:t>
            </a:r>
            <a:r>
              <a:rPr lang="en-US" sz="1600" dirty="0" smtClean="0"/>
              <a:t> and </a:t>
            </a:r>
            <a:r>
              <a:rPr lang="en-US" sz="1600" dirty="0" err="1" smtClean="0"/>
              <a:t>Kok</a:t>
            </a:r>
            <a:r>
              <a:rPr lang="en-US" sz="1600" dirty="0" smtClean="0"/>
              <a:t>, 2008; UNEP 2009)</a:t>
            </a:r>
          </a:p>
          <a:p>
            <a:endParaRPr lang="en-US" sz="2400"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925209" y="395953"/>
            <a:ext cx="6776792" cy="584775"/>
          </a:xfrm>
          <a:no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pPr>
              <a:defRPr/>
            </a:pPr>
            <a:r>
              <a:rPr lang="en-US" sz="3200" kern="1200" dirty="0" smtClean="0">
                <a:solidFill>
                  <a:schemeClr val="tx1"/>
                </a:solidFill>
                <a:latin typeface="+mn-lt"/>
                <a:ea typeface="+mn-ea"/>
                <a:cs typeface="+mn-cs"/>
              </a:rPr>
              <a:t>Vulnerability Assessments – History </a:t>
            </a:r>
          </a:p>
        </p:txBody>
      </p:sp>
      <p:sp>
        <p:nvSpPr>
          <p:cNvPr id="25603" name="Content Placeholder 2"/>
          <p:cNvSpPr>
            <a:spLocks noGrp="1"/>
          </p:cNvSpPr>
          <p:nvPr>
            <p:ph idx="1"/>
          </p:nvPr>
        </p:nvSpPr>
        <p:spPr>
          <a:xfrm>
            <a:off x="251520" y="1556792"/>
            <a:ext cx="8715375" cy="4525962"/>
          </a:xfrm>
        </p:spPr>
        <p:txBody>
          <a:bodyPr/>
          <a:lstStyle/>
          <a:p>
            <a:r>
              <a:rPr lang="en-US" sz="2400" dirty="0" smtClean="0"/>
              <a:t>A product of three streams of research and the novelty is in the integration across these streams </a:t>
            </a:r>
          </a:p>
          <a:p>
            <a:r>
              <a:rPr lang="en-US" sz="2400" b="1" dirty="0" smtClean="0"/>
              <a:t>Impacts assessments </a:t>
            </a:r>
            <a:r>
              <a:rPr lang="en-US" sz="2400" dirty="0" smtClean="0"/>
              <a:t>- for example if building a hydropower station how it could impact communities, habitat and biodiversity. </a:t>
            </a:r>
          </a:p>
          <a:p>
            <a:r>
              <a:rPr lang="en-US" sz="2400" b="1" dirty="0" smtClean="0"/>
              <a:t>Risk and hazard assessment </a:t>
            </a:r>
            <a:r>
              <a:rPr lang="en-US" sz="2400" dirty="0" smtClean="0"/>
              <a:t>could include potential emergencies such as floods, earthquakes. </a:t>
            </a:r>
          </a:p>
          <a:p>
            <a:r>
              <a:rPr lang="en-US" sz="2400" b="1" dirty="0" smtClean="0"/>
              <a:t>Assessments of multiple causes of a single effect - </a:t>
            </a:r>
            <a:r>
              <a:rPr lang="en-US" sz="2400" dirty="0" smtClean="0"/>
              <a:t>food security studies see hunger as the consequence of a number of stresses and issues (drought, political marginalization, inequality)</a:t>
            </a:r>
          </a:p>
          <a:p>
            <a:pPr>
              <a:buNone/>
            </a:pPr>
            <a:r>
              <a:rPr lang="en-US" sz="2400" dirty="0" smtClean="0"/>
              <a:t> </a:t>
            </a:r>
          </a:p>
          <a:p>
            <a:endParaRPr lang="en-US" dirty="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323528" y="125760"/>
            <a:ext cx="8229600" cy="1143000"/>
          </a:xfrm>
        </p:spPr>
        <p:txBody>
          <a:bodyPr/>
          <a:lstStyle/>
          <a:p>
            <a:r>
              <a:rPr lang="en-US" sz="2800" dirty="0" smtClean="0"/>
              <a:t>Criteria for Climate Change Vulnerability Assessments </a:t>
            </a:r>
          </a:p>
        </p:txBody>
      </p:sp>
      <p:sp>
        <p:nvSpPr>
          <p:cNvPr id="26627" name="Content Placeholder 2"/>
          <p:cNvSpPr>
            <a:spLocks noGrp="1"/>
          </p:cNvSpPr>
          <p:nvPr>
            <p:ph idx="1"/>
          </p:nvPr>
        </p:nvSpPr>
        <p:spPr>
          <a:xfrm>
            <a:off x="179512" y="1711350"/>
            <a:ext cx="8643938" cy="4525962"/>
          </a:xfrm>
        </p:spPr>
        <p:txBody>
          <a:bodyPr/>
          <a:lstStyle/>
          <a:p>
            <a:r>
              <a:rPr lang="en-US" sz="2400" dirty="0" smtClean="0"/>
              <a:t>The knowledge base engaged for analysis should be varied and flexible (collaborative).</a:t>
            </a:r>
          </a:p>
          <a:p>
            <a:r>
              <a:rPr lang="en-US" sz="2400" dirty="0" smtClean="0"/>
              <a:t>Vulnerability assessments should be “place-based,” with an awareness of the nesting of scales.  </a:t>
            </a:r>
          </a:p>
          <a:p>
            <a:r>
              <a:rPr lang="en-US" sz="2400" dirty="0" smtClean="0"/>
              <a:t>The global change drivers examined should be recognized as multiple and interacting.</a:t>
            </a:r>
          </a:p>
          <a:p>
            <a:r>
              <a:rPr lang="en-US" sz="2400" dirty="0" smtClean="0"/>
              <a:t>Vulnerability assessments should allow for differential adaptive capacity. </a:t>
            </a:r>
          </a:p>
          <a:p>
            <a:r>
              <a:rPr lang="en-US" sz="2400" dirty="0" smtClean="0"/>
              <a:t>The information should be both prospective and historical.</a:t>
            </a:r>
          </a:p>
          <a:p>
            <a:r>
              <a:rPr lang="en-US" sz="2400" dirty="0" smtClean="0"/>
              <a:t>Institutional aspects to uncover how they address vulnerability and implement adaptation responses </a:t>
            </a:r>
            <a:r>
              <a:rPr lang="en-US" sz="2800" dirty="0" smtClean="0"/>
              <a:t> </a:t>
            </a:r>
          </a:p>
          <a:p>
            <a:endParaRPr lang="en-US" sz="2800"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a:xfrm>
            <a:off x="230832" y="44624"/>
            <a:ext cx="8229600" cy="1143000"/>
          </a:xfrm>
        </p:spPr>
        <p:txBody>
          <a:bodyPr/>
          <a:lstStyle/>
          <a:p>
            <a:pPr eaLnBrk="1" hangingPunct="1"/>
            <a:r>
              <a:rPr lang="en-US" sz="3200" dirty="0" smtClean="0"/>
              <a:t>Defining the scope of the assessment</a:t>
            </a:r>
            <a:r>
              <a:rPr lang="en-US" dirty="0" smtClean="0"/>
              <a:t/>
            </a:r>
            <a:br>
              <a:rPr lang="en-US" dirty="0" smtClean="0"/>
            </a:br>
            <a:r>
              <a:rPr lang="en-US" sz="2400" dirty="0" smtClean="0"/>
              <a:t>Resource Unit versus Jurisdictional</a:t>
            </a:r>
          </a:p>
        </p:txBody>
      </p:sp>
      <p:sp>
        <p:nvSpPr>
          <p:cNvPr id="27650" name="Slide Number Placeholder 6"/>
          <p:cNvSpPr>
            <a:spLocks noGrp="1"/>
          </p:cNvSpPr>
          <p:nvPr>
            <p:ph type="sldNum" sz="quarter" idx="12"/>
          </p:nvPr>
        </p:nvSpPr>
        <p:spPr>
          <a:noFill/>
        </p:spPr>
        <p:txBody>
          <a:bodyPr/>
          <a:lstStyle/>
          <a:p>
            <a:r>
              <a:rPr lang="en-US" smtClean="0">
                <a:latin typeface="Arial" pitchFamily="34" charset="0"/>
                <a:cs typeface="Arial" pitchFamily="34" charset="0"/>
              </a:rPr>
              <a:t>Source: Module 5</a:t>
            </a:r>
            <a:endParaRPr lang="hu-HU" smtClean="0">
              <a:latin typeface="Arial" pitchFamily="34" charset="0"/>
              <a:cs typeface="Arial" pitchFamily="34" charset="0"/>
            </a:endParaRPr>
          </a:p>
        </p:txBody>
      </p:sp>
      <p:pic>
        <p:nvPicPr>
          <p:cNvPr id="27652" name="Picture 10"/>
          <p:cNvPicPr>
            <a:picLocks noChangeAspect="1" noChangeArrowheads="1"/>
          </p:cNvPicPr>
          <p:nvPr/>
        </p:nvPicPr>
        <p:blipFill>
          <a:blip r:embed="rId3" cstate="print"/>
          <a:srcRect/>
          <a:stretch>
            <a:fillRect/>
          </a:stretch>
        </p:blipFill>
        <p:spPr bwMode="auto">
          <a:xfrm>
            <a:off x="142875" y="1636328"/>
            <a:ext cx="8533581" cy="46231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30832" y="413792"/>
            <a:ext cx="8229600" cy="1143000"/>
          </a:xfrm>
        </p:spPr>
        <p:txBody>
          <a:bodyPr/>
          <a:lstStyle/>
          <a:p>
            <a:pPr eaLnBrk="1" hangingPunct="1"/>
            <a:r>
              <a:rPr lang="en-US" sz="2800" dirty="0" smtClean="0"/>
              <a:t>Thematic Versus </a:t>
            </a:r>
            <a:r>
              <a:rPr lang="en-US" sz="2800" dirty="0" err="1" smtClean="0"/>
              <a:t>Sectoral</a:t>
            </a:r>
            <a:r>
              <a:rPr lang="en-US" sz="2800" dirty="0" smtClean="0"/>
              <a:t> Approaches</a:t>
            </a:r>
          </a:p>
        </p:txBody>
      </p:sp>
      <p:sp>
        <p:nvSpPr>
          <p:cNvPr id="28675" name="Rectangle 3"/>
          <p:cNvSpPr>
            <a:spLocks noGrp="1" noChangeArrowheads="1"/>
          </p:cNvSpPr>
          <p:nvPr>
            <p:ph idx="1"/>
          </p:nvPr>
        </p:nvSpPr>
        <p:spPr/>
        <p:txBody>
          <a:bodyPr/>
          <a:lstStyle/>
          <a:p>
            <a:pPr eaLnBrk="1" hangingPunct="1"/>
            <a:r>
              <a:rPr lang="en-US" b="1" dirty="0" smtClean="0"/>
              <a:t>Thematic approach:</a:t>
            </a:r>
            <a:r>
              <a:rPr lang="en-US" dirty="0" smtClean="0"/>
              <a:t> </a:t>
            </a:r>
          </a:p>
          <a:p>
            <a:pPr lvl="1" eaLnBrk="1" hangingPunct="1"/>
            <a:r>
              <a:rPr lang="en-US" dirty="0" smtClean="0"/>
              <a:t>A more traditional approach; i.e., water, air</a:t>
            </a:r>
          </a:p>
          <a:p>
            <a:pPr lvl="1" eaLnBrk="1" hangingPunct="1"/>
            <a:r>
              <a:rPr lang="en-GB" dirty="0" smtClean="0"/>
              <a:t>Challenge is that different themes can be impacted by the same policies or sectors</a:t>
            </a:r>
            <a:r>
              <a:rPr lang="en-US" sz="2400" dirty="0" smtClean="0"/>
              <a:t> </a:t>
            </a:r>
          </a:p>
          <a:p>
            <a:pPr lvl="1" eaLnBrk="1" hangingPunct="1">
              <a:buFontTx/>
              <a:buNone/>
            </a:pPr>
            <a:endParaRPr lang="en-US" sz="2400" dirty="0" smtClean="0"/>
          </a:p>
          <a:p>
            <a:pPr eaLnBrk="1" hangingPunct="1"/>
            <a:r>
              <a:rPr lang="en-US" b="1" dirty="0" err="1" smtClean="0"/>
              <a:t>Sectoral</a:t>
            </a:r>
            <a:r>
              <a:rPr lang="en-US" b="1" dirty="0" smtClean="0"/>
              <a:t> approach: </a:t>
            </a:r>
          </a:p>
          <a:p>
            <a:pPr lvl="1" eaLnBrk="1" hangingPunct="1"/>
            <a:r>
              <a:rPr lang="en-US" dirty="0" smtClean="0"/>
              <a:t>i.e., transportation, agriculture, energy</a:t>
            </a:r>
          </a:p>
          <a:p>
            <a:pPr lvl="1" eaLnBrk="1" hangingPunct="1"/>
            <a:r>
              <a:rPr lang="en-US" dirty="0" smtClean="0"/>
              <a:t>Challenge is that one environmental theme can be impacted by multiple sectors</a:t>
            </a:r>
          </a:p>
        </p:txBody>
      </p:sp>
      <p:sp>
        <p:nvSpPr>
          <p:cNvPr id="28676" name="Slide Number Placeholder 6"/>
          <p:cNvSpPr>
            <a:spLocks noGrp="1"/>
          </p:cNvSpPr>
          <p:nvPr>
            <p:ph type="sldNum" sz="quarter" idx="12"/>
          </p:nvPr>
        </p:nvSpPr>
        <p:spPr>
          <a:noFill/>
        </p:spPr>
        <p:txBody>
          <a:bodyPr/>
          <a:lstStyle/>
          <a:p>
            <a:r>
              <a:rPr lang="en-US" smtClean="0">
                <a:latin typeface="Arial" pitchFamily="34" charset="0"/>
                <a:cs typeface="Arial" pitchFamily="34" charset="0"/>
              </a:rPr>
              <a:t>Source: Module 5</a:t>
            </a:r>
            <a:endParaRPr lang="hu-HU"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6289675" algn="l"/>
              </a:tabLst>
              <a:defRPr/>
            </a:pPr>
            <a:r>
              <a:rPr lang="en-US" sz="4000" dirty="0" smtClean="0">
                <a:solidFill>
                  <a:schemeClr val="tx1"/>
                </a:solidFill>
                <a:latin typeface="+mn-lt"/>
                <a:ea typeface="+mn-ea"/>
                <a:cs typeface="+mn-cs"/>
              </a:rPr>
              <a:t>Exercise 1</a:t>
            </a:r>
            <a:endParaRPr lang="en-US" sz="4000" dirty="0"/>
          </a:p>
        </p:txBody>
      </p:sp>
      <p:sp>
        <p:nvSpPr>
          <p:cNvPr id="29699" name="Content Placeholder 2"/>
          <p:cNvSpPr>
            <a:spLocks noGrp="1"/>
          </p:cNvSpPr>
          <p:nvPr>
            <p:ph idx="1"/>
          </p:nvPr>
        </p:nvSpPr>
        <p:spPr>
          <a:xfrm>
            <a:off x="285750" y="1855366"/>
            <a:ext cx="8858250" cy="4525962"/>
          </a:xfrm>
        </p:spPr>
        <p:txBody>
          <a:bodyPr/>
          <a:lstStyle/>
          <a:p>
            <a:pPr>
              <a:spcAft>
                <a:spcPts val="600"/>
              </a:spcAft>
            </a:pPr>
            <a:r>
              <a:rPr lang="en-US" sz="2400" dirty="0" smtClean="0"/>
              <a:t>What were the contexts of the previous State of the Environment reporting processes in the country?</a:t>
            </a:r>
          </a:p>
          <a:p>
            <a:pPr>
              <a:spcAft>
                <a:spcPts val="600"/>
              </a:spcAft>
            </a:pPr>
            <a:r>
              <a:rPr lang="en-US" sz="2400" dirty="0" smtClean="0"/>
              <a:t>Having considered the contexts of previous reporting processes and the existing environmental and climate change information needs for decision making, what is the best context for assessment process in your country?</a:t>
            </a:r>
          </a:p>
          <a:p>
            <a:pPr>
              <a:spcAft>
                <a:spcPts val="600"/>
              </a:spcAft>
            </a:pPr>
            <a:r>
              <a:rPr lang="en-US" sz="2400" dirty="0" smtClean="0"/>
              <a:t>How might the new assessment process and report be designed to minimize the “cutting the cake dilemma?” Discuss issues related to analysis of trans-boundary environmental problems.</a:t>
            </a:r>
          </a:p>
          <a:p>
            <a:endParaRPr lang="en-US" sz="2800"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noFill/>
        </p:spPr>
        <p:txBody>
          <a:bodyPr/>
          <a:lstStyle/>
          <a:p>
            <a:pPr eaLnBrk="1" hangingPunct="1"/>
            <a:r>
              <a:rPr lang="en-US" sz="4000" dirty="0" smtClean="0"/>
              <a:t>Purpose of the Module</a:t>
            </a:r>
          </a:p>
        </p:txBody>
      </p:sp>
      <p:sp>
        <p:nvSpPr>
          <p:cNvPr id="5123" name="Rectangle 3"/>
          <p:cNvSpPr>
            <a:spLocks noGrp="1" noChangeArrowheads="1"/>
          </p:cNvSpPr>
          <p:nvPr>
            <p:ph idx="1"/>
          </p:nvPr>
        </p:nvSpPr>
        <p:spPr>
          <a:xfrm>
            <a:off x="518864" y="2420888"/>
            <a:ext cx="8229600" cy="2508260"/>
          </a:xfrm>
          <a:noFill/>
        </p:spPr>
        <p:txBody>
          <a:bodyPr/>
          <a:lstStyle/>
          <a:p>
            <a:pPr algn="ctr" eaLnBrk="1" hangingPunct="1">
              <a:buFontTx/>
              <a:buNone/>
              <a:defRPr/>
            </a:pPr>
            <a:r>
              <a:rPr lang="en-US" sz="2800" dirty="0" smtClean="0"/>
              <a:t>The module aims at defining climate change impacts and developing adaptation and response strategies in the light of current  stresses and vulnerability to climate change.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a:xfrm>
            <a:off x="35496" y="1188417"/>
            <a:ext cx="8229600" cy="5768975"/>
          </a:xfrm>
        </p:spPr>
        <p:txBody>
          <a:bodyPr/>
          <a:lstStyle/>
          <a:p>
            <a:pPr>
              <a:buFontTx/>
              <a:buNone/>
              <a:defRPr/>
            </a:pPr>
            <a:r>
              <a:rPr lang="en-US" sz="2800" dirty="0" smtClean="0">
                <a:solidFill>
                  <a:schemeClr val="bg1">
                    <a:lumMod val="50000"/>
                  </a:schemeClr>
                </a:solidFill>
              </a:rPr>
              <a:t>1. Characteristics of vulnerability and scope of the assessment  </a:t>
            </a:r>
          </a:p>
          <a:p>
            <a:pPr>
              <a:buFontTx/>
              <a:buNone/>
              <a:defRPr/>
            </a:pPr>
            <a:r>
              <a:rPr lang="en-US" sz="2800" b="1" dirty="0" smtClean="0"/>
              <a:t>2. Vulnerability assessment and the DPSIR framework </a:t>
            </a:r>
          </a:p>
          <a:p>
            <a:pPr>
              <a:buFontTx/>
              <a:buNone/>
              <a:defRPr/>
            </a:pPr>
            <a:r>
              <a:rPr lang="en-US" sz="2800" dirty="0" smtClean="0">
                <a:solidFill>
                  <a:schemeClr val="bg1">
                    <a:lumMod val="50000"/>
                  </a:schemeClr>
                </a:solidFill>
              </a:rPr>
              <a:t>3. Monitoring vulnerability</a:t>
            </a:r>
          </a:p>
          <a:p>
            <a:pPr>
              <a:buFontTx/>
              <a:buNone/>
              <a:defRPr/>
            </a:pPr>
            <a:r>
              <a:rPr lang="en-US" sz="2800" dirty="0" smtClean="0">
                <a:solidFill>
                  <a:schemeClr val="bg1">
                    <a:lumMod val="50000"/>
                  </a:schemeClr>
                </a:solidFill>
              </a:rPr>
              <a:t>4. Impacts of climate change and their assessment  </a:t>
            </a:r>
          </a:p>
          <a:p>
            <a:pPr>
              <a:buFontTx/>
              <a:buNone/>
              <a:defRPr/>
            </a:pPr>
            <a:r>
              <a:rPr lang="en-US" sz="2800" dirty="0" smtClean="0">
                <a:solidFill>
                  <a:schemeClr val="bg1">
                    <a:lumMod val="50000"/>
                  </a:schemeClr>
                </a:solidFill>
              </a:rPr>
              <a:t>5. Creating responses - determining the adaptation options</a:t>
            </a:r>
          </a:p>
          <a:p>
            <a:pPr>
              <a:buFontTx/>
              <a:buNone/>
              <a:defRPr/>
            </a:pPr>
            <a:r>
              <a:rPr lang="en-US" sz="2800" dirty="0" smtClean="0">
                <a:solidFill>
                  <a:schemeClr val="bg1">
                    <a:lumMod val="50000"/>
                  </a:schemeClr>
                </a:solidFill>
              </a:rPr>
              <a:t>6. Prioritizing the adaptation options</a:t>
            </a:r>
          </a:p>
          <a:p>
            <a:pPr>
              <a:buFontTx/>
              <a:buNone/>
              <a:defRPr/>
            </a:pPr>
            <a:r>
              <a:rPr lang="en-US" sz="2800" dirty="0" smtClean="0">
                <a:solidFill>
                  <a:schemeClr val="bg1">
                    <a:lumMod val="50000"/>
                  </a:schemeClr>
                </a:solidFill>
              </a:rPr>
              <a:t>7. Developing a basic implementation plan and a communication strategy</a:t>
            </a:r>
          </a:p>
          <a:p>
            <a:pPr>
              <a:defRPr/>
            </a:pPr>
            <a:endParaRPr lang="en-US" sz="2800" dirty="0" smtClean="0"/>
          </a:p>
          <a:p>
            <a:pPr>
              <a:defRPr/>
            </a:pPr>
            <a:endParaRPr lang="en-US" dirty="0"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399827"/>
            <a:ext cx="9144000" cy="796925"/>
          </a:xfrm>
        </p:spPr>
        <p:txBody>
          <a:bodyPr/>
          <a:lstStyle/>
          <a:p>
            <a:pPr>
              <a:defRPr/>
            </a:pPr>
            <a:r>
              <a:rPr lang="en-US" sz="2800" dirty="0" smtClean="0">
                <a:solidFill>
                  <a:schemeClr val="tx1"/>
                </a:solidFill>
                <a:latin typeface="+mn-lt"/>
                <a:ea typeface="+mn-ea"/>
                <a:cs typeface="+mn-cs"/>
              </a:rPr>
              <a:t>Vulnerable to What, When and Where?</a:t>
            </a:r>
            <a:r>
              <a:rPr lang="en-US" sz="3600" dirty="0" smtClean="0">
                <a:solidFill>
                  <a:schemeClr val="tx1"/>
                </a:solidFill>
                <a:latin typeface="+mn-lt"/>
                <a:ea typeface="+mn-ea"/>
                <a:cs typeface="+mn-cs"/>
              </a:rPr>
              <a:t/>
            </a:r>
            <a:br>
              <a:rPr lang="en-US" sz="3600" dirty="0" smtClean="0">
                <a:solidFill>
                  <a:schemeClr val="tx1"/>
                </a:solidFill>
                <a:latin typeface="+mn-lt"/>
                <a:ea typeface="+mn-ea"/>
                <a:cs typeface="+mn-cs"/>
              </a:rPr>
            </a:br>
            <a:endParaRPr lang="en-US" sz="3600" dirty="0"/>
          </a:p>
        </p:txBody>
      </p:sp>
      <p:sp>
        <p:nvSpPr>
          <p:cNvPr id="31747" name="Content Placeholder 2"/>
          <p:cNvSpPr>
            <a:spLocks noGrp="1"/>
          </p:cNvSpPr>
          <p:nvPr>
            <p:ph idx="1"/>
          </p:nvPr>
        </p:nvSpPr>
        <p:spPr>
          <a:xfrm>
            <a:off x="179512" y="1412776"/>
            <a:ext cx="8229600" cy="4525962"/>
          </a:xfrm>
        </p:spPr>
        <p:txBody>
          <a:bodyPr/>
          <a:lstStyle/>
          <a:p>
            <a:r>
              <a:rPr lang="en-US" sz="2600" dirty="0" smtClean="0"/>
              <a:t>Focusing on identifying how different drivers and pressures interact and lead to vulnerability: processes such as epidemics or environmental changes, including climate change, are not occurring in isolation of one another, or in isolation of other drivers and pressures.</a:t>
            </a:r>
          </a:p>
          <a:p>
            <a:r>
              <a:rPr lang="en-US" sz="2600" dirty="0" smtClean="0"/>
              <a:t>Vulnerability is a dynamic concept, and stressors on the human-environment system are constantly changing, as are the available capacities over time. </a:t>
            </a:r>
          </a:p>
          <a:p>
            <a:r>
              <a:rPr lang="en-US" sz="2600" dirty="0" smtClean="0"/>
              <a:t>Differences in vulnerability between countries, regions, communities and even within households</a:t>
            </a:r>
          </a:p>
          <a:p>
            <a:endParaRPr lang="en-US"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04664"/>
            <a:ext cx="8229600" cy="1143000"/>
          </a:xfrm>
        </p:spPr>
        <p:txBody>
          <a:bodyPr/>
          <a:lstStyle/>
          <a:p>
            <a:pPr>
              <a:defRPr/>
            </a:pPr>
            <a:r>
              <a:rPr lang="en-US" sz="2800" dirty="0" smtClean="0">
                <a:solidFill>
                  <a:schemeClr val="tx1"/>
                </a:solidFill>
                <a:latin typeface="+mn-lt"/>
                <a:ea typeface="+mn-ea"/>
                <a:cs typeface="+mn-cs"/>
              </a:rPr>
              <a:t>DPSIR Framework and Climate Change</a:t>
            </a:r>
            <a:endParaRPr lang="en-US" sz="2800" dirty="0"/>
          </a:p>
        </p:txBody>
      </p:sp>
      <p:sp>
        <p:nvSpPr>
          <p:cNvPr id="32771" name="Content Placeholder 2"/>
          <p:cNvSpPr>
            <a:spLocks noGrp="1"/>
          </p:cNvSpPr>
          <p:nvPr>
            <p:ph idx="1"/>
          </p:nvPr>
        </p:nvSpPr>
        <p:spPr/>
        <p:txBody>
          <a:bodyPr/>
          <a:lstStyle/>
          <a:p>
            <a:r>
              <a:rPr lang="en-US" sz="2600" dirty="0" smtClean="0"/>
              <a:t>Connecting causes (drivers and pressures) to environmental outcomes (state and impacts), including impacts of the changing climate, and to activities that shape the environment (policies, responses and decisions) such as adaptation and mitigation responses </a:t>
            </a:r>
          </a:p>
          <a:p>
            <a:r>
              <a:rPr lang="en-US" sz="2600" dirty="0" smtClean="0"/>
              <a:t>An opportunity to better understand the impacts of environmental change on human systems even further is provided by the vulnerability approach.</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2"/>
          <p:cNvSpPr>
            <a:spLocks noGrp="1"/>
          </p:cNvSpPr>
          <p:nvPr>
            <p:ph idx="1"/>
          </p:nvPr>
        </p:nvSpPr>
        <p:spPr>
          <a:xfrm>
            <a:off x="35496" y="1330151"/>
            <a:ext cx="8229600" cy="5483225"/>
          </a:xfrm>
        </p:spPr>
        <p:txBody>
          <a:bodyPr/>
          <a:lstStyle/>
          <a:p>
            <a:pPr>
              <a:buFontTx/>
              <a:buNone/>
            </a:pPr>
            <a:r>
              <a:rPr lang="en-US" sz="2800" dirty="0" smtClean="0"/>
              <a:t>    As an IEA analytical framework, DPSIR entails analysis of the following components, which could be done in three stages:</a:t>
            </a:r>
          </a:p>
          <a:p>
            <a:pPr>
              <a:buFontTx/>
              <a:buNone/>
            </a:pPr>
            <a:endParaRPr lang="en-US" sz="2800" dirty="0" smtClean="0"/>
          </a:p>
          <a:p>
            <a:r>
              <a:rPr lang="en-US" sz="2800" dirty="0" smtClean="0"/>
              <a:t>Stage 1: Drivers, Pressure, State and Trends </a:t>
            </a:r>
          </a:p>
          <a:p>
            <a:r>
              <a:rPr lang="en-US" sz="2800" dirty="0" smtClean="0"/>
              <a:t>Stage 2: Impacts</a:t>
            </a:r>
          </a:p>
          <a:p>
            <a:r>
              <a:rPr lang="en-US" sz="2800" dirty="0" smtClean="0"/>
              <a:t>Stage 3: Responses (for vulnerability assessment, only focusing on coping and adaptive capacities)</a:t>
            </a:r>
          </a:p>
          <a:p>
            <a:endParaRPr lang="en-US" sz="2800" dirty="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2"/>
          <p:cNvSpPr>
            <a:spLocks noChangeAspect="1" noChangeArrowheads="1"/>
          </p:cNvSpPr>
          <p:nvPr/>
        </p:nvSpPr>
        <p:spPr bwMode="auto">
          <a:xfrm>
            <a:off x="1403648" y="1124744"/>
            <a:ext cx="6278562" cy="4840287"/>
          </a:xfrm>
          <a:prstGeom prst="rect">
            <a:avLst/>
          </a:prstGeom>
          <a:noFill/>
          <a:ln w="9525">
            <a:noFill/>
            <a:miter lim="800000"/>
            <a:headEnd/>
            <a:tailEnd/>
          </a:ln>
        </p:spPr>
        <p:txBody>
          <a:bodyPr/>
          <a:lstStyle/>
          <a:p>
            <a:endParaRPr lang="en-US"/>
          </a:p>
        </p:txBody>
      </p:sp>
      <p:sp>
        <p:nvSpPr>
          <p:cNvPr id="34819" name="Rectangle 3"/>
          <p:cNvSpPr>
            <a:spLocks noChangeArrowheads="1"/>
          </p:cNvSpPr>
          <p:nvPr/>
        </p:nvSpPr>
        <p:spPr bwMode="auto">
          <a:xfrm>
            <a:off x="1436985" y="1129506"/>
            <a:ext cx="6389688" cy="4529138"/>
          </a:xfrm>
          <a:prstGeom prst="rect">
            <a:avLst/>
          </a:prstGeom>
          <a:gradFill rotWithShape="1">
            <a:gsLst>
              <a:gs pos="0">
                <a:srgbClr val="5E6D76"/>
              </a:gs>
              <a:gs pos="100000">
                <a:srgbClr val="CCECFF"/>
              </a:gs>
            </a:gsLst>
            <a:lin ang="5400000" scaled="1"/>
          </a:gradFill>
          <a:ln w="28575">
            <a:solidFill>
              <a:srgbClr val="000000"/>
            </a:solidFill>
            <a:miter lim="800000"/>
            <a:headEnd/>
            <a:tailEnd/>
          </a:ln>
        </p:spPr>
        <p:txBody>
          <a:bodyPr anchor="ctr"/>
          <a:lstStyle/>
          <a:p>
            <a:endParaRPr lang="en-US"/>
          </a:p>
        </p:txBody>
      </p:sp>
      <p:sp>
        <p:nvSpPr>
          <p:cNvPr id="34820" name="Rectangle 4"/>
          <p:cNvSpPr>
            <a:spLocks noChangeArrowheads="1"/>
          </p:cNvSpPr>
          <p:nvPr/>
        </p:nvSpPr>
        <p:spPr bwMode="auto">
          <a:xfrm>
            <a:off x="1365548" y="3915569"/>
            <a:ext cx="6486525" cy="1635125"/>
          </a:xfrm>
          <a:prstGeom prst="rect">
            <a:avLst/>
          </a:prstGeom>
          <a:gradFill rotWithShape="0">
            <a:gsLst>
              <a:gs pos="0">
                <a:srgbClr val="46B546"/>
              </a:gs>
              <a:gs pos="100000">
                <a:srgbClr val="009900"/>
              </a:gs>
            </a:gsLst>
            <a:lin ang="5400000" scaled="1"/>
          </a:gradFill>
          <a:ln w="9525">
            <a:solidFill>
              <a:srgbClr val="0AB443"/>
            </a:solidFill>
            <a:miter lim="800000"/>
            <a:headEnd/>
            <a:tailEnd/>
          </a:ln>
        </p:spPr>
        <p:txBody>
          <a:bodyPr lIns="78638" tIns="39319" rIns="78638" bIns="39319"/>
          <a:lstStyle/>
          <a:p>
            <a:endParaRPr lang="en-US" sz="700">
              <a:solidFill>
                <a:srgbClr val="000000"/>
              </a:solidFill>
            </a:endParaRPr>
          </a:p>
          <a:p>
            <a:endParaRPr lang="en-US" sz="700">
              <a:solidFill>
                <a:srgbClr val="000000"/>
              </a:solidFill>
            </a:endParaRPr>
          </a:p>
          <a:p>
            <a:endParaRPr lang="en-US" sz="700">
              <a:solidFill>
                <a:srgbClr val="000000"/>
              </a:solidFill>
            </a:endParaRPr>
          </a:p>
          <a:p>
            <a:endParaRPr lang="en-US" sz="700">
              <a:solidFill>
                <a:srgbClr val="000000"/>
              </a:solidFill>
            </a:endParaRPr>
          </a:p>
          <a:p>
            <a:endParaRPr lang="en-US" sz="700">
              <a:solidFill>
                <a:srgbClr val="000000"/>
              </a:solidFill>
            </a:endParaRPr>
          </a:p>
          <a:p>
            <a:endParaRPr lang="en-US" sz="700">
              <a:solidFill>
                <a:srgbClr val="000000"/>
              </a:solidFill>
            </a:endParaRPr>
          </a:p>
          <a:p>
            <a:r>
              <a:rPr lang="en-US" sz="700">
                <a:solidFill>
                  <a:srgbClr val="000000"/>
                </a:solidFill>
              </a:rPr>
              <a:t>      </a:t>
            </a:r>
            <a:endParaRPr lang="en-US"/>
          </a:p>
        </p:txBody>
      </p:sp>
      <p:sp>
        <p:nvSpPr>
          <p:cNvPr id="34821" name="Text Box 5"/>
          <p:cNvSpPr txBox="1">
            <a:spLocks noChangeArrowheads="1"/>
          </p:cNvSpPr>
          <p:nvPr/>
        </p:nvSpPr>
        <p:spPr bwMode="auto">
          <a:xfrm>
            <a:off x="1533823" y="1124744"/>
            <a:ext cx="2176462" cy="298450"/>
          </a:xfrm>
          <a:prstGeom prst="rect">
            <a:avLst/>
          </a:prstGeom>
          <a:noFill/>
          <a:ln w="9525">
            <a:noFill/>
            <a:miter lim="800000"/>
            <a:headEnd/>
            <a:tailEnd/>
          </a:ln>
        </p:spPr>
        <p:txBody>
          <a:bodyPr lIns="78638" tIns="39319" rIns="78638" bIns="39319"/>
          <a:lstStyle/>
          <a:p>
            <a:r>
              <a:rPr lang="en-CA" sz="1200">
                <a:solidFill>
                  <a:srgbClr val="FFFFFF"/>
                </a:solidFill>
              </a:rPr>
              <a:t>HUMAN SOCIETY</a:t>
            </a:r>
            <a:endParaRPr lang="en-US"/>
          </a:p>
        </p:txBody>
      </p:sp>
      <p:sp>
        <p:nvSpPr>
          <p:cNvPr id="34822" name="Text Box 6"/>
          <p:cNvSpPr txBox="1">
            <a:spLocks noChangeArrowheads="1"/>
          </p:cNvSpPr>
          <p:nvPr/>
        </p:nvSpPr>
        <p:spPr bwMode="auto">
          <a:xfrm>
            <a:off x="1490960" y="5091906"/>
            <a:ext cx="1731963" cy="300038"/>
          </a:xfrm>
          <a:prstGeom prst="rect">
            <a:avLst/>
          </a:prstGeom>
          <a:noFill/>
          <a:ln w="9525">
            <a:noFill/>
            <a:miter lim="800000"/>
            <a:headEnd/>
            <a:tailEnd/>
          </a:ln>
        </p:spPr>
        <p:txBody>
          <a:bodyPr lIns="78638" tIns="39319" rIns="78638" bIns="39319"/>
          <a:lstStyle/>
          <a:p>
            <a:r>
              <a:rPr lang="en-US" sz="1200">
                <a:solidFill>
                  <a:srgbClr val="FFFFFF"/>
                </a:solidFill>
              </a:rPr>
              <a:t>ENVIRONMENT</a:t>
            </a:r>
            <a:endParaRPr lang="en-US"/>
          </a:p>
        </p:txBody>
      </p:sp>
      <p:sp>
        <p:nvSpPr>
          <p:cNvPr id="34823" name="Text Box 7"/>
          <p:cNvSpPr txBox="1">
            <a:spLocks noChangeArrowheads="1"/>
          </p:cNvSpPr>
          <p:nvPr/>
        </p:nvSpPr>
        <p:spPr bwMode="auto">
          <a:xfrm>
            <a:off x="3167360" y="4140994"/>
            <a:ext cx="2636838" cy="1300162"/>
          </a:xfrm>
          <a:prstGeom prst="rect">
            <a:avLst/>
          </a:prstGeom>
          <a:solidFill>
            <a:srgbClr val="FFFF66"/>
          </a:solidFill>
          <a:ln w="19050">
            <a:solidFill>
              <a:srgbClr val="4D4D4D"/>
            </a:solidFill>
            <a:miter lim="800000"/>
            <a:headEnd/>
            <a:tailEnd/>
          </a:ln>
        </p:spPr>
        <p:txBody>
          <a:bodyPr lIns="78638" tIns="39319" rIns="78638" bIns="39319"/>
          <a:lstStyle/>
          <a:p>
            <a:r>
              <a:rPr lang="en-CA" sz="1200">
                <a:solidFill>
                  <a:srgbClr val="000000"/>
                </a:solidFill>
              </a:rPr>
              <a:t>STATE</a:t>
            </a:r>
            <a:r>
              <a:rPr lang="en-CA" sz="900">
                <a:solidFill>
                  <a:srgbClr val="000000"/>
                </a:solidFill>
              </a:rPr>
              <a:t> AND </a:t>
            </a:r>
            <a:r>
              <a:rPr lang="en-CA" sz="1200">
                <a:solidFill>
                  <a:srgbClr val="000000"/>
                </a:solidFill>
              </a:rPr>
              <a:t>TRENDS</a:t>
            </a:r>
          </a:p>
        </p:txBody>
      </p:sp>
      <p:grpSp>
        <p:nvGrpSpPr>
          <p:cNvPr id="34824" name="Group 8"/>
          <p:cNvGrpSpPr>
            <a:grpSpLocks/>
          </p:cNvGrpSpPr>
          <p:nvPr/>
        </p:nvGrpSpPr>
        <p:grpSpPr bwMode="auto">
          <a:xfrm>
            <a:off x="2151360" y="1486694"/>
            <a:ext cx="1141413" cy="573087"/>
            <a:chOff x="1148" y="1253"/>
            <a:chExt cx="954" cy="379"/>
          </a:xfrm>
        </p:grpSpPr>
        <p:sp>
          <p:nvSpPr>
            <p:cNvPr id="34852" name="Line 9"/>
            <p:cNvSpPr>
              <a:spLocks noChangeShapeType="1"/>
            </p:cNvSpPr>
            <p:nvPr/>
          </p:nvSpPr>
          <p:spPr bwMode="auto">
            <a:xfrm flipV="1">
              <a:off x="1148" y="1253"/>
              <a:ext cx="0" cy="379"/>
            </a:xfrm>
            <a:prstGeom prst="line">
              <a:avLst/>
            </a:prstGeom>
            <a:noFill/>
            <a:ln w="38100">
              <a:solidFill>
                <a:srgbClr val="FFFFFF"/>
              </a:solidFill>
              <a:round/>
              <a:headEnd type="triangle" w="med" len="med"/>
              <a:tailEnd/>
            </a:ln>
          </p:spPr>
          <p:txBody>
            <a:bodyPr/>
            <a:lstStyle/>
            <a:p>
              <a:endParaRPr lang="en-US"/>
            </a:p>
          </p:txBody>
        </p:sp>
        <p:sp>
          <p:nvSpPr>
            <p:cNvPr id="34853" name="Line 10"/>
            <p:cNvSpPr>
              <a:spLocks noChangeShapeType="1"/>
            </p:cNvSpPr>
            <p:nvPr/>
          </p:nvSpPr>
          <p:spPr bwMode="auto">
            <a:xfrm>
              <a:off x="1148" y="1253"/>
              <a:ext cx="954" cy="0"/>
            </a:xfrm>
            <a:prstGeom prst="line">
              <a:avLst/>
            </a:prstGeom>
            <a:noFill/>
            <a:ln w="38100">
              <a:solidFill>
                <a:srgbClr val="FFFFFF"/>
              </a:solidFill>
              <a:round/>
              <a:headEnd/>
              <a:tailEnd type="triangle" w="med" len="med"/>
            </a:ln>
          </p:spPr>
          <p:txBody>
            <a:bodyPr/>
            <a:lstStyle/>
            <a:p>
              <a:endParaRPr lang="en-US"/>
            </a:p>
          </p:txBody>
        </p:sp>
      </p:grpSp>
      <p:sp>
        <p:nvSpPr>
          <p:cNvPr id="34825" name="Text Box 11"/>
          <p:cNvSpPr txBox="1">
            <a:spLocks noChangeArrowheads="1"/>
          </p:cNvSpPr>
          <p:nvPr/>
        </p:nvSpPr>
        <p:spPr bwMode="auto">
          <a:xfrm>
            <a:off x="1403648" y="5287169"/>
            <a:ext cx="6021387" cy="76200"/>
          </a:xfrm>
          <a:prstGeom prst="rect">
            <a:avLst/>
          </a:prstGeom>
          <a:noFill/>
          <a:ln w="9525">
            <a:noFill/>
            <a:miter lim="800000"/>
            <a:headEnd/>
            <a:tailEnd/>
          </a:ln>
        </p:spPr>
        <p:txBody>
          <a:bodyPr lIns="78638" tIns="39319" rIns="78638" bIns="39319"/>
          <a:lstStyle/>
          <a:p>
            <a:endParaRPr lang="en-US"/>
          </a:p>
        </p:txBody>
      </p:sp>
      <p:sp>
        <p:nvSpPr>
          <p:cNvPr id="34826" name="Rectangle 12"/>
          <p:cNvSpPr>
            <a:spLocks noChangeArrowheads="1"/>
          </p:cNvSpPr>
          <p:nvPr/>
        </p:nvSpPr>
        <p:spPr bwMode="auto">
          <a:xfrm>
            <a:off x="1403648" y="1124744"/>
            <a:ext cx="6443662" cy="4840287"/>
          </a:xfrm>
          <a:prstGeom prst="rect">
            <a:avLst/>
          </a:prstGeom>
          <a:noFill/>
          <a:ln w="28575">
            <a:solidFill>
              <a:srgbClr val="000000"/>
            </a:solidFill>
            <a:miter lim="800000"/>
            <a:headEnd/>
            <a:tailEnd/>
          </a:ln>
        </p:spPr>
        <p:txBody>
          <a:bodyPr anchor="ctr"/>
          <a:lstStyle/>
          <a:p>
            <a:endParaRPr lang="en-US"/>
          </a:p>
        </p:txBody>
      </p:sp>
      <p:sp>
        <p:nvSpPr>
          <p:cNvPr id="34827" name="Text Box 13"/>
          <p:cNvSpPr txBox="1">
            <a:spLocks noChangeArrowheads="1"/>
          </p:cNvSpPr>
          <p:nvPr/>
        </p:nvSpPr>
        <p:spPr bwMode="auto">
          <a:xfrm>
            <a:off x="5294610" y="1629569"/>
            <a:ext cx="2082800" cy="2616200"/>
          </a:xfrm>
          <a:prstGeom prst="rect">
            <a:avLst/>
          </a:prstGeom>
          <a:solidFill>
            <a:srgbClr val="FF99CC"/>
          </a:solidFill>
          <a:ln w="19050">
            <a:solidFill>
              <a:srgbClr val="4D4D4D"/>
            </a:solidFill>
            <a:miter lim="800000"/>
            <a:headEnd/>
            <a:tailEnd/>
          </a:ln>
        </p:spPr>
        <p:txBody>
          <a:bodyPr lIns="78638" tIns="39319" rIns="78638" bIns="39319"/>
          <a:lstStyle/>
          <a:p>
            <a:r>
              <a:rPr lang="en-CA" sz="1200" dirty="0">
                <a:solidFill>
                  <a:srgbClr val="000000"/>
                </a:solidFill>
              </a:rPr>
              <a:t>IMPACTS</a:t>
            </a:r>
          </a:p>
          <a:p>
            <a:r>
              <a:rPr lang="en-CA" sz="1200" dirty="0">
                <a:solidFill>
                  <a:srgbClr val="000000"/>
                </a:solidFill>
              </a:rPr>
              <a:t> </a:t>
            </a:r>
            <a:r>
              <a:rPr lang="en-CA" sz="1000" i="1" dirty="0">
                <a:solidFill>
                  <a:srgbClr val="000000"/>
                </a:solidFill>
              </a:rPr>
              <a:t>Human well-being</a:t>
            </a:r>
          </a:p>
          <a:p>
            <a:r>
              <a:rPr lang="en-US" sz="1000" dirty="0"/>
              <a:t>Crop losses, less water for people, irrigation and livestock, increased number of sick and mortality  people and livestock, famine, malnutrition</a:t>
            </a:r>
            <a:endParaRPr lang="en-CA" sz="1000" i="1" dirty="0">
              <a:solidFill>
                <a:srgbClr val="000000"/>
              </a:solidFill>
            </a:endParaRPr>
          </a:p>
          <a:p>
            <a:pPr>
              <a:spcBef>
                <a:spcPts val="400"/>
              </a:spcBef>
            </a:pPr>
            <a:r>
              <a:rPr lang="en-CA" sz="1000" i="1" dirty="0">
                <a:solidFill>
                  <a:srgbClr val="000000"/>
                </a:solidFill>
                <a:cs typeface="Times New Roman" pitchFamily="18" charset="0"/>
              </a:rPr>
              <a:t>Economic, </a:t>
            </a:r>
          </a:p>
          <a:p>
            <a:r>
              <a:rPr lang="en-CA" sz="1000" i="1" dirty="0">
                <a:solidFill>
                  <a:srgbClr val="000000"/>
                </a:solidFill>
                <a:cs typeface="Times New Roman" pitchFamily="18" charset="0"/>
              </a:rPr>
              <a:t>Social  Goods &amp; </a:t>
            </a:r>
          </a:p>
          <a:p>
            <a:r>
              <a:rPr lang="en-CA" sz="1000" i="1" dirty="0">
                <a:solidFill>
                  <a:srgbClr val="000000"/>
                </a:solidFill>
                <a:cs typeface="Times New Roman" pitchFamily="18" charset="0"/>
              </a:rPr>
              <a:t>Services</a:t>
            </a:r>
          </a:p>
          <a:p>
            <a:r>
              <a:rPr lang="en-US" sz="1000" dirty="0"/>
              <a:t>Wild products, </a:t>
            </a:r>
          </a:p>
          <a:p>
            <a:r>
              <a:rPr lang="en-US" sz="1000" dirty="0"/>
              <a:t>Wood availability, , reduced flood protection  </a:t>
            </a:r>
          </a:p>
          <a:p>
            <a:r>
              <a:rPr lang="en-US" sz="1000" dirty="0"/>
              <a:t>capacity </a:t>
            </a:r>
            <a:endParaRPr lang="en-US" sz="1000" dirty="0">
              <a:cs typeface="Times New Roman" pitchFamily="18" charset="0"/>
            </a:endParaRPr>
          </a:p>
        </p:txBody>
      </p:sp>
      <p:sp>
        <p:nvSpPr>
          <p:cNvPr id="34828" name="Line 14"/>
          <p:cNvSpPr>
            <a:spLocks noChangeShapeType="1"/>
          </p:cNvSpPr>
          <p:nvPr/>
        </p:nvSpPr>
        <p:spPr bwMode="auto">
          <a:xfrm rot="-5400000" flipH="1" flipV="1">
            <a:off x="5774035" y="1578769"/>
            <a:ext cx="327025" cy="0"/>
          </a:xfrm>
          <a:prstGeom prst="line">
            <a:avLst/>
          </a:prstGeom>
          <a:noFill/>
          <a:ln w="38100">
            <a:solidFill>
              <a:srgbClr val="FFFFFF"/>
            </a:solidFill>
            <a:round/>
            <a:headEnd/>
            <a:tailEnd/>
          </a:ln>
        </p:spPr>
        <p:txBody>
          <a:bodyPr/>
          <a:lstStyle/>
          <a:p>
            <a:endParaRPr lang="en-US"/>
          </a:p>
        </p:txBody>
      </p:sp>
      <p:sp>
        <p:nvSpPr>
          <p:cNvPr id="34829" name="Line 15"/>
          <p:cNvSpPr>
            <a:spLocks noChangeShapeType="1"/>
          </p:cNvSpPr>
          <p:nvPr/>
        </p:nvSpPr>
        <p:spPr bwMode="auto">
          <a:xfrm rot="16200000" flipV="1">
            <a:off x="5524004" y="900112"/>
            <a:ext cx="0" cy="1030288"/>
          </a:xfrm>
          <a:prstGeom prst="line">
            <a:avLst/>
          </a:prstGeom>
          <a:noFill/>
          <a:ln w="38100">
            <a:solidFill>
              <a:srgbClr val="FFFFFF"/>
            </a:solidFill>
            <a:round/>
            <a:headEnd/>
            <a:tailEnd type="triangle" w="med" len="med"/>
          </a:ln>
        </p:spPr>
        <p:txBody>
          <a:bodyPr/>
          <a:lstStyle/>
          <a:p>
            <a:endParaRPr lang="en-US"/>
          </a:p>
        </p:txBody>
      </p:sp>
      <p:sp>
        <p:nvSpPr>
          <p:cNvPr id="34830" name="Rectangle 16"/>
          <p:cNvSpPr>
            <a:spLocks noChangeArrowheads="1"/>
          </p:cNvSpPr>
          <p:nvPr/>
        </p:nvSpPr>
        <p:spPr bwMode="auto">
          <a:xfrm>
            <a:off x="3222923" y="2629694"/>
            <a:ext cx="2049462" cy="1471612"/>
          </a:xfrm>
          <a:prstGeom prst="rect">
            <a:avLst/>
          </a:prstGeom>
          <a:solidFill>
            <a:srgbClr val="BBE0E3"/>
          </a:solidFill>
          <a:ln w="19050">
            <a:solidFill>
              <a:srgbClr val="4D4D4D"/>
            </a:solidFill>
            <a:miter lim="800000"/>
            <a:headEnd/>
            <a:tailEnd/>
          </a:ln>
        </p:spPr>
        <p:txBody>
          <a:bodyPr lIns="78638" tIns="39319" rIns="78638" bIns="39319" anchor="ctr"/>
          <a:lstStyle/>
          <a:p>
            <a:endParaRPr lang="en-CA" sz="1200">
              <a:solidFill>
                <a:srgbClr val="000000"/>
              </a:solidFill>
            </a:endParaRPr>
          </a:p>
          <a:p>
            <a:endParaRPr lang="en-CA" sz="1200">
              <a:solidFill>
                <a:srgbClr val="000000"/>
              </a:solidFill>
            </a:endParaRPr>
          </a:p>
          <a:p>
            <a:r>
              <a:rPr lang="en-CA" sz="1200">
                <a:solidFill>
                  <a:srgbClr val="000000"/>
                </a:solidFill>
              </a:rPr>
              <a:t>RESPONSES</a:t>
            </a:r>
            <a:r>
              <a:rPr lang="en-CA" sz="900">
                <a:solidFill>
                  <a:srgbClr val="000000"/>
                </a:solidFill>
              </a:rPr>
              <a:t>    </a:t>
            </a:r>
          </a:p>
          <a:p>
            <a:r>
              <a:rPr lang="en-CA" sz="1200" i="1">
                <a:solidFill>
                  <a:srgbClr val="000000"/>
                </a:solidFill>
              </a:rPr>
              <a:t>Mitigation </a:t>
            </a:r>
          </a:p>
          <a:p>
            <a:r>
              <a:rPr lang="en-CA" sz="1200" i="1">
                <a:solidFill>
                  <a:srgbClr val="000000"/>
                </a:solidFill>
              </a:rPr>
              <a:t>and adaptation</a:t>
            </a:r>
          </a:p>
          <a:p>
            <a:r>
              <a:rPr lang="en-US" sz="1000"/>
              <a:t>Adapting by building dykes, increasing irrigation, changing planted species and mitigating climate change by reducing GHGs, increasing  renewable energy, energy efficiency</a:t>
            </a:r>
          </a:p>
          <a:p>
            <a:r>
              <a:rPr lang="en-US" sz="1000"/>
              <a:t> </a:t>
            </a:r>
            <a:endParaRPr lang="en-CA" sz="1000" i="1">
              <a:solidFill>
                <a:srgbClr val="000000"/>
              </a:solidFill>
            </a:endParaRPr>
          </a:p>
          <a:p>
            <a:endParaRPr lang="en-CA" sz="1200" i="1">
              <a:solidFill>
                <a:srgbClr val="000000"/>
              </a:solidFill>
            </a:endParaRPr>
          </a:p>
          <a:p>
            <a:endParaRPr lang="en-US" sz="1200"/>
          </a:p>
        </p:txBody>
      </p:sp>
      <p:sp>
        <p:nvSpPr>
          <p:cNvPr id="34831" name="Text Box 17"/>
          <p:cNvSpPr txBox="1">
            <a:spLocks noChangeArrowheads="1"/>
          </p:cNvSpPr>
          <p:nvPr/>
        </p:nvSpPr>
        <p:spPr bwMode="auto">
          <a:xfrm>
            <a:off x="1489373" y="1964531"/>
            <a:ext cx="1365250" cy="3573463"/>
          </a:xfrm>
          <a:prstGeom prst="rect">
            <a:avLst/>
          </a:prstGeom>
          <a:solidFill>
            <a:srgbClr val="FFFF66"/>
          </a:solidFill>
          <a:ln w="19050">
            <a:solidFill>
              <a:srgbClr val="4D4D4D"/>
            </a:solidFill>
            <a:miter lim="800000"/>
            <a:headEnd/>
            <a:tailEnd/>
          </a:ln>
        </p:spPr>
        <p:txBody>
          <a:bodyPr lIns="78638" tIns="39319" rIns="78638" bIns="39319"/>
          <a:lstStyle/>
          <a:p>
            <a:r>
              <a:rPr lang="en-CA" sz="1200" dirty="0">
                <a:solidFill>
                  <a:srgbClr val="000000"/>
                </a:solidFill>
              </a:rPr>
              <a:t>PRESSURES</a:t>
            </a:r>
          </a:p>
          <a:p>
            <a:endParaRPr lang="en-CA" sz="900" dirty="0">
              <a:solidFill>
                <a:srgbClr val="000000"/>
              </a:solidFill>
            </a:endParaRPr>
          </a:p>
          <a:p>
            <a:endParaRPr lang="en-CA" sz="1200" i="1" dirty="0">
              <a:solidFill>
                <a:srgbClr val="000000"/>
              </a:solidFill>
            </a:endParaRPr>
          </a:p>
          <a:p>
            <a:endParaRPr lang="en-CA" sz="1200" i="1" dirty="0">
              <a:solidFill>
                <a:srgbClr val="000000"/>
              </a:solidFill>
            </a:endParaRPr>
          </a:p>
          <a:p>
            <a:endParaRPr lang="en-CA" sz="1200" i="1" dirty="0">
              <a:solidFill>
                <a:srgbClr val="000000"/>
              </a:solidFill>
            </a:endParaRPr>
          </a:p>
          <a:p>
            <a:endParaRPr lang="en-US" sz="1000" b="1" dirty="0"/>
          </a:p>
          <a:p>
            <a:r>
              <a:rPr lang="en-US" sz="1000" dirty="0" err="1"/>
              <a:t>Ubanization</a:t>
            </a:r>
            <a:r>
              <a:rPr lang="en-US" sz="1000" dirty="0"/>
              <a:t>, shifting to cash crops, increasing costs of health care, increase  levels of GHGs</a:t>
            </a:r>
          </a:p>
          <a:p>
            <a:endParaRPr lang="en-GB" sz="1000" dirty="0"/>
          </a:p>
          <a:p>
            <a:r>
              <a:rPr lang="en-GB" sz="1000" dirty="0"/>
              <a:t>Soil infiltration, stability, structure</a:t>
            </a:r>
            <a:endParaRPr lang="en-US" sz="1000" dirty="0"/>
          </a:p>
          <a:p>
            <a:r>
              <a:rPr lang="en-GB" sz="1000" dirty="0"/>
              <a:t> </a:t>
            </a:r>
            <a:r>
              <a:rPr lang="en-GB" sz="1000" dirty="0" err="1"/>
              <a:t>Evapotranspiration</a:t>
            </a:r>
            <a:r>
              <a:rPr lang="en-GB" sz="1000" dirty="0"/>
              <a:t> cycles</a:t>
            </a:r>
            <a:endParaRPr lang="en-US" sz="1000" dirty="0"/>
          </a:p>
          <a:p>
            <a:r>
              <a:rPr lang="en-CA" sz="1000" dirty="0">
                <a:solidFill>
                  <a:srgbClr val="000000"/>
                </a:solidFill>
              </a:rPr>
              <a:t>Natural processes</a:t>
            </a:r>
          </a:p>
        </p:txBody>
      </p:sp>
      <p:sp>
        <p:nvSpPr>
          <p:cNvPr id="34832" name="Line 19"/>
          <p:cNvSpPr>
            <a:spLocks noChangeShapeType="1"/>
          </p:cNvSpPr>
          <p:nvPr/>
        </p:nvSpPr>
        <p:spPr bwMode="auto">
          <a:xfrm>
            <a:off x="2718098" y="4363244"/>
            <a:ext cx="501650" cy="0"/>
          </a:xfrm>
          <a:prstGeom prst="line">
            <a:avLst/>
          </a:prstGeom>
          <a:noFill/>
          <a:ln w="38100">
            <a:solidFill>
              <a:srgbClr val="FFFFFF"/>
            </a:solidFill>
            <a:round/>
            <a:headEnd/>
            <a:tailEnd type="triangle" w="med" len="med"/>
          </a:ln>
        </p:spPr>
        <p:txBody>
          <a:bodyPr/>
          <a:lstStyle/>
          <a:p>
            <a:endParaRPr lang="en-US"/>
          </a:p>
        </p:txBody>
      </p:sp>
      <p:sp>
        <p:nvSpPr>
          <p:cNvPr id="34833" name="Line 20"/>
          <p:cNvSpPr>
            <a:spLocks noChangeShapeType="1"/>
          </p:cNvSpPr>
          <p:nvPr/>
        </p:nvSpPr>
        <p:spPr bwMode="auto">
          <a:xfrm>
            <a:off x="1632248" y="3964781"/>
            <a:ext cx="822325" cy="0"/>
          </a:xfrm>
          <a:prstGeom prst="line">
            <a:avLst/>
          </a:prstGeom>
          <a:noFill/>
          <a:ln w="9525">
            <a:solidFill>
              <a:srgbClr val="000000"/>
            </a:solidFill>
            <a:prstDash val="dash"/>
            <a:round/>
            <a:headEnd/>
            <a:tailEnd/>
          </a:ln>
        </p:spPr>
        <p:txBody>
          <a:bodyPr/>
          <a:lstStyle/>
          <a:p>
            <a:endParaRPr lang="en-US"/>
          </a:p>
        </p:txBody>
      </p:sp>
      <p:sp>
        <p:nvSpPr>
          <p:cNvPr id="34834" name="Line 21"/>
          <p:cNvSpPr>
            <a:spLocks noChangeShapeType="1"/>
          </p:cNvSpPr>
          <p:nvPr/>
        </p:nvSpPr>
        <p:spPr bwMode="auto">
          <a:xfrm flipV="1">
            <a:off x="5005685" y="3182144"/>
            <a:ext cx="352425" cy="0"/>
          </a:xfrm>
          <a:prstGeom prst="line">
            <a:avLst/>
          </a:prstGeom>
          <a:noFill/>
          <a:ln w="28575">
            <a:solidFill>
              <a:srgbClr val="000000"/>
            </a:solidFill>
            <a:round/>
            <a:headEnd/>
            <a:tailEnd type="triangle" w="med" len="med"/>
          </a:ln>
        </p:spPr>
        <p:txBody>
          <a:bodyPr/>
          <a:lstStyle/>
          <a:p>
            <a:endParaRPr lang="en-US"/>
          </a:p>
        </p:txBody>
      </p:sp>
      <p:sp>
        <p:nvSpPr>
          <p:cNvPr id="34835" name="Line 22"/>
          <p:cNvSpPr>
            <a:spLocks noChangeShapeType="1"/>
          </p:cNvSpPr>
          <p:nvPr/>
        </p:nvSpPr>
        <p:spPr bwMode="auto">
          <a:xfrm flipV="1">
            <a:off x="2687935" y="3182144"/>
            <a:ext cx="533400" cy="0"/>
          </a:xfrm>
          <a:prstGeom prst="line">
            <a:avLst/>
          </a:prstGeom>
          <a:noFill/>
          <a:ln w="28575">
            <a:solidFill>
              <a:srgbClr val="000000"/>
            </a:solidFill>
            <a:round/>
            <a:headEnd type="triangle" w="med" len="med"/>
            <a:tailEnd/>
          </a:ln>
        </p:spPr>
        <p:txBody>
          <a:bodyPr/>
          <a:lstStyle/>
          <a:p>
            <a:endParaRPr lang="en-US"/>
          </a:p>
        </p:txBody>
      </p:sp>
      <p:sp>
        <p:nvSpPr>
          <p:cNvPr id="34836" name="Text Box 23"/>
          <p:cNvSpPr txBox="1">
            <a:spLocks noChangeArrowheads="1"/>
          </p:cNvSpPr>
          <p:nvPr/>
        </p:nvSpPr>
        <p:spPr bwMode="auto">
          <a:xfrm>
            <a:off x="2989560" y="1321594"/>
            <a:ext cx="2293938" cy="1089025"/>
          </a:xfrm>
          <a:prstGeom prst="rect">
            <a:avLst/>
          </a:prstGeom>
          <a:solidFill>
            <a:srgbClr val="FFFF66"/>
          </a:solidFill>
          <a:ln w="19050">
            <a:solidFill>
              <a:srgbClr val="4D4D4D"/>
            </a:solidFill>
            <a:miter lim="800000"/>
            <a:headEnd/>
            <a:tailEnd/>
          </a:ln>
        </p:spPr>
        <p:txBody>
          <a:bodyPr lIns="78638" tIns="39319" rIns="78638" bIns="39319"/>
          <a:lstStyle/>
          <a:p>
            <a:r>
              <a:rPr lang="en-CA" sz="1200">
                <a:solidFill>
                  <a:srgbClr val="000000"/>
                </a:solidFill>
              </a:rPr>
              <a:t>DRIVERS</a:t>
            </a:r>
            <a:endParaRPr lang="en-CA" sz="900">
              <a:solidFill>
                <a:srgbClr val="000000"/>
              </a:solidFill>
            </a:endParaRPr>
          </a:p>
        </p:txBody>
      </p:sp>
      <p:sp>
        <p:nvSpPr>
          <p:cNvPr id="34837" name="Line 24"/>
          <p:cNvSpPr>
            <a:spLocks noChangeShapeType="1"/>
          </p:cNvSpPr>
          <p:nvPr/>
        </p:nvSpPr>
        <p:spPr bwMode="auto">
          <a:xfrm>
            <a:off x="4223048" y="2272506"/>
            <a:ext cx="0" cy="490538"/>
          </a:xfrm>
          <a:prstGeom prst="line">
            <a:avLst/>
          </a:prstGeom>
          <a:noFill/>
          <a:ln w="28575">
            <a:solidFill>
              <a:srgbClr val="000000"/>
            </a:solidFill>
            <a:round/>
            <a:headEnd type="triangle" w="med" len="med"/>
            <a:tailEnd/>
          </a:ln>
        </p:spPr>
        <p:txBody>
          <a:bodyPr/>
          <a:lstStyle/>
          <a:p>
            <a:endParaRPr lang="en-US"/>
          </a:p>
        </p:txBody>
      </p:sp>
      <p:pic>
        <p:nvPicPr>
          <p:cNvPr id="34838" name="Picture 26"/>
          <p:cNvPicPr>
            <a:picLocks noChangeAspect="1" noChangeArrowheads="1"/>
          </p:cNvPicPr>
          <p:nvPr/>
        </p:nvPicPr>
        <p:blipFill>
          <a:blip r:embed="rId2" cstate="print"/>
          <a:srcRect/>
          <a:stretch>
            <a:fillRect/>
          </a:stretch>
        </p:blipFill>
        <p:spPr bwMode="auto">
          <a:xfrm>
            <a:off x="6223298" y="1701006"/>
            <a:ext cx="693737" cy="300038"/>
          </a:xfrm>
          <a:prstGeom prst="rect">
            <a:avLst/>
          </a:prstGeom>
          <a:noFill/>
          <a:ln w="9525">
            <a:noFill/>
            <a:miter lim="800000"/>
            <a:headEnd/>
            <a:tailEnd/>
          </a:ln>
        </p:spPr>
      </p:pic>
      <p:sp>
        <p:nvSpPr>
          <p:cNvPr id="34839" name="Line 27"/>
          <p:cNvSpPr>
            <a:spLocks noChangeShapeType="1"/>
          </p:cNvSpPr>
          <p:nvPr/>
        </p:nvSpPr>
        <p:spPr bwMode="auto">
          <a:xfrm>
            <a:off x="5294610" y="2844006"/>
            <a:ext cx="1527175" cy="0"/>
          </a:xfrm>
          <a:prstGeom prst="line">
            <a:avLst/>
          </a:prstGeom>
          <a:noFill/>
          <a:ln w="9525">
            <a:solidFill>
              <a:schemeClr val="tx1"/>
            </a:solidFill>
            <a:prstDash val="dash"/>
            <a:round/>
            <a:headEnd/>
            <a:tailEnd/>
          </a:ln>
        </p:spPr>
        <p:txBody>
          <a:bodyPr/>
          <a:lstStyle/>
          <a:p>
            <a:endParaRPr lang="en-US"/>
          </a:p>
        </p:txBody>
      </p:sp>
      <p:pic>
        <p:nvPicPr>
          <p:cNvPr id="34840" name="Picture 28"/>
          <p:cNvPicPr>
            <a:picLocks noChangeAspect="1" noChangeArrowheads="1"/>
          </p:cNvPicPr>
          <p:nvPr/>
        </p:nvPicPr>
        <p:blipFill>
          <a:blip r:embed="rId3" cstate="print"/>
          <a:srcRect/>
          <a:stretch>
            <a:fillRect/>
          </a:stretch>
        </p:blipFill>
        <p:spPr bwMode="auto">
          <a:xfrm>
            <a:off x="1848148" y="2201069"/>
            <a:ext cx="655637" cy="285750"/>
          </a:xfrm>
          <a:prstGeom prst="rect">
            <a:avLst/>
          </a:prstGeom>
          <a:noFill/>
          <a:ln w="9525">
            <a:noFill/>
            <a:miter lim="800000"/>
            <a:headEnd/>
            <a:tailEnd/>
          </a:ln>
        </p:spPr>
      </p:pic>
      <p:pic>
        <p:nvPicPr>
          <p:cNvPr id="34841" name="Picture 29"/>
          <p:cNvPicPr>
            <a:picLocks noChangeAspect="1" noChangeArrowheads="1"/>
          </p:cNvPicPr>
          <p:nvPr/>
        </p:nvPicPr>
        <p:blipFill>
          <a:blip r:embed="rId3" cstate="print"/>
          <a:srcRect/>
          <a:stretch>
            <a:fillRect/>
          </a:stretch>
        </p:blipFill>
        <p:spPr bwMode="auto">
          <a:xfrm>
            <a:off x="4826298" y="4214019"/>
            <a:ext cx="655637" cy="285750"/>
          </a:xfrm>
          <a:prstGeom prst="rect">
            <a:avLst/>
          </a:prstGeom>
          <a:noFill/>
          <a:ln w="9525">
            <a:noFill/>
            <a:miter lim="800000"/>
            <a:headEnd/>
            <a:tailEnd/>
          </a:ln>
        </p:spPr>
      </p:pic>
      <p:pic>
        <p:nvPicPr>
          <p:cNvPr id="34842" name="Picture 30"/>
          <p:cNvPicPr>
            <a:picLocks noChangeAspect="1" noChangeArrowheads="1"/>
          </p:cNvPicPr>
          <p:nvPr/>
        </p:nvPicPr>
        <p:blipFill>
          <a:blip r:embed="rId3" cstate="print"/>
          <a:srcRect/>
          <a:stretch>
            <a:fillRect/>
          </a:stretch>
        </p:blipFill>
        <p:spPr bwMode="auto">
          <a:xfrm>
            <a:off x="4346873" y="1321594"/>
            <a:ext cx="655637" cy="285750"/>
          </a:xfrm>
          <a:prstGeom prst="rect">
            <a:avLst/>
          </a:prstGeom>
          <a:noFill/>
          <a:ln w="9525">
            <a:noFill/>
            <a:miter lim="800000"/>
            <a:headEnd/>
            <a:tailEnd/>
          </a:ln>
        </p:spPr>
      </p:pic>
      <p:pic>
        <p:nvPicPr>
          <p:cNvPr id="34843" name="Picture 31"/>
          <p:cNvPicPr>
            <a:picLocks noChangeAspect="1" noChangeArrowheads="1"/>
          </p:cNvPicPr>
          <p:nvPr/>
        </p:nvPicPr>
        <p:blipFill>
          <a:blip r:embed="rId4" cstate="print"/>
          <a:srcRect/>
          <a:stretch>
            <a:fillRect/>
          </a:stretch>
        </p:blipFill>
        <p:spPr bwMode="auto">
          <a:xfrm>
            <a:off x="4248448" y="2728119"/>
            <a:ext cx="706437" cy="306387"/>
          </a:xfrm>
          <a:prstGeom prst="rect">
            <a:avLst/>
          </a:prstGeom>
          <a:noFill/>
          <a:ln w="9525">
            <a:noFill/>
            <a:miter lim="800000"/>
            <a:headEnd/>
            <a:tailEnd/>
          </a:ln>
        </p:spPr>
      </p:pic>
      <p:sp>
        <p:nvSpPr>
          <p:cNvPr id="34844" name="Line 35"/>
          <p:cNvSpPr>
            <a:spLocks noChangeShapeType="1"/>
          </p:cNvSpPr>
          <p:nvPr/>
        </p:nvSpPr>
        <p:spPr bwMode="auto">
          <a:xfrm>
            <a:off x="4080173" y="3915569"/>
            <a:ext cx="3175" cy="247650"/>
          </a:xfrm>
          <a:prstGeom prst="line">
            <a:avLst/>
          </a:prstGeom>
          <a:noFill/>
          <a:ln w="28575">
            <a:solidFill>
              <a:srgbClr val="000000"/>
            </a:solidFill>
            <a:round/>
            <a:headEnd/>
            <a:tailEnd type="triangle" w="med" len="med"/>
          </a:ln>
        </p:spPr>
        <p:txBody>
          <a:bodyPr/>
          <a:lstStyle/>
          <a:p>
            <a:endParaRPr lang="en-US"/>
          </a:p>
        </p:txBody>
      </p:sp>
      <p:sp>
        <p:nvSpPr>
          <p:cNvPr id="34845" name="Line 36"/>
          <p:cNvSpPr>
            <a:spLocks noChangeShapeType="1"/>
          </p:cNvSpPr>
          <p:nvPr/>
        </p:nvSpPr>
        <p:spPr bwMode="auto">
          <a:xfrm>
            <a:off x="5580360" y="4415631"/>
            <a:ext cx="881063" cy="0"/>
          </a:xfrm>
          <a:prstGeom prst="line">
            <a:avLst/>
          </a:prstGeom>
          <a:noFill/>
          <a:ln w="38100">
            <a:solidFill>
              <a:schemeClr val="bg1"/>
            </a:solidFill>
            <a:round/>
            <a:headEnd/>
            <a:tailEnd type="triangle" w="med" len="med"/>
          </a:ln>
        </p:spPr>
        <p:txBody>
          <a:bodyPr/>
          <a:lstStyle/>
          <a:p>
            <a:endParaRPr lang="en-US"/>
          </a:p>
        </p:txBody>
      </p:sp>
      <p:sp>
        <p:nvSpPr>
          <p:cNvPr id="34846" name="Text Box 38"/>
          <p:cNvSpPr txBox="1">
            <a:spLocks noChangeArrowheads="1"/>
          </p:cNvSpPr>
          <p:nvPr/>
        </p:nvSpPr>
        <p:spPr bwMode="auto">
          <a:xfrm>
            <a:off x="6366173" y="2844006"/>
            <a:ext cx="881062" cy="2058988"/>
          </a:xfrm>
          <a:prstGeom prst="rect">
            <a:avLst/>
          </a:prstGeom>
          <a:solidFill>
            <a:srgbClr val="FF99CC"/>
          </a:solidFill>
          <a:ln w="9525">
            <a:solidFill>
              <a:srgbClr val="000000"/>
            </a:solidFill>
            <a:prstDash val="dash"/>
            <a:miter lim="800000"/>
            <a:headEnd/>
            <a:tailEnd/>
          </a:ln>
        </p:spPr>
        <p:txBody>
          <a:bodyPr lIns="78638" tIns="39319" rIns="78638" bIns="39319"/>
          <a:lstStyle/>
          <a:p>
            <a:r>
              <a:rPr lang="en-CA" sz="1000" i="1">
                <a:solidFill>
                  <a:srgbClr val="000000"/>
                </a:solidFill>
              </a:rPr>
              <a:t>Ecosystem Services</a:t>
            </a:r>
          </a:p>
          <a:p>
            <a:r>
              <a:rPr lang="en-US" sz="1000"/>
              <a:t>Changes in vegetation, fish, and migratory birds populations, pest outbreaks </a:t>
            </a:r>
          </a:p>
          <a:p>
            <a:endParaRPr lang="en-CA" sz="1000">
              <a:solidFill>
                <a:srgbClr val="000000"/>
              </a:solidFill>
            </a:endParaRPr>
          </a:p>
          <a:p>
            <a:r>
              <a:rPr lang="en-CA" sz="700">
                <a:solidFill>
                  <a:srgbClr val="000000"/>
                </a:solidFill>
              </a:rPr>
              <a:t> </a:t>
            </a:r>
          </a:p>
          <a:p>
            <a:endParaRPr lang="en-US"/>
          </a:p>
        </p:txBody>
      </p:sp>
      <p:sp>
        <p:nvSpPr>
          <p:cNvPr id="34847" name="Text Box 43"/>
          <p:cNvSpPr txBox="1">
            <a:spLocks noChangeArrowheads="1"/>
          </p:cNvSpPr>
          <p:nvPr/>
        </p:nvSpPr>
        <p:spPr bwMode="auto">
          <a:xfrm>
            <a:off x="2989560" y="1535906"/>
            <a:ext cx="2322513" cy="708025"/>
          </a:xfrm>
          <a:prstGeom prst="rect">
            <a:avLst/>
          </a:prstGeom>
          <a:noFill/>
          <a:ln w="9525">
            <a:noFill/>
            <a:miter lim="800000"/>
            <a:headEnd/>
            <a:tailEnd/>
          </a:ln>
        </p:spPr>
        <p:txBody>
          <a:bodyPr>
            <a:spAutoFit/>
          </a:bodyPr>
          <a:lstStyle/>
          <a:p>
            <a:r>
              <a:rPr lang="en-US" sz="1000" i="1"/>
              <a:t>Indirect influence through human development</a:t>
            </a:r>
          </a:p>
          <a:p>
            <a:r>
              <a:rPr lang="en-US" sz="1000"/>
              <a:t>Population growth, industrial processes, energy demands,</a:t>
            </a:r>
            <a:endParaRPr lang="en-US" sz="1000" i="1"/>
          </a:p>
        </p:txBody>
      </p:sp>
      <p:sp>
        <p:nvSpPr>
          <p:cNvPr id="34848" name="Text Box 44"/>
          <p:cNvSpPr txBox="1">
            <a:spLocks noChangeArrowheads="1"/>
          </p:cNvSpPr>
          <p:nvPr/>
        </p:nvSpPr>
        <p:spPr bwMode="auto">
          <a:xfrm>
            <a:off x="1632248" y="2420144"/>
            <a:ext cx="1209675" cy="554037"/>
          </a:xfrm>
          <a:prstGeom prst="rect">
            <a:avLst/>
          </a:prstGeom>
          <a:noFill/>
          <a:ln w="9525">
            <a:noFill/>
            <a:miter lim="800000"/>
            <a:headEnd/>
            <a:tailEnd/>
          </a:ln>
        </p:spPr>
        <p:txBody>
          <a:bodyPr>
            <a:spAutoFit/>
          </a:bodyPr>
          <a:lstStyle/>
          <a:p>
            <a:pPr>
              <a:spcBef>
                <a:spcPct val="50000"/>
              </a:spcBef>
            </a:pPr>
            <a:r>
              <a:rPr lang="en-US" sz="1000" i="1"/>
              <a:t>Direct influence through human interventions</a:t>
            </a:r>
          </a:p>
        </p:txBody>
      </p:sp>
      <p:sp>
        <p:nvSpPr>
          <p:cNvPr id="34849" name="Text Box 45"/>
          <p:cNvSpPr txBox="1">
            <a:spLocks noChangeArrowheads="1"/>
          </p:cNvSpPr>
          <p:nvPr/>
        </p:nvSpPr>
        <p:spPr bwMode="auto">
          <a:xfrm>
            <a:off x="3222923" y="4344194"/>
            <a:ext cx="2562225" cy="784225"/>
          </a:xfrm>
          <a:prstGeom prst="rect">
            <a:avLst/>
          </a:prstGeom>
          <a:noFill/>
          <a:ln w="9525">
            <a:noFill/>
            <a:miter lim="800000"/>
            <a:headEnd/>
            <a:tailEnd/>
          </a:ln>
        </p:spPr>
        <p:txBody>
          <a:bodyPr>
            <a:spAutoFit/>
          </a:bodyPr>
          <a:lstStyle/>
          <a:p>
            <a:pPr>
              <a:spcBef>
                <a:spcPct val="50000"/>
              </a:spcBef>
            </a:pPr>
            <a:r>
              <a:rPr lang="en-US" sz="1000" i="1"/>
              <a:t>Water, land, atmosphere, biodiversity</a:t>
            </a:r>
          </a:p>
          <a:p>
            <a:pPr>
              <a:spcBef>
                <a:spcPct val="50000"/>
              </a:spcBef>
            </a:pPr>
            <a:r>
              <a:rPr lang="en-US" sz="1000"/>
              <a:t>Increased occurrence of cyclones, drought, floods, changes in precipitation patterns, increase occurrence of pests</a:t>
            </a:r>
            <a:endParaRPr lang="en-US" sz="1000" i="1"/>
          </a:p>
        </p:txBody>
      </p:sp>
      <p:sp>
        <p:nvSpPr>
          <p:cNvPr id="38" name="TextBox 37"/>
          <p:cNvSpPr txBox="1"/>
          <p:nvPr/>
        </p:nvSpPr>
        <p:spPr>
          <a:xfrm>
            <a:off x="1189335" y="5625306"/>
            <a:ext cx="6715125" cy="1107996"/>
          </a:xfrm>
          <a:prstGeom prst="rect">
            <a:avLst/>
          </a:prstGeom>
          <a:solidFill>
            <a:schemeClr val="accent5">
              <a:lumMod val="90000"/>
            </a:schemeClr>
          </a:solidFill>
          <a:ln w="15875">
            <a:solidFill>
              <a:schemeClr val="accent5">
                <a:lumMod val="90000"/>
              </a:schemeClr>
            </a:solidFill>
          </a:ln>
        </p:spPr>
        <p:txBody>
          <a:bodyPr wrap="square">
            <a:spAutoFit/>
          </a:bodyPr>
          <a:lstStyle/>
          <a:p>
            <a:pPr marL="182563" indent="-182563">
              <a:defRPr/>
            </a:pPr>
            <a:r>
              <a:rPr lang="en-US" sz="1600" b="1" dirty="0" smtClean="0"/>
              <a:t>   We </a:t>
            </a:r>
            <a:r>
              <a:rPr lang="en-US" sz="1600" b="1" dirty="0"/>
              <a:t>should aim for understanding the vulnerability that includes identifying to which extent the system is sensitive to identified impacts in the context of available adaptive </a:t>
            </a:r>
            <a:r>
              <a:rPr lang="en-US" sz="1600" b="1" dirty="0" smtClean="0"/>
              <a:t>capacities.</a:t>
            </a:r>
            <a:r>
              <a:rPr lang="en-US" sz="1600" dirty="0" smtClean="0"/>
              <a:t> </a:t>
            </a:r>
            <a:endParaRPr lang="en-US" sz="1600" dirty="0"/>
          </a:p>
          <a:p>
            <a:pPr>
              <a:defRPr/>
            </a:pPr>
            <a:endParaRPr lang="en-US" dirty="0"/>
          </a:p>
        </p:txBody>
      </p:sp>
      <p:sp>
        <p:nvSpPr>
          <p:cNvPr id="39" name="Right Arrow 38"/>
          <p:cNvSpPr/>
          <p:nvPr/>
        </p:nvSpPr>
        <p:spPr>
          <a:xfrm rot="18725070">
            <a:off x="5631954" y="4960937"/>
            <a:ext cx="1411288" cy="276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ox(in)">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ox(in)">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smtClean="0"/>
              <a:t>Key questions </a:t>
            </a:r>
          </a:p>
        </p:txBody>
      </p:sp>
      <p:sp>
        <p:nvSpPr>
          <p:cNvPr id="35843" name="Content Placeholder 2"/>
          <p:cNvSpPr>
            <a:spLocks noGrp="1"/>
          </p:cNvSpPr>
          <p:nvPr>
            <p:ph idx="1"/>
          </p:nvPr>
        </p:nvSpPr>
        <p:spPr/>
        <p:txBody>
          <a:bodyPr/>
          <a:lstStyle/>
          <a:p>
            <a:pPr marL="354013" indent="-354013"/>
            <a:r>
              <a:rPr lang="en-US" sz="2400" dirty="0" smtClean="0"/>
              <a:t>How often do the identified impacts including disasters hit the community? </a:t>
            </a:r>
          </a:p>
          <a:p>
            <a:pPr marL="354013" indent="-354013"/>
            <a:r>
              <a:rPr lang="en-US" sz="2400" dirty="0" smtClean="0"/>
              <a:t>Based on the elements of the DPSIR, what are the main causes of vulnerability? </a:t>
            </a:r>
          </a:p>
          <a:p>
            <a:pPr marL="354013" indent="-354013"/>
            <a:r>
              <a:rPr lang="en-CA" sz="2400" dirty="0" smtClean="0"/>
              <a:t>What coping strategies exist for each identified impact? </a:t>
            </a:r>
          </a:p>
          <a:p>
            <a:pPr marL="354013" indent="-354013"/>
            <a:r>
              <a:rPr lang="en-CA" sz="2400" dirty="0" smtClean="0"/>
              <a:t>What are the capacities that are lacking to address the identified impacts?</a:t>
            </a:r>
            <a:endParaRPr lang="en-US" sz="2400" dirty="0" smtClean="0"/>
          </a:p>
          <a:p>
            <a:pPr marL="354013" indent="-354013"/>
            <a:r>
              <a:rPr lang="en-CA" sz="2400" dirty="0" smtClean="0"/>
              <a:t>Which organizations/institutions, if any, support existing coping strategies or promote new strategies?</a:t>
            </a:r>
            <a:endParaRPr lang="en-US" sz="2400" dirty="0" smtClean="0"/>
          </a:p>
          <a:p>
            <a:pPr marL="354013" indent="-354013"/>
            <a:r>
              <a:rPr lang="en-US" sz="2400" dirty="0" smtClean="0"/>
              <a:t>Who has access to/uses these capacities?   </a:t>
            </a:r>
          </a:p>
          <a:p>
            <a:pPr marL="354013" indent="-354013"/>
            <a:r>
              <a:rPr lang="en-US" sz="2400" dirty="0" smtClean="0"/>
              <a:t>Are capacities available to address potential future adaptation strategies?</a:t>
            </a:r>
          </a:p>
          <a:p>
            <a:pPr marL="354013" indent="-354013"/>
            <a:endParaRPr lang="en-US" sz="2400" dirty="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312564" y="1052736"/>
            <a:ext cx="7643812" cy="5000625"/>
          </a:xfrm>
          <a:prstGeom prst="rect">
            <a:avLst/>
          </a:prstGeom>
          <a:noFill/>
          <a:ln w="9525">
            <a:noFill/>
            <a:miter lim="800000"/>
            <a:headEnd/>
            <a:tailEnd/>
          </a:ln>
        </p:spPr>
      </p:pic>
      <p:sp>
        <p:nvSpPr>
          <p:cNvPr id="3" name="TextBox 2"/>
          <p:cNvSpPr txBox="1"/>
          <p:nvPr/>
        </p:nvSpPr>
        <p:spPr>
          <a:xfrm>
            <a:off x="611561" y="169476"/>
            <a:ext cx="6840760" cy="523220"/>
          </a:xfrm>
          <a:prstGeom prst="rect">
            <a:avLst/>
          </a:prstGeom>
        </p:spPr>
        <p:txBody>
          <a:bodyPr/>
          <a:lstStyle/>
          <a:p>
            <a:pPr algn="ctr">
              <a:defRPr/>
            </a:pPr>
            <a:r>
              <a:rPr lang="en-US" sz="2400" dirty="0">
                <a:solidFill>
                  <a:schemeClr val="tx2"/>
                </a:solidFill>
                <a:latin typeface="+mj-lt"/>
                <a:ea typeface="+mj-ea"/>
                <a:cs typeface="+mj-cs"/>
              </a:rPr>
              <a:t>Assessing Vulnerabilities and Adaptation to Climate Change</a:t>
            </a:r>
          </a:p>
        </p:txBody>
      </p:sp>
      <p:sp>
        <p:nvSpPr>
          <p:cNvPr id="5124" name="Rectangle 3"/>
          <p:cNvSpPr>
            <a:spLocks noChangeArrowheads="1"/>
          </p:cNvSpPr>
          <p:nvPr/>
        </p:nvSpPr>
        <p:spPr bwMode="auto">
          <a:xfrm>
            <a:off x="251520" y="5949280"/>
            <a:ext cx="8643938" cy="738187"/>
          </a:xfrm>
          <a:prstGeom prst="rect">
            <a:avLst/>
          </a:prstGeom>
          <a:noFill/>
          <a:ln w="9525">
            <a:noFill/>
            <a:miter lim="800000"/>
            <a:headEnd/>
            <a:tailEnd/>
          </a:ln>
        </p:spPr>
        <p:txBody>
          <a:bodyPr>
            <a:spAutoFit/>
          </a:bodyPr>
          <a:lstStyle/>
          <a:p>
            <a:r>
              <a:rPr lang="en-US" sz="1400" dirty="0"/>
              <a:t>Projected surface temperature changes for the late 21st century (2090-2099). The map shows the multi-AOGCM average projection  for the A1B SRES scenario. Temperatures are relative to the period 1980-1999.</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395536" y="-27384"/>
            <a:ext cx="8229600" cy="1143000"/>
          </a:xfrm>
        </p:spPr>
        <p:txBody>
          <a:bodyPr/>
          <a:lstStyle/>
          <a:p>
            <a:r>
              <a:rPr lang="en-US" sz="3200" dirty="0" smtClean="0"/>
              <a:t>Example of impacts:</a:t>
            </a:r>
            <a:br>
              <a:rPr lang="en-US" sz="3200" dirty="0" smtClean="0"/>
            </a:br>
            <a:r>
              <a:rPr lang="en-US" sz="3200" dirty="0" smtClean="0"/>
              <a:t>Changes in precipitation</a:t>
            </a:r>
          </a:p>
        </p:txBody>
      </p:sp>
      <p:graphicFrame>
        <p:nvGraphicFramePr>
          <p:cNvPr id="4" name="Content Placeholder 3"/>
          <p:cNvGraphicFramePr>
            <a:graphicFrameLocks noGrp="1"/>
          </p:cNvGraphicFramePr>
          <p:nvPr>
            <p:ph idx="1"/>
          </p:nvPr>
        </p:nvGraphicFramePr>
        <p:xfrm>
          <a:off x="285750" y="1785938"/>
          <a:ext cx="8286808" cy="1629869"/>
        </p:xfrm>
        <a:graphic>
          <a:graphicData uri="http://schemas.openxmlformats.org/drawingml/2006/table">
            <a:tbl>
              <a:tblPr/>
              <a:tblGrid>
                <a:gridCol w="1428760"/>
                <a:gridCol w="1485296"/>
                <a:gridCol w="1535618"/>
                <a:gridCol w="1410771"/>
                <a:gridCol w="1211917"/>
                <a:gridCol w="1214446"/>
              </a:tblGrid>
              <a:tr h="367997">
                <a:tc rowSpan="2">
                  <a:txBody>
                    <a:bodyPr/>
                    <a:lstStyle/>
                    <a:p>
                      <a:pPr>
                        <a:lnSpc>
                          <a:spcPct val="115000"/>
                        </a:lnSpc>
                        <a:spcAft>
                          <a:spcPts val="0"/>
                        </a:spcAft>
                      </a:pPr>
                      <a:r>
                        <a:rPr lang="en-US" sz="1800" b="1" dirty="0">
                          <a:solidFill>
                            <a:srgbClr val="000000"/>
                          </a:solidFill>
                          <a:latin typeface="+mj-lt"/>
                          <a:ea typeface="Kozuka Gothic Pro L"/>
                          <a:cs typeface="Times New Roman"/>
                        </a:rPr>
                        <a:t>State Changes</a:t>
                      </a:r>
                      <a:endParaRPr lang="en-US" sz="18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rowSpan="2">
                  <a:txBody>
                    <a:bodyPr/>
                    <a:lstStyle/>
                    <a:p>
                      <a:pPr>
                        <a:lnSpc>
                          <a:spcPct val="115000"/>
                        </a:lnSpc>
                        <a:spcAft>
                          <a:spcPts val="0"/>
                        </a:spcAft>
                      </a:pPr>
                      <a:r>
                        <a:rPr lang="en-US" sz="1800" b="1" dirty="0">
                          <a:solidFill>
                            <a:srgbClr val="000000"/>
                          </a:solidFill>
                          <a:latin typeface="+mj-lt"/>
                          <a:ea typeface="Kozuka Gothic Pro L"/>
                          <a:cs typeface="Times New Roman"/>
                        </a:rPr>
                        <a:t>Environmental</a:t>
                      </a:r>
                      <a:endParaRPr lang="en-US" sz="1800" dirty="0">
                        <a:latin typeface="+mj-lt"/>
                        <a:ea typeface="Calibri"/>
                        <a:cs typeface="Times New Roman"/>
                      </a:endParaRPr>
                    </a:p>
                    <a:p>
                      <a:pPr>
                        <a:lnSpc>
                          <a:spcPct val="115000"/>
                        </a:lnSpc>
                        <a:spcAft>
                          <a:spcPts val="0"/>
                        </a:spcAft>
                      </a:pPr>
                      <a:r>
                        <a:rPr lang="en-US" sz="1800" b="1" dirty="0">
                          <a:solidFill>
                            <a:srgbClr val="000000"/>
                          </a:solidFill>
                          <a:latin typeface="+mj-lt"/>
                          <a:ea typeface="Kozuka Gothic Pro L"/>
                          <a:cs typeface="Times New Roman"/>
                        </a:rPr>
                        <a:t>/Ecosystem Impacts</a:t>
                      </a:r>
                      <a:endParaRPr lang="en-US" sz="18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4">
                  <a:txBody>
                    <a:bodyPr/>
                    <a:lstStyle/>
                    <a:p>
                      <a:pPr algn="ctr">
                        <a:lnSpc>
                          <a:spcPct val="115000"/>
                        </a:lnSpc>
                        <a:spcAft>
                          <a:spcPts val="0"/>
                        </a:spcAft>
                      </a:pPr>
                      <a:r>
                        <a:rPr lang="en-US" sz="1800" b="1">
                          <a:solidFill>
                            <a:srgbClr val="000000"/>
                          </a:solidFill>
                          <a:latin typeface="+mj-lt"/>
                          <a:ea typeface="Kozuka Gothic Pro L"/>
                          <a:cs typeface="Times New Roman"/>
                        </a:rPr>
                        <a:t>HUMAN WELL-BEING IMPACTS</a:t>
                      </a:r>
                      <a:endParaRPr lang="en-US" sz="180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203639">
                <a:tc vMerge="1">
                  <a:txBody>
                    <a:bodyPr/>
                    <a:lstStyle/>
                    <a:p>
                      <a:endParaRPr lang="en-US"/>
                    </a:p>
                  </a:txBody>
                  <a:tcPr/>
                </a:tc>
                <a:tc vMerge="1">
                  <a:txBody>
                    <a:bodyPr/>
                    <a:lstStyle/>
                    <a:p>
                      <a:endParaRPr lang="en-US"/>
                    </a:p>
                  </a:txBody>
                  <a:tcPr/>
                </a:tc>
                <a:tc>
                  <a:txBody>
                    <a:bodyPr/>
                    <a:lstStyle/>
                    <a:p>
                      <a:pPr>
                        <a:lnSpc>
                          <a:spcPct val="115000"/>
                        </a:lnSpc>
                        <a:spcAft>
                          <a:spcPts val="0"/>
                        </a:spcAft>
                      </a:pPr>
                      <a:r>
                        <a:rPr lang="en-US" sz="1800" b="1" dirty="0">
                          <a:solidFill>
                            <a:srgbClr val="000000"/>
                          </a:solidFill>
                          <a:latin typeface="+mj-lt"/>
                          <a:ea typeface="Kozuka Gothic Pro L"/>
                          <a:cs typeface="Times New Roman"/>
                        </a:rPr>
                        <a:t>Human Health</a:t>
                      </a:r>
                      <a:endParaRPr lang="en-US" sz="18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Aft>
                          <a:spcPts val="0"/>
                        </a:spcAft>
                      </a:pPr>
                      <a:r>
                        <a:rPr lang="en-US" sz="1800" b="1" dirty="0">
                          <a:solidFill>
                            <a:srgbClr val="000000"/>
                          </a:solidFill>
                          <a:latin typeface="+mj-lt"/>
                          <a:ea typeface="Kozuka Gothic Pro L"/>
                          <a:cs typeface="Times New Roman"/>
                        </a:rPr>
                        <a:t>Food Security</a:t>
                      </a:r>
                      <a:endParaRPr lang="en-US" sz="18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Aft>
                          <a:spcPts val="0"/>
                        </a:spcAft>
                      </a:pPr>
                      <a:r>
                        <a:rPr lang="en-US" sz="1800" b="1" dirty="0">
                          <a:solidFill>
                            <a:srgbClr val="000000"/>
                          </a:solidFill>
                          <a:latin typeface="+mj-lt"/>
                          <a:ea typeface="Kozuka Gothic Pro L"/>
                          <a:cs typeface="Times New Roman"/>
                        </a:rPr>
                        <a:t>Physical Security and Safety</a:t>
                      </a:r>
                      <a:endParaRPr lang="en-US" sz="18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Aft>
                          <a:spcPts val="0"/>
                        </a:spcAft>
                      </a:pPr>
                      <a:r>
                        <a:rPr lang="en-US" sz="1800" b="1" dirty="0">
                          <a:solidFill>
                            <a:srgbClr val="000000"/>
                          </a:solidFill>
                          <a:latin typeface="+mj-lt"/>
                          <a:ea typeface="Kozuka Gothic Pro L"/>
                          <a:cs typeface="Times New Roman"/>
                        </a:rPr>
                        <a:t>Socio-economic Effect</a:t>
                      </a:r>
                      <a:endParaRPr lang="en-US" sz="18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bl>
          </a:graphicData>
        </a:graphic>
      </p:graphicFrame>
      <p:graphicFrame>
        <p:nvGraphicFramePr>
          <p:cNvPr id="5" name="Table 4"/>
          <p:cNvGraphicFramePr>
            <a:graphicFrameLocks noGrp="1"/>
          </p:cNvGraphicFramePr>
          <p:nvPr/>
        </p:nvGraphicFramePr>
        <p:xfrm>
          <a:off x="285750" y="3429000"/>
          <a:ext cx="8286808" cy="1892808"/>
        </p:xfrm>
        <a:graphic>
          <a:graphicData uri="http://schemas.openxmlformats.org/drawingml/2006/table">
            <a:tbl>
              <a:tblPr/>
              <a:tblGrid>
                <a:gridCol w="1428760"/>
                <a:gridCol w="1500198"/>
                <a:gridCol w="1500198"/>
                <a:gridCol w="1428760"/>
                <a:gridCol w="1214446"/>
                <a:gridCol w="1214446"/>
              </a:tblGrid>
              <a:tr h="329870">
                <a:tc rowSpan="2">
                  <a:txBody>
                    <a:bodyPr/>
                    <a:lstStyle/>
                    <a:p>
                      <a:pPr>
                        <a:lnSpc>
                          <a:spcPct val="115000"/>
                        </a:lnSpc>
                        <a:spcAft>
                          <a:spcPts val="0"/>
                        </a:spcAft>
                      </a:pPr>
                      <a:r>
                        <a:rPr lang="en-US" sz="1800" dirty="0">
                          <a:solidFill>
                            <a:srgbClr val="000000"/>
                          </a:solidFill>
                          <a:latin typeface="+mn-lt"/>
                          <a:ea typeface="Kozuka Gothic Pro L"/>
                          <a:cs typeface="Times New Roman"/>
                          <a:sym typeface="Symbol"/>
                        </a:rPr>
                        <a:t></a:t>
                      </a:r>
                      <a:r>
                        <a:rPr lang="en-US" sz="1800" dirty="0">
                          <a:solidFill>
                            <a:srgbClr val="000000"/>
                          </a:solidFill>
                          <a:latin typeface="+mn-lt"/>
                          <a:ea typeface="Kozuka Gothic Pro L"/>
                          <a:cs typeface="Times New Roman"/>
                        </a:rPr>
                        <a:t> Precipitation</a:t>
                      </a:r>
                      <a:endParaRPr lang="en-US" sz="1800" dirty="0">
                        <a:latin typeface="+mn-lt"/>
                        <a:ea typeface="Calibri"/>
                        <a:cs typeface="Times New Roman"/>
                      </a:endParaRPr>
                    </a:p>
                  </a:txBody>
                  <a:tcPr marL="59377" marR="593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Aft>
                          <a:spcPts val="0"/>
                        </a:spcAft>
                      </a:pPr>
                      <a:r>
                        <a:rPr lang="en-US" sz="1800" dirty="0">
                          <a:solidFill>
                            <a:srgbClr val="000000"/>
                          </a:solidFill>
                          <a:latin typeface="+mn-lt"/>
                          <a:ea typeface="Kozuka Gothic Pro L"/>
                          <a:cs typeface="Times New Roman"/>
                          <a:sym typeface="Symbol"/>
                        </a:rPr>
                        <a:t></a:t>
                      </a:r>
                      <a:r>
                        <a:rPr lang="en-US" sz="1800" dirty="0">
                          <a:solidFill>
                            <a:srgbClr val="000000"/>
                          </a:solidFill>
                          <a:latin typeface="+mn-lt"/>
                          <a:ea typeface="Kozuka Gothic Pro L"/>
                          <a:cs typeface="Times New Roman"/>
                        </a:rPr>
                        <a:t> Flood damage</a:t>
                      </a:r>
                      <a:endParaRPr lang="en-US" sz="1800" dirty="0">
                        <a:latin typeface="+mn-lt"/>
                        <a:ea typeface="Calibri"/>
                        <a:cs typeface="Times New Roman"/>
                      </a:endParaRPr>
                    </a:p>
                  </a:txBody>
                  <a:tcPr marL="59377" marR="593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Aft>
                          <a:spcPts val="0"/>
                        </a:spcAft>
                      </a:pPr>
                      <a:r>
                        <a:rPr lang="en-US" sz="1800" dirty="0">
                          <a:solidFill>
                            <a:srgbClr val="000000"/>
                          </a:solidFill>
                          <a:latin typeface="+mn-lt"/>
                          <a:ea typeface="Kozuka Gothic Pro L"/>
                          <a:cs typeface="Times New Roman"/>
                          <a:sym typeface="Symbol"/>
                        </a:rPr>
                        <a:t></a:t>
                      </a:r>
                      <a:r>
                        <a:rPr lang="en-US" sz="1800" dirty="0">
                          <a:solidFill>
                            <a:srgbClr val="000000"/>
                          </a:solidFill>
                          <a:latin typeface="+mn-lt"/>
                          <a:ea typeface="Kozuka Gothic Pro L"/>
                          <a:cs typeface="Times New Roman"/>
                        </a:rPr>
                        <a:t> </a:t>
                      </a:r>
                      <a:r>
                        <a:rPr lang="en-US" sz="1800" dirty="0">
                          <a:solidFill>
                            <a:srgbClr val="000000"/>
                          </a:solidFill>
                          <a:latin typeface="+mn-lt"/>
                          <a:ea typeface="MS Mincho"/>
                          <a:cs typeface="Times New Roman"/>
                        </a:rPr>
                        <a:t>Water-related</a:t>
                      </a:r>
                      <a:endParaRPr lang="en-US" sz="1800" dirty="0">
                        <a:latin typeface="+mn-lt"/>
                        <a:ea typeface="Calibri"/>
                        <a:cs typeface="Times New Roman"/>
                      </a:endParaRPr>
                    </a:p>
                    <a:p>
                      <a:pPr>
                        <a:lnSpc>
                          <a:spcPct val="115000"/>
                        </a:lnSpc>
                        <a:spcAft>
                          <a:spcPts val="0"/>
                        </a:spcAft>
                      </a:pPr>
                      <a:r>
                        <a:rPr lang="en-US" sz="1800" dirty="0">
                          <a:solidFill>
                            <a:srgbClr val="000000"/>
                          </a:solidFill>
                          <a:latin typeface="+mn-lt"/>
                          <a:ea typeface="MS Mincho"/>
                          <a:cs typeface="Times New Roman"/>
                        </a:rPr>
                        <a:t>diseases</a:t>
                      </a:r>
                      <a:endParaRPr lang="en-US" sz="1800" dirty="0">
                        <a:latin typeface="+mn-lt"/>
                        <a:ea typeface="Calibri"/>
                        <a:cs typeface="Times New Roman"/>
                      </a:endParaRPr>
                    </a:p>
                  </a:txBody>
                  <a:tcPr marL="59377" marR="593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Aft>
                          <a:spcPts val="0"/>
                        </a:spcAft>
                      </a:pPr>
                      <a:r>
                        <a:rPr lang="en-US" sz="1800" dirty="0">
                          <a:solidFill>
                            <a:srgbClr val="000000"/>
                          </a:solidFill>
                          <a:latin typeface="+mn-lt"/>
                          <a:ea typeface="Kozuka Gothic Pro L"/>
                          <a:cs typeface="Times New Roman"/>
                          <a:sym typeface="Symbol"/>
                        </a:rPr>
                        <a:t></a:t>
                      </a:r>
                      <a:r>
                        <a:rPr lang="en-US" sz="1800" dirty="0">
                          <a:solidFill>
                            <a:srgbClr val="000000"/>
                          </a:solidFill>
                          <a:latin typeface="+mn-lt"/>
                          <a:ea typeface="Kozuka Gothic Pro L"/>
                          <a:cs typeface="Times New Roman"/>
                        </a:rPr>
                        <a:t> </a:t>
                      </a:r>
                      <a:r>
                        <a:rPr lang="en-US" sz="1800" dirty="0">
                          <a:solidFill>
                            <a:srgbClr val="000000"/>
                          </a:solidFill>
                          <a:latin typeface="+mn-lt"/>
                          <a:ea typeface="MS Mincho"/>
                          <a:cs typeface="Times New Roman"/>
                        </a:rPr>
                        <a:t>Crop destruction</a:t>
                      </a:r>
                      <a:endParaRPr lang="en-US" sz="1800" dirty="0">
                        <a:latin typeface="+mn-lt"/>
                        <a:ea typeface="Calibri"/>
                        <a:cs typeface="Times New Roman"/>
                      </a:endParaRPr>
                    </a:p>
                  </a:txBody>
                  <a:tcPr marL="59377" marR="593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Aft>
                          <a:spcPts val="0"/>
                        </a:spcAft>
                      </a:pPr>
                      <a:r>
                        <a:rPr lang="en-US" sz="1800" dirty="0">
                          <a:solidFill>
                            <a:srgbClr val="000000"/>
                          </a:solidFill>
                          <a:latin typeface="+mn-lt"/>
                          <a:ea typeface="Kozuka Gothic Pro L"/>
                          <a:cs typeface="Times New Roman"/>
                          <a:sym typeface="Symbol"/>
                        </a:rPr>
                        <a:t></a:t>
                      </a:r>
                      <a:r>
                        <a:rPr lang="en-US" sz="1800" dirty="0">
                          <a:solidFill>
                            <a:srgbClr val="000000"/>
                          </a:solidFill>
                          <a:latin typeface="+mn-lt"/>
                          <a:ea typeface="Kozuka Gothic Pro L"/>
                          <a:cs typeface="Times New Roman"/>
                        </a:rPr>
                        <a:t> </a:t>
                      </a:r>
                      <a:r>
                        <a:rPr lang="en-US" sz="1800" dirty="0">
                          <a:solidFill>
                            <a:srgbClr val="000000"/>
                          </a:solidFill>
                          <a:latin typeface="+mn-lt"/>
                          <a:ea typeface="MS Mincho"/>
                          <a:cs typeface="Times New Roman"/>
                        </a:rPr>
                        <a:t>Drowning and flood damage</a:t>
                      </a:r>
                      <a:endParaRPr lang="en-US" sz="1800" dirty="0">
                        <a:latin typeface="+mn-lt"/>
                        <a:ea typeface="Calibri"/>
                        <a:cs typeface="Times New Roman"/>
                      </a:endParaRPr>
                    </a:p>
                  </a:txBody>
                  <a:tcPr marL="59377" marR="593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Aft>
                          <a:spcPts val="0"/>
                        </a:spcAft>
                      </a:pPr>
                      <a:r>
                        <a:rPr lang="en-US" sz="1800" dirty="0">
                          <a:solidFill>
                            <a:srgbClr val="000000"/>
                          </a:solidFill>
                          <a:latin typeface="+mn-lt"/>
                          <a:ea typeface="Kozuka Gothic Pro L"/>
                          <a:cs typeface="Times New Roman"/>
                          <a:sym typeface="Symbol"/>
                        </a:rPr>
                        <a:t></a:t>
                      </a:r>
                      <a:r>
                        <a:rPr lang="en-US" sz="1800" dirty="0">
                          <a:solidFill>
                            <a:srgbClr val="000000"/>
                          </a:solidFill>
                          <a:latin typeface="+mn-lt"/>
                          <a:ea typeface="Kozuka Gothic Pro L"/>
                          <a:cs typeface="Times New Roman"/>
                        </a:rPr>
                        <a:t> </a:t>
                      </a:r>
                      <a:r>
                        <a:rPr lang="en-US" sz="1800" dirty="0">
                          <a:solidFill>
                            <a:srgbClr val="000000"/>
                          </a:solidFill>
                          <a:latin typeface="+mn-lt"/>
                          <a:ea typeface="MS Mincho"/>
                          <a:cs typeface="Times New Roman"/>
                        </a:rPr>
                        <a:t>Damage to property</a:t>
                      </a:r>
                      <a:endParaRPr lang="en-US" sz="1800" dirty="0">
                        <a:latin typeface="+mn-lt"/>
                        <a:ea typeface="Calibri"/>
                        <a:cs typeface="Times New Roman"/>
                      </a:endParaRPr>
                    </a:p>
                  </a:txBody>
                  <a:tcPr marL="59377" marR="593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151740">
                <a:tc vMerge="1">
                  <a:txBody>
                    <a:bodyPr/>
                    <a:lstStyle/>
                    <a:p>
                      <a:endParaRPr lang="en-US"/>
                    </a:p>
                  </a:txBody>
                  <a:tcPr/>
                </a:tc>
                <a:tc>
                  <a:txBody>
                    <a:bodyPr/>
                    <a:lstStyle/>
                    <a:p>
                      <a:pPr>
                        <a:lnSpc>
                          <a:spcPct val="115000"/>
                        </a:lnSpc>
                        <a:spcAft>
                          <a:spcPts val="0"/>
                        </a:spcAft>
                      </a:pPr>
                      <a:r>
                        <a:rPr lang="en-US" sz="1800" dirty="0">
                          <a:solidFill>
                            <a:srgbClr val="000000"/>
                          </a:solidFill>
                          <a:latin typeface="+mn-lt"/>
                          <a:ea typeface="Kozuka Gothic Pro L"/>
                          <a:cs typeface="Times New Roman"/>
                          <a:sym typeface="Symbol"/>
                        </a:rPr>
                        <a:t></a:t>
                      </a:r>
                      <a:r>
                        <a:rPr lang="en-US" sz="1800" dirty="0">
                          <a:solidFill>
                            <a:srgbClr val="000000"/>
                          </a:solidFill>
                          <a:latin typeface="+mn-lt"/>
                          <a:ea typeface="Kozuka Gothic Pro L"/>
                          <a:cs typeface="Times New Roman"/>
                        </a:rPr>
                        <a:t> </a:t>
                      </a:r>
                      <a:r>
                        <a:rPr lang="en-US" sz="1800" dirty="0" smtClean="0">
                          <a:solidFill>
                            <a:srgbClr val="000000"/>
                          </a:solidFill>
                          <a:latin typeface="+mn-lt"/>
                          <a:ea typeface="Kozuka Gothic Pro L"/>
                          <a:cs typeface="Times New Roman"/>
                        </a:rPr>
                        <a:t>Drought</a:t>
                      </a:r>
                      <a:endParaRPr lang="en-US" sz="1800" dirty="0">
                        <a:latin typeface="+mn-lt"/>
                        <a:ea typeface="Calibri"/>
                        <a:cs typeface="Times New Roman"/>
                      </a:endParaRPr>
                    </a:p>
                  </a:txBody>
                  <a:tcPr marL="59377" marR="593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Aft>
                          <a:spcPts val="0"/>
                        </a:spcAft>
                      </a:pPr>
                      <a:r>
                        <a:rPr lang="en-US" sz="1800" dirty="0">
                          <a:solidFill>
                            <a:srgbClr val="000000"/>
                          </a:solidFill>
                          <a:latin typeface="+mn-lt"/>
                          <a:ea typeface="Kozuka Gothic Pro L"/>
                          <a:cs typeface="Times New Roman"/>
                          <a:sym typeface="Symbol"/>
                        </a:rPr>
                        <a:t></a:t>
                      </a:r>
                      <a:r>
                        <a:rPr lang="en-US" sz="1800" dirty="0">
                          <a:solidFill>
                            <a:srgbClr val="000000"/>
                          </a:solidFill>
                          <a:latin typeface="+mn-lt"/>
                          <a:ea typeface="Kozuka Gothic Pro L"/>
                          <a:cs typeface="Times New Roman"/>
                        </a:rPr>
                        <a:t> </a:t>
                      </a:r>
                      <a:r>
                        <a:rPr lang="en-US" sz="1800" dirty="0">
                          <a:solidFill>
                            <a:srgbClr val="000000"/>
                          </a:solidFill>
                          <a:latin typeface="+mn-lt"/>
                          <a:ea typeface="MS Mincho"/>
                          <a:cs typeface="Times New Roman"/>
                        </a:rPr>
                        <a:t>Malnutrition</a:t>
                      </a:r>
                      <a:endParaRPr lang="en-US" sz="1800" dirty="0">
                        <a:latin typeface="+mn-lt"/>
                        <a:ea typeface="Calibri"/>
                        <a:cs typeface="Times New Roman"/>
                      </a:endParaRPr>
                    </a:p>
                  </a:txBody>
                  <a:tcPr marL="59377" marR="593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Aft>
                          <a:spcPts val="0"/>
                        </a:spcAft>
                      </a:pPr>
                      <a:r>
                        <a:rPr lang="en-US" sz="1800" dirty="0">
                          <a:solidFill>
                            <a:srgbClr val="000000"/>
                          </a:solidFill>
                          <a:latin typeface="+mn-lt"/>
                          <a:ea typeface="Kozuka Gothic Pro L"/>
                          <a:cs typeface="Times New Roman"/>
                          <a:sym typeface="Symbol"/>
                        </a:rPr>
                        <a:t></a:t>
                      </a:r>
                      <a:r>
                        <a:rPr lang="en-US" sz="1800" dirty="0">
                          <a:solidFill>
                            <a:srgbClr val="000000"/>
                          </a:solidFill>
                          <a:latin typeface="+mn-lt"/>
                          <a:ea typeface="Kozuka Gothic Pro L"/>
                          <a:cs typeface="Times New Roman"/>
                        </a:rPr>
                        <a:t> </a:t>
                      </a:r>
                      <a:r>
                        <a:rPr lang="en-US" sz="1800" dirty="0">
                          <a:solidFill>
                            <a:srgbClr val="000000"/>
                          </a:solidFill>
                          <a:latin typeface="+mn-lt"/>
                          <a:ea typeface="MS Mincho"/>
                          <a:cs typeface="Times New Roman"/>
                        </a:rPr>
                        <a:t>Crop reduction</a:t>
                      </a:r>
                      <a:endParaRPr lang="en-US" sz="1800" dirty="0">
                        <a:latin typeface="+mn-lt"/>
                        <a:ea typeface="Calibri"/>
                        <a:cs typeface="Times New Roman"/>
                      </a:endParaRPr>
                    </a:p>
                  </a:txBody>
                  <a:tcPr marL="59377" marR="593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Aft>
                          <a:spcPts val="0"/>
                        </a:spcAft>
                      </a:pPr>
                      <a:endParaRPr lang="en-US" sz="1800" dirty="0">
                        <a:solidFill>
                          <a:srgbClr val="000000"/>
                        </a:solidFill>
                        <a:latin typeface="+mn-lt"/>
                        <a:ea typeface="Kozuka Gothic Pro L"/>
                        <a:cs typeface="Times New Roman"/>
                      </a:endParaRPr>
                    </a:p>
                  </a:txBody>
                  <a:tcPr marL="59377" marR="593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Aft>
                          <a:spcPts val="0"/>
                        </a:spcAft>
                      </a:pPr>
                      <a:endParaRPr lang="en-US" sz="1800" dirty="0">
                        <a:solidFill>
                          <a:srgbClr val="000000"/>
                        </a:solidFill>
                        <a:latin typeface="+mn-lt"/>
                        <a:ea typeface="MS Mincho"/>
                        <a:cs typeface="Times New Roman"/>
                      </a:endParaRPr>
                    </a:p>
                  </a:txBody>
                  <a:tcPr marL="59377" marR="593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bl>
          </a:graphicData>
        </a:graphic>
      </p:graphicFrame>
      <p:sp>
        <p:nvSpPr>
          <p:cNvPr id="36908" name="TextBox 6"/>
          <p:cNvSpPr txBox="1">
            <a:spLocks noChangeArrowheads="1"/>
          </p:cNvSpPr>
          <p:nvPr/>
        </p:nvSpPr>
        <p:spPr bwMode="auto">
          <a:xfrm>
            <a:off x="4786313" y="5286375"/>
            <a:ext cx="3500437" cy="646113"/>
          </a:xfrm>
          <a:prstGeom prst="rect">
            <a:avLst/>
          </a:prstGeom>
          <a:noFill/>
          <a:ln w="9525">
            <a:noFill/>
            <a:miter lim="800000"/>
            <a:headEnd/>
            <a:tailEnd/>
          </a:ln>
        </p:spPr>
        <p:txBody>
          <a:bodyPr>
            <a:spAutoFit/>
          </a:bodyPr>
          <a:lstStyle/>
          <a:p>
            <a:r>
              <a:rPr lang="en-US"/>
              <a:t>Source: Jäger and Kok, 2008</a:t>
            </a:r>
          </a:p>
          <a:p>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a:defRPr/>
            </a:pPr>
            <a:r>
              <a:rPr lang="en-US" sz="4000" dirty="0" smtClean="0">
                <a:solidFill>
                  <a:schemeClr val="tx1"/>
                </a:solidFill>
                <a:latin typeface="+mn-lt"/>
                <a:ea typeface="+mn-ea"/>
                <a:cs typeface="+mn-cs"/>
              </a:rPr>
              <a:t>Exercise 2 </a:t>
            </a:r>
            <a:endParaRPr lang="en-US" sz="4000" dirty="0" smtClean="0"/>
          </a:p>
        </p:txBody>
      </p:sp>
      <p:sp>
        <p:nvSpPr>
          <p:cNvPr id="37891" name="Content Placeholder 2"/>
          <p:cNvSpPr>
            <a:spLocks noGrp="1"/>
          </p:cNvSpPr>
          <p:nvPr>
            <p:ph idx="1"/>
          </p:nvPr>
        </p:nvSpPr>
        <p:spPr>
          <a:xfrm>
            <a:off x="323528" y="1567333"/>
            <a:ext cx="8229600" cy="4525963"/>
          </a:xfrm>
        </p:spPr>
        <p:txBody>
          <a:bodyPr/>
          <a:lstStyle/>
          <a:p>
            <a:r>
              <a:rPr lang="en-US" sz="2400" dirty="0" smtClean="0"/>
              <a:t>Small groups, based on the discussion from the previous exercise, indentify an ecosystem or an area and complete the following tasks </a:t>
            </a:r>
          </a:p>
          <a:p>
            <a:r>
              <a:rPr lang="en-CA" sz="2400" dirty="0" smtClean="0"/>
              <a:t>Identify major current exposures and sensitivities.</a:t>
            </a:r>
            <a:endParaRPr lang="en-US" sz="2400" dirty="0" smtClean="0"/>
          </a:p>
          <a:p>
            <a:r>
              <a:rPr lang="en-CA" sz="2400" dirty="0" smtClean="0"/>
              <a:t>What are the main coping strategies and capacities that people use to respond to the exposures?</a:t>
            </a:r>
            <a:endParaRPr lang="en-US" sz="2400" dirty="0" smtClean="0"/>
          </a:p>
          <a:p>
            <a:r>
              <a:rPr lang="en-US" sz="2400" dirty="0" smtClean="0"/>
              <a:t>On posted notes write down key drivers and pressures that also contribute to the identified exposures, sensitivities and coping responses and stick them next to the impacts written on the flipchart.  </a:t>
            </a:r>
          </a:p>
          <a:p>
            <a:r>
              <a:rPr lang="en-CA" sz="2400" dirty="0" smtClean="0"/>
              <a:t>Try to identify examples of policies and measures that help and halt coping and maintaining capacities.</a:t>
            </a:r>
            <a:endParaRPr lang="en-US" sz="2400" dirty="0" smtClean="0"/>
          </a:p>
          <a:p>
            <a:pPr algn="r">
              <a:buFontTx/>
              <a:buNone/>
            </a:pPr>
            <a:endParaRPr lang="en-US" sz="2400" dirty="0" smtClean="0"/>
          </a:p>
          <a:p>
            <a:endParaRPr lang="en-US" sz="2400" dirty="0" smtClean="0"/>
          </a:p>
          <a:p>
            <a:endParaRPr lang="en-US" sz="2400" dirty="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23528" y="1365826"/>
          <a:ext cx="7600329" cy="5015502"/>
        </p:xfrm>
        <a:graphic>
          <a:graphicData uri="http://schemas.openxmlformats.org/drawingml/2006/table">
            <a:tbl>
              <a:tblPr/>
              <a:tblGrid>
                <a:gridCol w="4036897"/>
                <a:gridCol w="3563432"/>
              </a:tblGrid>
              <a:tr h="885671">
                <a:tc gridSpan="2">
                  <a:txBody>
                    <a:bodyPr/>
                    <a:lstStyle/>
                    <a:p>
                      <a:pPr marL="408305" indent="-228600">
                        <a:spcBef>
                          <a:spcPts val="600"/>
                        </a:spcBef>
                        <a:spcAft>
                          <a:spcPts val="0"/>
                        </a:spcAft>
                        <a:tabLst>
                          <a:tab pos="408305" algn="l"/>
                          <a:tab pos="457200" algn="l"/>
                        </a:tabLst>
                      </a:pPr>
                      <a:r>
                        <a:rPr lang="en-CA" sz="1800" b="1" dirty="0">
                          <a:solidFill>
                            <a:srgbClr val="000000"/>
                          </a:solidFill>
                          <a:latin typeface="Times New Roman"/>
                          <a:ea typeface="Times New Roman"/>
                        </a:rPr>
                        <a:t>Focus: </a:t>
                      </a:r>
                      <a:r>
                        <a:rPr lang="en-CA" sz="1800" b="1" dirty="0" smtClean="0">
                          <a:solidFill>
                            <a:srgbClr val="000000"/>
                          </a:solidFill>
                          <a:latin typeface="Times New Roman"/>
                          <a:ea typeface="Times New Roman"/>
                        </a:rPr>
                        <a:t> Area </a:t>
                      </a:r>
                      <a:r>
                        <a:rPr lang="en-CA" sz="1800" b="1" dirty="0">
                          <a:solidFill>
                            <a:srgbClr val="000000"/>
                          </a:solidFill>
                          <a:latin typeface="Times New Roman"/>
                          <a:ea typeface="Times New Roman"/>
                        </a:rPr>
                        <a:t>/Ecosystem/</a:t>
                      </a:r>
                      <a:endParaRPr lang="en-US" sz="1800" dirty="0">
                        <a:latin typeface="Times New Roman"/>
                        <a:ea typeface="Times New Roman"/>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885671">
                <a:tc>
                  <a:txBody>
                    <a:bodyPr/>
                    <a:lstStyle/>
                    <a:p>
                      <a:pPr marL="342900" lvl="0" indent="-342900">
                        <a:spcBef>
                          <a:spcPts val="600"/>
                        </a:spcBef>
                        <a:spcAft>
                          <a:spcPts val="0"/>
                        </a:spcAft>
                        <a:buFont typeface="+mj-lt"/>
                        <a:buAutoNum type="arabicPeriod"/>
                        <a:tabLst>
                          <a:tab pos="408305" algn="l"/>
                          <a:tab pos="457200" algn="l"/>
                        </a:tabLst>
                      </a:pPr>
                      <a:r>
                        <a:rPr lang="en-CA" sz="1800" b="1" dirty="0">
                          <a:solidFill>
                            <a:srgbClr val="000000"/>
                          </a:solidFill>
                          <a:latin typeface="Times New Roman"/>
                          <a:ea typeface="Times New Roman"/>
                        </a:rPr>
                        <a:t>Current exposures</a:t>
                      </a:r>
                      <a:endParaRPr lang="en-US" sz="1800" dirty="0">
                        <a:latin typeface="Times New Roman"/>
                        <a:ea typeface="Times New Roman"/>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spcBef>
                          <a:spcPts val="600"/>
                        </a:spcBef>
                        <a:spcAft>
                          <a:spcPts val="0"/>
                        </a:spcAft>
                        <a:tabLst>
                          <a:tab pos="408305" algn="l"/>
                          <a:tab pos="457200" algn="l"/>
                        </a:tabLst>
                      </a:pPr>
                      <a:r>
                        <a:rPr lang="en-CA" sz="1800" b="1">
                          <a:solidFill>
                            <a:srgbClr val="000000"/>
                          </a:solidFill>
                          <a:latin typeface="Times New Roman"/>
                          <a:ea typeface="Times New Roman"/>
                        </a:rPr>
                        <a:t>Current sensitivities </a:t>
                      </a:r>
                      <a:endParaRPr lang="en-US" sz="1800">
                        <a:latin typeface="Times New Roman"/>
                        <a:ea typeface="Times New Roman"/>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85671">
                <a:tc gridSpan="2">
                  <a:txBody>
                    <a:bodyPr/>
                    <a:lstStyle/>
                    <a:p>
                      <a:pPr marL="342900" lvl="0" indent="-342900">
                        <a:spcBef>
                          <a:spcPts val="600"/>
                        </a:spcBef>
                        <a:spcAft>
                          <a:spcPts val="0"/>
                        </a:spcAft>
                        <a:buFont typeface="+mj-lt"/>
                        <a:buAutoNum type="arabicPeriod"/>
                        <a:tabLst>
                          <a:tab pos="408305" algn="l"/>
                          <a:tab pos="457200" algn="l"/>
                        </a:tabLst>
                      </a:pPr>
                      <a:r>
                        <a:rPr lang="en-CA" sz="1800" b="1" dirty="0">
                          <a:solidFill>
                            <a:srgbClr val="000000"/>
                          </a:solidFill>
                          <a:latin typeface="Times New Roman"/>
                          <a:ea typeface="Times New Roman"/>
                        </a:rPr>
                        <a:t>Examples of coping responses</a:t>
                      </a:r>
                      <a:endParaRPr lang="en-US" sz="1800" dirty="0">
                        <a:latin typeface="Times New Roman"/>
                        <a:ea typeface="Times New Roman"/>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2358489">
                <a:tc>
                  <a:txBody>
                    <a:bodyPr/>
                    <a:lstStyle/>
                    <a:p>
                      <a:pPr marL="342900" lvl="0" indent="-342900">
                        <a:spcBef>
                          <a:spcPts val="600"/>
                        </a:spcBef>
                        <a:spcAft>
                          <a:spcPts val="0"/>
                        </a:spcAft>
                        <a:buFont typeface="+mj-lt"/>
                        <a:buAutoNum type="arabicPeriod"/>
                        <a:tabLst>
                          <a:tab pos="408305" algn="l"/>
                          <a:tab pos="457200" algn="l"/>
                        </a:tabLst>
                      </a:pPr>
                      <a:r>
                        <a:rPr lang="en-CA" sz="1800" b="1" dirty="0">
                          <a:solidFill>
                            <a:srgbClr val="000000"/>
                          </a:solidFill>
                          <a:latin typeface="Times New Roman"/>
                          <a:ea typeface="Times New Roman"/>
                        </a:rPr>
                        <a:t>Current policies and measures that help in coping with exposures </a:t>
                      </a:r>
                      <a:endParaRPr lang="en-US" sz="1800" dirty="0">
                        <a:latin typeface="Times New Roman"/>
                        <a:ea typeface="Times New Roman"/>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Bef>
                          <a:spcPts val="600"/>
                        </a:spcBef>
                        <a:spcAft>
                          <a:spcPts val="0"/>
                        </a:spcAft>
                        <a:buFont typeface="+mj-lt"/>
                        <a:buAutoNum type="arabicPeriod"/>
                        <a:tabLst>
                          <a:tab pos="408305" algn="l"/>
                          <a:tab pos="457200" algn="l"/>
                        </a:tabLst>
                      </a:pPr>
                      <a:r>
                        <a:rPr lang="en-CA" sz="1800" b="1" dirty="0">
                          <a:solidFill>
                            <a:srgbClr val="000000"/>
                          </a:solidFill>
                          <a:latin typeface="Times New Roman"/>
                          <a:ea typeface="Times New Roman"/>
                        </a:rPr>
                        <a:t>Current policies and measures that are limiting capacities to cope with exposures </a:t>
                      </a:r>
                      <a:endParaRPr lang="en-US" sz="1800" dirty="0">
                        <a:latin typeface="Times New Roman"/>
                        <a:ea typeface="Times New Roman"/>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259632" y="404664"/>
            <a:ext cx="6336704" cy="725487"/>
          </a:xfr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spcBef>
                <a:spcPct val="20000"/>
              </a:spcBef>
            </a:pPr>
            <a:r>
              <a:rPr lang="en-US" sz="2400" dirty="0" smtClean="0">
                <a:solidFill>
                  <a:schemeClr val="tx1"/>
                </a:solidFill>
                <a:latin typeface="+mn-lt"/>
                <a:ea typeface="+mn-ea"/>
                <a:cs typeface="+mn-cs"/>
              </a:rPr>
              <a:t>Climate Change (Scientific background)</a:t>
            </a:r>
          </a:p>
        </p:txBody>
      </p:sp>
      <p:sp>
        <p:nvSpPr>
          <p:cNvPr id="7171" name="Content Placeholder 2"/>
          <p:cNvSpPr>
            <a:spLocks noGrp="1"/>
          </p:cNvSpPr>
          <p:nvPr>
            <p:ph idx="1"/>
          </p:nvPr>
        </p:nvSpPr>
        <p:spPr>
          <a:xfrm>
            <a:off x="107504" y="1339552"/>
            <a:ext cx="7344816" cy="5257800"/>
          </a:xfrm>
          <a:noFill/>
        </p:spPr>
        <p:txBody>
          <a:bodyPr/>
          <a:lstStyle/>
          <a:p>
            <a:pPr lvl="1">
              <a:buNone/>
            </a:pPr>
            <a:r>
              <a:rPr lang="en-US" sz="2400" dirty="0" smtClean="0"/>
              <a:t>Climate change is considered a long-term global problem that entails complicated interactions between environmental elements and the socio-economic, political, institutional and technological conditions.</a:t>
            </a:r>
          </a:p>
          <a:p>
            <a:pPr lvl="1">
              <a:buNone/>
            </a:pPr>
            <a:endParaRPr lang="en-US" sz="2400" dirty="0" smtClean="0"/>
          </a:p>
          <a:p>
            <a:pPr lvl="1">
              <a:buNone/>
            </a:pPr>
            <a:r>
              <a:rPr lang="en-US" sz="2400" dirty="0" smtClean="0"/>
              <a:t>Climate change has become a reality and there is a scientific consensus that the changing climate is a result of emissions basically released by man. There are indicators of this change which leads to significant impacts at the regional and international levels.</a:t>
            </a:r>
            <a:r>
              <a:rPr lang="ar-EG" sz="2400" dirty="0" smtClean="0"/>
              <a:t> </a:t>
            </a:r>
            <a:endParaRPr lang="en-US" sz="2400" dirty="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a:spLocks noGrp="1"/>
          </p:cNvSpPr>
          <p:nvPr>
            <p:ph idx="1"/>
          </p:nvPr>
        </p:nvSpPr>
        <p:spPr>
          <a:xfrm>
            <a:off x="107504" y="1196752"/>
            <a:ext cx="8229600" cy="5697538"/>
          </a:xfrm>
        </p:spPr>
        <p:txBody>
          <a:bodyPr/>
          <a:lstStyle/>
          <a:p>
            <a:pPr>
              <a:buNone/>
              <a:defRPr/>
            </a:pPr>
            <a:r>
              <a:rPr lang="en-US" sz="2800" dirty="0" smtClean="0">
                <a:solidFill>
                  <a:schemeClr val="bg1">
                    <a:lumMod val="50000"/>
                  </a:schemeClr>
                </a:solidFill>
              </a:rPr>
              <a:t>1. Characteristics of vulnerability and scope of the assessment  </a:t>
            </a:r>
          </a:p>
          <a:p>
            <a:pPr>
              <a:buNone/>
              <a:defRPr/>
            </a:pPr>
            <a:r>
              <a:rPr lang="en-US" sz="2800" dirty="0" smtClean="0">
                <a:solidFill>
                  <a:schemeClr val="bg1">
                    <a:lumMod val="50000"/>
                  </a:schemeClr>
                </a:solidFill>
              </a:rPr>
              <a:t>2. Vulnerability assessment and the DPSIR framework </a:t>
            </a:r>
          </a:p>
          <a:p>
            <a:pPr>
              <a:buFontTx/>
              <a:buNone/>
              <a:defRPr/>
            </a:pPr>
            <a:r>
              <a:rPr lang="en-US" sz="2800" b="1" dirty="0" smtClean="0"/>
              <a:t>3. Monitoring vulnerability</a:t>
            </a:r>
          </a:p>
          <a:p>
            <a:pPr>
              <a:buNone/>
              <a:defRPr/>
            </a:pPr>
            <a:r>
              <a:rPr lang="en-US" sz="2800" dirty="0" smtClean="0">
                <a:solidFill>
                  <a:schemeClr val="bg1">
                    <a:lumMod val="50000"/>
                  </a:schemeClr>
                </a:solidFill>
              </a:rPr>
              <a:t>4. Impacts of climate change and their assessment  </a:t>
            </a:r>
          </a:p>
          <a:p>
            <a:pPr>
              <a:buFontTx/>
              <a:buNone/>
              <a:defRPr/>
            </a:pPr>
            <a:r>
              <a:rPr lang="en-US" sz="2800" dirty="0" smtClean="0">
                <a:solidFill>
                  <a:schemeClr val="bg1">
                    <a:lumMod val="50000"/>
                  </a:schemeClr>
                </a:solidFill>
              </a:rPr>
              <a:t>5. Creating responses - determining the adaptation options</a:t>
            </a:r>
          </a:p>
          <a:p>
            <a:pPr>
              <a:buFontTx/>
              <a:buNone/>
              <a:defRPr/>
            </a:pPr>
            <a:r>
              <a:rPr lang="en-US" sz="2800" dirty="0" smtClean="0">
                <a:solidFill>
                  <a:schemeClr val="bg1">
                    <a:lumMod val="50000"/>
                  </a:schemeClr>
                </a:solidFill>
              </a:rPr>
              <a:t>6. Prioritizing the adaptation options</a:t>
            </a:r>
          </a:p>
          <a:p>
            <a:pPr>
              <a:buFontTx/>
              <a:buNone/>
              <a:defRPr/>
            </a:pPr>
            <a:r>
              <a:rPr lang="en-US" sz="2800" dirty="0" smtClean="0">
                <a:solidFill>
                  <a:schemeClr val="bg1">
                    <a:lumMod val="50000"/>
                  </a:schemeClr>
                </a:solidFill>
              </a:rPr>
              <a:t>7. Developing a basic implementation plan and a communication strategy</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sz="4000" dirty="0" smtClean="0"/>
              <a:t>Monitoring Vulnerability</a:t>
            </a:r>
          </a:p>
        </p:txBody>
      </p:sp>
      <p:sp>
        <p:nvSpPr>
          <p:cNvPr id="40963" name="Content Placeholder 2"/>
          <p:cNvSpPr>
            <a:spLocks noGrp="1"/>
          </p:cNvSpPr>
          <p:nvPr>
            <p:ph idx="1"/>
          </p:nvPr>
        </p:nvSpPr>
        <p:spPr/>
        <p:txBody>
          <a:bodyPr/>
          <a:lstStyle/>
          <a:p>
            <a:r>
              <a:rPr lang="en-US" sz="2800" dirty="0" smtClean="0"/>
              <a:t>So far we looked at vulnerabilities related to current climate and climate variability</a:t>
            </a:r>
          </a:p>
          <a:p>
            <a:r>
              <a:rPr lang="en-US" sz="2800" dirty="0" smtClean="0"/>
              <a:t>We can use indicators to monitor changes in vulnerability over time and help guide decision-making</a:t>
            </a:r>
          </a:p>
          <a:p>
            <a:r>
              <a:rPr lang="en-US" sz="2800" dirty="0" smtClean="0"/>
              <a:t>Same processes that are outlined in module 4</a:t>
            </a:r>
          </a:p>
          <a:p>
            <a:r>
              <a:rPr lang="en-US" sz="2800" dirty="0" smtClean="0"/>
              <a:t>Vulnerability can be monitored by identifying indicators and by creating indices that could both be presented spatially and non-spatially.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817240" y="-27384"/>
            <a:ext cx="7283152" cy="1143000"/>
          </a:xfrm>
        </p:spPr>
        <p:txBody>
          <a:bodyPr/>
          <a:lstStyle/>
          <a:p>
            <a:r>
              <a:rPr lang="en-US" sz="3200" dirty="0" smtClean="0"/>
              <a:t>Example of an indicator development process from South Africa </a:t>
            </a:r>
          </a:p>
        </p:txBody>
      </p:sp>
      <p:sp>
        <p:nvSpPr>
          <p:cNvPr id="41987" name="Content Placeholder 2"/>
          <p:cNvSpPr>
            <a:spLocks noGrp="1"/>
          </p:cNvSpPr>
          <p:nvPr>
            <p:ph idx="1"/>
          </p:nvPr>
        </p:nvSpPr>
        <p:spPr>
          <a:xfrm>
            <a:off x="6929438" y="5643563"/>
            <a:ext cx="1757362" cy="542925"/>
          </a:xfrm>
        </p:spPr>
        <p:txBody>
          <a:bodyPr/>
          <a:lstStyle/>
          <a:p>
            <a:pPr>
              <a:buFontTx/>
              <a:buNone/>
            </a:pPr>
            <a:r>
              <a:rPr lang="en-US" sz="1600" smtClean="0"/>
              <a:t>IEA Module 4</a:t>
            </a:r>
          </a:p>
        </p:txBody>
      </p:sp>
      <p:grpSp>
        <p:nvGrpSpPr>
          <p:cNvPr id="41988" name="Group 2"/>
          <p:cNvGrpSpPr>
            <a:grpSpLocks/>
          </p:cNvGrpSpPr>
          <p:nvPr/>
        </p:nvGrpSpPr>
        <p:grpSpPr bwMode="auto">
          <a:xfrm>
            <a:off x="1028080" y="1412776"/>
            <a:ext cx="7072312" cy="4572000"/>
            <a:chOff x="519" y="3455"/>
            <a:chExt cx="9621" cy="4650"/>
          </a:xfrm>
        </p:grpSpPr>
        <p:sp>
          <p:nvSpPr>
            <p:cNvPr id="41989" name="Text Box 3"/>
            <p:cNvSpPr txBox="1">
              <a:spLocks noChangeArrowheads="1"/>
            </p:cNvSpPr>
            <p:nvPr/>
          </p:nvSpPr>
          <p:spPr bwMode="auto">
            <a:xfrm>
              <a:off x="519" y="4940"/>
              <a:ext cx="3381" cy="1470"/>
            </a:xfrm>
            <a:prstGeom prst="rect">
              <a:avLst/>
            </a:prstGeom>
            <a:solidFill>
              <a:srgbClr val="D8D8D8"/>
            </a:solidFill>
            <a:ln w="9525">
              <a:solidFill>
                <a:srgbClr val="D8D8D8"/>
              </a:solidFill>
              <a:miter lim="800000"/>
              <a:headEnd/>
              <a:tailEnd/>
            </a:ln>
          </p:spPr>
          <p:txBody>
            <a:bodyPr/>
            <a:lstStyle/>
            <a:p>
              <a:r>
                <a:rPr lang="en-US" b="1">
                  <a:latin typeface="Calibri" pitchFamily="34" charset="0"/>
                </a:rPr>
                <a:t>Step 1</a:t>
              </a:r>
              <a:endParaRPr lang="en-US" b="1">
                <a:latin typeface="Times New Roman" pitchFamily="18" charset="0"/>
              </a:endParaRPr>
            </a:p>
            <a:p>
              <a:r>
                <a:rPr lang="en-US" b="1">
                  <a:latin typeface="Calibri" pitchFamily="34" charset="0"/>
                </a:rPr>
                <a:t>Identification of a framework to guide the selection of draft indicators </a:t>
              </a:r>
            </a:p>
            <a:p>
              <a:endParaRPr lang="en-US"/>
            </a:p>
          </p:txBody>
        </p:sp>
        <p:sp>
          <p:nvSpPr>
            <p:cNvPr id="41990" name="Text Box 4"/>
            <p:cNvSpPr txBox="1">
              <a:spLocks noChangeArrowheads="1"/>
            </p:cNvSpPr>
            <p:nvPr/>
          </p:nvSpPr>
          <p:spPr bwMode="auto">
            <a:xfrm>
              <a:off x="7680" y="4690"/>
              <a:ext cx="2460" cy="1750"/>
            </a:xfrm>
            <a:prstGeom prst="rect">
              <a:avLst/>
            </a:prstGeom>
            <a:solidFill>
              <a:srgbClr val="D8D8D8"/>
            </a:solidFill>
            <a:ln w="9525">
              <a:solidFill>
                <a:srgbClr val="D8D8D8"/>
              </a:solidFill>
              <a:miter lim="800000"/>
              <a:headEnd/>
              <a:tailEnd/>
            </a:ln>
          </p:spPr>
          <p:txBody>
            <a:bodyPr/>
            <a:lstStyle/>
            <a:p>
              <a:r>
                <a:rPr lang="en-US" b="1">
                  <a:latin typeface="Calibri" pitchFamily="34" charset="0"/>
                </a:rPr>
                <a:t>Step 3</a:t>
              </a:r>
            </a:p>
            <a:p>
              <a:r>
                <a:rPr lang="en-US" b="1">
                  <a:latin typeface="Calibri" pitchFamily="34" charset="0"/>
                </a:rPr>
                <a:t>Categorization of indicators into core set and other associated sets of indicators </a:t>
              </a:r>
              <a:endParaRPr lang="en-US" b="1"/>
            </a:p>
          </p:txBody>
        </p:sp>
        <p:sp>
          <p:nvSpPr>
            <p:cNvPr id="41991" name="Text Box 5"/>
            <p:cNvSpPr txBox="1">
              <a:spLocks noChangeArrowheads="1"/>
            </p:cNvSpPr>
            <p:nvPr/>
          </p:nvSpPr>
          <p:spPr bwMode="auto">
            <a:xfrm>
              <a:off x="1440" y="7265"/>
              <a:ext cx="1935" cy="840"/>
            </a:xfrm>
            <a:prstGeom prst="rect">
              <a:avLst/>
            </a:prstGeom>
            <a:solidFill>
              <a:srgbClr val="D8D8D8"/>
            </a:solidFill>
            <a:ln w="9525">
              <a:solidFill>
                <a:srgbClr val="D8D8D8"/>
              </a:solidFill>
              <a:miter lim="800000"/>
              <a:headEnd/>
              <a:tailEnd/>
            </a:ln>
          </p:spPr>
          <p:txBody>
            <a:bodyPr/>
            <a:lstStyle/>
            <a:p>
              <a:pPr algn="ctr">
                <a:spcAft>
                  <a:spcPts val="1000"/>
                </a:spcAft>
              </a:pPr>
              <a:r>
                <a:rPr lang="en-US" b="1">
                  <a:latin typeface="Calibri" pitchFamily="34" charset="0"/>
                </a:rPr>
                <a:t>Review of legislation</a:t>
              </a:r>
              <a:endParaRPr lang="en-US" b="1"/>
            </a:p>
          </p:txBody>
        </p:sp>
        <p:sp>
          <p:nvSpPr>
            <p:cNvPr id="41992" name="Text Box 6"/>
            <p:cNvSpPr txBox="1">
              <a:spLocks noChangeArrowheads="1"/>
            </p:cNvSpPr>
            <p:nvPr/>
          </p:nvSpPr>
          <p:spPr bwMode="auto">
            <a:xfrm>
              <a:off x="4860" y="3455"/>
              <a:ext cx="1935" cy="840"/>
            </a:xfrm>
            <a:prstGeom prst="rect">
              <a:avLst/>
            </a:prstGeom>
            <a:solidFill>
              <a:srgbClr val="D8D8D8"/>
            </a:solidFill>
            <a:ln w="9525">
              <a:solidFill>
                <a:srgbClr val="D8D8D8"/>
              </a:solidFill>
              <a:miter lim="800000"/>
              <a:headEnd/>
              <a:tailEnd/>
            </a:ln>
          </p:spPr>
          <p:txBody>
            <a:bodyPr/>
            <a:lstStyle/>
            <a:p>
              <a:pPr algn="ctr">
                <a:spcAft>
                  <a:spcPts val="1000"/>
                </a:spcAft>
              </a:pPr>
              <a:r>
                <a:rPr lang="en-US" b="1">
                  <a:latin typeface="Calibri" pitchFamily="34" charset="0"/>
                </a:rPr>
                <a:t>Application of criteria</a:t>
              </a:r>
              <a:endParaRPr lang="en-US" b="1"/>
            </a:p>
          </p:txBody>
        </p:sp>
        <p:sp>
          <p:nvSpPr>
            <p:cNvPr id="41993" name="AutoShape 7"/>
            <p:cNvSpPr>
              <a:spLocks noChangeArrowheads="1"/>
            </p:cNvSpPr>
            <p:nvPr/>
          </p:nvSpPr>
          <p:spPr bwMode="auto">
            <a:xfrm>
              <a:off x="3900" y="5540"/>
              <a:ext cx="885" cy="390"/>
            </a:xfrm>
            <a:prstGeom prst="rightArrow">
              <a:avLst>
                <a:gd name="adj1" fmla="val 50000"/>
                <a:gd name="adj2" fmla="val 56731"/>
              </a:avLst>
            </a:prstGeom>
            <a:solidFill>
              <a:srgbClr val="A5A5A5"/>
            </a:solidFill>
            <a:ln w="9525">
              <a:solidFill>
                <a:srgbClr val="A5A5A5"/>
              </a:solidFill>
              <a:miter lim="800000"/>
              <a:headEnd/>
              <a:tailEnd/>
            </a:ln>
          </p:spPr>
          <p:txBody>
            <a:bodyPr/>
            <a:lstStyle/>
            <a:p>
              <a:endParaRPr lang="en-US"/>
            </a:p>
          </p:txBody>
        </p:sp>
        <p:sp>
          <p:nvSpPr>
            <p:cNvPr id="41994" name="AutoShape 8"/>
            <p:cNvSpPr>
              <a:spLocks noChangeArrowheads="1"/>
            </p:cNvSpPr>
            <p:nvPr/>
          </p:nvSpPr>
          <p:spPr bwMode="auto">
            <a:xfrm>
              <a:off x="6705" y="5390"/>
              <a:ext cx="885" cy="390"/>
            </a:xfrm>
            <a:prstGeom prst="rightArrow">
              <a:avLst>
                <a:gd name="adj1" fmla="val 50000"/>
                <a:gd name="adj2" fmla="val 56731"/>
              </a:avLst>
            </a:prstGeom>
            <a:solidFill>
              <a:srgbClr val="A5A5A5"/>
            </a:solidFill>
            <a:ln w="9525">
              <a:solidFill>
                <a:srgbClr val="A5A5A5"/>
              </a:solidFill>
              <a:miter lim="800000"/>
              <a:headEnd/>
              <a:tailEnd/>
            </a:ln>
          </p:spPr>
          <p:txBody>
            <a:bodyPr/>
            <a:lstStyle/>
            <a:p>
              <a:endParaRPr lang="en-US"/>
            </a:p>
          </p:txBody>
        </p:sp>
        <p:cxnSp>
          <p:nvCxnSpPr>
            <p:cNvPr id="41995" name="AutoShape 9"/>
            <p:cNvCxnSpPr>
              <a:cxnSpLocks noChangeShapeType="1"/>
            </p:cNvCxnSpPr>
            <p:nvPr/>
          </p:nvCxnSpPr>
          <p:spPr bwMode="auto">
            <a:xfrm>
              <a:off x="5790" y="6410"/>
              <a:ext cx="1" cy="855"/>
            </a:xfrm>
            <a:prstGeom prst="straightConnector1">
              <a:avLst/>
            </a:prstGeom>
            <a:noFill/>
            <a:ln w="31750">
              <a:solidFill>
                <a:srgbClr val="7F7F7F"/>
              </a:solidFill>
              <a:round/>
              <a:headEnd/>
              <a:tailEnd/>
            </a:ln>
          </p:spPr>
        </p:cxnSp>
        <p:cxnSp>
          <p:nvCxnSpPr>
            <p:cNvPr id="41996" name="AutoShape 10"/>
            <p:cNvCxnSpPr>
              <a:cxnSpLocks noChangeShapeType="1"/>
            </p:cNvCxnSpPr>
            <p:nvPr/>
          </p:nvCxnSpPr>
          <p:spPr bwMode="auto">
            <a:xfrm>
              <a:off x="5700" y="4295"/>
              <a:ext cx="0" cy="825"/>
            </a:xfrm>
            <a:prstGeom prst="straightConnector1">
              <a:avLst/>
            </a:prstGeom>
            <a:noFill/>
            <a:ln w="31750">
              <a:solidFill>
                <a:srgbClr val="7F7F7F"/>
              </a:solidFill>
              <a:round/>
              <a:headEnd/>
              <a:tailEnd/>
            </a:ln>
          </p:spPr>
        </p:cxnSp>
        <p:sp>
          <p:nvSpPr>
            <p:cNvPr id="41997" name="Text Box 11"/>
            <p:cNvSpPr txBox="1">
              <a:spLocks noChangeArrowheads="1"/>
            </p:cNvSpPr>
            <p:nvPr/>
          </p:nvSpPr>
          <p:spPr bwMode="auto">
            <a:xfrm>
              <a:off x="4785" y="4940"/>
              <a:ext cx="1815" cy="1470"/>
            </a:xfrm>
            <a:prstGeom prst="rect">
              <a:avLst/>
            </a:prstGeom>
            <a:solidFill>
              <a:srgbClr val="D8D8D8"/>
            </a:solidFill>
            <a:ln w="9525">
              <a:solidFill>
                <a:srgbClr val="D8D8D8"/>
              </a:solidFill>
              <a:miter lim="800000"/>
              <a:headEnd/>
              <a:tailEnd/>
            </a:ln>
          </p:spPr>
          <p:txBody>
            <a:bodyPr/>
            <a:lstStyle/>
            <a:p>
              <a:r>
                <a:rPr lang="en-US" b="1" dirty="0">
                  <a:latin typeface="Calibri" pitchFamily="34" charset="0"/>
                </a:rPr>
                <a:t>Step 2</a:t>
              </a:r>
            </a:p>
            <a:p>
              <a:r>
                <a:rPr lang="en-US" b="1" dirty="0">
                  <a:latin typeface="Calibri" pitchFamily="34" charset="0"/>
                </a:rPr>
                <a:t>Selection of a </a:t>
              </a:r>
              <a:r>
                <a:rPr lang="en-US" b="1" dirty="0" smtClean="0">
                  <a:latin typeface="Calibri" pitchFamily="34" charset="0"/>
                </a:rPr>
                <a:t>broad </a:t>
              </a:r>
              <a:r>
                <a:rPr lang="en-US" b="1" dirty="0">
                  <a:latin typeface="Calibri" pitchFamily="34" charset="0"/>
                </a:rPr>
                <a:t>set of draft indicators </a:t>
              </a:r>
            </a:p>
            <a:p>
              <a:endParaRPr lang="en-US" dirty="0"/>
            </a:p>
          </p:txBody>
        </p:sp>
        <p:cxnSp>
          <p:nvCxnSpPr>
            <p:cNvPr id="41998" name="AutoShape 12"/>
            <p:cNvCxnSpPr>
              <a:cxnSpLocks noChangeShapeType="1"/>
            </p:cNvCxnSpPr>
            <p:nvPr/>
          </p:nvCxnSpPr>
          <p:spPr bwMode="auto">
            <a:xfrm>
              <a:off x="2370" y="6410"/>
              <a:ext cx="1" cy="855"/>
            </a:xfrm>
            <a:prstGeom prst="straightConnector1">
              <a:avLst/>
            </a:prstGeom>
            <a:noFill/>
            <a:ln w="31750">
              <a:solidFill>
                <a:srgbClr val="7F7F7F"/>
              </a:solidFill>
              <a:round/>
              <a:headEnd/>
              <a:tailEnd/>
            </a:ln>
          </p:spPr>
        </p:cxnSp>
        <p:cxnSp>
          <p:nvCxnSpPr>
            <p:cNvPr id="41999" name="AutoShape 13"/>
            <p:cNvCxnSpPr>
              <a:cxnSpLocks noChangeShapeType="1"/>
            </p:cNvCxnSpPr>
            <p:nvPr/>
          </p:nvCxnSpPr>
          <p:spPr bwMode="auto">
            <a:xfrm>
              <a:off x="2640" y="6410"/>
              <a:ext cx="3465" cy="1005"/>
            </a:xfrm>
            <a:prstGeom prst="straightConnector1">
              <a:avLst/>
            </a:prstGeom>
            <a:noFill/>
            <a:ln w="31750">
              <a:solidFill>
                <a:srgbClr val="7F7F7F"/>
              </a:solidFill>
              <a:round/>
              <a:headEnd/>
              <a:tailEnd/>
            </a:ln>
          </p:spPr>
        </p:cxnSp>
        <p:cxnSp>
          <p:nvCxnSpPr>
            <p:cNvPr id="42000" name="AutoShape 14"/>
            <p:cNvCxnSpPr>
              <a:cxnSpLocks noChangeShapeType="1"/>
            </p:cNvCxnSpPr>
            <p:nvPr/>
          </p:nvCxnSpPr>
          <p:spPr bwMode="auto">
            <a:xfrm flipH="1">
              <a:off x="6105" y="6440"/>
              <a:ext cx="2505" cy="825"/>
            </a:xfrm>
            <a:prstGeom prst="straightConnector1">
              <a:avLst/>
            </a:prstGeom>
            <a:noFill/>
            <a:ln w="31750">
              <a:solidFill>
                <a:srgbClr val="7F7F7F"/>
              </a:solidFill>
              <a:round/>
              <a:headEnd/>
              <a:tailEnd/>
            </a:ln>
          </p:spPr>
        </p:cxnSp>
        <p:sp>
          <p:nvSpPr>
            <p:cNvPr id="42001" name="Text Box 15"/>
            <p:cNvSpPr txBox="1">
              <a:spLocks noChangeArrowheads="1"/>
            </p:cNvSpPr>
            <p:nvPr/>
          </p:nvSpPr>
          <p:spPr bwMode="auto">
            <a:xfrm>
              <a:off x="4860" y="7265"/>
              <a:ext cx="2414" cy="840"/>
            </a:xfrm>
            <a:prstGeom prst="rect">
              <a:avLst/>
            </a:prstGeom>
            <a:solidFill>
              <a:srgbClr val="D8D8D8"/>
            </a:solidFill>
            <a:ln w="9525">
              <a:solidFill>
                <a:srgbClr val="D8D8D8"/>
              </a:solidFill>
              <a:miter lim="800000"/>
              <a:headEnd/>
              <a:tailEnd/>
            </a:ln>
          </p:spPr>
          <p:txBody>
            <a:bodyPr/>
            <a:lstStyle/>
            <a:p>
              <a:pPr algn="ctr">
                <a:spcAft>
                  <a:spcPts val="1000"/>
                </a:spcAft>
              </a:pPr>
              <a:r>
                <a:rPr lang="en-US" b="1">
                  <a:latin typeface="Calibri" pitchFamily="34" charset="0"/>
                </a:rPr>
                <a:t>Consultation with key stakeholders</a:t>
              </a:r>
              <a:endParaRPr lang="en-US" b="1"/>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28596" y="285728"/>
            <a:ext cx="8229600" cy="1011237"/>
          </a:xfrm>
        </p:spPr>
        <p:txBody>
          <a:bodyPr/>
          <a:lstStyle/>
          <a:p>
            <a:r>
              <a:rPr lang="en-US" sz="4000" dirty="0" smtClean="0"/>
              <a:t>Examples of Indicators </a:t>
            </a:r>
          </a:p>
        </p:txBody>
      </p:sp>
      <p:sp>
        <p:nvSpPr>
          <p:cNvPr id="43011" name="Content Placeholder 2"/>
          <p:cNvSpPr>
            <a:spLocks noGrp="1"/>
          </p:cNvSpPr>
          <p:nvPr>
            <p:ph idx="1"/>
          </p:nvPr>
        </p:nvSpPr>
        <p:spPr>
          <a:xfrm>
            <a:off x="142875" y="1143000"/>
            <a:ext cx="8401050" cy="4525963"/>
          </a:xfrm>
        </p:spPr>
        <p:txBody>
          <a:bodyPr/>
          <a:lstStyle/>
          <a:p>
            <a:r>
              <a:rPr lang="en-US" sz="2000" dirty="0" smtClean="0"/>
              <a:t>Frequency of natural events (droughts and cyclones)</a:t>
            </a:r>
          </a:p>
          <a:p>
            <a:r>
              <a:rPr lang="en-US" sz="2000" dirty="0" smtClean="0"/>
              <a:t>Infrastructure (road network, coastal defense etc.)</a:t>
            </a:r>
          </a:p>
          <a:p>
            <a:r>
              <a:rPr lang="en-US" sz="2000" dirty="0" smtClean="0"/>
              <a:t>Wildfires (location, intensity)</a:t>
            </a:r>
          </a:p>
          <a:p>
            <a:r>
              <a:rPr lang="en-US" sz="2000" dirty="0" smtClean="0"/>
              <a:t>Land use</a:t>
            </a:r>
          </a:p>
          <a:p>
            <a:r>
              <a:rPr lang="en-US" sz="2000" dirty="0" smtClean="0"/>
              <a:t> Assets, land value, house value</a:t>
            </a:r>
          </a:p>
          <a:p>
            <a:r>
              <a:rPr lang="en-US" sz="2000" dirty="0" smtClean="0"/>
              <a:t>Household size – </a:t>
            </a:r>
          </a:p>
          <a:p>
            <a:pPr>
              <a:buFontTx/>
              <a:buNone/>
            </a:pPr>
            <a:r>
              <a:rPr lang="en-US" sz="2000" dirty="0" smtClean="0"/>
              <a:t>     female-headed households </a:t>
            </a:r>
          </a:p>
          <a:p>
            <a:r>
              <a:rPr lang="en-US" sz="2000" dirty="0" smtClean="0"/>
              <a:t>Food sufficiency </a:t>
            </a:r>
          </a:p>
          <a:p>
            <a:r>
              <a:rPr lang="en-US" sz="2000" dirty="0" smtClean="0"/>
              <a:t>Population affected by disasters</a:t>
            </a:r>
          </a:p>
          <a:p>
            <a:r>
              <a:rPr lang="en-US" sz="2000" dirty="0" smtClean="0"/>
              <a:t>Crop types, cropping systems </a:t>
            </a:r>
          </a:p>
          <a:p>
            <a:r>
              <a:rPr lang="en-US" sz="2000" dirty="0" smtClean="0"/>
              <a:t>Irrigation rate, irrigation source </a:t>
            </a:r>
          </a:p>
          <a:p>
            <a:r>
              <a:rPr lang="en-US" sz="2000" dirty="0" smtClean="0"/>
              <a:t>Households below poverty </a:t>
            </a:r>
          </a:p>
          <a:p>
            <a:r>
              <a:rPr lang="en-US" sz="2000" dirty="0" smtClean="0"/>
              <a:t>Level of education or literacy </a:t>
            </a:r>
          </a:p>
          <a:p>
            <a:r>
              <a:rPr lang="en-US" sz="2000" dirty="0" smtClean="0"/>
              <a:t>Health care delivery</a:t>
            </a:r>
          </a:p>
          <a:p>
            <a:endParaRPr lang="en-US" sz="2000" dirty="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a:stretch>
            <a:fillRect/>
          </a:stretch>
        </p:blipFill>
        <p:spPr bwMode="auto">
          <a:xfrm>
            <a:off x="381001" y="1175951"/>
            <a:ext cx="7287343" cy="4920048"/>
          </a:xfrm>
          <a:prstGeom prst="rect">
            <a:avLst/>
          </a:prstGeom>
          <a:noFill/>
          <a:ln w="9525">
            <a:noFill/>
            <a:miter lim="800000"/>
            <a:headEnd/>
            <a:tailEnd/>
          </a:ln>
          <a:effectLst/>
        </p:spPr>
      </p:pic>
      <p:sp>
        <p:nvSpPr>
          <p:cNvPr id="3" name="Rectangle 2"/>
          <p:cNvSpPr/>
          <p:nvPr/>
        </p:nvSpPr>
        <p:spPr>
          <a:xfrm>
            <a:off x="1691680" y="6141204"/>
            <a:ext cx="8382000" cy="600164"/>
          </a:xfrm>
          <a:prstGeom prst="rect">
            <a:avLst/>
          </a:prstGeom>
        </p:spPr>
        <p:txBody>
          <a:bodyPr wrap="square">
            <a:spAutoFit/>
          </a:bodyPr>
          <a:lstStyle/>
          <a:p>
            <a:r>
              <a:rPr lang="en-US" sz="1100" b="1" dirty="0" smtClean="0"/>
              <a:t>MENA Region</a:t>
            </a:r>
            <a:r>
              <a:rPr lang="en-US" sz="1100" dirty="0" smtClean="0"/>
              <a:t> includes: Algeria | Bahrain | Djibouti | Egypt | </a:t>
            </a:r>
            <a:r>
              <a:rPr lang="en-US" sz="1100" dirty="0" smtClean="0">
                <a:solidFill>
                  <a:srgbClr val="FF0000"/>
                </a:solidFill>
              </a:rPr>
              <a:t>Iran</a:t>
            </a:r>
            <a:r>
              <a:rPr lang="en-US" sz="1100" dirty="0" smtClean="0"/>
              <a:t> | Iraq | </a:t>
            </a:r>
            <a:r>
              <a:rPr lang="en-US" sz="1100" dirty="0" smtClean="0">
                <a:solidFill>
                  <a:srgbClr val="FF0000"/>
                </a:solidFill>
              </a:rPr>
              <a:t>Israel </a:t>
            </a:r>
            <a:r>
              <a:rPr lang="en-US" sz="1100" dirty="0" smtClean="0"/>
              <a:t>| Jordan </a:t>
            </a:r>
            <a:br>
              <a:rPr lang="en-US" sz="1100" dirty="0" smtClean="0"/>
            </a:br>
            <a:r>
              <a:rPr lang="en-US" sz="1100" dirty="0" smtClean="0"/>
              <a:t>Kuwait | Lebanon | Libya | Malta | Morocco | Oman | Qatar | Saudi Arabia | Syria</a:t>
            </a:r>
            <a:br>
              <a:rPr lang="en-US" sz="1100" dirty="0" smtClean="0"/>
            </a:br>
            <a:r>
              <a:rPr lang="en-US" sz="1100" dirty="0" smtClean="0"/>
              <a:t>Tunisia | United Arab Emirates | West Bank and Gaza | Yemen</a:t>
            </a:r>
            <a:endParaRPr lang="en-US" sz="1100" dirty="0"/>
          </a:p>
        </p:txBody>
      </p:sp>
      <p:sp>
        <p:nvSpPr>
          <p:cNvPr id="5" name="Slide Number Placeholder 4"/>
          <p:cNvSpPr>
            <a:spLocks noGrp="1"/>
          </p:cNvSpPr>
          <p:nvPr>
            <p:ph type="sldNum" sz="quarter" idx="12"/>
          </p:nvPr>
        </p:nvSpPr>
        <p:spPr/>
        <p:txBody>
          <a:bodyPr/>
          <a:lstStyle/>
          <a:p>
            <a:fld id="{E932D54D-2DC9-4508-BD4C-B91BEF50534A}" type="slidenum">
              <a:rPr lang="en-US" smtClean="0"/>
              <a:pPr/>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p:cNvSpPr>
            <a:spLocks noGrp="1"/>
          </p:cNvSpPr>
          <p:nvPr>
            <p:ph idx="1"/>
          </p:nvPr>
        </p:nvSpPr>
        <p:spPr>
          <a:xfrm>
            <a:off x="428625" y="285750"/>
            <a:ext cx="3114675" cy="971550"/>
          </a:xfrm>
        </p:spPr>
        <p:txBody>
          <a:bodyPr/>
          <a:lstStyle/>
          <a:p>
            <a:endParaRPr lang="en-US" smtClean="0"/>
          </a:p>
          <a:p>
            <a:endParaRPr lang="en-US" smtClean="0"/>
          </a:p>
          <a:p>
            <a:pPr>
              <a:buFontTx/>
              <a:buNone/>
            </a:pPr>
            <a:endParaRPr lang="en-US" smtClean="0"/>
          </a:p>
        </p:txBody>
      </p:sp>
      <p:sp>
        <p:nvSpPr>
          <p:cNvPr id="44035" name="Text Box 6"/>
          <p:cNvSpPr txBox="1">
            <a:spLocks noChangeArrowheads="1"/>
          </p:cNvSpPr>
          <p:nvPr/>
        </p:nvSpPr>
        <p:spPr bwMode="auto">
          <a:xfrm>
            <a:off x="460002" y="-62061"/>
            <a:ext cx="8072438" cy="466725"/>
          </a:xfrm>
          <a:prstGeom prst="rect">
            <a:avLst/>
          </a:prstGeom>
          <a:noFill/>
          <a:ln w="9525">
            <a:solidFill>
              <a:schemeClr val="accent1"/>
            </a:solidFill>
            <a:miter lim="800000"/>
            <a:headEnd/>
            <a:tailEnd/>
          </a:ln>
        </p:spPr>
        <p:txBody>
          <a:bodyPr/>
          <a:lstStyle/>
          <a:p>
            <a:pPr algn="ctr" eaLnBrk="0" hangingPunct="0"/>
            <a:r>
              <a:rPr lang="en-US" sz="3200" dirty="0">
                <a:solidFill>
                  <a:srgbClr val="000000"/>
                </a:solidFill>
                <a:latin typeface="+mj-lt"/>
              </a:rPr>
              <a:t>Spatially represented indicators for Honduras</a:t>
            </a:r>
          </a:p>
          <a:p>
            <a:pPr algn="ctr" eaLnBrk="0" hangingPunct="0"/>
            <a:endParaRPr lang="en-US" sz="2800" dirty="0">
              <a:solidFill>
                <a:srgbClr val="000000"/>
              </a:solidFill>
              <a:latin typeface="+mj-lt"/>
            </a:endParaRPr>
          </a:p>
          <a:p>
            <a:pPr algn="ctr" eaLnBrk="0" hangingPunct="0"/>
            <a:r>
              <a:rPr lang="en-US" sz="2800" dirty="0">
                <a:solidFill>
                  <a:srgbClr val="000000"/>
                </a:solidFill>
                <a:latin typeface="+mj-lt"/>
              </a:rPr>
              <a:t>Population at the risk of flooding and landslides  (indicate by shades of red)</a:t>
            </a:r>
          </a:p>
        </p:txBody>
      </p:sp>
      <p:pic>
        <p:nvPicPr>
          <p:cNvPr id="44036" name="Picture 4"/>
          <p:cNvPicPr>
            <a:picLocks noChangeAspect="1" noChangeArrowheads="1"/>
          </p:cNvPicPr>
          <p:nvPr/>
        </p:nvPicPr>
        <p:blipFill>
          <a:blip r:embed="rId2" cstate="print"/>
          <a:srcRect/>
          <a:stretch>
            <a:fillRect/>
          </a:stretch>
        </p:blipFill>
        <p:spPr bwMode="auto">
          <a:xfrm>
            <a:off x="428625" y="2857500"/>
            <a:ext cx="4214813" cy="3186113"/>
          </a:xfrm>
          <a:prstGeom prst="rect">
            <a:avLst/>
          </a:prstGeom>
          <a:noFill/>
          <a:ln w="9525">
            <a:noFill/>
            <a:miter lim="800000"/>
            <a:headEnd/>
            <a:tailEnd/>
          </a:ln>
        </p:spPr>
      </p:pic>
      <p:pic>
        <p:nvPicPr>
          <p:cNvPr id="44037" name="Picture 5"/>
          <p:cNvPicPr>
            <a:picLocks noChangeAspect="1" noChangeArrowheads="1"/>
          </p:cNvPicPr>
          <p:nvPr/>
        </p:nvPicPr>
        <p:blipFill>
          <a:blip r:embed="rId3" cstate="print"/>
          <a:srcRect/>
          <a:stretch>
            <a:fillRect/>
          </a:stretch>
        </p:blipFill>
        <p:spPr bwMode="auto">
          <a:xfrm>
            <a:off x="4714875" y="2852936"/>
            <a:ext cx="3878263" cy="3168352"/>
          </a:xfrm>
          <a:prstGeom prst="rect">
            <a:avLst/>
          </a:prstGeom>
          <a:noFill/>
          <a:ln w="9525">
            <a:noFill/>
            <a:miter lim="800000"/>
            <a:headEnd/>
            <a:tailEnd/>
          </a:ln>
        </p:spPr>
      </p:pic>
      <p:sp>
        <p:nvSpPr>
          <p:cNvPr id="44039" name="Rectangle 9"/>
          <p:cNvSpPr>
            <a:spLocks noChangeArrowheads="1"/>
          </p:cNvSpPr>
          <p:nvPr/>
        </p:nvSpPr>
        <p:spPr bwMode="auto">
          <a:xfrm>
            <a:off x="0" y="45720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44040" name="Rectangle 10"/>
          <p:cNvSpPr>
            <a:spLocks noChangeArrowheads="1"/>
          </p:cNvSpPr>
          <p:nvPr/>
        </p:nvSpPr>
        <p:spPr bwMode="auto">
          <a:xfrm>
            <a:off x="0" y="45720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44041" name="Rectangle 11"/>
          <p:cNvSpPr>
            <a:spLocks noChangeArrowheads="1"/>
          </p:cNvSpPr>
          <p:nvPr/>
        </p:nvSpPr>
        <p:spPr bwMode="auto">
          <a:xfrm>
            <a:off x="0" y="45720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44042" name="TextBox 10"/>
          <p:cNvSpPr txBox="1">
            <a:spLocks noChangeArrowheads="1"/>
          </p:cNvSpPr>
          <p:nvPr/>
        </p:nvSpPr>
        <p:spPr bwMode="auto">
          <a:xfrm>
            <a:off x="5286375" y="6143625"/>
            <a:ext cx="3214688" cy="338138"/>
          </a:xfrm>
          <a:prstGeom prst="rect">
            <a:avLst/>
          </a:prstGeom>
          <a:noFill/>
          <a:ln w="9525">
            <a:noFill/>
            <a:miter lim="800000"/>
            <a:headEnd/>
            <a:tailEnd/>
          </a:ln>
        </p:spPr>
        <p:txBody>
          <a:bodyPr>
            <a:spAutoFit/>
          </a:bodyPr>
          <a:lstStyle/>
          <a:p>
            <a:r>
              <a:rPr lang="en-US" sz="1600">
                <a:latin typeface="Times New Roman" pitchFamily="18" charset="0"/>
              </a:rPr>
              <a:t>Source: CIAT, 2000</a:t>
            </a:r>
            <a:endParaRPr lang="en-US" sz="160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3972" name="Picture 4" descr="1"/>
          <p:cNvPicPr>
            <a:picLocks noChangeAspect="1" noChangeArrowheads="1"/>
          </p:cNvPicPr>
          <p:nvPr/>
        </p:nvPicPr>
        <p:blipFill>
          <a:blip r:embed="rId3" cstate="print"/>
          <a:srcRect/>
          <a:stretch>
            <a:fillRect/>
          </a:stretch>
        </p:blipFill>
        <p:spPr bwMode="auto">
          <a:xfrm>
            <a:off x="323528" y="1196752"/>
            <a:ext cx="4264025" cy="1871663"/>
          </a:xfrm>
          <a:prstGeom prst="rect">
            <a:avLst/>
          </a:prstGeom>
          <a:noFill/>
          <a:ln w="9525">
            <a:noFill/>
            <a:miter lim="800000"/>
            <a:headEnd/>
            <a:tailEnd/>
          </a:ln>
        </p:spPr>
      </p:pic>
      <p:pic>
        <p:nvPicPr>
          <p:cNvPr id="723973" name="Picture 5" descr="2"/>
          <p:cNvPicPr>
            <a:picLocks noChangeAspect="1" noChangeArrowheads="1"/>
          </p:cNvPicPr>
          <p:nvPr/>
        </p:nvPicPr>
        <p:blipFill>
          <a:blip r:embed="rId4" cstate="print"/>
          <a:srcRect/>
          <a:stretch>
            <a:fillRect/>
          </a:stretch>
        </p:blipFill>
        <p:spPr bwMode="auto">
          <a:xfrm>
            <a:off x="467544" y="3486298"/>
            <a:ext cx="3359150" cy="2967038"/>
          </a:xfrm>
          <a:prstGeom prst="rect">
            <a:avLst/>
          </a:prstGeom>
          <a:noFill/>
          <a:ln w="9525">
            <a:noFill/>
            <a:miter lim="800000"/>
            <a:headEnd/>
            <a:tailEnd/>
          </a:ln>
        </p:spPr>
      </p:pic>
      <p:pic>
        <p:nvPicPr>
          <p:cNvPr id="723974" name="Picture 6"/>
          <p:cNvPicPr>
            <a:picLocks noChangeAspect="1" noChangeArrowheads="1"/>
          </p:cNvPicPr>
          <p:nvPr/>
        </p:nvPicPr>
        <p:blipFill>
          <a:blip r:embed="rId5" cstate="print"/>
          <a:srcRect/>
          <a:stretch>
            <a:fillRect/>
          </a:stretch>
        </p:blipFill>
        <p:spPr bwMode="auto">
          <a:xfrm>
            <a:off x="4644008" y="2132856"/>
            <a:ext cx="4320480" cy="30718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dirty="0" smtClean="0">
                <a:solidFill>
                  <a:schemeClr val="tx1"/>
                </a:solidFill>
                <a:latin typeface="+mn-lt"/>
                <a:ea typeface="+mn-ea"/>
                <a:cs typeface="+mn-cs"/>
              </a:rPr>
              <a:t>Optional Exercise 3</a:t>
            </a:r>
            <a:endParaRPr lang="en-US" sz="4000" dirty="0"/>
          </a:p>
        </p:txBody>
      </p:sp>
      <p:sp>
        <p:nvSpPr>
          <p:cNvPr id="45059" name="Content Placeholder 2"/>
          <p:cNvSpPr>
            <a:spLocks noGrp="1"/>
          </p:cNvSpPr>
          <p:nvPr>
            <p:ph idx="1"/>
          </p:nvPr>
        </p:nvSpPr>
        <p:spPr/>
        <p:txBody>
          <a:bodyPr/>
          <a:lstStyle/>
          <a:p>
            <a:r>
              <a:rPr lang="en-US" sz="2400" dirty="0" smtClean="0"/>
              <a:t>The objective of this exercise is to select and assemble a group of indicators to assist in climate change vulnerability assessments. </a:t>
            </a:r>
          </a:p>
          <a:p>
            <a:r>
              <a:rPr lang="en-US" sz="2400" dirty="0" smtClean="0"/>
              <a:t>Continue in the same groups from the previous exercise and with the identified exposure, sensitivities and coping strategies. </a:t>
            </a:r>
            <a:r>
              <a:rPr lang="en-US" sz="2400" b="1" dirty="0" smtClean="0"/>
              <a:t>Try to create a brief list of potential indicators (up to 5 indicators) that can be used to monitor changes in exposure, sensitivity and applied coping strategies in the selected area/ecosystem</a:t>
            </a:r>
          </a:p>
          <a:p>
            <a:endParaRPr lang="en-US" sz="2200" dirty="0" smtClean="0"/>
          </a:p>
          <a:p>
            <a:pPr algn="r">
              <a:buFontTx/>
              <a:buNone/>
            </a:pPr>
            <a:r>
              <a:rPr lang="en-US" sz="2000" dirty="0" smtClean="0"/>
              <a:t>Approx. 15 min for the exercise</a:t>
            </a:r>
          </a:p>
          <a:p>
            <a:endParaRPr lang="en-US" sz="2200" dirty="0" smtClean="0"/>
          </a:p>
          <a:p>
            <a:pPr>
              <a:buFontTx/>
              <a:buNone/>
            </a:pPr>
            <a:endParaRPr lang="en-US" dirty="0" smtClean="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1"/>
          </p:nvPr>
        </p:nvSpPr>
        <p:spPr>
          <a:xfrm>
            <a:off x="0" y="980728"/>
            <a:ext cx="8229600" cy="5697538"/>
          </a:xfrm>
        </p:spPr>
        <p:txBody>
          <a:bodyPr/>
          <a:lstStyle/>
          <a:p>
            <a:pPr>
              <a:buFontTx/>
              <a:buNone/>
              <a:defRPr/>
            </a:pPr>
            <a:r>
              <a:rPr lang="en-US" sz="2800" dirty="0" smtClean="0">
                <a:solidFill>
                  <a:schemeClr val="bg1">
                    <a:lumMod val="50000"/>
                  </a:schemeClr>
                </a:solidFill>
              </a:rPr>
              <a:t>1. Characteristics of vulnerability and scope of the assessment  </a:t>
            </a:r>
          </a:p>
          <a:p>
            <a:pPr>
              <a:buFontTx/>
              <a:buNone/>
              <a:defRPr/>
            </a:pPr>
            <a:r>
              <a:rPr lang="en-US" sz="2800" dirty="0" smtClean="0">
                <a:solidFill>
                  <a:schemeClr val="bg1">
                    <a:lumMod val="50000"/>
                  </a:schemeClr>
                </a:solidFill>
              </a:rPr>
              <a:t>2. Vulnerability assessment and the DPSIR framework </a:t>
            </a:r>
          </a:p>
          <a:p>
            <a:pPr>
              <a:buFontTx/>
              <a:buNone/>
              <a:defRPr/>
            </a:pPr>
            <a:r>
              <a:rPr lang="en-US" sz="2800" dirty="0" smtClean="0">
                <a:solidFill>
                  <a:schemeClr val="bg1">
                    <a:lumMod val="50000"/>
                  </a:schemeClr>
                </a:solidFill>
              </a:rPr>
              <a:t>3. Monitoring vulnerability</a:t>
            </a:r>
          </a:p>
          <a:p>
            <a:pPr>
              <a:buFontTx/>
              <a:buNone/>
              <a:defRPr/>
            </a:pPr>
            <a:r>
              <a:rPr lang="en-US" sz="2800" b="1" dirty="0" smtClean="0"/>
              <a:t>4. Impacts of climate change and their assessment  </a:t>
            </a:r>
          </a:p>
          <a:p>
            <a:pPr>
              <a:buFontTx/>
              <a:buNone/>
              <a:defRPr/>
            </a:pPr>
            <a:r>
              <a:rPr lang="en-US" sz="2800" dirty="0" smtClean="0">
                <a:solidFill>
                  <a:schemeClr val="bg1">
                    <a:lumMod val="50000"/>
                  </a:schemeClr>
                </a:solidFill>
              </a:rPr>
              <a:t>5. Creating responses - determining the adaptation options</a:t>
            </a:r>
          </a:p>
          <a:p>
            <a:pPr>
              <a:buFontTx/>
              <a:buNone/>
              <a:defRPr/>
            </a:pPr>
            <a:r>
              <a:rPr lang="en-US" sz="2800" dirty="0" smtClean="0">
                <a:solidFill>
                  <a:schemeClr val="bg1">
                    <a:lumMod val="50000"/>
                  </a:schemeClr>
                </a:solidFill>
              </a:rPr>
              <a:t>6. Prioritizing the adaptation options</a:t>
            </a:r>
          </a:p>
          <a:p>
            <a:pPr>
              <a:buFontTx/>
              <a:buNone/>
              <a:defRPr/>
            </a:pPr>
            <a:r>
              <a:rPr lang="en-US" sz="2800" dirty="0" smtClean="0">
                <a:solidFill>
                  <a:schemeClr val="bg1">
                    <a:lumMod val="50000"/>
                  </a:schemeClr>
                </a:solidFill>
              </a:rPr>
              <a:t>7. Developing a basic implementation plan and a communication strategy</a:t>
            </a:r>
          </a:p>
          <a:p>
            <a:pPr>
              <a:defRPr/>
            </a:pPr>
            <a:endParaRPr lang="en-US" sz="2800" dirty="0" smtClean="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57188" y="0"/>
            <a:ext cx="8215312" cy="1143000"/>
          </a:xfrm>
          <a:noFill/>
          <a:ln>
            <a:noFill/>
          </a:ln>
        </p:spPr>
        <p:txBody>
          <a:bodyPr/>
          <a:lstStyle/>
          <a:p>
            <a:pPr>
              <a:defRPr/>
            </a:pPr>
            <a:r>
              <a:rPr lang="en-US" sz="3200" dirty="0" smtClean="0">
                <a:solidFill>
                  <a:srgbClr val="C00000"/>
                </a:solidFill>
                <a:cs typeface="Arabic Transparent" pitchFamily="2" charset="-78"/>
              </a:rPr>
              <a:t/>
            </a:r>
            <a:br>
              <a:rPr lang="en-US" sz="3200" dirty="0" smtClean="0">
                <a:solidFill>
                  <a:srgbClr val="C00000"/>
                </a:solidFill>
                <a:cs typeface="Arabic Transparent" pitchFamily="2" charset="-78"/>
              </a:rPr>
            </a:br>
            <a:r>
              <a:rPr lang="en-US" sz="2800" dirty="0" smtClean="0">
                <a:solidFill>
                  <a:schemeClr val="tx1"/>
                </a:solidFill>
                <a:cs typeface="Arabic Transparent" pitchFamily="2" charset="-78"/>
              </a:rPr>
              <a:t>Climatic and Non-climatic Variables </a:t>
            </a:r>
          </a:p>
        </p:txBody>
      </p:sp>
      <p:sp>
        <p:nvSpPr>
          <p:cNvPr id="17411" name="Content Placeholder 2"/>
          <p:cNvSpPr>
            <a:spLocks noGrp="1"/>
          </p:cNvSpPr>
          <p:nvPr>
            <p:ph idx="1"/>
          </p:nvPr>
        </p:nvSpPr>
        <p:spPr>
          <a:xfrm>
            <a:off x="357188" y="1357313"/>
            <a:ext cx="8215312" cy="4383087"/>
          </a:xfrm>
          <a:noFill/>
          <a:ln>
            <a:noFill/>
          </a:ln>
          <a:effectLst/>
        </p:spPr>
        <p:txBody>
          <a:bodyPr/>
          <a:lstStyle/>
          <a:p>
            <a:pPr rtl="1">
              <a:buFontTx/>
              <a:buNone/>
              <a:defRPr/>
            </a:pPr>
            <a:r>
              <a:rPr lang="en-US" sz="2800" dirty="0" smtClean="0">
                <a:cs typeface="Arabic Transparent" pitchFamily="2" charset="-78"/>
              </a:rPr>
              <a:t>Example: Public Health Vulnerability ---- Sources of concern</a:t>
            </a:r>
          </a:p>
          <a:p>
            <a:pPr rtl="1">
              <a:buFontTx/>
              <a:buNone/>
              <a:defRPr/>
            </a:pPr>
            <a:endParaRPr lang="en-US" sz="2800" dirty="0" smtClean="0">
              <a:cs typeface="Arabic Transparent" pitchFamily="2" charset="-78"/>
            </a:endParaRPr>
          </a:p>
          <a:p>
            <a:pPr rtl="1">
              <a:buFontTx/>
              <a:buNone/>
              <a:defRPr/>
            </a:pPr>
            <a:r>
              <a:rPr lang="en-US" sz="2800" dirty="0" smtClean="0">
                <a:cs typeface="Arabic Transparent" pitchFamily="2" charset="-78"/>
              </a:rPr>
              <a:t>Climate driven factors like fear of the spread and expansion of climate induced diseases (Malaria, </a:t>
            </a:r>
            <a:r>
              <a:rPr lang="ar-EG" sz="2800" dirty="0" smtClean="0">
                <a:cs typeface="Arabic Transparent" pitchFamily="2" charset="-78"/>
              </a:rPr>
              <a:t> </a:t>
            </a:r>
            <a:r>
              <a:rPr lang="en-US" sz="2800" dirty="0" err="1" smtClean="0">
                <a:cs typeface="Arabic Transparent" pitchFamily="2" charset="-78"/>
              </a:rPr>
              <a:t>Bilharzia</a:t>
            </a:r>
            <a:r>
              <a:rPr lang="en-US" sz="2800" dirty="0" smtClean="0">
                <a:cs typeface="Arabic Transparent" pitchFamily="2" charset="-78"/>
              </a:rPr>
              <a:t> and </a:t>
            </a:r>
            <a:r>
              <a:rPr lang="en-US" sz="2800" dirty="0" err="1" smtClean="0">
                <a:cs typeface="Arabic Transparent" pitchFamily="2" charset="-78"/>
              </a:rPr>
              <a:t>Leishmania</a:t>
            </a:r>
            <a:r>
              <a:rPr lang="en-US" sz="2800" dirty="0" smtClean="0">
                <a:cs typeface="Arabic Transparent" pitchFamily="2" charset="-78"/>
              </a:rPr>
              <a:t>) as a result of the abundance of their vectors in addition to droughts and floods.</a:t>
            </a:r>
          </a:p>
          <a:p>
            <a:pPr rtl="1">
              <a:buFontTx/>
              <a:buNone/>
              <a:defRPr/>
            </a:pPr>
            <a:endParaRPr lang="en-US" sz="2800" dirty="0" smtClean="0">
              <a:cs typeface="Arabic Transparent" pitchFamily="2" charset="-78"/>
            </a:endParaRPr>
          </a:p>
          <a:p>
            <a:pPr rtl="1">
              <a:buFontTx/>
              <a:buNone/>
              <a:defRPr/>
            </a:pPr>
            <a:r>
              <a:rPr lang="en-US" sz="2800" dirty="0" smtClean="0">
                <a:cs typeface="Arabic Transparent" pitchFamily="2" charset="-78"/>
              </a:rPr>
              <a:t>Non- climate driven factors like degradation of the health system, lack of immunity and poverty . </a:t>
            </a:r>
            <a:r>
              <a:rPr lang="en-US" sz="1200" dirty="0" smtClean="0">
                <a:cs typeface="Arabic Transparent" pitchFamily="2" charset="-78"/>
              </a:rPr>
              <a:t>.         </a:t>
            </a:r>
            <a:endParaRPr lang="en-US" sz="1200" dirty="0" smtClean="0">
              <a:solidFill>
                <a:srgbClr val="C00000"/>
              </a:solidFill>
              <a:cs typeface="Arabic Transparent" pitchFamily="2" charset="-7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ChangeArrowheads="1"/>
          </p:cNvSpPr>
          <p:nvPr/>
        </p:nvSpPr>
        <p:spPr bwMode="auto">
          <a:xfrm>
            <a:off x="251520" y="1700808"/>
            <a:ext cx="8458200" cy="3785652"/>
          </a:xfrm>
          <a:prstGeom prst="rect">
            <a:avLst/>
          </a:prstGeom>
          <a:noFill/>
          <a:ln>
            <a:headEnd/>
            <a:tailEnd/>
          </a:ln>
          <a:effec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spAutoFit/>
          </a:bodyPr>
          <a:lstStyle/>
          <a:p>
            <a:pPr marL="463550" indent="-463550" algn="justLow">
              <a:buFontTx/>
              <a:buBlip>
                <a:blip r:embed="rId2"/>
              </a:buBlip>
            </a:pPr>
            <a:r>
              <a:rPr lang="en-US" sz="2000" dirty="0" smtClean="0">
                <a:solidFill>
                  <a:schemeClr val="tx1"/>
                </a:solidFill>
                <a:latin typeface="Times New Roman" pitchFamily="18" charset="0"/>
                <a:ea typeface="Times New Roman" pitchFamily="18" charset="0"/>
                <a:cs typeface="Times New Roman" pitchFamily="18" charset="0"/>
              </a:rPr>
              <a:t>Over the last 100 years, the Earth's average surface temperature rose by around 0.74°C.</a:t>
            </a:r>
          </a:p>
          <a:p>
            <a:pPr marL="463550" indent="-463550" algn="justLow">
              <a:buFontTx/>
              <a:buBlip>
                <a:blip r:embed="rId2"/>
              </a:buBlip>
            </a:pPr>
            <a:endParaRPr lang="en-US" sz="2000" dirty="0">
              <a:solidFill>
                <a:schemeClr val="tx1"/>
              </a:solidFill>
              <a:latin typeface="Times New Roman" pitchFamily="18" charset="0"/>
              <a:ea typeface="Times New Roman" pitchFamily="18" charset="0"/>
              <a:cs typeface="Times New Roman" pitchFamily="18" charset="0"/>
            </a:endParaRPr>
          </a:p>
          <a:p>
            <a:pPr marL="463550" indent="-463550" algn="justLow">
              <a:buFontTx/>
              <a:buBlip>
                <a:blip r:embed="rId2"/>
              </a:buBlip>
            </a:pPr>
            <a:r>
              <a:rPr lang="en-US" sz="2000" dirty="0" smtClean="0">
                <a:solidFill>
                  <a:schemeClr val="tx1"/>
                </a:solidFill>
                <a:latin typeface="Times New Roman" pitchFamily="18" charset="0"/>
                <a:ea typeface="Times New Roman" pitchFamily="18" charset="0"/>
                <a:cs typeface="Times New Roman" pitchFamily="18" charset="0"/>
              </a:rPr>
              <a:t>The frequency and intensity of heat waves and heavy precipitation events over most areas have increased too.  </a:t>
            </a:r>
          </a:p>
          <a:p>
            <a:pPr marL="463550" indent="-463550" algn="justLow">
              <a:buFontTx/>
              <a:buBlip>
                <a:blip r:embed="rId2"/>
              </a:buBlip>
            </a:pPr>
            <a:endParaRPr lang="en-US" sz="2000" dirty="0">
              <a:solidFill>
                <a:schemeClr val="tx1"/>
              </a:solidFill>
              <a:latin typeface="Times New Roman" pitchFamily="18" charset="0"/>
              <a:ea typeface="Times New Roman" pitchFamily="18" charset="0"/>
              <a:cs typeface="Times New Roman" pitchFamily="18" charset="0"/>
            </a:endParaRPr>
          </a:p>
          <a:p>
            <a:pPr marL="463550" indent="-463550" algn="justLow">
              <a:buFontTx/>
              <a:buBlip>
                <a:blip r:embed="rId2"/>
              </a:buBlip>
            </a:pPr>
            <a:r>
              <a:rPr lang="en-US" sz="2000" dirty="0" smtClean="0">
                <a:solidFill>
                  <a:schemeClr val="tx1"/>
                </a:solidFill>
                <a:latin typeface="Times New Roman" pitchFamily="18" charset="0"/>
                <a:ea typeface="Times New Roman" pitchFamily="18" charset="0"/>
                <a:cs typeface="Times New Roman" pitchFamily="18" charset="0"/>
              </a:rPr>
              <a:t>A rise in sea level of 17 cm during the same period was observed.</a:t>
            </a:r>
          </a:p>
          <a:p>
            <a:pPr marL="463550" indent="-463550" algn="justLow"/>
            <a:endParaRPr lang="en-US" sz="2000" dirty="0" smtClean="0">
              <a:solidFill>
                <a:schemeClr val="tx1"/>
              </a:solidFill>
              <a:latin typeface="Times New Roman" pitchFamily="18" charset="0"/>
              <a:ea typeface="Times New Roman" pitchFamily="18" charset="0"/>
              <a:cs typeface="Times New Roman" pitchFamily="18" charset="0"/>
            </a:endParaRPr>
          </a:p>
          <a:p>
            <a:pPr marL="463550" indent="-463550" algn="justLow">
              <a:buFontTx/>
              <a:buBlip>
                <a:blip r:embed="rId2"/>
              </a:buBlip>
            </a:pPr>
            <a:r>
              <a:rPr lang="en-US" sz="2000" dirty="0" smtClean="0">
                <a:solidFill>
                  <a:schemeClr val="tx1"/>
                </a:solidFill>
                <a:latin typeface="Times New Roman" pitchFamily="18" charset="0"/>
                <a:ea typeface="Times New Roman" pitchFamily="18" charset="0"/>
                <a:cs typeface="Times New Roman" pitchFamily="18" charset="0"/>
              </a:rPr>
              <a:t>An increase in the global mean temperature of 3</a:t>
            </a:r>
            <a:r>
              <a:rPr lang="en-US" sz="2000" baseline="30000" dirty="0" smtClean="0">
                <a:solidFill>
                  <a:schemeClr val="tx1"/>
                </a:solidFill>
                <a:latin typeface="Times New Roman" pitchFamily="18" charset="0"/>
                <a:ea typeface="Times New Roman" pitchFamily="18" charset="0"/>
                <a:cs typeface="Times New Roman" pitchFamily="18" charset="0"/>
              </a:rPr>
              <a:t>°</a:t>
            </a:r>
            <a:r>
              <a:rPr lang="en-US" sz="2000" dirty="0" smtClean="0">
                <a:solidFill>
                  <a:schemeClr val="tx1"/>
                </a:solidFill>
                <a:latin typeface="Times New Roman" pitchFamily="18" charset="0"/>
                <a:ea typeface="Times New Roman" pitchFamily="18" charset="0"/>
                <a:cs typeface="Times New Roman" pitchFamily="18" charset="0"/>
              </a:rPr>
              <a:t>C is projected by the year 2100.</a:t>
            </a:r>
          </a:p>
          <a:p>
            <a:pPr marL="463550" indent="-463550" algn="justLow">
              <a:buFontTx/>
              <a:buBlip>
                <a:blip r:embed="rId2"/>
              </a:buBlip>
            </a:pPr>
            <a:endParaRPr lang="en-US" sz="2000" dirty="0" smtClean="0">
              <a:solidFill>
                <a:schemeClr val="tx1"/>
              </a:solidFill>
              <a:latin typeface="Times New Roman" pitchFamily="18" charset="0"/>
              <a:ea typeface="Times New Roman" pitchFamily="18" charset="0"/>
              <a:cs typeface="Times New Roman" pitchFamily="18" charset="0"/>
            </a:endParaRPr>
          </a:p>
          <a:p>
            <a:pPr marL="463550" indent="-463550" algn="justLow">
              <a:buFontTx/>
              <a:buBlip>
                <a:blip r:embed="rId2"/>
              </a:buBlip>
            </a:pPr>
            <a:r>
              <a:rPr lang="en-US" sz="2000" dirty="0" smtClean="0">
                <a:solidFill>
                  <a:schemeClr val="tx1"/>
                </a:solidFill>
                <a:latin typeface="Times New Roman" pitchFamily="18" charset="0"/>
                <a:ea typeface="Times New Roman" pitchFamily="18" charset="0"/>
                <a:cs typeface="Times New Roman" pitchFamily="18" charset="0"/>
              </a:rPr>
              <a:t>A rise in sea level between 18-58 cm is also projected by the year 2100.</a:t>
            </a:r>
            <a:endParaRPr lang="en-US" sz="2000" dirty="0" smtClean="0">
              <a:solidFill>
                <a:schemeClr val="tx1"/>
              </a:solidFill>
              <a:latin typeface="Arial" pitchFamily="34" charset="0"/>
              <a:cs typeface="Arial" pitchFamily="34" charset="0"/>
            </a:endParaRPr>
          </a:p>
        </p:txBody>
      </p:sp>
      <p:sp>
        <p:nvSpPr>
          <p:cNvPr id="5" name="Footer Placeholder 4"/>
          <p:cNvSpPr>
            <a:spLocks noGrp="1"/>
          </p:cNvSpPr>
          <p:nvPr>
            <p:ph type="ftr" sz="quarter" idx="11"/>
          </p:nvPr>
        </p:nvSpPr>
        <p:spPr>
          <a:xfrm>
            <a:off x="2267744" y="5949280"/>
            <a:ext cx="6480720" cy="476250"/>
          </a:xfrm>
        </p:spPr>
        <p:txBody>
          <a:bodyPr/>
          <a:lstStyle/>
          <a:p>
            <a:r>
              <a:rPr lang="en-US" dirty="0" smtClean="0">
                <a:solidFill>
                  <a:prstClr val="black">
                    <a:tint val="75000"/>
                  </a:prstClr>
                </a:solidFill>
              </a:rPr>
              <a:t>Trainers Workshop on Vulnerability and Climate Change Impact Assessments for Adaptation Manama, Kingdom of Bahrain 5-7 January 2010 </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932D54D-2DC9-4508-BD4C-B91BEF50534A}" type="slidenum">
              <a:rPr lang="en-US" smtClean="0">
                <a:solidFill>
                  <a:prstClr val="black">
                    <a:tint val="75000"/>
                  </a:prstClr>
                </a:solidFill>
              </a:rPr>
              <a:pPr/>
              <a:t>6</a:t>
            </a:fld>
            <a:endParaRPr lang="en-US" dirty="0">
              <a:solidFill>
                <a:prstClr val="black">
                  <a:tint val="75000"/>
                </a:prstClr>
              </a:solidFill>
            </a:endParaRPr>
          </a:p>
        </p:txBody>
      </p:sp>
      <p:sp>
        <p:nvSpPr>
          <p:cNvPr id="6" name="Title 1"/>
          <p:cNvSpPr txBox="1">
            <a:spLocks/>
          </p:cNvSpPr>
          <p:nvPr/>
        </p:nvSpPr>
        <p:spPr>
          <a:xfrm>
            <a:off x="1043608" y="327249"/>
            <a:ext cx="6696744" cy="7254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latinLnBrk="0">
              <a:lnSpc>
                <a:spcPct val="100000"/>
              </a:lnSpc>
              <a:spcBef>
                <a:spcPct val="20000"/>
              </a:spcBef>
              <a:buClrTx/>
              <a:buSzTx/>
              <a:buFontTx/>
              <a:buNone/>
              <a:tabLst/>
              <a:defRPr/>
            </a:pPr>
            <a:r>
              <a:rPr lang="en-US" sz="2400" dirty="0" smtClean="0">
                <a:latin typeface="+mn-lt"/>
                <a:cs typeface="+mn-cs"/>
              </a:rPr>
              <a:t>Impacts of Climatic Changes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251520" y="-27384"/>
            <a:ext cx="8229600" cy="1143000"/>
          </a:xfrm>
        </p:spPr>
        <p:txBody>
          <a:bodyPr/>
          <a:lstStyle/>
          <a:p>
            <a:r>
              <a:rPr lang="en-US" sz="3200" dirty="0" smtClean="0">
                <a:solidFill>
                  <a:schemeClr val="tx1"/>
                </a:solidFill>
              </a:rPr>
              <a:t>Impacts of Climate Change and their Assessment</a:t>
            </a:r>
          </a:p>
        </p:txBody>
      </p:sp>
      <p:sp>
        <p:nvSpPr>
          <p:cNvPr id="47107" name="Content Placeholder 2"/>
          <p:cNvSpPr>
            <a:spLocks noGrp="1"/>
          </p:cNvSpPr>
          <p:nvPr>
            <p:ph idx="1"/>
          </p:nvPr>
        </p:nvSpPr>
        <p:spPr>
          <a:xfrm>
            <a:off x="158824" y="1423317"/>
            <a:ext cx="8229600" cy="4525963"/>
          </a:xfrm>
        </p:spPr>
        <p:txBody>
          <a:bodyPr/>
          <a:lstStyle/>
          <a:p>
            <a:r>
              <a:rPr lang="en-US" sz="2400" dirty="0" smtClean="0"/>
              <a:t>The climate change impact  assessments that are based on projection scenarios of future climate change presented as changes in temperature, precipitation, sea level rise and others. </a:t>
            </a:r>
          </a:p>
          <a:p>
            <a:pPr>
              <a:buFontTx/>
              <a:buNone/>
            </a:pPr>
            <a:endParaRPr lang="en-US" sz="2400" dirty="0" smtClean="0"/>
          </a:p>
          <a:p>
            <a:r>
              <a:rPr lang="en-US" sz="2400" dirty="0" smtClean="0"/>
              <a:t>Using available information and data, it is possible to analyze the potential future in climate parameters</a:t>
            </a:r>
          </a:p>
          <a:p>
            <a:pPr>
              <a:buFontTx/>
              <a:buNone/>
            </a:pPr>
            <a:endParaRPr lang="en-US" sz="2400" dirty="0" smtClean="0"/>
          </a:p>
          <a:p>
            <a:r>
              <a:rPr lang="en-US" sz="2400" dirty="0" smtClean="0"/>
              <a:t>Linking future projections with observed trends and with potential consequences of these projections on system</a:t>
            </a:r>
          </a:p>
          <a:p>
            <a:pPr>
              <a:buFontTx/>
              <a:buNone/>
            </a:pPr>
            <a:endParaRPr lang="en-US" sz="2400" dirty="0" smtClean="0"/>
          </a:p>
          <a:p>
            <a:r>
              <a:rPr lang="en-US" sz="2400" dirty="0" smtClean="0"/>
              <a:t>Using both models’ outcomes, available literature and stakeholders expertise and knowledge </a:t>
            </a:r>
            <a:endParaRPr lang="en-US" sz="3600" dirty="0"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274638"/>
            <a:ext cx="8543925" cy="1143000"/>
          </a:xfrm>
        </p:spPr>
        <p:txBody>
          <a:bodyPr/>
          <a:lstStyle/>
          <a:p>
            <a:r>
              <a:rPr lang="en-US" sz="2800" b="1" dirty="0" smtClean="0"/>
              <a:t>Consequences of climate change </a:t>
            </a:r>
          </a:p>
        </p:txBody>
      </p:sp>
      <p:sp>
        <p:nvSpPr>
          <p:cNvPr id="48132" name="TextBox 4"/>
          <p:cNvSpPr txBox="1">
            <a:spLocks noChangeArrowheads="1"/>
          </p:cNvSpPr>
          <p:nvPr/>
        </p:nvSpPr>
        <p:spPr bwMode="auto">
          <a:xfrm>
            <a:off x="4429125" y="6286500"/>
            <a:ext cx="4357688" cy="369888"/>
          </a:xfrm>
          <a:prstGeom prst="rect">
            <a:avLst/>
          </a:prstGeom>
          <a:noFill/>
          <a:ln w="9525">
            <a:noFill/>
            <a:miter lim="800000"/>
            <a:headEnd/>
            <a:tailEnd/>
          </a:ln>
        </p:spPr>
        <p:txBody>
          <a:bodyPr>
            <a:spAutoFit/>
          </a:bodyPr>
          <a:lstStyle/>
          <a:p>
            <a:r>
              <a:rPr lang="en-US"/>
              <a:t>Source: Environment DG, EU (2008).</a:t>
            </a:r>
          </a:p>
        </p:txBody>
      </p:sp>
      <p:pic>
        <p:nvPicPr>
          <p:cNvPr id="48133" name="Picture 6"/>
          <p:cNvPicPr>
            <a:picLocks noChangeAspect="1" noChangeArrowheads="1"/>
          </p:cNvPicPr>
          <p:nvPr/>
        </p:nvPicPr>
        <p:blipFill>
          <a:blip r:embed="rId2" cstate="print"/>
          <a:srcRect/>
          <a:stretch>
            <a:fillRect/>
          </a:stretch>
        </p:blipFill>
        <p:spPr bwMode="auto">
          <a:xfrm>
            <a:off x="35496" y="1596546"/>
            <a:ext cx="8280920" cy="4640766"/>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252536" y="341784"/>
            <a:ext cx="9144000" cy="1143000"/>
          </a:xfrm>
        </p:spPr>
        <p:txBody>
          <a:bodyPr/>
          <a:lstStyle/>
          <a:p>
            <a:r>
              <a:rPr lang="en-US" sz="3200" dirty="0" smtClean="0"/>
              <a:t>Potential consequences of impacts </a:t>
            </a:r>
          </a:p>
        </p:txBody>
      </p:sp>
      <p:graphicFrame>
        <p:nvGraphicFramePr>
          <p:cNvPr id="6" name="Table 5"/>
          <p:cNvGraphicFramePr>
            <a:graphicFrameLocks noGrp="1"/>
          </p:cNvGraphicFramePr>
          <p:nvPr/>
        </p:nvGraphicFramePr>
        <p:xfrm>
          <a:off x="251520" y="1268760"/>
          <a:ext cx="7704856" cy="5256584"/>
        </p:xfrm>
        <a:graphic>
          <a:graphicData uri="http://schemas.openxmlformats.org/drawingml/2006/table">
            <a:tbl>
              <a:tblPr/>
              <a:tblGrid>
                <a:gridCol w="1470920"/>
                <a:gridCol w="1552339"/>
                <a:gridCol w="1197474"/>
                <a:gridCol w="1415617"/>
                <a:gridCol w="2068506"/>
              </a:tblGrid>
              <a:tr h="920120">
                <a:tc>
                  <a:txBody>
                    <a:bodyPr/>
                    <a:lstStyle/>
                    <a:p>
                      <a:pPr algn="ctr">
                        <a:lnSpc>
                          <a:spcPct val="115000"/>
                        </a:lnSpc>
                        <a:spcAft>
                          <a:spcPts val="0"/>
                        </a:spcAft>
                      </a:pPr>
                      <a:r>
                        <a:rPr lang="en-US" sz="1600" b="1" dirty="0">
                          <a:solidFill>
                            <a:srgbClr val="000000"/>
                          </a:solidFill>
                          <a:latin typeface="Times New Roman"/>
                          <a:ea typeface="Calibri"/>
                          <a:cs typeface="Times New Roman"/>
                        </a:rPr>
                        <a:t>Climate driven phenomena</a:t>
                      </a:r>
                      <a:endParaRPr lang="en-US" sz="1600" dirty="0">
                        <a:latin typeface="Calibri"/>
                        <a:ea typeface="Calibri"/>
                        <a:cs typeface="Times New Roman"/>
                      </a:endParaRPr>
                    </a:p>
                  </a:txBody>
                  <a:tcPr marL="44174" marR="44174"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US" sz="1600" b="1" dirty="0">
                          <a:solidFill>
                            <a:srgbClr val="000000"/>
                          </a:solidFill>
                          <a:latin typeface="Times New Roman"/>
                          <a:ea typeface="Calibri"/>
                          <a:cs typeface="Times New Roman"/>
                        </a:rPr>
                        <a:t>Agriculture, forestry and ecosystems</a:t>
                      </a:r>
                      <a:endParaRPr lang="en-US" sz="1600" dirty="0">
                        <a:latin typeface="Calibri"/>
                        <a:ea typeface="Calibri"/>
                        <a:cs typeface="Times New Roman"/>
                      </a:endParaRPr>
                    </a:p>
                  </a:txBody>
                  <a:tcPr marL="44174" marR="44174"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US" sz="1600" b="1">
                          <a:solidFill>
                            <a:srgbClr val="000000"/>
                          </a:solidFill>
                          <a:latin typeface="Times New Roman"/>
                          <a:ea typeface="Calibri"/>
                          <a:cs typeface="Times New Roman"/>
                        </a:rPr>
                        <a:t>Water resources</a:t>
                      </a:r>
                      <a:endParaRPr lang="en-US" sz="1600">
                        <a:latin typeface="Calibri"/>
                        <a:ea typeface="Calibri"/>
                        <a:cs typeface="Times New Roman"/>
                      </a:endParaRPr>
                    </a:p>
                  </a:txBody>
                  <a:tcPr marL="44174" marR="44174"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US" sz="1600" b="1" dirty="0">
                          <a:solidFill>
                            <a:srgbClr val="000000"/>
                          </a:solidFill>
                          <a:latin typeface="Times New Roman"/>
                          <a:ea typeface="Calibri"/>
                          <a:cs typeface="Times New Roman"/>
                        </a:rPr>
                        <a:t>Human health</a:t>
                      </a:r>
                      <a:endParaRPr lang="en-US" sz="1600" dirty="0">
                        <a:latin typeface="Calibri"/>
                        <a:ea typeface="Calibri"/>
                        <a:cs typeface="Times New Roman"/>
                      </a:endParaRPr>
                    </a:p>
                  </a:txBody>
                  <a:tcPr marL="44174" marR="44174"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US" sz="1600" b="1">
                          <a:solidFill>
                            <a:srgbClr val="000000"/>
                          </a:solidFill>
                          <a:latin typeface="Times New Roman"/>
                          <a:ea typeface="Calibri"/>
                          <a:cs typeface="Times New Roman"/>
                        </a:rPr>
                        <a:t>Industry, settlements and society</a:t>
                      </a:r>
                      <a:endParaRPr lang="en-US" sz="1600">
                        <a:latin typeface="Calibri"/>
                        <a:ea typeface="Calibri"/>
                        <a:cs typeface="Times New Roman"/>
                      </a:endParaRPr>
                    </a:p>
                  </a:txBody>
                  <a:tcPr marL="44174" marR="44174"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9D9D9"/>
                    </a:solidFill>
                  </a:tcPr>
                </a:tc>
              </a:tr>
              <a:tr h="2189516">
                <a:tc>
                  <a:txBody>
                    <a:bodyPr/>
                    <a:lstStyle/>
                    <a:p>
                      <a:pPr>
                        <a:lnSpc>
                          <a:spcPct val="115000"/>
                        </a:lnSpc>
                        <a:spcAft>
                          <a:spcPts val="0"/>
                        </a:spcAft>
                      </a:pPr>
                      <a:r>
                        <a:rPr lang="en-US" sz="1600" b="1" smtClean="0">
                          <a:solidFill>
                            <a:srgbClr val="000000"/>
                          </a:solidFill>
                          <a:latin typeface="Times New Roman"/>
                          <a:ea typeface="Calibri"/>
                          <a:cs typeface="Times New Roman"/>
                        </a:rPr>
                        <a:t>Drought-</a:t>
                      </a:r>
                      <a:endParaRPr lang="en-US" sz="1600" dirty="0">
                        <a:latin typeface="Calibri"/>
                        <a:ea typeface="Calibri"/>
                        <a:cs typeface="Times New Roman"/>
                      </a:endParaRPr>
                    </a:p>
                    <a:p>
                      <a:pPr>
                        <a:lnSpc>
                          <a:spcPct val="115000"/>
                        </a:lnSpc>
                        <a:spcAft>
                          <a:spcPts val="0"/>
                        </a:spcAft>
                      </a:pPr>
                      <a:r>
                        <a:rPr lang="en-US" sz="1600" b="1" dirty="0" smtClean="0">
                          <a:solidFill>
                            <a:srgbClr val="000000"/>
                          </a:solidFill>
                          <a:latin typeface="Times New Roman"/>
                          <a:ea typeface="Calibri"/>
                          <a:cs typeface="Times New Roman"/>
                        </a:rPr>
                        <a:t>affected </a:t>
                      </a:r>
                      <a:r>
                        <a:rPr lang="en-US" sz="1600" b="1" dirty="0">
                          <a:solidFill>
                            <a:srgbClr val="000000"/>
                          </a:solidFill>
                          <a:latin typeface="Times New Roman"/>
                          <a:ea typeface="Calibri"/>
                          <a:cs typeface="Times New Roman"/>
                        </a:rPr>
                        <a:t>areas increase </a:t>
                      </a:r>
                      <a:endParaRPr lang="en-US" sz="1600" dirty="0">
                        <a:latin typeface="Calibri"/>
                        <a:ea typeface="Calibri"/>
                        <a:cs typeface="Times New Roman"/>
                      </a:endParaRPr>
                    </a:p>
                  </a:txBody>
                  <a:tcPr marL="44174" marR="44174"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spcAft>
                          <a:spcPts val="0"/>
                        </a:spcAft>
                      </a:pPr>
                      <a:r>
                        <a:rPr lang="en-US" sz="1600" dirty="0">
                          <a:latin typeface="Times New Roman"/>
                          <a:ea typeface="Calibri"/>
                          <a:cs typeface="Times New Roman"/>
                        </a:rPr>
                        <a:t>Land degradation</a:t>
                      </a:r>
                      <a:endParaRPr lang="en-US" sz="1600" dirty="0">
                        <a:latin typeface="Calibri"/>
                        <a:ea typeface="Calibri"/>
                        <a:cs typeface="Times New Roman"/>
                      </a:endParaRPr>
                    </a:p>
                    <a:p>
                      <a:pPr>
                        <a:lnSpc>
                          <a:spcPct val="115000"/>
                        </a:lnSpc>
                        <a:spcAft>
                          <a:spcPts val="0"/>
                        </a:spcAft>
                      </a:pPr>
                      <a:r>
                        <a:rPr lang="en-US" sz="1600" dirty="0">
                          <a:latin typeface="Times New Roman"/>
                          <a:ea typeface="Calibri"/>
                          <a:cs typeface="Times New Roman"/>
                        </a:rPr>
                        <a:t>Crop damage and failure</a:t>
                      </a:r>
                      <a:endParaRPr lang="en-US" sz="1600" dirty="0">
                        <a:latin typeface="Calibri"/>
                        <a:ea typeface="Calibri"/>
                        <a:cs typeface="Times New Roman"/>
                      </a:endParaRPr>
                    </a:p>
                    <a:p>
                      <a:pPr>
                        <a:lnSpc>
                          <a:spcPct val="115000"/>
                        </a:lnSpc>
                        <a:spcAft>
                          <a:spcPts val="0"/>
                        </a:spcAft>
                      </a:pPr>
                      <a:r>
                        <a:rPr lang="en-US" sz="1600" dirty="0">
                          <a:latin typeface="Times New Roman"/>
                          <a:ea typeface="Calibri"/>
                          <a:cs typeface="Times New Roman"/>
                        </a:rPr>
                        <a:t>Increased livestock deaths</a:t>
                      </a:r>
                      <a:endParaRPr lang="en-US" sz="1600" dirty="0">
                        <a:latin typeface="Calibri"/>
                        <a:ea typeface="Calibri"/>
                        <a:cs typeface="Times New Roman"/>
                      </a:endParaRPr>
                    </a:p>
                    <a:p>
                      <a:pPr>
                        <a:lnSpc>
                          <a:spcPct val="115000"/>
                        </a:lnSpc>
                        <a:spcAft>
                          <a:spcPts val="0"/>
                        </a:spcAft>
                      </a:pPr>
                      <a:r>
                        <a:rPr lang="en-US" sz="1600" dirty="0" smtClean="0">
                          <a:latin typeface="Times New Roman"/>
                          <a:ea typeface="Calibri"/>
                          <a:cs typeface="Times New Roman"/>
                        </a:rPr>
                        <a:t>Wildfires</a:t>
                      </a:r>
                      <a:endParaRPr lang="en-US" sz="1600" dirty="0">
                        <a:latin typeface="Calibri"/>
                        <a:ea typeface="Calibri"/>
                        <a:cs typeface="Times New Roman"/>
                      </a:endParaRPr>
                    </a:p>
                  </a:txBody>
                  <a:tcPr marL="44174" marR="44174"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C0C0"/>
                    </a:solidFill>
                  </a:tcPr>
                </a:tc>
                <a:tc>
                  <a:txBody>
                    <a:bodyPr/>
                    <a:lstStyle/>
                    <a:p>
                      <a:pPr>
                        <a:lnSpc>
                          <a:spcPct val="115000"/>
                        </a:lnSpc>
                        <a:spcAft>
                          <a:spcPts val="0"/>
                        </a:spcAft>
                      </a:pPr>
                      <a:r>
                        <a:rPr lang="en-US" sz="1600">
                          <a:latin typeface="Times New Roman"/>
                          <a:ea typeface="Calibri"/>
                          <a:cs typeface="Times New Roman"/>
                        </a:rPr>
                        <a:t>More widespread water stress </a:t>
                      </a:r>
                      <a:endParaRPr lang="en-US" sz="1600">
                        <a:latin typeface="Calibri"/>
                        <a:ea typeface="Calibri"/>
                        <a:cs typeface="Times New Roman"/>
                      </a:endParaRPr>
                    </a:p>
                  </a:txBody>
                  <a:tcPr marL="44174" marR="44174"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C0C0"/>
                    </a:solidFill>
                  </a:tcPr>
                </a:tc>
                <a:tc>
                  <a:txBody>
                    <a:bodyPr/>
                    <a:lstStyle/>
                    <a:p>
                      <a:pPr>
                        <a:lnSpc>
                          <a:spcPct val="115000"/>
                        </a:lnSpc>
                        <a:spcAft>
                          <a:spcPts val="0"/>
                        </a:spcAft>
                      </a:pPr>
                      <a:r>
                        <a:rPr lang="en-US" sz="1600" dirty="0">
                          <a:latin typeface="Times New Roman"/>
                          <a:ea typeface="Calibri"/>
                          <a:cs typeface="Times New Roman"/>
                        </a:rPr>
                        <a:t>Increased risk of malnutrition</a:t>
                      </a:r>
                      <a:endParaRPr lang="en-US" sz="1600" dirty="0">
                        <a:latin typeface="Calibri"/>
                        <a:ea typeface="Calibri"/>
                        <a:cs typeface="Times New Roman"/>
                      </a:endParaRPr>
                    </a:p>
                    <a:p>
                      <a:pPr>
                        <a:lnSpc>
                          <a:spcPct val="115000"/>
                        </a:lnSpc>
                        <a:spcAft>
                          <a:spcPts val="0"/>
                        </a:spcAft>
                      </a:pPr>
                      <a:r>
                        <a:rPr lang="en-US" sz="1600" dirty="0">
                          <a:latin typeface="Times New Roman"/>
                          <a:ea typeface="Calibri"/>
                          <a:cs typeface="Times New Roman"/>
                        </a:rPr>
                        <a:t>Increased risk of water and food-borne diseases </a:t>
                      </a:r>
                      <a:endParaRPr lang="en-US" sz="1600" dirty="0">
                        <a:latin typeface="Calibri"/>
                        <a:ea typeface="Calibri"/>
                        <a:cs typeface="Times New Roman"/>
                      </a:endParaRPr>
                    </a:p>
                  </a:txBody>
                  <a:tcPr marL="44174" marR="44174"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C0C0"/>
                    </a:solidFill>
                  </a:tcPr>
                </a:tc>
                <a:tc>
                  <a:txBody>
                    <a:bodyPr/>
                    <a:lstStyle/>
                    <a:p>
                      <a:pPr>
                        <a:lnSpc>
                          <a:spcPct val="115000"/>
                        </a:lnSpc>
                        <a:spcAft>
                          <a:spcPts val="0"/>
                        </a:spcAft>
                      </a:pPr>
                      <a:r>
                        <a:rPr lang="en-US" sz="1600">
                          <a:latin typeface="Times New Roman"/>
                          <a:ea typeface="Calibri"/>
                          <a:cs typeface="Times New Roman"/>
                        </a:rPr>
                        <a:t>Water shortages for settlements, industry and societies</a:t>
                      </a:r>
                      <a:endParaRPr lang="en-US" sz="1600">
                        <a:latin typeface="Calibri"/>
                        <a:ea typeface="Calibri"/>
                        <a:cs typeface="Times New Roman"/>
                      </a:endParaRPr>
                    </a:p>
                    <a:p>
                      <a:pPr>
                        <a:lnSpc>
                          <a:spcPct val="115000"/>
                        </a:lnSpc>
                        <a:spcAft>
                          <a:spcPts val="0"/>
                        </a:spcAft>
                      </a:pPr>
                      <a:r>
                        <a:rPr lang="en-US" sz="1600">
                          <a:latin typeface="Times New Roman"/>
                          <a:ea typeface="Calibri"/>
                          <a:cs typeface="Times New Roman"/>
                        </a:rPr>
                        <a:t>Reduced hydropower generation potential</a:t>
                      </a:r>
                      <a:endParaRPr lang="en-US" sz="1600">
                        <a:latin typeface="Calibri"/>
                        <a:ea typeface="Calibri"/>
                        <a:cs typeface="Times New Roman"/>
                      </a:endParaRPr>
                    </a:p>
                  </a:txBody>
                  <a:tcPr marL="44174" marR="44174"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C0C0"/>
                    </a:solidFill>
                  </a:tcPr>
                </a:tc>
              </a:tr>
              <a:tr h="2146948">
                <a:tc>
                  <a:txBody>
                    <a:bodyPr/>
                    <a:lstStyle/>
                    <a:p>
                      <a:pPr>
                        <a:lnSpc>
                          <a:spcPct val="115000"/>
                        </a:lnSpc>
                        <a:spcAft>
                          <a:spcPts val="0"/>
                        </a:spcAft>
                      </a:pPr>
                      <a:r>
                        <a:rPr lang="en-US" sz="1600" b="1" dirty="0">
                          <a:solidFill>
                            <a:srgbClr val="000000"/>
                          </a:solidFill>
                          <a:latin typeface="Times New Roman"/>
                          <a:ea typeface="Calibri"/>
                          <a:cs typeface="Times New Roman"/>
                        </a:rPr>
                        <a:t>Sea level rise</a:t>
                      </a:r>
                      <a:endParaRPr lang="en-US" sz="1600" dirty="0">
                        <a:latin typeface="Calibri"/>
                        <a:ea typeface="Calibri"/>
                        <a:cs typeface="Times New Roman"/>
                      </a:endParaRPr>
                    </a:p>
                    <a:p>
                      <a:pPr>
                        <a:lnSpc>
                          <a:spcPct val="115000"/>
                        </a:lnSpc>
                        <a:spcAft>
                          <a:spcPts val="0"/>
                        </a:spcAft>
                      </a:pPr>
                      <a:r>
                        <a:rPr lang="en-US" sz="1600" b="1" dirty="0">
                          <a:solidFill>
                            <a:srgbClr val="000000"/>
                          </a:solidFill>
                          <a:latin typeface="Times New Roman"/>
                          <a:ea typeface="Calibri"/>
                          <a:cs typeface="Times New Roman"/>
                        </a:rPr>
                        <a:t>Increased incidence of extreme high sea-level (excluding tsunamis)</a:t>
                      </a:r>
                      <a:endParaRPr lang="en-US" sz="1600" dirty="0">
                        <a:latin typeface="Calibri"/>
                        <a:ea typeface="Calibri"/>
                        <a:cs typeface="Times New Roman"/>
                      </a:endParaRPr>
                    </a:p>
                  </a:txBody>
                  <a:tcPr marL="44174" marR="44174"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spcAft>
                          <a:spcPts val="0"/>
                        </a:spcAft>
                      </a:pPr>
                      <a:r>
                        <a:rPr lang="en-US" sz="1600" dirty="0" err="1" smtClean="0">
                          <a:latin typeface="Times New Roman"/>
                          <a:ea typeface="Calibri"/>
                          <a:cs typeface="Times New Roman"/>
                        </a:rPr>
                        <a:t>Salinisation</a:t>
                      </a:r>
                      <a:r>
                        <a:rPr lang="en-US" sz="1600" dirty="0" smtClean="0">
                          <a:latin typeface="Times New Roman"/>
                          <a:ea typeface="Calibri"/>
                          <a:cs typeface="Times New Roman"/>
                        </a:rPr>
                        <a:t> </a:t>
                      </a:r>
                      <a:r>
                        <a:rPr lang="en-US" sz="1600" dirty="0">
                          <a:latin typeface="Times New Roman"/>
                          <a:ea typeface="Calibri"/>
                          <a:cs typeface="Times New Roman"/>
                        </a:rPr>
                        <a:t>of irrigation water, estuaries and freshwater systems </a:t>
                      </a:r>
                      <a:endParaRPr lang="en-US" sz="1600" dirty="0">
                        <a:latin typeface="Calibri"/>
                        <a:ea typeface="Calibri"/>
                        <a:cs typeface="Times New Roman"/>
                      </a:endParaRPr>
                    </a:p>
                  </a:txBody>
                  <a:tcPr marL="44174" marR="44174"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C0C0"/>
                    </a:solidFill>
                  </a:tcPr>
                </a:tc>
                <a:tc>
                  <a:txBody>
                    <a:bodyPr/>
                    <a:lstStyle/>
                    <a:p>
                      <a:pPr>
                        <a:lnSpc>
                          <a:spcPct val="115000"/>
                        </a:lnSpc>
                        <a:spcAft>
                          <a:spcPts val="0"/>
                        </a:spcAft>
                      </a:pPr>
                      <a:r>
                        <a:rPr lang="en-US" sz="1600" dirty="0">
                          <a:latin typeface="Times New Roman"/>
                          <a:ea typeface="Calibri"/>
                          <a:cs typeface="Times New Roman"/>
                        </a:rPr>
                        <a:t>Decreased freshwater availability due to salt-water intrusion</a:t>
                      </a:r>
                      <a:endParaRPr lang="en-US" sz="1600" dirty="0">
                        <a:latin typeface="Calibri"/>
                        <a:ea typeface="Calibri"/>
                        <a:cs typeface="Times New Roman"/>
                      </a:endParaRPr>
                    </a:p>
                  </a:txBody>
                  <a:tcPr marL="44174" marR="44174"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C0C0"/>
                    </a:solidFill>
                  </a:tcPr>
                </a:tc>
                <a:tc>
                  <a:txBody>
                    <a:bodyPr/>
                    <a:lstStyle/>
                    <a:p>
                      <a:pPr>
                        <a:lnSpc>
                          <a:spcPct val="115000"/>
                        </a:lnSpc>
                        <a:spcAft>
                          <a:spcPts val="0"/>
                        </a:spcAft>
                      </a:pPr>
                      <a:r>
                        <a:rPr lang="en-US" sz="1600" dirty="0">
                          <a:latin typeface="Times New Roman"/>
                          <a:ea typeface="Calibri"/>
                          <a:cs typeface="Times New Roman"/>
                        </a:rPr>
                        <a:t>Increased risk of death and </a:t>
                      </a:r>
                      <a:r>
                        <a:rPr lang="en-US" sz="1600" dirty="0" smtClean="0">
                          <a:latin typeface="Times New Roman"/>
                          <a:ea typeface="Calibri"/>
                          <a:cs typeface="Times New Roman"/>
                        </a:rPr>
                        <a:t>injuries</a:t>
                      </a:r>
                      <a:endParaRPr lang="en-US" sz="1600" dirty="0">
                        <a:latin typeface="Calibri"/>
                        <a:ea typeface="Calibri"/>
                        <a:cs typeface="Times New Roman"/>
                      </a:endParaRPr>
                    </a:p>
                    <a:p>
                      <a:pPr>
                        <a:lnSpc>
                          <a:spcPct val="115000"/>
                        </a:lnSpc>
                        <a:spcAft>
                          <a:spcPts val="0"/>
                        </a:spcAft>
                      </a:pPr>
                      <a:r>
                        <a:rPr lang="en-US" sz="1600" dirty="0">
                          <a:latin typeface="Times New Roman"/>
                          <a:ea typeface="Calibri"/>
                          <a:cs typeface="Times New Roman"/>
                        </a:rPr>
                        <a:t>Migration-related health effects</a:t>
                      </a:r>
                      <a:endParaRPr lang="en-US" sz="1600" dirty="0">
                        <a:latin typeface="Calibri"/>
                        <a:ea typeface="Calibri"/>
                        <a:cs typeface="Times New Roman"/>
                      </a:endParaRPr>
                    </a:p>
                  </a:txBody>
                  <a:tcPr marL="44174" marR="44174"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C0C0"/>
                    </a:solidFill>
                  </a:tcPr>
                </a:tc>
                <a:tc>
                  <a:txBody>
                    <a:bodyPr/>
                    <a:lstStyle/>
                    <a:p>
                      <a:pPr>
                        <a:lnSpc>
                          <a:spcPct val="115000"/>
                        </a:lnSpc>
                        <a:spcAft>
                          <a:spcPts val="0"/>
                        </a:spcAft>
                      </a:pPr>
                      <a:r>
                        <a:rPr lang="en-US" sz="1600" dirty="0">
                          <a:latin typeface="Times New Roman"/>
                          <a:ea typeface="Calibri"/>
                          <a:cs typeface="Times New Roman"/>
                        </a:rPr>
                        <a:t>Costs of coastal protection versus cost of land-use relocations</a:t>
                      </a:r>
                      <a:endParaRPr lang="en-US" sz="1600" dirty="0">
                        <a:latin typeface="Calibri"/>
                        <a:ea typeface="Calibri"/>
                        <a:cs typeface="Times New Roman"/>
                      </a:endParaRPr>
                    </a:p>
                    <a:p>
                      <a:pPr>
                        <a:lnSpc>
                          <a:spcPct val="115000"/>
                        </a:lnSpc>
                        <a:spcAft>
                          <a:spcPts val="0"/>
                        </a:spcAft>
                      </a:pPr>
                      <a:r>
                        <a:rPr lang="en-US" sz="1600" dirty="0" smtClean="0">
                          <a:latin typeface="Times New Roman"/>
                          <a:ea typeface="Calibri"/>
                          <a:cs typeface="Times New Roman"/>
                        </a:rPr>
                        <a:t>Movements </a:t>
                      </a:r>
                      <a:r>
                        <a:rPr lang="en-US" sz="1600" dirty="0">
                          <a:latin typeface="Times New Roman"/>
                          <a:ea typeface="Calibri"/>
                          <a:cs typeface="Times New Roman"/>
                        </a:rPr>
                        <a:t>of population and infrastructure </a:t>
                      </a:r>
                      <a:endParaRPr lang="en-US" sz="1600" dirty="0">
                        <a:latin typeface="Calibri"/>
                        <a:ea typeface="Calibri"/>
                        <a:cs typeface="Times New Roman"/>
                      </a:endParaRPr>
                    </a:p>
                  </a:txBody>
                  <a:tcPr marL="44174" marR="44174"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C0C0"/>
                    </a:solidFill>
                  </a:tcPr>
                </a:tc>
              </a:tr>
            </a:tbl>
          </a:graphicData>
        </a:graphic>
      </p:graphicFrame>
      <p:sp>
        <p:nvSpPr>
          <p:cNvPr id="49182" name="Rectangle 1"/>
          <p:cNvSpPr>
            <a:spLocks noChangeArrowheads="1"/>
          </p:cNvSpPr>
          <p:nvPr/>
        </p:nvSpPr>
        <p:spPr bwMode="auto">
          <a:xfrm>
            <a:off x="6429375" y="6565900"/>
            <a:ext cx="2214563" cy="338138"/>
          </a:xfrm>
          <a:prstGeom prst="rect">
            <a:avLst/>
          </a:prstGeom>
          <a:noFill/>
          <a:ln w="9525">
            <a:noFill/>
            <a:miter lim="800000"/>
            <a:headEnd/>
            <a:tailEnd/>
          </a:ln>
        </p:spPr>
        <p:txBody>
          <a:bodyPr anchor="ctr">
            <a:spAutoFit/>
          </a:bodyPr>
          <a:lstStyle/>
          <a:p>
            <a:pPr eaLnBrk="0" hangingPunct="0"/>
            <a:r>
              <a:rPr lang="en-US" sz="1600">
                <a:latin typeface="Times New Roman" pitchFamily="18" charset="0"/>
              </a:rPr>
              <a:t>Sources: UNEP (2009)</a:t>
            </a:r>
            <a:endParaRPr lang="en-US" sz="16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178" name="AutoShape 4"/>
          <p:cNvCxnSpPr>
            <a:cxnSpLocks noChangeShapeType="1"/>
          </p:cNvCxnSpPr>
          <p:nvPr/>
        </p:nvCxnSpPr>
        <p:spPr bwMode="auto">
          <a:xfrm>
            <a:off x="785813" y="4714875"/>
            <a:ext cx="6445250" cy="0"/>
          </a:xfrm>
          <a:prstGeom prst="straightConnector1">
            <a:avLst/>
          </a:prstGeom>
          <a:noFill/>
          <a:ln w="9525">
            <a:solidFill>
              <a:srgbClr val="000000"/>
            </a:solidFill>
            <a:round/>
            <a:headEnd/>
            <a:tailEnd type="triangle" w="med" len="med"/>
          </a:ln>
        </p:spPr>
      </p:cxnSp>
      <p:sp>
        <p:nvSpPr>
          <p:cNvPr id="50179" name="Text Box 11"/>
          <p:cNvSpPr txBox="1">
            <a:spLocks noChangeArrowheads="1"/>
          </p:cNvSpPr>
          <p:nvPr/>
        </p:nvSpPr>
        <p:spPr bwMode="auto">
          <a:xfrm>
            <a:off x="1835696" y="626393"/>
            <a:ext cx="5429250" cy="714375"/>
          </a:xfrm>
          <a:prstGeom prst="rect">
            <a:avLst/>
          </a:prstGeom>
          <a:solidFill>
            <a:srgbClr val="FFFFFF"/>
          </a:solidFill>
          <a:ln w="9525">
            <a:solidFill>
              <a:srgbClr val="000000"/>
            </a:solidFill>
            <a:miter lim="800000"/>
            <a:headEnd/>
            <a:tailEnd/>
          </a:ln>
        </p:spPr>
        <p:txBody>
          <a:bodyPr lIns="54000" rIns="54000"/>
          <a:lstStyle/>
          <a:p>
            <a:pPr eaLnBrk="0" hangingPunct="0"/>
            <a:r>
              <a:rPr lang="en-US" dirty="0">
                <a:latin typeface="Arial Narrow" pitchFamily="34" charset="0"/>
              </a:rPr>
              <a:t>Potential future pressures and impacts from projected climate change and</a:t>
            </a:r>
            <a:r>
              <a:rPr lang="en-US" dirty="0"/>
              <a:t> </a:t>
            </a:r>
            <a:r>
              <a:rPr lang="en-US" dirty="0">
                <a:latin typeface="Arial Narrow" pitchFamily="34" charset="0"/>
              </a:rPr>
              <a:t>changed socioeconomic futures (module 6)</a:t>
            </a:r>
            <a:endParaRPr lang="en-US" dirty="0"/>
          </a:p>
        </p:txBody>
      </p:sp>
      <p:sp>
        <p:nvSpPr>
          <p:cNvPr id="50180" name="Rectangle 15"/>
          <p:cNvSpPr>
            <a:spLocks noChangeArrowheads="1"/>
          </p:cNvSpPr>
          <p:nvPr/>
        </p:nvSpPr>
        <p:spPr bwMode="auto">
          <a:xfrm>
            <a:off x="-1071563" y="142875"/>
            <a:ext cx="9144001" cy="457200"/>
          </a:xfrm>
          <a:prstGeom prst="rect">
            <a:avLst/>
          </a:prstGeom>
          <a:noFill/>
          <a:ln w="9525">
            <a:noFill/>
            <a:miter lim="800000"/>
            <a:headEnd/>
            <a:tailEnd/>
          </a:ln>
        </p:spPr>
        <p:txBody>
          <a:bodyPr wrap="none" anchor="ctr">
            <a:spAutoFit/>
          </a:bodyPr>
          <a:lstStyle/>
          <a:p>
            <a:pPr eaLnBrk="0" hangingPunct="0"/>
            <a:endParaRPr lang="en-US"/>
          </a:p>
        </p:txBody>
      </p:sp>
      <p:sp>
        <p:nvSpPr>
          <p:cNvPr id="50181" name="Rectangle 18"/>
          <p:cNvSpPr>
            <a:spLocks noChangeArrowheads="1"/>
          </p:cNvSpPr>
          <p:nvPr/>
        </p:nvSpPr>
        <p:spPr bwMode="auto">
          <a:xfrm>
            <a:off x="0" y="457200"/>
            <a:ext cx="9144000" cy="0"/>
          </a:xfrm>
          <a:prstGeom prst="rect">
            <a:avLst/>
          </a:prstGeom>
          <a:noFill/>
          <a:ln w="9525">
            <a:noFill/>
            <a:miter lim="800000"/>
            <a:headEnd/>
            <a:tailEnd/>
          </a:ln>
        </p:spPr>
        <p:txBody>
          <a:bodyPr wrap="none" anchor="ctr">
            <a:spAutoFit/>
          </a:bodyPr>
          <a:lstStyle/>
          <a:p>
            <a:pPr eaLnBrk="0" hangingPunct="0"/>
            <a:r>
              <a:rPr lang="en-US" sz="1100"/>
              <a:t/>
            </a:r>
            <a:br>
              <a:rPr lang="en-US" sz="1100"/>
            </a:br>
            <a:endParaRPr lang="en-US"/>
          </a:p>
          <a:p>
            <a:pPr eaLnBrk="0" hangingPunct="0"/>
            <a:endParaRPr lang="en-US"/>
          </a:p>
        </p:txBody>
      </p:sp>
      <p:sp>
        <p:nvSpPr>
          <p:cNvPr id="50182" name="Rectangle 19"/>
          <p:cNvSpPr>
            <a:spLocks noChangeArrowheads="1"/>
          </p:cNvSpPr>
          <p:nvPr/>
        </p:nvSpPr>
        <p:spPr bwMode="auto">
          <a:xfrm>
            <a:off x="0" y="457200"/>
            <a:ext cx="9144000" cy="0"/>
          </a:xfrm>
          <a:prstGeom prst="rect">
            <a:avLst/>
          </a:prstGeom>
          <a:noFill/>
          <a:ln w="9525">
            <a:noFill/>
            <a:miter lim="800000"/>
            <a:headEnd/>
            <a:tailEnd/>
          </a:ln>
        </p:spPr>
        <p:txBody>
          <a:bodyPr wrap="none" anchor="ctr">
            <a:spAutoFit/>
          </a:bodyPr>
          <a:lstStyle/>
          <a:p>
            <a:endParaRPr lang="en-US"/>
          </a:p>
        </p:txBody>
      </p:sp>
      <p:sp>
        <p:nvSpPr>
          <p:cNvPr id="50183" name="Rectangle 20"/>
          <p:cNvSpPr>
            <a:spLocks noChangeArrowheads="1"/>
          </p:cNvSpPr>
          <p:nvPr/>
        </p:nvSpPr>
        <p:spPr bwMode="auto">
          <a:xfrm>
            <a:off x="0" y="2476500"/>
            <a:ext cx="9144000" cy="0"/>
          </a:xfrm>
          <a:prstGeom prst="rect">
            <a:avLst/>
          </a:prstGeom>
          <a:noFill/>
          <a:ln w="9525">
            <a:noFill/>
            <a:miter lim="800000"/>
            <a:headEnd/>
            <a:tailEnd/>
          </a:ln>
        </p:spPr>
        <p:txBody>
          <a:bodyPr wrap="none" anchor="ctr">
            <a:spAutoFit/>
          </a:bodyPr>
          <a:lstStyle/>
          <a:p>
            <a:pPr eaLnBrk="0" hangingPunct="0"/>
            <a:r>
              <a:rPr lang="en-US" sz="1100">
                <a:solidFill>
                  <a:srgbClr val="000000"/>
                </a:solidFill>
                <a:latin typeface="Times New Roman" pitchFamily="18" charset="0"/>
              </a:rPr>
              <a:t> </a:t>
            </a:r>
            <a:endParaRPr lang="en-US" sz="1100"/>
          </a:p>
          <a:p>
            <a:pPr eaLnBrk="0" hangingPunct="0"/>
            <a:endParaRPr lang="en-US"/>
          </a:p>
        </p:txBody>
      </p:sp>
      <p:sp>
        <p:nvSpPr>
          <p:cNvPr id="50184" name="Rectangle 21"/>
          <p:cNvSpPr>
            <a:spLocks noChangeArrowheads="1"/>
          </p:cNvSpPr>
          <p:nvPr/>
        </p:nvSpPr>
        <p:spPr bwMode="auto">
          <a:xfrm>
            <a:off x="714375" y="4108450"/>
            <a:ext cx="6878638" cy="1200150"/>
          </a:xfrm>
          <a:prstGeom prst="rect">
            <a:avLst/>
          </a:prstGeom>
          <a:noFill/>
          <a:ln w="9525">
            <a:noFill/>
            <a:miter lim="800000"/>
            <a:headEnd/>
            <a:tailEnd/>
          </a:ln>
        </p:spPr>
        <p:txBody>
          <a:bodyPr anchor="ctr">
            <a:spAutoFit/>
          </a:bodyPr>
          <a:lstStyle/>
          <a:p>
            <a:pPr eaLnBrk="0" hangingPunct="0"/>
            <a:r>
              <a:rPr lang="en-US"/>
              <a:t/>
            </a:r>
            <a:br>
              <a:rPr lang="en-US"/>
            </a:br>
            <a:endParaRPr lang="en-US"/>
          </a:p>
          <a:p>
            <a:pPr eaLnBrk="0" hangingPunct="0"/>
            <a:r>
              <a:rPr lang="en-US">
                <a:solidFill>
                  <a:srgbClr val="000000"/>
                </a:solidFill>
                <a:latin typeface="Times New Roman" pitchFamily="18" charset="0"/>
              </a:rPr>
              <a:t>2000             2010               2020              2030            2040              2050</a:t>
            </a:r>
            <a:endParaRPr lang="en-US"/>
          </a:p>
          <a:p>
            <a:pPr eaLnBrk="0" hangingPunct="0"/>
            <a:endParaRPr lang="en-US"/>
          </a:p>
        </p:txBody>
      </p:sp>
      <p:pic>
        <p:nvPicPr>
          <p:cNvPr id="50185" name="Picture 22"/>
          <p:cNvPicPr>
            <a:picLocks noChangeAspect="1" noChangeArrowheads="1"/>
          </p:cNvPicPr>
          <p:nvPr/>
        </p:nvPicPr>
        <p:blipFill>
          <a:blip r:embed="rId2" cstate="print"/>
          <a:srcRect/>
          <a:stretch>
            <a:fillRect/>
          </a:stretch>
        </p:blipFill>
        <p:spPr bwMode="auto">
          <a:xfrm>
            <a:off x="4786313" y="1556792"/>
            <a:ext cx="3943350" cy="3001963"/>
          </a:xfrm>
          <a:prstGeom prst="rect">
            <a:avLst/>
          </a:prstGeom>
          <a:noFill/>
          <a:ln w="9525">
            <a:noFill/>
            <a:miter lim="800000"/>
            <a:headEnd/>
            <a:tailEnd/>
          </a:ln>
        </p:spPr>
      </p:pic>
      <p:cxnSp>
        <p:nvCxnSpPr>
          <p:cNvPr id="50186" name="AutoShape 8"/>
          <p:cNvCxnSpPr>
            <a:cxnSpLocks noChangeShapeType="1"/>
          </p:cNvCxnSpPr>
          <p:nvPr/>
        </p:nvCxnSpPr>
        <p:spPr bwMode="auto">
          <a:xfrm>
            <a:off x="5214938" y="1357313"/>
            <a:ext cx="46037" cy="857250"/>
          </a:xfrm>
          <a:prstGeom prst="straightConnector1">
            <a:avLst/>
          </a:prstGeom>
          <a:noFill/>
          <a:ln w="41275">
            <a:solidFill>
              <a:srgbClr val="C00000"/>
            </a:solidFill>
            <a:round/>
            <a:headEnd/>
            <a:tailEnd type="triangle" w="med" len="med"/>
          </a:ln>
        </p:spPr>
      </p:cxnSp>
      <p:sp>
        <p:nvSpPr>
          <p:cNvPr id="50187" name="Text Box 23"/>
          <p:cNvSpPr txBox="1">
            <a:spLocks noChangeArrowheads="1"/>
          </p:cNvSpPr>
          <p:nvPr/>
        </p:nvSpPr>
        <p:spPr bwMode="auto">
          <a:xfrm>
            <a:off x="357188" y="5143500"/>
            <a:ext cx="3214687" cy="950913"/>
          </a:xfrm>
          <a:prstGeom prst="rect">
            <a:avLst/>
          </a:prstGeom>
          <a:solidFill>
            <a:srgbClr val="FFFFFF"/>
          </a:solidFill>
          <a:ln w="9525">
            <a:solidFill>
              <a:srgbClr val="000000"/>
            </a:solidFill>
            <a:miter lim="800000"/>
            <a:headEnd/>
            <a:tailEnd/>
          </a:ln>
        </p:spPr>
        <p:txBody>
          <a:bodyPr/>
          <a:lstStyle/>
          <a:p>
            <a:pPr marL="182563" lvl="2"/>
            <a:r>
              <a:rPr lang="en-US" b="1">
                <a:latin typeface="Times New Roman" pitchFamily="18" charset="0"/>
              </a:rPr>
              <a:t>Present:</a:t>
            </a:r>
            <a:r>
              <a:rPr lang="en-US">
                <a:latin typeface="Times New Roman" pitchFamily="18" charset="0"/>
              </a:rPr>
              <a:t> climate and climate variability, responses and vulnerability</a:t>
            </a:r>
          </a:p>
          <a:p>
            <a:pPr algn="just">
              <a:spcBef>
                <a:spcPts val="600"/>
              </a:spcBef>
              <a:spcAft>
                <a:spcPts val="600"/>
              </a:spcAft>
            </a:pPr>
            <a:endParaRPr lang="en-US" sz="1100">
              <a:latin typeface="Times New Roman" pitchFamily="18" charset="0"/>
            </a:endParaRPr>
          </a:p>
          <a:p>
            <a:pPr>
              <a:spcAft>
                <a:spcPts val="1000"/>
              </a:spcAft>
            </a:pPr>
            <a:endParaRPr lang="en-US" sz="1100">
              <a:latin typeface="Times New Roman" pitchFamily="18" charset="0"/>
            </a:endParaRPr>
          </a:p>
          <a:p>
            <a:pPr>
              <a:spcAft>
                <a:spcPts val="1000"/>
              </a:spcAft>
            </a:pPr>
            <a:r>
              <a:rPr lang="en-US" sz="1100">
                <a:latin typeface="Calibri" pitchFamily="34" charset="0"/>
              </a:rPr>
              <a:t>                  </a:t>
            </a:r>
            <a:endParaRPr lang="en-US"/>
          </a:p>
        </p:txBody>
      </p:sp>
      <p:sp>
        <p:nvSpPr>
          <p:cNvPr id="50188" name="Text Box 23"/>
          <p:cNvSpPr txBox="1">
            <a:spLocks noChangeArrowheads="1"/>
          </p:cNvSpPr>
          <p:nvPr/>
        </p:nvSpPr>
        <p:spPr bwMode="auto">
          <a:xfrm>
            <a:off x="5143500" y="5072063"/>
            <a:ext cx="2938463" cy="879475"/>
          </a:xfrm>
          <a:prstGeom prst="rect">
            <a:avLst/>
          </a:prstGeom>
          <a:solidFill>
            <a:srgbClr val="FFFFFF"/>
          </a:solidFill>
          <a:ln w="9525">
            <a:solidFill>
              <a:srgbClr val="000000"/>
            </a:solidFill>
            <a:miter lim="800000"/>
            <a:headEnd/>
            <a:tailEnd/>
          </a:ln>
        </p:spPr>
        <p:txBody>
          <a:bodyPr/>
          <a:lstStyle/>
          <a:p>
            <a:pPr marL="182563" lvl="2"/>
            <a:r>
              <a:rPr lang="en-US" sz="1600" b="1" dirty="0">
                <a:latin typeface="Times New Roman" pitchFamily="18" charset="0"/>
              </a:rPr>
              <a:t>Future:</a:t>
            </a:r>
            <a:r>
              <a:rPr lang="en-US" sz="1600" dirty="0">
                <a:latin typeface="Times New Roman" pitchFamily="18" charset="0"/>
              </a:rPr>
              <a:t>  projected climate change, new responses, future vulnerability </a:t>
            </a:r>
          </a:p>
          <a:p>
            <a:pPr algn="just">
              <a:spcBef>
                <a:spcPts val="600"/>
              </a:spcBef>
              <a:spcAft>
                <a:spcPts val="600"/>
              </a:spcAft>
            </a:pPr>
            <a:endParaRPr lang="en-US" sz="1100" dirty="0">
              <a:latin typeface="Times New Roman" pitchFamily="18" charset="0"/>
            </a:endParaRPr>
          </a:p>
          <a:p>
            <a:pPr>
              <a:spcAft>
                <a:spcPts val="1000"/>
              </a:spcAft>
            </a:pPr>
            <a:endParaRPr lang="en-US" sz="1100" dirty="0">
              <a:latin typeface="Times New Roman" pitchFamily="18" charset="0"/>
            </a:endParaRPr>
          </a:p>
          <a:p>
            <a:pPr>
              <a:spcAft>
                <a:spcPts val="1000"/>
              </a:spcAft>
            </a:pPr>
            <a:r>
              <a:rPr lang="en-US" sz="1100" dirty="0">
                <a:latin typeface="Calibri" pitchFamily="34" charset="0"/>
              </a:rPr>
              <a:t>                  </a:t>
            </a:r>
            <a:endParaRPr lang="en-US" dirty="0"/>
          </a:p>
        </p:txBody>
      </p:sp>
      <p:pic>
        <p:nvPicPr>
          <p:cNvPr id="50189" name="Picture 22"/>
          <p:cNvPicPr>
            <a:picLocks noChangeAspect="1" noChangeArrowheads="1"/>
          </p:cNvPicPr>
          <p:nvPr/>
        </p:nvPicPr>
        <p:blipFill>
          <a:blip r:embed="rId2" cstate="print"/>
          <a:srcRect/>
          <a:stretch>
            <a:fillRect/>
          </a:stretch>
        </p:blipFill>
        <p:spPr bwMode="auto">
          <a:xfrm>
            <a:off x="142875" y="1571625"/>
            <a:ext cx="3943350" cy="3001963"/>
          </a:xfrm>
          <a:prstGeom prst="rect">
            <a:avLst/>
          </a:prstGeom>
          <a:noFill/>
          <a:ln w="9525">
            <a:noFill/>
            <a:miter lim="800000"/>
            <a:headEnd/>
            <a:tailEnd/>
          </a:ln>
        </p:spPr>
      </p:pic>
      <p:cxnSp>
        <p:nvCxnSpPr>
          <p:cNvPr id="50190" name="AutoShape 8"/>
          <p:cNvCxnSpPr>
            <a:cxnSpLocks noChangeShapeType="1"/>
          </p:cNvCxnSpPr>
          <p:nvPr/>
        </p:nvCxnSpPr>
        <p:spPr bwMode="auto">
          <a:xfrm>
            <a:off x="6072188" y="1285875"/>
            <a:ext cx="1000125" cy="500063"/>
          </a:xfrm>
          <a:prstGeom prst="straightConnector1">
            <a:avLst/>
          </a:prstGeom>
          <a:noFill/>
          <a:ln w="41275">
            <a:solidFill>
              <a:srgbClr val="C00000"/>
            </a:solidFill>
            <a:round/>
            <a:headEnd/>
            <a:tailEnd type="triangle" w="med" len="med"/>
          </a:ln>
        </p:spPr>
      </p:cxnSp>
      <p:cxnSp>
        <p:nvCxnSpPr>
          <p:cNvPr id="50191" name="AutoShape 8"/>
          <p:cNvCxnSpPr>
            <a:cxnSpLocks noChangeShapeType="1"/>
          </p:cNvCxnSpPr>
          <p:nvPr/>
        </p:nvCxnSpPr>
        <p:spPr bwMode="auto">
          <a:xfrm flipV="1">
            <a:off x="4143375" y="2760663"/>
            <a:ext cx="571500" cy="46037"/>
          </a:xfrm>
          <a:prstGeom prst="straightConnector1">
            <a:avLst/>
          </a:prstGeom>
          <a:noFill/>
          <a:ln w="41275">
            <a:solidFill>
              <a:srgbClr val="C00000"/>
            </a:solidFill>
            <a:round/>
            <a:headEnd/>
            <a:tailEnd type="triangle" w="med" len="med"/>
          </a:ln>
        </p:spPr>
      </p:cxn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sz="3600" dirty="0" smtClean="0"/>
              <a:t>Projecting Climate Change</a:t>
            </a:r>
          </a:p>
        </p:txBody>
      </p:sp>
      <p:sp>
        <p:nvSpPr>
          <p:cNvPr id="51203" name="Content Placeholder 2"/>
          <p:cNvSpPr>
            <a:spLocks noGrp="1"/>
          </p:cNvSpPr>
          <p:nvPr>
            <p:ph idx="1"/>
          </p:nvPr>
        </p:nvSpPr>
        <p:spPr/>
        <p:txBody>
          <a:bodyPr/>
          <a:lstStyle/>
          <a:p>
            <a:r>
              <a:rPr lang="en-US" sz="2200" dirty="0" smtClean="0"/>
              <a:t>Identifying scenarios of potential levels of  GHGs based on projections of future socio-economic development so called global emission scenarios (SRES scenarios)</a:t>
            </a:r>
          </a:p>
          <a:p>
            <a:r>
              <a:rPr lang="en-US" sz="2200" dirty="0" smtClean="0"/>
              <a:t>Using them as the basis for simulations by using general circulation models (GCMs),which calculate the interrelationship of the elements of the earth system and thereby project future climate trends. </a:t>
            </a:r>
          </a:p>
          <a:p>
            <a:r>
              <a:rPr lang="en-US" sz="2200" dirty="0" smtClean="0"/>
              <a:t>Regional climate models (RCMs) are based on the results of the GCM, and project the climate in more precise geographical detail (</a:t>
            </a:r>
            <a:r>
              <a:rPr lang="en-US" sz="2200" dirty="0" err="1" smtClean="0"/>
              <a:t>Kropp</a:t>
            </a:r>
            <a:r>
              <a:rPr lang="en-US" sz="2200" dirty="0" smtClean="0"/>
              <a:t> and </a:t>
            </a:r>
            <a:r>
              <a:rPr lang="en-US" sz="2200" dirty="0" err="1" smtClean="0"/>
              <a:t>Scholze</a:t>
            </a:r>
            <a:r>
              <a:rPr lang="en-US" sz="2200" dirty="0" smtClean="0"/>
              <a:t>, 2009). </a:t>
            </a:r>
          </a:p>
          <a:p>
            <a:r>
              <a:rPr lang="en-US" sz="2200" dirty="0" smtClean="0"/>
              <a:t>The results of these models provide estimates of how basic climatic variables will develop in the future at the global or regional level.</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r="10590"/>
          <a:stretch>
            <a:fillRect/>
          </a:stretch>
        </p:blipFill>
        <p:spPr bwMode="auto">
          <a:xfrm>
            <a:off x="571500" y="1145900"/>
            <a:ext cx="6664796" cy="5379443"/>
          </a:xfrm>
          <a:prstGeom prst="rect">
            <a:avLst/>
          </a:prstGeom>
          <a:noFill/>
          <a:ln w="9525">
            <a:noFill/>
            <a:miter lim="800000"/>
            <a:headEnd/>
            <a:tailEnd/>
          </a:ln>
        </p:spPr>
      </p:pic>
      <p:sp>
        <p:nvSpPr>
          <p:cNvPr id="52227" name="TextBox 4"/>
          <p:cNvSpPr txBox="1">
            <a:spLocks noChangeArrowheads="1"/>
          </p:cNvSpPr>
          <p:nvPr/>
        </p:nvSpPr>
        <p:spPr bwMode="auto">
          <a:xfrm>
            <a:off x="6858000" y="5429250"/>
            <a:ext cx="2071688" cy="830263"/>
          </a:xfrm>
          <a:prstGeom prst="rect">
            <a:avLst/>
          </a:prstGeom>
          <a:solidFill>
            <a:schemeClr val="bg1"/>
          </a:solidFill>
          <a:ln w="9525">
            <a:noFill/>
            <a:miter lim="800000"/>
            <a:headEnd/>
            <a:tailEnd/>
          </a:ln>
        </p:spPr>
        <p:txBody>
          <a:bodyPr>
            <a:spAutoFit/>
          </a:bodyPr>
          <a:lstStyle/>
          <a:p>
            <a:r>
              <a:rPr lang="fr-FR" sz="1600"/>
              <a:t>Sources: Kropp and Schulze (2009), modified</a:t>
            </a:r>
            <a:endParaRPr lang="en-US" sz="16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56382"/>
            <a:ext cx="8401050" cy="868362"/>
          </a:xfrm>
        </p:spPr>
        <p:txBody>
          <a:bodyPr/>
          <a:lstStyle/>
          <a:p>
            <a:pPr>
              <a:defRPr/>
            </a:pPr>
            <a:r>
              <a:rPr lang="en-US" sz="3600" dirty="0" smtClean="0">
                <a:solidFill>
                  <a:schemeClr val="tx1"/>
                </a:solidFill>
                <a:latin typeface="+mn-lt"/>
                <a:ea typeface="+mn-ea"/>
                <a:cs typeface="+mn-cs"/>
              </a:rPr>
              <a:t>Projections of Climatic Variables </a:t>
            </a:r>
            <a:r>
              <a:rPr lang="en-US" sz="4000" dirty="0" smtClean="0">
                <a:solidFill>
                  <a:schemeClr val="tx1"/>
                </a:solidFill>
                <a:latin typeface="+mn-lt"/>
                <a:ea typeface="+mn-ea"/>
                <a:cs typeface="+mn-cs"/>
              </a:rPr>
              <a:t/>
            </a:r>
            <a:br>
              <a:rPr lang="en-US" sz="4000" dirty="0" smtClean="0">
                <a:solidFill>
                  <a:schemeClr val="tx1"/>
                </a:solidFill>
                <a:latin typeface="+mn-lt"/>
                <a:ea typeface="+mn-ea"/>
                <a:cs typeface="+mn-cs"/>
              </a:rPr>
            </a:br>
            <a:endParaRPr lang="en-US" sz="4000" dirty="0"/>
          </a:p>
        </p:txBody>
      </p:sp>
      <p:sp>
        <p:nvSpPr>
          <p:cNvPr id="53251" name="Content Placeholder 2"/>
          <p:cNvSpPr>
            <a:spLocks noGrp="1"/>
          </p:cNvSpPr>
          <p:nvPr>
            <p:ph idx="1"/>
          </p:nvPr>
        </p:nvSpPr>
        <p:spPr>
          <a:xfrm>
            <a:off x="428625" y="1857375"/>
            <a:ext cx="8229600" cy="4525963"/>
          </a:xfrm>
        </p:spPr>
        <p:txBody>
          <a:bodyPr/>
          <a:lstStyle/>
          <a:p>
            <a:r>
              <a:rPr lang="en-US" sz="2200" dirty="0" smtClean="0"/>
              <a:t>Basic climatic variables (minimum and maximum daily temperature, maximum and minimum rainfall, </a:t>
            </a:r>
            <a:r>
              <a:rPr lang="en-US" sz="2200" dirty="0" err="1" smtClean="0"/>
              <a:t>evapo</a:t>
            </a:r>
            <a:r>
              <a:rPr lang="en-US" sz="2200" dirty="0" smtClean="0"/>
              <a:t>-transpiration, sunshine duration, etc.)</a:t>
            </a:r>
          </a:p>
          <a:p>
            <a:r>
              <a:rPr lang="en-US" sz="2200" dirty="0" smtClean="0"/>
              <a:t>Indicators (length of the growing season, heat wave duration index etc.) </a:t>
            </a:r>
          </a:p>
          <a:p>
            <a:r>
              <a:rPr lang="en-US" sz="2200" dirty="0" smtClean="0"/>
              <a:t>Complex indices (level of satisfaction of different crops water needs)  to identify thresholds</a:t>
            </a:r>
          </a:p>
          <a:p>
            <a:r>
              <a:rPr lang="en-US" sz="2200" dirty="0" smtClean="0"/>
              <a:t>Many impact assessments of future climate change often use simple data and based on consultation with stakeholders and their knowledge on current impacts of climate and climatic variability the consequences of these simple data sets on agriculture, forestry and other sectors are identified .</a:t>
            </a:r>
          </a:p>
          <a:p>
            <a:pPr>
              <a:buFontTx/>
              <a:buNone/>
            </a:pPr>
            <a:endParaRPr lang="en-US" dirty="0" smtClean="0"/>
          </a:p>
          <a:p>
            <a:endParaRPr lang="en-US" dirty="0" smtClean="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00246" y="1240268"/>
            <a:ext cx="8324850" cy="5429092"/>
            <a:chOff x="1636" y="8314"/>
            <a:chExt cx="9568" cy="6218"/>
          </a:xfrm>
        </p:grpSpPr>
        <p:sp>
          <p:nvSpPr>
            <p:cNvPr id="17411" name="Line 3"/>
            <p:cNvSpPr>
              <a:spLocks noChangeShapeType="1"/>
            </p:cNvSpPr>
            <p:nvPr/>
          </p:nvSpPr>
          <p:spPr bwMode="auto">
            <a:xfrm flipH="1">
              <a:off x="5040" y="14352"/>
              <a:ext cx="2340" cy="0"/>
            </a:xfrm>
            <a:prstGeom prst="line">
              <a:avLst/>
            </a:prstGeom>
            <a:noFill/>
            <a:ln w="28575">
              <a:solidFill>
                <a:srgbClr val="000000"/>
              </a:solidFill>
              <a:prstDash val="dash"/>
              <a:round/>
              <a:headEnd/>
              <a:tailEnd type="triangle" w="med" len="med"/>
            </a:ln>
          </p:spPr>
          <p:txBody>
            <a:bodyPr/>
            <a:lstStyle/>
            <a:p>
              <a:endParaRPr lang="en-US"/>
            </a:p>
          </p:txBody>
        </p:sp>
        <p:sp>
          <p:nvSpPr>
            <p:cNvPr id="17412" name="Line 4"/>
            <p:cNvSpPr>
              <a:spLocks noChangeShapeType="1"/>
            </p:cNvSpPr>
            <p:nvPr/>
          </p:nvSpPr>
          <p:spPr bwMode="auto">
            <a:xfrm flipH="1" flipV="1">
              <a:off x="4140" y="13272"/>
              <a:ext cx="3240" cy="540"/>
            </a:xfrm>
            <a:prstGeom prst="line">
              <a:avLst/>
            </a:prstGeom>
            <a:noFill/>
            <a:ln w="28575">
              <a:solidFill>
                <a:srgbClr val="000000"/>
              </a:solidFill>
              <a:prstDash val="dashDot"/>
              <a:round/>
              <a:headEnd/>
              <a:tailEnd type="triangle" w="med" len="med"/>
            </a:ln>
          </p:spPr>
          <p:txBody>
            <a:bodyPr/>
            <a:lstStyle/>
            <a:p>
              <a:endParaRPr lang="en-US"/>
            </a:p>
          </p:txBody>
        </p:sp>
        <p:sp>
          <p:nvSpPr>
            <p:cNvPr id="17413" name="Line 5"/>
            <p:cNvSpPr>
              <a:spLocks noChangeShapeType="1"/>
            </p:cNvSpPr>
            <p:nvPr/>
          </p:nvSpPr>
          <p:spPr bwMode="auto">
            <a:xfrm flipH="1" flipV="1">
              <a:off x="6660" y="13272"/>
              <a:ext cx="720" cy="540"/>
            </a:xfrm>
            <a:prstGeom prst="line">
              <a:avLst/>
            </a:prstGeom>
            <a:noFill/>
            <a:ln w="28575">
              <a:solidFill>
                <a:srgbClr val="000000"/>
              </a:solidFill>
              <a:prstDash val="dash"/>
              <a:round/>
              <a:headEnd/>
              <a:tailEnd type="triangle" w="med" len="med"/>
            </a:ln>
          </p:spPr>
          <p:txBody>
            <a:bodyPr/>
            <a:lstStyle/>
            <a:p>
              <a:endParaRPr lang="en-US"/>
            </a:p>
          </p:txBody>
        </p:sp>
        <p:sp>
          <p:nvSpPr>
            <p:cNvPr id="17414" name="Line 6"/>
            <p:cNvSpPr>
              <a:spLocks noChangeShapeType="1"/>
            </p:cNvSpPr>
            <p:nvPr/>
          </p:nvSpPr>
          <p:spPr bwMode="auto">
            <a:xfrm flipV="1">
              <a:off x="8280" y="13272"/>
              <a:ext cx="0" cy="540"/>
            </a:xfrm>
            <a:prstGeom prst="line">
              <a:avLst/>
            </a:prstGeom>
            <a:noFill/>
            <a:ln w="28575">
              <a:solidFill>
                <a:srgbClr val="000000"/>
              </a:solidFill>
              <a:prstDash val="dashDot"/>
              <a:round/>
              <a:headEnd/>
              <a:tailEnd type="triangle" w="med" len="med"/>
            </a:ln>
          </p:spPr>
          <p:txBody>
            <a:bodyPr/>
            <a:lstStyle/>
            <a:p>
              <a:endParaRPr lang="en-US"/>
            </a:p>
          </p:txBody>
        </p:sp>
        <p:sp>
          <p:nvSpPr>
            <p:cNvPr id="17415" name="Line 7"/>
            <p:cNvSpPr>
              <a:spLocks noChangeShapeType="1"/>
            </p:cNvSpPr>
            <p:nvPr/>
          </p:nvSpPr>
          <p:spPr bwMode="auto">
            <a:xfrm flipV="1">
              <a:off x="9360" y="11652"/>
              <a:ext cx="1080" cy="2160"/>
            </a:xfrm>
            <a:prstGeom prst="line">
              <a:avLst/>
            </a:prstGeom>
            <a:noFill/>
            <a:ln w="28575">
              <a:solidFill>
                <a:srgbClr val="000000"/>
              </a:solidFill>
              <a:prstDash val="dash"/>
              <a:round/>
              <a:headEnd/>
              <a:tailEnd type="triangle" w="med" len="med"/>
            </a:ln>
          </p:spPr>
          <p:txBody>
            <a:bodyPr/>
            <a:lstStyle/>
            <a:p>
              <a:endParaRPr lang="en-US"/>
            </a:p>
          </p:txBody>
        </p:sp>
        <p:sp>
          <p:nvSpPr>
            <p:cNvPr id="17416" name="Line 8"/>
            <p:cNvSpPr>
              <a:spLocks noChangeShapeType="1"/>
            </p:cNvSpPr>
            <p:nvPr/>
          </p:nvSpPr>
          <p:spPr bwMode="auto">
            <a:xfrm>
              <a:off x="3420" y="13272"/>
              <a:ext cx="0" cy="540"/>
            </a:xfrm>
            <a:prstGeom prst="line">
              <a:avLst/>
            </a:prstGeom>
            <a:noFill/>
            <a:ln w="28575">
              <a:solidFill>
                <a:srgbClr val="000000"/>
              </a:solidFill>
              <a:prstDash val="dash"/>
              <a:round/>
              <a:headEnd/>
              <a:tailEnd type="triangle" w="med" len="med"/>
            </a:ln>
          </p:spPr>
          <p:txBody>
            <a:bodyPr/>
            <a:lstStyle/>
            <a:p>
              <a:endParaRPr lang="en-US"/>
            </a:p>
          </p:txBody>
        </p:sp>
        <p:grpSp>
          <p:nvGrpSpPr>
            <p:cNvPr id="3" name="Group 9"/>
            <p:cNvGrpSpPr>
              <a:grpSpLocks/>
            </p:cNvGrpSpPr>
            <p:nvPr/>
          </p:nvGrpSpPr>
          <p:grpSpPr bwMode="auto">
            <a:xfrm>
              <a:off x="1636" y="8314"/>
              <a:ext cx="9568" cy="6218"/>
              <a:chOff x="1636" y="8314"/>
              <a:chExt cx="9568" cy="6218"/>
            </a:xfrm>
          </p:grpSpPr>
          <p:grpSp>
            <p:nvGrpSpPr>
              <p:cNvPr id="4" name="Group 10"/>
              <p:cNvGrpSpPr>
                <a:grpSpLocks/>
              </p:cNvGrpSpPr>
              <p:nvPr/>
            </p:nvGrpSpPr>
            <p:grpSpPr bwMode="auto">
              <a:xfrm>
                <a:off x="1636" y="8314"/>
                <a:ext cx="9568" cy="5040"/>
                <a:chOff x="1096" y="8722"/>
                <a:chExt cx="9568" cy="5040"/>
              </a:xfrm>
            </p:grpSpPr>
            <p:sp>
              <p:nvSpPr>
                <p:cNvPr id="17422" name="AutoShape 11"/>
                <p:cNvSpPr>
                  <a:spLocks noChangeArrowheads="1"/>
                </p:cNvSpPr>
                <p:nvPr/>
              </p:nvSpPr>
              <p:spPr bwMode="auto">
                <a:xfrm>
                  <a:off x="9224" y="11176"/>
                  <a:ext cx="1440" cy="900"/>
                </a:xfrm>
                <a:prstGeom prst="flowChartPreparation">
                  <a:avLst/>
                </a:prstGeom>
                <a:solidFill>
                  <a:srgbClr val="666699">
                    <a:alpha val="38039"/>
                  </a:srgbClr>
                </a:solidFill>
                <a:ln w="9525">
                  <a:solidFill>
                    <a:srgbClr val="000000"/>
                  </a:solidFill>
                  <a:miter lim="800000"/>
                  <a:headEnd/>
                  <a:tailEnd/>
                </a:ln>
              </p:spPr>
              <p:txBody>
                <a:bodyPr/>
                <a:lstStyle/>
                <a:p>
                  <a:pPr algn="r" rtl="1">
                    <a:spcAft>
                      <a:spcPts val="1000"/>
                    </a:spcAft>
                  </a:pPr>
                  <a:r>
                    <a:rPr lang="en-US" sz="1000" dirty="0" smtClean="0"/>
                    <a:t>Climate changes</a:t>
                  </a:r>
                  <a:endParaRPr lang="en-US" sz="1000" dirty="0"/>
                </a:p>
              </p:txBody>
            </p:sp>
            <p:sp>
              <p:nvSpPr>
                <p:cNvPr id="17423" name="Rectangle 12"/>
                <p:cNvSpPr>
                  <a:spLocks noChangeArrowheads="1"/>
                </p:cNvSpPr>
                <p:nvPr/>
              </p:nvSpPr>
              <p:spPr bwMode="auto">
                <a:xfrm>
                  <a:off x="7020" y="9720"/>
                  <a:ext cx="1800" cy="3960"/>
                </a:xfrm>
                <a:prstGeom prst="rect">
                  <a:avLst/>
                </a:prstGeom>
                <a:solidFill>
                  <a:srgbClr val="000080">
                    <a:alpha val="29019"/>
                  </a:srgbClr>
                </a:solidFill>
                <a:ln w="9525">
                  <a:solidFill>
                    <a:srgbClr val="000000"/>
                  </a:solidFill>
                  <a:miter lim="800000"/>
                  <a:headEnd/>
                  <a:tailEnd/>
                </a:ln>
              </p:spPr>
              <p:txBody>
                <a:bodyPr/>
                <a:lstStyle/>
                <a:p>
                  <a:r>
                    <a:rPr lang="en-US" sz="1200" dirty="0" smtClean="0"/>
                    <a:t>Regional climate changes </a:t>
                  </a:r>
                </a:p>
                <a:p>
                  <a:r>
                    <a:rPr lang="en-US" sz="1200" dirty="0" smtClean="0"/>
                    <a:t>Heat waves</a:t>
                  </a:r>
                </a:p>
                <a:p>
                  <a:r>
                    <a:rPr lang="en-US" sz="1200" dirty="0" smtClean="0"/>
                    <a:t>Extreme weather </a:t>
                  </a:r>
                </a:p>
                <a:p>
                  <a:r>
                    <a:rPr lang="en-US" sz="1200" dirty="0" smtClean="0"/>
                    <a:t>Temperature</a:t>
                  </a:r>
                </a:p>
                <a:p>
                  <a:r>
                    <a:rPr lang="en-US" sz="1200" dirty="0" smtClean="0"/>
                    <a:t>Precipitation rate  </a:t>
                  </a:r>
                  <a:endParaRPr lang="en-US" sz="1200" dirty="0"/>
                </a:p>
              </p:txBody>
            </p:sp>
            <p:sp>
              <p:nvSpPr>
                <p:cNvPr id="17424" name="Rectangle 13"/>
                <p:cNvSpPr>
                  <a:spLocks noChangeArrowheads="1"/>
                </p:cNvSpPr>
                <p:nvPr/>
              </p:nvSpPr>
              <p:spPr bwMode="auto">
                <a:xfrm>
                  <a:off x="4500" y="9720"/>
                  <a:ext cx="2160" cy="1440"/>
                </a:xfrm>
                <a:prstGeom prst="rect">
                  <a:avLst/>
                </a:prstGeom>
                <a:solidFill>
                  <a:srgbClr val="FF0000">
                    <a:alpha val="25882"/>
                  </a:srgbClr>
                </a:solidFill>
                <a:ln w="9525">
                  <a:solidFill>
                    <a:srgbClr val="000000"/>
                  </a:solidFill>
                  <a:miter lim="800000"/>
                  <a:headEnd/>
                  <a:tailEnd/>
                </a:ln>
              </p:spPr>
              <p:txBody>
                <a:bodyPr/>
                <a:lstStyle/>
                <a:p>
                  <a:pPr algn="just" rtl="1">
                    <a:spcAft>
                      <a:spcPts val="1000"/>
                    </a:spcAft>
                  </a:pPr>
                  <a:r>
                    <a:rPr lang="en-US" sz="1400" dirty="0" smtClean="0"/>
                    <a:t>Germs contamination </a:t>
                  </a:r>
                  <a:r>
                    <a:rPr lang="en-US" sz="1600" dirty="0" smtClean="0"/>
                    <a:t>means</a:t>
                  </a:r>
                </a:p>
                <a:p>
                  <a:pPr algn="just" rtl="1">
                    <a:spcAft>
                      <a:spcPts val="1000"/>
                    </a:spcAft>
                  </a:pPr>
                  <a:r>
                    <a:rPr lang="en-US" sz="1600" dirty="0" smtClean="0"/>
                    <a:t>Spores dynamics</a:t>
                  </a:r>
                  <a:endParaRPr lang="en-US" sz="1600" dirty="0"/>
                </a:p>
              </p:txBody>
            </p:sp>
            <p:sp>
              <p:nvSpPr>
                <p:cNvPr id="17425" name="Rectangle 14"/>
                <p:cNvSpPr>
                  <a:spLocks noChangeArrowheads="1"/>
                </p:cNvSpPr>
                <p:nvPr/>
              </p:nvSpPr>
              <p:spPr bwMode="auto">
                <a:xfrm>
                  <a:off x="4500" y="11340"/>
                  <a:ext cx="2160" cy="900"/>
                </a:xfrm>
                <a:prstGeom prst="rect">
                  <a:avLst/>
                </a:prstGeom>
                <a:solidFill>
                  <a:srgbClr val="008000">
                    <a:alpha val="38039"/>
                  </a:srgbClr>
                </a:solidFill>
                <a:ln w="9525">
                  <a:solidFill>
                    <a:srgbClr val="000000"/>
                  </a:solidFill>
                  <a:miter lim="800000"/>
                  <a:headEnd/>
                  <a:tailEnd/>
                </a:ln>
              </p:spPr>
              <p:txBody>
                <a:bodyPr/>
                <a:lstStyle/>
                <a:p>
                  <a:pPr algn="r" rtl="1">
                    <a:spcAft>
                      <a:spcPts val="1000"/>
                    </a:spcAft>
                  </a:pPr>
                  <a:r>
                    <a:rPr lang="en-US" sz="1200" dirty="0" smtClean="0"/>
                    <a:t>Agricultural ecosystems</a:t>
                  </a:r>
                </a:p>
                <a:p>
                  <a:pPr algn="r" rtl="1">
                    <a:spcAft>
                      <a:spcPts val="1000"/>
                    </a:spcAft>
                  </a:pPr>
                  <a:r>
                    <a:rPr lang="en-US" sz="1200" dirty="0" smtClean="0"/>
                    <a:t>Water systems       </a:t>
                  </a:r>
                  <a:r>
                    <a:rPr lang="en-US" sz="2400" dirty="0" smtClean="0"/>
                    <a:t> </a:t>
                  </a:r>
                  <a:endParaRPr lang="en-US" sz="2400" dirty="0"/>
                </a:p>
              </p:txBody>
            </p:sp>
            <p:sp>
              <p:nvSpPr>
                <p:cNvPr id="17426" name="Rectangle 15"/>
                <p:cNvSpPr>
                  <a:spLocks noChangeArrowheads="1"/>
                </p:cNvSpPr>
                <p:nvPr/>
              </p:nvSpPr>
              <p:spPr bwMode="auto">
                <a:xfrm>
                  <a:off x="4544" y="12404"/>
                  <a:ext cx="2160" cy="1260"/>
                </a:xfrm>
                <a:prstGeom prst="rect">
                  <a:avLst/>
                </a:prstGeom>
                <a:solidFill>
                  <a:srgbClr val="FF00FF">
                    <a:alpha val="38039"/>
                  </a:srgbClr>
                </a:solidFill>
                <a:ln w="9525">
                  <a:solidFill>
                    <a:srgbClr val="000000"/>
                  </a:solidFill>
                  <a:miter lim="800000"/>
                  <a:headEnd/>
                  <a:tailEnd/>
                </a:ln>
              </p:spPr>
              <p:txBody>
                <a:bodyPr/>
                <a:lstStyle/>
                <a:p>
                  <a:pPr algn="r" rtl="1">
                    <a:spcAft>
                      <a:spcPts val="1000"/>
                    </a:spcAft>
                  </a:pPr>
                  <a:r>
                    <a:rPr lang="ar-EG" sz="1200" dirty="0" smtClean="0"/>
                    <a:t>ٍ</a:t>
                  </a:r>
                  <a:r>
                    <a:rPr lang="en-US" sz="1200" dirty="0" smtClean="0"/>
                    <a:t>Socio-economic status Demography           </a:t>
                  </a:r>
                  <a:endParaRPr lang="en-US" sz="1200" dirty="0"/>
                </a:p>
              </p:txBody>
            </p:sp>
            <p:sp>
              <p:nvSpPr>
                <p:cNvPr id="17427" name="Text Box 16"/>
                <p:cNvSpPr txBox="1">
                  <a:spLocks noChangeArrowheads="1"/>
                </p:cNvSpPr>
                <p:nvPr/>
              </p:nvSpPr>
              <p:spPr bwMode="auto">
                <a:xfrm>
                  <a:off x="1096" y="8722"/>
                  <a:ext cx="2880" cy="5040"/>
                </a:xfrm>
                <a:prstGeom prst="rect">
                  <a:avLst/>
                </a:prstGeom>
                <a:solidFill>
                  <a:srgbClr val="00FF00">
                    <a:alpha val="38039"/>
                  </a:srgbClr>
                </a:solidFill>
                <a:ln w="9525">
                  <a:solidFill>
                    <a:srgbClr val="000000"/>
                  </a:solidFill>
                  <a:miter lim="800000"/>
                  <a:headEnd/>
                  <a:tailEnd/>
                </a:ln>
              </p:spPr>
              <p:txBody>
                <a:bodyPr/>
                <a:lstStyle/>
                <a:p>
                  <a:pPr algn="ctr" rtl="1">
                    <a:spcAft>
                      <a:spcPts val="1000"/>
                    </a:spcAft>
                  </a:pPr>
                  <a:r>
                    <a:rPr lang="en-US" sz="1200" dirty="0" smtClean="0"/>
                    <a:t>Health impacts</a:t>
                  </a:r>
                </a:p>
                <a:p>
                  <a:pPr algn="ctr" rtl="1">
                    <a:spcAft>
                      <a:spcPts val="1000"/>
                    </a:spcAft>
                  </a:pPr>
                  <a:r>
                    <a:rPr lang="en-US" sz="1200" dirty="0" smtClean="0"/>
                    <a:t>Temperature-related  mortality and morbidity</a:t>
                  </a:r>
                </a:p>
                <a:p>
                  <a:pPr algn="ctr" rtl="1">
                    <a:spcAft>
                      <a:spcPts val="1000"/>
                    </a:spcAft>
                  </a:pPr>
                  <a:r>
                    <a:rPr lang="en-US" sz="1200" dirty="0" smtClean="0"/>
                    <a:t>Extreme weather  health effects</a:t>
                  </a:r>
                </a:p>
                <a:p>
                  <a:pPr algn="ctr" rtl="1">
                    <a:spcAft>
                      <a:spcPts val="1000"/>
                    </a:spcAft>
                  </a:pPr>
                  <a:r>
                    <a:rPr lang="en-US" sz="1200" dirty="0" smtClean="0"/>
                    <a:t>Air pollution health impacts</a:t>
                  </a:r>
                </a:p>
                <a:p>
                  <a:pPr algn="ctr" rtl="1">
                    <a:spcAft>
                      <a:spcPts val="1000"/>
                    </a:spcAft>
                  </a:pPr>
                  <a:r>
                    <a:rPr lang="en-US" sz="1200" dirty="0" smtClean="0"/>
                    <a:t>Food and water- borne diseases </a:t>
                  </a:r>
                </a:p>
                <a:p>
                  <a:pPr algn="ctr" rtl="1">
                    <a:spcAft>
                      <a:spcPts val="1000"/>
                    </a:spcAft>
                  </a:pPr>
                  <a:r>
                    <a:rPr lang="en-US" sz="1200" dirty="0" smtClean="0"/>
                    <a:t>Insect and vector borne diseases </a:t>
                  </a:r>
                </a:p>
                <a:p>
                  <a:pPr algn="ctr" rtl="1">
                    <a:spcAft>
                      <a:spcPts val="1000"/>
                    </a:spcAft>
                  </a:pPr>
                  <a:r>
                    <a:rPr lang="en-US" sz="1200" dirty="0" smtClean="0"/>
                    <a:t>Impacts related to shortage of food and water</a:t>
                  </a:r>
                </a:p>
                <a:p>
                  <a:pPr algn="ctr" rtl="1">
                    <a:spcAft>
                      <a:spcPts val="1000"/>
                    </a:spcAft>
                  </a:pPr>
                  <a:r>
                    <a:rPr lang="en-US" sz="1200" dirty="0" smtClean="0"/>
                    <a:t>Mental, nutritional and septic     health effects</a:t>
                  </a:r>
                </a:p>
              </p:txBody>
            </p:sp>
            <p:sp>
              <p:nvSpPr>
                <p:cNvPr id="17428" name="Text Box 17"/>
                <p:cNvSpPr txBox="1">
                  <a:spLocks noChangeArrowheads="1"/>
                </p:cNvSpPr>
                <p:nvPr/>
              </p:nvSpPr>
              <p:spPr bwMode="auto">
                <a:xfrm>
                  <a:off x="5037" y="8722"/>
                  <a:ext cx="1800" cy="540"/>
                </a:xfrm>
                <a:prstGeom prst="rect">
                  <a:avLst/>
                </a:prstGeom>
                <a:solidFill>
                  <a:srgbClr val="FFCC99">
                    <a:alpha val="38039"/>
                  </a:srgbClr>
                </a:solidFill>
                <a:ln w="9525">
                  <a:solidFill>
                    <a:srgbClr val="000000"/>
                  </a:solidFill>
                  <a:miter lim="800000"/>
                  <a:headEnd/>
                  <a:tailEnd/>
                </a:ln>
              </p:spPr>
              <p:txBody>
                <a:bodyPr/>
                <a:lstStyle/>
                <a:p>
                  <a:pPr algn="r" rtl="1">
                    <a:spcAft>
                      <a:spcPts val="1000"/>
                    </a:spcAft>
                  </a:pPr>
                  <a:r>
                    <a:rPr lang="en-US" sz="1400" dirty="0" smtClean="0"/>
                    <a:t>Adjusted impacts</a:t>
                  </a:r>
                  <a:endParaRPr lang="en-US" sz="1400" dirty="0"/>
                </a:p>
              </p:txBody>
            </p:sp>
            <p:sp>
              <p:nvSpPr>
                <p:cNvPr id="17429" name="Line 18"/>
                <p:cNvSpPr>
                  <a:spLocks noChangeShapeType="1"/>
                </p:cNvSpPr>
                <p:nvPr/>
              </p:nvSpPr>
              <p:spPr bwMode="auto">
                <a:xfrm flipH="1">
                  <a:off x="8820" y="11520"/>
                  <a:ext cx="360" cy="0"/>
                </a:xfrm>
                <a:prstGeom prst="line">
                  <a:avLst/>
                </a:prstGeom>
                <a:noFill/>
                <a:ln w="28575">
                  <a:solidFill>
                    <a:srgbClr val="000000"/>
                  </a:solidFill>
                  <a:round/>
                  <a:headEnd/>
                  <a:tailEnd type="triangle" w="med" len="med"/>
                </a:ln>
              </p:spPr>
              <p:txBody>
                <a:bodyPr/>
                <a:lstStyle/>
                <a:p>
                  <a:endParaRPr lang="en-US"/>
                </a:p>
              </p:txBody>
            </p:sp>
            <p:sp>
              <p:nvSpPr>
                <p:cNvPr id="17430" name="Line 19"/>
                <p:cNvSpPr>
                  <a:spLocks noChangeShapeType="1"/>
                </p:cNvSpPr>
                <p:nvPr/>
              </p:nvSpPr>
              <p:spPr bwMode="auto">
                <a:xfrm flipH="1">
                  <a:off x="6660" y="10260"/>
                  <a:ext cx="360" cy="0"/>
                </a:xfrm>
                <a:prstGeom prst="line">
                  <a:avLst/>
                </a:prstGeom>
                <a:noFill/>
                <a:ln w="9525">
                  <a:solidFill>
                    <a:srgbClr val="000000"/>
                  </a:solidFill>
                  <a:round/>
                  <a:headEnd/>
                  <a:tailEnd type="triangle" w="med" len="med"/>
                </a:ln>
              </p:spPr>
              <p:txBody>
                <a:bodyPr/>
                <a:lstStyle/>
                <a:p>
                  <a:endParaRPr lang="en-US"/>
                </a:p>
              </p:txBody>
            </p:sp>
            <p:sp>
              <p:nvSpPr>
                <p:cNvPr id="17431" name="Line 20"/>
                <p:cNvSpPr>
                  <a:spLocks noChangeShapeType="1"/>
                </p:cNvSpPr>
                <p:nvPr/>
              </p:nvSpPr>
              <p:spPr bwMode="auto">
                <a:xfrm flipH="1">
                  <a:off x="6660" y="10800"/>
                  <a:ext cx="360" cy="0"/>
                </a:xfrm>
                <a:prstGeom prst="line">
                  <a:avLst/>
                </a:prstGeom>
                <a:noFill/>
                <a:ln w="9525">
                  <a:solidFill>
                    <a:srgbClr val="000000"/>
                  </a:solidFill>
                  <a:round/>
                  <a:headEnd/>
                  <a:tailEnd type="triangle" w="med" len="med"/>
                </a:ln>
              </p:spPr>
              <p:txBody>
                <a:bodyPr/>
                <a:lstStyle/>
                <a:p>
                  <a:endParaRPr lang="en-US"/>
                </a:p>
              </p:txBody>
            </p:sp>
            <p:sp>
              <p:nvSpPr>
                <p:cNvPr id="17432" name="Line 21"/>
                <p:cNvSpPr>
                  <a:spLocks noChangeShapeType="1"/>
                </p:cNvSpPr>
                <p:nvPr/>
              </p:nvSpPr>
              <p:spPr bwMode="auto">
                <a:xfrm flipH="1">
                  <a:off x="6660" y="11700"/>
                  <a:ext cx="360" cy="0"/>
                </a:xfrm>
                <a:prstGeom prst="line">
                  <a:avLst/>
                </a:prstGeom>
                <a:noFill/>
                <a:ln w="9525">
                  <a:solidFill>
                    <a:srgbClr val="000000"/>
                  </a:solidFill>
                  <a:round/>
                  <a:headEnd/>
                  <a:tailEnd type="triangle" w="med" len="med"/>
                </a:ln>
              </p:spPr>
              <p:txBody>
                <a:bodyPr/>
                <a:lstStyle/>
                <a:p>
                  <a:endParaRPr lang="en-US"/>
                </a:p>
              </p:txBody>
            </p:sp>
            <p:sp>
              <p:nvSpPr>
                <p:cNvPr id="17433" name="Line 22"/>
                <p:cNvSpPr>
                  <a:spLocks noChangeShapeType="1"/>
                </p:cNvSpPr>
                <p:nvPr/>
              </p:nvSpPr>
              <p:spPr bwMode="auto">
                <a:xfrm flipH="1">
                  <a:off x="6660" y="12960"/>
                  <a:ext cx="360" cy="0"/>
                </a:xfrm>
                <a:prstGeom prst="line">
                  <a:avLst/>
                </a:prstGeom>
                <a:noFill/>
                <a:ln w="9525">
                  <a:solidFill>
                    <a:srgbClr val="000000"/>
                  </a:solidFill>
                  <a:round/>
                  <a:headEnd/>
                  <a:tailEnd type="triangle" w="med" len="med"/>
                </a:ln>
              </p:spPr>
              <p:txBody>
                <a:bodyPr/>
                <a:lstStyle/>
                <a:p>
                  <a:endParaRPr lang="en-US"/>
                </a:p>
              </p:txBody>
            </p:sp>
            <p:sp>
              <p:nvSpPr>
                <p:cNvPr id="17434" name="Line 23"/>
                <p:cNvSpPr>
                  <a:spLocks noChangeShapeType="1"/>
                </p:cNvSpPr>
                <p:nvPr/>
              </p:nvSpPr>
              <p:spPr bwMode="auto">
                <a:xfrm flipH="1">
                  <a:off x="4140" y="9540"/>
                  <a:ext cx="3600" cy="0"/>
                </a:xfrm>
                <a:prstGeom prst="line">
                  <a:avLst/>
                </a:prstGeom>
                <a:noFill/>
                <a:ln w="9525">
                  <a:solidFill>
                    <a:srgbClr val="000000"/>
                  </a:solidFill>
                  <a:round/>
                  <a:headEnd/>
                  <a:tailEnd type="triangle" w="med" len="med"/>
                </a:ln>
              </p:spPr>
              <p:txBody>
                <a:bodyPr/>
                <a:lstStyle/>
                <a:p>
                  <a:endParaRPr lang="en-US"/>
                </a:p>
              </p:txBody>
            </p:sp>
            <p:sp>
              <p:nvSpPr>
                <p:cNvPr id="17435" name="Line 24"/>
                <p:cNvSpPr>
                  <a:spLocks noChangeShapeType="1"/>
                </p:cNvSpPr>
                <p:nvPr/>
              </p:nvSpPr>
              <p:spPr bwMode="auto">
                <a:xfrm>
                  <a:off x="7740" y="9540"/>
                  <a:ext cx="0" cy="180"/>
                </a:xfrm>
                <a:prstGeom prst="line">
                  <a:avLst/>
                </a:prstGeom>
                <a:noFill/>
                <a:ln w="9525">
                  <a:solidFill>
                    <a:srgbClr val="000000"/>
                  </a:solidFill>
                  <a:round/>
                  <a:headEnd/>
                  <a:tailEnd/>
                </a:ln>
              </p:spPr>
              <p:txBody>
                <a:bodyPr/>
                <a:lstStyle/>
                <a:p>
                  <a:endParaRPr lang="en-US"/>
                </a:p>
              </p:txBody>
            </p:sp>
            <p:sp>
              <p:nvSpPr>
                <p:cNvPr id="17436" name="Line 25"/>
                <p:cNvSpPr>
                  <a:spLocks noChangeShapeType="1"/>
                </p:cNvSpPr>
                <p:nvPr/>
              </p:nvSpPr>
              <p:spPr bwMode="auto">
                <a:xfrm flipH="1">
                  <a:off x="4140" y="9900"/>
                  <a:ext cx="360" cy="0"/>
                </a:xfrm>
                <a:prstGeom prst="line">
                  <a:avLst/>
                </a:prstGeom>
                <a:noFill/>
                <a:ln w="9525">
                  <a:solidFill>
                    <a:srgbClr val="000000"/>
                  </a:solidFill>
                  <a:round/>
                  <a:headEnd/>
                  <a:tailEnd type="triangle" w="med" len="med"/>
                </a:ln>
              </p:spPr>
              <p:txBody>
                <a:bodyPr/>
                <a:lstStyle/>
                <a:p>
                  <a:endParaRPr lang="en-US"/>
                </a:p>
              </p:txBody>
            </p:sp>
            <p:sp>
              <p:nvSpPr>
                <p:cNvPr id="17437" name="Line 26"/>
                <p:cNvSpPr>
                  <a:spLocks noChangeShapeType="1"/>
                </p:cNvSpPr>
                <p:nvPr/>
              </p:nvSpPr>
              <p:spPr bwMode="auto">
                <a:xfrm flipH="1">
                  <a:off x="4140" y="10620"/>
                  <a:ext cx="360" cy="0"/>
                </a:xfrm>
                <a:prstGeom prst="line">
                  <a:avLst/>
                </a:prstGeom>
                <a:noFill/>
                <a:ln w="9525">
                  <a:solidFill>
                    <a:srgbClr val="000000"/>
                  </a:solidFill>
                  <a:round/>
                  <a:headEnd/>
                  <a:tailEnd type="triangle" w="med" len="med"/>
                </a:ln>
              </p:spPr>
              <p:txBody>
                <a:bodyPr/>
                <a:lstStyle/>
                <a:p>
                  <a:endParaRPr lang="en-US"/>
                </a:p>
              </p:txBody>
            </p:sp>
            <p:sp>
              <p:nvSpPr>
                <p:cNvPr id="17438" name="Line 27"/>
                <p:cNvSpPr>
                  <a:spLocks noChangeShapeType="1"/>
                </p:cNvSpPr>
                <p:nvPr/>
              </p:nvSpPr>
              <p:spPr bwMode="auto">
                <a:xfrm flipH="1">
                  <a:off x="4140" y="11700"/>
                  <a:ext cx="360" cy="0"/>
                </a:xfrm>
                <a:prstGeom prst="line">
                  <a:avLst/>
                </a:prstGeom>
                <a:noFill/>
                <a:ln w="9525">
                  <a:solidFill>
                    <a:srgbClr val="000000"/>
                  </a:solidFill>
                  <a:round/>
                  <a:headEnd/>
                  <a:tailEnd type="triangle" w="med" len="med"/>
                </a:ln>
              </p:spPr>
              <p:txBody>
                <a:bodyPr/>
                <a:lstStyle/>
                <a:p>
                  <a:endParaRPr lang="en-US"/>
                </a:p>
              </p:txBody>
            </p:sp>
            <p:sp>
              <p:nvSpPr>
                <p:cNvPr id="17439" name="Line 28"/>
                <p:cNvSpPr>
                  <a:spLocks noChangeShapeType="1"/>
                </p:cNvSpPr>
                <p:nvPr/>
              </p:nvSpPr>
              <p:spPr bwMode="auto">
                <a:xfrm flipH="1">
                  <a:off x="4140" y="12960"/>
                  <a:ext cx="360" cy="0"/>
                </a:xfrm>
                <a:prstGeom prst="line">
                  <a:avLst/>
                </a:prstGeom>
                <a:noFill/>
                <a:ln w="9525">
                  <a:solidFill>
                    <a:srgbClr val="000000"/>
                  </a:solidFill>
                  <a:round/>
                  <a:headEnd/>
                  <a:tailEnd type="triangle" w="med" len="med"/>
                </a:ln>
              </p:spPr>
              <p:txBody>
                <a:bodyPr/>
                <a:lstStyle/>
                <a:p>
                  <a:endParaRPr lang="en-US"/>
                </a:p>
              </p:txBody>
            </p:sp>
            <p:sp>
              <p:nvSpPr>
                <p:cNvPr id="17440" name="Line 29"/>
                <p:cNvSpPr>
                  <a:spLocks noChangeShapeType="1"/>
                </p:cNvSpPr>
                <p:nvPr/>
              </p:nvSpPr>
              <p:spPr bwMode="auto">
                <a:xfrm>
                  <a:off x="4320" y="9000"/>
                  <a:ext cx="0" cy="360"/>
                </a:xfrm>
                <a:prstGeom prst="line">
                  <a:avLst/>
                </a:prstGeom>
                <a:noFill/>
                <a:ln w="19050">
                  <a:solidFill>
                    <a:srgbClr val="000000"/>
                  </a:solidFill>
                  <a:prstDash val="dashDot"/>
                  <a:round/>
                  <a:headEnd/>
                  <a:tailEnd type="triangle" w="med" len="med"/>
                </a:ln>
              </p:spPr>
              <p:txBody>
                <a:bodyPr/>
                <a:lstStyle/>
                <a:p>
                  <a:endParaRPr lang="en-US"/>
                </a:p>
              </p:txBody>
            </p:sp>
            <p:sp>
              <p:nvSpPr>
                <p:cNvPr id="17441" name="Line 30"/>
                <p:cNvSpPr>
                  <a:spLocks noChangeShapeType="1"/>
                </p:cNvSpPr>
                <p:nvPr/>
              </p:nvSpPr>
              <p:spPr bwMode="auto">
                <a:xfrm>
                  <a:off x="4320" y="9000"/>
                  <a:ext cx="720" cy="0"/>
                </a:xfrm>
                <a:prstGeom prst="line">
                  <a:avLst/>
                </a:prstGeom>
                <a:noFill/>
                <a:ln w="19050">
                  <a:solidFill>
                    <a:srgbClr val="000000"/>
                  </a:solidFill>
                  <a:prstDash val="dashDot"/>
                  <a:round/>
                  <a:headEnd/>
                  <a:tailEnd/>
                </a:ln>
              </p:spPr>
              <p:txBody>
                <a:bodyPr/>
                <a:lstStyle/>
                <a:p>
                  <a:endParaRPr lang="en-US"/>
                </a:p>
              </p:txBody>
            </p:sp>
          </p:grpSp>
          <p:sp>
            <p:nvSpPr>
              <p:cNvPr id="17419" name="Text Box 31"/>
              <p:cNvSpPr txBox="1">
                <a:spLocks noChangeArrowheads="1"/>
              </p:cNvSpPr>
              <p:nvPr/>
            </p:nvSpPr>
            <p:spPr bwMode="auto">
              <a:xfrm>
                <a:off x="2880" y="13812"/>
                <a:ext cx="2160" cy="720"/>
              </a:xfrm>
              <a:prstGeom prst="rect">
                <a:avLst/>
              </a:prstGeom>
              <a:solidFill>
                <a:srgbClr val="993366">
                  <a:alpha val="61960"/>
                </a:srgbClr>
              </a:solidFill>
              <a:ln w="9525">
                <a:solidFill>
                  <a:srgbClr val="000000"/>
                </a:solidFill>
                <a:miter lim="800000"/>
                <a:headEnd/>
                <a:tailEnd/>
              </a:ln>
            </p:spPr>
            <p:txBody>
              <a:bodyPr/>
              <a:lstStyle/>
              <a:p>
                <a:pPr algn="ctr" rtl="1">
                  <a:spcAft>
                    <a:spcPts val="1000"/>
                  </a:spcAft>
                </a:pPr>
                <a:r>
                  <a:rPr lang="en-US" sz="1400" dirty="0" smtClean="0"/>
                  <a:t>Adaptation measures</a:t>
                </a:r>
                <a:endParaRPr lang="en-US" sz="1400" dirty="0"/>
              </a:p>
            </p:txBody>
          </p:sp>
          <p:sp>
            <p:nvSpPr>
              <p:cNvPr id="17420" name="Text Box 32"/>
              <p:cNvSpPr txBox="1">
                <a:spLocks noChangeArrowheads="1"/>
              </p:cNvSpPr>
              <p:nvPr/>
            </p:nvSpPr>
            <p:spPr bwMode="auto">
              <a:xfrm>
                <a:off x="7380" y="13812"/>
                <a:ext cx="2160" cy="720"/>
              </a:xfrm>
              <a:prstGeom prst="rect">
                <a:avLst/>
              </a:prstGeom>
              <a:solidFill>
                <a:srgbClr val="800000">
                  <a:alpha val="56078"/>
                </a:srgbClr>
              </a:solidFill>
              <a:ln w="9525">
                <a:solidFill>
                  <a:srgbClr val="000000"/>
                </a:solidFill>
                <a:miter lim="800000"/>
                <a:headEnd/>
                <a:tailEnd/>
              </a:ln>
            </p:spPr>
            <p:txBody>
              <a:bodyPr/>
              <a:lstStyle/>
              <a:p>
                <a:pPr algn="ctr" rtl="1">
                  <a:spcAft>
                    <a:spcPts val="1000"/>
                  </a:spcAft>
                </a:pPr>
                <a:r>
                  <a:rPr lang="en-US" sz="1400" dirty="0" smtClean="0"/>
                  <a:t>Research</a:t>
                </a:r>
                <a:endParaRPr lang="en-US" sz="1400" dirty="0"/>
              </a:p>
            </p:txBody>
          </p:sp>
          <p:sp>
            <p:nvSpPr>
              <p:cNvPr id="17421" name="AutoShape 33"/>
              <p:cNvSpPr>
                <a:spLocks noChangeArrowheads="1"/>
              </p:cNvSpPr>
              <p:nvPr/>
            </p:nvSpPr>
            <p:spPr bwMode="auto">
              <a:xfrm rot="-5400000">
                <a:off x="4320" y="12960"/>
                <a:ext cx="900" cy="54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84 w 21600"/>
                  <a:gd name="T13" fmla="*/ 5400 h 21600"/>
                  <a:gd name="T14" fmla="*/ 18888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alpha val="92155"/>
                </a:srgbClr>
              </a:solidFill>
              <a:ln w="38100">
                <a:solidFill>
                  <a:srgbClr val="000000"/>
                </a:solidFill>
                <a:prstDash val="sysDot"/>
                <a:miter lim="800000"/>
                <a:headEnd/>
                <a:tailEnd/>
              </a:ln>
            </p:spPr>
            <p:txBody>
              <a:bodyPr/>
              <a:lstStyle/>
              <a:p>
                <a:endParaRPr lang="en-US"/>
              </a:p>
            </p:txBody>
          </p:sp>
        </p:grpSp>
      </p:gr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09930" y="1232872"/>
          <a:ext cx="7502430" cy="5364480"/>
        </p:xfrm>
        <a:graphic>
          <a:graphicData uri="http://schemas.openxmlformats.org/drawingml/2006/table">
            <a:tbl>
              <a:tblPr rtl="1"/>
              <a:tblGrid>
                <a:gridCol w="7502430"/>
              </a:tblGrid>
              <a:tr h="5230910">
                <a:tc>
                  <a:txBody>
                    <a:bodyPr/>
                    <a:lstStyle/>
                    <a:p>
                      <a:pPr marL="0" marR="0" indent="0" algn="l" defTabSz="914400" rtl="1" eaLnBrk="1" fontAlgn="auto" latinLnBrk="0" hangingPunct="1">
                        <a:lnSpc>
                          <a:spcPct val="100000"/>
                        </a:lnSpc>
                        <a:spcBef>
                          <a:spcPts val="0"/>
                        </a:spcBef>
                        <a:spcAft>
                          <a:spcPts val="0"/>
                        </a:spcAft>
                        <a:buClrTx/>
                        <a:buSzTx/>
                        <a:buFont typeface="Arial" pitchFamily="34" charset="0"/>
                        <a:buChar char="•"/>
                        <a:tabLst/>
                        <a:defRPr/>
                      </a:pPr>
                      <a:r>
                        <a:rPr lang="en-US" sz="1600" b="1" dirty="0" smtClean="0"/>
                        <a:t>Tunisia:  By 2030, the following impacts are projected:</a:t>
                      </a:r>
                      <a:r>
                        <a:rPr lang="en-US" sz="1600" dirty="0" smtClean="0"/>
                        <a:t/>
                      </a:r>
                      <a:br>
                        <a:rPr lang="en-US" sz="1600" dirty="0" smtClean="0"/>
                      </a:br>
                      <a:r>
                        <a:rPr lang="en-US" sz="1600" dirty="0" smtClean="0"/>
                        <a:t>• A 1.1 ° C  average increase in temperature</a:t>
                      </a:r>
                      <a:br>
                        <a:rPr lang="en-US" sz="1600" dirty="0" smtClean="0"/>
                      </a:br>
                      <a:r>
                        <a:rPr lang="en-US" sz="1600" dirty="0" smtClean="0"/>
                        <a:t>• Extremity of drought events  and a 28% reduction in water resources </a:t>
                      </a:r>
                      <a:br>
                        <a:rPr lang="en-US" sz="1600" dirty="0" smtClean="0"/>
                      </a:br>
                      <a:r>
                        <a:rPr lang="en-US" sz="1600" dirty="0" smtClean="0"/>
                        <a:t>•Loss of about 20% of the agricultural land and 50% of the un-irrigated  forests in the south .</a:t>
                      </a:r>
                      <a:br>
                        <a:rPr lang="en-US" sz="1600" dirty="0" smtClean="0"/>
                      </a:br>
                      <a:r>
                        <a:rPr lang="en-US" sz="1600" b="1" dirty="0" smtClean="0"/>
                        <a:t>Arab Republic of Egypt: Potential impacts of climate change :</a:t>
                      </a:r>
                      <a:br>
                        <a:rPr lang="en-US" sz="1600" b="1" dirty="0" smtClean="0"/>
                      </a:br>
                      <a:r>
                        <a:rPr lang="en-US" sz="1600" dirty="0" smtClean="0"/>
                        <a:t>• A substantial decline in major crop yields (wheat and maize)</a:t>
                      </a:r>
                      <a:br>
                        <a:rPr lang="en-US" sz="1600" dirty="0" smtClean="0"/>
                      </a:br>
                      <a:r>
                        <a:rPr lang="en-US" sz="1600" dirty="0" smtClean="0"/>
                        <a:t>• An erosion in the Delta shores , seawater intrusion into freshwater and the degradation of some ecosystems as a result of climate change</a:t>
                      </a:r>
                      <a:br>
                        <a:rPr lang="en-US" sz="1600" dirty="0" smtClean="0"/>
                      </a:br>
                      <a:r>
                        <a:rPr lang="en-US" sz="1600" dirty="0" smtClean="0"/>
                        <a:t>• A potential sea level rise of 0.5-1 m during the next hundred years will lead to the drowning of 30% of the coastal areas in Alexandria and subsequent economic damage including the following:</a:t>
                      </a:r>
                      <a:br>
                        <a:rPr lang="en-US" sz="1600" dirty="0" smtClean="0"/>
                      </a:br>
                      <a:r>
                        <a:rPr lang="en-US" sz="1600" dirty="0" smtClean="0"/>
                        <a:t>• The dislocation of at least two million people </a:t>
                      </a:r>
                      <a:br>
                        <a:rPr lang="en-US" sz="1600" dirty="0" smtClean="0"/>
                      </a:br>
                      <a:r>
                        <a:rPr lang="en-US" sz="1600" dirty="0" smtClean="0"/>
                        <a:t>• The loss of 195,000 jobs,</a:t>
                      </a:r>
                      <a:br>
                        <a:rPr lang="en-US" sz="1600" dirty="0" smtClean="0"/>
                      </a:br>
                      <a:r>
                        <a:rPr lang="en-US" sz="1600" dirty="0" smtClean="0"/>
                        <a:t>• The absence of any remedial measures will lead to an economic loss estimated at about 35 billion U.S. dollars and the most affected sectors will be agriculture, industry and tourism respectively.</a:t>
                      </a:r>
                      <a:br>
                        <a:rPr lang="en-US" sz="1600" dirty="0" smtClean="0"/>
                      </a:br>
                      <a:r>
                        <a:rPr lang="en-US" sz="1600" b="1" dirty="0" smtClean="0"/>
                        <a:t>Republic of Lebanon: Potential impacts of climate change:</a:t>
                      </a:r>
                      <a:br>
                        <a:rPr lang="en-US" sz="1600" b="1" dirty="0" smtClean="0"/>
                      </a:br>
                      <a:r>
                        <a:rPr lang="en-US" sz="1600" dirty="0" smtClean="0"/>
                        <a:t>• The high temperature will lead to the  dislocation</a:t>
                      </a:r>
                      <a:r>
                        <a:rPr lang="en-US" sz="1600" baseline="0" dirty="0" smtClean="0"/>
                        <a:t> </a:t>
                      </a:r>
                      <a:r>
                        <a:rPr lang="en-US" sz="1600" dirty="0" smtClean="0"/>
                        <a:t>of plant communities in the mountainous areas and the migration of species to other higher places,</a:t>
                      </a:r>
                      <a:br>
                        <a:rPr lang="en-US" sz="1600" dirty="0" smtClean="0"/>
                      </a:br>
                      <a:r>
                        <a:rPr lang="en-US" sz="1600" dirty="0" smtClean="0"/>
                        <a:t>• Decrease in rainfall rate and the inundation of some coastal areas and small islands</a:t>
                      </a:r>
                      <a:r>
                        <a:rPr lang="en-US" sz="1600" u="sng" dirty="0" smtClean="0"/>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sp>
        <p:nvSpPr>
          <p:cNvPr id="3" name="Rectangle 2"/>
          <p:cNvSpPr/>
          <p:nvPr/>
        </p:nvSpPr>
        <p:spPr>
          <a:xfrm>
            <a:off x="1187624" y="116632"/>
            <a:ext cx="6264696" cy="830997"/>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wrap="square">
            <a:spAutoFit/>
          </a:bodyPr>
          <a:lstStyle/>
          <a:p>
            <a:pPr algn="ctr" rtl="1">
              <a:spcBef>
                <a:spcPts val="0"/>
              </a:spcBef>
              <a:spcAft>
                <a:spcPts val="0"/>
              </a:spcAft>
              <a:defRPr/>
            </a:pPr>
            <a:r>
              <a:rPr lang="en-US" sz="2400" dirty="0" smtClean="0">
                <a:solidFill>
                  <a:schemeClr val="tx1"/>
                </a:solidFill>
              </a:rPr>
              <a:t>Climate Change Impacts in the Arab Region as Cited in National Reports</a:t>
            </a:r>
            <a:endParaRPr lang="en-US" sz="2400" dirty="0">
              <a:solidFill>
                <a:schemeClr val="tx1"/>
              </a:solidFill>
              <a:latin typeface="Times New Roman"/>
              <a:ea typeface="Times New Roman"/>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309930" y="1294434"/>
          <a:ext cx="7502430" cy="5230910"/>
        </p:xfrm>
        <a:graphic>
          <a:graphicData uri="http://schemas.openxmlformats.org/drawingml/2006/table">
            <a:tbl>
              <a:tblPr rtl="1"/>
              <a:tblGrid>
                <a:gridCol w="7502430"/>
              </a:tblGrid>
              <a:tr h="5230910">
                <a:tc>
                  <a:txBody>
                    <a:bodyPr/>
                    <a:lstStyle/>
                    <a:p>
                      <a:r>
                        <a:rPr lang="en-US" sz="1400" b="1" u="none" kern="1200" dirty="0" smtClean="0">
                          <a:solidFill>
                            <a:schemeClr val="tx1"/>
                          </a:solidFill>
                          <a:latin typeface="+mn-lt"/>
                          <a:ea typeface="+mn-ea"/>
                          <a:cs typeface="+mn-cs"/>
                        </a:rPr>
                        <a:t>Kingdom of Morocco:</a:t>
                      </a:r>
                      <a:r>
                        <a:rPr lang="en-US" sz="1400" u="none" kern="1200" dirty="0" smtClean="0">
                          <a:solidFill>
                            <a:schemeClr val="tx1"/>
                          </a:solidFill>
                          <a:latin typeface="+mn-lt"/>
                          <a:ea typeface="+mn-ea"/>
                          <a:cs typeface="+mn-cs"/>
                        </a:rPr>
                        <a:t> </a:t>
                      </a:r>
                      <a:r>
                        <a:rPr lang="en-US" sz="1400" b="1" u="none" kern="1200" dirty="0" smtClean="0">
                          <a:solidFill>
                            <a:schemeClr val="tx1"/>
                          </a:solidFill>
                          <a:latin typeface="+mn-lt"/>
                          <a:ea typeface="+mn-ea"/>
                          <a:cs typeface="+mn-cs"/>
                        </a:rPr>
                        <a:t>By 2020, the following impacts are projected:</a:t>
                      </a:r>
                      <a:r>
                        <a:rPr lang="en-US" sz="1400" u="none" kern="1200" dirty="0" smtClean="0">
                          <a:solidFill>
                            <a:schemeClr val="tx1"/>
                          </a:solidFill>
                          <a:latin typeface="+mn-lt"/>
                          <a:ea typeface="+mn-ea"/>
                          <a:cs typeface="+mn-cs"/>
                        </a:rPr>
                        <a:t/>
                      </a:r>
                      <a:br>
                        <a:rPr lang="en-US" sz="1400" u="none" kern="1200" dirty="0" smtClean="0">
                          <a:solidFill>
                            <a:schemeClr val="tx1"/>
                          </a:solidFill>
                          <a:latin typeface="+mn-lt"/>
                          <a:ea typeface="+mn-ea"/>
                          <a:cs typeface="+mn-cs"/>
                        </a:rPr>
                      </a:br>
                      <a:r>
                        <a:rPr lang="en-US" sz="1400" u="none" kern="1200" dirty="0" smtClean="0">
                          <a:solidFill>
                            <a:schemeClr val="tx1"/>
                          </a:solidFill>
                          <a:latin typeface="+mn-lt"/>
                          <a:ea typeface="+mn-ea"/>
                          <a:cs typeface="+mn-cs"/>
                        </a:rPr>
                        <a:t>• A 0.6 -1.1 ° C rise in temperature </a:t>
                      </a:r>
                      <a:br>
                        <a:rPr lang="en-US" sz="1400" u="none" kern="1200" dirty="0" smtClean="0">
                          <a:solidFill>
                            <a:schemeClr val="tx1"/>
                          </a:solidFill>
                          <a:latin typeface="+mn-lt"/>
                          <a:ea typeface="+mn-ea"/>
                          <a:cs typeface="+mn-cs"/>
                        </a:rPr>
                      </a:br>
                      <a:r>
                        <a:rPr lang="en-US" sz="1400" u="none" kern="1200" dirty="0" smtClean="0">
                          <a:solidFill>
                            <a:schemeClr val="tx1"/>
                          </a:solidFill>
                          <a:latin typeface="+mn-lt"/>
                          <a:ea typeface="+mn-ea"/>
                          <a:cs typeface="+mn-cs"/>
                        </a:rPr>
                        <a:t>• A 4%  reduction in the precipitation rate and an increase in drought frequency and severity which will lead to a 15% decrease in water resources.</a:t>
                      </a:r>
                      <a:br>
                        <a:rPr lang="en-US" sz="1400" u="none" kern="1200" dirty="0" smtClean="0">
                          <a:solidFill>
                            <a:schemeClr val="tx1"/>
                          </a:solidFill>
                          <a:latin typeface="+mn-lt"/>
                          <a:ea typeface="+mn-ea"/>
                          <a:cs typeface="+mn-cs"/>
                        </a:rPr>
                      </a:br>
                      <a:r>
                        <a:rPr lang="en-US" sz="1400" u="none" kern="1200" dirty="0" smtClean="0">
                          <a:solidFill>
                            <a:schemeClr val="tx1"/>
                          </a:solidFill>
                          <a:latin typeface="+mn-lt"/>
                          <a:ea typeface="+mn-ea"/>
                          <a:cs typeface="+mn-cs"/>
                        </a:rPr>
                        <a:t>• A 50% decline in agricultural production in years of drought and a 10% reduction in normal rainfall years,</a:t>
                      </a:r>
                      <a:br>
                        <a:rPr lang="en-US" sz="1400" u="none" kern="1200" dirty="0" smtClean="0">
                          <a:solidFill>
                            <a:schemeClr val="tx1"/>
                          </a:solidFill>
                          <a:latin typeface="+mn-lt"/>
                          <a:ea typeface="+mn-ea"/>
                          <a:cs typeface="+mn-cs"/>
                        </a:rPr>
                      </a:br>
                      <a:r>
                        <a:rPr lang="en-US" sz="1400" u="none" kern="1200" dirty="0" smtClean="0">
                          <a:solidFill>
                            <a:schemeClr val="tx1"/>
                          </a:solidFill>
                          <a:latin typeface="+mn-lt"/>
                          <a:ea typeface="+mn-ea"/>
                          <a:cs typeface="+mn-cs"/>
                        </a:rPr>
                        <a:t>• A 7-12% increase in irrigation allocations </a:t>
                      </a:r>
                      <a:br>
                        <a:rPr lang="en-US" sz="1400" u="none" kern="1200" dirty="0" smtClean="0">
                          <a:solidFill>
                            <a:schemeClr val="tx1"/>
                          </a:solidFill>
                          <a:latin typeface="+mn-lt"/>
                          <a:ea typeface="+mn-ea"/>
                          <a:cs typeface="+mn-cs"/>
                        </a:rPr>
                      </a:br>
                      <a:r>
                        <a:rPr lang="ar-EG" sz="1400" u="none" kern="1200" dirty="0" smtClean="0">
                          <a:solidFill>
                            <a:schemeClr val="tx1"/>
                          </a:solidFill>
                          <a:latin typeface="+mn-lt"/>
                          <a:ea typeface="+mn-ea"/>
                          <a:cs typeface="+mn-cs"/>
                        </a:rPr>
                        <a:t> </a:t>
                      </a:r>
                      <a:r>
                        <a:rPr lang="en-US" sz="1400" b="1" u="none" kern="1200" dirty="0" smtClean="0">
                          <a:solidFill>
                            <a:schemeClr val="tx1"/>
                          </a:solidFill>
                          <a:latin typeface="+mn-lt"/>
                          <a:ea typeface="+mn-ea"/>
                          <a:cs typeface="+mn-cs"/>
                        </a:rPr>
                        <a:t>kingdom of Saudi Arabia</a:t>
                      </a:r>
                      <a:r>
                        <a:rPr lang="en-US" sz="1400" u="none" kern="1200" dirty="0" smtClean="0">
                          <a:solidFill>
                            <a:schemeClr val="tx1"/>
                          </a:solidFill>
                          <a:latin typeface="+mn-lt"/>
                          <a:ea typeface="+mn-ea"/>
                          <a:cs typeface="+mn-cs"/>
                        </a:rPr>
                        <a:t>: </a:t>
                      </a:r>
                      <a:r>
                        <a:rPr lang="en-US" sz="1400" b="1" u="none" kern="1200" dirty="0" smtClean="0">
                          <a:solidFill>
                            <a:schemeClr val="tx1"/>
                          </a:solidFill>
                          <a:latin typeface="+mn-lt"/>
                          <a:ea typeface="+mn-ea"/>
                          <a:cs typeface="+mn-cs"/>
                        </a:rPr>
                        <a:t> Potential impacts of climate change</a:t>
                      </a:r>
                      <a:r>
                        <a:rPr lang="en-US" sz="1400" u="none" kern="1200" dirty="0" smtClean="0">
                          <a:solidFill>
                            <a:schemeClr val="tx1"/>
                          </a:solidFill>
                          <a:latin typeface="+mn-lt"/>
                          <a:ea typeface="+mn-ea"/>
                          <a:cs typeface="+mn-cs"/>
                        </a:rPr>
                        <a:t>                                                                                               • A 2.2-2.7 ° C </a:t>
                      </a:r>
                      <a:r>
                        <a:rPr lang="en-US" sz="1400" b="1" kern="1200" dirty="0" smtClean="0">
                          <a:solidFill>
                            <a:schemeClr val="tx1"/>
                          </a:solidFill>
                          <a:latin typeface="+mn-lt"/>
                          <a:ea typeface="+mn-ea"/>
                          <a:cs typeface="+mn-cs"/>
                        </a:rPr>
                        <a:t>increase</a:t>
                      </a:r>
                      <a:r>
                        <a:rPr lang="en-US" sz="1400" u="none" kern="1200" dirty="0" smtClean="0">
                          <a:solidFill>
                            <a:schemeClr val="tx1"/>
                          </a:solidFill>
                          <a:latin typeface="+mn-lt"/>
                          <a:ea typeface="+mn-ea"/>
                          <a:cs typeface="+mn-cs"/>
                        </a:rPr>
                        <a:t> in summer temperature in the northwestern regions of the Kingdom and a rise of 0.2-0.4 ° C in the south and south-west of the country,</a:t>
                      </a:r>
                      <a:br>
                        <a:rPr lang="en-US" sz="1400" u="none" kern="1200" dirty="0" smtClean="0">
                          <a:solidFill>
                            <a:schemeClr val="tx1"/>
                          </a:solidFill>
                          <a:latin typeface="+mn-lt"/>
                          <a:ea typeface="+mn-ea"/>
                          <a:cs typeface="+mn-cs"/>
                        </a:rPr>
                      </a:br>
                      <a:r>
                        <a:rPr lang="en-US" sz="1400" u="none" kern="1200" dirty="0" smtClean="0">
                          <a:solidFill>
                            <a:schemeClr val="tx1"/>
                          </a:solidFill>
                          <a:latin typeface="+mn-lt"/>
                          <a:ea typeface="+mn-ea"/>
                          <a:cs typeface="+mn-cs"/>
                        </a:rPr>
                        <a:t>• This increase will lead to a  5-25% reduction in agricultural production in all regions.</a:t>
                      </a:r>
                      <a:br>
                        <a:rPr lang="en-US" sz="1400" u="none" kern="1200" dirty="0" smtClean="0">
                          <a:solidFill>
                            <a:schemeClr val="tx1"/>
                          </a:solidFill>
                          <a:latin typeface="+mn-lt"/>
                          <a:ea typeface="+mn-ea"/>
                          <a:cs typeface="+mn-cs"/>
                        </a:rPr>
                      </a:br>
                      <a:r>
                        <a:rPr lang="en-US" sz="1400" u="none" kern="1200" dirty="0" smtClean="0">
                          <a:solidFill>
                            <a:schemeClr val="tx1"/>
                          </a:solidFill>
                          <a:latin typeface="+mn-lt"/>
                          <a:ea typeface="+mn-ea"/>
                          <a:cs typeface="+mn-cs"/>
                        </a:rPr>
                        <a:t>• A sea level rise of 0.5 m by the year 2100 will drown 2663 hectares of sandy beaches in the Kingdom.</a:t>
                      </a:r>
                      <a:br>
                        <a:rPr lang="en-US" sz="1400" u="none" kern="1200" dirty="0" smtClean="0">
                          <a:solidFill>
                            <a:schemeClr val="tx1"/>
                          </a:solidFill>
                          <a:latin typeface="+mn-lt"/>
                          <a:ea typeface="+mn-ea"/>
                          <a:cs typeface="+mn-cs"/>
                        </a:rPr>
                      </a:br>
                      <a:r>
                        <a:rPr lang="en-US" sz="1400" b="1" u="none" kern="1200" dirty="0" smtClean="0">
                          <a:solidFill>
                            <a:schemeClr val="tx1"/>
                          </a:solidFill>
                          <a:latin typeface="+mn-lt"/>
                          <a:ea typeface="+mn-ea"/>
                          <a:cs typeface="+mn-cs"/>
                        </a:rPr>
                        <a:t>Republic of Sudan:</a:t>
                      </a:r>
                      <a:r>
                        <a:rPr lang="en-US" sz="1400" u="none" kern="1200" dirty="0" smtClean="0">
                          <a:solidFill>
                            <a:schemeClr val="tx1"/>
                          </a:solidFill>
                          <a:latin typeface="+mn-lt"/>
                          <a:ea typeface="+mn-ea"/>
                          <a:cs typeface="+mn-cs"/>
                        </a:rPr>
                        <a:t> </a:t>
                      </a:r>
                      <a:r>
                        <a:rPr lang="en-US" sz="1400" b="1" u="none" kern="1200" dirty="0" smtClean="0">
                          <a:solidFill>
                            <a:schemeClr val="tx1"/>
                          </a:solidFill>
                          <a:latin typeface="+mn-lt"/>
                          <a:ea typeface="+mn-ea"/>
                          <a:cs typeface="+mn-cs"/>
                        </a:rPr>
                        <a:t>By 2060, the following impacts are projected:</a:t>
                      </a:r>
                      <a:r>
                        <a:rPr lang="en-US" sz="1400" u="none" kern="1200" dirty="0" smtClean="0">
                          <a:solidFill>
                            <a:schemeClr val="tx1"/>
                          </a:solidFill>
                          <a:latin typeface="+mn-lt"/>
                          <a:ea typeface="+mn-ea"/>
                          <a:cs typeface="+mn-cs"/>
                        </a:rPr>
                        <a:t/>
                      </a:r>
                      <a:br>
                        <a:rPr lang="en-US" sz="1400" u="none" kern="1200" dirty="0" smtClean="0">
                          <a:solidFill>
                            <a:schemeClr val="tx1"/>
                          </a:solidFill>
                          <a:latin typeface="+mn-lt"/>
                          <a:ea typeface="+mn-ea"/>
                          <a:cs typeface="+mn-cs"/>
                        </a:rPr>
                      </a:br>
                      <a:r>
                        <a:rPr lang="en-US" sz="1400" u="none" kern="1200" dirty="0" smtClean="0">
                          <a:solidFill>
                            <a:schemeClr val="tx1"/>
                          </a:solidFill>
                          <a:latin typeface="+mn-lt"/>
                          <a:ea typeface="+mn-ea"/>
                          <a:cs typeface="+mn-cs"/>
                        </a:rPr>
                        <a:t>• A significant increase in temperature ranging between 1.5 -3.1 ° C according to seasons,</a:t>
                      </a:r>
                      <a:br>
                        <a:rPr lang="en-US" sz="1400" u="none" kern="1200" dirty="0" smtClean="0">
                          <a:solidFill>
                            <a:schemeClr val="tx1"/>
                          </a:solidFill>
                          <a:latin typeface="+mn-lt"/>
                          <a:ea typeface="+mn-ea"/>
                          <a:cs typeface="+mn-cs"/>
                        </a:rPr>
                      </a:br>
                      <a:r>
                        <a:rPr lang="en-US" sz="1400" u="none" kern="1200" dirty="0" smtClean="0">
                          <a:solidFill>
                            <a:schemeClr val="tx1"/>
                          </a:solidFill>
                          <a:latin typeface="+mn-lt"/>
                          <a:ea typeface="+mn-ea"/>
                          <a:cs typeface="+mn-cs"/>
                        </a:rPr>
                        <a:t>• A decrease in the average precipitation rate of about 6 mm per month during the rainy season,</a:t>
                      </a:r>
                      <a:br>
                        <a:rPr lang="en-US" sz="1400" u="none" kern="1200" dirty="0" smtClean="0">
                          <a:solidFill>
                            <a:schemeClr val="tx1"/>
                          </a:solidFill>
                          <a:latin typeface="+mn-lt"/>
                          <a:ea typeface="+mn-ea"/>
                          <a:cs typeface="+mn-cs"/>
                        </a:rPr>
                      </a:br>
                      <a:r>
                        <a:rPr lang="en-US" sz="1400" u="none" kern="1200" dirty="0" smtClean="0">
                          <a:solidFill>
                            <a:schemeClr val="tx1"/>
                          </a:solidFill>
                          <a:latin typeface="+mn-lt"/>
                          <a:ea typeface="+mn-ea"/>
                          <a:cs typeface="+mn-cs"/>
                        </a:rPr>
                        <a:t>• These changes will have a negative impact on agriculture, water resources and public health. Climate scenarios for Northern </a:t>
                      </a:r>
                      <a:r>
                        <a:rPr lang="en-US" sz="1400" u="none" kern="1200" dirty="0" err="1" smtClean="0">
                          <a:solidFill>
                            <a:schemeClr val="tx1"/>
                          </a:solidFill>
                          <a:latin typeface="+mn-lt"/>
                          <a:ea typeface="+mn-ea"/>
                          <a:cs typeface="+mn-cs"/>
                        </a:rPr>
                        <a:t>Kordofan</a:t>
                      </a:r>
                      <a:r>
                        <a:rPr lang="en-US" sz="1400" u="none" kern="1200" dirty="0" smtClean="0">
                          <a:solidFill>
                            <a:schemeClr val="tx1"/>
                          </a:solidFill>
                          <a:latin typeface="+mn-lt"/>
                          <a:ea typeface="+mn-ea"/>
                          <a:cs typeface="+mn-cs"/>
                        </a:rPr>
                        <a:t> anticipate a 1.5 ° C rise in surface temperatures between 2030 and 2060, and a 5% decrease in rainfall, which could lead to a 70% reduction in white maize crop yields.</a:t>
                      </a:r>
                      <a:br>
                        <a:rPr lang="en-US" sz="1400" u="none" kern="1200" dirty="0" smtClean="0">
                          <a:solidFill>
                            <a:schemeClr val="tx1"/>
                          </a:solidFill>
                          <a:latin typeface="+mn-lt"/>
                          <a:ea typeface="+mn-ea"/>
                          <a:cs typeface="+mn-cs"/>
                        </a:rPr>
                      </a:br>
                      <a:r>
                        <a:rPr lang="en-US" sz="1400" u="none" kern="1200" dirty="0" smtClean="0">
                          <a:solidFill>
                            <a:schemeClr val="tx1"/>
                          </a:solidFill>
                          <a:latin typeface="+mn-lt"/>
                          <a:ea typeface="+mn-ea"/>
                          <a:cs typeface="+mn-cs"/>
                        </a:rPr>
                        <a:t/>
                      </a:r>
                      <a:br>
                        <a:rPr lang="en-US" sz="1400" u="none" kern="1200" dirty="0" smtClean="0">
                          <a:solidFill>
                            <a:schemeClr val="tx1"/>
                          </a:solidFill>
                          <a:latin typeface="+mn-lt"/>
                          <a:ea typeface="+mn-ea"/>
                          <a:cs typeface="+mn-cs"/>
                        </a:rPr>
                      </a:br>
                      <a:r>
                        <a:rPr lang="en-US" sz="1400" u="none" kern="1200" dirty="0" smtClean="0">
                          <a:solidFill>
                            <a:schemeClr val="tx1"/>
                          </a:solidFill>
                          <a:latin typeface="+mn-lt"/>
                          <a:ea typeface="+mn-ea"/>
                          <a:cs typeface="+mn-cs"/>
                        </a:rPr>
                        <a:t>Source: National communications and various countries’ reports.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sp>
        <p:nvSpPr>
          <p:cNvPr id="7" name="Rectangle 6"/>
          <p:cNvSpPr/>
          <p:nvPr/>
        </p:nvSpPr>
        <p:spPr>
          <a:xfrm>
            <a:off x="1187624" y="116632"/>
            <a:ext cx="6264696" cy="830997"/>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wrap="square">
            <a:spAutoFit/>
          </a:bodyPr>
          <a:lstStyle/>
          <a:p>
            <a:pPr algn="ctr" rtl="1">
              <a:spcBef>
                <a:spcPts val="0"/>
              </a:spcBef>
              <a:spcAft>
                <a:spcPts val="0"/>
              </a:spcAft>
              <a:defRPr/>
            </a:pPr>
            <a:r>
              <a:rPr lang="en-US" sz="2400" dirty="0" smtClean="0">
                <a:solidFill>
                  <a:schemeClr val="tx1"/>
                </a:solidFill>
              </a:rPr>
              <a:t>Climate Change Impacts in the Arab Region as Cited in National Reports</a:t>
            </a:r>
            <a:endParaRPr lang="en-US" sz="2400" dirty="0">
              <a:solidFill>
                <a:schemeClr val="tx1"/>
              </a:solidFill>
              <a:latin typeface="Times New Roman"/>
              <a:ea typeface="Times New Roman"/>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33672" y="1744354"/>
            <a:ext cx="8686800" cy="4154984"/>
          </a:xfrm>
          <a:prstGeom prst="rect">
            <a:avLst/>
          </a:prstGeom>
          <a:noFill/>
          <a:ln>
            <a:headEnd/>
            <a:tailEnd/>
          </a:ln>
          <a:effec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spAutoFit/>
          </a:bodyPr>
          <a:lstStyle/>
          <a:p>
            <a:pPr marL="463550" indent="-463550" algn="justLow">
              <a:buBlip>
                <a:blip r:embed="rId2"/>
              </a:buBlip>
            </a:pPr>
            <a:r>
              <a:rPr lang="en-US" sz="2000" dirty="0" smtClean="0">
                <a:solidFill>
                  <a:schemeClr val="tx1"/>
                </a:solidFill>
                <a:latin typeface="Times New Roman" pitchFamily="18" charset="0"/>
                <a:ea typeface="Times New Roman" pitchFamily="18" charset="0"/>
                <a:cs typeface="Times New Roman" pitchFamily="18" charset="0"/>
              </a:rPr>
              <a:t>MENA </a:t>
            </a:r>
            <a:r>
              <a:rPr lang="en-US" sz="2000" dirty="0">
                <a:solidFill>
                  <a:schemeClr val="tx1"/>
                </a:solidFill>
                <a:latin typeface="Times New Roman" pitchFamily="18" charset="0"/>
                <a:ea typeface="Times New Roman" pitchFamily="18" charset="0"/>
                <a:cs typeface="Times New Roman" pitchFamily="18" charset="0"/>
              </a:rPr>
              <a:t>will face yield declines of up to 20% for wheat, 30% for rice, and about 47% for maize in 2050 due to climate </a:t>
            </a:r>
            <a:r>
              <a:rPr lang="en-US" sz="2000" dirty="0" smtClean="0">
                <a:solidFill>
                  <a:schemeClr val="tx1"/>
                </a:solidFill>
                <a:latin typeface="Times New Roman" pitchFamily="18" charset="0"/>
                <a:ea typeface="Times New Roman" pitchFamily="18" charset="0"/>
                <a:cs typeface="Times New Roman" pitchFamily="18" charset="0"/>
              </a:rPr>
              <a:t>change</a:t>
            </a:r>
          </a:p>
          <a:p>
            <a:pPr marL="463550" indent="-463550" algn="justLow">
              <a:buBlip>
                <a:blip r:embed="rId2"/>
              </a:buBlip>
            </a:pPr>
            <a:endParaRPr lang="en-US" sz="2000" dirty="0" smtClean="0">
              <a:solidFill>
                <a:schemeClr val="tx1"/>
              </a:solidFill>
              <a:latin typeface="Times New Roman" pitchFamily="18" charset="0"/>
              <a:ea typeface="Times New Roman" pitchFamily="18" charset="0"/>
              <a:cs typeface="Times New Roman" pitchFamily="18" charset="0"/>
            </a:endParaRPr>
          </a:p>
          <a:p>
            <a:pPr marL="463550" indent="-463550" algn="justLow">
              <a:buBlip>
                <a:blip r:embed="rId2"/>
              </a:buBlip>
            </a:pPr>
            <a:r>
              <a:rPr lang="en-US" sz="2000" dirty="0" smtClean="0">
                <a:solidFill>
                  <a:schemeClr val="tx1"/>
                </a:solidFill>
                <a:latin typeface="Times New Roman" pitchFamily="18" charset="0"/>
                <a:ea typeface="Times New Roman" pitchFamily="18" charset="0"/>
                <a:cs typeface="Times New Roman" pitchFamily="18" charset="0"/>
              </a:rPr>
              <a:t>MENA </a:t>
            </a:r>
            <a:r>
              <a:rPr lang="en-US" sz="2000" dirty="0">
                <a:solidFill>
                  <a:schemeClr val="tx1"/>
                </a:solidFill>
                <a:latin typeface="Times New Roman" pitchFamily="18" charset="0"/>
                <a:ea typeface="Times New Roman" pitchFamily="18" charset="0"/>
                <a:cs typeface="Times New Roman" pitchFamily="18" charset="0"/>
              </a:rPr>
              <a:t>will need additional annual investments of 241-271 million U.S. dollars to overcome the impact of climate change on food and nutrition only.  The majority of investment expenditures would be directed towards agricultural research</a:t>
            </a:r>
            <a:r>
              <a:rPr lang="en-US" sz="2000" dirty="0" smtClean="0">
                <a:solidFill>
                  <a:schemeClr val="tx1"/>
                </a:solidFill>
                <a:latin typeface="Times New Roman" pitchFamily="18" charset="0"/>
                <a:ea typeface="Times New Roman" pitchFamily="18" charset="0"/>
                <a:cs typeface="Times New Roman" pitchFamily="18" charset="0"/>
              </a:rPr>
              <a:t>.</a:t>
            </a:r>
          </a:p>
          <a:p>
            <a:pPr marL="463550" indent="-463550" algn="justLow">
              <a:buBlip>
                <a:blip r:embed="rId2"/>
              </a:buBlip>
            </a:pPr>
            <a:endParaRPr lang="en-US" sz="2000" dirty="0" smtClean="0">
              <a:solidFill>
                <a:schemeClr val="tx1"/>
              </a:solidFill>
              <a:latin typeface="Times New Roman" pitchFamily="18" charset="0"/>
              <a:ea typeface="Times New Roman" pitchFamily="18" charset="0"/>
              <a:cs typeface="Times New Roman" pitchFamily="18" charset="0"/>
            </a:endParaRPr>
          </a:p>
          <a:p>
            <a:pPr marL="463550" indent="-463550" algn="justLow">
              <a:buBlip>
                <a:blip r:embed="rId2"/>
              </a:buBlip>
            </a:pPr>
            <a:r>
              <a:rPr lang="en-US" sz="2000" dirty="0" smtClean="0">
                <a:solidFill>
                  <a:schemeClr val="tx1"/>
                </a:solidFill>
                <a:latin typeface="Times New Roman" pitchFamily="18" charset="0"/>
                <a:ea typeface="Times New Roman" pitchFamily="18" charset="0"/>
                <a:cs typeface="Times New Roman" pitchFamily="18" charset="0"/>
              </a:rPr>
              <a:t>The Fertile </a:t>
            </a:r>
            <a:r>
              <a:rPr lang="en-US" sz="2000" dirty="0">
                <a:solidFill>
                  <a:schemeClr val="tx1"/>
                </a:solidFill>
                <a:latin typeface="Times New Roman" pitchFamily="18" charset="0"/>
                <a:ea typeface="Times New Roman" pitchFamily="18" charset="0"/>
                <a:cs typeface="Times New Roman" pitchFamily="18" charset="0"/>
              </a:rPr>
              <a:t>Crescent will lose its current shape and may disappear </a:t>
            </a:r>
            <a:r>
              <a:rPr lang="en-US" sz="2000" dirty="0" smtClean="0">
                <a:solidFill>
                  <a:schemeClr val="tx1"/>
                </a:solidFill>
                <a:latin typeface="Times New Roman" pitchFamily="18" charset="0"/>
                <a:ea typeface="Times New Roman" pitchFamily="18" charset="0"/>
                <a:cs typeface="Times New Roman" pitchFamily="18" charset="0"/>
              </a:rPr>
              <a:t>altogether </a:t>
            </a:r>
            <a:r>
              <a:rPr lang="en-US" sz="2000" dirty="0">
                <a:solidFill>
                  <a:schemeClr val="tx1"/>
                </a:solidFill>
                <a:latin typeface="Times New Roman" pitchFamily="18" charset="0"/>
                <a:ea typeface="Times New Roman" pitchFamily="18" charset="0"/>
                <a:cs typeface="Times New Roman" pitchFamily="18" charset="0"/>
              </a:rPr>
              <a:t>due to climate change. </a:t>
            </a:r>
            <a:endParaRPr lang="en-US" sz="2000" dirty="0" smtClean="0">
              <a:solidFill>
                <a:schemeClr val="tx1"/>
              </a:solidFill>
              <a:latin typeface="Times New Roman" pitchFamily="18" charset="0"/>
              <a:ea typeface="Times New Roman" pitchFamily="18" charset="0"/>
              <a:cs typeface="Times New Roman" pitchFamily="18" charset="0"/>
            </a:endParaRPr>
          </a:p>
          <a:p>
            <a:pPr marL="463550" indent="-463550" algn="justLow">
              <a:buBlip>
                <a:blip r:embed="rId2"/>
              </a:buBlip>
            </a:pPr>
            <a:endParaRPr lang="en-US" sz="2000" dirty="0" smtClean="0">
              <a:solidFill>
                <a:schemeClr val="tx1"/>
              </a:solidFill>
              <a:latin typeface="Times New Roman" pitchFamily="18" charset="0"/>
              <a:ea typeface="Times New Roman" pitchFamily="18" charset="0"/>
              <a:cs typeface="Times New Roman" pitchFamily="18" charset="0"/>
            </a:endParaRPr>
          </a:p>
          <a:p>
            <a:pPr marL="463550" indent="-463550" algn="justLow">
              <a:buBlip>
                <a:blip r:embed="rId2"/>
              </a:buBlip>
            </a:pPr>
            <a:r>
              <a:rPr lang="en-US" sz="2000" dirty="0" smtClean="0">
                <a:solidFill>
                  <a:schemeClr val="tx1"/>
                </a:solidFill>
                <a:latin typeface="Times New Roman" pitchFamily="18" charset="0"/>
                <a:ea typeface="Times New Roman" pitchFamily="18" charset="0"/>
                <a:cs typeface="Times New Roman" pitchFamily="18" charset="0"/>
              </a:rPr>
              <a:t>The </a:t>
            </a:r>
            <a:r>
              <a:rPr lang="en-US" sz="2000" dirty="0">
                <a:solidFill>
                  <a:schemeClr val="tx1"/>
                </a:solidFill>
                <a:latin typeface="Times New Roman" pitchFamily="18" charset="0"/>
                <a:ea typeface="Times New Roman" pitchFamily="18" charset="0"/>
                <a:cs typeface="Times New Roman" pitchFamily="18" charset="0"/>
              </a:rPr>
              <a:t>annual discharge of the Euphrates River will decrease significantly (29-73%), as will the stream flow in the Jordan </a:t>
            </a:r>
            <a:r>
              <a:rPr lang="en-US" sz="2000" dirty="0" smtClean="0">
                <a:solidFill>
                  <a:schemeClr val="tx1"/>
                </a:solidFill>
                <a:latin typeface="Times New Roman" pitchFamily="18" charset="0"/>
                <a:ea typeface="Times New Roman" pitchFamily="18" charset="0"/>
                <a:cs typeface="Times New Roman" pitchFamily="18" charset="0"/>
              </a:rPr>
              <a:t>River. </a:t>
            </a:r>
            <a:endParaRPr lang="en-US" sz="2000" dirty="0">
              <a:solidFill>
                <a:schemeClr val="tx1"/>
              </a:solidFill>
              <a:latin typeface="Times New Roman" pitchFamily="18" charset="0"/>
              <a:ea typeface="Times New Roman" pitchFamily="18" charset="0"/>
              <a:cs typeface="Times New Roman" pitchFamily="18" charset="0"/>
            </a:endParaRPr>
          </a:p>
        </p:txBody>
      </p:sp>
      <p:sp>
        <p:nvSpPr>
          <p:cNvPr id="6" name="Footer Placeholder 4"/>
          <p:cNvSpPr>
            <a:spLocks noGrp="1"/>
          </p:cNvSpPr>
          <p:nvPr>
            <p:ph type="ftr" sz="quarter" idx="11"/>
          </p:nvPr>
        </p:nvSpPr>
        <p:spPr>
          <a:xfrm>
            <a:off x="2699792" y="5949280"/>
            <a:ext cx="6480720" cy="476250"/>
          </a:xfrm>
        </p:spPr>
        <p:txBody>
          <a:bodyPr/>
          <a:lstStyle/>
          <a:p>
            <a:r>
              <a:rPr lang="en-US" dirty="0" smtClean="0">
                <a:solidFill>
                  <a:prstClr val="black">
                    <a:tint val="75000"/>
                  </a:prstClr>
                </a:solidFill>
              </a:rPr>
              <a:t>Trainers Workshop on Vulnerability and Climate Change Impact Assessments for Adaptation Manama, Kingdom of Bahrain 5-7 January 2010 </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932D54D-2DC9-4508-BD4C-B91BEF50534A}" type="slidenum">
              <a:rPr lang="en-US" smtClean="0"/>
              <a:pPr/>
              <a:t>7</a:t>
            </a:fld>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78972" y="1620728"/>
          <a:ext cx="8358246" cy="5120640"/>
        </p:xfrm>
        <a:graphic>
          <a:graphicData uri="http://schemas.openxmlformats.org/drawingml/2006/table">
            <a:tbl>
              <a:tblPr/>
              <a:tblGrid>
                <a:gridCol w="3316318"/>
                <a:gridCol w="5041928"/>
              </a:tblGrid>
              <a:tr h="5000660">
                <a:tc>
                  <a:txBody>
                    <a:bodyPr/>
                    <a:lstStyle/>
                    <a:p>
                      <a:pPr marL="0" marR="0" algn="justLow" rtl="0">
                        <a:spcBef>
                          <a:spcPts val="0"/>
                        </a:spcBef>
                        <a:spcAft>
                          <a:spcPts val="600"/>
                        </a:spcAft>
                        <a:buFontTx/>
                        <a:buBlip>
                          <a:blip r:embed="rId2"/>
                        </a:buBlip>
                        <a:tabLst>
                          <a:tab pos="4231005" algn="l"/>
                        </a:tabLst>
                      </a:pPr>
                      <a:endParaRPr lang="en-US" sz="2000" dirty="0">
                        <a:latin typeface="Times New Roman"/>
                        <a:ea typeface="Times New Roman"/>
                        <a:cs typeface="Simplified Arabic"/>
                      </a:endParaRPr>
                    </a:p>
                  </a:txBody>
                  <a:tcPr marL="68580" marR="68580" marT="0" marB="0">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r>
                        <a:rPr lang="en-GB" sz="1200" u="none" kern="1200" dirty="0" smtClean="0">
                          <a:solidFill>
                            <a:schemeClr val="tx1"/>
                          </a:solidFill>
                          <a:latin typeface="+mn-lt"/>
                          <a:ea typeface="+mn-ea"/>
                          <a:cs typeface="+mn-cs"/>
                        </a:rPr>
                        <a:t>-</a:t>
                      </a:r>
                      <a:r>
                        <a:rPr lang="en-GB" sz="1600" u="none" kern="1200" dirty="0" smtClean="0">
                          <a:solidFill>
                            <a:schemeClr val="tx1"/>
                          </a:solidFill>
                          <a:latin typeface="+mn-lt"/>
                          <a:ea typeface="+mn-ea"/>
                          <a:cs typeface="+mn-cs"/>
                        </a:rPr>
                        <a:t>The Kingdom of Bahrain occupies an area of 740 Km2. It is an archipelago of small islands that might be at great risk of losing significant land mass as a result of sea level rise. </a:t>
                      </a:r>
                      <a:endParaRPr lang="en-US" sz="1600" u="none" kern="1200" dirty="0" smtClean="0">
                        <a:solidFill>
                          <a:schemeClr val="tx1"/>
                        </a:solidFill>
                        <a:latin typeface="+mn-lt"/>
                        <a:ea typeface="+mn-ea"/>
                        <a:cs typeface="+mn-cs"/>
                      </a:endParaRPr>
                    </a:p>
                    <a:p>
                      <a:r>
                        <a:rPr lang="en-GB" sz="1600" u="none" kern="1200" dirty="0" smtClean="0">
                          <a:solidFill>
                            <a:schemeClr val="tx1"/>
                          </a:solidFill>
                          <a:latin typeface="+mn-lt"/>
                          <a:ea typeface="+mn-ea"/>
                          <a:cs typeface="+mn-cs"/>
                        </a:rPr>
                        <a:t>-Eighty Km2 or more than 10% of the total area of the kingdom is estimated to be only 0.5 m above mean sea level. </a:t>
                      </a:r>
                      <a:endParaRPr lang="en-US" sz="1600" u="none" kern="1200" dirty="0" smtClean="0">
                        <a:solidFill>
                          <a:schemeClr val="tx1"/>
                        </a:solidFill>
                        <a:latin typeface="+mn-lt"/>
                        <a:ea typeface="+mn-ea"/>
                        <a:cs typeface="+mn-cs"/>
                      </a:endParaRPr>
                    </a:p>
                    <a:p>
                      <a:r>
                        <a:rPr lang="en-GB" sz="1600" u="none" kern="1200" dirty="0" smtClean="0">
                          <a:solidFill>
                            <a:schemeClr val="tx1"/>
                          </a:solidFill>
                          <a:latin typeface="+mn-lt"/>
                          <a:ea typeface="+mn-ea"/>
                          <a:cs typeface="+mn-cs"/>
                        </a:rPr>
                        <a:t>- More than two-thirds of the population live within 2.0 km of the coastline.</a:t>
                      </a:r>
                      <a:endParaRPr lang="en-US" sz="1600" u="none" kern="1200" dirty="0" smtClean="0">
                        <a:solidFill>
                          <a:schemeClr val="tx1"/>
                        </a:solidFill>
                        <a:latin typeface="+mn-lt"/>
                        <a:ea typeface="+mn-ea"/>
                        <a:cs typeface="+mn-cs"/>
                      </a:endParaRPr>
                    </a:p>
                    <a:p>
                      <a:r>
                        <a:rPr lang="en-GB" sz="1600" u="none" kern="1200" dirty="0" smtClean="0">
                          <a:solidFill>
                            <a:schemeClr val="tx1"/>
                          </a:solidFill>
                          <a:latin typeface="+mn-lt"/>
                          <a:ea typeface="+mn-ea"/>
                          <a:cs typeface="+mn-cs"/>
                        </a:rPr>
                        <a:t>-Sea level rise may pose a substantial threat to Bahrain’s resources because of their low-lying physiographical setting as well as the vulnerability of the residential, economic, tourist, and other vital activities. -As a small island state with high population density and high population growth rates, the Kingdom of Bahrain has a limited capacity to adapt to relative sea level rise which underlines the need to undertake risk assessment measures and develop an appropriative adaptive strategy to cope with impacts of sea level rise.</a:t>
                      </a:r>
                      <a:endParaRPr lang="en-US" sz="1600" u="none" kern="1200" dirty="0" smtClean="0">
                        <a:solidFill>
                          <a:schemeClr val="tx1"/>
                        </a:solidFill>
                        <a:latin typeface="+mn-lt"/>
                        <a:ea typeface="+mn-ea"/>
                        <a:cs typeface="+mn-cs"/>
                      </a:endParaRPr>
                    </a:p>
                    <a:p>
                      <a:pPr marL="288925" marR="0" indent="-288925" algn="just" rtl="1">
                        <a:spcBef>
                          <a:spcPts val="0"/>
                        </a:spcBef>
                        <a:spcAft>
                          <a:spcPts val="600"/>
                        </a:spcAft>
                        <a:buFontTx/>
                        <a:buBlip>
                          <a:blip r:embed="rId2"/>
                        </a:buBlip>
                      </a:pPr>
                      <a:endParaRPr lang="en-US" sz="1600" dirty="0">
                        <a:latin typeface="Times New Roman"/>
                        <a:ea typeface="Times New Roman"/>
                        <a:cs typeface="Arial"/>
                      </a:endParaRPr>
                    </a:p>
                  </a:txBody>
                  <a:tcPr marL="68580" marR="68580" marT="0" marB="0">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r>
            </a:tbl>
          </a:graphicData>
        </a:graphic>
      </p:graphicFrame>
      <p:pic>
        <p:nvPicPr>
          <p:cNvPr id="27658" name="Object 5"/>
          <p:cNvPicPr>
            <a:picLocks noChangeArrowheads="1"/>
          </p:cNvPicPr>
          <p:nvPr/>
        </p:nvPicPr>
        <p:blipFill>
          <a:blip r:embed="rId3" cstate="print"/>
          <a:srcRect r="-38" b="-275"/>
          <a:stretch>
            <a:fillRect/>
          </a:stretch>
        </p:blipFill>
        <p:spPr bwMode="auto">
          <a:xfrm>
            <a:off x="107504" y="1692152"/>
            <a:ext cx="3143250" cy="4643437"/>
          </a:xfrm>
          <a:prstGeom prst="rect">
            <a:avLst/>
          </a:prstGeom>
          <a:noFill/>
          <a:ln w="9525">
            <a:noFill/>
            <a:miter lim="800000"/>
            <a:headEnd/>
            <a:tailEnd/>
          </a:ln>
        </p:spPr>
      </p:pic>
      <p:sp>
        <p:nvSpPr>
          <p:cNvPr id="4" name="Rectangle 3"/>
          <p:cNvSpPr/>
          <p:nvPr/>
        </p:nvSpPr>
        <p:spPr>
          <a:xfrm>
            <a:off x="1420748" y="44624"/>
            <a:ext cx="5527516" cy="954107"/>
          </a:xfrm>
          <a:prstGeom prst="rect">
            <a:avLst/>
          </a:prstGeom>
        </p:spPr>
        <p:txBody>
          <a:bodyPr wrap="square">
            <a:spAutoFit/>
          </a:bodyPr>
          <a:lstStyle/>
          <a:p>
            <a:pPr algn="ctr"/>
            <a:r>
              <a:rPr lang="en-US" sz="2800" dirty="0" smtClean="0"/>
              <a:t>Impact of Sea Level Rise on the kingdom of  Bahrain</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30"/>
          <p:cNvGrpSpPr>
            <a:grpSpLocks/>
          </p:cNvGrpSpPr>
          <p:nvPr/>
        </p:nvGrpSpPr>
        <p:grpSpPr bwMode="auto">
          <a:xfrm>
            <a:off x="-6351" y="1027509"/>
            <a:ext cx="9186863" cy="5857875"/>
            <a:chOff x="0" y="285728"/>
            <a:chExt cx="9186895" cy="5857916"/>
          </a:xfrm>
        </p:grpSpPr>
        <p:pic>
          <p:nvPicPr>
            <p:cNvPr id="15365" name="Picture 2"/>
            <p:cNvPicPr>
              <a:picLocks noChangeAspect="1" noChangeArrowheads="1"/>
            </p:cNvPicPr>
            <p:nvPr/>
          </p:nvPicPr>
          <p:blipFill>
            <a:blip r:embed="rId2" cstate="print"/>
            <a:srcRect/>
            <a:stretch>
              <a:fillRect/>
            </a:stretch>
          </p:blipFill>
          <p:spPr bwMode="auto">
            <a:xfrm>
              <a:off x="0" y="6000769"/>
              <a:ext cx="9186895" cy="142875"/>
            </a:xfrm>
            <a:prstGeom prst="rect">
              <a:avLst/>
            </a:prstGeom>
            <a:noFill/>
            <a:ln w="9525">
              <a:noFill/>
              <a:miter lim="800000"/>
              <a:headEnd/>
              <a:tailEnd/>
            </a:ln>
          </p:spPr>
        </p:pic>
        <p:sp>
          <p:nvSpPr>
            <p:cNvPr id="4" name="مربع نص 8"/>
            <p:cNvSpPr txBox="1"/>
            <p:nvPr/>
          </p:nvSpPr>
          <p:spPr>
            <a:xfrm>
              <a:off x="3071824" y="285728"/>
              <a:ext cx="3071823" cy="1200337"/>
            </a:xfrm>
            <a:prstGeom prst="rect">
              <a:avLst/>
            </a:prstGeom>
            <a:solidFill>
              <a:schemeClr val="bg1">
                <a:lumMod val="95000"/>
              </a:schemeClr>
            </a:solidFill>
            <a:ln>
              <a:solidFill>
                <a:schemeClr val="tx1"/>
              </a:solidFill>
            </a:ln>
          </p:spPr>
          <p:txBody>
            <a:bodyPr rtlCol="1">
              <a:spAutoFit/>
            </a:bodyPr>
            <a:lstStyle/>
            <a:p>
              <a:pPr algn="ctr">
                <a:defRPr/>
              </a:pPr>
              <a:r>
                <a:rPr lang="en-US" dirty="0" smtClean="0"/>
                <a:t>Example: Syria</a:t>
              </a:r>
            </a:p>
            <a:p>
              <a:pPr algn="ctr">
                <a:defRPr/>
              </a:pPr>
              <a:r>
                <a:rPr lang="en-US" dirty="0" smtClean="0"/>
                <a:t>Assessing vulnerability of the Climate and Adaptation Sector</a:t>
              </a:r>
              <a:endParaRPr lang="ar-SA" dirty="0"/>
            </a:p>
          </p:txBody>
        </p:sp>
        <p:cxnSp>
          <p:nvCxnSpPr>
            <p:cNvPr id="5" name="رابط مستقيم 10"/>
            <p:cNvCxnSpPr>
              <a:stCxn id="4" idx="2"/>
              <a:endCxn id="15368" idx="0"/>
            </p:cNvCxnSpPr>
            <p:nvPr/>
          </p:nvCxnSpPr>
          <p:spPr>
            <a:xfrm rot="16200000" flipH="1">
              <a:off x="2761144" y="3332655"/>
              <a:ext cx="3728884" cy="35703"/>
            </a:xfrm>
            <a:prstGeom prst="line">
              <a:avLst/>
            </a:prstGeom>
          </p:spPr>
          <p:style>
            <a:lnRef idx="1">
              <a:schemeClr val="accent1"/>
            </a:lnRef>
            <a:fillRef idx="0">
              <a:schemeClr val="accent1"/>
            </a:fillRef>
            <a:effectRef idx="0">
              <a:schemeClr val="accent1"/>
            </a:effectRef>
            <a:fontRef idx="minor">
              <a:schemeClr val="tx1"/>
            </a:fontRef>
          </p:style>
        </p:cxnSp>
        <p:sp>
          <p:nvSpPr>
            <p:cNvPr id="15368" name="مربع نص 11"/>
            <p:cNvSpPr txBox="1">
              <a:spLocks noChangeArrowheads="1"/>
            </p:cNvSpPr>
            <p:nvPr/>
          </p:nvSpPr>
          <p:spPr bwMode="auto">
            <a:xfrm>
              <a:off x="4071934" y="5214949"/>
              <a:ext cx="1143008" cy="400113"/>
            </a:xfrm>
            <a:prstGeom prst="rect">
              <a:avLst/>
            </a:prstGeom>
            <a:solidFill>
              <a:srgbClr val="FFFF00"/>
            </a:solidFill>
            <a:ln w="9525">
              <a:solidFill>
                <a:schemeClr val="tx1"/>
              </a:solidFill>
              <a:miter lim="800000"/>
              <a:headEnd/>
              <a:tailEnd/>
            </a:ln>
          </p:spPr>
          <p:txBody>
            <a:bodyPr>
              <a:spAutoFit/>
            </a:bodyPr>
            <a:lstStyle/>
            <a:p>
              <a:pPr algn="ctr"/>
              <a:r>
                <a:rPr lang="en-US" sz="2000" dirty="0"/>
                <a:t>Energy </a:t>
              </a:r>
            </a:p>
          </p:txBody>
        </p:sp>
        <p:sp>
          <p:nvSpPr>
            <p:cNvPr id="15369" name="مربع نص 13"/>
            <p:cNvSpPr txBox="1">
              <a:spLocks noChangeArrowheads="1"/>
            </p:cNvSpPr>
            <p:nvPr/>
          </p:nvSpPr>
          <p:spPr bwMode="auto">
            <a:xfrm>
              <a:off x="500034" y="1500173"/>
              <a:ext cx="3643338" cy="400113"/>
            </a:xfrm>
            <a:prstGeom prst="rect">
              <a:avLst/>
            </a:prstGeom>
            <a:solidFill>
              <a:srgbClr val="B7F3FB"/>
            </a:solidFill>
            <a:ln w="9525">
              <a:solidFill>
                <a:schemeClr val="tx1"/>
              </a:solidFill>
              <a:miter lim="800000"/>
              <a:headEnd/>
              <a:tailEnd/>
            </a:ln>
          </p:spPr>
          <p:txBody>
            <a:bodyPr>
              <a:spAutoFit/>
            </a:bodyPr>
            <a:lstStyle/>
            <a:p>
              <a:pPr algn="ctr"/>
              <a:r>
                <a:rPr lang="en-US" sz="2000" dirty="0"/>
                <a:t>Climate Change Assessment </a:t>
              </a:r>
            </a:p>
          </p:txBody>
        </p:sp>
        <p:sp>
          <p:nvSpPr>
            <p:cNvPr id="15370" name="مربع نص 14"/>
            <p:cNvSpPr txBox="1">
              <a:spLocks noChangeArrowheads="1"/>
            </p:cNvSpPr>
            <p:nvPr/>
          </p:nvSpPr>
          <p:spPr bwMode="auto">
            <a:xfrm>
              <a:off x="5500694" y="1500173"/>
              <a:ext cx="3214710" cy="400113"/>
            </a:xfrm>
            <a:prstGeom prst="rect">
              <a:avLst/>
            </a:prstGeom>
            <a:solidFill>
              <a:srgbClr val="B7F3FB"/>
            </a:solidFill>
            <a:ln w="9525">
              <a:solidFill>
                <a:schemeClr val="tx1"/>
              </a:solidFill>
              <a:miter lim="800000"/>
              <a:headEnd/>
              <a:tailEnd/>
            </a:ln>
          </p:spPr>
          <p:txBody>
            <a:bodyPr>
              <a:spAutoFit/>
            </a:bodyPr>
            <a:lstStyle/>
            <a:p>
              <a:pPr algn="ctr"/>
              <a:r>
                <a:rPr lang="en-US" sz="2000" dirty="0"/>
                <a:t>Socio </a:t>
              </a:r>
              <a:r>
                <a:rPr lang="en-US" sz="2000" dirty="0" smtClean="0"/>
                <a:t>- economic impacts  </a:t>
              </a:r>
              <a:endParaRPr lang="ar-SY" sz="2000" dirty="0"/>
            </a:p>
          </p:txBody>
        </p:sp>
        <p:sp>
          <p:nvSpPr>
            <p:cNvPr id="15371" name="مربع نص 15"/>
            <p:cNvSpPr txBox="1">
              <a:spLocks noChangeArrowheads="1"/>
            </p:cNvSpPr>
            <p:nvPr/>
          </p:nvSpPr>
          <p:spPr bwMode="auto">
            <a:xfrm>
              <a:off x="1500166" y="2357429"/>
              <a:ext cx="2428892" cy="400113"/>
            </a:xfrm>
            <a:prstGeom prst="rect">
              <a:avLst/>
            </a:prstGeom>
            <a:solidFill>
              <a:srgbClr val="00B050"/>
            </a:solidFill>
            <a:ln w="9525">
              <a:solidFill>
                <a:schemeClr val="tx1"/>
              </a:solidFill>
              <a:miter lim="800000"/>
              <a:headEnd/>
              <a:tailEnd/>
            </a:ln>
          </p:spPr>
          <p:txBody>
            <a:bodyPr>
              <a:spAutoFit/>
            </a:bodyPr>
            <a:lstStyle/>
            <a:p>
              <a:pPr algn="ctr"/>
              <a:r>
                <a:rPr lang="en-US" sz="2000" dirty="0">
                  <a:solidFill>
                    <a:schemeClr val="bg1"/>
                  </a:solidFill>
                </a:rPr>
                <a:t>Agriculture </a:t>
              </a:r>
              <a:endParaRPr lang="ar-SY" sz="2000" dirty="0">
                <a:solidFill>
                  <a:schemeClr val="bg1"/>
                </a:solidFill>
              </a:endParaRPr>
            </a:p>
          </p:txBody>
        </p:sp>
        <p:sp>
          <p:nvSpPr>
            <p:cNvPr id="15372" name="مربع نص 19"/>
            <p:cNvSpPr txBox="1">
              <a:spLocks noChangeArrowheads="1"/>
            </p:cNvSpPr>
            <p:nvPr/>
          </p:nvSpPr>
          <p:spPr bwMode="auto">
            <a:xfrm>
              <a:off x="1500166" y="4143380"/>
              <a:ext cx="2428892" cy="400113"/>
            </a:xfrm>
            <a:prstGeom prst="rect">
              <a:avLst/>
            </a:prstGeom>
            <a:solidFill>
              <a:schemeClr val="accent2"/>
            </a:solidFill>
            <a:ln w="9525">
              <a:solidFill>
                <a:schemeClr val="tx1"/>
              </a:solidFill>
              <a:miter lim="800000"/>
              <a:headEnd/>
              <a:tailEnd/>
            </a:ln>
          </p:spPr>
          <p:txBody>
            <a:bodyPr>
              <a:spAutoFit/>
            </a:bodyPr>
            <a:lstStyle/>
            <a:p>
              <a:pPr algn="ctr"/>
              <a:r>
                <a:rPr lang="en-US" sz="2000" dirty="0">
                  <a:solidFill>
                    <a:schemeClr val="bg1"/>
                  </a:solidFill>
                </a:rPr>
                <a:t>Water </a:t>
              </a:r>
              <a:r>
                <a:rPr lang="en-JM" sz="2000" dirty="0" smtClean="0">
                  <a:solidFill>
                    <a:schemeClr val="bg1"/>
                  </a:solidFill>
                </a:rPr>
                <a:t>Resources</a:t>
              </a:r>
              <a:endParaRPr lang="ar-SY" sz="2000" dirty="0">
                <a:solidFill>
                  <a:schemeClr val="bg1"/>
                </a:solidFill>
              </a:endParaRPr>
            </a:p>
          </p:txBody>
        </p:sp>
        <p:sp>
          <p:nvSpPr>
            <p:cNvPr id="11" name="مربع نص 20"/>
            <p:cNvSpPr txBox="1"/>
            <p:nvPr/>
          </p:nvSpPr>
          <p:spPr>
            <a:xfrm>
              <a:off x="5357832" y="4214819"/>
              <a:ext cx="2571759" cy="400113"/>
            </a:xfrm>
            <a:prstGeom prst="rect">
              <a:avLst/>
            </a:prstGeom>
            <a:solidFill>
              <a:schemeClr val="accent2">
                <a:lumMod val="60000"/>
                <a:lumOff val="40000"/>
              </a:schemeClr>
            </a:solidFill>
            <a:ln>
              <a:solidFill>
                <a:schemeClr val="accent2">
                  <a:lumMod val="60000"/>
                  <a:lumOff val="40000"/>
                </a:schemeClr>
              </a:solidFill>
            </a:ln>
          </p:spPr>
          <p:txBody>
            <a:bodyPr rtlCol="1">
              <a:spAutoFit/>
            </a:bodyPr>
            <a:lstStyle/>
            <a:p>
              <a:pPr algn="ctr">
                <a:defRPr/>
              </a:pPr>
              <a:r>
                <a:rPr lang="en-US" sz="2000" smtClean="0">
                  <a:solidFill>
                    <a:srgbClr val="FFFF00"/>
                  </a:solidFill>
                </a:rPr>
                <a:t>Coastal </a:t>
              </a:r>
              <a:r>
                <a:rPr lang="en-JM" sz="2000" dirty="0" smtClean="0">
                  <a:solidFill>
                    <a:srgbClr val="FFFF00"/>
                  </a:solidFill>
                </a:rPr>
                <a:t>Resources</a:t>
              </a:r>
              <a:endParaRPr lang="ar-SY" sz="2000" dirty="0" smtClean="0">
                <a:solidFill>
                  <a:srgbClr val="FFFF00"/>
                </a:solidFill>
              </a:endParaRPr>
            </a:p>
          </p:txBody>
        </p:sp>
        <p:sp>
          <p:nvSpPr>
            <p:cNvPr id="15374" name="مربع نص 21"/>
            <p:cNvSpPr txBox="1">
              <a:spLocks noChangeArrowheads="1"/>
            </p:cNvSpPr>
            <p:nvPr/>
          </p:nvSpPr>
          <p:spPr bwMode="auto">
            <a:xfrm>
              <a:off x="5357818" y="3286124"/>
              <a:ext cx="2571768" cy="707886"/>
            </a:xfrm>
            <a:prstGeom prst="rect">
              <a:avLst/>
            </a:prstGeom>
            <a:solidFill>
              <a:srgbClr val="FFC000"/>
            </a:solidFill>
            <a:ln w="9525">
              <a:solidFill>
                <a:schemeClr val="tx1"/>
              </a:solidFill>
              <a:miter lim="800000"/>
              <a:headEnd/>
              <a:tailEnd/>
            </a:ln>
          </p:spPr>
          <p:txBody>
            <a:bodyPr>
              <a:spAutoFit/>
            </a:bodyPr>
            <a:lstStyle/>
            <a:p>
              <a:pPr algn="ctr"/>
              <a:r>
                <a:rPr lang="en-US" sz="2000" dirty="0"/>
                <a:t>Human Health </a:t>
              </a:r>
              <a:endParaRPr lang="ar-SY" sz="2000" dirty="0"/>
            </a:p>
            <a:p>
              <a:pPr algn="ctr"/>
              <a:endParaRPr lang="ar-SA" sz="2000" dirty="0"/>
            </a:p>
          </p:txBody>
        </p:sp>
        <p:sp>
          <p:nvSpPr>
            <p:cNvPr id="13" name="مربع نص 22"/>
            <p:cNvSpPr txBox="1"/>
            <p:nvPr/>
          </p:nvSpPr>
          <p:spPr>
            <a:xfrm>
              <a:off x="2214571" y="3286124"/>
              <a:ext cx="1714506" cy="400113"/>
            </a:xfrm>
            <a:prstGeom prst="rect">
              <a:avLst/>
            </a:prstGeom>
            <a:solidFill>
              <a:schemeClr val="accent5">
                <a:lumMod val="75000"/>
              </a:schemeClr>
            </a:solidFill>
            <a:ln>
              <a:solidFill>
                <a:schemeClr val="tx1"/>
              </a:solidFill>
            </a:ln>
          </p:spPr>
          <p:txBody>
            <a:bodyPr rtlCol="1">
              <a:spAutoFit/>
            </a:bodyPr>
            <a:lstStyle/>
            <a:p>
              <a:pPr algn="ctr">
                <a:defRPr/>
              </a:pPr>
              <a:r>
                <a:rPr lang="en-US" sz="2000" dirty="0">
                  <a:solidFill>
                    <a:srgbClr val="FFFF00"/>
                  </a:solidFill>
                </a:rPr>
                <a:t>Biodiversity </a:t>
              </a:r>
              <a:endParaRPr lang="ar-SY" sz="2000" dirty="0">
                <a:solidFill>
                  <a:srgbClr val="FFFF00"/>
                </a:solidFill>
              </a:endParaRPr>
            </a:p>
          </p:txBody>
        </p:sp>
        <p:sp>
          <p:nvSpPr>
            <p:cNvPr id="15376" name="مربع نص 23"/>
            <p:cNvSpPr txBox="1">
              <a:spLocks noChangeArrowheads="1"/>
            </p:cNvSpPr>
            <p:nvPr/>
          </p:nvSpPr>
          <p:spPr bwMode="auto">
            <a:xfrm>
              <a:off x="5357818" y="2357429"/>
              <a:ext cx="2571768" cy="400113"/>
            </a:xfrm>
            <a:prstGeom prst="rect">
              <a:avLst/>
            </a:prstGeom>
            <a:solidFill>
              <a:srgbClr val="92D050"/>
            </a:solidFill>
            <a:ln w="9525">
              <a:solidFill>
                <a:schemeClr val="tx1"/>
              </a:solidFill>
              <a:miter lim="800000"/>
              <a:headEnd/>
              <a:tailEnd/>
            </a:ln>
          </p:spPr>
          <p:txBody>
            <a:bodyPr>
              <a:spAutoFit/>
            </a:bodyPr>
            <a:lstStyle/>
            <a:p>
              <a:pPr algn="ctr"/>
              <a:r>
                <a:rPr lang="en-US" sz="2000" dirty="0" smtClean="0">
                  <a:solidFill>
                    <a:schemeClr val="bg1"/>
                  </a:solidFill>
                </a:rPr>
                <a:t>Forestry</a:t>
              </a:r>
              <a:endParaRPr lang="ar-SA" sz="2000" dirty="0">
                <a:solidFill>
                  <a:schemeClr val="bg1"/>
                </a:solidFill>
              </a:endParaRPr>
            </a:p>
          </p:txBody>
        </p:sp>
        <p:cxnSp>
          <p:nvCxnSpPr>
            <p:cNvPr id="15" name="رابط مستقيم 25"/>
            <p:cNvCxnSpPr/>
            <p:nvPr/>
          </p:nvCxnSpPr>
          <p:spPr>
            <a:xfrm>
              <a:off x="3929077" y="1857364"/>
              <a:ext cx="1500192"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6" name="رابط مستقيم 27"/>
            <p:cNvCxnSpPr>
              <a:stCxn id="15376" idx="1"/>
              <a:endCxn id="15371" idx="3"/>
            </p:cNvCxnSpPr>
            <p:nvPr/>
          </p:nvCxnSpPr>
          <p:spPr>
            <a:xfrm rot="10800000">
              <a:off x="3929059" y="2557486"/>
              <a:ext cx="1428759"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رابط مستقيم 28"/>
            <p:cNvCxnSpPr/>
            <p:nvPr/>
          </p:nvCxnSpPr>
          <p:spPr>
            <a:xfrm rot="10800000">
              <a:off x="3929077" y="3571876"/>
              <a:ext cx="1428755"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رابط مستقيم 29"/>
            <p:cNvCxnSpPr/>
            <p:nvPr/>
          </p:nvCxnSpPr>
          <p:spPr>
            <a:xfrm rot="10800000">
              <a:off x="3929077" y="4500571"/>
              <a:ext cx="1428755" cy="3175"/>
            </a:xfrm>
            <a:prstGeom prst="line">
              <a:avLst/>
            </a:prstGeom>
          </p:spPr>
          <p:style>
            <a:lnRef idx="1">
              <a:schemeClr val="accent1"/>
            </a:lnRef>
            <a:fillRef idx="0">
              <a:schemeClr val="accent1"/>
            </a:fillRef>
            <a:effectRef idx="0">
              <a:schemeClr val="accent1"/>
            </a:effectRef>
            <a:fontRef idx="minor">
              <a:schemeClr val="tx1"/>
            </a:fontRef>
          </p:style>
        </p:cxnSp>
      </p:grpSp>
      <p:sp>
        <p:nvSpPr>
          <p:cNvPr id="15363" name="مربع نص 24"/>
          <p:cNvSpPr txBox="1">
            <a:spLocks noChangeArrowheads="1"/>
          </p:cNvSpPr>
          <p:nvPr/>
        </p:nvSpPr>
        <p:spPr bwMode="auto">
          <a:xfrm>
            <a:off x="1500188" y="5000625"/>
            <a:ext cx="2357437" cy="708025"/>
          </a:xfrm>
          <a:prstGeom prst="rect">
            <a:avLst/>
          </a:prstGeom>
          <a:gradFill rotWithShape="0">
            <a:gsLst>
              <a:gs pos="0">
                <a:srgbClr val="DDEBCF"/>
              </a:gs>
              <a:gs pos="50000">
                <a:srgbClr val="9CB86E"/>
              </a:gs>
              <a:gs pos="100000">
                <a:srgbClr val="156B13"/>
              </a:gs>
            </a:gsLst>
            <a:lin ang="5400000"/>
          </a:gradFill>
          <a:ln w="9525">
            <a:solidFill>
              <a:schemeClr val="tx1"/>
            </a:solidFill>
            <a:miter lim="800000"/>
            <a:headEnd/>
            <a:tailEnd/>
          </a:ln>
        </p:spPr>
        <p:txBody>
          <a:bodyPr>
            <a:spAutoFit/>
          </a:bodyPr>
          <a:lstStyle/>
          <a:p>
            <a:pPr algn="ctr"/>
            <a:r>
              <a:rPr lang="en-US" sz="2000" dirty="0"/>
              <a:t>Land Use </a:t>
            </a:r>
            <a:endParaRPr lang="ar-SY" sz="2000" dirty="0"/>
          </a:p>
          <a:p>
            <a:pPr algn="ctr"/>
            <a:r>
              <a:rPr lang="ar-SY" sz="2000" dirty="0"/>
              <a:t> </a:t>
            </a:r>
            <a:endParaRPr lang="ar-SA" sz="2000" dirty="0"/>
          </a:p>
        </p:txBody>
      </p:sp>
      <p:cxnSp>
        <p:nvCxnSpPr>
          <p:cNvPr id="20" name="رابط بشكل مرفق 31"/>
          <p:cNvCxnSpPr/>
          <p:nvPr/>
        </p:nvCxnSpPr>
        <p:spPr>
          <a:xfrm rot="10800000" flipV="1">
            <a:off x="3857625" y="4857750"/>
            <a:ext cx="785813" cy="28575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18" y="1124744"/>
            <a:ext cx="8211890" cy="1323439"/>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wrap="square">
            <a:spAutoFit/>
          </a:bodyPr>
          <a:lstStyle/>
          <a:p>
            <a:pPr>
              <a:defRPr/>
            </a:pPr>
            <a:r>
              <a:rPr lang="en-US" sz="1600" dirty="0" smtClean="0">
                <a:solidFill>
                  <a:schemeClr val="tx1"/>
                </a:solidFill>
              </a:rPr>
              <a:t>The vulnerability of the agricultural sector to climatic changes is not only determined by its exposure to climatic phenomena like rise in temperature but also by the crops’ sensitivity to these changes , the decrease in production, and farmers’  adaptive capacity towards these sensitivities. This is to be done through the reliance on temperature-tolerant crops or refraining from planting sensitive crops.</a:t>
            </a:r>
          </a:p>
        </p:txBody>
      </p:sp>
      <p:pic>
        <p:nvPicPr>
          <p:cNvPr id="16387" name="Picture 2" descr="C:\Documents and Settings\mhd abido\Desktop\DSC00399.jpg"/>
          <p:cNvPicPr>
            <a:picLocks noChangeAspect="1" noChangeArrowheads="1"/>
          </p:cNvPicPr>
          <p:nvPr/>
        </p:nvPicPr>
        <p:blipFill>
          <a:blip r:embed="rId3" cstate="print"/>
          <a:srcRect/>
          <a:stretch>
            <a:fillRect/>
          </a:stretch>
        </p:blipFill>
        <p:spPr bwMode="auto">
          <a:xfrm>
            <a:off x="186059" y="2420888"/>
            <a:ext cx="8634413" cy="4429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images.flatworldknowledge.com/larson/larson-fig05_00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1238600"/>
            <a:ext cx="6408712" cy="5286744"/>
          </a:xfrm>
          <a:prstGeom prst="rect">
            <a:avLst/>
          </a:prstGeom>
          <a:noFill/>
          <a:ln>
            <a:noFill/>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35496" y="260648"/>
            <a:ext cx="8686800" cy="1143000"/>
          </a:xfrm>
        </p:spPr>
        <p:txBody>
          <a:bodyPr/>
          <a:lstStyle/>
          <a:p>
            <a:r>
              <a:rPr lang="en-US" sz="3200" dirty="0" smtClean="0">
                <a:latin typeface="Times New Roman" pitchFamily="18" charset="0"/>
                <a:ea typeface="Calibri" pitchFamily="34" charset="0"/>
                <a:cs typeface="Times New Roman" pitchFamily="18" charset="0"/>
              </a:rPr>
              <a:t>Uncertainties and how to address them</a:t>
            </a:r>
            <a:r>
              <a:rPr lang="en-US" sz="3600" dirty="0" smtClean="0">
                <a:latin typeface="Calibri" pitchFamily="34" charset="0"/>
                <a:ea typeface="Calibri" pitchFamily="34" charset="0"/>
                <a:cs typeface="Times New Roman" pitchFamily="18" charset="0"/>
              </a:rPr>
              <a:t/>
            </a:r>
            <a:br>
              <a:rPr lang="en-US" sz="3600" dirty="0" smtClean="0">
                <a:latin typeface="Calibri" pitchFamily="34" charset="0"/>
                <a:ea typeface="Calibri" pitchFamily="34" charset="0"/>
                <a:cs typeface="Times New Roman" pitchFamily="18" charset="0"/>
              </a:rPr>
            </a:br>
            <a:endParaRPr lang="en-US" sz="3600" dirty="0" smtClean="0">
              <a:ea typeface="Calibri" pitchFamily="34" charset="0"/>
              <a:cs typeface="Times New Roman" pitchFamily="18" charset="0"/>
            </a:endParaRPr>
          </a:p>
        </p:txBody>
      </p:sp>
      <p:graphicFrame>
        <p:nvGraphicFramePr>
          <p:cNvPr id="6" name="Content Placeholder 5"/>
          <p:cNvGraphicFramePr>
            <a:graphicFrameLocks noGrp="1"/>
          </p:cNvGraphicFramePr>
          <p:nvPr>
            <p:ph idx="1"/>
          </p:nvPr>
        </p:nvGraphicFramePr>
        <p:xfrm>
          <a:off x="107504" y="1548679"/>
          <a:ext cx="8429684" cy="4903769"/>
        </p:xfrm>
        <a:graphic>
          <a:graphicData uri="http://schemas.openxmlformats.org/drawingml/2006/table">
            <a:tbl>
              <a:tblPr/>
              <a:tblGrid>
                <a:gridCol w="1685937"/>
                <a:gridCol w="6743747"/>
              </a:tblGrid>
              <a:tr h="782356">
                <a:tc>
                  <a:txBody>
                    <a:bodyPr/>
                    <a:lstStyle/>
                    <a:p>
                      <a:pPr>
                        <a:lnSpc>
                          <a:spcPct val="115000"/>
                        </a:lnSpc>
                        <a:spcAft>
                          <a:spcPts val="0"/>
                        </a:spcAft>
                      </a:pPr>
                      <a:r>
                        <a:rPr lang="en-US" sz="1600" b="1" dirty="0">
                          <a:latin typeface="Times New Roman"/>
                          <a:ea typeface="Calibri"/>
                          <a:cs typeface="Times New Roman"/>
                        </a:rPr>
                        <a:t>Projection of future emissions</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dirty="0">
                          <a:latin typeface="Times New Roman"/>
                          <a:ea typeface="Calibri"/>
                          <a:cs typeface="Times New Roman"/>
                        </a:rPr>
                        <a:t>Assumptions about </a:t>
                      </a:r>
                      <a:r>
                        <a:rPr lang="en-US" sz="1600" dirty="0" smtClean="0">
                          <a:latin typeface="Times New Roman"/>
                          <a:ea typeface="Calibri"/>
                          <a:cs typeface="Times New Roman"/>
                        </a:rPr>
                        <a:t>future </a:t>
                      </a:r>
                      <a:r>
                        <a:rPr lang="en-US" sz="1600" dirty="0">
                          <a:latin typeface="Times New Roman"/>
                          <a:ea typeface="Calibri"/>
                          <a:cs typeface="Times New Roman"/>
                        </a:rPr>
                        <a:t>population, socio-economic development and technical changes are </a:t>
                      </a:r>
                      <a:r>
                        <a:rPr lang="en-US" sz="1600" dirty="0" smtClean="0">
                          <a:latin typeface="Times New Roman"/>
                          <a:ea typeface="Calibri"/>
                          <a:cs typeface="Times New Roman"/>
                        </a:rPr>
                        <a:t>uncertain – making projections </a:t>
                      </a:r>
                      <a:r>
                        <a:rPr lang="en-US" sz="1600" dirty="0">
                          <a:latin typeface="Times New Roman"/>
                          <a:ea typeface="Calibri"/>
                          <a:cs typeface="Times New Roman"/>
                        </a:rPr>
                        <a:t>for a range of these SRES emissions scenarios.</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77945">
                <a:tc>
                  <a:txBody>
                    <a:bodyPr/>
                    <a:lstStyle/>
                    <a:p>
                      <a:pPr>
                        <a:lnSpc>
                          <a:spcPct val="115000"/>
                        </a:lnSpc>
                        <a:spcAft>
                          <a:spcPts val="0"/>
                        </a:spcAft>
                      </a:pPr>
                      <a:r>
                        <a:rPr lang="en-US" sz="1600" b="1" dirty="0">
                          <a:latin typeface="Times New Roman"/>
                          <a:ea typeface="Calibri"/>
                          <a:cs typeface="Times New Roman"/>
                        </a:rPr>
                        <a:t>Concentration of GHGs</a:t>
                      </a:r>
                      <a:r>
                        <a:rPr lang="en-US" sz="1600" dirty="0">
                          <a:latin typeface="Times New Roman"/>
                          <a:ea typeface="Calibri"/>
                          <a:cs typeface="Times New Roman"/>
                        </a:rPr>
                        <a:t> </a:t>
                      </a:r>
                      <a:endParaRPr lang="en-US" sz="1600" dirty="0">
                        <a:latin typeface="Calibri"/>
                        <a:ea typeface="Calibri"/>
                        <a:cs typeface="Times New Roman"/>
                      </a:endParaRPr>
                    </a:p>
                    <a:p>
                      <a:pPr>
                        <a:lnSpc>
                          <a:spcPct val="115000"/>
                        </a:lnSpc>
                        <a:spcAft>
                          <a:spcPts val="0"/>
                        </a:spcAft>
                      </a:pPr>
                      <a:r>
                        <a:rPr lang="en-US" sz="1600" dirty="0">
                          <a:latin typeface="Times New Roman"/>
                          <a:ea typeface="Calibri"/>
                          <a:cs typeface="Times New Roman"/>
                        </a:rPr>
                        <a:t>CO2, Methane, </a:t>
                      </a:r>
                      <a:r>
                        <a:rPr lang="en-US" sz="1600" dirty="0" err="1">
                          <a:latin typeface="Times New Roman"/>
                          <a:ea typeface="Calibri"/>
                          <a:cs typeface="Times New Roman"/>
                        </a:rPr>
                        <a:t>Sulphates</a:t>
                      </a:r>
                      <a:r>
                        <a:rPr lang="en-US" sz="1600" dirty="0">
                          <a:latin typeface="Times New Roman"/>
                          <a:ea typeface="Calibri"/>
                          <a:cs typeface="Times New Roman"/>
                        </a:rPr>
                        <a:t> </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dirty="0">
                          <a:latin typeface="Times New Roman"/>
                          <a:ea typeface="Calibri"/>
                          <a:cs typeface="Times New Roman"/>
                        </a:rPr>
                        <a:t>The imperfect understanding of the processes and physics in the carbon cycle, chemical reactions in the atmosphere and feedbacks between climate and the carbon </a:t>
                      </a:r>
                      <a:r>
                        <a:rPr lang="en-US" sz="1600" dirty="0" smtClean="0">
                          <a:latin typeface="Times New Roman"/>
                          <a:ea typeface="Calibri"/>
                          <a:cs typeface="Times New Roman"/>
                        </a:rPr>
                        <a:t>cycle – The use of atmosphere-ocean </a:t>
                      </a:r>
                      <a:r>
                        <a:rPr lang="en-US" sz="1600" dirty="0">
                          <a:latin typeface="Times New Roman"/>
                          <a:ea typeface="Calibri"/>
                          <a:cs typeface="Times New Roman"/>
                        </a:rPr>
                        <a:t>general circulation models (AOGCMs) is needed. </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77945">
                <a:tc>
                  <a:txBody>
                    <a:bodyPr/>
                    <a:lstStyle/>
                    <a:p>
                      <a:pPr>
                        <a:lnSpc>
                          <a:spcPct val="115000"/>
                        </a:lnSpc>
                        <a:spcAft>
                          <a:spcPts val="0"/>
                        </a:spcAft>
                      </a:pPr>
                      <a:r>
                        <a:rPr lang="en-US" sz="1600" b="1" dirty="0">
                          <a:latin typeface="Times New Roman"/>
                          <a:ea typeface="Calibri"/>
                          <a:cs typeface="Times New Roman"/>
                        </a:rPr>
                        <a:t>Global Climate Change</a:t>
                      </a:r>
                      <a:r>
                        <a:rPr lang="en-US" sz="1600" dirty="0">
                          <a:latin typeface="Times New Roman"/>
                          <a:ea typeface="Calibri"/>
                          <a:cs typeface="Times New Roman"/>
                        </a:rPr>
                        <a:t> </a:t>
                      </a:r>
                      <a:endParaRPr lang="en-US" sz="1600" dirty="0">
                        <a:latin typeface="Calibri"/>
                        <a:ea typeface="Calibri"/>
                        <a:cs typeface="Times New Roman"/>
                      </a:endParaRPr>
                    </a:p>
                    <a:p>
                      <a:pPr>
                        <a:lnSpc>
                          <a:spcPct val="115000"/>
                        </a:lnSpc>
                        <a:spcAft>
                          <a:spcPts val="0"/>
                        </a:spcAft>
                      </a:pPr>
                      <a:r>
                        <a:rPr lang="en-US" sz="1600" dirty="0">
                          <a:latin typeface="Times New Roman"/>
                          <a:ea typeface="Calibri"/>
                          <a:cs typeface="Times New Roman"/>
                        </a:rPr>
                        <a:t>Temperature, </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dirty="0" smtClean="0">
                          <a:latin typeface="Times New Roman"/>
                          <a:ea typeface="Calibri"/>
                          <a:cs typeface="Times New Roman"/>
                        </a:rPr>
                        <a:t>Incomplete </a:t>
                      </a:r>
                      <a:r>
                        <a:rPr lang="en-US" sz="1600" dirty="0">
                          <a:latin typeface="Times New Roman"/>
                          <a:ea typeface="Calibri"/>
                          <a:cs typeface="Times New Roman"/>
                        </a:rPr>
                        <a:t>description of key processes and feedbacks in the </a:t>
                      </a:r>
                      <a:r>
                        <a:rPr lang="en-US" sz="1600" dirty="0" smtClean="0">
                          <a:latin typeface="Times New Roman"/>
                          <a:ea typeface="Calibri"/>
                          <a:cs typeface="Times New Roman"/>
                        </a:rPr>
                        <a:t>model - global </a:t>
                      </a:r>
                      <a:r>
                        <a:rPr lang="en-US" sz="1600" dirty="0">
                          <a:latin typeface="Times New Roman"/>
                          <a:ea typeface="Calibri"/>
                          <a:cs typeface="Times New Roman"/>
                        </a:rPr>
                        <a:t>climate </a:t>
                      </a:r>
                      <a:r>
                        <a:rPr lang="en-US" sz="1600" dirty="0" smtClean="0">
                          <a:latin typeface="Times New Roman"/>
                          <a:ea typeface="Calibri"/>
                          <a:cs typeface="Times New Roman"/>
                        </a:rPr>
                        <a:t>models, </a:t>
                      </a:r>
                      <a:r>
                        <a:rPr lang="en-US" sz="1600" dirty="0">
                          <a:latin typeface="Times New Roman"/>
                          <a:ea typeface="Calibri"/>
                          <a:cs typeface="Times New Roman"/>
                        </a:rPr>
                        <a:t>project different patterns and magnitudes of climate change</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77945">
                <a:tc>
                  <a:txBody>
                    <a:bodyPr/>
                    <a:lstStyle/>
                    <a:p>
                      <a:pPr>
                        <a:lnSpc>
                          <a:spcPct val="115000"/>
                        </a:lnSpc>
                        <a:spcAft>
                          <a:spcPts val="0"/>
                        </a:spcAft>
                      </a:pPr>
                      <a:r>
                        <a:rPr lang="en-US" sz="1600" b="1" dirty="0">
                          <a:latin typeface="Times New Roman"/>
                          <a:ea typeface="Calibri"/>
                          <a:cs typeface="Times New Roman"/>
                        </a:rPr>
                        <a:t>Regional detail</a:t>
                      </a:r>
                      <a:endParaRPr lang="en-US" sz="1600" dirty="0">
                        <a:latin typeface="Calibri"/>
                        <a:ea typeface="Calibri"/>
                        <a:cs typeface="Times New Roman"/>
                      </a:endParaRPr>
                    </a:p>
                    <a:p>
                      <a:pPr>
                        <a:lnSpc>
                          <a:spcPct val="115000"/>
                        </a:lnSpc>
                        <a:spcAft>
                          <a:spcPts val="0"/>
                        </a:spcAft>
                      </a:pPr>
                      <a:r>
                        <a:rPr lang="en-US" sz="1600" dirty="0" smtClean="0">
                          <a:latin typeface="Times New Roman"/>
                          <a:ea typeface="Calibri"/>
                          <a:cs typeface="Times New Roman"/>
                        </a:rPr>
                        <a:t>Mountain,  </a:t>
                      </a:r>
                      <a:r>
                        <a:rPr lang="en-US" sz="1600" dirty="0">
                          <a:latin typeface="Times New Roman"/>
                          <a:ea typeface="Calibri"/>
                          <a:cs typeface="Times New Roman"/>
                        </a:rPr>
                        <a:t>islands, extreme weather</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dirty="0" smtClean="0">
                          <a:latin typeface="Times New Roman"/>
                          <a:ea typeface="Calibri"/>
                          <a:cs typeface="Times New Roman"/>
                        </a:rPr>
                        <a:t>Natural </a:t>
                      </a:r>
                      <a:r>
                        <a:rPr lang="en-US" sz="1600" dirty="0">
                          <a:latin typeface="Times New Roman"/>
                          <a:ea typeface="Calibri"/>
                          <a:cs typeface="Times New Roman"/>
                        </a:rPr>
                        <a:t>variability could act to either add to or subtract from changes (for example in local rainfall) due to human activity. This uncertainty cannot yet be removed, but it can be </a:t>
                      </a:r>
                      <a:r>
                        <a:rPr lang="en-US" sz="1600" dirty="0" smtClean="0">
                          <a:latin typeface="Times New Roman"/>
                          <a:ea typeface="Calibri"/>
                          <a:cs typeface="Times New Roman"/>
                        </a:rPr>
                        <a:t>quantified by </a:t>
                      </a:r>
                      <a:r>
                        <a:rPr lang="en-US" sz="1600" dirty="0">
                          <a:latin typeface="Times New Roman"/>
                          <a:ea typeface="Calibri"/>
                          <a:cs typeface="Times New Roman"/>
                        </a:rPr>
                        <a:t>running ensembles of future climate projections</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9955">
                <a:tc>
                  <a:txBody>
                    <a:bodyPr/>
                    <a:lstStyle/>
                    <a:p>
                      <a:pPr>
                        <a:lnSpc>
                          <a:spcPct val="115000"/>
                        </a:lnSpc>
                        <a:spcAft>
                          <a:spcPts val="0"/>
                        </a:spcAft>
                      </a:pPr>
                      <a:r>
                        <a:rPr lang="en-US" sz="1600" b="1">
                          <a:latin typeface="Times New Roman"/>
                          <a:ea typeface="Calibri"/>
                          <a:cs typeface="Times New Roman"/>
                        </a:rPr>
                        <a:t>Impacts </a:t>
                      </a:r>
                      <a:endParaRPr lang="en-US" sz="1600">
                        <a:latin typeface="Calibri"/>
                        <a:ea typeface="Calibri"/>
                        <a:cs typeface="Times New Roman"/>
                      </a:endParaRPr>
                    </a:p>
                    <a:p>
                      <a:pPr>
                        <a:lnSpc>
                          <a:spcPct val="115000"/>
                        </a:lnSpc>
                        <a:spcAft>
                          <a:spcPts val="0"/>
                        </a:spcAft>
                      </a:pPr>
                      <a:r>
                        <a:rPr lang="en-US" sz="1600">
                          <a:latin typeface="Times New Roman"/>
                          <a:ea typeface="Calibri"/>
                          <a:cs typeface="Times New Roman"/>
                        </a:rPr>
                        <a:t>Flooding, food supply</a:t>
                      </a:r>
                      <a:endParaRPr lang="en-US" sz="16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dirty="0">
                          <a:latin typeface="Times New Roman"/>
                          <a:ea typeface="Calibri"/>
                          <a:cs typeface="Times New Roman"/>
                        </a:rPr>
                        <a:t>Different </a:t>
                      </a:r>
                      <a:r>
                        <a:rPr lang="en-US" sz="1600" dirty="0" err="1" smtClean="0">
                          <a:latin typeface="Times New Roman"/>
                          <a:ea typeface="Calibri"/>
                          <a:cs typeface="Times New Roman"/>
                        </a:rPr>
                        <a:t>regionalisation</a:t>
                      </a:r>
                      <a:r>
                        <a:rPr lang="en-US" sz="1600" dirty="0" smtClean="0">
                          <a:latin typeface="Times New Roman"/>
                          <a:ea typeface="Calibri"/>
                          <a:cs typeface="Times New Roman"/>
                        </a:rPr>
                        <a:t> techniques </a:t>
                      </a:r>
                      <a:r>
                        <a:rPr lang="en-US" sz="1600" dirty="0">
                          <a:latin typeface="Times New Roman"/>
                          <a:ea typeface="Calibri"/>
                          <a:cs typeface="Times New Roman"/>
                        </a:rPr>
                        <a:t>can give different local projections, even when based on the same GCM </a:t>
                      </a:r>
                      <a:r>
                        <a:rPr lang="en-US" sz="1600" dirty="0" smtClean="0">
                          <a:latin typeface="Times New Roman"/>
                          <a:ea typeface="Calibri"/>
                          <a:cs typeface="Times New Roman"/>
                        </a:rPr>
                        <a:t>projection - addressed </a:t>
                      </a:r>
                      <a:r>
                        <a:rPr lang="en-US" sz="1600" dirty="0">
                          <a:latin typeface="Times New Roman"/>
                          <a:ea typeface="Calibri"/>
                          <a:cs typeface="Times New Roman"/>
                        </a:rPr>
                        <a:t>by </a:t>
                      </a:r>
                      <a:r>
                        <a:rPr lang="en-US" sz="1600" dirty="0" smtClean="0">
                          <a:latin typeface="Times New Roman"/>
                          <a:ea typeface="Calibri"/>
                          <a:cs typeface="Times New Roman"/>
                        </a:rPr>
                        <a:t>using </a:t>
                      </a:r>
                      <a:r>
                        <a:rPr lang="en-US" sz="1600" dirty="0">
                          <a:latin typeface="Times New Roman"/>
                          <a:ea typeface="Calibri"/>
                          <a:cs typeface="Times New Roman"/>
                        </a:rPr>
                        <a:t>more RCMs or statistical downscaling for different GCMs</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Title 1"/>
          <p:cNvSpPr txBox="1">
            <a:spLocks/>
          </p:cNvSpPr>
          <p:nvPr/>
        </p:nvSpPr>
        <p:spPr bwMode="auto">
          <a:xfrm>
            <a:off x="7215188" y="6286500"/>
            <a:ext cx="1571625" cy="357188"/>
          </a:xfrm>
          <a:prstGeom prst="rect">
            <a:avLst/>
          </a:prstGeom>
          <a:noFill/>
          <a:ln w="9525">
            <a:noFill/>
            <a:miter lim="800000"/>
            <a:headEnd/>
            <a:tailEnd/>
          </a:ln>
        </p:spPr>
        <p:txBody>
          <a:bodyPr anchor="ctr"/>
          <a:lstStyle/>
          <a:p>
            <a:pPr algn="ctr" eaLnBrk="0" hangingPunct="0">
              <a:defRPr/>
            </a:pPr>
            <a:r>
              <a:rPr lang="en-US" sz="1600" kern="0" dirty="0">
                <a:solidFill>
                  <a:schemeClr val="tx2"/>
                </a:solidFill>
                <a:latin typeface="+mj-lt"/>
                <a:ea typeface="+mj-ea"/>
                <a:cs typeface="+mj-cs"/>
              </a:rPr>
              <a:t>Jones, 2004</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7143750" y="6429375"/>
            <a:ext cx="2000250" cy="428625"/>
          </a:xfrm>
        </p:spPr>
        <p:txBody>
          <a:bodyPr lIns="0" tIns="0" rIns="0" bIns="0"/>
          <a:lstStyle/>
          <a:p>
            <a:r>
              <a:rPr lang="en-US" sz="1800" smtClean="0"/>
              <a:t>IPCC, 2007</a:t>
            </a:r>
          </a:p>
        </p:txBody>
      </p:sp>
      <p:pic>
        <p:nvPicPr>
          <p:cNvPr id="55299" name="Content Placeholder 3" descr="imrovements_modeling.jpg"/>
          <p:cNvPicPr>
            <a:picLocks noGrp="1" noChangeAspect="1"/>
          </p:cNvPicPr>
          <p:nvPr>
            <p:ph idx="1"/>
          </p:nvPr>
        </p:nvPicPr>
        <p:blipFill>
          <a:blip r:embed="rId2" cstate="print"/>
          <a:srcRect/>
          <a:stretch>
            <a:fillRect/>
          </a:stretch>
        </p:blipFill>
        <p:spPr>
          <a:xfrm>
            <a:off x="1065444" y="1124743"/>
            <a:ext cx="6386876" cy="5407819"/>
          </a:xfr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p:cNvPicPr>
            <a:picLocks noChangeAspect="1" noChangeArrowheads="1"/>
          </p:cNvPicPr>
          <p:nvPr/>
        </p:nvPicPr>
        <p:blipFill>
          <a:blip r:embed="rId3" cstate="print"/>
          <a:srcRect l="25092" t="70262" r="17912" b="9184"/>
          <a:stretch>
            <a:fillRect/>
          </a:stretch>
        </p:blipFill>
        <p:spPr bwMode="auto">
          <a:xfrm>
            <a:off x="3000375" y="3357563"/>
            <a:ext cx="6143625" cy="3500437"/>
          </a:xfrm>
          <a:prstGeom prst="rect">
            <a:avLst/>
          </a:prstGeom>
          <a:noFill/>
          <a:ln w="9525">
            <a:noFill/>
            <a:miter lim="800000"/>
            <a:headEnd/>
            <a:tailEnd/>
          </a:ln>
        </p:spPr>
      </p:pic>
      <p:pic>
        <p:nvPicPr>
          <p:cNvPr id="56323" name="Picture 5" descr="Diff_CGCM3"/>
          <p:cNvPicPr>
            <a:picLocks noChangeAspect="1" noChangeArrowheads="1"/>
          </p:cNvPicPr>
          <p:nvPr/>
        </p:nvPicPr>
        <p:blipFill>
          <a:blip r:embed="rId4" cstate="print"/>
          <a:srcRect l="2333" t="11333" r="3667" b="43333"/>
          <a:stretch>
            <a:fillRect/>
          </a:stretch>
        </p:blipFill>
        <p:spPr bwMode="auto">
          <a:xfrm>
            <a:off x="3000375" y="2061840"/>
            <a:ext cx="3581400" cy="1727200"/>
          </a:xfrm>
          <a:prstGeom prst="rect">
            <a:avLst/>
          </a:prstGeom>
          <a:noFill/>
          <a:ln w="9525">
            <a:noFill/>
            <a:miter lim="800000"/>
            <a:headEnd/>
            <a:tailEnd/>
          </a:ln>
        </p:spPr>
      </p:pic>
      <p:sp>
        <p:nvSpPr>
          <p:cNvPr id="56324" name="Title 1"/>
          <p:cNvSpPr>
            <a:spLocks noGrp="1"/>
          </p:cNvSpPr>
          <p:nvPr>
            <p:ph type="title"/>
          </p:nvPr>
        </p:nvSpPr>
        <p:spPr>
          <a:xfrm>
            <a:off x="2699717" y="44624"/>
            <a:ext cx="5400675" cy="1678706"/>
          </a:xfrm>
        </p:spPr>
        <p:txBody>
          <a:bodyPr/>
          <a:lstStyle/>
          <a:p>
            <a:r>
              <a:rPr lang="en-US" sz="3200" dirty="0" smtClean="0"/>
              <a:t>Uncertainty in models:</a:t>
            </a:r>
            <a:r>
              <a:rPr lang="en-US" sz="2800" dirty="0" smtClean="0"/>
              <a:t/>
            </a:r>
            <a:br>
              <a:rPr lang="en-US" sz="2800" dirty="0" smtClean="0"/>
            </a:br>
            <a:r>
              <a:rPr lang="en-US" sz="2800" dirty="0" smtClean="0"/>
              <a:t>- working with a number of models and emissions scenarios</a:t>
            </a:r>
            <a:br>
              <a:rPr lang="en-US" sz="2800" dirty="0" smtClean="0"/>
            </a:br>
            <a:r>
              <a:rPr lang="en-US" sz="2200" dirty="0" smtClean="0"/>
              <a:t>Example: Maritimes Canada</a:t>
            </a:r>
          </a:p>
        </p:txBody>
      </p:sp>
      <p:pic>
        <p:nvPicPr>
          <p:cNvPr id="56325" name="Picture 2"/>
          <p:cNvPicPr>
            <a:picLocks noChangeAspect="1" noChangeArrowheads="1"/>
          </p:cNvPicPr>
          <p:nvPr/>
        </p:nvPicPr>
        <p:blipFill>
          <a:blip r:embed="rId3" cstate="print"/>
          <a:srcRect l="9914" r="56870" b="31924"/>
          <a:stretch>
            <a:fillRect/>
          </a:stretch>
        </p:blipFill>
        <p:spPr bwMode="auto">
          <a:xfrm>
            <a:off x="-5124" y="1080120"/>
            <a:ext cx="2344876" cy="5733256"/>
          </a:xfrm>
          <a:prstGeom prst="rect">
            <a:avLst/>
          </a:prstGeom>
          <a:noFill/>
          <a:ln w="9525">
            <a:noFill/>
            <a:miter lim="800000"/>
            <a:headEnd/>
            <a:tailEnd/>
          </a:ln>
        </p:spPr>
      </p:pic>
      <p:sp>
        <p:nvSpPr>
          <p:cNvPr id="7" name="Oval 6"/>
          <p:cNvSpPr/>
          <p:nvPr/>
        </p:nvSpPr>
        <p:spPr>
          <a:xfrm>
            <a:off x="5072063" y="2857500"/>
            <a:ext cx="714375" cy="785813"/>
          </a:xfrm>
          <a:prstGeom prst="ellipse">
            <a:avLst/>
          </a:prstGeom>
          <a:noFill/>
          <a:ln w="508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Arrow Connector 8"/>
          <p:cNvCxnSpPr/>
          <p:nvPr/>
        </p:nvCxnSpPr>
        <p:spPr>
          <a:xfrm rot="10800000">
            <a:off x="2928938" y="2071688"/>
            <a:ext cx="2143125" cy="928687"/>
          </a:xfrm>
          <a:prstGeom prst="straightConnector1">
            <a:avLst/>
          </a:prstGeom>
          <a:ln w="6985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p:nvSpPr>
        <p:spPr bwMode="auto">
          <a:xfrm>
            <a:off x="6786563" y="2214563"/>
            <a:ext cx="2071687" cy="1214437"/>
          </a:xfrm>
          <a:prstGeom prst="rect">
            <a:avLst/>
          </a:prstGeom>
          <a:noFill/>
          <a:ln w="9525">
            <a:noFill/>
            <a:miter lim="800000"/>
            <a:headEnd/>
            <a:tailEnd/>
          </a:ln>
        </p:spPr>
        <p:txBody>
          <a:bodyPr anchor="ctr"/>
          <a:lstStyle/>
          <a:p>
            <a:pPr algn="ctr" eaLnBrk="0" hangingPunct="0">
              <a:defRPr/>
            </a:pPr>
            <a:r>
              <a:rPr lang="en-US" sz="1600" b="1" kern="0" dirty="0">
                <a:solidFill>
                  <a:schemeClr val="tx2"/>
                </a:solidFill>
                <a:latin typeface="+mj-lt"/>
                <a:ea typeface="+mj-ea"/>
                <a:cs typeface="+mj-cs"/>
              </a:rPr>
              <a:t>Mean daily temperature in 2050 in Canada by CCCM</a:t>
            </a:r>
          </a:p>
          <a:p>
            <a:pPr algn="ctr" eaLnBrk="0" hangingPunct="0">
              <a:defRPr/>
            </a:pPr>
            <a:r>
              <a:rPr lang="en-US" sz="1600" b="1" kern="0" dirty="0">
                <a:solidFill>
                  <a:schemeClr val="tx2"/>
                </a:solidFill>
                <a:latin typeface="+mj-lt"/>
                <a:ea typeface="+mj-ea"/>
                <a:cs typeface="+mj-cs"/>
              </a:rPr>
              <a:t>www.cccm.ca</a:t>
            </a:r>
            <a:endParaRPr lang="en-US" sz="1600"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sz="3600" dirty="0" smtClean="0"/>
              <a:t>Uncertainty in models</a:t>
            </a:r>
          </a:p>
        </p:txBody>
      </p:sp>
      <p:sp>
        <p:nvSpPr>
          <p:cNvPr id="57348" name="Content Placeholder 2"/>
          <p:cNvSpPr>
            <a:spLocks noGrp="1"/>
          </p:cNvSpPr>
          <p:nvPr>
            <p:ph idx="1"/>
          </p:nvPr>
        </p:nvSpPr>
        <p:spPr>
          <a:xfrm>
            <a:off x="457200" y="1600200"/>
            <a:ext cx="8229600" cy="2043113"/>
          </a:xfrm>
        </p:spPr>
        <p:txBody>
          <a:bodyPr/>
          <a:lstStyle/>
          <a:p>
            <a:r>
              <a:rPr lang="en-US" sz="2400" dirty="0" smtClean="0"/>
              <a:t>For Mozambique,  the maps below indicate that an outcome is unlikely to happen if 2 or less models projected that outcome (beige shade);likely to happen if 3-4 models projected it (orange shade); and very likely to happen if 5-7 models projected it (red shade). </a:t>
            </a:r>
            <a:r>
              <a:rPr lang="en-US" sz="1800" dirty="0" smtClean="0"/>
              <a:t>(</a:t>
            </a:r>
            <a:r>
              <a:rPr lang="en-US" sz="1800" i="1" dirty="0" smtClean="0"/>
              <a:t>Source: Asante, 2000 and INGC, 2009).</a:t>
            </a:r>
          </a:p>
          <a:p>
            <a:endParaRPr lang="en-US" sz="1800" dirty="0" smtClean="0"/>
          </a:p>
          <a:p>
            <a:pPr>
              <a:buFontTx/>
              <a:buNone/>
            </a:pPr>
            <a:endParaRPr lang="en-US" dirty="0" smtClean="0"/>
          </a:p>
        </p:txBody>
      </p:sp>
      <p:pic>
        <p:nvPicPr>
          <p:cNvPr id="57347" name="Picture 2"/>
          <p:cNvPicPr>
            <a:picLocks noChangeAspect="1" noChangeArrowheads="1"/>
          </p:cNvPicPr>
          <p:nvPr/>
        </p:nvPicPr>
        <p:blipFill>
          <a:blip r:embed="rId2" cstate="print"/>
          <a:srcRect t="24052"/>
          <a:stretch>
            <a:fillRect/>
          </a:stretch>
        </p:blipFill>
        <p:spPr bwMode="auto">
          <a:xfrm>
            <a:off x="1214438" y="4071938"/>
            <a:ext cx="7440612" cy="2044700"/>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Content Placeholder 2"/>
          <p:cNvSpPr>
            <a:spLocks noGrp="1"/>
          </p:cNvSpPr>
          <p:nvPr>
            <p:ph idx="1"/>
          </p:nvPr>
        </p:nvSpPr>
        <p:spPr/>
        <p:txBody>
          <a:bodyPr/>
          <a:lstStyle/>
          <a:p>
            <a:r>
              <a:rPr lang="en-US" dirty="0" smtClean="0"/>
              <a:t>Example of temperature projections for Southern Europe by using GCMs and RCMs</a:t>
            </a:r>
          </a:p>
          <a:p>
            <a:pPr>
              <a:buNone/>
            </a:pPr>
            <a:r>
              <a:rPr lang="en-US" sz="1800" dirty="0" smtClean="0"/>
              <a:t>(source: Jones et al., 2004)</a:t>
            </a:r>
          </a:p>
        </p:txBody>
      </p:sp>
      <p:pic>
        <p:nvPicPr>
          <p:cNvPr id="58372" name="Picture 2"/>
          <p:cNvPicPr>
            <a:picLocks noChangeAspect="1" noChangeArrowheads="1"/>
          </p:cNvPicPr>
          <p:nvPr/>
        </p:nvPicPr>
        <p:blipFill>
          <a:blip r:embed="rId2" cstate="print"/>
          <a:srcRect/>
          <a:stretch>
            <a:fillRect/>
          </a:stretch>
        </p:blipFill>
        <p:spPr bwMode="auto">
          <a:xfrm>
            <a:off x="539552" y="3519488"/>
            <a:ext cx="8604448" cy="3338512"/>
          </a:xfrm>
          <a:prstGeom prst="rect">
            <a:avLst/>
          </a:prstGeom>
          <a:noFill/>
          <a:ln w="9525">
            <a:noFill/>
            <a:miter lim="800000"/>
            <a:headEnd/>
            <a:tailEnd/>
          </a:ln>
        </p:spPr>
      </p:pic>
      <p:sp>
        <p:nvSpPr>
          <p:cNvPr id="5" name="Title 1"/>
          <p:cNvSpPr txBox="1">
            <a:spLocks/>
          </p:cNvSpPr>
          <p:nvPr/>
        </p:nvSpPr>
        <p:spPr>
          <a:xfrm>
            <a:off x="539552" y="332656"/>
            <a:ext cx="82296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chemeClr val="tx2"/>
                </a:solidFill>
                <a:effectLst/>
                <a:uLnTx/>
                <a:uFillTx/>
                <a:latin typeface="+mj-lt"/>
                <a:ea typeface="+mj-ea"/>
                <a:cs typeface="+mj-cs"/>
              </a:rPr>
              <a:t>Uncertainty in models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endParaRPr lang="en-US" smtClean="0"/>
          </a:p>
        </p:txBody>
      </p:sp>
      <p:sp>
        <p:nvSpPr>
          <p:cNvPr id="59395" name="Content Placeholder 2"/>
          <p:cNvSpPr>
            <a:spLocks noGrp="1"/>
          </p:cNvSpPr>
          <p:nvPr>
            <p:ph idx="1"/>
          </p:nvPr>
        </p:nvSpPr>
        <p:spPr/>
        <p:txBody>
          <a:bodyPr/>
          <a:lstStyle/>
          <a:p>
            <a:endParaRPr lang="en-US" smtClean="0"/>
          </a:p>
        </p:txBody>
      </p:sp>
      <p:pic>
        <p:nvPicPr>
          <p:cNvPr id="59396" name="Picture 2"/>
          <p:cNvPicPr>
            <a:picLocks noChangeAspect="1" noChangeArrowheads="1"/>
          </p:cNvPicPr>
          <p:nvPr/>
        </p:nvPicPr>
        <p:blipFill>
          <a:blip r:embed="rId3" cstate="print"/>
          <a:srcRect/>
          <a:stretch>
            <a:fillRect/>
          </a:stretch>
        </p:blipFill>
        <p:spPr bwMode="auto">
          <a:xfrm>
            <a:off x="-120650" y="0"/>
            <a:ext cx="9264650" cy="6858000"/>
          </a:xfrm>
          <a:prstGeom prst="rect">
            <a:avLst/>
          </a:prstGeom>
          <a:noFill/>
          <a:ln w="9525">
            <a:noFill/>
            <a:miter lim="800000"/>
            <a:headEnd/>
            <a:tailEnd/>
          </a:ln>
        </p:spPr>
      </p:pic>
      <p:sp>
        <p:nvSpPr>
          <p:cNvPr id="59397" name="TextBox 6"/>
          <p:cNvSpPr txBox="1">
            <a:spLocks noChangeArrowheads="1"/>
          </p:cNvSpPr>
          <p:nvPr/>
        </p:nvSpPr>
        <p:spPr bwMode="auto">
          <a:xfrm>
            <a:off x="7643813" y="6488113"/>
            <a:ext cx="1500187" cy="369887"/>
          </a:xfrm>
          <a:prstGeom prst="rect">
            <a:avLst/>
          </a:prstGeom>
          <a:noFill/>
          <a:ln w="9525">
            <a:noFill/>
            <a:miter lim="800000"/>
            <a:headEnd/>
            <a:tailEnd/>
          </a:ln>
        </p:spPr>
        <p:txBody>
          <a:bodyPr>
            <a:spAutoFit/>
          </a:bodyPr>
          <a:lstStyle/>
          <a:p>
            <a:r>
              <a:rPr lang="en-US"/>
              <a:t>UNEP, 2009</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7" name="Rectangle 1"/>
          <p:cNvSpPr>
            <a:spLocks noChangeArrowheads="1"/>
          </p:cNvSpPr>
          <p:nvPr/>
        </p:nvSpPr>
        <p:spPr bwMode="auto">
          <a:xfrm>
            <a:off x="251520" y="1556792"/>
            <a:ext cx="8712968" cy="4401205"/>
          </a:xfrm>
          <a:prstGeom prst="rect">
            <a:avLst/>
          </a:prstGeom>
          <a:noFill/>
          <a:ln>
            <a:headEnd/>
            <a:tailEnd/>
          </a:ln>
          <a:effec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spAutoFit/>
          </a:bodyPr>
          <a:lstStyle/>
          <a:p>
            <a:pPr marL="463550" marR="0" lvl="0" indent="-463550" algn="justLow" defTabSz="914400" eaLnBrk="1" latinLnBrk="0" hangingPunct="1">
              <a:lnSpc>
                <a:spcPct val="100000"/>
              </a:lnSpc>
              <a:buClrTx/>
              <a:buSzTx/>
              <a:buBlip>
                <a:blip r:embed="rId2"/>
              </a:buBlip>
              <a:tabLst/>
            </a:pPr>
            <a:r>
              <a:rPr lang="en-US" sz="2000" dirty="0" smtClean="0">
                <a:solidFill>
                  <a:schemeClr val="tx1"/>
                </a:solidFill>
                <a:latin typeface="Times New Roman" pitchFamily="18" charset="0"/>
                <a:ea typeface="Times New Roman" pitchFamily="18" charset="0"/>
                <a:cs typeface="Times New Roman" pitchFamily="18" charset="0"/>
              </a:rPr>
              <a:t>Drought persistence had a devastating effect on agricultural production in Syria.  Most notably was the disastrous drought that occurred during the agricultural seasons of 1999/2000 and 2007/2008, which led to substantial decline in cereal production and caused damage to thousands of families and livestock herders.</a:t>
            </a:r>
          </a:p>
          <a:p>
            <a:pPr marL="463550" marR="0" lvl="0" indent="-463550" algn="justLow" defTabSz="914400" eaLnBrk="1" latinLnBrk="0" hangingPunct="1">
              <a:lnSpc>
                <a:spcPct val="100000"/>
              </a:lnSpc>
              <a:buClrTx/>
              <a:buSzTx/>
              <a:buBlip>
                <a:blip r:embed="rId2"/>
              </a:buBlip>
              <a:tabLst/>
            </a:pPr>
            <a:endParaRPr lang="en-US" sz="2000" dirty="0">
              <a:solidFill>
                <a:schemeClr val="tx1"/>
              </a:solidFill>
              <a:latin typeface="Times New Roman" pitchFamily="18" charset="0"/>
              <a:ea typeface="Times New Roman" pitchFamily="18" charset="0"/>
              <a:cs typeface="Times New Roman" pitchFamily="18" charset="0"/>
            </a:endParaRPr>
          </a:p>
          <a:p>
            <a:pPr marL="463550" marR="0" lvl="0" indent="-463550" algn="justLow" defTabSz="914400" eaLnBrk="1" latinLnBrk="0" hangingPunct="1">
              <a:lnSpc>
                <a:spcPct val="100000"/>
              </a:lnSpc>
              <a:buClrTx/>
              <a:buSzTx/>
              <a:buBlip>
                <a:blip r:embed="rId2"/>
              </a:buBlip>
              <a:tabLst/>
            </a:pPr>
            <a:r>
              <a:rPr lang="en-US" sz="2000" dirty="0" smtClean="0">
                <a:solidFill>
                  <a:schemeClr val="tx1"/>
                </a:solidFill>
                <a:latin typeface="Times New Roman" pitchFamily="18" charset="0"/>
                <a:ea typeface="Times New Roman" pitchFamily="18" charset="0"/>
                <a:cs typeface="Times New Roman" pitchFamily="18" charset="0"/>
              </a:rPr>
              <a:t> In 2008, drought reduced wheat and barley production by 47 and 67 percent, respectively, as compared to the previous year.</a:t>
            </a:r>
          </a:p>
          <a:p>
            <a:pPr marL="463550" marR="0" lvl="0" indent="-463550" algn="justLow" defTabSz="914400" eaLnBrk="1" latinLnBrk="0" hangingPunct="1">
              <a:lnSpc>
                <a:spcPct val="100000"/>
              </a:lnSpc>
              <a:buClrTx/>
              <a:buSzTx/>
              <a:buBlip>
                <a:blip r:embed="rId2"/>
              </a:buBlip>
              <a:tabLst/>
            </a:pPr>
            <a:r>
              <a:rPr lang="en-US" sz="2000" dirty="0" smtClean="0">
                <a:solidFill>
                  <a:schemeClr val="tx1"/>
                </a:solidFill>
                <a:latin typeface="Times New Roman" pitchFamily="18" charset="0"/>
                <a:ea typeface="Times New Roman" pitchFamily="18" charset="0"/>
                <a:cs typeface="Times New Roman" pitchFamily="18" charset="0"/>
              </a:rPr>
              <a:t> </a:t>
            </a:r>
          </a:p>
          <a:p>
            <a:pPr marL="463550" marR="0" lvl="0" indent="-463550" algn="justLow" defTabSz="914400" eaLnBrk="1" latinLnBrk="0" hangingPunct="1">
              <a:lnSpc>
                <a:spcPct val="100000"/>
              </a:lnSpc>
              <a:buClrTx/>
              <a:buSzTx/>
              <a:buBlip>
                <a:blip r:embed="rId2"/>
              </a:buBlip>
              <a:tabLst/>
            </a:pPr>
            <a:r>
              <a:rPr lang="en-US" sz="2000" dirty="0" smtClean="0">
                <a:solidFill>
                  <a:schemeClr val="tx1"/>
                </a:solidFill>
                <a:latin typeface="Times New Roman" pitchFamily="18" charset="0"/>
                <a:ea typeface="Times New Roman" pitchFamily="18" charset="0"/>
                <a:cs typeface="Times New Roman" pitchFamily="18" charset="0"/>
              </a:rPr>
              <a:t>In 2009 frequent and persistent drought had forced 300,000 people to desert their villages in the north-eastern region of the country.  </a:t>
            </a:r>
          </a:p>
          <a:p>
            <a:pPr marL="463550" marR="0" lvl="0" indent="-463550" algn="justLow" defTabSz="914400" eaLnBrk="1" latinLnBrk="0" hangingPunct="1">
              <a:lnSpc>
                <a:spcPct val="100000"/>
              </a:lnSpc>
              <a:buClrTx/>
              <a:buSzTx/>
              <a:buBlip>
                <a:blip r:embed="rId2"/>
              </a:buBlip>
              <a:tabLst/>
            </a:pPr>
            <a:endParaRPr lang="en-US" sz="2000" dirty="0">
              <a:solidFill>
                <a:schemeClr val="tx1"/>
              </a:solidFill>
              <a:latin typeface="Times New Roman" pitchFamily="18" charset="0"/>
              <a:ea typeface="Times New Roman" pitchFamily="18" charset="0"/>
              <a:cs typeface="Times New Roman" pitchFamily="18" charset="0"/>
            </a:endParaRPr>
          </a:p>
          <a:p>
            <a:pPr marL="463550" marR="0" lvl="0" indent="-463550" algn="justLow" defTabSz="914400" eaLnBrk="1" latinLnBrk="0" hangingPunct="1">
              <a:lnSpc>
                <a:spcPct val="100000"/>
              </a:lnSpc>
              <a:buClrTx/>
              <a:buSzTx/>
              <a:buBlip>
                <a:blip r:embed="rId2"/>
              </a:buBlip>
              <a:tabLst/>
            </a:pPr>
            <a:r>
              <a:rPr lang="en-US" sz="2000" dirty="0" smtClean="0">
                <a:solidFill>
                  <a:schemeClr val="tx1"/>
                </a:solidFill>
                <a:latin typeface="Times New Roman" pitchFamily="18" charset="0"/>
                <a:ea typeface="Times New Roman" pitchFamily="18" charset="0"/>
                <a:cs typeface="Times New Roman" pitchFamily="18" charset="0"/>
              </a:rPr>
              <a:t>A decline in health and education standards was evident in this region and poverty has soared.  </a:t>
            </a:r>
          </a:p>
        </p:txBody>
      </p:sp>
      <p:sp>
        <p:nvSpPr>
          <p:cNvPr id="3" name="Date Placeholder 2"/>
          <p:cNvSpPr>
            <a:spLocks noGrp="1"/>
          </p:cNvSpPr>
          <p:nvPr>
            <p:ph type="dt" sz="half" idx="10"/>
          </p:nvPr>
        </p:nvSpPr>
        <p:spPr/>
        <p:txBody>
          <a:bodyPr/>
          <a:lstStyle/>
          <a:p>
            <a:fld id="{214B7675-3924-47BE-B5FE-4847A771E6E1}" type="datetime1">
              <a:rPr lang="en-US" smtClean="0"/>
              <a:pPr/>
              <a:t>1/23/2013</a:t>
            </a:fld>
            <a:endParaRPr lang="en-US" dirty="0"/>
          </a:p>
        </p:txBody>
      </p:sp>
      <p:sp>
        <p:nvSpPr>
          <p:cNvPr id="6" name="Footer Placeholder 4"/>
          <p:cNvSpPr>
            <a:spLocks noGrp="1"/>
          </p:cNvSpPr>
          <p:nvPr>
            <p:ph type="ftr" sz="quarter" idx="11"/>
          </p:nvPr>
        </p:nvSpPr>
        <p:spPr>
          <a:xfrm>
            <a:off x="1547664" y="6245225"/>
            <a:ext cx="6480720" cy="476250"/>
          </a:xfrm>
        </p:spPr>
        <p:txBody>
          <a:bodyPr/>
          <a:lstStyle/>
          <a:p>
            <a:r>
              <a:rPr lang="en-US" dirty="0" smtClean="0">
                <a:solidFill>
                  <a:prstClr val="black">
                    <a:tint val="75000"/>
                  </a:prstClr>
                </a:solidFill>
              </a:rPr>
              <a:t>Trainers Workshop on Vulnerability and Climate Change Impact Assessments for Adaptation Manama, Kingdom of Bahrain 5-7 January 2010 </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932D54D-2DC9-4508-BD4C-B91BEF50534A}" type="slidenum">
              <a:rPr lang="en-US" smtClean="0"/>
              <a:pPr/>
              <a:t>8</a:t>
            </a:fld>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571500" y="2571750"/>
            <a:ext cx="8229600" cy="1143000"/>
          </a:xfrm>
        </p:spPr>
        <p:txBody>
          <a:bodyPr/>
          <a:lstStyle/>
          <a:p>
            <a:r>
              <a:rPr lang="en-US" sz="4000" dirty="0" smtClean="0"/>
              <a:t>Overview of major changes in  climatic variables and their   implications for selected sectors </a:t>
            </a:r>
            <a:br>
              <a:rPr lang="en-US" sz="4000" dirty="0" smtClean="0"/>
            </a:br>
            <a:endParaRPr lang="en-US" sz="4000" dirty="0" smtClean="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3"/>
          <p:cNvPicPr>
            <a:picLocks noChangeAspect="1" noChangeArrowheads="1"/>
          </p:cNvPicPr>
          <p:nvPr/>
        </p:nvPicPr>
        <p:blipFill>
          <a:blip r:embed="rId3" cstate="print"/>
          <a:srcRect b="41206"/>
          <a:stretch>
            <a:fillRect/>
          </a:stretch>
        </p:blipFill>
        <p:spPr bwMode="auto">
          <a:xfrm>
            <a:off x="288032" y="1253357"/>
            <a:ext cx="7668344" cy="5271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p:cNvPicPr>
            <a:picLocks noChangeAspect="1" noChangeArrowheads="1"/>
          </p:cNvPicPr>
          <p:nvPr/>
        </p:nvPicPr>
        <p:blipFill>
          <a:blip r:embed="rId3" cstate="print"/>
          <a:srcRect b="88332"/>
          <a:stretch>
            <a:fillRect/>
          </a:stretch>
        </p:blipFill>
        <p:spPr bwMode="auto">
          <a:xfrm>
            <a:off x="0" y="1662898"/>
            <a:ext cx="8388424" cy="1190038"/>
          </a:xfrm>
          <a:prstGeom prst="rect">
            <a:avLst/>
          </a:prstGeom>
          <a:noFill/>
          <a:ln w="9525">
            <a:noFill/>
            <a:miter lim="800000"/>
            <a:headEnd/>
            <a:tailEnd/>
          </a:ln>
        </p:spPr>
      </p:pic>
      <p:pic>
        <p:nvPicPr>
          <p:cNvPr id="62467" name="Content Placeholder 4"/>
          <p:cNvPicPr>
            <a:picLocks noGrp="1"/>
          </p:cNvPicPr>
          <p:nvPr>
            <p:ph idx="1"/>
          </p:nvPr>
        </p:nvPicPr>
        <p:blipFill>
          <a:blip r:embed="rId3" cstate="print"/>
          <a:srcRect t="59239"/>
          <a:stretch>
            <a:fillRect/>
          </a:stretch>
        </p:blipFill>
        <p:spPr>
          <a:xfrm>
            <a:off x="0" y="2808312"/>
            <a:ext cx="8388424" cy="4077072"/>
          </a:xfr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55448" y="1196752"/>
          <a:ext cx="7384904" cy="5323982"/>
        </p:xfrm>
        <a:graphic>
          <a:graphicData uri="http://schemas.openxmlformats.org/drawingml/2006/table">
            <a:tbl>
              <a:tblPr/>
              <a:tblGrid>
                <a:gridCol w="1073020"/>
                <a:gridCol w="1325496"/>
                <a:gridCol w="1262377"/>
                <a:gridCol w="3724011"/>
              </a:tblGrid>
              <a:tr h="1368978">
                <a:tc>
                  <a:txBody>
                    <a:bodyPr/>
                    <a:lstStyle/>
                    <a:p>
                      <a:pPr algn="just">
                        <a:spcAft>
                          <a:spcPts val="0"/>
                        </a:spcAft>
                      </a:pPr>
                      <a:r>
                        <a:rPr lang="en-US" sz="1600" b="1" dirty="0">
                          <a:latin typeface="Times New Roman"/>
                          <a:ea typeface="Times New Roman"/>
                        </a:rPr>
                        <a:t>Climatic variable</a:t>
                      </a:r>
                      <a:endParaRPr lang="en-US" sz="1600" dirty="0">
                        <a:latin typeface="Times New Roman"/>
                        <a:ea typeface="Times New Roman"/>
                      </a:endParaRPr>
                    </a:p>
                  </a:txBody>
                  <a:tcPr marL="64181" marR="64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just">
                        <a:spcAft>
                          <a:spcPts val="0"/>
                        </a:spcAft>
                      </a:pPr>
                      <a:r>
                        <a:rPr lang="en-US" sz="1600" b="1">
                          <a:latin typeface="Times New Roman"/>
                          <a:ea typeface="Times New Roman"/>
                        </a:rPr>
                        <a:t>Observations </a:t>
                      </a:r>
                      <a:endParaRPr lang="en-US" sz="1600">
                        <a:latin typeface="Times New Roman"/>
                        <a:ea typeface="Times New Roman"/>
                      </a:endParaRPr>
                    </a:p>
                  </a:txBody>
                  <a:tcPr marL="64181" marR="64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just">
                        <a:spcAft>
                          <a:spcPts val="0"/>
                        </a:spcAft>
                      </a:pPr>
                      <a:r>
                        <a:rPr lang="en-US" sz="1600" b="1">
                          <a:latin typeface="Times New Roman"/>
                          <a:ea typeface="Times New Roman"/>
                        </a:rPr>
                        <a:t>Projections </a:t>
                      </a:r>
                      <a:endParaRPr lang="en-US" sz="1600">
                        <a:latin typeface="Times New Roman"/>
                        <a:ea typeface="Times New Roman"/>
                      </a:endParaRPr>
                    </a:p>
                  </a:txBody>
                  <a:tcPr marL="64181" marR="64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n-US" sz="1600" b="1" dirty="0">
                          <a:latin typeface="Times New Roman"/>
                          <a:ea typeface="Times New Roman"/>
                        </a:rPr>
                        <a:t>Identified consequences of these projections for the studied areas based on experiences and knowledge of involved stakeholders</a:t>
                      </a:r>
                      <a:endParaRPr lang="en-US" sz="1600" dirty="0">
                        <a:latin typeface="Times New Roman"/>
                        <a:ea typeface="Times New Roman"/>
                      </a:endParaRPr>
                    </a:p>
                  </a:txBody>
                  <a:tcPr marL="64181" marR="64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3955004">
                <a:tc>
                  <a:txBody>
                    <a:bodyPr/>
                    <a:lstStyle/>
                    <a:p>
                      <a:pPr marL="71755" marR="71755" algn="ctr">
                        <a:spcAft>
                          <a:spcPts val="0"/>
                        </a:spcAft>
                      </a:pPr>
                      <a:r>
                        <a:rPr lang="en-US" sz="1600" b="1">
                          <a:solidFill>
                            <a:srgbClr val="000000"/>
                          </a:solidFill>
                          <a:latin typeface="Times New Roman"/>
                          <a:ea typeface="Times New Roman"/>
                        </a:rPr>
                        <a:t>Precipitation</a:t>
                      </a:r>
                      <a:endParaRPr lang="en-US" sz="1600">
                        <a:latin typeface="Times New Roman"/>
                        <a:ea typeface="Times New Roman"/>
                      </a:endParaRPr>
                    </a:p>
                  </a:txBody>
                  <a:tcPr marL="64181" marR="6418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a:spcAft>
                          <a:spcPts val="0"/>
                        </a:spcAft>
                      </a:pPr>
                      <a:r>
                        <a:rPr lang="en-US" sz="1600">
                          <a:solidFill>
                            <a:srgbClr val="000000"/>
                          </a:solidFill>
                          <a:latin typeface="Times New Roman"/>
                          <a:ea typeface="Times New Roman"/>
                        </a:rPr>
                        <a:t>Increased heavy precipitation by approx. 5% leading to local floods</a:t>
                      </a:r>
                      <a:endParaRPr lang="en-US" sz="1600">
                        <a:latin typeface="Times New Roman"/>
                        <a:ea typeface="Times New Roman"/>
                      </a:endParaRPr>
                    </a:p>
                  </a:txBody>
                  <a:tcPr marL="64181" marR="64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a:spcAft>
                          <a:spcPts val="0"/>
                        </a:spcAft>
                      </a:pPr>
                      <a:r>
                        <a:rPr lang="en-US" sz="1600" dirty="0">
                          <a:solidFill>
                            <a:srgbClr val="000000"/>
                          </a:solidFill>
                          <a:latin typeface="Times New Roman"/>
                          <a:ea typeface="Times New Roman"/>
                        </a:rPr>
                        <a:t>Potential further increase in precipitation 3-10% </a:t>
                      </a:r>
                      <a:endParaRPr lang="en-US" sz="1600" dirty="0">
                        <a:latin typeface="Times New Roman"/>
                        <a:ea typeface="Times New Roman"/>
                      </a:endParaRPr>
                    </a:p>
                  </a:txBody>
                  <a:tcPr marL="64181" marR="64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Aft>
                          <a:spcPts val="0"/>
                        </a:spcAft>
                      </a:pPr>
                      <a:r>
                        <a:rPr lang="en-CA" sz="1600" dirty="0">
                          <a:solidFill>
                            <a:srgbClr val="000000"/>
                          </a:solidFill>
                          <a:latin typeface="Times New Roman"/>
                          <a:ea typeface="Calibri"/>
                          <a:cs typeface="Times New Roman"/>
                        </a:rPr>
                        <a:t>Destruction of infrastructure and assets and increase </a:t>
                      </a:r>
                      <a:r>
                        <a:rPr lang="en-CA" sz="1600" dirty="0" smtClean="0">
                          <a:solidFill>
                            <a:srgbClr val="000000"/>
                          </a:solidFill>
                          <a:latin typeface="Times New Roman"/>
                          <a:ea typeface="Calibri"/>
                          <a:cs typeface="Times New Roman"/>
                        </a:rPr>
                        <a:t>in </a:t>
                      </a:r>
                      <a:r>
                        <a:rPr lang="en-CA" sz="1600" dirty="0">
                          <a:solidFill>
                            <a:srgbClr val="000000"/>
                          </a:solidFill>
                          <a:latin typeface="Times New Roman"/>
                          <a:ea typeface="Calibri"/>
                          <a:cs typeface="Times New Roman"/>
                        </a:rPr>
                        <a:t>erosion Losses of agricultural production</a:t>
                      </a:r>
                      <a:endParaRPr lang="en-US" sz="1600" dirty="0">
                        <a:latin typeface="Calibri"/>
                        <a:ea typeface="Calibri"/>
                        <a:cs typeface="Times New Roman"/>
                      </a:endParaRPr>
                    </a:p>
                    <a:p>
                      <a:pPr>
                        <a:lnSpc>
                          <a:spcPct val="115000"/>
                        </a:lnSpc>
                        <a:spcAft>
                          <a:spcPts val="0"/>
                        </a:spcAft>
                      </a:pPr>
                      <a:r>
                        <a:rPr lang="en-CA" sz="1600" dirty="0">
                          <a:solidFill>
                            <a:srgbClr val="000000"/>
                          </a:solidFill>
                          <a:latin typeface="Times New Roman"/>
                          <a:ea typeface="Calibri"/>
                          <a:cs typeface="Times New Roman"/>
                        </a:rPr>
                        <a:t>Losses of productive agricultural areas</a:t>
                      </a:r>
                      <a:endParaRPr lang="en-US" sz="1600" dirty="0">
                        <a:latin typeface="Calibri"/>
                        <a:ea typeface="Calibri"/>
                        <a:cs typeface="Times New Roman"/>
                      </a:endParaRPr>
                    </a:p>
                    <a:p>
                      <a:pPr>
                        <a:lnSpc>
                          <a:spcPct val="115000"/>
                        </a:lnSpc>
                        <a:spcAft>
                          <a:spcPts val="0"/>
                        </a:spcAft>
                      </a:pPr>
                      <a:r>
                        <a:rPr lang="en-CA" sz="1600" dirty="0">
                          <a:solidFill>
                            <a:srgbClr val="000000"/>
                          </a:solidFill>
                          <a:latin typeface="Times New Roman"/>
                          <a:ea typeface="Calibri"/>
                          <a:cs typeface="Times New Roman"/>
                        </a:rPr>
                        <a:t>Losses of </a:t>
                      </a:r>
                      <a:r>
                        <a:rPr lang="ar-EG" sz="1600" dirty="0" smtClean="0">
                          <a:solidFill>
                            <a:srgbClr val="000000"/>
                          </a:solidFill>
                          <a:latin typeface="Times New Roman"/>
                          <a:ea typeface="Calibri"/>
                          <a:cs typeface="Times New Roman"/>
                        </a:rPr>
                        <a:t> </a:t>
                      </a:r>
                      <a:r>
                        <a:rPr lang="en-CA" sz="1600" dirty="0" smtClean="0">
                          <a:solidFill>
                            <a:srgbClr val="000000"/>
                          </a:solidFill>
                          <a:latin typeface="Times New Roman"/>
                          <a:ea typeface="Calibri"/>
                          <a:cs typeface="Times New Roman"/>
                        </a:rPr>
                        <a:t>livestock </a:t>
                      </a:r>
                      <a:r>
                        <a:rPr lang="en-CA" sz="1600" dirty="0">
                          <a:solidFill>
                            <a:srgbClr val="000000"/>
                          </a:solidFill>
                          <a:latin typeface="Times New Roman"/>
                          <a:ea typeface="Calibri"/>
                          <a:cs typeface="Times New Roman"/>
                        </a:rPr>
                        <a:t>production </a:t>
                      </a:r>
                      <a:endParaRPr lang="en-US" sz="1600" dirty="0">
                        <a:latin typeface="Calibri"/>
                        <a:ea typeface="Calibri"/>
                        <a:cs typeface="Times New Roman"/>
                      </a:endParaRPr>
                    </a:p>
                    <a:p>
                      <a:pPr>
                        <a:lnSpc>
                          <a:spcPct val="115000"/>
                        </a:lnSpc>
                        <a:spcAft>
                          <a:spcPts val="0"/>
                        </a:spcAft>
                      </a:pPr>
                      <a:r>
                        <a:rPr lang="en-CA" sz="1600" dirty="0">
                          <a:solidFill>
                            <a:srgbClr val="000000"/>
                          </a:solidFill>
                          <a:latin typeface="Times New Roman"/>
                          <a:ea typeface="Calibri"/>
                          <a:cs typeface="Times New Roman"/>
                        </a:rPr>
                        <a:t>Slow down of economic activities during heavy rainy seasons</a:t>
                      </a:r>
                      <a:endParaRPr lang="en-US" sz="1600" dirty="0">
                        <a:latin typeface="Calibri"/>
                        <a:ea typeface="Calibri"/>
                        <a:cs typeface="Times New Roman"/>
                      </a:endParaRPr>
                    </a:p>
                    <a:p>
                      <a:pPr>
                        <a:lnSpc>
                          <a:spcPct val="115000"/>
                        </a:lnSpc>
                        <a:spcAft>
                          <a:spcPts val="0"/>
                        </a:spcAft>
                      </a:pPr>
                      <a:r>
                        <a:rPr lang="en-CA" sz="1600" dirty="0">
                          <a:solidFill>
                            <a:srgbClr val="000000"/>
                          </a:solidFill>
                          <a:latin typeface="Times New Roman"/>
                          <a:ea typeface="Calibri"/>
                          <a:cs typeface="Times New Roman"/>
                        </a:rPr>
                        <a:t>Destruction of infrastructure including damages in road infrastructure causing difficulty in market access</a:t>
                      </a:r>
                      <a:endParaRPr lang="en-US" sz="1600" dirty="0">
                        <a:latin typeface="Calibri"/>
                        <a:ea typeface="Calibri"/>
                        <a:cs typeface="Times New Roman"/>
                      </a:endParaRPr>
                    </a:p>
                    <a:p>
                      <a:pPr>
                        <a:lnSpc>
                          <a:spcPct val="115000"/>
                        </a:lnSpc>
                        <a:spcAft>
                          <a:spcPts val="0"/>
                        </a:spcAft>
                      </a:pPr>
                      <a:r>
                        <a:rPr lang="en-CA" sz="1600" dirty="0">
                          <a:solidFill>
                            <a:srgbClr val="000000"/>
                          </a:solidFill>
                          <a:latin typeface="Times New Roman"/>
                          <a:ea typeface="Calibri"/>
                          <a:cs typeface="Times New Roman"/>
                        </a:rPr>
                        <a:t>Loss and injuries of people due to flooding, landslides and collapsing buildings </a:t>
                      </a:r>
                      <a:endParaRPr lang="en-US" sz="1600" dirty="0">
                        <a:latin typeface="Calibri"/>
                        <a:ea typeface="Calibri"/>
                        <a:cs typeface="Times New Roman"/>
                      </a:endParaRPr>
                    </a:p>
                  </a:txBody>
                  <a:tcPr marL="64181" marR="64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bl>
          </a:graphicData>
        </a:graphic>
      </p:graphicFrame>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504046" y="1161369"/>
          <a:ext cx="7452330" cy="5579999"/>
        </p:xfrm>
        <a:graphic>
          <a:graphicData uri="http://schemas.openxmlformats.org/drawingml/2006/table">
            <a:tbl>
              <a:tblPr/>
              <a:tblGrid>
                <a:gridCol w="1242055"/>
                <a:gridCol w="1242055"/>
                <a:gridCol w="1242055"/>
                <a:gridCol w="1242055"/>
                <a:gridCol w="1242055"/>
                <a:gridCol w="1242055"/>
              </a:tblGrid>
              <a:tr h="590221">
                <a:tc>
                  <a:txBody>
                    <a:bodyPr/>
                    <a:lstStyle/>
                    <a:p>
                      <a:pPr marL="0" marR="0">
                        <a:lnSpc>
                          <a:spcPct val="115000"/>
                        </a:lnSpc>
                        <a:spcBef>
                          <a:spcPts val="0"/>
                        </a:spcBef>
                        <a:spcAft>
                          <a:spcPts val="0"/>
                        </a:spcAft>
                      </a:pPr>
                      <a:r>
                        <a:rPr lang="en-US" sz="1200" b="1" dirty="0">
                          <a:latin typeface="Calibri"/>
                          <a:ea typeface="Calibri"/>
                          <a:cs typeface="Times New Roman"/>
                        </a:rPr>
                        <a:t>Phenomena</a:t>
                      </a:r>
                      <a:endParaRPr lang="en-US" sz="1200" dirty="0">
                        <a:latin typeface="Calibri"/>
                        <a:ea typeface="Calibri"/>
                        <a:cs typeface="Times New Roman"/>
                      </a:endParaRP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latin typeface="Calibri"/>
                          <a:ea typeface="Calibri"/>
                          <a:cs typeface="Times New Roman"/>
                        </a:rPr>
                        <a:t>Likelihood  of future trends</a:t>
                      </a:r>
                      <a:endParaRPr lang="en-US" sz="1200" dirty="0">
                        <a:latin typeface="Calibri"/>
                        <a:ea typeface="Calibri"/>
                        <a:cs typeface="Times New Roman"/>
                      </a:endParaRP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latin typeface="Calibri"/>
                          <a:ea typeface="Calibri"/>
                          <a:cs typeface="Times New Roman"/>
                        </a:rPr>
                        <a:t>Agriculture, forestry and ecosystems</a:t>
                      </a:r>
                      <a:endParaRPr lang="en-US" sz="1200" dirty="0">
                        <a:latin typeface="Calibri"/>
                        <a:ea typeface="Calibri"/>
                        <a:cs typeface="Times New Roman"/>
                      </a:endParaRP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latin typeface="Calibri"/>
                          <a:ea typeface="Calibri"/>
                          <a:cs typeface="Times New Roman"/>
                        </a:rPr>
                        <a:t>Water resources </a:t>
                      </a:r>
                      <a:endParaRPr lang="en-US" sz="1200" dirty="0">
                        <a:latin typeface="Calibri"/>
                        <a:ea typeface="Calibri"/>
                        <a:cs typeface="Times New Roman"/>
                      </a:endParaRP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smtClean="0">
                          <a:latin typeface="Calibri"/>
                          <a:ea typeface="Calibri"/>
                          <a:cs typeface="Times New Roman"/>
                        </a:rPr>
                        <a:t>Human health</a:t>
                      </a:r>
                      <a:endParaRPr lang="en-US" sz="1200" dirty="0">
                        <a:latin typeface="Calibri"/>
                        <a:ea typeface="Calibri"/>
                        <a:cs typeface="Times New Roman"/>
                      </a:endParaRP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a:latin typeface="Calibri"/>
                          <a:ea typeface="Calibri"/>
                          <a:cs typeface="Times New Roman"/>
                        </a:rPr>
                        <a:t>Industry, settlements and society</a:t>
                      </a:r>
                      <a:endParaRPr lang="en-US" sz="1200">
                        <a:latin typeface="Calibri"/>
                        <a:ea typeface="Calibri"/>
                        <a:cs typeface="Times New Roman"/>
                      </a:endParaRP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32778">
                <a:tc>
                  <a:txBody>
                    <a:bodyPr/>
                    <a:lstStyle/>
                    <a:p>
                      <a:pPr marL="0" marR="0">
                        <a:lnSpc>
                          <a:spcPct val="115000"/>
                        </a:lnSpc>
                        <a:spcBef>
                          <a:spcPts val="0"/>
                        </a:spcBef>
                        <a:spcAft>
                          <a:spcPts val="0"/>
                        </a:spcAft>
                      </a:pPr>
                      <a:r>
                        <a:rPr lang="en-US" sz="1200" dirty="0" smtClean="0">
                          <a:latin typeface="Calibri"/>
                          <a:ea typeface="Calibri"/>
                          <a:cs typeface="Times New Roman"/>
                        </a:rPr>
                        <a:t>-Warmer </a:t>
                      </a:r>
                      <a:r>
                        <a:rPr lang="en-US" sz="1200" dirty="0">
                          <a:latin typeface="Calibri"/>
                          <a:ea typeface="Calibri"/>
                          <a:cs typeface="Times New Roman"/>
                        </a:rPr>
                        <a:t>and fewer cold days and </a:t>
                      </a:r>
                      <a:r>
                        <a:rPr lang="en-US" sz="1200" dirty="0" smtClean="0">
                          <a:latin typeface="Calibri"/>
                          <a:ea typeface="Calibri"/>
                          <a:cs typeface="Times New Roman"/>
                        </a:rPr>
                        <a:t>nights over most land areas, </a:t>
                      </a:r>
                    </a:p>
                    <a:p>
                      <a:pPr marL="0" marR="0">
                        <a:lnSpc>
                          <a:spcPct val="115000"/>
                        </a:lnSpc>
                        <a:spcBef>
                          <a:spcPts val="0"/>
                        </a:spcBef>
                        <a:spcAft>
                          <a:spcPts val="0"/>
                        </a:spcAft>
                      </a:pPr>
                      <a:r>
                        <a:rPr lang="en-US" sz="1200" dirty="0" smtClean="0">
                          <a:latin typeface="Calibri"/>
                          <a:ea typeface="Calibri"/>
                          <a:cs typeface="Times New Roman"/>
                        </a:rPr>
                        <a:t> -Warmer </a:t>
                      </a:r>
                      <a:r>
                        <a:rPr lang="en-US" sz="1200" dirty="0">
                          <a:latin typeface="Calibri"/>
                          <a:ea typeface="Calibri"/>
                          <a:cs typeface="Times New Roman"/>
                        </a:rPr>
                        <a:t>and more frequent hot days and </a:t>
                      </a:r>
                      <a:r>
                        <a:rPr lang="en-US" sz="1200" dirty="0" smtClean="0">
                          <a:latin typeface="Calibri"/>
                          <a:ea typeface="Calibri"/>
                          <a:cs typeface="Times New Roman"/>
                        </a:rPr>
                        <a:t>nights over most land areas</a:t>
                      </a:r>
                      <a:endParaRPr lang="en-US" sz="1200" dirty="0">
                        <a:latin typeface="Calibri"/>
                        <a:ea typeface="Calibri"/>
                        <a:cs typeface="Times New Roman"/>
                      </a:endParaRP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Calibri"/>
                          <a:ea typeface="Calibri"/>
                          <a:cs typeface="Times New Roman"/>
                        </a:rPr>
                        <a:t>Confirmed hypothetically</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Calibri"/>
                          <a:ea typeface="Calibri"/>
                          <a:cs typeface="Times New Roman"/>
                        </a:rPr>
                        <a:t>-Increased yields in colder environments.</a:t>
                      </a:r>
                    </a:p>
                    <a:p>
                      <a:pPr marL="0" marR="0">
                        <a:lnSpc>
                          <a:spcPct val="115000"/>
                        </a:lnSpc>
                        <a:spcBef>
                          <a:spcPts val="0"/>
                        </a:spcBef>
                        <a:spcAft>
                          <a:spcPts val="0"/>
                        </a:spcAft>
                      </a:pPr>
                      <a:r>
                        <a:rPr lang="en-US" sz="1200" dirty="0">
                          <a:latin typeface="Calibri"/>
                          <a:ea typeface="Calibri"/>
                          <a:cs typeface="Times New Roman"/>
                        </a:rPr>
                        <a:t>-Decreased yields in warmer environments</a:t>
                      </a:r>
                    </a:p>
                    <a:p>
                      <a:pPr marL="0" marR="0">
                        <a:lnSpc>
                          <a:spcPct val="115000"/>
                        </a:lnSpc>
                        <a:spcBef>
                          <a:spcPts val="0"/>
                        </a:spcBef>
                        <a:spcAft>
                          <a:spcPts val="0"/>
                        </a:spcAft>
                      </a:pPr>
                      <a:r>
                        <a:rPr lang="en-US" sz="1200" dirty="0">
                          <a:latin typeface="Calibri"/>
                          <a:ea typeface="Calibri"/>
                          <a:cs typeface="Times New Roman"/>
                        </a:rPr>
                        <a:t>-Increased insect outbreaks </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Calibri"/>
                          <a:ea typeface="Calibri"/>
                          <a:cs typeface="Times New Roman"/>
                        </a:rPr>
                        <a:t>-Effects on water resources relying on snow melt</a:t>
                      </a:r>
                    </a:p>
                    <a:p>
                      <a:pPr marL="0" marR="0">
                        <a:lnSpc>
                          <a:spcPct val="115000"/>
                        </a:lnSpc>
                        <a:spcBef>
                          <a:spcPts val="0"/>
                        </a:spcBef>
                        <a:spcAft>
                          <a:spcPts val="0"/>
                        </a:spcAft>
                      </a:pPr>
                      <a:r>
                        <a:rPr lang="en-US" sz="1200" dirty="0">
                          <a:latin typeface="Calibri"/>
                          <a:ea typeface="Calibri"/>
                          <a:cs typeface="Times New Roman"/>
                        </a:rPr>
                        <a:t>-Effects on some water supplies</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Calibri"/>
                          <a:ea typeface="Calibri"/>
                          <a:cs typeface="Times New Roman"/>
                        </a:rPr>
                        <a:t>Reduced human mortality from </a:t>
                      </a:r>
                      <a:r>
                        <a:rPr lang="en-US" sz="1200" dirty="0" smtClean="0">
                          <a:latin typeface="Calibri"/>
                          <a:ea typeface="Calibri"/>
                          <a:cs typeface="Times New Roman"/>
                        </a:rPr>
                        <a:t>decreased </a:t>
                      </a:r>
                      <a:r>
                        <a:rPr lang="en-US" sz="1200" dirty="0">
                          <a:latin typeface="Calibri"/>
                          <a:ea typeface="Calibri"/>
                          <a:cs typeface="Times New Roman"/>
                        </a:rPr>
                        <a:t>cold exposure</a:t>
                      </a:r>
                    </a:p>
                    <a:p>
                      <a:pPr marL="0" marR="0">
                        <a:lnSpc>
                          <a:spcPct val="115000"/>
                        </a:lnSpc>
                        <a:spcBef>
                          <a:spcPts val="0"/>
                        </a:spcBef>
                        <a:spcAft>
                          <a:spcPts val="0"/>
                        </a:spcAft>
                      </a:pPr>
                      <a:r>
                        <a:rPr lang="en-US" sz="1200" dirty="0">
                          <a:latin typeface="Calibri"/>
                          <a:ea typeface="Calibri"/>
                          <a:cs typeface="Times New Roman"/>
                        </a:rPr>
                        <a:t>-Increased mortality from diseases especially Malaria</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Calibri"/>
                          <a:ea typeface="Calibri"/>
                          <a:cs typeface="Times New Roman"/>
                        </a:rPr>
                        <a:t>-Reduced energy demand  for heating and increased demand for cooling</a:t>
                      </a:r>
                    </a:p>
                    <a:p>
                      <a:pPr marL="0" marR="0">
                        <a:lnSpc>
                          <a:spcPct val="115000"/>
                        </a:lnSpc>
                        <a:spcBef>
                          <a:spcPts val="0"/>
                        </a:spcBef>
                        <a:spcAft>
                          <a:spcPts val="0"/>
                        </a:spcAft>
                      </a:pPr>
                      <a:r>
                        <a:rPr lang="en-US" sz="1200" dirty="0">
                          <a:latin typeface="Calibri"/>
                          <a:ea typeface="Calibri"/>
                          <a:cs typeface="Times New Roman"/>
                        </a:rPr>
                        <a:t>-Declining air quality in cities</a:t>
                      </a:r>
                    </a:p>
                    <a:p>
                      <a:pPr marL="0" marR="0">
                        <a:lnSpc>
                          <a:spcPct val="115000"/>
                        </a:lnSpc>
                        <a:spcBef>
                          <a:spcPts val="0"/>
                        </a:spcBef>
                        <a:spcAft>
                          <a:spcPts val="0"/>
                        </a:spcAft>
                      </a:pPr>
                      <a:r>
                        <a:rPr lang="en-US" sz="1200" dirty="0">
                          <a:latin typeface="Calibri"/>
                          <a:ea typeface="Calibri"/>
                          <a:cs typeface="Times New Roman"/>
                        </a:rPr>
                        <a:t>-Reduced disruption to transport  due to snow, ice </a:t>
                      </a:r>
                    </a:p>
                    <a:p>
                      <a:pPr marL="0" marR="0">
                        <a:lnSpc>
                          <a:spcPct val="115000"/>
                        </a:lnSpc>
                        <a:spcBef>
                          <a:spcPts val="0"/>
                        </a:spcBef>
                        <a:spcAft>
                          <a:spcPts val="0"/>
                        </a:spcAft>
                      </a:pPr>
                      <a:r>
                        <a:rPr lang="en-US" sz="1200" dirty="0">
                          <a:latin typeface="Calibri"/>
                          <a:ea typeface="Calibri"/>
                          <a:cs typeface="Times New Roman"/>
                        </a:rPr>
                        <a:t>-Effects on winter tourism.</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16285">
                <a:tc>
                  <a:txBody>
                    <a:bodyPr/>
                    <a:lstStyle/>
                    <a:p>
                      <a:pPr marL="0" marR="0">
                        <a:lnSpc>
                          <a:spcPct val="115000"/>
                        </a:lnSpc>
                        <a:spcBef>
                          <a:spcPts val="0"/>
                        </a:spcBef>
                        <a:spcAft>
                          <a:spcPts val="0"/>
                        </a:spcAft>
                      </a:pPr>
                      <a:r>
                        <a:rPr lang="en-US" sz="1200" dirty="0">
                          <a:latin typeface="Calibri"/>
                          <a:ea typeface="Calibri"/>
                          <a:cs typeface="Times New Roman"/>
                        </a:rPr>
                        <a:t>-Heat waves</a:t>
                      </a:r>
                    </a:p>
                    <a:p>
                      <a:pPr marL="0" marR="0">
                        <a:lnSpc>
                          <a:spcPct val="115000"/>
                        </a:lnSpc>
                        <a:spcBef>
                          <a:spcPts val="0"/>
                        </a:spcBef>
                        <a:spcAft>
                          <a:spcPts val="0"/>
                        </a:spcAft>
                      </a:pPr>
                      <a:r>
                        <a:rPr lang="en-US" sz="1200" dirty="0">
                          <a:latin typeface="Calibri"/>
                          <a:ea typeface="Calibri"/>
                          <a:cs typeface="Times New Roman"/>
                        </a:rPr>
                        <a:t>-Warm spells</a:t>
                      </a:r>
                    </a:p>
                    <a:p>
                      <a:pPr marL="0" marR="0">
                        <a:lnSpc>
                          <a:spcPct val="115000"/>
                        </a:lnSpc>
                        <a:spcBef>
                          <a:spcPts val="0"/>
                        </a:spcBef>
                        <a:spcAft>
                          <a:spcPts val="0"/>
                        </a:spcAft>
                      </a:pPr>
                      <a:r>
                        <a:rPr lang="en-US" sz="1200" dirty="0" smtClean="0">
                          <a:latin typeface="Calibri"/>
                          <a:ea typeface="Calibri"/>
                          <a:cs typeface="Times New Roman"/>
                        </a:rPr>
                        <a:t>Frequency </a:t>
                      </a:r>
                      <a:r>
                        <a:rPr lang="en-US" sz="1200" dirty="0">
                          <a:latin typeface="Calibri"/>
                          <a:ea typeface="Calibri"/>
                          <a:cs typeface="Times New Roman"/>
                        </a:rPr>
                        <a:t>increases </a:t>
                      </a:r>
                      <a:r>
                        <a:rPr lang="en-US" sz="1200" dirty="0" smtClean="0">
                          <a:latin typeface="Calibri"/>
                          <a:ea typeface="Calibri"/>
                          <a:cs typeface="Times New Roman"/>
                        </a:rPr>
                        <a:t>over most </a:t>
                      </a:r>
                      <a:r>
                        <a:rPr lang="en-US" sz="1200" dirty="0">
                          <a:latin typeface="Calibri"/>
                          <a:ea typeface="Calibri"/>
                          <a:cs typeface="Times New Roman"/>
                        </a:rPr>
                        <a:t>land areas</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Calibri"/>
                          <a:ea typeface="Calibri"/>
                          <a:cs typeface="Times New Roman"/>
                        </a:rPr>
                        <a:t>Very likely</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Calibri"/>
                          <a:ea typeface="Calibri"/>
                          <a:cs typeface="Times New Roman"/>
                        </a:rPr>
                        <a:t>-Reduced yields in warmer regions due to heat stress</a:t>
                      </a:r>
                    </a:p>
                    <a:p>
                      <a:pPr marL="0" marR="0">
                        <a:lnSpc>
                          <a:spcPct val="115000"/>
                        </a:lnSpc>
                        <a:spcBef>
                          <a:spcPts val="0"/>
                        </a:spcBef>
                        <a:spcAft>
                          <a:spcPts val="0"/>
                        </a:spcAft>
                      </a:pPr>
                      <a:r>
                        <a:rPr lang="en-US" sz="1200">
                          <a:latin typeface="Calibri"/>
                          <a:ea typeface="Calibri"/>
                          <a:cs typeface="Times New Roman"/>
                        </a:rPr>
                        <a:t>-Wildfire danger increases.</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Calibri"/>
                          <a:ea typeface="Calibri"/>
                          <a:cs typeface="Times New Roman"/>
                        </a:rPr>
                        <a:t>-Increased water demand</a:t>
                      </a:r>
                    </a:p>
                    <a:p>
                      <a:pPr marL="0" marR="0">
                        <a:lnSpc>
                          <a:spcPct val="115000"/>
                        </a:lnSpc>
                        <a:spcBef>
                          <a:spcPts val="0"/>
                        </a:spcBef>
                        <a:spcAft>
                          <a:spcPts val="0"/>
                        </a:spcAft>
                      </a:pPr>
                      <a:r>
                        <a:rPr lang="en-US" sz="1200" dirty="0">
                          <a:latin typeface="Calibri"/>
                          <a:ea typeface="Calibri"/>
                          <a:cs typeface="Times New Roman"/>
                        </a:rPr>
                        <a:t>-Water quality problems</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Calibri"/>
                          <a:ea typeface="Calibri"/>
                          <a:cs typeface="Times New Roman"/>
                        </a:rPr>
                        <a:t>Increased risk of heat-related mortality especially for the elderly, chronically sick, very young and socially isolated</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Calibri"/>
                          <a:ea typeface="Calibri"/>
                          <a:cs typeface="Times New Roman"/>
                        </a:rPr>
                        <a:t>-Reduction in quality of life for people in warm areas without appropriate housing . </a:t>
                      </a:r>
                    </a:p>
                    <a:p>
                      <a:pPr marL="0" marR="0">
                        <a:lnSpc>
                          <a:spcPct val="115000"/>
                        </a:lnSpc>
                        <a:spcBef>
                          <a:spcPts val="0"/>
                        </a:spcBef>
                        <a:spcAft>
                          <a:spcPts val="0"/>
                        </a:spcAft>
                      </a:pPr>
                      <a:r>
                        <a:rPr lang="en-US" sz="1200" dirty="0">
                          <a:latin typeface="Calibri"/>
                          <a:ea typeface="Calibri"/>
                          <a:cs typeface="Times New Roman"/>
                        </a:rPr>
                        <a:t>-Impacts on elderly, very young and poor</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467544" y="1229958"/>
          <a:ext cx="7416823" cy="5439402"/>
        </p:xfrm>
        <a:graphic>
          <a:graphicData uri="http://schemas.openxmlformats.org/drawingml/2006/table">
            <a:tbl>
              <a:tblPr/>
              <a:tblGrid>
                <a:gridCol w="1215573"/>
                <a:gridCol w="1215573"/>
                <a:gridCol w="1215573"/>
                <a:gridCol w="1302400"/>
                <a:gridCol w="1233852"/>
                <a:gridCol w="1233852"/>
              </a:tblGrid>
              <a:tr h="591766">
                <a:tc>
                  <a:txBody>
                    <a:bodyPr/>
                    <a:lstStyle/>
                    <a:p>
                      <a:pPr marL="0" marR="0">
                        <a:lnSpc>
                          <a:spcPct val="115000"/>
                        </a:lnSpc>
                        <a:spcBef>
                          <a:spcPts val="0"/>
                        </a:spcBef>
                        <a:spcAft>
                          <a:spcPts val="0"/>
                        </a:spcAft>
                      </a:pPr>
                      <a:r>
                        <a:rPr lang="en-US" sz="1100" b="1" dirty="0">
                          <a:latin typeface="Calibri"/>
                          <a:ea typeface="Calibri"/>
                          <a:cs typeface="Times New Roman"/>
                        </a:rPr>
                        <a:t>Phenomena</a:t>
                      </a:r>
                      <a:endParaRPr lang="en-US" sz="1100" dirty="0">
                        <a:latin typeface="Calibri"/>
                        <a:ea typeface="Calibri"/>
                        <a:cs typeface="Times New Roman"/>
                      </a:endParaRPr>
                    </a:p>
                  </a:txBody>
                  <a:tcPr marL="46635" marR="46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dirty="0">
                          <a:latin typeface="Calibri"/>
                          <a:ea typeface="Calibri"/>
                          <a:cs typeface="Times New Roman"/>
                        </a:rPr>
                        <a:t>Likelihood  of future trends</a:t>
                      </a:r>
                      <a:endParaRPr lang="en-US" sz="1100" dirty="0">
                        <a:latin typeface="Calibri"/>
                        <a:ea typeface="Calibri"/>
                        <a:cs typeface="Times New Roman"/>
                      </a:endParaRPr>
                    </a:p>
                  </a:txBody>
                  <a:tcPr marL="46635" marR="46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dirty="0">
                          <a:latin typeface="Calibri"/>
                          <a:ea typeface="Calibri"/>
                          <a:cs typeface="Times New Roman"/>
                        </a:rPr>
                        <a:t>Agriculture, forestry and ecosystems</a:t>
                      </a:r>
                      <a:endParaRPr lang="en-US" sz="1100" dirty="0">
                        <a:latin typeface="Calibri"/>
                        <a:ea typeface="Calibri"/>
                        <a:cs typeface="Times New Roman"/>
                      </a:endParaRPr>
                    </a:p>
                  </a:txBody>
                  <a:tcPr marL="46635" marR="46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dirty="0">
                          <a:latin typeface="Calibri"/>
                          <a:ea typeface="Calibri"/>
                          <a:cs typeface="Times New Roman"/>
                        </a:rPr>
                        <a:t>Water resources </a:t>
                      </a:r>
                      <a:endParaRPr lang="en-US" sz="1100" dirty="0">
                        <a:latin typeface="Calibri"/>
                        <a:ea typeface="Calibri"/>
                        <a:cs typeface="Times New Roman"/>
                      </a:endParaRPr>
                    </a:p>
                  </a:txBody>
                  <a:tcPr marL="46635" marR="46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dirty="0">
                          <a:latin typeface="Calibri"/>
                          <a:ea typeface="Calibri"/>
                          <a:cs typeface="Times New Roman"/>
                        </a:rPr>
                        <a:t>Human </a:t>
                      </a:r>
                      <a:r>
                        <a:rPr lang="en-US" sz="1100" b="1" dirty="0" smtClean="0">
                          <a:latin typeface="Calibri"/>
                          <a:ea typeface="Calibri"/>
                          <a:cs typeface="Times New Roman"/>
                        </a:rPr>
                        <a:t>health </a:t>
                      </a:r>
                      <a:endParaRPr lang="en-US" sz="1100" dirty="0">
                        <a:latin typeface="Calibri"/>
                        <a:ea typeface="Calibri"/>
                        <a:cs typeface="Times New Roman"/>
                      </a:endParaRPr>
                    </a:p>
                  </a:txBody>
                  <a:tcPr marL="46635" marR="46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dirty="0">
                          <a:latin typeface="Calibri"/>
                          <a:ea typeface="Calibri"/>
                          <a:cs typeface="Times New Roman"/>
                        </a:rPr>
                        <a:t>Industry, settlements and society</a:t>
                      </a:r>
                      <a:endParaRPr lang="en-US" sz="1100" dirty="0">
                        <a:latin typeface="Calibri"/>
                        <a:ea typeface="Calibri"/>
                        <a:cs typeface="Times New Roman"/>
                      </a:endParaRPr>
                    </a:p>
                  </a:txBody>
                  <a:tcPr marL="46635" marR="46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91549">
                <a:tc>
                  <a:txBody>
                    <a:bodyPr/>
                    <a:lstStyle/>
                    <a:p>
                      <a:pPr marL="0" marR="0">
                        <a:lnSpc>
                          <a:spcPct val="115000"/>
                        </a:lnSpc>
                        <a:spcBef>
                          <a:spcPts val="0"/>
                        </a:spcBef>
                        <a:spcAft>
                          <a:spcPts val="0"/>
                        </a:spcAft>
                      </a:pPr>
                      <a:r>
                        <a:rPr lang="en-US" sz="1100">
                          <a:latin typeface="Calibri"/>
                          <a:ea typeface="Calibri"/>
                          <a:cs typeface="Times New Roman"/>
                        </a:rPr>
                        <a:t>Heavy precipitation events over most land areas</a:t>
                      </a:r>
                    </a:p>
                  </a:txBody>
                  <a:tcPr marL="46635" marR="46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dirty="0">
                          <a:latin typeface="Calibri"/>
                          <a:ea typeface="Calibri"/>
                          <a:cs typeface="Times New Roman"/>
                        </a:rPr>
                        <a:t>Very likely</a:t>
                      </a:r>
                    </a:p>
                  </a:txBody>
                  <a:tcPr marL="46635" marR="46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dirty="0">
                          <a:latin typeface="Calibri"/>
                          <a:ea typeface="Calibri"/>
                          <a:cs typeface="Times New Roman"/>
                        </a:rPr>
                        <a:t>-Damage to crops</a:t>
                      </a:r>
                    </a:p>
                    <a:p>
                      <a:pPr marL="0" marR="0">
                        <a:lnSpc>
                          <a:spcPct val="115000"/>
                        </a:lnSpc>
                        <a:spcBef>
                          <a:spcPts val="0"/>
                        </a:spcBef>
                        <a:spcAft>
                          <a:spcPts val="0"/>
                        </a:spcAft>
                      </a:pPr>
                      <a:r>
                        <a:rPr lang="en-US" sz="1100" dirty="0">
                          <a:latin typeface="Calibri"/>
                          <a:ea typeface="Calibri"/>
                          <a:cs typeface="Times New Roman"/>
                        </a:rPr>
                        <a:t>-Soil erosion</a:t>
                      </a:r>
                    </a:p>
                    <a:p>
                      <a:pPr marL="0" marR="0">
                        <a:lnSpc>
                          <a:spcPct val="115000"/>
                        </a:lnSpc>
                        <a:spcBef>
                          <a:spcPts val="0"/>
                        </a:spcBef>
                        <a:spcAft>
                          <a:spcPts val="0"/>
                        </a:spcAft>
                      </a:pPr>
                      <a:r>
                        <a:rPr lang="en-US" sz="1100" dirty="0">
                          <a:latin typeface="Calibri"/>
                          <a:ea typeface="Calibri"/>
                          <a:cs typeface="Times New Roman"/>
                        </a:rPr>
                        <a:t>-Inability to cultivate land due to water logging  of soils</a:t>
                      </a:r>
                    </a:p>
                  </a:txBody>
                  <a:tcPr marL="46635" marR="46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dirty="0">
                          <a:latin typeface="Calibri"/>
                          <a:ea typeface="Calibri"/>
                          <a:cs typeface="Times New Roman"/>
                        </a:rPr>
                        <a:t>- Adverse effects on quality of surface and ground water</a:t>
                      </a:r>
                    </a:p>
                    <a:p>
                      <a:pPr marL="0" marR="0">
                        <a:lnSpc>
                          <a:spcPct val="115000"/>
                        </a:lnSpc>
                        <a:spcBef>
                          <a:spcPts val="0"/>
                        </a:spcBef>
                        <a:spcAft>
                          <a:spcPts val="0"/>
                        </a:spcAft>
                      </a:pPr>
                      <a:r>
                        <a:rPr lang="en-US" sz="1100" dirty="0">
                          <a:latin typeface="Calibri"/>
                          <a:ea typeface="Calibri"/>
                          <a:cs typeface="Times New Roman"/>
                        </a:rPr>
                        <a:t>-Contamination of water supply</a:t>
                      </a:r>
                    </a:p>
                    <a:p>
                      <a:pPr marL="0" marR="0">
                        <a:lnSpc>
                          <a:spcPct val="115000"/>
                        </a:lnSpc>
                        <a:spcBef>
                          <a:spcPts val="0"/>
                        </a:spcBef>
                        <a:spcAft>
                          <a:spcPts val="0"/>
                        </a:spcAft>
                      </a:pPr>
                      <a:r>
                        <a:rPr lang="en-US" sz="1100" dirty="0">
                          <a:latin typeface="Calibri"/>
                          <a:ea typeface="Calibri"/>
                          <a:cs typeface="Times New Roman"/>
                        </a:rPr>
                        <a:t>- Water stress may be relieved</a:t>
                      </a:r>
                    </a:p>
                  </a:txBody>
                  <a:tcPr marL="46635" marR="46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dirty="0">
                          <a:latin typeface="Calibri"/>
                          <a:ea typeface="Calibri"/>
                          <a:cs typeface="Times New Roman"/>
                        </a:rPr>
                        <a:t>-Increased risk of death from diseases and  epidemics</a:t>
                      </a:r>
                    </a:p>
                  </a:txBody>
                  <a:tcPr marL="46635" marR="46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dirty="0">
                          <a:latin typeface="Calibri"/>
                          <a:ea typeface="Calibri"/>
                          <a:cs typeface="Times New Roman"/>
                        </a:rPr>
                        <a:t>-Disruption in social  and economic systems due to loss of property, flooding  and  pressures on urban infrastructure</a:t>
                      </a:r>
                    </a:p>
                  </a:txBody>
                  <a:tcPr marL="46635" marR="46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5299">
                <a:tc>
                  <a:txBody>
                    <a:bodyPr/>
                    <a:lstStyle/>
                    <a:p>
                      <a:pPr marL="0" marR="0">
                        <a:lnSpc>
                          <a:spcPct val="115000"/>
                        </a:lnSpc>
                        <a:spcBef>
                          <a:spcPts val="0"/>
                        </a:spcBef>
                        <a:spcAft>
                          <a:spcPts val="0"/>
                        </a:spcAft>
                      </a:pPr>
                      <a:r>
                        <a:rPr lang="en-US" sz="1100">
                          <a:latin typeface="Calibri"/>
                          <a:ea typeface="Calibri"/>
                          <a:cs typeface="Times New Roman"/>
                        </a:rPr>
                        <a:t>Drought-affected areas increase</a:t>
                      </a:r>
                    </a:p>
                  </a:txBody>
                  <a:tcPr marL="46635" marR="46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dirty="0">
                          <a:latin typeface="Calibri"/>
                          <a:ea typeface="Calibri"/>
                          <a:cs typeface="Times New Roman"/>
                        </a:rPr>
                        <a:t>Likely</a:t>
                      </a:r>
                    </a:p>
                  </a:txBody>
                  <a:tcPr marL="46635" marR="46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latin typeface="Calibri"/>
                          <a:ea typeface="Calibri"/>
                          <a:cs typeface="Times New Roman"/>
                        </a:rPr>
                        <a:t>-Land degradation</a:t>
                      </a:r>
                    </a:p>
                    <a:p>
                      <a:pPr marL="0" marR="0">
                        <a:lnSpc>
                          <a:spcPct val="115000"/>
                        </a:lnSpc>
                        <a:spcBef>
                          <a:spcPts val="0"/>
                        </a:spcBef>
                        <a:spcAft>
                          <a:spcPts val="0"/>
                        </a:spcAft>
                      </a:pPr>
                      <a:r>
                        <a:rPr lang="en-US" sz="1100">
                          <a:latin typeface="Calibri"/>
                          <a:ea typeface="Calibri"/>
                          <a:cs typeface="Times New Roman"/>
                        </a:rPr>
                        <a:t>- Crop damage</a:t>
                      </a:r>
                    </a:p>
                    <a:p>
                      <a:pPr marL="0" marR="0">
                        <a:lnSpc>
                          <a:spcPct val="115000"/>
                        </a:lnSpc>
                        <a:spcBef>
                          <a:spcPts val="0"/>
                        </a:spcBef>
                        <a:spcAft>
                          <a:spcPts val="0"/>
                        </a:spcAft>
                      </a:pPr>
                      <a:r>
                        <a:rPr lang="en-US" sz="1100">
                          <a:latin typeface="Calibri"/>
                          <a:ea typeface="Calibri"/>
                          <a:cs typeface="Times New Roman"/>
                        </a:rPr>
                        <a:t>- Increased livestock  deaths</a:t>
                      </a:r>
                    </a:p>
                    <a:p>
                      <a:pPr marL="0" marR="0">
                        <a:lnSpc>
                          <a:spcPct val="115000"/>
                        </a:lnSpc>
                        <a:spcBef>
                          <a:spcPts val="0"/>
                        </a:spcBef>
                        <a:spcAft>
                          <a:spcPts val="0"/>
                        </a:spcAft>
                      </a:pPr>
                      <a:r>
                        <a:rPr lang="en-US" sz="1100">
                          <a:latin typeface="Calibri"/>
                          <a:ea typeface="Calibri"/>
                          <a:cs typeface="Times New Roman"/>
                        </a:rPr>
                        <a:t>-Increased risk of wildfire</a:t>
                      </a:r>
                    </a:p>
                  </a:txBody>
                  <a:tcPr marL="46635" marR="46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latin typeface="Calibri"/>
                          <a:ea typeface="Calibri"/>
                          <a:cs typeface="Times New Roman"/>
                        </a:rPr>
                        <a:t>-More widespread water stress</a:t>
                      </a:r>
                    </a:p>
                  </a:txBody>
                  <a:tcPr marL="46635" marR="46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latin typeface="Calibri"/>
                          <a:ea typeface="Calibri"/>
                          <a:cs typeface="Times New Roman"/>
                        </a:rPr>
                        <a:t>-Increased risk of  food and water shortage</a:t>
                      </a:r>
                    </a:p>
                    <a:p>
                      <a:pPr marL="0" marR="0">
                        <a:lnSpc>
                          <a:spcPct val="115000"/>
                        </a:lnSpc>
                        <a:spcBef>
                          <a:spcPts val="0"/>
                        </a:spcBef>
                        <a:spcAft>
                          <a:spcPts val="0"/>
                        </a:spcAft>
                      </a:pPr>
                      <a:r>
                        <a:rPr lang="en-US" sz="1100">
                          <a:latin typeface="Calibri"/>
                          <a:ea typeface="Calibri"/>
                          <a:cs typeface="Times New Roman"/>
                        </a:rPr>
                        <a:t>-Increased risk of malnutrition</a:t>
                      </a:r>
                    </a:p>
                    <a:p>
                      <a:pPr marL="0" marR="0">
                        <a:lnSpc>
                          <a:spcPct val="115000"/>
                        </a:lnSpc>
                        <a:spcBef>
                          <a:spcPts val="0"/>
                        </a:spcBef>
                        <a:spcAft>
                          <a:spcPts val="0"/>
                        </a:spcAft>
                      </a:pPr>
                      <a:r>
                        <a:rPr lang="en-US" sz="1100">
                          <a:latin typeface="Calibri"/>
                          <a:ea typeface="Calibri"/>
                          <a:cs typeface="Times New Roman"/>
                        </a:rPr>
                        <a:t>-Increased risk of water and food- borne diseases</a:t>
                      </a:r>
                    </a:p>
                  </a:txBody>
                  <a:tcPr marL="46635" marR="46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dirty="0">
                          <a:latin typeface="Calibri"/>
                          <a:ea typeface="Calibri"/>
                          <a:cs typeface="Times New Roman"/>
                        </a:rPr>
                        <a:t>- Water shortages for settlements, industry and societies</a:t>
                      </a:r>
                    </a:p>
                    <a:p>
                      <a:pPr marL="0" marR="0">
                        <a:lnSpc>
                          <a:spcPct val="115000"/>
                        </a:lnSpc>
                        <a:spcBef>
                          <a:spcPts val="0"/>
                        </a:spcBef>
                        <a:spcAft>
                          <a:spcPts val="0"/>
                        </a:spcAft>
                      </a:pPr>
                      <a:r>
                        <a:rPr lang="en-US" sz="1100" dirty="0">
                          <a:latin typeface="Calibri"/>
                          <a:ea typeface="Calibri"/>
                          <a:cs typeface="Times New Roman"/>
                        </a:rPr>
                        <a:t>-Reduced hydropower generation </a:t>
                      </a:r>
                    </a:p>
                    <a:p>
                      <a:pPr marL="0" marR="0">
                        <a:lnSpc>
                          <a:spcPct val="115000"/>
                        </a:lnSpc>
                        <a:spcBef>
                          <a:spcPts val="0"/>
                        </a:spcBef>
                        <a:spcAft>
                          <a:spcPts val="0"/>
                        </a:spcAft>
                      </a:pPr>
                      <a:r>
                        <a:rPr lang="en-US" sz="1100" dirty="0">
                          <a:latin typeface="Calibri"/>
                          <a:ea typeface="Calibri"/>
                          <a:cs typeface="Times New Roman"/>
                        </a:rPr>
                        <a:t>-Migration of population</a:t>
                      </a:r>
                    </a:p>
                  </a:txBody>
                  <a:tcPr marL="46635" marR="46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80788">
                <a:tc>
                  <a:txBody>
                    <a:bodyPr/>
                    <a:lstStyle/>
                    <a:p>
                      <a:pPr marL="0" marR="0">
                        <a:lnSpc>
                          <a:spcPct val="115000"/>
                        </a:lnSpc>
                        <a:spcBef>
                          <a:spcPts val="0"/>
                        </a:spcBef>
                        <a:spcAft>
                          <a:spcPts val="0"/>
                        </a:spcAft>
                      </a:pPr>
                      <a:r>
                        <a:rPr lang="en-US" sz="1100">
                          <a:latin typeface="Calibri"/>
                          <a:ea typeface="Calibri"/>
                          <a:cs typeface="Times New Roman"/>
                        </a:rPr>
                        <a:t>Seal level rise</a:t>
                      </a:r>
                    </a:p>
                  </a:txBody>
                  <a:tcPr marL="46635" marR="46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latin typeface="Calibri"/>
                          <a:ea typeface="Calibri"/>
                          <a:cs typeface="Times New Roman"/>
                        </a:rPr>
                        <a:t>Likely</a:t>
                      </a:r>
                    </a:p>
                  </a:txBody>
                  <a:tcPr marL="46635" marR="46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latin typeface="Calibri"/>
                          <a:ea typeface="Calibri"/>
                          <a:cs typeface="Times New Roman"/>
                        </a:rPr>
                        <a:t>- Increased salinity of irrigation water, estuaries  and fresh water systems</a:t>
                      </a:r>
                    </a:p>
                  </a:txBody>
                  <a:tcPr marL="46635" marR="46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latin typeface="Calibri"/>
                          <a:ea typeface="Calibri"/>
                          <a:cs typeface="Times New Roman"/>
                        </a:rPr>
                        <a:t>-Decreased fresh water availability due to salt water intrusion in coastal areas</a:t>
                      </a:r>
                    </a:p>
                  </a:txBody>
                  <a:tcPr marL="46635" marR="46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latin typeface="Calibri"/>
                          <a:ea typeface="Calibri"/>
                          <a:cs typeface="Times New Roman"/>
                        </a:rPr>
                        <a:t>-Increased risk of death and injuries by drowning in floods</a:t>
                      </a:r>
                    </a:p>
                    <a:p>
                      <a:pPr marL="0" marR="0">
                        <a:lnSpc>
                          <a:spcPct val="115000"/>
                        </a:lnSpc>
                        <a:spcBef>
                          <a:spcPts val="0"/>
                        </a:spcBef>
                        <a:spcAft>
                          <a:spcPts val="0"/>
                        </a:spcAft>
                      </a:pPr>
                      <a:r>
                        <a:rPr lang="en-US" sz="1100">
                          <a:latin typeface="Calibri"/>
                          <a:ea typeface="Calibri"/>
                          <a:cs typeface="Times New Roman"/>
                        </a:rPr>
                        <a:t>-Migration-related health effects</a:t>
                      </a:r>
                    </a:p>
                  </a:txBody>
                  <a:tcPr marL="46635" marR="46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dirty="0" smtClean="0">
                          <a:latin typeface="Calibri"/>
                          <a:ea typeface="Calibri"/>
                          <a:cs typeface="Times New Roman"/>
                        </a:rPr>
                        <a:t>-</a:t>
                      </a:r>
                      <a:r>
                        <a:rPr lang="ar-EG" sz="1100" dirty="0" smtClean="0">
                          <a:latin typeface="Calibri"/>
                          <a:ea typeface="Calibri"/>
                          <a:cs typeface="Times New Roman"/>
                        </a:rPr>
                        <a:t> </a:t>
                      </a:r>
                      <a:r>
                        <a:rPr lang="en-US" sz="1100" dirty="0" smtClean="0">
                          <a:latin typeface="Calibri"/>
                          <a:ea typeface="Calibri"/>
                          <a:cs typeface="Times New Roman"/>
                        </a:rPr>
                        <a:t>Economic costs </a:t>
                      </a:r>
                      <a:r>
                        <a:rPr lang="en-US" sz="1100" dirty="0">
                          <a:latin typeface="Calibri"/>
                          <a:ea typeface="Calibri"/>
                          <a:cs typeface="Times New Roman"/>
                        </a:rPr>
                        <a:t>of coastal protection  and land-use relocations</a:t>
                      </a:r>
                    </a:p>
                    <a:p>
                      <a:pPr marL="0" marR="0">
                        <a:lnSpc>
                          <a:spcPct val="115000"/>
                        </a:lnSpc>
                        <a:spcBef>
                          <a:spcPts val="0"/>
                        </a:spcBef>
                        <a:spcAft>
                          <a:spcPts val="0"/>
                        </a:spcAft>
                      </a:pPr>
                      <a:r>
                        <a:rPr lang="en-US" sz="1100" dirty="0">
                          <a:latin typeface="Calibri"/>
                          <a:ea typeface="Calibri"/>
                          <a:cs typeface="Times New Roman"/>
                        </a:rPr>
                        <a:t>-Costs related to movements of population.</a:t>
                      </a:r>
                    </a:p>
                  </a:txBody>
                  <a:tcPr marL="46635" marR="46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79512" y="1124744"/>
          <a:ext cx="7643866" cy="5490840"/>
        </p:xfrm>
        <a:graphic>
          <a:graphicData uri="http://schemas.openxmlformats.org/drawingml/2006/table">
            <a:tbl>
              <a:tblPr rtl="1"/>
              <a:tblGrid>
                <a:gridCol w="6581534"/>
                <a:gridCol w="1062332"/>
              </a:tblGrid>
              <a:tr h="838686">
                <a:tc>
                  <a:txBody>
                    <a:bodyPr/>
                    <a:lstStyle/>
                    <a:p>
                      <a:pPr algn="l" rtl="1">
                        <a:lnSpc>
                          <a:spcPct val="115000"/>
                        </a:lnSpc>
                        <a:spcAft>
                          <a:spcPts val="0"/>
                        </a:spcAft>
                      </a:pPr>
                      <a:r>
                        <a:rPr lang="ar-EG" sz="1200" dirty="0" smtClean="0">
                          <a:latin typeface="Calibri"/>
                          <a:ea typeface="Calibri"/>
                          <a:cs typeface="Arial"/>
                        </a:rPr>
                        <a:t> --------------  </a:t>
                      </a:r>
                      <a:r>
                        <a:rPr lang="en-US" sz="1200" dirty="0" smtClean="0">
                          <a:latin typeface="Calibri"/>
                          <a:ea typeface="Calibri"/>
                          <a:cs typeface="Arial"/>
                        </a:rPr>
                        <a:t>Increased </a:t>
                      </a:r>
                      <a:r>
                        <a:rPr lang="en-US" sz="1200" dirty="0">
                          <a:latin typeface="Calibri"/>
                          <a:ea typeface="Calibri"/>
                          <a:cs typeface="Arial"/>
                        </a:rPr>
                        <a:t>water availability in most tropics and high latitudes</a:t>
                      </a:r>
                    </a:p>
                    <a:p>
                      <a:pPr algn="l" rtl="1">
                        <a:lnSpc>
                          <a:spcPct val="115000"/>
                        </a:lnSpc>
                        <a:spcAft>
                          <a:spcPts val="0"/>
                        </a:spcAft>
                      </a:pPr>
                      <a:r>
                        <a:rPr lang="en-US" sz="1200" dirty="0" smtClean="0">
                          <a:latin typeface="Calibri"/>
                          <a:ea typeface="Calibri"/>
                          <a:cs typeface="Arial"/>
                        </a:rPr>
                        <a:t>Decreased water </a:t>
                      </a:r>
                      <a:r>
                        <a:rPr lang="en-US" sz="1200" dirty="0">
                          <a:latin typeface="Calibri"/>
                          <a:ea typeface="Calibri"/>
                          <a:cs typeface="Arial"/>
                        </a:rPr>
                        <a:t>availability and </a:t>
                      </a:r>
                      <a:r>
                        <a:rPr lang="en-US" sz="1200" dirty="0" smtClean="0">
                          <a:latin typeface="Calibri"/>
                          <a:ea typeface="Calibri"/>
                          <a:cs typeface="Arial"/>
                        </a:rPr>
                        <a:t> increased drought </a:t>
                      </a:r>
                      <a:r>
                        <a:rPr lang="en-US" sz="1200" dirty="0">
                          <a:latin typeface="Calibri"/>
                          <a:ea typeface="Calibri"/>
                          <a:cs typeface="Arial"/>
                        </a:rPr>
                        <a:t>in mid-latitudes and semi-arid low </a:t>
                      </a:r>
                      <a:r>
                        <a:rPr lang="en-US" sz="1200" dirty="0" smtClean="0">
                          <a:latin typeface="Calibri"/>
                          <a:ea typeface="Calibri"/>
                          <a:cs typeface="Arial"/>
                        </a:rPr>
                        <a:t>latitudes -----</a:t>
                      </a:r>
                      <a:r>
                        <a:rPr lang="en-US" sz="1200" dirty="0" smtClean="0">
                          <a:latin typeface="Calibri"/>
                          <a:ea typeface="Calibri"/>
                          <a:cs typeface="Arial"/>
                          <a:sym typeface="Wingdings" pitchFamily="2" charset="2"/>
                        </a:rPr>
                        <a:t></a:t>
                      </a:r>
                      <a:r>
                        <a:rPr lang="en-US" sz="1200" dirty="0" smtClean="0">
                          <a:latin typeface="Calibri"/>
                          <a:ea typeface="Calibri"/>
                          <a:cs typeface="Arial"/>
                        </a:rPr>
                        <a:t>   </a:t>
                      </a:r>
                      <a:endParaRPr lang="en-US" sz="1200" dirty="0">
                        <a:latin typeface="Calibri"/>
                        <a:ea typeface="Calibri"/>
                        <a:cs typeface="Arial"/>
                      </a:endParaRPr>
                    </a:p>
                    <a:p>
                      <a:pPr algn="l" rtl="1">
                        <a:lnSpc>
                          <a:spcPct val="115000"/>
                        </a:lnSpc>
                        <a:spcAft>
                          <a:spcPts val="0"/>
                        </a:spcAft>
                      </a:pPr>
                      <a:r>
                        <a:rPr lang="en-US" sz="1200" dirty="0" smtClean="0">
                          <a:latin typeface="Calibri"/>
                          <a:ea typeface="Calibri"/>
                          <a:cs typeface="Arial"/>
                        </a:rPr>
                        <a:t>&gt;</a:t>
                      </a:r>
                      <a:r>
                        <a:rPr lang="ar-EG" sz="1200" dirty="0" smtClean="0">
                          <a:latin typeface="Calibri"/>
                          <a:ea typeface="Calibri"/>
                          <a:cs typeface="Arial"/>
                        </a:rPr>
                        <a:t>---</a:t>
                      </a:r>
                      <a:r>
                        <a:rPr lang="en-US" sz="1200" dirty="0" smtClean="0">
                          <a:latin typeface="Calibri"/>
                          <a:ea typeface="Calibri"/>
                          <a:cs typeface="Arial"/>
                        </a:rPr>
                        <a:t>Millions </a:t>
                      </a:r>
                      <a:r>
                        <a:rPr lang="en-US" sz="1200" dirty="0">
                          <a:latin typeface="Calibri"/>
                          <a:ea typeface="Calibri"/>
                          <a:cs typeface="Arial"/>
                        </a:rPr>
                        <a:t>of people  with increased water stress </a:t>
                      </a:r>
                      <a:r>
                        <a:rPr lang="en-US" sz="1200" dirty="0" smtClean="0">
                          <a:latin typeface="Calibri"/>
                          <a:ea typeface="Calibri"/>
                          <a:cs typeface="Arial"/>
                        </a:rPr>
                        <a:t>---</a:t>
                      </a:r>
                      <a:endParaRPr lang="en-US" sz="1200" dirty="0">
                        <a:latin typeface="Calibri"/>
                        <a:ea typeface="Calibri"/>
                        <a:cs typeface="Arial"/>
                      </a:endParaRP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endParaRPr lang="ar-EG" sz="1400" dirty="0" smtClean="0">
                        <a:latin typeface="Calibri"/>
                        <a:ea typeface="Calibri"/>
                        <a:cs typeface="Arial"/>
                      </a:endParaRPr>
                    </a:p>
                    <a:p>
                      <a:pPr algn="l" rtl="1">
                        <a:lnSpc>
                          <a:spcPct val="115000"/>
                        </a:lnSpc>
                        <a:spcAft>
                          <a:spcPts val="0"/>
                        </a:spcAft>
                      </a:pPr>
                      <a:r>
                        <a:rPr lang="en-US" sz="1400" dirty="0" smtClean="0">
                          <a:latin typeface="Calibri"/>
                          <a:ea typeface="Calibri"/>
                          <a:cs typeface="Arial"/>
                        </a:rPr>
                        <a:t>Water</a:t>
                      </a:r>
                      <a:endParaRPr lang="en-US" sz="1400" dirty="0">
                        <a:latin typeface="Calibri"/>
                        <a:ea typeface="Calibri"/>
                        <a:cs typeface="Arial"/>
                      </a:endParaRP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15276">
                <a:tc>
                  <a:txBody>
                    <a:bodyPr/>
                    <a:lstStyle/>
                    <a:p>
                      <a:pPr algn="l" rtl="1">
                        <a:lnSpc>
                          <a:spcPct val="115000"/>
                        </a:lnSpc>
                        <a:spcAft>
                          <a:spcPts val="0"/>
                        </a:spcAft>
                      </a:pPr>
                      <a:r>
                        <a:rPr lang="en-US" sz="1200" dirty="0">
                          <a:latin typeface="Calibri"/>
                          <a:ea typeface="Calibri"/>
                          <a:cs typeface="Arial"/>
                        </a:rPr>
                        <a:t>About 30% of species   </a:t>
                      </a:r>
                      <a:r>
                        <a:rPr lang="en-US" sz="1200" dirty="0" smtClean="0">
                          <a:latin typeface="Calibri"/>
                          <a:ea typeface="Calibri"/>
                          <a:cs typeface="Arial"/>
                        </a:rPr>
                        <a:t>-------------------  More </a:t>
                      </a:r>
                      <a:r>
                        <a:rPr lang="en-US" sz="1200" dirty="0">
                          <a:latin typeface="Calibri"/>
                          <a:ea typeface="Calibri"/>
                          <a:cs typeface="Arial"/>
                        </a:rPr>
                        <a:t>extinction around the globe.</a:t>
                      </a:r>
                      <a:r>
                        <a:rPr lang="ar-EG" sz="1200" dirty="0">
                          <a:latin typeface="Calibri"/>
                          <a:ea typeface="Calibri"/>
                          <a:cs typeface="Arial"/>
                        </a:rPr>
                        <a:t>   </a:t>
                      </a:r>
                      <a:endParaRPr lang="en-US" sz="1200" dirty="0">
                        <a:latin typeface="Calibri"/>
                        <a:ea typeface="Calibri"/>
                        <a:cs typeface="Arial"/>
                      </a:endParaRPr>
                    </a:p>
                    <a:p>
                      <a:pPr algn="l" rtl="1">
                        <a:lnSpc>
                          <a:spcPct val="115000"/>
                        </a:lnSpc>
                        <a:spcAft>
                          <a:spcPts val="0"/>
                        </a:spcAft>
                      </a:pPr>
                      <a:r>
                        <a:rPr lang="ar-EG" sz="1200" dirty="0" smtClean="0">
                          <a:latin typeface="Calibri"/>
                          <a:ea typeface="Calibri"/>
                          <a:cs typeface="Arial"/>
                        </a:rPr>
                        <a:t>-</a:t>
                      </a:r>
                      <a:r>
                        <a:rPr lang="en-US" sz="1200" dirty="0" smtClean="0">
                          <a:latin typeface="Calibri"/>
                          <a:ea typeface="Calibri"/>
                          <a:cs typeface="+mn-cs"/>
                          <a:sym typeface="Wingdings" pitchFamily="2" charset="2"/>
                        </a:rPr>
                        <a:t></a:t>
                      </a:r>
                      <a:r>
                        <a:rPr lang="ar-EG" sz="1200" dirty="0" smtClean="0">
                          <a:latin typeface="Calibri"/>
                          <a:ea typeface="Calibri"/>
                          <a:cs typeface="Arial"/>
                        </a:rPr>
                        <a:t>--------------------------------</a:t>
                      </a:r>
                      <a:r>
                        <a:rPr lang="en-US" sz="1200" dirty="0" smtClean="0">
                          <a:latin typeface="Calibri"/>
                          <a:ea typeface="Calibri"/>
                          <a:cs typeface="Arial"/>
                        </a:rPr>
                        <a:t>at </a:t>
                      </a:r>
                      <a:r>
                        <a:rPr lang="en-US" sz="1200" dirty="0">
                          <a:latin typeface="Calibri"/>
                          <a:ea typeface="Calibri"/>
                          <a:cs typeface="Arial"/>
                        </a:rPr>
                        <a:t>risk of extinction</a:t>
                      </a:r>
                    </a:p>
                    <a:p>
                      <a:pPr algn="l" rtl="1">
                        <a:lnSpc>
                          <a:spcPct val="115000"/>
                        </a:lnSpc>
                        <a:spcAft>
                          <a:spcPts val="0"/>
                        </a:spcAft>
                      </a:pPr>
                      <a:r>
                        <a:rPr lang="en-US" sz="1200" dirty="0">
                          <a:latin typeface="Calibri"/>
                          <a:ea typeface="Calibri"/>
                          <a:cs typeface="Arial"/>
                        </a:rPr>
                        <a:t>Increased coral bleaching --</a:t>
                      </a:r>
                      <a:r>
                        <a:rPr lang="en-US" sz="1100" dirty="0">
                          <a:latin typeface="Calibri"/>
                          <a:ea typeface="Calibri"/>
                          <a:cs typeface="Arial"/>
                        </a:rPr>
                        <a:t>Most-corals</a:t>
                      </a:r>
                      <a:r>
                        <a:rPr lang="en-US" sz="1200" dirty="0">
                          <a:latin typeface="Calibri"/>
                          <a:ea typeface="Calibri"/>
                          <a:cs typeface="Arial"/>
                        </a:rPr>
                        <a:t> bleached—widespread </a:t>
                      </a:r>
                      <a:r>
                        <a:rPr lang="en-US" sz="1200" dirty="0" smtClean="0">
                          <a:latin typeface="Calibri"/>
                          <a:ea typeface="Calibri"/>
                          <a:cs typeface="Arial"/>
                        </a:rPr>
                        <a:t>                                                 </a:t>
                      </a:r>
                      <a:r>
                        <a:rPr lang="ar-EG" sz="1200" dirty="0" smtClean="0">
                          <a:latin typeface="Calibri"/>
                          <a:ea typeface="Calibri"/>
                          <a:cs typeface="Arial"/>
                        </a:rPr>
                        <a:t>----------------</a:t>
                      </a:r>
                      <a:r>
                        <a:rPr lang="en-US" sz="1200" dirty="0" smtClean="0">
                          <a:latin typeface="Calibri"/>
                          <a:ea typeface="Calibri"/>
                          <a:cs typeface="+mn-cs"/>
                          <a:sym typeface="Wingdings" pitchFamily="2" charset="2"/>
                        </a:rPr>
                        <a:t></a:t>
                      </a:r>
                      <a:r>
                        <a:rPr lang="ar-EG" sz="1200" dirty="0" smtClean="0">
                          <a:latin typeface="Calibri"/>
                          <a:ea typeface="Calibri"/>
                          <a:cs typeface="Arial"/>
                        </a:rPr>
                        <a:t>-------------</a:t>
                      </a:r>
                      <a:r>
                        <a:rPr lang="en-US" sz="1200" dirty="0" smtClean="0">
                          <a:latin typeface="Calibri"/>
                          <a:ea typeface="Calibri"/>
                          <a:cs typeface="Arial"/>
                        </a:rPr>
                        <a:t>                                </a:t>
                      </a:r>
                      <a:r>
                        <a:rPr lang="en-US" sz="1200" dirty="0">
                          <a:latin typeface="Calibri"/>
                          <a:ea typeface="Calibri"/>
                          <a:cs typeface="Arial"/>
                        </a:rPr>
                        <a:t>coral mortality</a:t>
                      </a:r>
                    </a:p>
                    <a:p>
                      <a:pPr algn="l" rtl="1">
                        <a:lnSpc>
                          <a:spcPct val="115000"/>
                        </a:lnSpc>
                        <a:spcAft>
                          <a:spcPts val="0"/>
                        </a:spcAft>
                      </a:pPr>
                      <a:r>
                        <a:rPr lang="en-US" sz="1200" dirty="0">
                          <a:latin typeface="Calibri"/>
                          <a:ea typeface="Calibri"/>
                          <a:cs typeface="Arial"/>
                        </a:rPr>
                        <a:t>          Terrestrial biosphere trends towards a net carbon </a:t>
                      </a:r>
                      <a:r>
                        <a:rPr lang="en-US" sz="1200" dirty="0" smtClean="0">
                          <a:latin typeface="Calibri"/>
                          <a:ea typeface="Calibri"/>
                          <a:cs typeface="Arial"/>
                        </a:rPr>
                        <a:t>source</a:t>
                      </a:r>
                      <a:endParaRPr lang="ar-EG" sz="1200" dirty="0" smtClean="0">
                        <a:latin typeface="Calibri"/>
                        <a:ea typeface="Calibri"/>
                        <a:cs typeface="Arial"/>
                      </a:endParaRPr>
                    </a:p>
                    <a:p>
                      <a:pPr algn="l" rtl="1">
                        <a:lnSpc>
                          <a:spcPct val="115000"/>
                        </a:lnSpc>
                        <a:spcAft>
                          <a:spcPts val="0"/>
                        </a:spcAft>
                      </a:pPr>
                      <a:r>
                        <a:rPr lang="en-US" sz="1200" dirty="0" smtClean="0">
                          <a:latin typeface="Calibri"/>
                          <a:ea typeface="Calibri"/>
                          <a:cs typeface="+mn-cs"/>
                          <a:sym typeface="Wingdings" pitchFamily="2" charset="2"/>
                        </a:rPr>
                        <a:t></a:t>
                      </a:r>
                      <a:r>
                        <a:rPr lang="ar-EG" sz="1200" dirty="0" smtClean="0">
                          <a:latin typeface="Calibri"/>
                          <a:ea typeface="Calibri"/>
                          <a:cs typeface="+mn-cs"/>
                        </a:rPr>
                        <a:t> </a:t>
                      </a:r>
                      <a:r>
                        <a:rPr lang="en-US" sz="1200" dirty="0" smtClean="0">
                          <a:latin typeface="Calibri"/>
                          <a:ea typeface="Calibri"/>
                          <a:cs typeface="+mn-cs"/>
                        </a:rPr>
                        <a:t> affected  --------------</a:t>
                      </a:r>
                      <a:r>
                        <a:rPr lang="ar-EG" sz="1200" dirty="0" smtClean="0">
                          <a:latin typeface="Calibri"/>
                          <a:ea typeface="Calibri"/>
                          <a:cs typeface="+mn-cs"/>
                        </a:rPr>
                        <a:t> </a:t>
                      </a:r>
                      <a:r>
                        <a:rPr lang="en-US" sz="1200" dirty="0" smtClean="0">
                          <a:latin typeface="Calibri"/>
                          <a:ea typeface="Calibri"/>
                          <a:cs typeface="+mn-cs"/>
                        </a:rPr>
                        <a:t> 15%  to  40% of </a:t>
                      </a:r>
                      <a:r>
                        <a:rPr lang="en-US" sz="1200" baseline="0" dirty="0" smtClean="0">
                          <a:latin typeface="Calibri"/>
                          <a:ea typeface="Calibri"/>
                          <a:cs typeface="+mn-cs"/>
                        </a:rPr>
                        <a:t> ecosystems</a:t>
                      </a:r>
                      <a:endParaRPr lang="en-US" sz="1200" dirty="0">
                        <a:latin typeface="Calibri"/>
                        <a:ea typeface="Calibri"/>
                        <a:cs typeface="Arial"/>
                      </a:endParaRPr>
                    </a:p>
                    <a:p>
                      <a:pPr algn="l" rtl="1">
                        <a:lnSpc>
                          <a:spcPct val="115000"/>
                        </a:lnSpc>
                        <a:spcAft>
                          <a:spcPts val="0"/>
                        </a:spcAft>
                      </a:pPr>
                      <a:r>
                        <a:rPr lang="en-US" sz="1200" dirty="0">
                          <a:latin typeface="Calibri"/>
                          <a:ea typeface="Calibri"/>
                          <a:cs typeface="Arial"/>
                        </a:rPr>
                        <a:t>Increasing species range shifts and wildfire risk </a:t>
                      </a:r>
                    </a:p>
                    <a:p>
                      <a:pPr algn="l" rtl="1">
                        <a:lnSpc>
                          <a:spcPct val="115000"/>
                        </a:lnSpc>
                        <a:spcAft>
                          <a:spcPts val="0"/>
                        </a:spcAft>
                      </a:pPr>
                      <a:r>
                        <a:rPr lang="en-US" sz="1200" dirty="0">
                          <a:latin typeface="Calibri"/>
                          <a:ea typeface="Calibri"/>
                          <a:cs typeface="Arial"/>
                        </a:rPr>
                        <a:t>Ecosystem  changes due to the weakening of the </a:t>
                      </a:r>
                      <a:r>
                        <a:rPr lang="en-US" sz="1200" dirty="0" err="1">
                          <a:latin typeface="Calibri"/>
                          <a:ea typeface="Calibri"/>
                          <a:cs typeface="Arial"/>
                        </a:rPr>
                        <a:t>meridional</a:t>
                      </a:r>
                      <a:r>
                        <a:rPr lang="en-US" sz="1200" dirty="0">
                          <a:latin typeface="Calibri"/>
                          <a:ea typeface="Calibri"/>
                          <a:cs typeface="Arial"/>
                        </a:rPr>
                        <a:t> </a:t>
                      </a:r>
                      <a:r>
                        <a:rPr lang="en-US" sz="1200" dirty="0" smtClean="0">
                          <a:latin typeface="Calibri"/>
                          <a:ea typeface="Calibri"/>
                          <a:cs typeface="Arial"/>
                        </a:rPr>
                        <a:t>overturning circulation------</a:t>
                      </a:r>
                      <a:r>
                        <a:rPr lang="en-US" sz="1200" dirty="0" smtClean="0">
                          <a:latin typeface="Calibri"/>
                          <a:ea typeface="Calibri"/>
                          <a:cs typeface="+mn-cs"/>
                          <a:sym typeface="Wingdings" pitchFamily="2" charset="2"/>
                        </a:rPr>
                        <a:t></a:t>
                      </a:r>
                      <a:r>
                        <a:rPr lang="en-US" sz="1200" dirty="0" smtClean="0">
                          <a:latin typeface="Calibri"/>
                          <a:ea typeface="Calibri"/>
                          <a:cs typeface="Arial"/>
                        </a:rPr>
                        <a:t>-</a:t>
                      </a:r>
                      <a:endParaRPr lang="en-US" sz="1200" dirty="0">
                        <a:latin typeface="Calibri"/>
                        <a:ea typeface="Calibri"/>
                        <a:cs typeface="Arial"/>
                      </a:endParaRP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1">
                        <a:lnSpc>
                          <a:spcPct val="115000"/>
                        </a:lnSpc>
                        <a:spcAft>
                          <a:spcPts val="0"/>
                        </a:spcAft>
                      </a:pPr>
                      <a:r>
                        <a:rPr lang="en-US" sz="1400" dirty="0">
                          <a:latin typeface="Calibri"/>
                          <a:ea typeface="Calibri"/>
                          <a:cs typeface="Arial"/>
                        </a:rPr>
                        <a:t>Ecosystems</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76850">
                <a:tc>
                  <a:txBody>
                    <a:bodyPr/>
                    <a:lstStyle/>
                    <a:p>
                      <a:pPr algn="l" rtl="1">
                        <a:lnSpc>
                          <a:spcPct val="115000"/>
                        </a:lnSpc>
                        <a:spcAft>
                          <a:spcPts val="0"/>
                        </a:spcAft>
                      </a:pPr>
                      <a:r>
                        <a:rPr lang="en-US" sz="1200" dirty="0" smtClean="0">
                          <a:latin typeface="Calibri"/>
                          <a:ea typeface="Calibri"/>
                          <a:cs typeface="+mn-cs"/>
                          <a:sym typeface="Wingdings" pitchFamily="2" charset="2"/>
                        </a:rPr>
                        <a:t></a:t>
                      </a:r>
                      <a:r>
                        <a:rPr lang="ar-EG" sz="1200" dirty="0" smtClean="0">
                          <a:latin typeface="Calibri"/>
                          <a:ea typeface="Calibri"/>
                          <a:cs typeface="Arial"/>
                        </a:rPr>
                        <a:t>-----</a:t>
                      </a:r>
                      <a:r>
                        <a:rPr lang="en-US" sz="1200" dirty="0" smtClean="0">
                          <a:latin typeface="Calibri"/>
                          <a:ea typeface="Calibri"/>
                          <a:cs typeface="Arial"/>
                        </a:rPr>
                        <a:t>Adverse </a:t>
                      </a:r>
                      <a:r>
                        <a:rPr lang="en-US" sz="1200" dirty="0">
                          <a:latin typeface="Calibri"/>
                          <a:ea typeface="Calibri"/>
                          <a:cs typeface="Arial"/>
                        </a:rPr>
                        <a:t>effects on land tenants and on the subsistence of farmers and fishermen</a:t>
                      </a:r>
                    </a:p>
                    <a:p>
                      <a:pPr algn="l" rtl="1">
                        <a:lnSpc>
                          <a:spcPct val="115000"/>
                        </a:lnSpc>
                        <a:spcAft>
                          <a:spcPts val="0"/>
                        </a:spcAft>
                      </a:pPr>
                      <a:r>
                        <a:rPr lang="en-US" sz="1200" dirty="0" smtClean="0">
                          <a:latin typeface="Calibri"/>
                          <a:ea typeface="Calibri"/>
                          <a:cs typeface="+mn-cs"/>
                          <a:sym typeface="Wingdings" pitchFamily="2" charset="2"/>
                        </a:rPr>
                        <a:t></a:t>
                      </a:r>
                      <a:r>
                        <a:rPr lang="en-US" sz="1200" dirty="0" smtClean="0">
                          <a:latin typeface="Calibri"/>
                          <a:ea typeface="Calibri"/>
                          <a:cs typeface="+mn-cs"/>
                        </a:rPr>
                        <a:t> </a:t>
                      </a:r>
                      <a:r>
                        <a:rPr lang="ar-EG" sz="1200" dirty="0" smtClean="0">
                          <a:latin typeface="Calibri"/>
                          <a:ea typeface="Calibri"/>
                          <a:cs typeface="Arial"/>
                        </a:rPr>
                        <a:t>----------</a:t>
                      </a:r>
                      <a:r>
                        <a:rPr lang="en-US" sz="1200" dirty="0" smtClean="0">
                          <a:latin typeface="Calibri"/>
                          <a:ea typeface="Calibri"/>
                          <a:cs typeface="Arial"/>
                        </a:rPr>
                        <a:t>Decreases </a:t>
                      </a:r>
                      <a:r>
                        <a:rPr lang="en-US" sz="1200" dirty="0">
                          <a:latin typeface="Calibri"/>
                          <a:ea typeface="Calibri"/>
                          <a:cs typeface="Arial"/>
                        </a:rPr>
                        <a:t>for cereals </a:t>
                      </a:r>
                      <a:r>
                        <a:rPr lang="en-US" sz="1200" dirty="0" smtClean="0">
                          <a:latin typeface="Calibri"/>
                          <a:ea typeface="Calibri"/>
                          <a:cs typeface="Arial"/>
                        </a:rPr>
                        <a:t>in  low </a:t>
                      </a:r>
                      <a:r>
                        <a:rPr lang="en-US" sz="1200" baseline="0" dirty="0" smtClean="0">
                          <a:latin typeface="Calibri"/>
                          <a:ea typeface="Calibri"/>
                          <a:cs typeface="Arial"/>
                        </a:rPr>
                        <a:t> latitudes</a:t>
                      </a:r>
                      <a:r>
                        <a:rPr lang="en-US" sz="1200" dirty="0" smtClean="0">
                          <a:latin typeface="Calibri"/>
                          <a:ea typeface="Calibri"/>
                          <a:cs typeface="Arial"/>
                        </a:rPr>
                        <a:t>---- -   all </a:t>
                      </a:r>
                      <a:r>
                        <a:rPr lang="en-US" sz="1200" dirty="0">
                          <a:latin typeface="Calibri"/>
                          <a:ea typeface="Calibri"/>
                          <a:cs typeface="Arial"/>
                        </a:rPr>
                        <a:t>cereals decrease </a:t>
                      </a:r>
                      <a:r>
                        <a:rPr lang="en-US" sz="1200" dirty="0" smtClean="0">
                          <a:latin typeface="Calibri"/>
                          <a:ea typeface="Calibri"/>
                          <a:cs typeface="Arial"/>
                        </a:rPr>
                        <a:t>in low latitudes </a:t>
                      </a:r>
                    </a:p>
                    <a:p>
                      <a:pPr algn="l" rtl="1">
                        <a:lnSpc>
                          <a:spcPct val="115000"/>
                        </a:lnSpc>
                        <a:spcAft>
                          <a:spcPts val="0"/>
                        </a:spcAft>
                      </a:pPr>
                      <a:r>
                        <a:rPr lang="ar-EG" sz="1200" dirty="0" smtClean="0">
                          <a:latin typeface="Calibri"/>
                          <a:ea typeface="Calibri"/>
                          <a:cs typeface="Arial"/>
                        </a:rPr>
                        <a:t>----------</a:t>
                      </a:r>
                      <a:r>
                        <a:rPr lang="en-US" sz="1200" dirty="0" smtClean="0">
                          <a:latin typeface="Calibri"/>
                          <a:ea typeface="Calibri"/>
                          <a:cs typeface="Arial"/>
                        </a:rPr>
                        <a:t>Potential increases for some cereals   ------- Decreases in some regions</a:t>
                      </a:r>
                    </a:p>
                    <a:p>
                      <a:pPr algn="l" rtl="1">
                        <a:lnSpc>
                          <a:spcPct val="115000"/>
                        </a:lnSpc>
                        <a:spcAft>
                          <a:spcPts val="0"/>
                        </a:spcAft>
                      </a:pPr>
                      <a:r>
                        <a:rPr lang="en-US" sz="1200" dirty="0" smtClean="0">
                          <a:latin typeface="Calibri"/>
                          <a:ea typeface="Calibri"/>
                          <a:cs typeface="Arial"/>
                        </a:rPr>
                        <a:t>In </a:t>
                      </a:r>
                      <a:r>
                        <a:rPr lang="en-US" sz="1200" dirty="0">
                          <a:latin typeface="Calibri"/>
                          <a:ea typeface="Calibri"/>
                          <a:cs typeface="Arial"/>
                        </a:rPr>
                        <a:t>low latitudes    </a:t>
                      </a:r>
                    </a:p>
                    <a:p>
                      <a:pPr algn="l" rtl="1">
                        <a:lnSpc>
                          <a:spcPct val="115000"/>
                        </a:lnSpc>
                        <a:spcAft>
                          <a:spcPts val="0"/>
                        </a:spcAft>
                      </a:pPr>
                      <a:r>
                        <a:rPr lang="ar-EG" sz="1200" dirty="0">
                          <a:latin typeface="Calibri"/>
                          <a:ea typeface="Calibri"/>
                          <a:cs typeface="Arial"/>
                        </a:rPr>
                        <a:t> </a:t>
                      </a:r>
                      <a:endParaRPr lang="en-US" sz="1200" dirty="0">
                        <a:latin typeface="Calibri"/>
                        <a:ea typeface="Calibri"/>
                        <a:cs typeface="Arial"/>
                      </a:endParaRP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en-US" sz="1400" dirty="0" smtClean="0">
                          <a:latin typeface="Calibri"/>
                          <a:ea typeface="Calibri"/>
                          <a:cs typeface="Arial"/>
                        </a:rPr>
                        <a:t>Food               </a:t>
                      </a:r>
                      <a:endParaRPr lang="en-US" sz="1400" dirty="0">
                        <a:latin typeface="Calibri"/>
                        <a:ea typeface="Calibri"/>
                        <a:cs typeface="Arial"/>
                      </a:endParaRP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8816">
                <a:tc>
                  <a:txBody>
                    <a:bodyPr/>
                    <a:lstStyle/>
                    <a:p>
                      <a:pPr algn="l" rtl="1">
                        <a:lnSpc>
                          <a:spcPct val="115000"/>
                        </a:lnSpc>
                        <a:spcAft>
                          <a:spcPts val="0"/>
                        </a:spcAft>
                      </a:pPr>
                      <a:r>
                        <a:rPr lang="en-US" sz="1200" dirty="0" smtClean="0">
                          <a:latin typeface="Calibri"/>
                          <a:ea typeface="Calibri"/>
                          <a:cs typeface="+mn-cs"/>
                          <a:sym typeface="Wingdings" pitchFamily="2" charset="2"/>
                        </a:rPr>
                        <a:t></a:t>
                      </a:r>
                      <a:r>
                        <a:rPr lang="en-US" sz="1200" dirty="0" smtClean="0">
                          <a:latin typeface="Calibri"/>
                          <a:ea typeface="Calibri"/>
                          <a:cs typeface="+mn-cs"/>
                        </a:rPr>
                        <a:t> </a:t>
                      </a:r>
                      <a:r>
                        <a:rPr lang="ar-EG" sz="1200" dirty="0" smtClean="0">
                          <a:latin typeface="Calibri"/>
                          <a:ea typeface="Calibri"/>
                          <a:cs typeface="Arial"/>
                        </a:rPr>
                        <a:t>---------------------</a:t>
                      </a:r>
                      <a:r>
                        <a:rPr lang="en-US" sz="1200" dirty="0" smtClean="0">
                          <a:latin typeface="Calibri"/>
                          <a:ea typeface="Calibri"/>
                          <a:cs typeface="Arial"/>
                        </a:rPr>
                        <a:t>Increased </a:t>
                      </a:r>
                      <a:r>
                        <a:rPr lang="en-US" sz="1200" dirty="0">
                          <a:latin typeface="Calibri"/>
                          <a:ea typeface="Calibri"/>
                          <a:cs typeface="Arial"/>
                        </a:rPr>
                        <a:t>damage from floods and storm surges.</a:t>
                      </a:r>
                    </a:p>
                    <a:p>
                      <a:pPr algn="l" rtl="1">
                        <a:lnSpc>
                          <a:spcPct val="115000"/>
                        </a:lnSpc>
                        <a:spcAft>
                          <a:spcPts val="0"/>
                        </a:spcAft>
                      </a:pPr>
                      <a:r>
                        <a:rPr lang="en-US" sz="1200" dirty="0">
                          <a:latin typeface="Calibri"/>
                          <a:ea typeface="Calibri"/>
                          <a:cs typeface="Arial"/>
                        </a:rPr>
                        <a:t> Loss of 30% of coastal </a:t>
                      </a:r>
                      <a:r>
                        <a:rPr lang="en-US" sz="1200" dirty="0" smtClean="0">
                          <a:latin typeface="Calibri"/>
                          <a:ea typeface="Calibri"/>
                          <a:cs typeface="Arial"/>
                        </a:rPr>
                        <a:t>wetlands------------------------------------------------</a:t>
                      </a:r>
                      <a:r>
                        <a:rPr lang="en-US" sz="1200" dirty="0" smtClean="0">
                          <a:latin typeface="Calibri"/>
                          <a:ea typeface="Calibri"/>
                          <a:cs typeface="+mn-cs"/>
                          <a:sym typeface="Wingdings" pitchFamily="2" charset="2"/>
                        </a:rPr>
                        <a:t></a:t>
                      </a:r>
                      <a:r>
                        <a:rPr lang="en-US" sz="1200" dirty="0" smtClean="0">
                          <a:latin typeface="Calibri"/>
                          <a:ea typeface="Calibri"/>
                          <a:cs typeface="+mn-cs"/>
                        </a:rPr>
                        <a:t> </a:t>
                      </a:r>
                      <a:r>
                        <a:rPr lang="en-US" sz="1200" dirty="0" smtClean="0">
                          <a:latin typeface="Calibri"/>
                          <a:ea typeface="Calibri"/>
                          <a:cs typeface="Arial"/>
                        </a:rPr>
                        <a:t>.</a:t>
                      </a:r>
                      <a:endParaRPr lang="en-US" sz="1200" dirty="0">
                        <a:latin typeface="Calibri"/>
                        <a:ea typeface="Calibri"/>
                        <a:cs typeface="Arial"/>
                      </a:endParaRPr>
                    </a:p>
                    <a:p>
                      <a:pPr algn="l" rtl="1">
                        <a:lnSpc>
                          <a:spcPct val="115000"/>
                        </a:lnSpc>
                        <a:spcAft>
                          <a:spcPts val="0"/>
                        </a:spcAft>
                      </a:pPr>
                      <a:r>
                        <a:rPr lang="en-US" sz="1200" dirty="0" smtClean="0">
                          <a:latin typeface="Calibri"/>
                          <a:ea typeface="Calibri"/>
                          <a:cs typeface="+mn-cs"/>
                          <a:sym typeface="Wingdings" pitchFamily="2" charset="2"/>
                        </a:rPr>
                        <a:t></a:t>
                      </a:r>
                      <a:r>
                        <a:rPr lang="en-US" sz="1200" dirty="0" smtClean="0">
                          <a:latin typeface="Calibri"/>
                          <a:ea typeface="Calibri"/>
                          <a:cs typeface="+mn-cs"/>
                        </a:rPr>
                        <a:t> </a:t>
                      </a:r>
                      <a:r>
                        <a:rPr lang="ar-EG" sz="1200" dirty="0" smtClean="0">
                          <a:latin typeface="Calibri"/>
                          <a:ea typeface="Calibri"/>
                          <a:cs typeface="Arial"/>
                        </a:rPr>
                        <a:t>---------------------</a:t>
                      </a:r>
                      <a:r>
                        <a:rPr lang="en-US" sz="1200" dirty="0" smtClean="0">
                          <a:latin typeface="Calibri"/>
                          <a:ea typeface="Calibri"/>
                          <a:cs typeface="Arial"/>
                        </a:rPr>
                        <a:t>Additional </a:t>
                      </a:r>
                      <a:r>
                        <a:rPr lang="en-US" sz="1200" dirty="0">
                          <a:latin typeface="Calibri"/>
                          <a:ea typeface="Calibri"/>
                          <a:cs typeface="Arial"/>
                        </a:rPr>
                        <a:t>people at risk of coastal flooding each year</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endParaRPr lang="ar-EG" sz="1400" dirty="0">
                        <a:latin typeface="Calibri"/>
                        <a:ea typeface="Calibri"/>
                        <a:cs typeface="Arial"/>
                      </a:endParaRPr>
                    </a:p>
                    <a:p>
                      <a:pPr algn="l" rtl="1">
                        <a:lnSpc>
                          <a:spcPct val="115000"/>
                        </a:lnSpc>
                        <a:spcAft>
                          <a:spcPts val="0"/>
                        </a:spcAft>
                      </a:pPr>
                      <a:r>
                        <a:rPr lang="en-US" sz="1400" dirty="0">
                          <a:latin typeface="Calibri"/>
                          <a:ea typeface="Calibri"/>
                          <a:cs typeface="Arial"/>
                        </a:rPr>
                        <a:t>Coasts</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97632">
                <a:tc>
                  <a:txBody>
                    <a:bodyPr/>
                    <a:lstStyle/>
                    <a:p>
                      <a:pPr algn="l" rtl="1">
                        <a:lnSpc>
                          <a:spcPct val="115000"/>
                        </a:lnSpc>
                        <a:spcAft>
                          <a:spcPts val="0"/>
                        </a:spcAft>
                      </a:pPr>
                      <a:r>
                        <a:rPr lang="en-US" sz="1200" dirty="0">
                          <a:latin typeface="Calibri"/>
                          <a:ea typeface="Calibri"/>
                          <a:cs typeface="Arial"/>
                        </a:rPr>
                        <a:t>Increasing burden from malnutrition, diarrheal, cardio-respiratory  and infectious </a:t>
                      </a:r>
                      <a:r>
                        <a:rPr lang="en-US" sz="1200" dirty="0" smtClean="0">
                          <a:latin typeface="Calibri"/>
                          <a:ea typeface="Calibri"/>
                          <a:cs typeface="Arial"/>
                        </a:rPr>
                        <a:t>diseases-</a:t>
                      </a:r>
                      <a:r>
                        <a:rPr lang="en-US" sz="1200" dirty="0" smtClean="0">
                          <a:latin typeface="Calibri"/>
                          <a:ea typeface="Calibri"/>
                          <a:cs typeface="+mn-cs"/>
                          <a:sym typeface="Wingdings" pitchFamily="2" charset="2"/>
                        </a:rPr>
                        <a:t></a:t>
                      </a:r>
                      <a:r>
                        <a:rPr lang="en-US" sz="1200" dirty="0" smtClean="0">
                          <a:latin typeface="Calibri"/>
                          <a:ea typeface="Calibri"/>
                          <a:cs typeface="+mn-cs"/>
                        </a:rPr>
                        <a:t> </a:t>
                      </a:r>
                      <a:r>
                        <a:rPr lang="en-US" sz="1200" dirty="0" smtClean="0">
                          <a:latin typeface="Calibri"/>
                          <a:ea typeface="Calibri"/>
                          <a:cs typeface="Arial"/>
                        </a:rPr>
                        <a:t>.</a:t>
                      </a:r>
                      <a:endParaRPr lang="en-US" sz="1200" dirty="0">
                        <a:latin typeface="Calibri"/>
                        <a:ea typeface="Calibri"/>
                        <a:cs typeface="Arial"/>
                      </a:endParaRPr>
                    </a:p>
                    <a:p>
                      <a:pPr algn="l" rtl="1">
                        <a:lnSpc>
                          <a:spcPct val="115000"/>
                        </a:lnSpc>
                        <a:spcAft>
                          <a:spcPts val="0"/>
                        </a:spcAft>
                      </a:pPr>
                      <a:r>
                        <a:rPr lang="ar-EG" sz="1200" dirty="0" smtClean="0">
                          <a:latin typeface="Calibri"/>
                          <a:ea typeface="Calibri"/>
                          <a:cs typeface="Arial"/>
                        </a:rPr>
                        <a:t>-</a:t>
                      </a:r>
                      <a:r>
                        <a:rPr lang="en-US" sz="1200" dirty="0" smtClean="0">
                          <a:latin typeface="Calibri"/>
                          <a:ea typeface="Calibri"/>
                          <a:cs typeface="+mn-cs"/>
                          <a:sym typeface="Wingdings" pitchFamily="2" charset="2"/>
                        </a:rPr>
                        <a:t></a:t>
                      </a:r>
                      <a:r>
                        <a:rPr lang="en-US" sz="1200" dirty="0" smtClean="0">
                          <a:latin typeface="Calibri"/>
                          <a:ea typeface="Calibri"/>
                          <a:cs typeface="+mn-cs"/>
                        </a:rPr>
                        <a:t> </a:t>
                      </a:r>
                      <a:r>
                        <a:rPr lang="ar-EG" sz="1200" dirty="0" smtClean="0">
                          <a:latin typeface="Calibri"/>
                          <a:ea typeface="Calibri"/>
                          <a:cs typeface="Arial"/>
                        </a:rPr>
                        <a:t>---------</a:t>
                      </a:r>
                      <a:r>
                        <a:rPr lang="en-US" sz="1200" dirty="0" smtClean="0">
                          <a:latin typeface="Calibri"/>
                          <a:ea typeface="Calibri"/>
                          <a:cs typeface="Arial"/>
                        </a:rPr>
                        <a:t>Increased </a:t>
                      </a:r>
                      <a:r>
                        <a:rPr lang="en-US" sz="1200" dirty="0">
                          <a:latin typeface="Calibri"/>
                          <a:ea typeface="Calibri"/>
                          <a:cs typeface="Arial"/>
                        </a:rPr>
                        <a:t>mortality and morbidity from heat waves ,floods, and drought</a:t>
                      </a:r>
                    </a:p>
                    <a:p>
                      <a:pPr algn="l" rtl="1">
                        <a:lnSpc>
                          <a:spcPct val="115000"/>
                        </a:lnSpc>
                        <a:spcAft>
                          <a:spcPts val="0"/>
                        </a:spcAft>
                      </a:pPr>
                      <a:r>
                        <a:rPr lang="en-US" sz="1200" dirty="0" smtClean="0">
                          <a:latin typeface="Calibri"/>
                          <a:ea typeface="Calibri"/>
                          <a:cs typeface="+mn-cs"/>
                          <a:sym typeface="Wingdings" pitchFamily="2" charset="2"/>
                        </a:rPr>
                        <a:t></a:t>
                      </a:r>
                      <a:r>
                        <a:rPr lang="en-US" sz="1200" dirty="0" smtClean="0">
                          <a:latin typeface="Calibri"/>
                          <a:ea typeface="Calibri"/>
                          <a:cs typeface="+mn-cs"/>
                        </a:rPr>
                        <a:t> </a:t>
                      </a:r>
                      <a:r>
                        <a:rPr lang="ar-EG" sz="1200" dirty="0" smtClean="0">
                          <a:latin typeface="Calibri"/>
                          <a:ea typeface="Calibri"/>
                          <a:cs typeface="Arial"/>
                        </a:rPr>
                        <a:t>-------------------------------------------</a:t>
                      </a:r>
                      <a:r>
                        <a:rPr lang="en-US" sz="1200" dirty="0" smtClean="0">
                          <a:latin typeface="Calibri"/>
                          <a:ea typeface="Calibri"/>
                          <a:cs typeface="Arial"/>
                        </a:rPr>
                        <a:t>Changed </a:t>
                      </a:r>
                      <a:r>
                        <a:rPr lang="en-US" sz="1200" dirty="0">
                          <a:latin typeface="Calibri"/>
                          <a:ea typeface="Calibri"/>
                          <a:cs typeface="Arial"/>
                        </a:rPr>
                        <a:t>distribution of some disease vectors.</a:t>
                      </a:r>
                    </a:p>
                    <a:p>
                      <a:pPr algn="l" rtl="1">
                        <a:lnSpc>
                          <a:spcPct val="115000"/>
                        </a:lnSpc>
                        <a:spcAft>
                          <a:spcPts val="0"/>
                        </a:spcAft>
                        <a:buFont typeface="Wingdings" pitchFamily="2" charset="2"/>
                        <a:buChar char="à"/>
                      </a:pPr>
                      <a:r>
                        <a:rPr lang="ar-EG" sz="1200" dirty="0" smtClean="0">
                          <a:latin typeface="Calibri"/>
                          <a:ea typeface="Calibri"/>
                          <a:cs typeface="Arial"/>
                        </a:rPr>
                        <a:t>-------------------------------------------------------</a:t>
                      </a:r>
                      <a:r>
                        <a:rPr lang="en-US" sz="1200" dirty="0" smtClean="0">
                          <a:latin typeface="Calibri"/>
                          <a:ea typeface="Calibri"/>
                          <a:cs typeface="Arial"/>
                        </a:rPr>
                        <a:t>Substantial  </a:t>
                      </a:r>
                      <a:r>
                        <a:rPr lang="en-US" sz="1200" dirty="0">
                          <a:latin typeface="Calibri"/>
                          <a:ea typeface="Calibri"/>
                          <a:cs typeface="Arial"/>
                        </a:rPr>
                        <a:t>burden on health </a:t>
                      </a:r>
                      <a:r>
                        <a:rPr lang="en-US" sz="1200" dirty="0" smtClean="0">
                          <a:latin typeface="Calibri"/>
                          <a:ea typeface="Calibri"/>
                          <a:cs typeface="Arial"/>
                        </a:rPr>
                        <a:t>services</a:t>
                      </a:r>
                    </a:p>
                    <a:p>
                      <a:pPr algn="l" rtl="1">
                        <a:lnSpc>
                          <a:spcPct val="115000"/>
                        </a:lnSpc>
                        <a:spcAft>
                          <a:spcPts val="0"/>
                        </a:spcAft>
                        <a:buFont typeface="Wingdings" pitchFamily="2" charset="2"/>
                        <a:buNone/>
                      </a:pPr>
                      <a:r>
                        <a:rPr lang="en-US" sz="1200" dirty="0" smtClean="0">
                          <a:latin typeface="Calibri"/>
                          <a:ea typeface="Calibri"/>
                          <a:cs typeface="Arial"/>
                        </a:rPr>
                        <a:t>                                                        </a:t>
                      </a:r>
                    </a:p>
                    <a:p>
                      <a:pPr algn="l" rtl="1">
                        <a:lnSpc>
                          <a:spcPct val="115000"/>
                        </a:lnSpc>
                        <a:spcAft>
                          <a:spcPts val="0"/>
                        </a:spcAft>
                        <a:buFont typeface="Wingdings" pitchFamily="2" charset="2"/>
                        <a:buNone/>
                      </a:pPr>
                      <a:endParaRPr lang="en-US" sz="1200" dirty="0">
                        <a:latin typeface="Calibri"/>
                        <a:ea typeface="Calibri"/>
                        <a:cs typeface="Arial"/>
                      </a:endParaRP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1">
                        <a:lnSpc>
                          <a:spcPct val="115000"/>
                        </a:lnSpc>
                        <a:spcAft>
                          <a:spcPts val="0"/>
                        </a:spcAft>
                      </a:pPr>
                      <a:r>
                        <a:rPr lang="en-US" sz="1400" dirty="0">
                          <a:latin typeface="Calibri"/>
                          <a:ea typeface="Calibri"/>
                          <a:cs typeface="Arial"/>
                        </a:rPr>
                        <a:t>Health</a:t>
                      </a:r>
                    </a:p>
                  </a:txBody>
                  <a:tcPr marL="49851" marR="49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256112" y="611396"/>
            <a:ext cx="8572528" cy="369332"/>
          </a:xfrm>
          <a:prstGeom prst="rect">
            <a:avLst/>
          </a:prstGeom>
          <a:noFill/>
        </p:spPr>
        <p:txBody>
          <a:bodyPr wrap="square" rtlCol="1">
            <a:spAutoFit/>
          </a:bodyPr>
          <a:lstStyle/>
          <a:p>
            <a:r>
              <a:rPr lang="en-US" dirty="0" smtClean="0"/>
              <a:t>                 </a:t>
            </a:r>
            <a:r>
              <a:rPr lang="en-US" sz="1400" dirty="0" smtClean="0"/>
              <a:t> 0                    1                        2                        3                       4                       5</a:t>
            </a:r>
            <a:r>
              <a:rPr lang="en-US" sz="1600" dirty="0" smtClean="0"/>
              <a:t> </a:t>
            </a:r>
            <a:r>
              <a:rPr lang="en-US" sz="1600" dirty="0" smtClean="0">
                <a:solidFill>
                  <a:schemeClr val="bg2">
                    <a:lumMod val="10000"/>
                  </a:schemeClr>
                </a:solidFill>
                <a:latin typeface="Times New Roman" pitchFamily="18" charset="0"/>
                <a:ea typeface="Times New Roman" pitchFamily="18" charset="0"/>
                <a:cs typeface="Times New Roman" pitchFamily="18" charset="0"/>
              </a:rPr>
              <a:t>°C.</a:t>
            </a:r>
            <a:endParaRPr lang="ar-EG" sz="1600" dirty="0">
              <a:solidFill>
                <a:schemeClr val="bg2">
                  <a:lumMod val="10000"/>
                </a:schemeClr>
              </a:solidFill>
            </a:endParaRPr>
          </a:p>
        </p:txBody>
      </p:sp>
      <p:sp>
        <p:nvSpPr>
          <p:cNvPr id="6" name="TextBox 5"/>
          <p:cNvSpPr txBox="1"/>
          <p:nvPr/>
        </p:nvSpPr>
        <p:spPr>
          <a:xfrm>
            <a:off x="755576" y="6300609"/>
            <a:ext cx="8072494" cy="584775"/>
          </a:xfrm>
          <a:prstGeom prst="rect">
            <a:avLst/>
          </a:prstGeom>
          <a:noFill/>
        </p:spPr>
        <p:txBody>
          <a:bodyPr wrap="square" rtlCol="1">
            <a:spAutoFit/>
          </a:bodyPr>
          <a:lstStyle/>
          <a:p>
            <a:r>
              <a:rPr lang="en-US" sz="1400" dirty="0" smtClean="0"/>
              <a:t>                      0                     1                        2                            3                      4                 </a:t>
            </a:r>
            <a:r>
              <a:rPr lang="en-US" sz="1200" dirty="0" smtClean="0"/>
              <a:t>    </a:t>
            </a:r>
            <a:r>
              <a:rPr lang="en-US" sz="1400" dirty="0" smtClean="0"/>
              <a:t>5</a:t>
            </a:r>
            <a:r>
              <a:rPr lang="en-US" sz="1600" dirty="0" smtClean="0"/>
              <a:t> </a:t>
            </a:r>
            <a:r>
              <a:rPr lang="en-US" sz="1600" dirty="0" smtClean="0">
                <a:solidFill>
                  <a:schemeClr val="bg2">
                    <a:lumMod val="10000"/>
                  </a:schemeClr>
                </a:solidFill>
                <a:latin typeface="Times New Roman" pitchFamily="18" charset="0"/>
                <a:ea typeface="Times New Roman" pitchFamily="18" charset="0"/>
                <a:cs typeface="Times New Roman" pitchFamily="18" charset="0"/>
              </a:rPr>
              <a:t>°C</a:t>
            </a:r>
            <a:endParaRPr lang="en-US" sz="1600" dirty="0" smtClean="0"/>
          </a:p>
          <a:p>
            <a:r>
              <a:rPr lang="en-US" sz="1600" b="1" dirty="0" smtClean="0"/>
              <a:t>         Global temperature changes during the period from 1980 to 1990 (</a:t>
            </a:r>
            <a:r>
              <a:rPr lang="en-US" sz="1600" b="1" dirty="0" smtClean="0">
                <a:latin typeface="Times New Roman" pitchFamily="18" charset="0"/>
                <a:ea typeface="Times New Roman" pitchFamily="18" charset="0"/>
                <a:cs typeface="Times New Roman" pitchFamily="18" charset="0"/>
              </a:rPr>
              <a:t>°C)</a:t>
            </a:r>
            <a:endParaRPr lang="en-US" sz="1600" b="1" dirty="0" smtClean="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Content Placeholder 2"/>
          <p:cNvSpPr>
            <a:spLocks noGrp="1"/>
          </p:cNvSpPr>
          <p:nvPr>
            <p:ph idx="1"/>
          </p:nvPr>
        </p:nvSpPr>
        <p:spPr>
          <a:xfrm>
            <a:off x="500063" y="703237"/>
            <a:ext cx="8229600" cy="4525963"/>
          </a:xfrm>
        </p:spPr>
        <p:txBody>
          <a:bodyPr/>
          <a:lstStyle/>
          <a:p>
            <a:endParaRPr lang="en-US" dirty="0" smtClean="0"/>
          </a:p>
          <a:p>
            <a:pPr algn="ctr">
              <a:buFontTx/>
              <a:buNone/>
            </a:pPr>
            <a:r>
              <a:rPr lang="en-US" dirty="0" smtClean="0"/>
              <a:t>Case study </a:t>
            </a:r>
          </a:p>
          <a:p>
            <a:pPr algn="ctr">
              <a:buFontTx/>
              <a:buNone/>
            </a:pPr>
            <a:endParaRPr lang="en-US" dirty="0" smtClean="0"/>
          </a:p>
          <a:p>
            <a:pPr algn="ctr">
              <a:buFontTx/>
              <a:buNone/>
            </a:pPr>
            <a:r>
              <a:rPr lang="en-US" dirty="0" smtClean="0"/>
              <a:t>A vulnerability study of coastal areas and climate change in Senegal  </a:t>
            </a:r>
          </a:p>
          <a:p>
            <a:pPr algn="ctr">
              <a:buFontTx/>
              <a:buNone/>
            </a:pPr>
            <a:endParaRPr lang="en-US" dirty="0" smtClean="0"/>
          </a:p>
          <a:p>
            <a:pPr algn="ctr">
              <a:buFontTx/>
              <a:buNone/>
            </a:pPr>
            <a:r>
              <a:rPr lang="en-US" dirty="0" smtClean="0"/>
              <a:t>Isabelle </a:t>
            </a:r>
            <a:r>
              <a:rPr lang="en-US" dirty="0" err="1" smtClean="0"/>
              <a:t>Niang</a:t>
            </a:r>
            <a:endParaRPr lang="en-US" dirty="0" smtClean="0"/>
          </a:p>
          <a:p>
            <a:pPr algn="ctr">
              <a:buFontTx/>
              <a:buNone/>
            </a:pPr>
            <a:r>
              <a:rPr lang="en-US" dirty="0" smtClean="0"/>
              <a:t>(University of Dakar/ENDA, Senegal)</a:t>
            </a:r>
          </a:p>
          <a:p>
            <a:pPr algn="ctr">
              <a:buFontTx/>
              <a:buNone/>
            </a:pPr>
            <a:endParaRPr lang="en-US" dirty="0" smtClean="0"/>
          </a:p>
          <a:p>
            <a:pPr algn="ctr">
              <a:buFontTx/>
              <a:buNone/>
            </a:pPr>
            <a:r>
              <a:rPr lang="en-US" sz="2400" dirty="0" smtClean="0"/>
              <a:t>Part of C3D Training Manual</a:t>
            </a:r>
          </a:p>
          <a:p>
            <a:pPr algn="ctr">
              <a:buFontTx/>
              <a:buNone/>
            </a:pPr>
            <a:endParaRPr lang="en-US" sz="2400" dirty="0" smtClean="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sz="3600" dirty="0" smtClean="0"/>
              <a:t>Impacts of Climate Change</a:t>
            </a:r>
          </a:p>
        </p:txBody>
      </p:sp>
      <p:pic>
        <p:nvPicPr>
          <p:cNvPr id="65539" name="Picture 2"/>
          <p:cNvPicPr>
            <a:picLocks noChangeAspect="1" noChangeArrowheads="1"/>
          </p:cNvPicPr>
          <p:nvPr/>
        </p:nvPicPr>
        <p:blipFill>
          <a:blip r:embed="rId3" cstate="print"/>
          <a:srcRect l="1540"/>
          <a:stretch>
            <a:fillRect/>
          </a:stretch>
        </p:blipFill>
        <p:spPr bwMode="auto">
          <a:xfrm>
            <a:off x="0" y="1610733"/>
            <a:ext cx="8820472" cy="49615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260648"/>
            <a:ext cx="8229600" cy="1143000"/>
          </a:xfrm>
        </p:spPr>
        <p:txBody>
          <a:bodyPr/>
          <a:lstStyle/>
          <a:p>
            <a:pPr>
              <a:defRPr/>
            </a:pPr>
            <a:r>
              <a:rPr lang="en-US" sz="3600" dirty="0" smtClean="0"/>
              <a:t>Climate Change Scenarios</a:t>
            </a:r>
            <a:br>
              <a:rPr lang="en-US" sz="3600" dirty="0" smtClean="0"/>
            </a:br>
            <a:endParaRPr lang="en-US" sz="3600" dirty="0"/>
          </a:p>
        </p:txBody>
      </p:sp>
      <p:sp>
        <p:nvSpPr>
          <p:cNvPr id="66563" name="Content Placeholder 2"/>
          <p:cNvSpPr>
            <a:spLocks noGrp="1"/>
          </p:cNvSpPr>
          <p:nvPr>
            <p:ph idx="1"/>
          </p:nvPr>
        </p:nvSpPr>
        <p:spPr/>
        <p:txBody>
          <a:bodyPr/>
          <a:lstStyle/>
          <a:p>
            <a:endParaRPr lang="en-US" dirty="0" smtClean="0"/>
          </a:p>
          <a:p>
            <a:r>
              <a:rPr lang="en-US" dirty="0" smtClean="0"/>
              <a:t>Temperature and rainfall anomaly maps compared to the climatic average (1961-1990)</a:t>
            </a:r>
          </a:p>
          <a:p>
            <a:r>
              <a:rPr lang="en-US" dirty="0" smtClean="0"/>
              <a:t>Database of projected climate data</a:t>
            </a:r>
          </a:p>
          <a:p>
            <a:r>
              <a:rPr lang="en-US" dirty="0" smtClean="0"/>
              <a:t>Estimations of sea-level rise</a:t>
            </a:r>
          </a:p>
          <a:p>
            <a:r>
              <a:rPr lang="en-US" dirty="0" smtClean="0"/>
              <a:t>Flooding</a:t>
            </a:r>
          </a:p>
          <a:p>
            <a:endParaRPr lang="en-US"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defRPr/>
            </a:pPr>
            <a:r>
              <a:rPr lang="en-US" sz="4000" dirty="0" smtClean="0">
                <a:solidFill>
                  <a:schemeClr val="tx1"/>
                </a:solidFill>
                <a:latin typeface="+mn-lt"/>
                <a:ea typeface="+mn-ea"/>
                <a:cs typeface="+mn-cs"/>
              </a:rPr>
              <a:t>Key principles</a:t>
            </a:r>
            <a:endParaRPr lang="en-US" sz="4000" dirty="0" smtClean="0"/>
          </a:p>
        </p:txBody>
      </p:sp>
      <p:sp>
        <p:nvSpPr>
          <p:cNvPr id="5123" name="Rectangle 3"/>
          <p:cNvSpPr>
            <a:spLocks noGrp="1" noChangeArrowheads="1"/>
          </p:cNvSpPr>
          <p:nvPr>
            <p:ph idx="1"/>
          </p:nvPr>
        </p:nvSpPr>
        <p:spPr>
          <a:xfrm>
            <a:off x="500063" y="1628800"/>
            <a:ext cx="8229600" cy="2189163"/>
          </a:xfrm>
        </p:spPr>
        <p:txBody>
          <a:bodyPr/>
          <a:lstStyle/>
          <a:p>
            <a:r>
              <a:rPr lang="en-US" sz="2400" b="1" dirty="0" smtClean="0"/>
              <a:t>First</a:t>
            </a:r>
            <a:r>
              <a:rPr lang="en-US" sz="2400" dirty="0" smtClean="0"/>
              <a:t>, the combination of conservation and restoration of ecosystems, development choices, adaptations and capacities that will allow us to address the issue of climate change effectively. </a:t>
            </a:r>
          </a:p>
          <a:p>
            <a:r>
              <a:rPr lang="en-US" sz="2400" b="1" dirty="0" smtClean="0"/>
              <a:t>Second,</a:t>
            </a:r>
            <a:r>
              <a:rPr lang="en-US" sz="2400" dirty="0" smtClean="0"/>
              <a:t> understanding implications of climate change impacts at the local level is necessary for an effective adaptation </a:t>
            </a:r>
          </a:p>
          <a:p>
            <a:r>
              <a:rPr lang="en-US" sz="2400" b="1" dirty="0" smtClean="0"/>
              <a:t>Third</a:t>
            </a:r>
            <a:r>
              <a:rPr lang="en-US" sz="2400" dirty="0" smtClean="0"/>
              <a:t>, it is important to understand adaptation as part of actions to restore ecosystems, to improve human well-being and capacities and to address long-term development. </a:t>
            </a:r>
            <a:endParaRPr lang="en-US" sz="2800" dirty="0" smtClean="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dirty="0" smtClean="0"/>
              <a:t>Climate Change Projections</a:t>
            </a:r>
            <a:endParaRPr lang="en-US" sz="3600" dirty="0"/>
          </a:p>
        </p:txBody>
      </p:sp>
      <p:sp>
        <p:nvSpPr>
          <p:cNvPr id="67587" name="Content Placeholder 2"/>
          <p:cNvSpPr>
            <a:spLocks noGrp="1"/>
          </p:cNvSpPr>
          <p:nvPr>
            <p:ph idx="1"/>
          </p:nvPr>
        </p:nvSpPr>
        <p:spPr/>
        <p:txBody>
          <a:bodyPr/>
          <a:lstStyle/>
          <a:p>
            <a:r>
              <a:rPr lang="en-US" dirty="0" smtClean="0"/>
              <a:t>Projections in the coastal zone by 2050</a:t>
            </a:r>
          </a:p>
          <a:p>
            <a:r>
              <a:rPr lang="en-US" dirty="0" smtClean="0"/>
              <a:t>Mean annual temperature increases from +1°C to +1.9°C</a:t>
            </a:r>
          </a:p>
          <a:p>
            <a:r>
              <a:rPr lang="en-US" dirty="0" smtClean="0"/>
              <a:t>Decrease in annual rainfall from 1 to 10% for the Cap -</a:t>
            </a:r>
            <a:r>
              <a:rPr lang="en-US" dirty="0" err="1" smtClean="0"/>
              <a:t>Vert</a:t>
            </a:r>
            <a:r>
              <a:rPr lang="en-US" dirty="0" smtClean="0"/>
              <a:t> peninsula and from 5 to 15% in the </a:t>
            </a:r>
            <a:r>
              <a:rPr lang="en-US" dirty="0" err="1" smtClean="0"/>
              <a:t>Saloum</a:t>
            </a:r>
            <a:r>
              <a:rPr lang="en-US" dirty="0" smtClean="0"/>
              <a:t> estuary</a:t>
            </a:r>
          </a:p>
          <a:p>
            <a:r>
              <a:rPr lang="en-US" dirty="0" smtClean="0"/>
              <a:t>Decrease in the intensity of </a:t>
            </a:r>
            <a:r>
              <a:rPr lang="en-US" dirty="0" err="1" smtClean="0"/>
              <a:t>upwellings</a:t>
            </a:r>
            <a:endParaRPr lang="en-US" dirty="0" smtClean="0"/>
          </a:p>
          <a:p>
            <a:endParaRPr lang="en-US" dirty="0" smtClean="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457200" y="-162272"/>
            <a:ext cx="8229600" cy="1143000"/>
          </a:xfrm>
        </p:spPr>
        <p:txBody>
          <a:bodyPr/>
          <a:lstStyle/>
          <a:p>
            <a:pPr>
              <a:defRPr/>
            </a:pPr>
            <a:r>
              <a:rPr lang="en-US" sz="3600" dirty="0" smtClean="0"/>
              <a:t/>
            </a:r>
            <a:br>
              <a:rPr lang="en-US" sz="3600" dirty="0" smtClean="0"/>
            </a:br>
            <a:r>
              <a:rPr lang="en-US" sz="3600" dirty="0" smtClean="0"/>
              <a:t>Sea Level Rise Scenarios</a:t>
            </a:r>
          </a:p>
        </p:txBody>
      </p:sp>
      <p:pic>
        <p:nvPicPr>
          <p:cNvPr id="68611" name="Picture 2"/>
          <p:cNvPicPr>
            <a:picLocks noGrp="1" noChangeAspect="1" noChangeArrowheads="1"/>
          </p:cNvPicPr>
          <p:nvPr>
            <p:ph idx="1"/>
          </p:nvPr>
        </p:nvPicPr>
        <p:blipFill>
          <a:blip r:embed="rId3" cstate="print"/>
          <a:srcRect/>
          <a:stretch>
            <a:fillRect/>
          </a:stretch>
        </p:blipFill>
        <p:spPr>
          <a:xfrm>
            <a:off x="357188" y="1714500"/>
            <a:ext cx="8358187" cy="4348163"/>
          </a:xfr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457200" y="260648"/>
            <a:ext cx="8229600" cy="1143000"/>
          </a:xfrm>
        </p:spPr>
        <p:txBody>
          <a:bodyPr/>
          <a:lstStyle/>
          <a:p>
            <a:pPr>
              <a:defRPr/>
            </a:pPr>
            <a:r>
              <a:rPr lang="en-US" sz="3600" dirty="0" smtClean="0"/>
              <a:t>Flooding levels</a:t>
            </a:r>
            <a:br>
              <a:rPr lang="en-US" sz="3600" dirty="0" smtClean="0"/>
            </a:br>
            <a:endParaRPr lang="en-US" sz="3600" dirty="0" smtClean="0"/>
          </a:p>
        </p:txBody>
      </p:sp>
      <p:sp>
        <p:nvSpPr>
          <p:cNvPr id="69635" name="Content Placeholder 2"/>
          <p:cNvSpPr>
            <a:spLocks noGrp="1"/>
          </p:cNvSpPr>
          <p:nvPr>
            <p:ph idx="1"/>
          </p:nvPr>
        </p:nvSpPr>
        <p:spPr>
          <a:xfrm>
            <a:off x="428625" y="1214438"/>
            <a:ext cx="8229600" cy="5126037"/>
          </a:xfrm>
        </p:spPr>
        <p:txBody>
          <a:bodyPr/>
          <a:lstStyle/>
          <a:p>
            <a:pPr>
              <a:buFontTx/>
              <a:buNone/>
            </a:pPr>
            <a:r>
              <a:rPr lang="en-US" sz="2800" dirty="0" smtClean="0"/>
              <a:t>Flooding levels: D = MHW + </a:t>
            </a:r>
            <a:r>
              <a:rPr lang="en-US" sz="2800" dirty="0" err="1" smtClean="0"/>
              <a:t>Sf</a:t>
            </a:r>
            <a:r>
              <a:rPr lang="en-US" sz="2800" dirty="0" smtClean="0"/>
              <a:t>+ </a:t>
            </a:r>
            <a:r>
              <a:rPr lang="en-US" sz="2800" dirty="0" err="1" smtClean="0"/>
              <a:t>Wf</a:t>
            </a:r>
            <a:r>
              <a:rPr lang="en-US" sz="2800" dirty="0" smtClean="0"/>
              <a:t>+ Pf</a:t>
            </a:r>
          </a:p>
          <a:p>
            <a:r>
              <a:rPr lang="en-US" sz="2400" dirty="0" smtClean="0"/>
              <a:t>MHW: Mean high water level</a:t>
            </a:r>
          </a:p>
          <a:p>
            <a:r>
              <a:rPr lang="en-US" sz="2400" dirty="0" err="1" smtClean="0"/>
              <a:t>Sf</a:t>
            </a:r>
            <a:r>
              <a:rPr lang="en-US" sz="2400" dirty="0" smtClean="0"/>
              <a:t>: Sea level rise</a:t>
            </a:r>
          </a:p>
          <a:p>
            <a:r>
              <a:rPr lang="en-US" sz="2400" dirty="0" err="1" smtClean="0"/>
              <a:t>Wf</a:t>
            </a:r>
            <a:r>
              <a:rPr lang="en-US" sz="2400" dirty="0" smtClean="0"/>
              <a:t>: Height of storm surges for a given return period</a:t>
            </a:r>
          </a:p>
          <a:p>
            <a:r>
              <a:rPr lang="en-US" sz="2400" dirty="0" smtClean="0"/>
              <a:t>Pf: Sea level rise caused by lower atmospheric pressure</a:t>
            </a:r>
          </a:p>
          <a:p>
            <a:endParaRPr lang="en-US" sz="2400" dirty="0" smtClean="0"/>
          </a:p>
          <a:p>
            <a:r>
              <a:rPr lang="en-US" sz="2800" dirty="0" smtClean="0"/>
              <a:t>Minimum values for a moderate high water level: 0.2 m for 2050 and 0.3 m for 2100</a:t>
            </a:r>
          </a:p>
          <a:p>
            <a:r>
              <a:rPr lang="en-US" sz="2800" dirty="0" smtClean="0"/>
              <a:t>Moderate surge heights: from 0.8 - 1.6 m</a:t>
            </a:r>
          </a:p>
          <a:p>
            <a:r>
              <a:rPr lang="en-US" sz="2800" dirty="0" smtClean="0"/>
              <a:t>Sea level rise: reference scenario and low hypothesis for acceleration of sea level rise</a:t>
            </a:r>
          </a:p>
          <a:p>
            <a:endParaRPr lang="en-US" sz="2800" dirty="0" smtClean="0"/>
          </a:p>
          <a:p>
            <a:endParaRPr lang="en-US" dirty="0" smtClean="0"/>
          </a:p>
        </p:txBody>
      </p:sp>
      <p:sp>
        <p:nvSpPr>
          <p:cNvPr id="69636" name="Rectangle 3"/>
          <p:cNvSpPr>
            <a:spLocks noChangeArrowheads="1"/>
          </p:cNvSpPr>
          <p:nvPr/>
        </p:nvSpPr>
        <p:spPr bwMode="auto">
          <a:xfrm>
            <a:off x="2286000" y="2136775"/>
            <a:ext cx="4572000" cy="922338"/>
          </a:xfrm>
          <a:prstGeom prst="rect">
            <a:avLst/>
          </a:prstGeom>
          <a:noFill/>
          <a:ln w="9525">
            <a:noFill/>
            <a:miter lim="800000"/>
            <a:headEnd/>
            <a:tailEnd/>
          </a:ln>
        </p:spPr>
        <p:txBody>
          <a:bodyPr>
            <a:spAutoFit/>
          </a:bodyPr>
          <a:lstStyle/>
          <a:p>
            <a:endParaRPr lang="en-US"/>
          </a:p>
          <a:p>
            <a:endParaRPr lang="en-US"/>
          </a:p>
          <a:p>
            <a:r>
              <a:rPr lang="en-US"/>
              <a:t>•</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Picture 2"/>
          <p:cNvPicPr>
            <a:picLocks noGrp="1" noChangeAspect="1" noChangeArrowheads="1"/>
          </p:cNvPicPr>
          <p:nvPr>
            <p:ph idx="1"/>
          </p:nvPr>
        </p:nvPicPr>
        <p:blipFill>
          <a:blip r:embed="rId3" cstate="print"/>
          <a:stretch>
            <a:fillRect/>
          </a:stretch>
        </p:blipFill>
        <p:spPr>
          <a:xfrm>
            <a:off x="2124075" y="2420144"/>
            <a:ext cx="4895850" cy="2886075"/>
          </a:xfrm>
          <a:noFill/>
        </p:spPr>
      </p:pic>
      <p:sp>
        <p:nvSpPr>
          <p:cNvPr id="4" name="Title 1"/>
          <p:cNvSpPr txBox="1">
            <a:spLocks/>
          </p:cNvSpPr>
          <p:nvPr/>
        </p:nvSpPr>
        <p:spPr>
          <a:xfrm>
            <a:off x="457200" y="260648"/>
            <a:ext cx="82296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chemeClr val="tx2"/>
                </a:solidFill>
                <a:effectLst/>
                <a:uLnTx/>
                <a:uFillTx/>
                <a:latin typeface="+mj-lt"/>
                <a:ea typeface="+mj-ea"/>
                <a:cs typeface="+mj-cs"/>
              </a:rPr>
              <a:t>Flooding levels</a:t>
            </a:r>
            <a:br>
              <a:rPr kumimoji="0" lang="en-US" sz="3600" b="0" i="0" u="none" strike="noStrike" kern="0" cap="none" spc="0" normalizeH="0" baseline="0" noProof="0" dirty="0" smtClean="0">
                <a:ln>
                  <a:noFill/>
                </a:ln>
                <a:solidFill>
                  <a:schemeClr val="tx2"/>
                </a:solidFill>
                <a:effectLst/>
                <a:uLnTx/>
                <a:uFillTx/>
                <a:latin typeface="+mj-lt"/>
                <a:ea typeface="+mj-ea"/>
                <a:cs typeface="+mj-cs"/>
              </a:rPr>
            </a:br>
            <a:endParaRPr kumimoji="0" lang="en-US" sz="3600" b="0" i="0" u="none" strike="noStrike" kern="0" cap="none" spc="0" normalizeH="0" baseline="0" noProof="0" dirty="0" smtClean="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Grp="1" noChangeAspect="1" noChangeArrowheads="1"/>
          </p:cNvPicPr>
          <p:nvPr>
            <p:ph idx="1"/>
          </p:nvPr>
        </p:nvPicPr>
        <p:blipFill>
          <a:blip r:embed="rId3" cstate="print"/>
          <a:srcRect/>
          <a:stretch>
            <a:fillRect/>
          </a:stretch>
        </p:blipFill>
        <p:spPr>
          <a:xfrm>
            <a:off x="251520" y="1261453"/>
            <a:ext cx="7596336" cy="5335899"/>
          </a:xfr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VI-33"/>
          <p:cNvPicPr>
            <a:picLocks noChangeAspect="1" noChangeArrowheads="1"/>
          </p:cNvPicPr>
          <p:nvPr/>
        </p:nvPicPr>
        <p:blipFill>
          <a:blip r:embed="rId3" cstate="print"/>
          <a:srcRect/>
          <a:stretch>
            <a:fillRect/>
          </a:stretch>
        </p:blipFill>
        <p:spPr bwMode="auto">
          <a:xfrm>
            <a:off x="4495801" y="1625276"/>
            <a:ext cx="3645063" cy="5162700"/>
          </a:xfrm>
          <a:prstGeom prst="rect">
            <a:avLst/>
          </a:prstGeom>
          <a:noFill/>
          <a:ln w="9525">
            <a:noFill/>
            <a:miter lim="800000"/>
            <a:headEnd/>
            <a:tailEnd/>
          </a:ln>
        </p:spPr>
      </p:pic>
      <p:pic>
        <p:nvPicPr>
          <p:cNvPr id="1027" name="Picture 3" descr="CVI-22"/>
          <p:cNvPicPr>
            <a:picLocks noChangeAspect="1" noChangeArrowheads="1"/>
          </p:cNvPicPr>
          <p:nvPr/>
        </p:nvPicPr>
        <p:blipFill>
          <a:blip r:embed="rId4" cstate="print"/>
          <a:srcRect/>
          <a:stretch>
            <a:fillRect/>
          </a:stretch>
        </p:blipFill>
        <p:spPr bwMode="auto">
          <a:xfrm>
            <a:off x="304800" y="1628800"/>
            <a:ext cx="3660617" cy="5184576"/>
          </a:xfrm>
          <a:prstGeom prst="rect">
            <a:avLst/>
          </a:prstGeom>
          <a:noFill/>
          <a:ln w="9525">
            <a:noFill/>
            <a:miter lim="800000"/>
            <a:headEnd/>
            <a:tailEnd/>
          </a:ln>
        </p:spPr>
      </p:pic>
      <p:sp>
        <p:nvSpPr>
          <p:cNvPr id="8" name="TextBox 7"/>
          <p:cNvSpPr txBox="1"/>
          <p:nvPr/>
        </p:nvSpPr>
        <p:spPr>
          <a:xfrm>
            <a:off x="395536" y="334397"/>
            <a:ext cx="7740352" cy="64633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3600" dirty="0" smtClean="0">
                <a:solidFill>
                  <a:schemeClr val="tx1"/>
                </a:solidFill>
              </a:rPr>
              <a:t>Coastal Vulnerability Index, Syria</a:t>
            </a:r>
            <a:endParaRPr lang="en-US" sz="3600" dirty="0">
              <a:solidFill>
                <a:schemeClr val="tx1"/>
              </a:solidFill>
            </a:endParaRPr>
          </a:p>
        </p:txBody>
      </p:sp>
      <p:pic>
        <p:nvPicPr>
          <p:cNvPr id="9" name="Picture 8" descr="Syria_Tartus.jpg"/>
          <p:cNvPicPr>
            <a:picLocks noChangeAspect="1"/>
          </p:cNvPicPr>
          <p:nvPr/>
        </p:nvPicPr>
        <p:blipFill>
          <a:blip r:embed="rId5" cstate="print"/>
          <a:srcRect l="13776" t="11770" r="45275" b="9381"/>
          <a:stretch>
            <a:fillRect/>
          </a:stretch>
        </p:blipFill>
        <p:spPr>
          <a:xfrm>
            <a:off x="4499992" y="2060848"/>
            <a:ext cx="2382810" cy="3024336"/>
          </a:xfrm>
          <a:prstGeom prst="rect">
            <a:avLst/>
          </a:prstGeom>
          <a:ln w="88900" cap="sq" cmpd="thickThin">
            <a:solidFill>
              <a:srgbClr val="000000"/>
            </a:solidFill>
            <a:prstDash val="solid"/>
            <a:miter lim="800000"/>
          </a:ln>
          <a:effectLst>
            <a:innerShdw blurRad="76200">
              <a:srgbClr val="000000"/>
            </a:innerShdw>
          </a:effectLst>
        </p:spPr>
      </p:pic>
      <p:sp>
        <p:nvSpPr>
          <p:cNvPr id="10" name="TextBox 9"/>
          <p:cNvSpPr txBox="1"/>
          <p:nvPr/>
        </p:nvSpPr>
        <p:spPr>
          <a:xfrm>
            <a:off x="2987824" y="6309320"/>
            <a:ext cx="891591" cy="338554"/>
          </a:xfrm>
          <a:prstGeom prst="rect">
            <a:avLst/>
          </a:prstGeom>
          <a:noFill/>
        </p:spPr>
        <p:txBody>
          <a:bodyPr wrap="none" rtlCol="0">
            <a:spAutoFit/>
          </a:bodyPr>
          <a:lstStyle/>
          <a:p>
            <a:r>
              <a:rPr lang="en-US" sz="1600" dirty="0" smtClean="0"/>
              <a:t>1 South</a:t>
            </a:r>
            <a:endParaRPr lang="en-US" sz="1600" dirty="0"/>
          </a:p>
        </p:txBody>
      </p:sp>
      <p:sp>
        <p:nvSpPr>
          <p:cNvPr id="11" name="TextBox 10"/>
          <p:cNvSpPr txBox="1"/>
          <p:nvPr/>
        </p:nvSpPr>
        <p:spPr>
          <a:xfrm>
            <a:off x="7236296" y="6237312"/>
            <a:ext cx="857927" cy="338554"/>
          </a:xfrm>
          <a:prstGeom prst="rect">
            <a:avLst/>
          </a:prstGeom>
          <a:noFill/>
        </p:spPr>
        <p:txBody>
          <a:bodyPr wrap="none" rtlCol="0">
            <a:spAutoFit/>
          </a:bodyPr>
          <a:lstStyle/>
          <a:p>
            <a:r>
              <a:rPr lang="en-US" sz="1600" dirty="0" smtClean="0"/>
              <a:t>2 North</a:t>
            </a:r>
            <a:endParaRPr lang="en-US" sz="1600"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457200" y="274638"/>
            <a:ext cx="8686800" cy="1143000"/>
          </a:xfrm>
        </p:spPr>
        <p:txBody>
          <a:bodyPr/>
          <a:lstStyle/>
          <a:p>
            <a:r>
              <a:rPr lang="en-US" sz="4000" dirty="0" smtClean="0"/>
              <a:t>Exercise 4</a:t>
            </a:r>
          </a:p>
        </p:txBody>
      </p:sp>
      <p:sp>
        <p:nvSpPr>
          <p:cNvPr id="72707" name="Content Placeholder 2"/>
          <p:cNvSpPr>
            <a:spLocks noGrp="1"/>
          </p:cNvSpPr>
          <p:nvPr>
            <p:ph idx="1"/>
          </p:nvPr>
        </p:nvSpPr>
        <p:spPr>
          <a:xfrm>
            <a:off x="179512" y="1268760"/>
            <a:ext cx="8329613" cy="4972050"/>
          </a:xfrm>
        </p:spPr>
        <p:txBody>
          <a:bodyPr/>
          <a:lstStyle/>
          <a:p>
            <a:r>
              <a:rPr lang="en-US" sz="2200" dirty="0" smtClean="0"/>
              <a:t>In your groups you can continue to work with the same selected ecosystem or select a different one and then identify major climate impacts. </a:t>
            </a:r>
          </a:p>
          <a:p>
            <a:r>
              <a:rPr lang="en-US" sz="2200" dirty="0" smtClean="0"/>
              <a:t>Fill the table on the flipchart paper by listing a) the projected changes in the future climatic variables and b) impacts on ecosystems and c) human well-being (use also the tables in the Module)</a:t>
            </a:r>
          </a:p>
          <a:p>
            <a:r>
              <a:rPr lang="en-US" sz="2200" dirty="0" smtClean="0"/>
              <a:t>On posted notes write down key drivers and pressures that also contribute to the identified impacts of climate change on environment and human well-being. Write these pressures and drivers and stick them next to the impacts written on the flipchart  </a:t>
            </a:r>
          </a:p>
          <a:p>
            <a:r>
              <a:rPr lang="en-US" sz="2200" dirty="0" smtClean="0"/>
              <a:t>Are the pressures and drivers different  from those identified in exercise 2? Are some pressures and drivers exacerbated by climate change?</a:t>
            </a:r>
            <a:r>
              <a:rPr lang="en-US" sz="2400" dirty="0" smtClean="0"/>
              <a:t> </a:t>
            </a:r>
            <a:endParaRPr lang="en-US" sz="2800" dirty="0" smtClean="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95536" y="1340768"/>
          <a:ext cx="7560840" cy="5157191"/>
        </p:xfrm>
        <a:graphic>
          <a:graphicData uri="http://schemas.openxmlformats.org/drawingml/2006/table">
            <a:tbl>
              <a:tblPr/>
              <a:tblGrid>
                <a:gridCol w="3425477"/>
                <a:gridCol w="4135363"/>
              </a:tblGrid>
              <a:tr h="699975">
                <a:tc gridSpan="2">
                  <a:txBody>
                    <a:bodyPr/>
                    <a:lstStyle/>
                    <a:p>
                      <a:pPr>
                        <a:lnSpc>
                          <a:spcPct val="115000"/>
                        </a:lnSpc>
                        <a:spcAft>
                          <a:spcPts val="0"/>
                        </a:spcAft>
                      </a:pPr>
                      <a:r>
                        <a:rPr lang="en-US" sz="2200" b="1" dirty="0" smtClean="0">
                          <a:latin typeface="+mj-lt"/>
                          <a:ea typeface="Calibri"/>
                          <a:cs typeface="Times New Roman"/>
                        </a:rPr>
                        <a:t>Ecosystems/Area of focus</a:t>
                      </a:r>
                      <a:endParaRPr lang="en-US" sz="2200" b="1" dirty="0">
                        <a:latin typeface="+mj-lt"/>
                        <a:ea typeface="Calibri"/>
                        <a:cs typeface="Times New Roman"/>
                      </a:endParaRPr>
                    </a:p>
                  </a:txBody>
                  <a:tcPr marL="68580" marR="68580" marT="0" marB="0">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chemeClr val="bg1"/>
                    </a:solidFill>
                  </a:tcPr>
                </a:tc>
                <a:tc hMerge="1">
                  <a:txBody>
                    <a:bodyPr/>
                    <a:lstStyle/>
                    <a:p>
                      <a:endParaRPr lang="en-US"/>
                    </a:p>
                  </a:txBody>
                  <a:tcPr/>
                </a:tc>
              </a:tr>
              <a:tr h="861655">
                <a:tc gridSpan="2">
                  <a:txBody>
                    <a:bodyPr/>
                    <a:lstStyle/>
                    <a:p>
                      <a:pPr>
                        <a:lnSpc>
                          <a:spcPct val="115000"/>
                        </a:lnSpc>
                        <a:spcAft>
                          <a:spcPts val="0"/>
                        </a:spcAft>
                      </a:pPr>
                      <a:r>
                        <a:rPr lang="en-US" sz="2200" b="1" dirty="0">
                          <a:solidFill>
                            <a:srgbClr val="000000"/>
                          </a:solidFill>
                          <a:latin typeface="+mj-lt"/>
                          <a:ea typeface="Calibri"/>
                          <a:cs typeface="Times New Roman"/>
                        </a:rPr>
                        <a:t>a) Projected changes in climatic variables - future state and trends</a:t>
                      </a:r>
                      <a:endParaRPr lang="en-US" sz="2200" dirty="0">
                        <a:latin typeface="+mj-lt"/>
                        <a:ea typeface="Calibri"/>
                        <a:cs typeface="Times New Roman"/>
                      </a:endParaRPr>
                    </a:p>
                  </a:txBody>
                  <a:tcPr marL="68580" marR="68580" marT="0" marB="0">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chemeClr val="bg1"/>
                    </a:solidFill>
                  </a:tcPr>
                </a:tc>
                <a:tc hMerge="1">
                  <a:txBody>
                    <a:bodyPr/>
                    <a:lstStyle/>
                    <a:p>
                      <a:endParaRPr lang="en-US"/>
                    </a:p>
                  </a:txBody>
                  <a:tcPr/>
                </a:tc>
              </a:tr>
              <a:tr h="854099">
                <a:tc>
                  <a:txBody>
                    <a:bodyPr/>
                    <a:lstStyle/>
                    <a:p>
                      <a:pPr>
                        <a:lnSpc>
                          <a:spcPct val="115000"/>
                        </a:lnSpc>
                        <a:spcAft>
                          <a:spcPts val="0"/>
                        </a:spcAft>
                      </a:pPr>
                      <a:r>
                        <a:rPr lang="en-US" sz="2200" b="1" dirty="0">
                          <a:solidFill>
                            <a:srgbClr val="000000"/>
                          </a:solidFill>
                          <a:latin typeface="+mj-lt"/>
                          <a:ea typeface="Calibri"/>
                          <a:cs typeface="Times New Roman"/>
                        </a:rPr>
                        <a:t>b) Impacts on ecosystems</a:t>
                      </a:r>
                      <a:endParaRPr lang="en-US" sz="2200" dirty="0">
                        <a:latin typeface="+mj-lt"/>
                        <a:ea typeface="Calibri"/>
                        <a:cs typeface="Times New Roman"/>
                      </a:endParaRPr>
                    </a:p>
                  </a:txBody>
                  <a:tcPr marL="68580" marR="68580"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2200" b="1" dirty="0">
                          <a:solidFill>
                            <a:srgbClr val="000000"/>
                          </a:solidFill>
                          <a:latin typeface="+mj-lt"/>
                          <a:ea typeface="Calibri"/>
                          <a:cs typeface="Times New Roman"/>
                        </a:rPr>
                        <a:t>c) Impacts on human well-being </a:t>
                      </a:r>
                      <a:endParaRPr lang="en-US" sz="22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741462">
                <a:tc>
                  <a:txBody>
                    <a:bodyPr/>
                    <a:lstStyle/>
                    <a:p>
                      <a:pPr algn="ctr">
                        <a:lnSpc>
                          <a:spcPct val="115000"/>
                        </a:lnSpc>
                        <a:spcAft>
                          <a:spcPts val="1000"/>
                        </a:spcAft>
                      </a:pPr>
                      <a:endParaRPr lang="en-US" sz="1100" dirty="0">
                        <a:latin typeface="+mj-lt"/>
                        <a:ea typeface="Calibri"/>
                        <a:cs typeface="Times New Roman"/>
                      </a:endParaRPr>
                    </a:p>
                  </a:txBody>
                  <a:tcPr marL="68580" marR="68580"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solidFill>
                      <a:schemeClr val="bg1"/>
                    </a:solidFill>
                  </a:tcPr>
                </a:tc>
                <a:tc>
                  <a:txBody>
                    <a:bodyPr/>
                    <a:lstStyle/>
                    <a:p>
                      <a:pPr algn="ctr">
                        <a:lnSpc>
                          <a:spcPct val="115000"/>
                        </a:lnSpc>
                        <a:spcAft>
                          <a:spcPts val="1000"/>
                        </a:spcAft>
                      </a:pPr>
                      <a:endParaRPr lang="en-US" sz="11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solidFill>
                      <a:schemeClr val="bg1"/>
                    </a:solidFill>
                  </a:tcPr>
                </a:tc>
              </a:tr>
            </a:tbl>
          </a:graphicData>
        </a:graphic>
      </p:graphicFrame>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86816" y="1052736"/>
            <a:ext cx="8229600" cy="2808288"/>
          </a:xfrm>
        </p:spPr>
        <p:txBody>
          <a:bodyPr/>
          <a:lstStyle/>
          <a:p>
            <a:pPr>
              <a:buNone/>
              <a:defRPr/>
            </a:pPr>
            <a:r>
              <a:rPr lang="en-US" sz="2800" dirty="0" smtClean="0">
                <a:solidFill>
                  <a:schemeClr val="bg1">
                    <a:lumMod val="50000"/>
                  </a:schemeClr>
                </a:solidFill>
              </a:rPr>
              <a:t>1. Characteristics of vulnerability and scope of the assessment  </a:t>
            </a:r>
          </a:p>
          <a:p>
            <a:pPr>
              <a:buNone/>
              <a:defRPr/>
            </a:pPr>
            <a:r>
              <a:rPr lang="en-US" sz="2800" dirty="0" smtClean="0">
                <a:solidFill>
                  <a:schemeClr val="bg1">
                    <a:lumMod val="50000"/>
                  </a:schemeClr>
                </a:solidFill>
              </a:rPr>
              <a:t>2. Vulnerability assessment and the DPSIR framework </a:t>
            </a:r>
          </a:p>
          <a:p>
            <a:pPr>
              <a:buNone/>
              <a:defRPr/>
            </a:pPr>
            <a:r>
              <a:rPr lang="en-US" sz="2800" dirty="0" smtClean="0">
                <a:solidFill>
                  <a:schemeClr val="bg1">
                    <a:lumMod val="50000"/>
                  </a:schemeClr>
                </a:solidFill>
              </a:rPr>
              <a:t>3. Monitoring vulnerability</a:t>
            </a:r>
          </a:p>
          <a:p>
            <a:pPr>
              <a:buNone/>
              <a:defRPr/>
            </a:pPr>
            <a:r>
              <a:rPr lang="en-US" sz="2800" dirty="0" smtClean="0">
                <a:solidFill>
                  <a:schemeClr val="bg1">
                    <a:lumMod val="50000"/>
                  </a:schemeClr>
                </a:solidFill>
              </a:rPr>
              <a:t>4. Impacts of climate change and their assessment  </a:t>
            </a:r>
          </a:p>
          <a:p>
            <a:pPr>
              <a:buFontTx/>
              <a:buNone/>
              <a:defRPr/>
            </a:pPr>
            <a:r>
              <a:rPr lang="en-US" b="1" dirty="0" smtClean="0"/>
              <a:t>5. Creating responses - determining the adaptation options</a:t>
            </a:r>
          </a:p>
          <a:p>
            <a:pPr>
              <a:buNone/>
              <a:defRPr/>
            </a:pPr>
            <a:r>
              <a:rPr lang="en-US" sz="2800" dirty="0" smtClean="0">
                <a:solidFill>
                  <a:schemeClr val="bg1">
                    <a:lumMod val="50000"/>
                  </a:schemeClr>
                </a:solidFill>
              </a:rPr>
              <a:t>6. Prioritizing the adaptation options</a:t>
            </a:r>
          </a:p>
          <a:p>
            <a:pPr>
              <a:buNone/>
              <a:defRPr/>
            </a:pPr>
            <a:r>
              <a:rPr lang="en-US" sz="2800" dirty="0" smtClean="0">
                <a:solidFill>
                  <a:schemeClr val="bg1">
                    <a:lumMod val="50000"/>
                  </a:schemeClr>
                </a:solidFill>
              </a:rPr>
              <a:t>7. Developing a basic implementation plan and a communication strategy</a:t>
            </a:r>
          </a:p>
          <a:p>
            <a:pPr marL="1611313" indent="-1611313" eaLnBrk="1" hangingPunct="1">
              <a:lnSpc>
                <a:spcPct val="90000"/>
              </a:lnSpc>
              <a:buFontTx/>
              <a:buNone/>
              <a:defRPr/>
            </a:pPr>
            <a:endParaRPr lang="en-US" b="1" dirty="0" smtClean="0">
              <a:solidFill>
                <a:schemeClr val="bg2"/>
              </a:solidFill>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00063" y="260648"/>
            <a:ext cx="8229600" cy="882352"/>
          </a:xfrm>
          <a:noFill/>
        </p:spPr>
        <p:txBody>
          <a:bodyPr/>
          <a:lstStyle/>
          <a:p>
            <a:pPr eaLnBrk="1" hangingPunct="1">
              <a:defRPr/>
            </a:pPr>
            <a:r>
              <a:rPr lang="en-US" dirty="0" smtClean="0">
                <a:solidFill>
                  <a:schemeClr val="tx1"/>
                </a:solidFill>
                <a:latin typeface="+mn-lt"/>
                <a:ea typeface="+mn-ea"/>
                <a:cs typeface="+mn-cs"/>
              </a:rPr>
              <a:t>Basic Principles</a:t>
            </a:r>
            <a:endParaRPr lang="en-US" dirty="0" smtClean="0"/>
          </a:p>
        </p:txBody>
      </p:sp>
      <p:sp>
        <p:nvSpPr>
          <p:cNvPr id="12291" name="Rectangle 3"/>
          <p:cNvSpPr>
            <a:spLocks noGrp="1" noChangeArrowheads="1"/>
          </p:cNvSpPr>
          <p:nvPr>
            <p:ph idx="1"/>
          </p:nvPr>
        </p:nvSpPr>
        <p:spPr>
          <a:xfrm>
            <a:off x="500063" y="1785938"/>
            <a:ext cx="8229600" cy="4071937"/>
          </a:xfrm>
          <a:noFill/>
        </p:spPr>
        <p:txBody>
          <a:bodyPr/>
          <a:lstStyle/>
          <a:p>
            <a:pPr rtl="1">
              <a:buNone/>
            </a:pPr>
            <a:r>
              <a:rPr lang="en-US" sz="2400" dirty="0" smtClean="0"/>
              <a:t>Climate change causes and impacts could be addressed through a wide range of options or tools.</a:t>
            </a:r>
          </a:p>
          <a:p>
            <a:pPr rtl="1">
              <a:buNone/>
            </a:pPr>
            <a:r>
              <a:rPr lang="en-US" sz="2400" dirty="0" smtClean="0"/>
              <a:t>- Understanding climate change implications at the local level is necessary in order to develop an effective adaptation strategy.</a:t>
            </a:r>
          </a:p>
          <a:p>
            <a:pPr rtl="1">
              <a:buNone/>
            </a:pPr>
            <a:r>
              <a:rPr lang="en-US" sz="2400" dirty="0" smtClean="0"/>
              <a:t>- It is important to develop adaptation plans at the different local , national and regional levels (directorates- governorates) with a participatory approach adopted by various stakeholders</a:t>
            </a:r>
            <a:r>
              <a:rPr lang="en-US" sz="2400" b="1" dirty="0" smtClean="0"/>
              <a:t>. </a:t>
            </a:r>
            <a:endParaRPr lang="ar-SY" sz="2400" b="1"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dule_1_E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rtlCol="0">
        <a:noAutofit/>
      </a:bodyPr>
      <a:lstStyle>
        <a:defPPr marL="342900" marR="0" indent="-342900" algn="ctr" defTabSz="914400" rtl="1" eaLnBrk="1" fontAlgn="auto" latinLnBrk="0" hangingPunct="1">
          <a:lnSpc>
            <a:spcPct val="100000"/>
          </a:lnSpc>
          <a:spcBef>
            <a:spcPct val="20000"/>
          </a:spcBef>
          <a:spcAft>
            <a:spcPts val="0"/>
          </a:spcAft>
          <a:buClrTx/>
          <a:buSzTx/>
          <a:buFont typeface="Arial" pitchFamily="34" charset="0"/>
          <a:buNone/>
          <a:tabLst/>
          <a:defRPr kumimoji="0" sz="2400" b="0" i="0" u="none" strike="noStrike" kern="1200" cap="none" spc="0" normalizeH="0" baseline="0" noProof="0" dirty="0" smtClean="0">
            <a:ln>
              <a:noFill/>
            </a:ln>
            <a:solidFill>
              <a:schemeClr val="bg1"/>
            </a:solidFill>
            <a:effectLst/>
            <a:uLnTx/>
            <a:uFillTx/>
            <a:latin typeface="+mn-lt"/>
            <a:ea typeface="+mn-ea"/>
            <a:cs typeface="+mn-cs"/>
          </a:defRPr>
        </a:defPPr>
      </a:lstStyle>
      <a:style>
        <a:lnRef idx="0">
          <a:schemeClr val="accent1"/>
        </a:lnRef>
        <a:fillRef idx="3">
          <a:schemeClr val="accent1"/>
        </a:fillRef>
        <a:effectRef idx="3">
          <a:schemeClr val="accent1"/>
        </a:effectRef>
        <a:fontRef idx="minor">
          <a:schemeClr val="lt1"/>
        </a:fontRef>
      </a:style>
    </a:tx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Module_1_EN</Template>
  <TotalTime>23587</TotalTime>
  <Words>11167</Words>
  <Application>Microsoft Office PowerPoint</Application>
  <PresentationFormat>On-screen Show (4:3)</PresentationFormat>
  <Paragraphs>1171</Paragraphs>
  <Slides>153</Slides>
  <Notes>73</Notes>
  <HiddenSlides>0</HiddenSlides>
  <MMClips>1</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153</vt:i4>
      </vt:variant>
    </vt:vector>
  </HeadingPairs>
  <TitlesOfParts>
    <vt:vector size="156" baseType="lpstr">
      <vt:lpstr>Module_1_EN</vt:lpstr>
      <vt:lpstr>Office Theme</vt:lpstr>
      <vt:lpstr>Worksheet</vt:lpstr>
      <vt:lpstr>PowerPoint Presentation</vt:lpstr>
      <vt:lpstr>Session at a Glance</vt:lpstr>
      <vt:lpstr>Introduction</vt:lpstr>
      <vt:lpstr>Purpose of the Module</vt:lpstr>
      <vt:lpstr>Climate Change (Scientific background)</vt:lpstr>
      <vt:lpstr>PowerPoint Presentation</vt:lpstr>
      <vt:lpstr>PowerPoint Presentation</vt:lpstr>
      <vt:lpstr>PowerPoint Presentation</vt:lpstr>
      <vt:lpstr>Key principles</vt:lpstr>
      <vt:lpstr>Session at a Glance</vt:lpstr>
      <vt:lpstr>Definitions</vt:lpstr>
      <vt:lpstr>Key definitions </vt:lpstr>
      <vt:lpstr>Characteristics of Climate Change </vt:lpstr>
      <vt:lpstr>Observed Climatic Changes </vt:lpstr>
      <vt:lpstr>Source: UNEP, 2009</vt:lpstr>
      <vt:lpstr>Observed Climatic Changes </vt:lpstr>
      <vt:lpstr>Atmospheric concentrations of important long-lived GHGs over the last 2,000 years. Increases since about 1750 are attributed to human activities in the industrial era.  Concentration units are parts per million (ppm) or parts per billion (ppb), indicating the number of molecules of the GHG per million or billion air molecules, respectively, in an atmospheric sample.             IPCC, 2007</vt:lpstr>
      <vt:lpstr>Projected Climatic Changes </vt:lpstr>
      <vt:lpstr>PowerPoint Presentation</vt:lpstr>
      <vt:lpstr>PowerPoint Presentation</vt:lpstr>
      <vt:lpstr>PowerPoint Presentation</vt:lpstr>
      <vt:lpstr>PowerPoint Presentation</vt:lpstr>
      <vt:lpstr>Describing Climatic and Weather Events </vt:lpstr>
      <vt:lpstr>PowerPoint Presentation</vt:lpstr>
      <vt:lpstr>Defining Vulnerability </vt:lpstr>
      <vt:lpstr>Vulnerability to Climate Change </vt:lpstr>
      <vt:lpstr>Characteristics of Vulnerability </vt:lpstr>
      <vt:lpstr>Coping and Adaptive Capacities </vt:lpstr>
      <vt:lpstr>PowerPoint Presentation</vt:lpstr>
      <vt:lpstr>PowerPoint Presentation</vt:lpstr>
      <vt:lpstr>PowerPoint Presentation</vt:lpstr>
      <vt:lpstr>PowerPoint Presentation</vt:lpstr>
      <vt:lpstr>Causes of Vulnerability  </vt:lpstr>
      <vt:lpstr>Concept of Resilience </vt:lpstr>
      <vt:lpstr>Vulnerability Assessments – History </vt:lpstr>
      <vt:lpstr>Criteria for Climate Change Vulnerability Assessments </vt:lpstr>
      <vt:lpstr>Defining the scope of the assessment Resource Unit versus Jurisdictional</vt:lpstr>
      <vt:lpstr>Thematic Versus Sectoral Approaches</vt:lpstr>
      <vt:lpstr>Exercise 1</vt:lpstr>
      <vt:lpstr>PowerPoint Presentation</vt:lpstr>
      <vt:lpstr>Vulnerable to What, When and Where? </vt:lpstr>
      <vt:lpstr>DPSIR Framework and Climate Change</vt:lpstr>
      <vt:lpstr>PowerPoint Presentation</vt:lpstr>
      <vt:lpstr>PowerPoint Presentation</vt:lpstr>
      <vt:lpstr>Key questions </vt:lpstr>
      <vt:lpstr>PowerPoint Presentation</vt:lpstr>
      <vt:lpstr>Example of impacts: Changes in precipitation</vt:lpstr>
      <vt:lpstr>Exercise 2 </vt:lpstr>
      <vt:lpstr>PowerPoint Presentation</vt:lpstr>
      <vt:lpstr>PowerPoint Presentation</vt:lpstr>
      <vt:lpstr>Monitoring Vulnerability</vt:lpstr>
      <vt:lpstr>Example of an indicator development process from South Africa </vt:lpstr>
      <vt:lpstr>Examples of Indicators </vt:lpstr>
      <vt:lpstr>PowerPoint Presentation</vt:lpstr>
      <vt:lpstr>PowerPoint Presentation</vt:lpstr>
      <vt:lpstr>PowerPoint Presentation</vt:lpstr>
      <vt:lpstr>Optional Exercise 3</vt:lpstr>
      <vt:lpstr>PowerPoint Presentation</vt:lpstr>
      <vt:lpstr> Climatic and Non-climatic Variables </vt:lpstr>
      <vt:lpstr>Impacts of Climate Change and their Assessment</vt:lpstr>
      <vt:lpstr>Consequences of climate change </vt:lpstr>
      <vt:lpstr>Potential consequences of impacts </vt:lpstr>
      <vt:lpstr>PowerPoint Presentation</vt:lpstr>
      <vt:lpstr>Projecting Climate Change</vt:lpstr>
      <vt:lpstr>PowerPoint Presentation</vt:lpstr>
      <vt:lpstr>Projections of Climatic Variables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Uncertainties and how to address them </vt:lpstr>
      <vt:lpstr>IPCC, 2007</vt:lpstr>
      <vt:lpstr>Uncertainty in models: - working with a number of models and emissions scenarios Example: Maritimes Canada</vt:lpstr>
      <vt:lpstr>Uncertainty in models</vt:lpstr>
      <vt:lpstr>PowerPoint Presentation</vt:lpstr>
      <vt:lpstr>PowerPoint Presentation</vt:lpstr>
      <vt:lpstr>Overview of major changes in  climatic variables and their   implications for selected sectors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Impacts of Climate Change</vt:lpstr>
      <vt:lpstr>Climate Change Scenarios </vt:lpstr>
      <vt:lpstr>Climate Change Projections</vt:lpstr>
      <vt:lpstr> Sea Level Rise Scenarios</vt:lpstr>
      <vt:lpstr>Flooding levels </vt:lpstr>
      <vt:lpstr>PowerPoint Presentation</vt:lpstr>
      <vt:lpstr>PowerPoint Presentation</vt:lpstr>
      <vt:lpstr>PowerPoint Presentation</vt:lpstr>
      <vt:lpstr>Exercise 4</vt:lpstr>
      <vt:lpstr>PowerPoint Presentation</vt:lpstr>
      <vt:lpstr>PowerPoint Presentation</vt:lpstr>
      <vt:lpstr>Basic Principles</vt:lpstr>
      <vt:lpstr>Responses to Climate Change</vt:lpstr>
      <vt:lpstr>Response to Climate Change (Addressing climate change issues)</vt:lpstr>
      <vt:lpstr>Adaptation</vt:lpstr>
      <vt:lpstr>Adaptation option - example</vt:lpstr>
      <vt:lpstr>Mainstreaming Adaptation </vt:lpstr>
      <vt:lpstr>Development and Adaptation</vt:lpstr>
      <vt:lpstr>Adaptation to climate change is an important future investment. It is the best available option. </vt:lpstr>
      <vt:lpstr>PowerPoint Presentation</vt:lpstr>
      <vt:lpstr>Mitigation</vt:lpstr>
      <vt:lpstr>PowerPoint Presentation</vt:lpstr>
      <vt:lpstr>PowerPoint Presentation</vt:lpstr>
      <vt:lpstr>PowerPoint Presentation</vt:lpstr>
      <vt:lpstr>PowerPoint Presentation</vt:lpstr>
      <vt:lpstr>Example 1 - Mainstreaming</vt:lpstr>
      <vt:lpstr>Example 2 - Mainstreaming</vt:lpstr>
      <vt:lpstr>Example: Climate  impacts in Ghana</vt:lpstr>
      <vt:lpstr>Example: Impacts and adaptations in selected regions of Ghana   </vt:lpstr>
      <vt:lpstr>Stocktaking and Mapping of Technical Capacities for the Adaptation Network in West Asia</vt:lpstr>
      <vt:lpstr>PowerPoint Presentation</vt:lpstr>
      <vt:lpstr>Types of Adaptations</vt:lpstr>
      <vt:lpstr>PowerPoint Presentation</vt:lpstr>
      <vt:lpstr>Complementary Adaptations  </vt:lpstr>
      <vt:lpstr>Adaptations not only to Impacts </vt:lpstr>
      <vt:lpstr>Adaptation Practices to Climatic Impacts</vt:lpstr>
      <vt:lpstr>Coping and Adaptation </vt:lpstr>
      <vt:lpstr>PowerPoint Presentation</vt:lpstr>
      <vt:lpstr>Adaptation Prioritization</vt:lpstr>
      <vt:lpstr>Work methodology as cited in the Intergovernmental Panel for Climate Change Technical Guide for Adaptation and Assessment of  Climate Change Impacts</vt:lpstr>
      <vt:lpstr>Examples of criteria</vt:lpstr>
      <vt:lpstr>Scoring the criteria</vt:lpstr>
      <vt:lpstr>Adaptation Prioritization </vt:lpstr>
      <vt:lpstr>Example</vt:lpstr>
      <vt:lpstr>PowerPoint Presentation</vt:lpstr>
      <vt:lpstr>Exercise 5 </vt:lpstr>
      <vt:lpstr>Exercise 5 cont.</vt:lpstr>
      <vt:lpstr>PowerPoint Presentation</vt:lpstr>
      <vt:lpstr>Implementation of Responses</vt:lpstr>
      <vt:lpstr>Some Issues in Short and Medium term </vt:lpstr>
      <vt:lpstr>PowerPoint Presentation</vt:lpstr>
      <vt:lpstr>Levels of Governance and Adaptation</vt:lpstr>
      <vt:lpstr>PowerPoint Presentation</vt:lpstr>
      <vt:lpstr>National Priorities</vt:lpstr>
      <vt:lpstr>Sectoral Priorities I.</vt:lpstr>
      <vt:lpstr>PowerPoint Presentation</vt:lpstr>
      <vt:lpstr>Integrating the Adaptation Strategy into National Plans</vt:lpstr>
      <vt:lpstr>Example: Integrating adaptation into agricultural policies in Syria</vt:lpstr>
      <vt:lpstr>Communicating Adaptation Options</vt:lpstr>
      <vt:lpstr>Communicating Adaptation Options</vt:lpstr>
      <vt:lpstr>Dissemination of Information</vt:lpstr>
      <vt:lpstr>PowerPoint Presentation</vt:lpstr>
      <vt:lpstr>PowerPoint Presentation</vt:lpstr>
      <vt:lpstr>PowerPoint Presentation</vt:lpstr>
      <vt:lpstr>PowerPoint Presentation</vt:lpstr>
      <vt:lpstr>Exercise 6: Developing an implementation plan</vt:lpstr>
    </vt:vector>
  </TitlesOfParts>
  <Company>iisd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 Resource Book</dc:title>
  <dc:creator>Carissa Wieler</dc:creator>
  <cp:lastModifiedBy>Msabet</cp:lastModifiedBy>
  <cp:revision>1084</cp:revision>
  <dcterms:created xsi:type="dcterms:W3CDTF">2006-10-03T19:18:05Z</dcterms:created>
  <dcterms:modified xsi:type="dcterms:W3CDTF">2013-01-23T09:56:39Z</dcterms:modified>
</cp:coreProperties>
</file>